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398" r:id="rId3"/>
    <p:sldId id="552" r:id="rId4"/>
    <p:sldId id="553" r:id="rId5"/>
    <p:sldId id="555" r:id="rId6"/>
    <p:sldId id="551" r:id="rId7"/>
    <p:sldId id="548" r:id="rId8"/>
    <p:sldId id="556" r:id="rId9"/>
    <p:sldId id="466" r:id="rId10"/>
    <p:sldId id="531" r:id="rId11"/>
    <p:sldId id="487" r:id="rId12"/>
    <p:sldId id="488" r:id="rId13"/>
    <p:sldId id="489" r:id="rId14"/>
    <p:sldId id="490" r:id="rId15"/>
    <p:sldId id="467" r:id="rId16"/>
    <p:sldId id="468" r:id="rId17"/>
    <p:sldId id="469" r:id="rId18"/>
    <p:sldId id="471" r:id="rId19"/>
    <p:sldId id="473" r:id="rId20"/>
    <p:sldId id="474" r:id="rId21"/>
    <p:sldId id="476" r:id="rId22"/>
    <p:sldId id="478" r:id="rId23"/>
    <p:sldId id="479" r:id="rId24"/>
    <p:sldId id="511" r:id="rId25"/>
    <p:sldId id="480" r:id="rId26"/>
    <p:sldId id="481" r:id="rId27"/>
    <p:sldId id="482" r:id="rId28"/>
    <p:sldId id="492" r:id="rId29"/>
    <p:sldId id="495" r:id="rId30"/>
    <p:sldId id="520" r:id="rId31"/>
    <p:sldId id="521" r:id="rId32"/>
    <p:sldId id="493" r:id="rId33"/>
    <p:sldId id="494" r:id="rId34"/>
    <p:sldId id="496" r:id="rId35"/>
    <p:sldId id="497" r:id="rId36"/>
    <p:sldId id="483" r:id="rId37"/>
    <p:sldId id="484" r:id="rId38"/>
    <p:sldId id="485" r:id="rId39"/>
    <p:sldId id="486" r:id="rId40"/>
    <p:sldId id="465" r:id="rId41"/>
    <p:sldId id="498" r:id="rId42"/>
    <p:sldId id="499" r:id="rId43"/>
    <p:sldId id="500" r:id="rId44"/>
    <p:sldId id="501" r:id="rId45"/>
    <p:sldId id="504" r:id="rId46"/>
    <p:sldId id="505" r:id="rId47"/>
    <p:sldId id="506" r:id="rId48"/>
    <p:sldId id="507" r:id="rId49"/>
    <p:sldId id="508" r:id="rId50"/>
    <p:sldId id="502" r:id="rId51"/>
    <p:sldId id="503" r:id="rId52"/>
    <p:sldId id="559" r:id="rId53"/>
    <p:sldId id="560" r:id="rId54"/>
    <p:sldId id="561" r:id="rId55"/>
    <p:sldId id="562" r:id="rId56"/>
    <p:sldId id="554" r:id="rId57"/>
    <p:sldId id="558" r:id="rId58"/>
    <p:sldId id="557" r:id="rId59"/>
    <p:sldId id="457" r:id="rId60"/>
    <p:sldId id="509" r:id="rId61"/>
    <p:sldId id="510"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4462" autoAdjust="0"/>
  </p:normalViewPr>
  <p:slideViewPr>
    <p:cSldViewPr>
      <p:cViewPr>
        <p:scale>
          <a:sx n="33" d="100"/>
          <a:sy n="33" d="100"/>
        </p:scale>
        <p:origin x="556" y="496"/>
      </p:cViewPr>
      <p:guideLst>
        <p:guide orient="horz" pos="2160"/>
        <p:guide pos="2880"/>
      </p:guideLst>
    </p:cSldViewPr>
  </p:slideViewPr>
  <p:outlineViewPr>
    <p:cViewPr>
      <p:scale>
        <a:sx n="33" d="100"/>
        <a:sy n="33" d="100"/>
      </p:scale>
      <p:origin x="0" y="902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_rels/viewProps.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176814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20</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73029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21</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61073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22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58284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24</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06365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5DEF591-8B73-4786-AA0F-7BCCEE427A40}" type="slidenum">
              <a:rPr lang="en-US"/>
              <a:pPr/>
              <a:t>25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206246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26</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83490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27</a:t>
            </a:fld>
            <a:endParaRPr lang="en-US"/>
          </a:p>
        </p:txBody>
      </p:sp>
    </p:spTree>
    <p:extLst>
      <p:ext uri="{BB962C8B-B14F-4D97-AF65-F5344CB8AC3E}">
        <p14:creationId xmlns:p14="http://schemas.microsoft.com/office/powerpoint/2010/main" val="330914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28</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025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30</a:t>
            </a:fld>
            <a:endParaRPr lang="en-US"/>
          </a:p>
        </p:txBody>
      </p:sp>
    </p:spTree>
    <p:extLst>
      <p:ext uri="{BB962C8B-B14F-4D97-AF65-F5344CB8AC3E}">
        <p14:creationId xmlns:p14="http://schemas.microsoft.com/office/powerpoint/2010/main" val="194865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98A3B-6A28-4C11-BE7F-5954E141D34E}" type="slidenum">
              <a:rPr lang="en-US"/>
              <a:pPr/>
              <a:t>31</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845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CB8505A-8242-4510-8018-93DFE07181F0}" type="slidenum">
              <a:rPr lang="en-US"/>
              <a:pPr/>
              <a:t>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740568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32</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4954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35</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73073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36</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24861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37</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665694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38</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545570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46</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extLst>
      <p:ext uri="{BB962C8B-B14F-4D97-AF65-F5344CB8AC3E}">
        <p14:creationId xmlns:p14="http://schemas.microsoft.com/office/powerpoint/2010/main" val="3258985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50</a:t>
            </a:fld>
            <a:endParaRPr lang="en-US"/>
          </a:p>
        </p:txBody>
      </p:sp>
    </p:spTree>
    <p:extLst>
      <p:ext uri="{BB962C8B-B14F-4D97-AF65-F5344CB8AC3E}">
        <p14:creationId xmlns:p14="http://schemas.microsoft.com/office/powerpoint/2010/main" val="304461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Helvetica Neue"/>
                <a:cs typeface="Helvetica Neue"/>
              </a:rPr>
              <a:t>3D Layout: Detection. 3D Object: transfer. Composition: integer programming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D5AD10-235D-0C4B-B495-92ACDA7882A5}" type="slidenum">
              <a:rPr lang="en-US" smtClean="0"/>
              <a:t>56</a:t>
            </a:fld>
            <a:endParaRPr lang="en-US"/>
          </a:p>
        </p:txBody>
      </p:sp>
    </p:spTree>
    <p:extLst>
      <p:ext uri="{BB962C8B-B14F-4D97-AF65-F5344CB8AC3E}">
        <p14:creationId xmlns:p14="http://schemas.microsoft.com/office/powerpoint/2010/main" val="4284637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59</a:t>
            </a:fld>
            <a:endParaRPr lang="en-US"/>
          </a:p>
        </p:txBody>
      </p:sp>
    </p:spTree>
    <p:extLst>
      <p:ext uri="{BB962C8B-B14F-4D97-AF65-F5344CB8AC3E}">
        <p14:creationId xmlns:p14="http://schemas.microsoft.com/office/powerpoint/2010/main" val="33038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BCB7A8-4D89-476F-AB10-2D26D308CA60}" type="slidenum">
              <a:rPr lang="en-US" smtClean="0"/>
              <a:pPr fontAlgn="base">
                <a:spcBef>
                  <a:spcPct val="0"/>
                </a:spcBef>
                <a:spcAft>
                  <a:spcPct val="0"/>
                </a:spcAft>
                <a:defRPr/>
              </a:pPr>
              <a:t>9</a:t>
            </a:fld>
            <a:endParaRPr lang="en-US"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2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14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65674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15</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22920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16</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47675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17</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03197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18</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72668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19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90278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notesSlide" Target="../notesSlides/notesSlide17.xml"/><Relationship Id="rId3" Type="http://schemas.openxmlformats.org/officeDocument/2006/relationships/tags" Target="../tags/tag2.xml"/><Relationship Id="rId21" Type="http://schemas.openxmlformats.org/officeDocument/2006/relationships/oleObject" Target="../embeddings/oleObject2.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slideLayout" Target="../slideLayouts/slideLayout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21.png"/><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8.xml"/><Relationship Id="rId7" Type="http://schemas.openxmlformats.org/officeDocument/2006/relationships/image" Target="../media/image29.wmf"/><Relationship Id="rId12" Type="http://schemas.openxmlformats.org/officeDocument/2006/relationships/hyperlink" Target="http://cmp.felk.cvut.cz/cmp/courses/XE33PVR/WS20072008/Lectures/Supporting/constrained_lsq.pdf"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hyperlink" Target="http://www.egwald.ca/linearalgebra/linearequations.php" TargetMode="External"/><Relationship Id="rId5" Type="http://schemas.openxmlformats.org/officeDocument/2006/relationships/image" Target="../media/image28.wmf"/><Relationship Id="rId10" Type="http://schemas.openxmlformats.org/officeDocument/2006/relationships/hyperlink" Target="http://www.cse.unr.edu/~bebis/CS791E/Notes/SVD.pdf" TargetMode="External"/><Relationship Id="rId4" Type="http://schemas.openxmlformats.org/officeDocument/2006/relationships/oleObject" Target="../embeddings/oleObject8.bin"/><Relationship Id="rId9" Type="http://schemas.openxmlformats.org/officeDocument/2006/relationships/image" Target="../media/image30.wmf"/></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8.xml"/><Relationship Id="rId7" Type="http://schemas.openxmlformats.org/officeDocument/2006/relationships/notesSlide" Target="../notesSlides/notesSlide19.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34.png"/><Relationship Id="rId5" Type="http://schemas.openxmlformats.org/officeDocument/2006/relationships/tags" Target="../tags/tag20.xml"/><Relationship Id="rId10" Type="http://schemas.openxmlformats.org/officeDocument/2006/relationships/image" Target="../media/image33.png"/><Relationship Id="rId4" Type="http://schemas.openxmlformats.org/officeDocument/2006/relationships/tags" Target="../tags/tag19.xml"/><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2.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6" Type="http://schemas.openxmlformats.org/officeDocument/2006/relationships/image" Target="../media/image36.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image" Target="../media/image35.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image" Target="../media/image47.jpeg"/><Relationship Id="rId16"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9.wmf"/><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jpeg"/><Relationship Id="rId5" Type="http://schemas.openxmlformats.org/officeDocument/2006/relationships/image" Target="../media/image87.e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33.xml"/><Relationship Id="rId6" Type="http://schemas.openxmlformats.org/officeDocument/2006/relationships/image" Target="../media/image89.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tags" Target="../tags/tag36.xml"/><Relationship Id="rId7" Type="http://schemas.openxmlformats.org/officeDocument/2006/relationships/image" Target="../media/image13.jpeg"/><Relationship Id="rId2" Type="http://schemas.openxmlformats.org/officeDocument/2006/relationships/tags" Target="../tags/tag35.xml"/><Relationship Id="rId1" Type="http://schemas.openxmlformats.org/officeDocument/2006/relationships/vmlDrawing" Target="../drawings/vmlDrawing5.vml"/><Relationship Id="rId6" Type="http://schemas.openxmlformats.org/officeDocument/2006/relationships/image" Target="../media/image12.jpeg"/><Relationship Id="rId11" Type="http://schemas.openxmlformats.org/officeDocument/2006/relationships/image" Target="../media/image22.png"/><Relationship Id="rId5" Type="http://schemas.openxmlformats.org/officeDocument/2006/relationships/notesSlide" Target="../notesSlides/notesSlide28.xml"/><Relationship Id="rId10" Type="http://schemas.openxmlformats.org/officeDocument/2006/relationships/oleObject" Target="../embeddings/oleObject13.bin"/><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05000" y="46482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10/09/14</a:t>
            </a:r>
            <a:endParaRPr lang="en-US" dirty="0"/>
          </a:p>
        </p:txBody>
      </p:sp>
      <p:pic>
        <p:nvPicPr>
          <p:cNvPr id="6" name="Picture 4" descr="popupbook1"/>
          <p:cNvPicPr>
            <a:picLocks noChangeAspect="1" noChangeArrowheads="1"/>
          </p:cNvPicPr>
          <p:nvPr/>
        </p:nvPicPr>
        <p:blipFill>
          <a:blip r:embed="rId3" cstate="print"/>
          <a:srcRect/>
          <a:stretch>
            <a:fillRect/>
          </a:stretch>
        </p:blipFill>
        <p:spPr bwMode="auto">
          <a:xfrm>
            <a:off x="1295400" y="1447800"/>
            <a:ext cx="6722628" cy="3581400"/>
          </a:xfrm>
          <a:prstGeom prst="rect">
            <a:avLst/>
          </a:prstGeom>
          <a:noFill/>
        </p:spPr>
      </p:pic>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Some slides from Alyosha Efros, Steve Seitz</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3D Reconstruction</a:t>
            </a:r>
            <a:endParaRPr lang="en-US" dirty="0"/>
          </a:p>
        </p:txBody>
      </p:sp>
      <p:pic>
        <p:nvPicPr>
          <p:cNvPr id="5" name="popupFastTrai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1600"/>
            <a:ext cx="91440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5029200" y="1219200"/>
            <a:ext cx="3651670" cy="1676400"/>
          </a:xfrm>
          <a:prstGeom prst="rect">
            <a:avLst/>
          </a:prstGeom>
          <a:noFill/>
        </p:spPr>
      </p:pic>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normAutofit/>
          </a:bodyPr>
          <a:lstStyle/>
          <a:p>
            <a:pPr>
              <a:buNone/>
            </a:pPr>
            <a:r>
              <a:rPr lang="en-US" sz="2800" dirty="0" smtClean="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410200" y="3048000"/>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609600" y="2743200"/>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5105399" y="5181600"/>
            <a:ext cx="3788229" cy="1676400"/>
          </a:xfrm>
          <a:prstGeom prst="rect">
            <a:avLst/>
          </a:prstGeom>
          <a:noFill/>
        </p:spPr>
      </p:pic>
      <p:sp>
        <p:nvSpPr>
          <p:cNvPr id="8" name="Right Arrow 7"/>
          <p:cNvSpPr/>
          <p:nvPr/>
        </p:nvSpPr>
        <p:spPr>
          <a:xfrm>
            <a:off x="4267200" y="36576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946096" y="256643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993530" y="51135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14800" y="2057400"/>
            <a:ext cx="434734" cy="584775"/>
          </a:xfrm>
          <a:prstGeom prst="rect">
            <a:avLst/>
          </a:prstGeom>
          <a:noFill/>
        </p:spPr>
        <p:txBody>
          <a:bodyPr wrap="none" rtlCol="0">
            <a:spAutoFit/>
          </a:bodyPr>
          <a:lstStyle/>
          <a:p>
            <a:r>
              <a:rPr lang="en-US" sz="3200" b="1" dirty="0" smtClean="0"/>
              <a:t>?</a:t>
            </a:r>
            <a:endParaRPr lang="en-US" sz="3200" b="1" dirty="0"/>
          </a:p>
        </p:txBody>
      </p:sp>
      <p:sp>
        <p:nvSpPr>
          <p:cNvPr id="12" name="TextBox 11"/>
          <p:cNvSpPr txBox="1"/>
          <p:nvPr/>
        </p:nvSpPr>
        <p:spPr>
          <a:xfrm>
            <a:off x="4572000" y="3200400"/>
            <a:ext cx="434734" cy="584775"/>
          </a:xfrm>
          <a:prstGeom prst="rect">
            <a:avLst/>
          </a:prstGeom>
          <a:noFill/>
        </p:spPr>
        <p:txBody>
          <a:bodyPr wrap="none" rtlCol="0">
            <a:spAutoFit/>
          </a:bodyPr>
          <a:lstStyle/>
          <a:p>
            <a:r>
              <a:rPr lang="en-US" sz="3200" b="1" dirty="0" smtClean="0"/>
              <a:t>?</a:t>
            </a:r>
            <a:endParaRPr lang="en-US" sz="3200" b="1" dirty="0"/>
          </a:p>
        </p:txBody>
      </p:sp>
      <p:sp>
        <p:nvSpPr>
          <p:cNvPr id="13" name="TextBox 12"/>
          <p:cNvSpPr txBox="1"/>
          <p:nvPr/>
        </p:nvSpPr>
        <p:spPr>
          <a:xfrm>
            <a:off x="4495800" y="4648200"/>
            <a:ext cx="434734" cy="584775"/>
          </a:xfrm>
          <a:prstGeom prst="rect">
            <a:avLst/>
          </a:prstGeom>
          <a:noFill/>
        </p:spPr>
        <p:txBody>
          <a:bodyPr wrap="none" rtlCol="0">
            <a:spAutoFit/>
          </a:bodyPr>
          <a:lstStyle/>
          <a:p>
            <a:r>
              <a:rPr lang="en-US" sz="3200" b="1" dirty="0" smtClean="0"/>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sp>
        <p:nvSpPr>
          <p:cNvPr id="3" name="Content Placeholder 2"/>
          <p:cNvSpPr>
            <a:spLocks noGrp="1"/>
          </p:cNvSpPr>
          <p:nvPr>
            <p:ph idx="1"/>
          </p:nvPr>
        </p:nvSpPr>
        <p:spPr/>
        <p:txBody>
          <a:bodyPr/>
          <a:lstStyle/>
          <a:p>
            <a:pPr>
              <a:buNone/>
            </a:pPr>
            <a:r>
              <a:rPr lang="en-US" dirty="0" smtClean="0"/>
              <a:t>	Make simplifying assumptions about 3D geometry</a:t>
            </a:r>
            <a:endParaRPr lang="en-US" dirty="0"/>
          </a:p>
        </p:txBody>
      </p:sp>
      <p:pic>
        <p:nvPicPr>
          <p:cNvPr id="5" name="Picture 5" descr="scenery15_floating1"/>
          <p:cNvPicPr>
            <a:picLocks noChangeAspect="1" noChangeArrowheads="1"/>
          </p:cNvPicPr>
          <p:nvPr/>
        </p:nvPicPr>
        <p:blipFill>
          <a:blip r:embed="rId2" cstate="print"/>
          <a:srcRect/>
          <a:stretch>
            <a:fillRect/>
          </a:stretch>
        </p:blipFill>
        <p:spPr bwMode="auto">
          <a:xfrm>
            <a:off x="152400" y="4421188"/>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00600" y="4191000"/>
            <a:ext cx="4191000" cy="2222500"/>
          </a:xfrm>
          <a:prstGeom prst="rect">
            <a:avLst/>
          </a:prstGeom>
          <a:noFill/>
        </p:spPr>
      </p:pic>
      <p:sp>
        <p:nvSpPr>
          <p:cNvPr id="7" name="Text Box 7"/>
          <p:cNvSpPr txBox="1">
            <a:spLocks noChangeArrowheads="1"/>
          </p:cNvSpPr>
          <p:nvPr/>
        </p:nvSpPr>
        <p:spPr bwMode="auto">
          <a:xfrm>
            <a:off x="544513" y="6337300"/>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054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124200" y="2286000"/>
            <a:ext cx="3124200" cy="20605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Two Models</a:t>
            </a:r>
            <a:endParaRPr lang="en-US" dirty="0"/>
          </a:p>
        </p:txBody>
      </p:sp>
      <p:sp>
        <p:nvSpPr>
          <p:cNvPr id="3" name="Content Placeholder 2"/>
          <p:cNvSpPr>
            <a:spLocks noGrp="1"/>
          </p:cNvSpPr>
          <p:nvPr>
            <p:ph idx="1"/>
          </p:nvPr>
        </p:nvSpPr>
        <p:spPr/>
        <p:txBody>
          <a:bodyPr/>
          <a:lstStyle/>
          <a:p>
            <a:endParaRPr lang="en-US" dirty="0" smtClean="0"/>
          </a:p>
          <a:p>
            <a:r>
              <a:rPr lang="en-US" dirty="0" smtClean="0"/>
              <a:t>Box + frontal billboards</a:t>
            </a:r>
          </a:p>
          <a:p>
            <a:endParaRPr lang="en-US" dirty="0" smtClean="0"/>
          </a:p>
          <a:p>
            <a:endParaRPr lang="en-US" dirty="0" smtClean="0"/>
          </a:p>
          <a:p>
            <a:endParaRPr lang="en-US" dirty="0" smtClean="0"/>
          </a:p>
          <a:p>
            <a:r>
              <a:rPr lang="en-US" dirty="0" smtClean="0"/>
              <a:t>Ground plane + non-frontal billboards</a:t>
            </a:r>
            <a:endParaRPr lang="en-US" dirty="0"/>
          </a:p>
        </p:txBody>
      </p:sp>
      <p:pic>
        <p:nvPicPr>
          <p:cNvPr id="5" name="Picture 6" descr="scenery15_view2_w"/>
          <p:cNvPicPr>
            <a:picLocks noChangeAspect="1" noChangeArrowheads="1"/>
          </p:cNvPicPr>
          <p:nvPr/>
        </p:nvPicPr>
        <p:blipFill>
          <a:blip r:embed="rId2" cstate="print"/>
          <a:srcRect/>
          <a:stretch>
            <a:fillRect/>
          </a:stretch>
        </p:blipFill>
        <p:spPr bwMode="auto">
          <a:xfrm>
            <a:off x="4724400" y="46355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562600" y="1447800"/>
            <a:ext cx="3384945" cy="2427288"/>
          </a:xfrm>
          <a:prstGeom prst="rect">
            <a:avLst/>
          </a:prstGeom>
          <a:noFill/>
          <a:ln w="9525">
            <a:noFill/>
            <a:miter lim="800000"/>
            <a:headEnd/>
            <a:tailEnd/>
          </a:ln>
        </p:spPr>
      </p:pic>
      <p:cxnSp>
        <p:nvCxnSpPr>
          <p:cNvPr id="12" name="Straight Connector 11"/>
          <p:cNvCxnSpPr/>
          <p:nvPr/>
        </p:nvCxnSpPr>
        <p:spPr>
          <a:xfrm rot="5400000" flipH="1" flipV="1">
            <a:off x="5829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19812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53200" y="34290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734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62600" y="34290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67400" y="14478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8343900" y="15621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58200" y="34290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smtClean="0"/>
              <a:t>“Tour into the Picture” (Horry et al. SIGGRAPH ’97)</a:t>
            </a:r>
          </a:p>
        </p:txBody>
      </p:sp>
      <p:sp>
        <p:nvSpPr>
          <p:cNvPr id="25603" name="Rectangle 3"/>
          <p:cNvSpPr>
            <a:spLocks noGrp="1" noChangeArrowheads="1"/>
          </p:cNvSpPr>
          <p:nvPr>
            <p:ph type="body" sz="half" idx="1"/>
          </p:nvPr>
        </p:nvSpPr>
        <p:spPr>
          <a:xfrm>
            <a:off x="685800" y="914400"/>
            <a:ext cx="4549775" cy="5257800"/>
          </a:xfrm>
        </p:spPr>
        <p:txBody>
          <a:bodyPr/>
          <a:lstStyle/>
          <a:p>
            <a:pPr marL="0" indent="0"/>
            <a:endParaRPr lang="en-US" sz="1800" dirty="0" smtClean="0"/>
          </a:p>
          <a:p>
            <a:pPr marL="0" indent="0">
              <a:buNone/>
            </a:pPr>
            <a:r>
              <a:rPr lang="en-US" sz="2400" dirty="0" smtClean="0"/>
              <a:t>Create a 3D “theatre stage” of  five billboards</a:t>
            </a:r>
          </a:p>
          <a:p>
            <a:pPr marL="0" indent="0"/>
            <a:endParaRPr lang="en-US" sz="2400" dirty="0" smtClean="0"/>
          </a:p>
          <a:p>
            <a:pPr marL="0" indent="0"/>
            <a:endParaRPr lang="en-US" sz="2400" dirty="0" smtClean="0"/>
          </a:p>
          <a:p>
            <a:pPr marL="0" indent="0"/>
            <a:endParaRPr lang="en-US" sz="2400" dirty="0" smtClean="0"/>
          </a:p>
          <a:p>
            <a:pPr marL="0" indent="0">
              <a:buNone/>
            </a:pPr>
            <a:r>
              <a:rPr lang="en-US" sz="2400" dirty="0" smtClean="0"/>
              <a:t>Specify foreground objects through bounding polygons</a:t>
            </a:r>
          </a:p>
          <a:p>
            <a:pPr marL="0" indent="0"/>
            <a:endParaRPr lang="en-US" sz="2400" dirty="0" smtClean="0"/>
          </a:p>
          <a:p>
            <a:pPr marL="0" indent="0"/>
            <a:endParaRPr lang="en-US" sz="2400" dirty="0" smtClean="0"/>
          </a:p>
          <a:p>
            <a:pPr marL="0" indent="0">
              <a:buNone/>
            </a:pPr>
            <a:r>
              <a:rPr lang="en-US" sz="2400" dirty="0" smtClean="0"/>
              <a:t>Use camera transformations to navigate through the scene</a:t>
            </a:r>
          </a:p>
          <a:p>
            <a:pPr marL="0" indent="0"/>
            <a:endParaRPr lang="en-US" sz="2400" dirty="0" smtClean="0"/>
          </a:p>
        </p:txBody>
      </p:sp>
      <p:pic>
        <p:nvPicPr>
          <p:cNvPr id="25604" name="Picture 5" descr="pic3"/>
          <p:cNvPicPr>
            <a:picLocks noChangeAspect="1" noChangeArrowheads="1"/>
          </p:cNvPicPr>
          <p:nvPr/>
        </p:nvPicPr>
        <p:blipFill>
          <a:blip r:embed="rId3" cstate="print"/>
          <a:srcRect/>
          <a:stretch>
            <a:fillRect/>
          </a:stretch>
        </p:blipFill>
        <p:spPr bwMode="auto">
          <a:xfrm>
            <a:off x="5334000" y="1066800"/>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5334000" y="2971800"/>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5334000" y="4876800"/>
            <a:ext cx="2425700" cy="1790700"/>
          </a:xfrm>
          <a:prstGeom prst="rect">
            <a:avLst/>
          </a:prstGeom>
          <a:noFill/>
          <a:ln w="9525">
            <a:noFill/>
            <a:miter lim="800000"/>
            <a:headEnd/>
            <a:tailEnd/>
          </a:ln>
        </p:spPr>
      </p:pic>
      <p:sp>
        <p:nvSpPr>
          <p:cNvPr id="7" name="TextBox 6"/>
          <p:cNvSpPr txBox="1"/>
          <p:nvPr/>
        </p:nvSpPr>
        <p:spPr>
          <a:xfrm>
            <a:off x="0" y="6581001"/>
            <a:ext cx="2640466" cy="276999"/>
          </a:xfrm>
          <a:prstGeom prst="rect">
            <a:avLst/>
          </a:prstGeom>
          <a:noFill/>
        </p:spPr>
        <p:txBody>
          <a:bodyPr wrap="none" rtlCol="0">
            <a:spAutoFit/>
          </a:bodyPr>
          <a:lstStyle/>
          <a:p>
            <a:r>
              <a:rPr lang="en-US" sz="1200" dirty="0" smtClean="0">
                <a:solidFill>
                  <a:schemeClr val="bg1">
                    <a:lumMod val="50000"/>
                  </a:schemeClr>
                </a:solidFill>
              </a:rPr>
              <a:t>Following slides modified from Efros</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idea</a:t>
            </a:r>
          </a:p>
        </p:txBody>
      </p:sp>
      <p:sp>
        <p:nvSpPr>
          <p:cNvPr id="405507" name="Rectangle 3"/>
          <p:cNvSpPr>
            <a:spLocks noGrp="1" noChangeArrowheads="1"/>
          </p:cNvSpPr>
          <p:nvPr>
            <p:ph type="body" idx="1"/>
          </p:nvPr>
        </p:nvSpPr>
        <p:spPr>
          <a:xfrm>
            <a:off x="685800" y="914400"/>
            <a:ext cx="7772400" cy="5715000"/>
          </a:xfrm>
        </p:spPr>
        <p:txBody>
          <a:bodyPr>
            <a:normAutofit lnSpcReduction="10000"/>
          </a:bodyPr>
          <a:lstStyle/>
          <a:p>
            <a:pPr>
              <a:buNone/>
            </a:pPr>
            <a:r>
              <a:rPr lang="en-US" sz="2400" dirty="0" smtClean="0"/>
              <a:t>	Many scenes can be represented as an axis-aligned box volume (i.e. a stage)</a:t>
            </a:r>
          </a:p>
          <a:p>
            <a:pPr>
              <a:buNone/>
            </a:pPr>
            <a:endParaRPr lang="en-US" sz="2400" dirty="0" smtClean="0"/>
          </a:p>
          <a:p>
            <a:pPr>
              <a:buNone/>
            </a:pPr>
            <a:r>
              <a:rPr lang="en-US" sz="2400" dirty="0" smtClean="0"/>
              <a:t>Key assumptions</a:t>
            </a:r>
          </a:p>
          <a:p>
            <a:r>
              <a:rPr lang="en-US" sz="2000" dirty="0" smtClean="0"/>
              <a:t>All walls are orthogonal</a:t>
            </a:r>
          </a:p>
          <a:p>
            <a:r>
              <a:rPr lang="en-US" sz="2000" dirty="0" smtClean="0"/>
              <a:t>Camera view plane is parallel to back of volume</a:t>
            </a:r>
          </a:p>
          <a:p>
            <a:endParaRPr lang="en-US" sz="2400" dirty="0" smtClean="0"/>
          </a:p>
          <a:p>
            <a:pPr>
              <a:buNone/>
            </a:pPr>
            <a:r>
              <a:rPr lang="en-US" sz="2400" dirty="0" smtClean="0"/>
              <a:t>How many vanishing points does the box have?</a:t>
            </a:r>
          </a:p>
          <a:p>
            <a:r>
              <a:rPr lang="en-US" sz="2000" dirty="0" smtClean="0"/>
              <a:t>Three, but two at infinity</a:t>
            </a:r>
          </a:p>
          <a:p>
            <a:r>
              <a:rPr lang="en-US" sz="2000" dirty="0" smtClean="0"/>
              <a:t>Single-point perspective</a:t>
            </a:r>
          </a:p>
          <a:p>
            <a:endParaRPr lang="en-US" sz="2400" dirty="0" smtClean="0"/>
          </a:p>
          <a:p>
            <a:pPr>
              <a:buNone/>
            </a:pPr>
            <a:r>
              <a:rPr lang="en-US" sz="2400" dirty="0" smtClean="0"/>
              <a:t>Can use the vanishing point </a:t>
            </a:r>
          </a:p>
          <a:p>
            <a:pPr>
              <a:buNone/>
            </a:pPr>
            <a:r>
              <a:rPr lang="en-US" sz="2400" dirty="0" smtClean="0"/>
              <a:t>to fit the box to the particular </a:t>
            </a:r>
          </a:p>
          <a:p>
            <a:pPr>
              <a:buNone/>
            </a:pPr>
            <a:r>
              <a:rPr lang="en-US" sz="2400" dirty="0" smtClean="0"/>
              <a:t>scene</a:t>
            </a:r>
          </a:p>
          <a:p>
            <a:pPr>
              <a:buNone/>
            </a:pPr>
            <a:endParaRPr lang="en-US" sz="2400" dirty="0" smtClean="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4876800" y="4089400"/>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Step 1: specify scene geometry</a:t>
            </a:r>
          </a:p>
        </p:txBody>
      </p:sp>
      <p:sp>
        <p:nvSpPr>
          <p:cNvPr id="406531" name="Rectangle 3"/>
          <p:cNvSpPr>
            <a:spLocks noGrp="1" noChangeArrowheads="1"/>
          </p:cNvSpPr>
          <p:nvPr>
            <p:ph type="body" idx="1"/>
          </p:nvPr>
        </p:nvSpPr>
        <p:spPr>
          <a:xfrm>
            <a:off x="685800" y="3276600"/>
            <a:ext cx="7772400" cy="3429000"/>
          </a:xfrm>
        </p:spPr>
        <p:txBody>
          <a:bodyPr>
            <a:normAutofit fontScale="85000" lnSpcReduction="20000"/>
          </a:bodyPr>
          <a:lstStyle/>
          <a:p>
            <a:r>
              <a:rPr lang="en-US" dirty="0" smtClean="0"/>
              <a:t>User controls the inner box and the vanishing point placement (# of DOF?)</a:t>
            </a:r>
          </a:p>
          <a:p>
            <a:endParaRPr lang="en-US" dirty="0" smtClean="0"/>
          </a:p>
          <a:p>
            <a:r>
              <a:rPr lang="en-US" dirty="0" smtClean="0"/>
              <a:t>Q: What’s the significance of the vanishing point location?</a:t>
            </a:r>
          </a:p>
          <a:p>
            <a:r>
              <a:rPr lang="en-US" dirty="0" smtClean="0"/>
              <a:t>A: It’s at eye (camera) level: ray from center of projection to VP is perpendicular to image plane</a:t>
            </a:r>
          </a:p>
          <a:p>
            <a:pPr lvl="1"/>
            <a:r>
              <a:rPr lang="en-US" dirty="0" smtClean="0"/>
              <a:t>Under single-point perspective assumptions, the VP should be the principal point of the image</a:t>
            </a:r>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371600" y="822325"/>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6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6002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grpSp>
        <p:nvGrpSpPr>
          <p:cNvPr id="26" name="Group 25"/>
          <p:cNvGrpSpPr>
            <a:grpSpLocks noChangeAspect="1"/>
          </p:cNvGrpSpPr>
          <p:nvPr/>
        </p:nvGrpSpPr>
        <p:grpSpPr>
          <a:xfrm>
            <a:off x="1600200" y="1295399"/>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752600" y="4953000"/>
            <a:ext cx="1825625" cy="466725"/>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638800" y="4953000"/>
            <a:ext cx="1774825" cy="466725"/>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524000" y="381000"/>
            <a:ext cx="6172200" cy="1200329"/>
          </a:xfrm>
          <a:prstGeom prst="rect">
            <a:avLst/>
          </a:prstGeom>
          <a:noFill/>
          <a:ln w="38100">
            <a:noFill/>
            <a:miter lim="800000"/>
            <a:headEnd/>
            <a:tailEnd/>
          </a:ln>
        </p:spPr>
        <p:txBody>
          <a:bodyPr>
            <a:spAutoFit/>
          </a:bodyPr>
          <a:lstStyle/>
          <a:p>
            <a:pPr eaLnBrk="1" hangingPunct="1">
              <a:spcBef>
                <a:spcPct val="50000"/>
              </a:spcBef>
            </a:pPr>
            <a:r>
              <a:rPr lang="en-US" dirty="0"/>
              <a:t>Comparison of how image is subdivided based on two different camera positions.  You should see how moving </a:t>
            </a:r>
            <a:r>
              <a:rPr lang="en-US" dirty="0" smtClean="0"/>
              <a:t>the box corresponds </a:t>
            </a:r>
            <a:r>
              <a:rPr lang="en-US" dirty="0"/>
              <a:t>to moving the </a:t>
            </a:r>
            <a:r>
              <a:rPr lang="en-US" dirty="0" err="1"/>
              <a:t>eyepoint</a:t>
            </a:r>
            <a:r>
              <a:rPr lang="en-US" dirty="0"/>
              <a:t> in the 3D world.</a:t>
            </a:r>
          </a:p>
        </p:txBody>
      </p:sp>
      <p:grpSp>
        <p:nvGrpSpPr>
          <p:cNvPr id="29" name="Group 28"/>
          <p:cNvGrpSpPr>
            <a:grpSpLocks noChangeAspect="1"/>
          </p:cNvGrpSpPr>
          <p:nvPr/>
        </p:nvGrpSpPr>
        <p:grpSpPr>
          <a:xfrm>
            <a:off x="762000" y="2133600"/>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4800599" y="2133600"/>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hours</a:t>
            </a:r>
            <a:endParaRPr lang="en-US" dirty="0"/>
          </a:p>
        </p:txBody>
      </p:sp>
      <p:sp>
        <p:nvSpPr>
          <p:cNvPr id="3" name="Content Placeholder 2"/>
          <p:cNvSpPr>
            <a:spLocks noGrp="1"/>
          </p:cNvSpPr>
          <p:nvPr>
            <p:ph idx="1"/>
          </p:nvPr>
        </p:nvSpPr>
        <p:spPr/>
        <p:txBody>
          <a:bodyPr/>
          <a:lstStyle/>
          <a:p>
            <a:r>
              <a:rPr lang="en-US" dirty="0" smtClean="0"/>
              <a:t>Amin: today (5pm)</a:t>
            </a:r>
          </a:p>
          <a:p>
            <a:r>
              <a:rPr lang="en-US" dirty="0" smtClean="0"/>
              <a:t>Derek: tomorrow (11am), Monday (2pm)</a:t>
            </a:r>
            <a:endParaRPr lang="en-US" dirty="0"/>
          </a:p>
        </p:txBody>
      </p:sp>
    </p:spTree>
    <p:extLst>
      <p:ext uri="{BB962C8B-B14F-4D97-AF65-F5344CB8AC3E}">
        <p14:creationId xmlns:p14="http://schemas.microsoft.com/office/powerpoint/2010/main" val="2391518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41910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4038600" y="13716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4267200" y="12954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4038600" y="35814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4267200" y="35814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598613" y="1296988"/>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4038600" y="12954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953000" y="12954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4038600" y="44958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7244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971800" y="1295400"/>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800600" y="1295400"/>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3200400" y="3581400"/>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800600" y="3581400"/>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598613" y="1295400"/>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981325" y="1295400"/>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953000" y="1295400"/>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3209925" y="4495800"/>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676400"/>
            <a:ext cx="3886200" cy="3552825"/>
            <a:chOff x="624" y="1536"/>
            <a:chExt cx="1632" cy="1492"/>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724" cy="196"/>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4724400" y="1676400"/>
            <a:ext cx="3886200" cy="3552825"/>
            <a:chOff x="2688" y="1536"/>
            <a:chExt cx="1632" cy="1492"/>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795" cy="196"/>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524000" y="381000"/>
            <a:ext cx="6172200" cy="1187450"/>
          </a:xfrm>
          <a:prstGeom prst="rect">
            <a:avLst/>
          </a:prstGeom>
          <a:noFill/>
          <a:ln w="38100">
            <a:noFill/>
            <a:miter lim="800000"/>
            <a:headEnd/>
            <a:tailEnd/>
          </a:ln>
        </p:spPr>
        <p:txBody>
          <a:bodyPr>
            <a:spAutoFit/>
          </a:bodyPr>
          <a:lstStyle/>
          <a:p>
            <a:pPr eaLnBrk="1" hangingPunct="1">
              <a:spcBef>
                <a:spcPct val="50000"/>
              </a:spcBef>
            </a:pPr>
            <a:r>
              <a:rPr lang="en-US"/>
              <a:t>Comparison of two camera placements – left and right.  Corresponding subdivisions match view you would see if you looked down a hallway.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Think about the camera center and image plane…</a:t>
            </a:r>
          </a:p>
          <a:p>
            <a:pPr lvl="1"/>
            <a:r>
              <a:rPr lang="en-US" dirty="0" smtClean="0"/>
              <a:t>What happens when we move the box?</a:t>
            </a:r>
          </a:p>
          <a:p>
            <a:pPr lvl="1"/>
            <a:r>
              <a:rPr lang="en-US" dirty="0" smtClean="0"/>
              <a:t>What happens when we move the vanishing point?</a:t>
            </a:r>
            <a:endParaRPr lang="en-US" dirty="0"/>
          </a:p>
        </p:txBody>
      </p:sp>
      <p:sp>
        <p:nvSpPr>
          <p:cNvPr id="4" name="Rectangle 2"/>
          <p:cNvSpPr>
            <a:spLocks noChangeArrowheads="1"/>
          </p:cNvSpPr>
          <p:nvPr/>
        </p:nvSpPr>
        <p:spPr bwMode="auto">
          <a:xfrm>
            <a:off x="2743200" y="35052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733800" y="42672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479807" y="4876800"/>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819400" y="35052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572000" y="35052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743200" y="48768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540370" y="49034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2D to 3D conversion</a:t>
            </a:r>
          </a:p>
        </p:txBody>
      </p:sp>
      <p:sp>
        <p:nvSpPr>
          <p:cNvPr id="38915" name="Rectangle 3"/>
          <p:cNvSpPr>
            <a:spLocks noGrp="1" noChangeArrowheads="1"/>
          </p:cNvSpPr>
          <p:nvPr>
            <p:ph type="body" idx="1"/>
          </p:nvPr>
        </p:nvSpPr>
        <p:spPr/>
        <p:txBody>
          <a:bodyPr/>
          <a:lstStyle/>
          <a:p>
            <a:r>
              <a:rPr lang="en-US" smtClean="0"/>
              <a:t>First, we can get ratios</a:t>
            </a:r>
          </a:p>
        </p:txBody>
      </p:sp>
      <p:sp>
        <p:nvSpPr>
          <p:cNvPr id="38916" name="Rectangle 4"/>
          <p:cNvSpPr>
            <a:spLocks noChangeArrowheads="1"/>
          </p:cNvSpPr>
          <p:nvPr/>
        </p:nvSpPr>
        <p:spPr bwMode="auto">
          <a:xfrm>
            <a:off x="2667000" y="21336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495800" y="28194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572000" y="21336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667000" y="28956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0" name="Text Box 8"/>
          <p:cNvSpPr txBox="1">
            <a:spLocks noChangeArrowheads="1"/>
          </p:cNvSpPr>
          <p:nvPr/>
        </p:nvSpPr>
        <p:spPr bwMode="auto">
          <a:xfrm>
            <a:off x="3429000" y="1752600"/>
            <a:ext cx="588963" cy="457200"/>
          </a:xfrm>
          <a:prstGeom prst="rect">
            <a:avLst/>
          </a:prstGeom>
          <a:noFill/>
          <a:ln w="38100">
            <a:noFill/>
            <a:miter lim="800000"/>
            <a:headEnd/>
            <a:tailEnd/>
          </a:ln>
        </p:spPr>
        <p:txBody>
          <a:bodyPr wrap="none">
            <a:spAutoFit/>
          </a:bodyPr>
          <a:lstStyle/>
          <a:p>
            <a:pPr eaLnBrk="1" hangingPunct="1"/>
            <a:r>
              <a:rPr lang="en-US"/>
              <a:t>left</a:t>
            </a:r>
          </a:p>
        </p:txBody>
      </p:sp>
      <p:sp>
        <p:nvSpPr>
          <p:cNvPr id="38921" name="Text Box 9"/>
          <p:cNvSpPr txBox="1">
            <a:spLocks noChangeArrowheads="1"/>
          </p:cNvSpPr>
          <p:nvPr/>
        </p:nvSpPr>
        <p:spPr bwMode="auto">
          <a:xfrm>
            <a:off x="4648200" y="1752600"/>
            <a:ext cx="758825" cy="457200"/>
          </a:xfrm>
          <a:prstGeom prst="rect">
            <a:avLst/>
          </a:prstGeom>
          <a:noFill/>
          <a:ln w="38100">
            <a:noFill/>
            <a:miter lim="800000"/>
            <a:headEnd/>
            <a:tailEnd/>
          </a:ln>
        </p:spPr>
        <p:txBody>
          <a:bodyPr wrap="none">
            <a:spAutoFit/>
          </a:bodyPr>
          <a:lstStyle/>
          <a:p>
            <a:pPr eaLnBrk="1" hangingPunct="1"/>
            <a:r>
              <a:rPr lang="en-US"/>
              <a:t>right</a:t>
            </a:r>
          </a:p>
        </p:txBody>
      </p:sp>
      <p:sp>
        <p:nvSpPr>
          <p:cNvPr id="38922" name="Text Box 10"/>
          <p:cNvSpPr txBox="1">
            <a:spLocks noChangeArrowheads="1"/>
          </p:cNvSpPr>
          <p:nvPr/>
        </p:nvSpPr>
        <p:spPr bwMode="auto">
          <a:xfrm>
            <a:off x="5334000" y="2286000"/>
            <a:ext cx="573088" cy="457200"/>
          </a:xfrm>
          <a:prstGeom prst="rect">
            <a:avLst/>
          </a:prstGeom>
          <a:noFill/>
          <a:ln w="38100">
            <a:noFill/>
            <a:miter lim="800000"/>
            <a:headEnd/>
            <a:tailEnd/>
          </a:ln>
        </p:spPr>
        <p:txBody>
          <a:bodyPr wrap="none">
            <a:spAutoFit/>
          </a:bodyPr>
          <a:lstStyle/>
          <a:p>
            <a:pPr eaLnBrk="1" hangingPunct="1"/>
            <a:r>
              <a:rPr lang="en-US"/>
              <a:t>top</a:t>
            </a:r>
          </a:p>
        </p:txBody>
      </p:sp>
      <p:sp>
        <p:nvSpPr>
          <p:cNvPr id="38923" name="Text Box 11"/>
          <p:cNvSpPr txBox="1">
            <a:spLocks noChangeArrowheads="1"/>
          </p:cNvSpPr>
          <p:nvPr/>
        </p:nvSpPr>
        <p:spPr bwMode="auto">
          <a:xfrm>
            <a:off x="5334000" y="3733800"/>
            <a:ext cx="1046163" cy="457200"/>
          </a:xfrm>
          <a:prstGeom prst="rect">
            <a:avLst/>
          </a:prstGeom>
          <a:noFill/>
          <a:ln w="38100">
            <a:noFill/>
            <a:miter lim="800000"/>
            <a:headEnd/>
            <a:tailEnd/>
          </a:ln>
        </p:spPr>
        <p:txBody>
          <a:bodyPr wrap="none">
            <a:spAutoFit/>
          </a:bodyPr>
          <a:lstStyle/>
          <a:p>
            <a:pPr eaLnBrk="1" hangingPunct="1"/>
            <a:r>
              <a:rPr lang="en-US"/>
              <a:t>bottom</a:t>
            </a:r>
          </a:p>
        </p:txBody>
      </p:sp>
      <p:sp>
        <p:nvSpPr>
          <p:cNvPr id="38924" name="Text Box 12"/>
          <p:cNvSpPr txBox="1">
            <a:spLocks noChangeArrowheads="1"/>
          </p:cNvSpPr>
          <p:nvPr/>
        </p:nvSpPr>
        <p:spPr bwMode="auto">
          <a:xfrm>
            <a:off x="2743200" y="3048000"/>
            <a:ext cx="1368425" cy="822325"/>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038600" y="29718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14400" y="16002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066800" y="3886200"/>
            <a:ext cx="842963" cy="822325"/>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828800" y="39624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572000" y="16002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572000" y="28956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295400" y="16002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057400" y="2895600"/>
            <a:ext cx="2514600" cy="2743200"/>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1447800"/>
            <a:ext cx="7772400" cy="4419600"/>
          </a:xfrm>
          <a:prstGeom prst="rect">
            <a:avLst/>
          </a:prstGeom>
          <a:noFill/>
          <a:ln w="9525">
            <a:noFill/>
            <a:miter lim="800000"/>
            <a:headEnd/>
            <a:tailEnd/>
          </a:ln>
        </p:spPr>
        <p:txBody>
          <a:bodyPr/>
          <a:lstStyle/>
          <a:p>
            <a:pPr marL="342900" indent="-342900" eaLnBrk="1" hangingPunct="1">
              <a:spcBef>
                <a:spcPct val="20000"/>
              </a:spcBef>
            </a:pPr>
            <a:r>
              <a:rPr lang="en-US" sz="2400" dirty="0" smtClean="0"/>
              <a:t>	Size </a:t>
            </a:r>
            <a:r>
              <a:rPr lang="en-US" sz="2400" dirty="0"/>
              <a:t>of user-defined back plane </a:t>
            </a:r>
            <a:r>
              <a:rPr lang="en-US" sz="2400" dirty="0" smtClean="0"/>
              <a:t>determines width/height throughout box </a:t>
            </a:r>
            <a:r>
              <a:rPr lang="en-US" sz="2400" dirty="0"/>
              <a:t>(orthogonal sides)</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Use </a:t>
            </a:r>
            <a:r>
              <a:rPr lang="en-US" sz="2400" dirty="0"/>
              <a:t>top versus side ratio </a:t>
            </a:r>
            <a:br>
              <a:rPr lang="en-US" sz="2400" dirty="0"/>
            </a:br>
            <a:r>
              <a:rPr lang="en-US" sz="2400" dirty="0"/>
              <a:t>to determine relative </a:t>
            </a:r>
            <a:br>
              <a:rPr lang="en-US" sz="2400" dirty="0"/>
            </a:br>
            <a:r>
              <a:rPr lang="en-US" sz="2400" dirty="0"/>
              <a:t>height and width </a:t>
            </a:r>
            <a:br>
              <a:rPr lang="en-US" sz="2400" dirty="0"/>
            </a:br>
            <a:r>
              <a:rPr lang="en-US" sz="2400" dirty="0"/>
              <a:t>dimensions of box</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Left/right </a:t>
            </a:r>
            <a:r>
              <a:rPr lang="en-US" sz="2400" dirty="0"/>
              <a:t>and top/</a:t>
            </a:r>
            <a:r>
              <a:rPr lang="en-US" sz="2400" dirty="0" err="1"/>
              <a:t>bot</a:t>
            </a:r>
            <a:r>
              <a:rPr lang="en-US" sz="2400" dirty="0"/>
              <a:t/>
            </a:r>
            <a:br>
              <a:rPr lang="en-US" sz="2400" dirty="0"/>
            </a:br>
            <a:r>
              <a:rPr lang="en-US" sz="2400" dirty="0"/>
              <a:t>ratios determine part of </a:t>
            </a:r>
            <a:br>
              <a:rPr lang="en-US" sz="2400" dirty="0"/>
            </a:br>
            <a:r>
              <a:rPr lang="en-US" sz="2400" dirty="0"/>
              <a:t>3D camera placement</a:t>
            </a:r>
          </a:p>
        </p:txBody>
      </p:sp>
      <p:grpSp>
        <p:nvGrpSpPr>
          <p:cNvPr id="2" name="Group 3"/>
          <p:cNvGrpSpPr>
            <a:grpSpLocks/>
          </p:cNvGrpSpPr>
          <p:nvPr/>
        </p:nvGrpSpPr>
        <p:grpSpPr bwMode="auto">
          <a:xfrm>
            <a:off x="4953000" y="2971800"/>
            <a:ext cx="3713163" cy="3733800"/>
            <a:chOff x="1776" y="1776"/>
            <a:chExt cx="2339" cy="2352"/>
          </a:xfrm>
        </p:grpSpPr>
        <p:sp>
          <p:nvSpPr>
            <p:cNvPr id="39941" name="AutoShape 4"/>
            <p:cNvSpPr>
              <a:spLocks noChangeArrowheads="1"/>
            </p:cNvSpPr>
            <p:nvPr/>
          </p:nvSpPr>
          <p:spPr bwMode="auto">
            <a:xfrm>
              <a:off x="1776" y="1776"/>
              <a:ext cx="2256" cy="2352"/>
            </a:xfrm>
            <a:prstGeom prst="cube">
              <a:avLst>
                <a:gd name="adj" fmla="val 25000"/>
              </a:avLst>
            </a:prstGeom>
            <a:solidFill>
              <a:srgbClr val="FFFF00"/>
            </a:solidFill>
            <a:ln w="38100">
              <a:solidFill>
                <a:schemeClr val="tx1"/>
              </a:solidFill>
              <a:miter lim="800000"/>
              <a:headEnd/>
              <a:tailEnd/>
            </a:ln>
          </p:spPr>
          <p:txBody>
            <a:bodyPr wrap="none" anchor="ctr"/>
            <a:lstStyle/>
            <a:p>
              <a:endParaRPr lang="en-US"/>
            </a:p>
          </p:txBody>
        </p:sp>
        <p:sp>
          <p:nvSpPr>
            <p:cNvPr id="39942" name="AutoShape 5"/>
            <p:cNvSpPr>
              <a:spLocks noChangeArrowheads="1"/>
            </p:cNvSpPr>
            <p:nvPr/>
          </p:nvSpPr>
          <p:spPr bwMode="auto">
            <a:xfrm>
              <a:off x="2928" y="2784"/>
              <a:ext cx="96" cy="96"/>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9943" name="Line 6"/>
            <p:cNvSpPr>
              <a:spLocks noChangeShapeType="1"/>
            </p:cNvSpPr>
            <p:nvPr/>
          </p:nvSpPr>
          <p:spPr bwMode="auto">
            <a:xfrm flipV="1">
              <a:off x="2976" y="2352"/>
              <a:ext cx="0" cy="1776"/>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4" name="Line 7"/>
            <p:cNvSpPr>
              <a:spLocks noChangeShapeType="1"/>
            </p:cNvSpPr>
            <p:nvPr/>
          </p:nvSpPr>
          <p:spPr bwMode="auto">
            <a:xfrm flipH="1" flipV="1">
              <a:off x="1776" y="2832"/>
              <a:ext cx="168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5" name="Text Box 8"/>
            <p:cNvSpPr txBox="1">
              <a:spLocks noChangeArrowheads="1"/>
            </p:cNvSpPr>
            <p:nvPr/>
          </p:nvSpPr>
          <p:spPr bwMode="auto">
            <a:xfrm>
              <a:off x="2256" y="2112"/>
              <a:ext cx="371" cy="288"/>
            </a:xfrm>
            <a:prstGeom prst="rect">
              <a:avLst/>
            </a:prstGeom>
            <a:noFill/>
            <a:ln w="38100">
              <a:noFill/>
              <a:miter lim="800000"/>
              <a:headEnd/>
              <a:tailEnd/>
            </a:ln>
          </p:spPr>
          <p:txBody>
            <a:bodyPr wrap="none">
              <a:spAutoFit/>
            </a:bodyPr>
            <a:lstStyle/>
            <a:p>
              <a:pPr eaLnBrk="1" hangingPunct="1"/>
              <a:r>
                <a:rPr lang="en-US"/>
                <a:t>left</a:t>
              </a:r>
            </a:p>
          </p:txBody>
        </p:sp>
        <p:sp>
          <p:nvSpPr>
            <p:cNvPr id="39946" name="Text Box 9"/>
            <p:cNvSpPr txBox="1">
              <a:spLocks noChangeArrowheads="1"/>
            </p:cNvSpPr>
            <p:nvPr/>
          </p:nvSpPr>
          <p:spPr bwMode="auto">
            <a:xfrm>
              <a:off x="3024" y="2112"/>
              <a:ext cx="478" cy="288"/>
            </a:xfrm>
            <a:prstGeom prst="rect">
              <a:avLst/>
            </a:prstGeom>
            <a:noFill/>
            <a:ln w="38100">
              <a:noFill/>
              <a:miter lim="800000"/>
              <a:headEnd/>
              <a:tailEnd/>
            </a:ln>
          </p:spPr>
          <p:txBody>
            <a:bodyPr wrap="none">
              <a:spAutoFit/>
            </a:bodyPr>
            <a:lstStyle/>
            <a:p>
              <a:pPr eaLnBrk="1" hangingPunct="1"/>
              <a:r>
                <a:rPr lang="en-US"/>
                <a:t>right</a:t>
              </a:r>
            </a:p>
          </p:txBody>
        </p:sp>
        <p:sp>
          <p:nvSpPr>
            <p:cNvPr id="39947" name="Text Box 10"/>
            <p:cNvSpPr txBox="1">
              <a:spLocks noChangeArrowheads="1"/>
            </p:cNvSpPr>
            <p:nvPr/>
          </p:nvSpPr>
          <p:spPr bwMode="auto">
            <a:xfrm>
              <a:off x="3456" y="2448"/>
              <a:ext cx="361" cy="288"/>
            </a:xfrm>
            <a:prstGeom prst="rect">
              <a:avLst/>
            </a:prstGeom>
            <a:noFill/>
            <a:ln w="38100">
              <a:noFill/>
              <a:miter lim="800000"/>
              <a:headEnd/>
              <a:tailEnd/>
            </a:ln>
          </p:spPr>
          <p:txBody>
            <a:bodyPr wrap="none">
              <a:spAutoFit/>
            </a:bodyPr>
            <a:lstStyle/>
            <a:p>
              <a:pPr eaLnBrk="1" hangingPunct="1"/>
              <a:r>
                <a:rPr lang="en-US"/>
                <a:t>top</a:t>
              </a:r>
            </a:p>
          </p:txBody>
        </p:sp>
        <p:sp>
          <p:nvSpPr>
            <p:cNvPr id="39948" name="Text Box 11"/>
            <p:cNvSpPr txBox="1">
              <a:spLocks noChangeArrowheads="1"/>
            </p:cNvSpPr>
            <p:nvPr/>
          </p:nvSpPr>
          <p:spPr bwMode="auto">
            <a:xfrm>
              <a:off x="3456" y="3360"/>
              <a:ext cx="659" cy="288"/>
            </a:xfrm>
            <a:prstGeom prst="rect">
              <a:avLst/>
            </a:prstGeom>
            <a:noFill/>
            <a:ln w="38100">
              <a:noFill/>
              <a:miter lim="800000"/>
              <a:headEnd/>
              <a:tailEnd/>
            </a:ln>
          </p:spPr>
          <p:txBody>
            <a:bodyPr wrap="none">
              <a:spAutoFit/>
            </a:bodyPr>
            <a:lstStyle/>
            <a:p>
              <a:pPr eaLnBrk="1" hangingPunct="1"/>
              <a:r>
                <a:rPr lang="en-US"/>
                <a:t>bottom</a:t>
              </a:r>
            </a:p>
          </p:txBody>
        </p:sp>
        <p:sp>
          <p:nvSpPr>
            <p:cNvPr id="39949" name="Text Box 12"/>
            <p:cNvSpPr txBox="1">
              <a:spLocks noChangeArrowheads="1"/>
            </p:cNvSpPr>
            <p:nvPr/>
          </p:nvSpPr>
          <p:spPr bwMode="auto">
            <a:xfrm>
              <a:off x="2016" y="3264"/>
              <a:ext cx="669" cy="518"/>
            </a:xfrm>
            <a:prstGeom prst="rect">
              <a:avLst/>
            </a:prstGeom>
            <a:noFill/>
            <a:ln w="38100">
              <a:noFill/>
              <a:miter lim="800000"/>
              <a:headEnd/>
              <a:tailEnd/>
            </a:ln>
          </p:spPr>
          <p:txBody>
            <a:bodyPr wrap="none">
              <a:spAutoFit/>
            </a:bodyPr>
            <a:lstStyle/>
            <a:p>
              <a:pPr eaLnBrk="1" hangingPunct="1"/>
              <a:r>
                <a:rPr lang="en-US"/>
                <a:t>camera</a:t>
              </a:r>
              <a:br>
                <a:rPr lang="en-US"/>
              </a:br>
              <a:r>
                <a:rPr lang="en-US"/>
                <a:t>pos</a:t>
              </a:r>
            </a:p>
          </p:txBody>
        </p:sp>
        <p:sp>
          <p:nvSpPr>
            <p:cNvPr id="39950" name="Line 13"/>
            <p:cNvSpPr>
              <a:spLocks noChangeShapeType="1"/>
            </p:cNvSpPr>
            <p:nvPr/>
          </p:nvSpPr>
          <p:spPr bwMode="auto">
            <a:xfrm flipV="1">
              <a:off x="2592" y="2928"/>
              <a:ext cx="288" cy="384"/>
            </a:xfrm>
            <a:prstGeom prst="line">
              <a:avLst/>
            </a:prstGeom>
            <a:noFill/>
            <a:ln w="38100">
              <a:solidFill>
                <a:schemeClr val="tx1"/>
              </a:solidFill>
              <a:round/>
              <a:headEnd/>
              <a:tailEnd type="triangle" w="med" len="med"/>
            </a:ln>
          </p:spPr>
          <p:txBody>
            <a:bodyPr/>
            <a:lstStyle/>
            <a:p>
              <a:endParaRPr lang="en-US"/>
            </a:p>
          </p:txBody>
        </p:sp>
      </p:grpSp>
      <p:sp>
        <p:nvSpPr>
          <p:cNvPr id="39940" name="Rectangle 14"/>
          <p:cNvSpPr>
            <a:spLocks noGrp="1" noChangeArrowheads="1"/>
          </p:cNvSpPr>
          <p:nvPr>
            <p:ph type="title"/>
          </p:nvPr>
        </p:nvSpPr>
        <p:spPr>
          <a:noFill/>
        </p:spPr>
        <p:txBody>
          <a:bodyPr/>
          <a:lstStyle/>
          <a:p>
            <a:r>
              <a:rPr lang="en-US" smtClean="0"/>
              <a:t>2D to 3D conversion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Depth of the box</a:t>
            </a:r>
          </a:p>
        </p:txBody>
      </p:sp>
      <p:sp>
        <p:nvSpPr>
          <p:cNvPr id="40963" name="Rectangle 3"/>
          <p:cNvSpPr>
            <a:spLocks noGrp="1" noChangeArrowheads="1"/>
          </p:cNvSpPr>
          <p:nvPr>
            <p:ph type="body" idx="1"/>
          </p:nvPr>
        </p:nvSpPr>
        <p:spPr>
          <a:xfrm>
            <a:off x="685800" y="3810000"/>
            <a:ext cx="7772400" cy="2362200"/>
          </a:xfrm>
        </p:spPr>
        <p:txBody>
          <a:bodyPr>
            <a:normAutofit fontScale="77500" lnSpcReduction="20000"/>
          </a:bodyPr>
          <a:lstStyle/>
          <a:p>
            <a:pPr>
              <a:lnSpc>
                <a:spcPct val="90000"/>
              </a:lnSpc>
            </a:pPr>
            <a:r>
              <a:rPr lang="en-US" smtClean="0"/>
              <a:t>Can compute by similar triangles (CVA vs. CV’A’)</a:t>
            </a:r>
          </a:p>
          <a:p>
            <a:pPr>
              <a:lnSpc>
                <a:spcPct val="90000"/>
              </a:lnSpc>
            </a:pPr>
            <a:r>
              <a:rPr lang="en-US" smtClean="0"/>
              <a:t>Need to know focal length f (or FOV)</a:t>
            </a:r>
          </a:p>
          <a:p>
            <a:pPr>
              <a:lnSpc>
                <a:spcPct val="90000"/>
              </a:lnSpc>
            </a:pPr>
            <a:endParaRPr lang="en-US" smtClean="0"/>
          </a:p>
          <a:p>
            <a:pPr>
              <a:lnSpc>
                <a:spcPct val="90000"/>
              </a:lnSpc>
            </a:pPr>
            <a:r>
              <a:rPr lang="en-US" smtClean="0"/>
              <a:t>Note: can compute position on any object on the ground</a:t>
            </a:r>
          </a:p>
          <a:p>
            <a:pPr lvl="1">
              <a:lnSpc>
                <a:spcPct val="90000"/>
              </a:lnSpc>
            </a:pPr>
            <a:r>
              <a:rPr lang="en-US" smtClean="0"/>
              <a:t>Simple unprojection</a:t>
            </a:r>
          </a:p>
          <a:p>
            <a:pPr lvl="1">
              <a:lnSpc>
                <a:spcPct val="90000"/>
              </a:lnSpc>
            </a:pPr>
            <a:r>
              <a:rPr lang="en-US" smtClean="0"/>
              <a:t>What about things off the ground?</a:t>
            </a:r>
          </a:p>
          <a:p>
            <a:pPr>
              <a:lnSpc>
                <a:spcPct val="90000"/>
              </a:lnSpc>
            </a:pPr>
            <a:endParaRPr lang="en-US" smtClean="0"/>
          </a:p>
        </p:txBody>
      </p:sp>
      <p:pic>
        <p:nvPicPr>
          <p:cNvPr id="40964" name="Picture 4"/>
          <p:cNvPicPr>
            <a:picLocks noChangeAspect="1" noChangeArrowheads="1"/>
          </p:cNvPicPr>
          <p:nvPr/>
        </p:nvPicPr>
        <p:blipFill>
          <a:blip r:embed="rId3" cstate="print">
            <a:clrChange>
              <a:clrFrom>
                <a:srgbClr val="FFFFFF"/>
              </a:clrFrom>
              <a:clrTo>
                <a:srgbClr val="FFFFFF">
                  <a:alpha val="0"/>
                </a:srgbClr>
              </a:clrTo>
            </a:clrChange>
          </a:blip>
          <a:srcRect l="8858" t="30191" r="6572" b="33238"/>
          <a:stretch>
            <a:fillRect/>
          </a:stretch>
        </p:blipFill>
        <p:spPr bwMode="auto">
          <a:xfrm>
            <a:off x="457200" y="788988"/>
            <a:ext cx="8610600" cy="279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fontScale="90000"/>
          </a:bodyPr>
          <a:lstStyle/>
          <a:p>
            <a:r>
              <a:rPr lang="en-US" dirty="0" smtClean="0"/>
              <a:t>Step 2: map image textures into frontal view</a:t>
            </a:r>
            <a:endParaRPr lang="en-US" dirty="0"/>
          </a:p>
        </p:txBody>
      </p:sp>
      <p:sp>
        <p:nvSpPr>
          <p:cNvPr id="4" name="Freeform 3"/>
          <p:cNvSpPr/>
          <p:nvPr/>
        </p:nvSpPr>
        <p:spPr>
          <a:xfrm>
            <a:off x="762000" y="2209800"/>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7432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67000" y="18288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18288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609600" y="53340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43200" y="26614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43200" y="42672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43400" y="25146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53400" y="23622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419600" y="52578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71302" y="5257800"/>
            <a:ext cx="415498" cy="369332"/>
          </a:xfrm>
          <a:prstGeom prst="rect">
            <a:avLst/>
          </a:prstGeom>
          <a:noFill/>
        </p:spPr>
        <p:txBody>
          <a:bodyPr wrap="none" rtlCol="0">
            <a:spAutoFit/>
          </a:bodyPr>
          <a:lstStyle/>
          <a:p>
            <a:r>
              <a:rPr lang="en-US" b="1" dirty="0" smtClean="0"/>
              <a:t>D’</a:t>
            </a:r>
            <a:endParaRPr lang="en-US" b="1" dirty="0"/>
          </a:p>
        </p:txBody>
      </p:sp>
      <p:sp>
        <p:nvSpPr>
          <p:cNvPr id="15" name="TextBox 14"/>
          <p:cNvSpPr txBox="1"/>
          <p:nvPr/>
        </p:nvSpPr>
        <p:spPr>
          <a:xfrm>
            <a:off x="914400" y="1447800"/>
            <a:ext cx="1697901" cy="369332"/>
          </a:xfrm>
          <a:prstGeom prst="rect">
            <a:avLst/>
          </a:prstGeom>
          <a:noFill/>
        </p:spPr>
        <p:txBody>
          <a:bodyPr wrap="none" rtlCol="0">
            <a:spAutoFit/>
          </a:bodyPr>
          <a:lstStyle/>
          <a:p>
            <a:r>
              <a:rPr lang="en-US" dirty="0" smtClean="0"/>
              <a:t>2d coordinates</a:t>
            </a:r>
            <a:endParaRPr lang="en-US" dirty="0"/>
          </a:p>
        </p:txBody>
      </p:sp>
      <p:sp>
        <p:nvSpPr>
          <p:cNvPr id="16" name="TextBox 15"/>
          <p:cNvSpPr txBox="1"/>
          <p:nvPr/>
        </p:nvSpPr>
        <p:spPr>
          <a:xfrm>
            <a:off x="5410200" y="1600200"/>
            <a:ext cx="2326278" cy="369332"/>
          </a:xfrm>
          <a:prstGeom prst="rect">
            <a:avLst/>
          </a:prstGeom>
          <a:noFill/>
        </p:spPr>
        <p:txBody>
          <a:bodyPr wrap="none" rtlCol="0">
            <a:spAutoFit/>
          </a:bodyPr>
          <a:lstStyle/>
          <a:p>
            <a:r>
              <a:rPr lang="en-US" dirty="0" smtClean="0"/>
              <a:t>3d plane coordinates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2"/>
            </p:custDataLst>
          </p:nvPr>
        </p:nvSpPr>
        <p:spPr/>
        <p:txBody>
          <a:bodyPr/>
          <a:lstStyle/>
          <a:p>
            <a:r>
              <a:rPr lang="en-US" dirty="0"/>
              <a:t>Image rectification</a:t>
            </a:r>
          </a:p>
        </p:txBody>
      </p:sp>
      <p:sp>
        <p:nvSpPr>
          <p:cNvPr id="330755" name="Rectangle 3"/>
          <p:cNvSpPr>
            <a:spLocks noGrp="1" noChangeArrowheads="1"/>
          </p:cNvSpPr>
          <p:nvPr>
            <p:ph type="body" idx="1"/>
            <p:custDataLst>
              <p:tags r:id="rId3"/>
            </p:custDataLst>
          </p:nvPr>
        </p:nvSpPr>
        <p:spPr/>
        <p:txBody>
          <a:bodyPr/>
          <a:lstStyle/>
          <a:p>
            <a:endParaRPr lang="en-US"/>
          </a:p>
          <a:p>
            <a:endParaRPr lang="en-US"/>
          </a:p>
        </p:txBody>
      </p:sp>
      <p:graphicFrame>
        <p:nvGraphicFramePr>
          <p:cNvPr id="330756" name="Object 4"/>
          <p:cNvGraphicFramePr>
            <a:graphicFrameLocks noChangeAspect="1"/>
          </p:cNvGraphicFramePr>
          <p:nvPr>
            <p:custDataLst>
              <p:tags r:id="rId4"/>
            </p:custDataLst>
          </p:nvPr>
        </p:nvGraphicFramePr>
        <p:xfrm>
          <a:off x="838200" y="914400"/>
          <a:ext cx="3082925" cy="3124200"/>
        </p:xfrm>
        <a:graphic>
          <a:graphicData uri="http://schemas.openxmlformats.org/presentationml/2006/ole">
            <mc:AlternateContent xmlns:mc="http://schemas.openxmlformats.org/markup-compatibility/2006">
              <mc:Choice xmlns:v="urn:schemas-microsoft-com:vml" Requires="v">
                <p:oleObj spid="_x0000_s1098" name="Photo Editor Photo" r:id="rId19" imgW="5106113" imgH="5172797" progId="MSPhotoEd.3">
                  <p:embed/>
                </p:oleObj>
              </mc:Choice>
              <mc:Fallback>
                <p:oleObj name="Photo Editor Photo" r:id="rId19" imgW="5106113" imgH="5172797" progId="MSPhotoEd.3">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5"/>
            </p:custDataLst>
          </p:nvPr>
        </p:nvGraphicFramePr>
        <p:xfrm>
          <a:off x="4648200" y="914400"/>
          <a:ext cx="3082925" cy="3124200"/>
        </p:xfrm>
        <a:graphic>
          <a:graphicData uri="http://schemas.openxmlformats.org/presentationml/2006/ole">
            <mc:AlternateContent xmlns:mc="http://schemas.openxmlformats.org/markup-compatibility/2006">
              <mc:Choice xmlns:v="urn:schemas-microsoft-com:vml" Requires="v">
                <p:oleObj spid="_x0000_s1099" name="Photo Editor Photo" r:id="rId21" imgW="5106113" imgH="5172797" progId="MSPhotoEd.3">
                  <p:embed/>
                </p:oleObj>
              </mc:Choice>
              <mc:Fallback>
                <p:oleObj name="Photo Editor Photo" r:id="rId21" imgW="5106113" imgH="5172797" progId="MSPhotoEd.3">
                  <p:embed/>
                  <p:pic>
                    <p:nvPicPr>
                      <p:cNvPr id="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6"/>
            </p:custDataLst>
          </p:nvPr>
        </p:nvSpPr>
        <p:spPr bwMode="auto">
          <a:xfrm>
            <a:off x="1395413" y="38957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7"/>
            </p:custDataLst>
          </p:nvPr>
        </p:nvSpPr>
        <p:spPr bwMode="auto">
          <a:xfrm>
            <a:off x="2295525" y="35337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8"/>
            </p:custDataLst>
          </p:nvPr>
        </p:nvSpPr>
        <p:spPr bwMode="auto">
          <a:xfrm>
            <a:off x="1457325" y="35623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9"/>
            </p:custDataLst>
          </p:nvPr>
        </p:nvSpPr>
        <p:spPr bwMode="auto">
          <a:xfrm>
            <a:off x="2438400" y="38195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10"/>
            </p:custDataLst>
          </p:nvPr>
        </p:nvSpPr>
        <p:spPr bwMode="auto">
          <a:xfrm>
            <a:off x="5657850" y="39179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1"/>
            </p:custDataLst>
          </p:nvPr>
        </p:nvSpPr>
        <p:spPr bwMode="auto">
          <a:xfrm>
            <a:off x="6615113" y="32131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2"/>
            </p:custDataLst>
          </p:nvPr>
        </p:nvSpPr>
        <p:spPr bwMode="auto">
          <a:xfrm>
            <a:off x="5667375" y="32131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3"/>
            </p:custDataLst>
          </p:nvPr>
        </p:nvSpPr>
        <p:spPr bwMode="auto">
          <a:xfrm>
            <a:off x="6619875" y="39179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4"/>
            </p:custDataLst>
          </p:nvPr>
        </p:nvSpPr>
        <p:spPr bwMode="auto">
          <a:xfrm>
            <a:off x="685800" y="41148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smtClean="0">
              <a:latin typeface="Arial" charset="0"/>
            </a:endParaRPr>
          </a:p>
          <a:p>
            <a:pPr marL="342900" indent="-342900">
              <a:spcBef>
                <a:spcPct val="20000"/>
              </a:spcBef>
            </a:pPr>
            <a:r>
              <a:rPr lang="en-US" sz="2400" dirty="0" smtClean="0">
                <a:latin typeface="Arial" charset="0"/>
              </a:rPr>
              <a:t>	To </a:t>
            </a:r>
            <a:r>
              <a:rPr lang="en-US" sz="2400" dirty="0" err="1">
                <a:latin typeface="Arial" charset="0"/>
              </a:rPr>
              <a:t>unwarp</a:t>
            </a:r>
            <a:r>
              <a:rPr lang="en-US" sz="2400" dirty="0">
                <a:latin typeface="Arial" charset="0"/>
              </a:rPr>
              <a:t> (rectify) an </a:t>
            </a:r>
            <a:r>
              <a:rPr lang="en-US" sz="2400" dirty="0" smtClean="0">
                <a:latin typeface="Arial" charset="0"/>
              </a:rPr>
              <a:t>image solve </a:t>
            </a:r>
            <a:r>
              <a:rPr lang="en-US" sz="2400" dirty="0">
                <a:latin typeface="Arial" charset="0"/>
              </a:rPr>
              <a:t>for </a:t>
            </a:r>
            <a:r>
              <a:rPr lang="en-US" sz="2400" dirty="0" err="1">
                <a:latin typeface="Arial" charset="0"/>
              </a:rPr>
              <a:t>homography</a:t>
            </a:r>
            <a:r>
              <a:rPr lang="en-US" sz="2400" dirty="0">
                <a:latin typeface="Arial" charset="0"/>
              </a:rPr>
              <a:t> </a:t>
            </a:r>
            <a:r>
              <a:rPr lang="en-US" sz="2400" b="1" dirty="0">
                <a:latin typeface="Arial" charset="0"/>
              </a:rPr>
              <a:t>H</a:t>
            </a:r>
            <a:r>
              <a:rPr lang="en-US" sz="2400" dirty="0">
                <a:latin typeface="Arial" charset="0"/>
              </a:rPr>
              <a:t> given </a:t>
            </a:r>
            <a:r>
              <a:rPr lang="en-US" sz="2400" b="1" dirty="0">
                <a:latin typeface="Arial" charset="0"/>
              </a:rPr>
              <a:t>p</a:t>
            </a:r>
            <a:r>
              <a:rPr lang="en-US" sz="2400" dirty="0">
                <a:latin typeface="Arial" charset="0"/>
              </a:rPr>
              <a:t> and </a:t>
            </a:r>
            <a:r>
              <a:rPr lang="en-US" sz="2400" b="1" dirty="0" err="1">
                <a:latin typeface="Arial" charset="0"/>
              </a:rPr>
              <a:t>p</a:t>
            </a:r>
            <a:r>
              <a:rPr lang="en-US" sz="2400" b="1" dirty="0" err="1" smtClean="0">
                <a:latin typeface="Arial" charset="0"/>
              </a:rPr>
              <a:t>’</a:t>
            </a:r>
            <a:r>
              <a:rPr lang="en-US" sz="2400" b="1" dirty="0" smtClean="0">
                <a:latin typeface="Arial" charset="0"/>
              </a:rPr>
              <a:t>:  </a:t>
            </a:r>
            <a:r>
              <a:rPr lang="en-US" sz="2400" dirty="0" err="1" smtClean="0">
                <a:latin typeface="Arial" charset="0"/>
              </a:rPr>
              <a:t>w</a:t>
            </a:r>
            <a:r>
              <a:rPr lang="en-US" sz="2400" b="1" dirty="0" err="1" smtClean="0">
                <a:latin typeface="Arial" charset="0"/>
              </a:rPr>
              <a:t>p</a:t>
            </a:r>
            <a:r>
              <a:rPr lang="en-US" sz="2400" b="1" dirty="0" smtClean="0">
                <a:latin typeface="Arial" charset="0"/>
              </a:rPr>
              <a:t>’=Hp</a:t>
            </a:r>
            <a:endParaRPr lang="en-US" sz="2000" b="1" dirty="0">
              <a:latin typeface="Arial" charset="0"/>
            </a:endParaRPr>
          </a:p>
        </p:txBody>
      </p:sp>
      <p:sp>
        <p:nvSpPr>
          <p:cNvPr id="330774" name="Text Box 22"/>
          <p:cNvSpPr txBox="1">
            <a:spLocks noChangeArrowheads="1"/>
          </p:cNvSpPr>
          <p:nvPr>
            <p:custDataLst>
              <p:tags r:id="rId15"/>
            </p:custDataLst>
          </p:nvPr>
        </p:nvSpPr>
        <p:spPr bwMode="auto">
          <a:xfrm>
            <a:off x="1489075" y="3352800"/>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latin typeface="Arial" charset="0"/>
              </a:rPr>
              <a:t>p</a:t>
            </a:r>
          </a:p>
        </p:txBody>
      </p:sp>
      <p:sp>
        <p:nvSpPr>
          <p:cNvPr id="330775" name="Text Box 23"/>
          <p:cNvSpPr txBox="1">
            <a:spLocks noChangeArrowheads="1"/>
          </p:cNvSpPr>
          <p:nvPr>
            <p:custDataLst>
              <p:tags r:id="rId16"/>
            </p:custDataLst>
          </p:nvPr>
        </p:nvSpPr>
        <p:spPr bwMode="auto">
          <a:xfrm>
            <a:off x="5694363" y="3124200"/>
            <a:ext cx="409575" cy="396875"/>
          </a:xfrm>
          <a:prstGeom prst="rect">
            <a:avLst/>
          </a:prstGeom>
          <a:noFill/>
          <a:ln w="9525">
            <a:noFill/>
            <a:miter lim="800000"/>
            <a:headEnd/>
            <a:tailEnd/>
          </a:ln>
          <a:effectLst/>
        </p:spPr>
        <p:txBody>
          <a:bodyPr wrap="none">
            <a:spAutoFit/>
          </a:bodyPr>
          <a:lstStyle/>
          <a:p>
            <a:r>
              <a:rPr lang="en-US" sz="2000" b="1">
                <a:solidFill>
                  <a:srgbClr val="FF0000"/>
                </a:solidFill>
                <a:latin typeface="Arial" charset="0"/>
              </a:rPr>
              <a:t>p’</a:t>
            </a:r>
          </a:p>
        </p:txBody>
      </p:sp>
      <p:sp>
        <p:nvSpPr>
          <p:cNvPr id="18" name="Right Arrow 17"/>
          <p:cNvSpPr/>
          <p:nvPr/>
        </p:nvSpPr>
        <p:spPr>
          <a:xfrm>
            <a:off x="4038600" y="2590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1066800"/>
            <a:ext cx="8229600" cy="5135563"/>
          </a:xfrm>
        </p:spPr>
        <p:txBody>
          <a:bodyPr/>
          <a:lstStyle/>
          <a:p>
            <a:pPr>
              <a:buFont typeface="Arial" charset="0"/>
              <a:buNone/>
              <a:defRPr/>
            </a:pPr>
            <a:r>
              <a:rPr lang="en-US" dirty="0" smtClean="0"/>
              <a:t>	Assume we have four matched points: How do we compute </a:t>
            </a:r>
            <a:r>
              <a:rPr lang="en-US" dirty="0" err="1" smtClean="0"/>
              <a:t>homography</a:t>
            </a:r>
            <a:r>
              <a:rPr lang="en-US" dirty="0" smtClean="0"/>
              <a:t> </a:t>
            </a:r>
            <a:r>
              <a:rPr lang="en-US" b="1" dirty="0" smtClean="0"/>
              <a:t>H</a:t>
            </a:r>
            <a:r>
              <a:rPr lang="en-US" dirty="0" smtClean="0"/>
              <a:t>?</a:t>
            </a:r>
          </a:p>
          <a:p>
            <a:pPr>
              <a:defRPr/>
            </a:pPr>
            <a:endParaRPr lang="en-US" sz="1200" dirty="0" smtClean="0"/>
          </a:p>
          <a:p>
            <a:pPr>
              <a:buFont typeface="Arial" charset="0"/>
              <a:buNone/>
              <a:defRPr/>
            </a:pPr>
            <a:r>
              <a:rPr lang="en-US" dirty="0" smtClean="0"/>
              <a:t>Direct Linear Transformation (DLT)</a:t>
            </a:r>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marL="514350" indent="-514350">
              <a:buFont typeface="Arial" charset="0"/>
              <a:buNone/>
              <a:defRPr/>
            </a:pPr>
            <a:endParaRPr lang="en-US" dirty="0" smtClean="0"/>
          </a:p>
          <a:p>
            <a:pPr marL="514350" indent="-514350">
              <a:buFont typeface="+mj-lt"/>
              <a:buAutoNum type="arabicPeriod"/>
              <a:defRPr/>
            </a:pPr>
            <a:endParaRPr lang="en-US" dirty="0" smtClean="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2308310932"/>
              </p:ext>
            </p:extLst>
          </p:nvPr>
        </p:nvGraphicFramePr>
        <p:xfrm>
          <a:off x="1524000" y="3444875"/>
          <a:ext cx="1570038" cy="644525"/>
        </p:xfrm>
        <a:graphic>
          <a:graphicData uri="http://schemas.openxmlformats.org/presentationml/2006/ole">
            <mc:AlternateContent xmlns:mc="http://schemas.openxmlformats.org/markup-compatibility/2006">
              <mc:Choice xmlns:v="urn:schemas-microsoft-com:vml" Requires="v">
                <p:oleObj spid="_x0000_s99495" name="Equation" r:id="rId3" imgW="495000" imgH="203040" progId="Equation.3">
                  <p:embed/>
                </p:oleObj>
              </mc:Choice>
              <mc:Fallback>
                <p:oleObj name="Equation" r:id="rId3" imgW="495000" imgH="203040" progId="Equation.3">
                  <p:embed/>
                  <p:pic>
                    <p:nvPicPr>
                      <p:cNvPr id="0" name=""/>
                      <p:cNvPicPr>
                        <a:picLocks noChangeAspect="1" noChangeArrowheads="1"/>
                      </p:cNvPicPr>
                      <p:nvPr/>
                    </p:nvPicPr>
                    <p:blipFill>
                      <a:blip r:embed="rId4"/>
                      <a:srcRect/>
                      <a:stretch>
                        <a:fillRect/>
                      </a:stretch>
                    </p:blipFill>
                    <p:spPr bwMode="auto">
                      <a:xfrm>
                        <a:off x="15240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381000" y="5029200"/>
          <a:ext cx="6667500" cy="982663"/>
        </p:xfrm>
        <a:graphic>
          <a:graphicData uri="http://schemas.openxmlformats.org/presentationml/2006/ole">
            <mc:AlternateContent xmlns:mc="http://schemas.openxmlformats.org/markup-compatibility/2006">
              <mc:Choice xmlns:v="urn:schemas-microsoft-com:vml" Requires="v">
                <p:oleObj spid="_x0000_s99496" name="Equation" r:id="rId5" imgW="3187440" imgH="469800" progId="Equation.3">
                  <p:embed/>
                </p:oleObj>
              </mc:Choice>
              <mc:Fallback>
                <p:oleObj name="Equation" r:id="rId5" imgW="3187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669628220"/>
              </p:ext>
            </p:extLst>
          </p:nvPr>
        </p:nvGraphicFramePr>
        <p:xfrm>
          <a:off x="3581400" y="3200400"/>
          <a:ext cx="1028700" cy="1066800"/>
        </p:xfrm>
        <a:graphic>
          <a:graphicData uri="http://schemas.openxmlformats.org/presentationml/2006/ole">
            <mc:AlternateContent xmlns:mc="http://schemas.openxmlformats.org/markup-compatibility/2006">
              <mc:Choice xmlns:v="urn:schemas-microsoft-com:vml" Requires="v">
                <p:oleObj spid="_x0000_s99497" name="Equation" r:id="rId7" imgW="672840" imgH="698400" progId="Equation.3">
                  <p:embed/>
                </p:oleObj>
              </mc:Choice>
              <mc:Fallback>
                <p:oleObj name="Equation" r:id="rId7" imgW="672840" imgH="698400" progId="Equation.3">
                  <p:embed/>
                  <p:pic>
                    <p:nvPicPr>
                      <p:cNvPr id="0" name=""/>
                      <p:cNvPicPr>
                        <a:picLocks noChangeAspect="1" noChangeArrowheads="1"/>
                      </p:cNvPicPr>
                      <p:nvPr/>
                    </p:nvPicPr>
                    <p:blipFill>
                      <a:blip r:embed="rId8"/>
                      <a:srcRect/>
                      <a:stretch>
                        <a:fillRect/>
                      </a:stretch>
                    </p:blipFill>
                    <p:spPr bwMode="auto">
                      <a:xfrm>
                        <a:off x="3581400" y="3200400"/>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nvGraphicFramePr>
        <p:xfrm>
          <a:off x="5105400" y="2971800"/>
          <a:ext cx="2251075" cy="1417638"/>
        </p:xfrm>
        <a:graphic>
          <a:graphicData uri="http://schemas.openxmlformats.org/presentationml/2006/ole">
            <mc:AlternateContent xmlns:mc="http://schemas.openxmlformats.org/markup-compatibility/2006">
              <mc:Choice xmlns:v="urn:schemas-microsoft-com:vml" Requires="v">
                <p:oleObj spid="_x0000_s99498" name="Equation" r:id="rId9" imgW="1130040" imgH="711000" progId="Equation.3">
                  <p:embed/>
                </p:oleObj>
              </mc:Choice>
              <mc:Fallback>
                <p:oleObj name="Equation" r:id="rId9" imgW="113004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297180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nvGraphicFramePr>
        <p:xfrm>
          <a:off x="7766050" y="4552950"/>
          <a:ext cx="546100" cy="2036763"/>
        </p:xfrm>
        <a:graphic>
          <a:graphicData uri="http://schemas.openxmlformats.org/presentationml/2006/ole">
            <mc:AlternateContent xmlns:mc="http://schemas.openxmlformats.org/markup-compatibility/2006">
              <mc:Choice xmlns:v="urn:schemas-microsoft-com:vml" Requires="v">
                <p:oleObj spid="_x0000_s99499" name="Equation" r:id="rId11" imgW="558720" imgH="2082600" progId="Equation.3">
                  <p:embed/>
                </p:oleObj>
              </mc:Choice>
              <mc:Fallback>
                <p:oleObj name="Equation" r:id="rId11" imgW="558720" imgH="20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60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from Google</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Looking for people who can develop computational photography algorithms for cameras</a:t>
            </a:r>
          </a:p>
          <a:p>
            <a:pPr lvl="1"/>
            <a:r>
              <a:rPr lang="en-US" dirty="0" smtClean="0"/>
              <a:t>E.g., take multiple pictures and do HDR or improve resolution or contrast</a:t>
            </a:r>
          </a:p>
          <a:p>
            <a:endParaRPr lang="en-US" dirty="0" smtClean="0"/>
          </a:p>
          <a:p>
            <a:r>
              <a:rPr lang="en-US" dirty="0" smtClean="0"/>
              <a:t>Skills include knowledge of algorithms and ability to prototype and implement on camera platform</a:t>
            </a:r>
            <a:endParaRPr lang="en-US" dirty="0"/>
          </a:p>
        </p:txBody>
      </p:sp>
    </p:spTree>
    <p:extLst>
      <p:ext uri="{BB962C8B-B14F-4D97-AF65-F5344CB8AC3E}">
        <p14:creationId xmlns:p14="http://schemas.microsoft.com/office/powerpoint/2010/main" val="855299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990600"/>
            <a:ext cx="8229600" cy="5410200"/>
          </a:xfrm>
        </p:spPr>
        <p:txBody>
          <a:bodyPr/>
          <a:lstStyle/>
          <a:p>
            <a:pPr>
              <a:buFont typeface="Arial" charset="0"/>
              <a:buNone/>
            </a:pPr>
            <a:r>
              <a:rPr lang="en-US" dirty="0" smtClean="0"/>
              <a:t>Direct Linear Transform</a:t>
            </a:r>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r>
              <a:rPr lang="en-US" sz="2400" dirty="0" smtClean="0"/>
              <a:t>Apply SVD: </a:t>
            </a:r>
            <a:r>
              <a:rPr lang="en-US" sz="2400" b="1" i="1" dirty="0" smtClean="0"/>
              <a:t>USV</a:t>
            </a:r>
            <a:r>
              <a:rPr lang="en-US" sz="2400" i="1" baseline="30000" dirty="0" smtClean="0"/>
              <a:t>T</a:t>
            </a:r>
            <a:r>
              <a:rPr lang="en-US" sz="2400" baseline="30000" dirty="0" smtClean="0"/>
              <a:t> </a:t>
            </a:r>
            <a:r>
              <a:rPr lang="en-US" sz="2400" dirty="0" smtClean="0"/>
              <a:t>= </a:t>
            </a:r>
            <a:r>
              <a:rPr lang="en-US" sz="2400" b="1" i="1" dirty="0" smtClean="0"/>
              <a:t>A</a:t>
            </a:r>
          </a:p>
          <a:p>
            <a:r>
              <a:rPr lang="en-US" sz="2400" b="1" i="1" dirty="0" smtClean="0"/>
              <a:t>h = </a:t>
            </a:r>
            <a:r>
              <a:rPr lang="en-US" sz="2400" b="1" i="1" dirty="0" err="1" smtClean="0"/>
              <a:t>V</a:t>
            </a:r>
            <a:r>
              <a:rPr lang="en-US" sz="2400" baseline="-25000" dirty="0" err="1" smtClean="0"/>
              <a:t>smallest</a:t>
            </a:r>
            <a:r>
              <a:rPr lang="en-US" sz="2400" dirty="0" smtClean="0"/>
              <a:t> (column of </a:t>
            </a:r>
            <a:r>
              <a:rPr lang="en-US" sz="2400" b="1" i="1" dirty="0" smtClean="0"/>
              <a:t>V</a:t>
            </a:r>
            <a:r>
              <a:rPr lang="en-US" sz="2400" i="1" baseline="30000" dirty="0" smtClean="0"/>
              <a:t>T</a:t>
            </a:r>
            <a:r>
              <a:rPr lang="en-US" sz="2400" dirty="0" smtClean="0"/>
              <a:t> corr. to smallest singular value)</a:t>
            </a:r>
          </a:p>
          <a:p>
            <a:endParaRPr lang="en-US" dirty="0" smtClean="0"/>
          </a:p>
        </p:txBody>
      </p:sp>
      <p:graphicFrame>
        <p:nvGraphicFramePr>
          <p:cNvPr id="2050" name="Object 2"/>
          <p:cNvGraphicFramePr>
            <a:graphicFrameLocks noChangeAspect="1"/>
          </p:cNvGraphicFramePr>
          <p:nvPr/>
        </p:nvGraphicFramePr>
        <p:xfrm>
          <a:off x="3411538" y="4881563"/>
          <a:ext cx="238125" cy="450850"/>
        </p:xfrm>
        <a:graphic>
          <a:graphicData uri="http://schemas.openxmlformats.org/presentationml/2006/ole">
            <mc:AlternateContent xmlns:mc="http://schemas.openxmlformats.org/markup-compatibility/2006">
              <mc:Choice xmlns:v="urn:schemas-microsoft-com:vml" Requires="v">
                <p:oleObj spid="_x0000_s100456"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4881563"/>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nvGraphicFramePr>
        <p:xfrm>
          <a:off x="1238250" y="5029200"/>
          <a:ext cx="2779713" cy="1479550"/>
        </p:xfrm>
        <a:graphic>
          <a:graphicData uri="http://schemas.openxmlformats.org/presentationml/2006/ole">
            <mc:AlternateContent xmlns:mc="http://schemas.openxmlformats.org/markup-compatibility/2006">
              <mc:Choice xmlns:v="urn:schemas-microsoft-com:vml" Requires="v">
                <p:oleObj spid="_x0000_s100457" name="Equation" r:id="rId6" imgW="1765080" imgH="939600" progId="Equation.3">
                  <p:embed/>
                </p:oleObj>
              </mc:Choice>
              <mc:Fallback>
                <p:oleObj name="Equation" r:id="rId6" imgW="176508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0" y="5029200"/>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149225" y="1922463"/>
          <a:ext cx="8924925" cy="1963737"/>
        </p:xfrm>
        <a:graphic>
          <a:graphicData uri="http://schemas.openxmlformats.org/presentationml/2006/ole">
            <mc:AlternateContent xmlns:mc="http://schemas.openxmlformats.org/markup-compatibility/2006">
              <mc:Choice xmlns:v="urn:schemas-microsoft-com:vml" Requires="v">
                <p:oleObj spid="_x0000_s100458" name="Equation" r:id="rId8" imgW="4267080" imgH="939600" progId="Equation.3">
                  <p:embed/>
                </p:oleObj>
              </mc:Choice>
              <mc:Fallback>
                <p:oleObj name="Equation" r:id="rId8" imgW="4267080" imgH="93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922463"/>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5257800" y="5029200"/>
            <a:ext cx="2895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err="1"/>
              <a:t>Matlab</a:t>
            </a:r>
            <a:r>
              <a:rPr lang="en-US" sz="2400" dirty="0"/>
              <a:t> </a:t>
            </a:r>
          </a:p>
          <a:p>
            <a:pPr eaLnBrk="1" hangingPunct="1"/>
            <a:r>
              <a:rPr lang="en-US" dirty="0">
                <a:latin typeface="Courier New" pitchFamily="49" charset="0"/>
                <a:cs typeface="Courier New" pitchFamily="49" charset="0"/>
              </a:rPr>
              <a:t>[U, S, V] = </a:t>
            </a:r>
            <a:r>
              <a:rPr lang="en-US" dirty="0" err="1">
                <a:latin typeface="Courier New" pitchFamily="49" charset="0"/>
                <a:cs typeface="Courier New" pitchFamily="49" charset="0"/>
              </a:rPr>
              <a:t>svd</a:t>
            </a:r>
            <a:r>
              <a:rPr lang="en-US" dirty="0">
                <a:latin typeface="Courier New" pitchFamily="49" charset="0"/>
                <a:cs typeface="Courier New" pitchFamily="49" charset="0"/>
              </a:rPr>
              <a:t>(A);</a:t>
            </a:r>
          </a:p>
          <a:p>
            <a:pPr eaLnBrk="1" hangingPunct="1"/>
            <a:r>
              <a:rPr lang="en-US" dirty="0">
                <a:latin typeface="Courier New" pitchFamily="49" charset="0"/>
                <a:cs typeface="Courier New" pitchFamily="49" charset="0"/>
              </a:rPr>
              <a:t>h = V(:, end);</a:t>
            </a:r>
          </a:p>
          <a:p>
            <a:pPr eaLnBrk="1" hangingPunct="1"/>
            <a:endParaRPr lang="en-US" dirty="0"/>
          </a:p>
        </p:txBody>
      </p:sp>
      <p:sp>
        <p:nvSpPr>
          <p:cNvPr id="12" name="TextBox 11"/>
          <p:cNvSpPr txBox="1">
            <a:spLocks noChangeArrowheads="1"/>
          </p:cNvSpPr>
          <p:nvPr/>
        </p:nvSpPr>
        <p:spPr bwMode="auto">
          <a:xfrm>
            <a:off x="0" y="6488113"/>
            <a:ext cx="8661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Explanation </a:t>
            </a:r>
            <a:r>
              <a:rPr lang="en-US" dirty="0"/>
              <a:t>of </a:t>
            </a:r>
            <a:r>
              <a:rPr lang="en-US" dirty="0" smtClean="0">
                <a:hlinkClick r:id="rId10"/>
              </a:rPr>
              <a:t>SVD</a:t>
            </a:r>
            <a:r>
              <a:rPr lang="en-US" dirty="0"/>
              <a:t>,</a:t>
            </a:r>
            <a:r>
              <a:rPr lang="en-US" dirty="0" smtClean="0"/>
              <a:t> </a:t>
            </a:r>
            <a:r>
              <a:rPr lang="en-US" dirty="0" smtClean="0">
                <a:hlinkClick r:id="rId11"/>
              </a:rPr>
              <a:t>solving systems of linear </a:t>
            </a:r>
            <a:r>
              <a:rPr lang="en-US" dirty="0" smtClean="0">
                <a:hlinkClick r:id="rId11"/>
              </a:rPr>
              <a:t>equations</a:t>
            </a:r>
            <a:r>
              <a:rPr lang="en-US" dirty="0" smtClean="0"/>
              <a:t>, derivation of solution </a:t>
            </a:r>
            <a:r>
              <a:rPr lang="en-US" dirty="0" smtClean="0">
                <a:hlinkClick r:id="rId12"/>
              </a:rPr>
              <a:t>here</a:t>
            </a:r>
            <a:endParaRPr lang="en-US" dirty="0" smtClean="0"/>
          </a:p>
          <a:p>
            <a:pPr eaLnBrk="1" hangingPunct="1"/>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custDataLst>
              <p:tags r:id="rId1"/>
            </p:custDataLst>
          </p:nvPr>
        </p:nvSpPr>
        <p:spPr/>
        <p:txBody>
          <a:bodyPr/>
          <a:lstStyle/>
          <a:p>
            <a:r>
              <a:rPr lang="en-US" dirty="0"/>
              <a:t>Solving for </a:t>
            </a:r>
            <a:r>
              <a:rPr lang="en-US" dirty="0" err="1" smtClean="0"/>
              <a:t>homographies</a:t>
            </a:r>
            <a:r>
              <a:rPr lang="en-US" dirty="0" smtClean="0"/>
              <a:t> (more detail)</a:t>
            </a:r>
            <a:endParaRPr lang="en-US" dirty="0"/>
          </a:p>
        </p:txBody>
      </p:sp>
      <p:pic>
        <p:nvPicPr>
          <p:cNvPr id="377859" name="Picture 3" descr="Edittex"/>
          <p:cNvPicPr>
            <a:picLocks noChangeAspect="1" noChangeArrowheads="1"/>
          </p:cNvPicPr>
          <p:nvPr>
            <p:custDataLst>
              <p:tags r:id="rId2"/>
            </p:custDataLst>
          </p:nvPr>
        </p:nvPicPr>
        <p:blipFill>
          <a:blip r:embed="rId8" cstate="print"/>
          <a:srcRect/>
          <a:stretch>
            <a:fillRect/>
          </a:stretch>
        </p:blipFill>
        <p:spPr bwMode="auto">
          <a:xfrm>
            <a:off x="2489200" y="1158875"/>
            <a:ext cx="3687763" cy="868363"/>
          </a:xfrm>
          <a:prstGeom prst="rect">
            <a:avLst/>
          </a:prstGeom>
          <a:noFill/>
          <a:ln w="9525">
            <a:noFill/>
            <a:miter lim="800000"/>
            <a:headEnd/>
            <a:tailEnd/>
          </a:ln>
          <a:effectLst/>
        </p:spPr>
      </p:pic>
      <p:pic>
        <p:nvPicPr>
          <p:cNvPr id="377860" name="Picture 4" descr="Edittex"/>
          <p:cNvPicPr>
            <a:picLocks noChangeAspect="1" noChangeArrowheads="1"/>
          </p:cNvPicPr>
          <p:nvPr>
            <p:custDataLst>
              <p:tags r:id="rId3"/>
            </p:custDataLst>
          </p:nvPr>
        </p:nvPicPr>
        <p:blipFill>
          <a:blip r:embed="rId9" cstate="print"/>
          <a:srcRect/>
          <a:stretch>
            <a:fillRect/>
          </a:stretch>
        </p:blipFill>
        <p:spPr bwMode="auto">
          <a:xfrm>
            <a:off x="2921000" y="2357438"/>
            <a:ext cx="2768600" cy="1052512"/>
          </a:xfrm>
          <a:prstGeom prst="rect">
            <a:avLst/>
          </a:prstGeom>
          <a:noFill/>
          <a:ln w="9525">
            <a:noFill/>
            <a:miter lim="800000"/>
            <a:headEnd/>
            <a:tailEnd/>
          </a:ln>
          <a:effectLst/>
        </p:spPr>
      </p:pic>
      <p:pic>
        <p:nvPicPr>
          <p:cNvPr id="377861" name="Picture 5" descr="Edittex"/>
          <p:cNvPicPr>
            <a:picLocks noChangeAspect="1" noChangeArrowheads="1"/>
          </p:cNvPicPr>
          <p:nvPr>
            <p:custDataLst>
              <p:tags r:id="rId4"/>
            </p:custDataLst>
          </p:nvPr>
        </p:nvPicPr>
        <p:blipFill>
          <a:blip r:embed="rId10" cstate="print"/>
          <a:srcRect/>
          <a:stretch>
            <a:fillRect/>
          </a:stretch>
        </p:blipFill>
        <p:spPr bwMode="auto">
          <a:xfrm>
            <a:off x="2206625" y="3735388"/>
            <a:ext cx="4579938" cy="531812"/>
          </a:xfrm>
          <a:prstGeom prst="rect">
            <a:avLst/>
          </a:prstGeom>
          <a:noFill/>
          <a:ln w="9525">
            <a:noFill/>
            <a:miter lim="800000"/>
            <a:headEnd/>
            <a:tailEnd/>
          </a:ln>
          <a:effectLst/>
        </p:spPr>
      </p:pic>
      <p:pic>
        <p:nvPicPr>
          <p:cNvPr id="377862" name="Picture 6" descr="Edittex"/>
          <p:cNvPicPr>
            <a:picLocks noChangeAspect="1" noChangeArrowheads="1"/>
          </p:cNvPicPr>
          <p:nvPr>
            <p:custDataLst>
              <p:tags r:id="rId5"/>
            </p:custDataLst>
          </p:nvPr>
        </p:nvPicPr>
        <p:blipFill>
          <a:blip r:embed="rId11" cstate="print"/>
          <a:srcRect/>
          <a:stretch>
            <a:fillRect/>
          </a:stretch>
        </p:blipFill>
        <p:spPr bwMode="auto">
          <a:xfrm>
            <a:off x="2065338" y="4572000"/>
            <a:ext cx="5173662" cy="2073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1"/>
            </p:custDataLst>
          </p:nvPr>
        </p:nvSpPr>
        <p:spPr/>
        <p:txBody>
          <a:bodyPr>
            <a:normAutofit/>
          </a:bodyPr>
          <a:lstStyle/>
          <a:p>
            <a:r>
              <a:rPr lang="en-US" dirty="0"/>
              <a:t>Solving for </a:t>
            </a:r>
            <a:r>
              <a:rPr lang="en-US" dirty="0" err="1" smtClean="0"/>
              <a:t>homographies</a:t>
            </a:r>
            <a:r>
              <a:rPr lang="en-US" dirty="0" smtClean="0"/>
              <a:t> (more detail)</a:t>
            </a:r>
            <a:endParaRPr lang="en-US" dirty="0"/>
          </a:p>
        </p:txBody>
      </p:sp>
      <p:pic>
        <p:nvPicPr>
          <p:cNvPr id="378883" name="Picture 3" descr="Edittex"/>
          <p:cNvPicPr>
            <a:picLocks noChangeAspect="1" noChangeArrowheads="1"/>
          </p:cNvPicPr>
          <p:nvPr>
            <p:custDataLst>
              <p:tags r:id="rId2"/>
            </p:custDataLst>
          </p:nvPr>
        </p:nvPicPr>
        <p:blipFill>
          <a:blip r:embed="rId15" cstate="print"/>
          <a:srcRect/>
          <a:stretch>
            <a:fillRect/>
          </a:stretch>
        </p:blipFill>
        <p:spPr bwMode="auto">
          <a:xfrm>
            <a:off x="1600200" y="1127125"/>
            <a:ext cx="5621338" cy="2073275"/>
          </a:xfrm>
          <a:prstGeom prst="rect">
            <a:avLst/>
          </a:prstGeom>
          <a:noFill/>
          <a:ln w="9525">
            <a:noFill/>
            <a:miter lim="800000"/>
            <a:headEnd/>
            <a:tailEnd/>
          </a:ln>
          <a:effectLst/>
        </p:spPr>
      </p:pic>
      <p:sp>
        <p:nvSpPr>
          <p:cNvPr id="378884" name="Text Box 4"/>
          <p:cNvSpPr txBox="1">
            <a:spLocks noChangeArrowheads="1"/>
          </p:cNvSpPr>
          <p:nvPr>
            <p:custDataLst>
              <p:tags r:id="rId3"/>
            </p:custDataLst>
          </p:nvPr>
        </p:nvSpPr>
        <p:spPr bwMode="auto">
          <a:xfrm>
            <a:off x="3429000" y="3276600"/>
            <a:ext cx="404813" cy="457200"/>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4"/>
            </p:custDataLst>
          </p:nvPr>
        </p:nvSpPr>
        <p:spPr bwMode="auto">
          <a:xfrm>
            <a:off x="5954713" y="3276600"/>
            <a:ext cx="369887" cy="457200"/>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5"/>
            </p:custDataLst>
          </p:nvPr>
        </p:nvSpPr>
        <p:spPr bwMode="auto">
          <a:xfrm>
            <a:off x="6858000" y="3276600"/>
            <a:ext cx="354013" cy="457200"/>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6"/>
            </p:custDataLst>
          </p:nvPr>
        </p:nvSpPr>
        <p:spPr bwMode="auto">
          <a:xfrm>
            <a:off x="685800" y="39624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7"/>
            </p:custDataLst>
          </p:nvPr>
        </p:nvGrpSpPr>
        <p:grpSpPr bwMode="auto">
          <a:xfrm>
            <a:off x="3276600" y="3587750"/>
            <a:ext cx="3971925" cy="309563"/>
            <a:chOff x="2064" y="2260"/>
            <a:chExt cx="2502" cy="195"/>
          </a:xfrm>
        </p:grpSpPr>
        <p:sp>
          <p:nvSpPr>
            <p:cNvPr id="378892" name="Text Box 12"/>
            <p:cNvSpPr txBox="1">
              <a:spLocks noChangeArrowheads="1"/>
            </p:cNvSpPr>
            <p:nvPr>
              <p:custDataLst>
                <p:tags r:id="rId10"/>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latin typeface="Arial" charset="0"/>
                </a:rPr>
                <a:t>2n </a:t>
              </a:r>
              <a:r>
                <a:rPr lang="en-US" sz="1400" b="1">
                  <a:latin typeface="Arial" charset="0"/>
                  <a:cs typeface="Times New Roman" pitchFamily="18" charset="0"/>
                </a:rPr>
                <a:t>× 9</a:t>
              </a:r>
              <a:endParaRPr lang="en-US" sz="1400" b="1">
                <a:latin typeface="Arial" charset="0"/>
              </a:endParaRPr>
            </a:p>
          </p:txBody>
        </p:sp>
        <p:sp>
          <p:nvSpPr>
            <p:cNvPr id="378893" name="Text Box 13"/>
            <p:cNvSpPr txBox="1">
              <a:spLocks noChangeArrowheads="1"/>
            </p:cNvSpPr>
            <p:nvPr>
              <p:custDataLst>
                <p:tags r:id="rId11"/>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9</a:t>
              </a:r>
              <a:endParaRPr lang="en-US" sz="1400" b="1">
                <a:latin typeface="Arial" charset="0"/>
              </a:endParaRPr>
            </a:p>
          </p:txBody>
        </p:sp>
        <p:sp>
          <p:nvSpPr>
            <p:cNvPr id="378894" name="Text Box 14"/>
            <p:cNvSpPr txBox="1">
              <a:spLocks noChangeArrowheads="1"/>
            </p:cNvSpPr>
            <p:nvPr>
              <p:custDataLst>
                <p:tags r:id="rId12"/>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2n</a:t>
              </a:r>
              <a:endParaRPr lang="en-US" sz="1400" b="1">
                <a:latin typeface="Arial" charset="0"/>
              </a:endParaRPr>
            </a:p>
          </p:txBody>
        </p:sp>
      </p:grpSp>
      <p:sp>
        <p:nvSpPr>
          <p:cNvPr id="378895" name="Rectangle 15"/>
          <p:cNvSpPr>
            <a:spLocks noChangeArrowheads="1"/>
          </p:cNvSpPr>
          <p:nvPr>
            <p:custDataLst>
              <p:tags r:id="rId8"/>
            </p:custDataLst>
          </p:nvPr>
        </p:nvSpPr>
        <p:spPr bwMode="auto">
          <a:xfrm>
            <a:off x="685800" y="44196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latin typeface="Arial" charset="0"/>
              </a:rPr>
              <a:t>Since </a:t>
            </a:r>
            <a:r>
              <a:rPr lang="en-US" sz="2000" b="1" dirty="0">
                <a:latin typeface="Arial" charset="0"/>
              </a:rPr>
              <a:t>h</a:t>
            </a:r>
            <a:r>
              <a:rPr lang="en-US" sz="2000" dirty="0">
                <a:latin typeface="Arial" charset="0"/>
              </a:rPr>
              <a:t> is only defined up to scale, solve for unit vector </a:t>
            </a:r>
            <a:r>
              <a:rPr lang="en-US" sz="2000" b="1" dirty="0">
                <a:latin typeface="Arial" charset="0"/>
                <a:cs typeface="Arial" charset="0"/>
              </a:rPr>
              <a:t>ĥ</a:t>
            </a:r>
            <a:endParaRPr lang="en-US" sz="2000" b="1" dirty="0">
              <a:latin typeface="Arial" charset="0"/>
            </a:endParaRPr>
          </a:p>
          <a:p>
            <a:pPr marL="742950" lvl="1" indent="-285750">
              <a:spcBef>
                <a:spcPct val="20000"/>
              </a:spcBef>
              <a:buFontTx/>
              <a:buChar char="•"/>
            </a:pPr>
            <a:r>
              <a:rPr lang="en-US" sz="2000" dirty="0">
                <a:latin typeface="Arial" charset="0"/>
              </a:rPr>
              <a:t>Solution: </a:t>
            </a:r>
            <a:r>
              <a:rPr lang="en-US" sz="2000" b="1" dirty="0">
                <a:latin typeface="Arial" charset="0"/>
                <a:cs typeface="Arial" charset="0"/>
              </a:rPr>
              <a:t>ĥ</a:t>
            </a:r>
            <a:r>
              <a:rPr lang="en-US" sz="2000" dirty="0">
                <a:latin typeface="Arial" charset="0"/>
              </a:rPr>
              <a:t> = eigenvector of </a:t>
            </a:r>
            <a:r>
              <a:rPr lang="en-US" sz="2000" b="1" dirty="0">
                <a:latin typeface="Arial" charset="0"/>
              </a:rPr>
              <a:t>A</a:t>
            </a:r>
            <a:r>
              <a:rPr lang="en-US" sz="2000" baseline="30000" dirty="0">
                <a:latin typeface="Arial" charset="0"/>
              </a:rPr>
              <a:t>T</a:t>
            </a:r>
            <a:r>
              <a:rPr lang="en-US" sz="2000" b="1" dirty="0">
                <a:latin typeface="Arial" charset="0"/>
              </a:rPr>
              <a:t>A</a:t>
            </a:r>
            <a:r>
              <a:rPr lang="en-US" sz="2000" dirty="0">
                <a:latin typeface="Arial" charset="0"/>
              </a:rPr>
              <a:t> with smallest </a:t>
            </a:r>
            <a:r>
              <a:rPr lang="en-US" sz="2000" dirty="0" err="1">
                <a:latin typeface="Arial" charset="0"/>
              </a:rPr>
              <a:t>eigenvalue</a:t>
            </a:r>
            <a:endParaRPr lang="en-US" sz="2000" dirty="0">
              <a:latin typeface="Arial" charset="0"/>
            </a:endParaRPr>
          </a:p>
          <a:p>
            <a:pPr marL="742950" lvl="1" indent="-285750">
              <a:spcBef>
                <a:spcPct val="20000"/>
              </a:spcBef>
              <a:buFontTx/>
              <a:buChar char="•"/>
            </a:pPr>
            <a:r>
              <a:rPr lang="en-US" sz="2000" dirty="0">
                <a:latin typeface="Arial" charset="0"/>
              </a:rPr>
              <a:t>Works with 4 or more points</a:t>
            </a:r>
          </a:p>
        </p:txBody>
      </p:sp>
      <p:pic>
        <p:nvPicPr>
          <p:cNvPr id="378901" name="Picture 21" descr="Edittex"/>
          <p:cNvPicPr>
            <a:picLocks noChangeAspect="1" noChangeArrowheads="1"/>
          </p:cNvPicPr>
          <p:nvPr>
            <p:custDataLst>
              <p:tags r:id="rId9"/>
            </p:custDataLst>
          </p:nvPr>
        </p:nvPicPr>
        <p:blipFill>
          <a:blip r:embed="rId16" cstate="print"/>
          <a:srcRect/>
          <a:stretch>
            <a:fillRect/>
          </a:stretch>
        </p:blipFill>
        <p:spPr bwMode="auto">
          <a:xfrm>
            <a:off x="5608638" y="4041775"/>
            <a:ext cx="2439987" cy="30162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135563"/>
          </a:xfrm>
        </p:spPr>
        <p:txBody>
          <a:bodyPr/>
          <a:lstStyle/>
          <a:p>
            <a:pPr marL="514350" indent="-514350">
              <a:buFont typeface="+mj-lt"/>
              <a:buAutoNum type="arabicPeriod"/>
            </a:pPr>
            <a:r>
              <a:rPr lang="en-US" dirty="0" smtClean="0"/>
              <a:t>Set the box corners</a:t>
            </a:r>
            <a:endParaRPr lang="en-US" dirty="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490405"/>
          </a:xfrm>
        </p:spPr>
        <p:txBody>
          <a:bodyPr>
            <a:normAutofit fontScale="92500" lnSpcReduction="10000"/>
          </a:bodyPr>
          <a:lstStyle/>
          <a:p>
            <a:pPr marL="514350" indent="-514350">
              <a:buFont typeface="+mj-lt"/>
              <a:buAutoNum type="arabicPeriod"/>
            </a:pPr>
            <a:r>
              <a:rPr lang="en-US" dirty="0" smtClean="0"/>
              <a:t>Set the box corners</a:t>
            </a:r>
          </a:p>
          <a:p>
            <a:pPr marL="514350" indent="-514350">
              <a:buFont typeface="+mj-lt"/>
              <a:buAutoNum type="arabicPeriod"/>
            </a:pPr>
            <a:r>
              <a:rPr lang="en-US" dirty="0" smtClean="0"/>
              <a:t>Set the VP</a:t>
            </a:r>
          </a:p>
          <a:p>
            <a:pPr marL="514350" indent="-514350">
              <a:buFont typeface="+mj-lt"/>
              <a:buAutoNum type="arabicPeriod"/>
            </a:pPr>
            <a:r>
              <a:rPr lang="en-US" dirty="0" smtClean="0"/>
              <a:t>Get 3D coordinates</a:t>
            </a:r>
          </a:p>
          <a:p>
            <a:pPr marL="914400" lvl="1" indent="-514350"/>
            <a:r>
              <a:rPr lang="en-US" dirty="0" smtClean="0"/>
              <a:t>Compute height, width, and depth of box</a:t>
            </a:r>
          </a:p>
          <a:p>
            <a:pPr marL="514350" indent="-514350">
              <a:buFont typeface="+mj-lt"/>
              <a:buAutoNum type="arabicPeriod"/>
            </a:pPr>
            <a:r>
              <a:rPr lang="en-US" dirty="0" smtClean="0"/>
              <a:t>Get texture maps</a:t>
            </a:r>
          </a:p>
          <a:p>
            <a:pPr marL="914400" lvl="1" indent="-514350"/>
            <a:r>
              <a:rPr lang="en-US" dirty="0" err="1" smtClean="0"/>
              <a:t>homographies</a:t>
            </a:r>
            <a:r>
              <a:rPr lang="en-US" dirty="0" smtClean="0"/>
              <a:t> for each face</a:t>
            </a:r>
          </a:p>
          <a:p>
            <a:pPr marL="514350" indent="-514350">
              <a:buFont typeface="+mj-lt"/>
              <a:buAutoNum type="arabicPeriod"/>
            </a:pPr>
            <a:r>
              <a:rPr lang="en-US" dirty="0" smtClean="0"/>
              <a:t>Create file to store plane coordinates and texture maps </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648200" y="5181600"/>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6781800" y="5181600"/>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029200" y="1600200"/>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210300" y="1562100"/>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78747" y="4672641"/>
            <a:ext cx="356188"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cxnSp>
        <p:nvCxnSpPr>
          <p:cNvPr id="45" name="Straight Connector 44"/>
          <p:cNvCxnSpPr/>
          <p:nvPr/>
        </p:nvCxnSpPr>
        <p:spPr>
          <a:xfrm rot="5400000">
            <a:off x="5257800" y="3429000"/>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4800600" y="3505200"/>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248400" y="4953000"/>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67400" y="4953000"/>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Result</a:t>
            </a:r>
          </a:p>
        </p:txBody>
      </p:sp>
      <p:sp>
        <p:nvSpPr>
          <p:cNvPr id="41987" name="Rectangle 3"/>
          <p:cNvSpPr>
            <a:spLocks noGrp="1" noChangeArrowheads="1"/>
          </p:cNvSpPr>
          <p:nvPr>
            <p:ph type="body" idx="1"/>
          </p:nvPr>
        </p:nvSpPr>
        <p:spPr/>
        <p:txBody>
          <a:bodyPr>
            <a:normAutofit/>
          </a:bodyPr>
          <a:lstStyle/>
          <a:p>
            <a:pPr>
              <a:buNone/>
            </a:pPr>
            <a:r>
              <a:rPr lang="en-US" sz="2800" dirty="0" smtClean="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657600" y="30480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838200" y="2590800"/>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019800" y="2133600"/>
            <a:ext cx="2286000" cy="3048000"/>
          </a:xfrm>
          <a:prstGeom prst="rect">
            <a:avLst/>
          </a:prstGeom>
          <a:noFill/>
          <a:ln w="9525">
            <a:noFill/>
            <a:miter lim="800000"/>
            <a:headEnd/>
            <a:tailEnd/>
          </a:ln>
        </p:spPr>
      </p:pic>
      <p:sp>
        <p:nvSpPr>
          <p:cNvPr id="7" name="TextBox 6"/>
          <p:cNvSpPr txBox="1"/>
          <p:nvPr/>
        </p:nvSpPr>
        <p:spPr>
          <a:xfrm>
            <a:off x="457200" y="6519446"/>
            <a:ext cx="8396722" cy="338554"/>
          </a:xfrm>
          <a:prstGeom prst="rect">
            <a:avLst/>
          </a:prstGeom>
          <a:noFill/>
        </p:spPr>
        <p:txBody>
          <a:bodyPr wrap="none" rtlCol="0">
            <a:spAutoFit/>
          </a:bodyPr>
          <a:lstStyle/>
          <a:p>
            <a:r>
              <a:rPr lang="en-US" sz="1600" dirty="0" smtClean="0">
                <a:hlinkClick r:id="rId6"/>
              </a:rPr>
              <a:t>http://www.cs.cmu.edu/afs/cs.cmu.edu/academic/class/15463-f08/www/proj5/www/dmillett/</a:t>
            </a:r>
            <a:endParaRPr lang="en-US"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Foreground Objects</a:t>
            </a:r>
          </a:p>
        </p:txBody>
      </p:sp>
      <p:sp>
        <p:nvSpPr>
          <p:cNvPr id="43011" name="Rectangle 3"/>
          <p:cNvSpPr>
            <a:spLocks noGrp="1" noChangeArrowheads="1"/>
          </p:cNvSpPr>
          <p:nvPr>
            <p:ph type="body" sz="half" idx="1"/>
          </p:nvPr>
        </p:nvSpPr>
        <p:spPr>
          <a:xfrm>
            <a:off x="685800" y="914400"/>
            <a:ext cx="3808413" cy="5257800"/>
          </a:xfrm>
        </p:spPr>
        <p:txBody>
          <a:bodyPr/>
          <a:lstStyle/>
          <a:p>
            <a:pPr marL="0" indent="0">
              <a:buNone/>
            </a:pPr>
            <a:r>
              <a:rPr lang="en-US" dirty="0" smtClean="0"/>
              <a:t>Use separate billboard for each</a:t>
            </a:r>
          </a:p>
          <a:p>
            <a:pPr marL="0" indent="0"/>
            <a:endParaRPr lang="en-US" dirty="0" smtClean="0"/>
          </a:p>
          <a:p>
            <a:pPr marL="0" indent="0">
              <a:buNone/>
            </a:pPr>
            <a:r>
              <a:rPr lang="en-US" dirty="0" smtClean="0"/>
              <a:t>For this to work, three separate images used:</a:t>
            </a:r>
          </a:p>
          <a:p>
            <a:pPr lvl="1"/>
            <a:r>
              <a:rPr lang="en-US" dirty="0" smtClean="0"/>
              <a:t>Original image.</a:t>
            </a:r>
          </a:p>
          <a:p>
            <a:pPr lvl="1"/>
            <a:r>
              <a:rPr lang="en-US" dirty="0" smtClean="0"/>
              <a:t>Mask to isolate desired foreground images.</a:t>
            </a:r>
          </a:p>
          <a:p>
            <a:pPr lvl="1"/>
            <a:r>
              <a:rPr lang="en-US" dirty="0" smtClean="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4800600" y="1219200"/>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486400" y="48768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6629400" y="3048000"/>
            <a:ext cx="2057400" cy="151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Foreground Objects</a:t>
            </a:r>
          </a:p>
        </p:txBody>
      </p:sp>
      <p:sp>
        <p:nvSpPr>
          <p:cNvPr id="44035" name="Rectangle 3"/>
          <p:cNvSpPr>
            <a:spLocks noGrp="1" noChangeArrowheads="1"/>
          </p:cNvSpPr>
          <p:nvPr>
            <p:ph type="body" idx="1"/>
          </p:nvPr>
        </p:nvSpPr>
        <p:spPr>
          <a:xfrm>
            <a:off x="228600" y="1447800"/>
            <a:ext cx="3429000" cy="5181600"/>
          </a:xfrm>
        </p:spPr>
        <p:txBody>
          <a:bodyPr>
            <a:normAutofit fontScale="85000" lnSpcReduction="10000"/>
          </a:bodyPr>
          <a:lstStyle/>
          <a:p>
            <a:pPr>
              <a:buNone/>
            </a:pPr>
            <a:r>
              <a:rPr lang="en-US" dirty="0" smtClean="0"/>
              <a:t>	Add vertical rectangles for each foreground object</a:t>
            </a:r>
          </a:p>
          <a:p>
            <a:endParaRPr lang="en-US" dirty="0" smtClean="0"/>
          </a:p>
          <a:p>
            <a:pPr>
              <a:buNone/>
            </a:pPr>
            <a:r>
              <a:rPr lang="en-US" dirty="0" smtClean="0"/>
              <a:t>	Can compute 3D coordinates P0, P1 since they are on known plane.  </a:t>
            </a:r>
          </a:p>
          <a:p>
            <a:pPr>
              <a:buNone/>
            </a:pPr>
            <a:r>
              <a:rPr lang="en-US" dirty="0" smtClean="0"/>
              <a:t>	</a:t>
            </a:r>
          </a:p>
          <a:p>
            <a:pPr>
              <a:buNone/>
            </a:pPr>
            <a:r>
              <a:rPr lang="en-US" dirty="0" smtClean="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038600" y="1676400"/>
            <a:ext cx="4572000" cy="446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533400" y="21336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4953000" y="40386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029200" y="1143000"/>
            <a:ext cx="3810000" cy="2738438"/>
          </a:xfrm>
          <a:prstGeom prst="rect">
            <a:avLst/>
          </a:prstGeom>
          <a:noFill/>
          <a:ln w="9525">
            <a:noFill/>
            <a:miter lim="800000"/>
            <a:headEnd/>
            <a:tailEnd/>
          </a:ln>
        </p:spPr>
      </p:pic>
      <p:sp>
        <p:nvSpPr>
          <p:cNvPr id="6" name="TextBox 5"/>
          <p:cNvSpPr txBox="1"/>
          <p:nvPr/>
        </p:nvSpPr>
        <p:spPr>
          <a:xfrm>
            <a:off x="0" y="5715000"/>
            <a:ext cx="4343400" cy="923330"/>
          </a:xfrm>
          <a:prstGeom prst="rect">
            <a:avLst/>
          </a:prstGeom>
          <a:noFill/>
        </p:spPr>
        <p:txBody>
          <a:bodyPr wrap="square" rtlCol="0">
            <a:spAutoFit/>
          </a:bodyPr>
          <a:lstStyle/>
          <a:p>
            <a:r>
              <a:rPr lang="en-US" dirty="0" smtClean="0"/>
              <a:t>Video from CMU class: </a:t>
            </a:r>
            <a:r>
              <a:rPr lang="en-US" dirty="0" smtClean="0">
                <a:hlinkClick r:id="rId6"/>
              </a:rPr>
              <a:t>http://www.youtube.com/watch?v=dUAtdmGwcuM</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4478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4478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5" y="14478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3" y="1447800"/>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805113"/>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438400"/>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8006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4338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7" y="6488668"/>
            <a:ext cx="1992853" cy="369332"/>
          </a:xfrm>
          <a:prstGeom prst="rect">
            <a:avLst/>
          </a:prstGeom>
          <a:noFill/>
        </p:spPr>
        <p:txBody>
          <a:bodyPr wrap="none" rtlCol="0">
            <a:spAutoFit/>
          </a:bodyPr>
          <a:lstStyle/>
          <a:p>
            <a:r>
              <a:rPr lang="en-US" dirty="0" smtClean="0"/>
              <a:t>Hoiem et al. 2005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a:t>
            </a:r>
            <a:endParaRPr lang="en-US" dirty="0"/>
          </a:p>
        </p:txBody>
      </p:sp>
      <p:sp>
        <p:nvSpPr>
          <p:cNvPr id="3" name="Content Placeholder 2"/>
          <p:cNvSpPr>
            <a:spLocks noGrp="1"/>
          </p:cNvSpPr>
          <p:nvPr>
            <p:ph idx="1"/>
          </p:nvPr>
        </p:nvSpPr>
        <p:spPr/>
        <p:txBody>
          <a:bodyPr/>
          <a:lstStyle/>
          <a:p>
            <a:r>
              <a:rPr lang="en-US" dirty="0" smtClean="0"/>
              <a:t>Do in teams of two</a:t>
            </a:r>
          </a:p>
          <a:p>
            <a:r>
              <a:rPr lang="en-US" dirty="0" smtClean="0"/>
              <a:t>Pick your partner now, will hand out mirrored spheres for light probes on Tues</a:t>
            </a:r>
            <a:endParaRPr lang="en-US" dirty="0"/>
          </a:p>
        </p:txBody>
      </p:sp>
    </p:spTree>
    <p:extLst>
      <p:ext uri="{BB962C8B-B14F-4D97-AF65-F5344CB8AC3E}">
        <p14:creationId xmlns:p14="http://schemas.microsoft.com/office/powerpoint/2010/main" val="27666370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347663" y="5278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381000" y="2362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029200" y="2362200"/>
            <a:ext cx="3733800" cy="2752725"/>
          </a:xfrm>
          <a:prstGeom prst="rect">
            <a:avLst/>
          </a:prstGeom>
          <a:noFill/>
        </p:spPr>
      </p:pic>
      <p:sp>
        <p:nvSpPr>
          <p:cNvPr id="69638" name="AutoShape 6"/>
          <p:cNvSpPr>
            <a:spLocks noChangeArrowheads="1"/>
          </p:cNvSpPr>
          <p:nvPr/>
        </p:nvSpPr>
        <p:spPr bwMode="auto">
          <a:xfrm>
            <a:off x="4267200" y="3581400"/>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228600" y="1905000"/>
            <a:ext cx="3730625" cy="2749550"/>
          </a:xfrm>
          <a:prstGeom prst="rect">
            <a:avLst/>
          </a:prstGeom>
          <a:noFill/>
        </p:spPr>
      </p:pic>
      <p:sp>
        <p:nvSpPr>
          <p:cNvPr id="50185" name="AutoShape 9"/>
          <p:cNvSpPr>
            <a:spLocks noChangeArrowheads="1"/>
          </p:cNvSpPr>
          <p:nvPr/>
        </p:nvSpPr>
        <p:spPr bwMode="auto">
          <a:xfrm>
            <a:off x="4114800"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152400"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029200"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347663" y="4598988"/>
            <a:ext cx="8415337" cy="1954212"/>
          </a:xfrm>
        </p:spPr>
        <p:txBody>
          <a:bodyPr>
            <a:normAutofit/>
          </a:bodyPr>
          <a:lstStyle/>
          <a:p>
            <a:pPr>
              <a:lnSpc>
                <a:spcPct val="100000"/>
              </a:lnSpc>
            </a:pPr>
            <a:endParaRPr lang="en-US" sz="2400" dirty="0">
              <a:solidFill>
                <a:schemeClr val="tx1"/>
              </a:solidFill>
            </a:endParaRPr>
          </a:p>
          <a:p>
            <a:pPr>
              <a:lnSpc>
                <a:spcPct val="100000"/>
              </a:lnSpc>
            </a:pPr>
            <a:r>
              <a:rPr lang="en-US" sz="2400" dirty="0">
                <a:solidFill>
                  <a:schemeClr val="tx1"/>
                </a:solidFill>
              </a:rPr>
              <a:t>``Fold’’ along </a:t>
            </a:r>
            <a:r>
              <a:rPr lang="en-US" sz="2400" dirty="0" err="1">
                <a:solidFill>
                  <a:schemeClr val="tx1"/>
                </a:solidFill>
              </a:rPr>
              <a:t>polylines</a:t>
            </a:r>
            <a:r>
              <a:rPr lang="en-US" sz="2400" dirty="0">
                <a:solidFill>
                  <a:schemeClr val="tx1"/>
                </a:solidFill>
              </a:rPr>
              <a:t> and at corners</a:t>
            </a:r>
          </a:p>
          <a:p>
            <a:pPr>
              <a:lnSpc>
                <a:spcPct val="100000"/>
              </a:lnSpc>
            </a:pPr>
            <a:r>
              <a:rPr lang="en-US" sz="2400" dirty="0">
                <a:solidFill>
                  <a:schemeClr val="tx1"/>
                </a:solidFill>
              </a:rPr>
              <a:t>``Cut’’ at ends of </a:t>
            </a:r>
            <a:r>
              <a:rPr lang="en-US" sz="2400" dirty="0" err="1">
                <a:solidFill>
                  <a:schemeClr val="tx1"/>
                </a:solidFill>
              </a:rPr>
              <a:t>polylines</a:t>
            </a:r>
            <a:r>
              <a:rPr lang="en-US" sz="2400" dirty="0">
                <a:solidFill>
                  <a:schemeClr val="tx1"/>
                </a:solidFill>
              </a:rPr>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029200" y="1828800"/>
            <a:ext cx="3886200" cy="2859088"/>
          </a:xfrm>
          <a:prstGeom prst="rect">
            <a:avLst/>
          </a:prstGeom>
          <a:noFill/>
        </p:spPr>
      </p:pic>
      <p:sp>
        <p:nvSpPr>
          <p:cNvPr id="72717" name="AutoShape 13"/>
          <p:cNvSpPr>
            <a:spLocks noChangeArrowheads="1"/>
          </p:cNvSpPr>
          <p:nvPr/>
        </p:nvSpPr>
        <p:spPr bwMode="auto">
          <a:xfrm>
            <a:off x="4191000"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304800"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347663" y="5029200"/>
            <a:ext cx="8415337" cy="1524000"/>
          </a:xfrm>
        </p:spPr>
        <p:txBody>
          <a:bodyPr>
            <a:normAutofit/>
          </a:bodyPr>
          <a:lstStyle/>
          <a:p>
            <a:pPr>
              <a:lnSpc>
                <a:spcPct val="100000"/>
              </a:lnSpc>
            </a:pPr>
            <a:endParaRPr lang="en-US" sz="2400" dirty="0" smtClean="0">
              <a:solidFill>
                <a:schemeClr val="tx1"/>
              </a:solidFill>
            </a:endParaRPr>
          </a:p>
          <a:p>
            <a:pPr>
              <a:lnSpc>
                <a:spcPct val="100000"/>
              </a:lnSpc>
            </a:pPr>
            <a:r>
              <a:rPr lang="en-US" sz="2400" dirty="0" smtClean="0">
                <a:solidFill>
                  <a:schemeClr val="tx1"/>
                </a:solidFill>
              </a:rPr>
              <a:t>Construct </a:t>
            </a:r>
            <a:r>
              <a:rPr lang="en-US" sz="2400" dirty="0">
                <a:solidFill>
                  <a:schemeClr val="tx1"/>
                </a:solidFill>
              </a:rPr>
              <a:t>3D </a:t>
            </a:r>
            <a:r>
              <a:rPr lang="en-US" sz="2400" dirty="0" smtClean="0">
                <a:solidFill>
                  <a:schemeClr val="tx1"/>
                </a:solidFill>
              </a:rPr>
              <a:t>model </a:t>
            </a:r>
            <a:endParaRPr lang="en-US" sz="2400" dirty="0">
              <a:solidFill>
                <a:schemeClr val="tx1"/>
              </a:solidFill>
            </a:endParaRPr>
          </a:p>
          <a:p>
            <a:pPr>
              <a:lnSpc>
                <a:spcPct val="100000"/>
              </a:lnSpc>
            </a:pPr>
            <a:r>
              <a:rPr lang="en-US" sz="2400" dirty="0">
                <a:solidFill>
                  <a:schemeClr val="tx1"/>
                </a:solidFill>
              </a:rPr>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152400" y="22606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419600" y="2133600"/>
            <a:ext cx="4572000" cy="2813050"/>
          </a:xfrm>
          <a:prstGeom prst="rect">
            <a:avLst/>
          </a:prstGeom>
          <a:noFill/>
        </p:spPr>
      </p:pic>
      <p:sp>
        <p:nvSpPr>
          <p:cNvPr id="70662" name="AutoShape 6"/>
          <p:cNvSpPr>
            <a:spLocks noChangeAspect="1" noChangeArrowheads="1"/>
          </p:cNvSpPr>
          <p:nvPr/>
        </p:nvSpPr>
        <p:spPr bwMode="auto">
          <a:xfrm>
            <a:off x="3886200" y="35052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419600" y="1519238"/>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152400" y="1524000"/>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419600" y="4098925"/>
            <a:ext cx="4232275" cy="2378075"/>
          </a:xfrm>
          <a:prstGeom prst="rect">
            <a:avLst/>
          </a:prstGeom>
          <a:noFill/>
        </p:spPr>
      </p:pic>
      <p:sp>
        <p:nvSpPr>
          <p:cNvPr id="104454" name="Text Box 6"/>
          <p:cNvSpPr txBox="1">
            <a:spLocks noChangeArrowheads="1"/>
          </p:cNvSpPr>
          <p:nvPr/>
        </p:nvSpPr>
        <p:spPr bwMode="auto">
          <a:xfrm>
            <a:off x="4800600" y="64912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152400" y="4191000"/>
            <a:ext cx="3402013" cy="2286000"/>
          </a:xfrm>
          <a:prstGeom prst="rect">
            <a:avLst/>
          </a:prstGeom>
          <a:noFill/>
        </p:spPr>
      </p:pic>
      <p:sp>
        <p:nvSpPr>
          <p:cNvPr id="104456" name="Text Box 8"/>
          <p:cNvSpPr txBox="1">
            <a:spLocks noChangeArrowheads="1"/>
          </p:cNvSpPr>
          <p:nvPr/>
        </p:nvSpPr>
        <p:spPr bwMode="auto">
          <a:xfrm>
            <a:off x="685800" y="3767138"/>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685800" y="6491288"/>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150813" y="5562600"/>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1719263" y="4191000"/>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462213" y="4195763"/>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1752600" y="5529263"/>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438400" y="5519738"/>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1752600" y="914400"/>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028700" y="14478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4705350" y="14478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304800" y="39624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4591050" y="3962400"/>
            <a:ext cx="3714750" cy="2286000"/>
          </a:xfrm>
          <a:prstGeom prst="rect">
            <a:avLst/>
          </a:prstGeom>
          <a:noFill/>
        </p:spPr>
      </p:pic>
      <p:sp>
        <p:nvSpPr>
          <p:cNvPr id="111624" name="Text Box 8"/>
          <p:cNvSpPr txBox="1">
            <a:spLocks noChangeArrowheads="1"/>
          </p:cNvSpPr>
          <p:nvPr/>
        </p:nvSpPr>
        <p:spPr bwMode="auto">
          <a:xfrm>
            <a:off x="4648200" y="63388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685800" y="6321425"/>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233363" y="2209800"/>
            <a:ext cx="3729037" cy="2803525"/>
          </a:xfrm>
          <a:prstGeom prst="rect">
            <a:avLst/>
          </a:prstGeom>
          <a:noFill/>
        </p:spPr>
      </p:pic>
      <p:sp>
        <p:nvSpPr>
          <p:cNvPr id="106500" name="Text Box 4"/>
          <p:cNvSpPr txBox="1">
            <a:spLocks noChangeArrowheads="1"/>
          </p:cNvSpPr>
          <p:nvPr/>
        </p:nvSpPr>
        <p:spPr bwMode="auto">
          <a:xfrm>
            <a:off x="1143000" y="5029200"/>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114800" y="6461125"/>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 </a:t>
            </a:r>
            <a:r>
              <a:rPr lang="en-US" sz="2000" dirty="0" smtClean="0"/>
              <a:t>(15 </a:t>
            </a:r>
            <a:r>
              <a:rPr lang="en-US" sz="2000" dirty="0"/>
              <a:t>sec)!</a:t>
            </a:r>
          </a:p>
        </p:txBody>
      </p:sp>
      <p:sp>
        <p:nvSpPr>
          <p:cNvPr id="106503" name="Text Box 7"/>
          <p:cNvSpPr txBox="1">
            <a:spLocks noChangeArrowheads="1"/>
          </p:cNvSpPr>
          <p:nvPr/>
        </p:nvSpPr>
        <p:spPr bwMode="auto">
          <a:xfrm>
            <a:off x="5029200" y="3733800"/>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191000" y="4071938"/>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191000" y="1250950"/>
            <a:ext cx="4876800" cy="260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3733800" y="28956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381000" y="22637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381000" y="4457700"/>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505200" y="1524000"/>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374650" y="19050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191000" y="16002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828800" y="13716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524375" y="43434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581025" y="43434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533400" y="990600"/>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smtClean="0"/>
                <a:t>Recovered Surface Labels + </a:t>
              </a:r>
            </a:p>
            <a:p>
              <a:r>
                <a:rPr lang="en-US" sz="2000" dirty="0" smtClean="0"/>
                <a:t>Ground-Vertical Boundary Fit</a:t>
              </a:r>
            </a:p>
          </p:txBody>
        </p:sp>
      </p:grpSp>
      <p:grpSp>
        <p:nvGrpSpPr>
          <p:cNvPr id="6" name="Group 21"/>
          <p:cNvGrpSpPr/>
          <p:nvPr/>
        </p:nvGrpSpPr>
        <p:grpSpPr>
          <a:xfrm>
            <a:off x="4724400" y="990600"/>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94246" name="Acrobat Document" r:id="rId4" imgW="4451400" imgH="2937600" progId="AcroExch.Document.7">
                    <p:embed/>
                  </p:oleObj>
                </mc:Choice>
                <mc:Fallback>
                  <p:oleObj name="Acrobat Document" r:id="rId4" imgW="4451400" imgH="29376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smtClean="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57400" y="3867728"/>
            <a:ext cx="5638800" cy="2990272"/>
          </a:xfrm>
          <a:prstGeom prst="rect">
            <a:avLst/>
          </a:prstGeom>
          <a:noFill/>
        </p:spPr>
      </p:pic>
      <p:sp>
        <p:nvSpPr>
          <p:cNvPr id="24" name="Down Arrow 23"/>
          <p:cNvSpPr/>
          <p:nvPr/>
        </p:nvSpPr>
        <p:spPr>
          <a:xfrm>
            <a:off x="4400939" y="4114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400" dirty="0" smtClean="0"/>
              <a:t>	</a:t>
            </a:r>
            <a:r>
              <a:rPr lang="en-US" sz="2000" dirty="0" smtClean="0"/>
              <a:t>Suppose </a:t>
            </a:r>
            <a:r>
              <a:rPr lang="en-US" sz="2000" dirty="0" smtClean="0"/>
              <a:t>you have </a:t>
            </a:r>
            <a:r>
              <a:rPr lang="en-US" sz="2000" dirty="0" smtClean="0"/>
              <a:t>estimated finite </a:t>
            </a:r>
            <a:r>
              <a:rPr lang="en-US" sz="2000" dirty="0" smtClean="0"/>
              <a:t>three vanishing </a:t>
            </a:r>
            <a:r>
              <a:rPr lang="en-US" sz="2000" dirty="0" smtClean="0"/>
              <a:t>points corresponding </a:t>
            </a:r>
            <a:r>
              <a:rPr lang="en-US" sz="2000" dirty="0" smtClean="0"/>
              <a:t>to orthogonal </a:t>
            </a:r>
            <a:r>
              <a:rPr lang="en-US" sz="2000" dirty="0" smtClean="0"/>
              <a:t>directions</a:t>
            </a:r>
            <a:r>
              <a:rPr lang="en-US" sz="2000" dirty="0"/>
              <a:t>:</a:t>
            </a:r>
            <a:r>
              <a:rPr lang="en-US" sz="2000" dirty="0" smtClean="0"/>
              <a:t> </a:t>
            </a:r>
            <a:endParaRPr lang="en-US" sz="2000" dirty="0"/>
          </a:p>
          <a:p>
            <a:pPr marL="857250" lvl="1" indent="-457200">
              <a:buFont typeface="+mj-lt"/>
              <a:buAutoNum type="arabicParenR"/>
            </a:pPr>
            <a:r>
              <a:rPr lang="en-US" sz="2000" dirty="0"/>
              <a:t>How to solve for intrinsic matrix</a:t>
            </a:r>
            <a:r>
              <a:rPr lang="en-US" sz="2000" dirty="0" smtClean="0"/>
              <a:t>?  (assume K has three parameters)</a:t>
            </a:r>
          </a:p>
          <a:p>
            <a:pPr marL="1257300" lvl="2" indent="-457200">
              <a:buFont typeface="Calibri" panose="020F0502020204030204" pitchFamily="34" charset="0"/>
              <a:buChar char="−"/>
            </a:pPr>
            <a:r>
              <a:rPr lang="en-US" sz="1600" dirty="0"/>
              <a:t>The transpose of the rotation matrix is its </a:t>
            </a:r>
            <a:r>
              <a:rPr lang="en-US" sz="1600" dirty="0" smtClean="0"/>
              <a:t>inverse</a:t>
            </a:r>
          </a:p>
          <a:p>
            <a:pPr marL="1257300" lvl="2" indent="-457200">
              <a:buFont typeface="Calibri" panose="020F0502020204030204" pitchFamily="34" charset="0"/>
              <a:buChar char="−"/>
            </a:pPr>
            <a:r>
              <a:rPr lang="en-US" sz="1600" dirty="0" smtClean="0"/>
              <a:t>Use the fact that the 3D directions are orthogonal</a:t>
            </a:r>
            <a:endParaRPr lang="en-US" sz="1600" dirty="0" smtClean="0"/>
          </a:p>
          <a:p>
            <a:pPr marL="857250" lvl="1" indent="-457200">
              <a:buFont typeface="+mj-lt"/>
              <a:buAutoNum type="arabicParenR"/>
            </a:pPr>
            <a:r>
              <a:rPr lang="en-US" sz="2000" dirty="0" smtClean="0"/>
              <a:t>How to recover </a:t>
            </a:r>
            <a:r>
              <a:rPr lang="en-US" sz="2000" dirty="0" smtClean="0"/>
              <a:t>the rotation matrix that is aligned with the 3D axes defined by these points</a:t>
            </a:r>
            <a:r>
              <a:rPr lang="en-US" sz="2000" dirty="0" smtClean="0"/>
              <a:t>?</a:t>
            </a:r>
          </a:p>
          <a:p>
            <a:pPr marL="1257300" lvl="2" indent="-457200">
              <a:buFont typeface="Calibri" panose="020F0502020204030204" pitchFamily="34" charset="0"/>
              <a:buChar char="−"/>
            </a:pPr>
            <a:r>
              <a:rPr lang="en-US" sz="1600" dirty="0"/>
              <a:t>In homogeneous coordinates, 3d point at infinity is (X, Y, Z, 0)</a:t>
            </a:r>
          </a:p>
          <a:p>
            <a:pPr marL="800100" lvl="2" indent="0">
              <a:buNone/>
            </a:pPr>
            <a:endParaRPr lang="en-US" sz="1600" dirty="0" smtClean="0"/>
          </a:p>
        </p:txBody>
      </p:sp>
      <p:sp>
        <p:nvSpPr>
          <p:cNvPr id="6" name="TextBox 4"/>
          <p:cNvSpPr txBox="1">
            <a:spLocks noChangeArrowheads="1"/>
          </p:cNvSpPr>
          <p:nvPr/>
        </p:nvSpPr>
        <p:spPr bwMode="auto">
          <a:xfrm>
            <a:off x="0" y="6581775"/>
            <a:ext cx="2398713" cy="276225"/>
          </a:xfrm>
          <a:prstGeom prst="rect">
            <a:avLst/>
          </a:prstGeom>
          <a:noFill/>
          <a:ln w="9525">
            <a:noFill/>
            <a:miter lim="800000"/>
            <a:headEnd/>
            <a:tailEnd/>
          </a:ln>
        </p:spPr>
        <p:txBody>
          <a:bodyPr wrap="none">
            <a:spAutoFit/>
          </a:bodyPr>
          <a:lstStyle/>
          <a:p>
            <a:r>
              <a:rPr lang="en-US" sz="1200"/>
              <a:t>Photo from online Tate collection</a:t>
            </a:r>
          </a:p>
        </p:txBody>
      </p:sp>
      <p:grpSp>
        <p:nvGrpSpPr>
          <p:cNvPr id="2" name="Group 1"/>
          <p:cNvGrpSpPr>
            <a:grpSpLocks noChangeAspect="1"/>
          </p:cNvGrpSpPr>
          <p:nvPr/>
        </p:nvGrpSpPr>
        <p:grpSpPr>
          <a:xfrm>
            <a:off x="1143000" y="3759025"/>
            <a:ext cx="4953000" cy="3098975"/>
            <a:chOff x="1143000" y="3759025"/>
            <a:chExt cx="4953000" cy="3098975"/>
          </a:xfrm>
        </p:grpSpPr>
        <p:pic>
          <p:nvPicPr>
            <p:cNvPr id="5" name="Picture 2"/>
            <p:cNvPicPr>
              <a:picLocks noChangeAspect="1" noChangeArrowheads="1"/>
            </p:cNvPicPr>
            <p:nvPr/>
          </p:nvPicPr>
          <p:blipFill>
            <a:blip r:embed="rId2" cstate="print"/>
            <a:srcRect/>
            <a:stretch>
              <a:fillRect/>
            </a:stretch>
          </p:blipFill>
          <p:spPr bwMode="auto">
            <a:xfrm>
              <a:off x="2590800" y="4140025"/>
              <a:ext cx="3505200" cy="2717975"/>
            </a:xfrm>
            <a:prstGeom prst="rect">
              <a:avLst/>
            </a:prstGeom>
            <a:noFill/>
            <a:ln w="9525">
              <a:noFill/>
              <a:miter lim="800000"/>
              <a:headEnd/>
              <a:tailEnd/>
            </a:ln>
          </p:spPr>
        </p:pic>
        <p:cxnSp>
          <p:nvCxnSpPr>
            <p:cNvPr id="8" name="Straight Arrow Connector 7"/>
            <p:cNvCxnSpPr/>
            <p:nvPr/>
          </p:nvCxnSpPr>
          <p:spPr>
            <a:xfrm rot="10800000">
              <a:off x="1143000" y="5892625"/>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5511625"/>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x</a:t>
              </a:r>
              <a:endParaRPr lang="en-US" baseline="-25000" dirty="0">
                <a:solidFill>
                  <a:srgbClr val="FF0000"/>
                </a:solidFill>
              </a:endParaRPr>
            </a:p>
          </p:txBody>
        </p:sp>
        <p:sp>
          <p:nvSpPr>
            <p:cNvPr id="11" name="TextBox 10"/>
            <p:cNvSpPr txBox="1"/>
            <p:nvPr/>
          </p:nvSpPr>
          <p:spPr>
            <a:xfrm>
              <a:off x="4419600" y="5816425"/>
              <a:ext cx="569387" cy="369332"/>
            </a:xfrm>
            <a:prstGeom prst="rect">
              <a:avLst/>
            </a:prstGeom>
            <a:noFill/>
          </p:spPr>
          <p:txBody>
            <a:bodyPr wrap="none" rtlCol="0">
              <a:spAutoFit/>
            </a:bodyPr>
            <a:lstStyle/>
            <a:p>
              <a:r>
                <a:rPr lang="en-US" b="1" dirty="0" err="1" smtClean="0">
                  <a:solidFill>
                    <a:srgbClr val="FF0000"/>
                  </a:solidFill>
                </a:rPr>
                <a:t>VP</a:t>
              </a:r>
              <a:r>
                <a:rPr lang="en-US" b="1" baseline="-25000" dirty="0" err="1" smtClean="0">
                  <a:solidFill>
                    <a:srgbClr val="FF0000"/>
                  </a:solidFill>
                </a:rPr>
                <a:t>z</a:t>
              </a:r>
              <a:endParaRPr lang="en-US" b="1" baseline="-25000" dirty="0">
                <a:solidFill>
                  <a:srgbClr val="FF0000"/>
                </a:solidFill>
              </a:endParaRPr>
            </a:p>
          </p:txBody>
        </p:sp>
        <p:sp>
          <p:nvSpPr>
            <p:cNvPr id="12" name="TextBox 11"/>
            <p:cNvSpPr txBox="1"/>
            <p:nvPr/>
          </p:nvSpPr>
          <p:spPr>
            <a:xfrm>
              <a:off x="4191000" y="5283025"/>
              <a:ext cx="377026" cy="923330"/>
            </a:xfrm>
            <a:prstGeom prst="rect">
              <a:avLst/>
            </a:prstGeom>
            <a:noFill/>
          </p:spPr>
          <p:txBody>
            <a:bodyPr wrap="none" rtlCol="0">
              <a:spAutoFit/>
            </a:bodyPr>
            <a:lstStyle/>
            <a:p>
              <a:r>
                <a:rPr lang="en-US" sz="5400" dirty="0" smtClean="0">
                  <a:solidFill>
                    <a:srgbClr val="FF0000"/>
                  </a:solidFill>
                </a:rPr>
                <a:t>.</a:t>
              </a:r>
              <a:endParaRPr lang="en-US" sz="5400" dirty="0">
                <a:solidFill>
                  <a:srgbClr val="FF0000"/>
                </a:solidFill>
              </a:endParaRPr>
            </a:p>
          </p:txBody>
        </p:sp>
        <p:cxnSp>
          <p:nvCxnSpPr>
            <p:cNvPr id="13" name="Straight Arrow Connector 12"/>
            <p:cNvCxnSpPr/>
            <p:nvPr/>
          </p:nvCxnSpPr>
          <p:spPr>
            <a:xfrm rot="5400000" flipH="1" flipV="1">
              <a:off x="4191000" y="4140025"/>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95800" y="3759025"/>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y</a:t>
              </a:r>
              <a:endParaRPr lang="en-US" baseline="-25000" dirty="0">
                <a:solidFill>
                  <a:srgbClr val="FF0000"/>
                </a:solidFill>
              </a:endParaRPr>
            </a:p>
          </p:txBody>
        </p:sp>
      </p:grpSp>
      <p:sp>
        <p:nvSpPr>
          <p:cNvPr id="14" name="Title 1"/>
          <p:cNvSpPr>
            <a:spLocks noGrp="1"/>
          </p:cNvSpPr>
          <p:nvPr>
            <p:ph type="title"/>
          </p:nvPr>
        </p:nvSpPr>
        <p:spPr>
          <a:xfrm>
            <a:off x="457200" y="0"/>
            <a:ext cx="8229600" cy="914400"/>
          </a:xfrm>
        </p:spPr>
        <p:txBody>
          <a:bodyPr/>
          <a:lstStyle/>
          <a:p>
            <a:r>
              <a:rPr lang="en-US" dirty="0" smtClean="0"/>
              <a:t>Take-home question</a:t>
            </a:r>
            <a:endParaRPr lang="en-US" dirty="0"/>
          </a:p>
        </p:txBody>
      </p:sp>
    </p:spTree>
    <p:extLst>
      <p:ext uri="{BB962C8B-B14F-4D97-AF65-F5344CB8AC3E}">
        <p14:creationId xmlns:p14="http://schemas.microsoft.com/office/powerpoint/2010/main" val="2617209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vpr2008_mini">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 y="-13376"/>
            <a:ext cx="9161126" cy="6871376"/>
          </a:xfr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219200" y="990600"/>
            <a:ext cx="6705600" cy="5566172"/>
          </a:xfrm>
          <a:prstGeom prst="rect">
            <a:avLst/>
          </a:prstGeom>
          <a:noFill/>
          <a:ln w="9525">
            <a:solidFill>
              <a:schemeClr val="tx1"/>
            </a:solidFill>
            <a:miter lim="800000"/>
            <a:headEnd/>
            <a:tailEnd/>
          </a:ln>
        </p:spPr>
      </p:pic>
      <p:sp>
        <p:nvSpPr>
          <p:cNvPr id="92" name="Freeform 91"/>
          <p:cNvSpPr/>
          <p:nvPr/>
        </p:nvSpPr>
        <p:spPr>
          <a:xfrm>
            <a:off x="1219200" y="4572000"/>
            <a:ext cx="6727371" cy="2002971"/>
          </a:xfrm>
          <a:custGeom>
            <a:avLst/>
            <a:gdLst>
              <a:gd name="connsiteX0" fmla="*/ 0 w 6727371"/>
              <a:gd name="connsiteY0" fmla="*/ 1001486 h 2002971"/>
              <a:gd name="connsiteX1" fmla="*/ 2764971 w 6727371"/>
              <a:gd name="connsiteY1" fmla="*/ 0 h 2002971"/>
              <a:gd name="connsiteX2" fmla="*/ 6727371 w 6727371"/>
              <a:gd name="connsiteY2" fmla="*/ 174171 h 2002971"/>
              <a:gd name="connsiteX3" fmla="*/ 6683829 w 6727371"/>
              <a:gd name="connsiteY3" fmla="*/ 2002971 h 2002971"/>
              <a:gd name="connsiteX4" fmla="*/ 0 w 6727371"/>
              <a:gd name="connsiteY4" fmla="*/ 1981200 h 2002971"/>
              <a:gd name="connsiteX5" fmla="*/ 0 w 6727371"/>
              <a:gd name="connsiteY5" fmla="*/ 1001486 h 2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371" h="2002971">
                <a:moveTo>
                  <a:pt x="0" y="1001486"/>
                </a:moveTo>
                <a:lnTo>
                  <a:pt x="2764971" y="0"/>
                </a:lnTo>
                <a:lnTo>
                  <a:pt x="6727371" y="174171"/>
                </a:lnTo>
                <a:lnTo>
                  <a:pt x="6683829" y="2002971"/>
                </a:lnTo>
                <a:lnTo>
                  <a:pt x="0" y="1981200"/>
                </a:lnTo>
                <a:lnTo>
                  <a:pt x="0" y="1001486"/>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1175657" y="1001486"/>
            <a:ext cx="2808514" cy="4593771"/>
          </a:xfrm>
          <a:custGeom>
            <a:avLst/>
            <a:gdLst>
              <a:gd name="connsiteX0" fmla="*/ 0 w 2808514"/>
              <a:gd name="connsiteY0" fmla="*/ 0 h 4593771"/>
              <a:gd name="connsiteX1" fmla="*/ 2808514 w 2808514"/>
              <a:gd name="connsiteY1" fmla="*/ 849085 h 4593771"/>
              <a:gd name="connsiteX2" fmla="*/ 2808514 w 2808514"/>
              <a:gd name="connsiteY2" fmla="*/ 3592285 h 4593771"/>
              <a:gd name="connsiteX3" fmla="*/ 21772 w 2808514"/>
              <a:gd name="connsiteY3" fmla="*/ 4593771 h 4593771"/>
              <a:gd name="connsiteX4" fmla="*/ 0 w 2808514"/>
              <a:gd name="connsiteY4" fmla="*/ 0 h 459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514" h="4593771">
                <a:moveTo>
                  <a:pt x="0" y="0"/>
                </a:moveTo>
                <a:lnTo>
                  <a:pt x="2808514" y="849085"/>
                </a:lnTo>
                <a:lnTo>
                  <a:pt x="2808514" y="3592285"/>
                </a:lnTo>
                <a:lnTo>
                  <a:pt x="21772" y="4593771"/>
                </a:lnTo>
                <a:lnTo>
                  <a:pt x="0" y="0"/>
                </a:lnTo>
                <a:close/>
              </a:path>
            </a:pathLst>
          </a:cu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962400" y="1828800"/>
            <a:ext cx="0" cy="2743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19200" y="4572000"/>
            <a:ext cx="2743200" cy="9776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948023" y="4595004"/>
            <a:ext cx="3976777" cy="129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45079" y="1030486"/>
            <a:ext cx="2717321" cy="7983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3810340" y="4619317"/>
            <a:ext cx="865177" cy="10508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810340" y="4247817"/>
            <a:ext cx="1" cy="3931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Fitting boxes to indoor scenes</a:t>
            </a:r>
            <a:endParaRPr lang="en-US" dirty="0"/>
          </a:p>
        </p:txBody>
      </p:sp>
      <p:cxnSp>
        <p:nvCxnSpPr>
          <p:cNvPr id="14" name="Straight Connector 13"/>
          <p:cNvCxnSpPr/>
          <p:nvPr/>
        </p:nvCxnSpPr>
        <p:spPr>
          <a:xfrm flipV="1">
            <a:off x="3948023" y="1676400"/>
            <a:ext cx="3976777"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09995" y="1872734"/>
            <a:ext cx="624915" cy="369332"/>
          </a:xfrm>
          <a:prstGeom prst="rect">
            <a:avLst/>
          </a:prstGeom>
          <a:solidFill>
            <a:schemeClr val="bg1">
              <a:alpha val="40000"/>
            </a:schemeClr>
          </a:solidFill>
          <a:effectLst>
            <a:softEdge rad="63500"/>
          </a:effectLst>
        </p:spPr>
        <p:txBody>
          <a:bodyPr wrap="none" rtlCol="0">
            <a:spAutoFit/>
          </a:bodyPr>
          <a:lstStyle/>
          <a:p>
            <a:r>
              <a:rPr lang="en-US" dirty="0" smtClean="0"/>
              <a:t>Wall</a:t>
            </a:r>
            <a:endParaRPr lang="en-US" dirty="0"/>
          </a:p>
        </p:txBody>
      </p:sp>
      <p:sp>
        <p:nvSpPr>
          <p:cNvPr id="32" name="Freeform 31"/>
          <p:cNvSpPr/>
          <p:nvPr/>
        </p:nvSpPr>
        <p:spPr>
          <a:xfrm>
            <a:off x="2173857" y="3795623"/>
            <a:ext cx="2501660" cy="1570007"/>
          </a:xfrm>
          <a:custGeom>
            <a:avLst/>
            <a:gdLst>
              <a:gd name="connsiteX0" fmla="*/ 0 w 2570671"/>
              <a:gd name="connsiteY0" fmla="*/ 1397479 h 1570007"/>
              <a:gd name="connsiteX1" fmla="*/ 34505 w 2570671"/>
              <a:gd name="connsiteY1" fmla="*/ 293298 h 1570007"/>
              <a:gd name="connsiteX2" fmla="*/ 1621766 w 2570671"/>
              <a:gd name="connsiteY2" fmla="*/ 0 h 1570007"/>
              <a:gd name="connsiteX3" fmla="*/ 2570671 w 2570671"/>
              <a:gd name="connsiteY3" fmla="*/ 86264 h 1570007"/>
              <a:gd name="connsiteX4" fmla="*/ 2501660 w 2570671"/>
              <a:gd name="connsiteY4" fmla="*/ 948905 h 1570007"/>
              <a:gd name="connsiteX5" fmla="*/ 1276709 w 2570671"/>
              <a:gd name="connsiteY5" fmla="*/ 1570007 h 1570007"/>
              <a:gd name="connsiteX6" fmla="*/ 0 w 2570671"/>
              <a:gd name="connsiteY6" fmla="*/ 1397479 h 1570007"/>
              <a:gd name="connsiteX0" fmla="*/ 0 w 2501660"/>
              <a:gd name="connsiteY0" fmla="*/ 1405112 h 1577640"/>
              <a:gd name="connsiteX1" fmla="*/ 34505 w 2501660"/>
              <a:gd name="connsiteY1" fmla="*/ 300931 h 1577640"/>
              <a:gd name="connsiteX2" fmla="*/ 1621766 w 2501660"/>
              <a:gd name="connsiteY2" fmla="*/ 7633 h 1577640"/>
              <a:gd name="connsiteX3" fmla="*/ 2501660 w 2501660"/>
              <a:gd name="connsiteY3" fmla="*/ 93897 h 1577640"/>
              <a:gd name="connsiteX4" fmla="*/ 2501660 w 2501660"/>
              <a:gd name="connsiteY4" fmla="*/ 956538 h 1577640"/>
              <a:gd name="connsiteX5" fmla="*/ 1276709 w 2501660"/>
              <a:gd name="connsiteY5" fmla="*/ 1577640 h 1577640"/>
              <a:gd name="connsiteX6" fmla="*/ 0 w 2501660"/>
              <a:gd name="connsiteY6" fmla="*/ 1405112 h 1577640"/>
              <a:gd name="connsiteX0" fmla="*/ 0 w 2501660"/>
              <a:gd name="connsiteY0" fmla="*/ 1397479 h 1570007"/>
              <a:gd name="connsiteX1" fmla="*/ 34505 w 2501660"/>
              <a:gd name="connsiteY1" fmla="*/ 293298 h 1570007"/>
              <a:gd name="connsiteX2" fmla="*/ 1621766 w 2501660"/>
              <a:gd name="connsiteY2" fmla="*/ 0 h 1570007"/>
              <a:gd name="connsiteX3" fmla="*/ 2501660 w 2501660"/>
              <a:gd name="connsiteY3" fmla="*/ 86264 h 1570007"/>
              <a:gd name="connsiteX4" fmla="*/ 2501660 w 2501660"/>
              <a:gd name="connsiteY4" fmla="*/ 948905 h 1570007"/>
              <a:gd name="connsiteX5" fmla="*/ 1276709 w 2501660"/>
              <a:gd name="connsiteY5" fmla="*/ 1570007 h 1570007"/>
              <a:gd name="connsiteX6" fmla="*/ 0 w 2501660"/>
              <a:gd name="connsiteY6" fmla="*/ 1397479 h 15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1660" h="1570007">
                <a:moveTo>
                  <a:pt x="0" y="1397479"/>
                </a:moveTo>
                <a:lnTo>
                  <a:pt x="34505" y="293298"/>
                </a:lnTo>
                <a:cubicBezTo>
                  <a:pt x="563592" y="195532"/>
                  <a:pt x="1210574" y="34506"/>
                  <a:pt x="1621766" y="0"/>
                </a:cubicBezTo>
                <a:lnTo>
                  <a:pt x="2501660" y="86264"/>
                </a:lnTo>
                <a:lnTo>
                  <a:pt x="2501660" y="948905"/>
                </a:lnTo>
                <a:lnTo>
                  <a:pt x="1276709" y="1570007"/>
                </a:lnTo>
                <a:lnTo>
                  <a:pt x="0" y="1397479"/>
                </a:lnTo>
                <a:close/>
              </a:path>
            </a:pathLst>
          </a:custGeom>
          <a:solidFill>
            <a:schemeClr val="accent1">
              <a:lumMod val="60000"/>
              <a:lumOff val="40000"/>
              <a:alpha val="70000"/>
            </a:schemeClr>
          </a:solidFill>
          <a:ln w="38100">
            <a:solidFill>
              <a:schemeClr val="tx1"/>
            </a:solidFill>
          </a:ln>
          <a:effectLst>
            <a:outerShdw blurRad="508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endCxn id="32" idx="5"/>
          </p:cNvCxnSpPr>
          <p:nvPr/>
        </p:nvCxnSpPr>
        <p:spPr>
          <a:xfrm flipH="1">
            <a:off x="3450566" y="4841443"/>
            <a:ext cx="8626" cy="52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459192" y="4330461"/>
            <a:ext cx="1216325" cy="5250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22812" y="4247817"/>
            <a:ext cx="869957" cy="65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10340" y="3795623"/>
            <a:ext cx="1" cy="470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173857" y="4233119"/>
            <a:ext cx="1661056" cy="49128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219908" y="4280512"/>
            <a:ext cx="1230658" cy="102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459192" y="4383136"/>
            <a:ext cx="0" cy="472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442704" y="4796762"/>
            <a:ext cx="659155" cy="369332"/>
          </a:xfrm>
          <a:prstGeom prst="rect">
            <a:avLst/>
          </a:prstGeom>
          <a:solidFill>
            <a:schemeClr val="bg1">
              <a:alpha val="40000"/>
            </a:schemeClr>
          </a:solidFill>
          <a:effectLst>
            <a:softEdge rad="63500"/>
          </a:effectLst>
        </p:spPr>
        <p:txBody>
          <a:bodyPr wrap="none" rtlCol="0">
            <a:spAutoFit/>
          </a:bodyPr>
          <a:lstStyle/>
          <a:p>
            <a:r>
              <a:rPr lang="en-US" dirty="0" smtClean="0"/>
              <a:t>Sofa</a:t>
            </a:r>
            <a:endParaRPr lang="en-US" dirty="0"/>
          </a:p>
        </p:txBody>
      </p:sp>
      <p:cxnSp>
        <p:nvCxnSpPr>
          <p:cNvPr id="85" name="Straight Connector 84"/>
          <p:cNvCxnSpPr/>
          <p:nvPr/>
        </p:nvCxnSpPr>
        <p:spPr>
          <a:xfrm flipH="1" flipV="1">
            <a:off x="2173857" y="4724400"/>
            <a:ext cx="1352715" cy="117044"/>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173857" y="4641011"/>
            <a:ext cx="1636483" cy="5301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321447" y="4917057"/>
            <a:ext cx="561614" cy="3434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24" idx="4"/>
          </p:cNvCxnSpPr>
          <p:nvPr/>
        </p:nvCxnSpPr>
        <p:spPr>
          <a:xfrm flipH="1">
            <a:off x="4883061" y="4917057"/>
            <a:ext cx="82762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883061" y="4337126"/>
            <a:ext cx="0" cy="56898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313208" y="4330460"/>
            <a:ext cx="1397479" cy="1000665"/>
          </a:xfrm>
          <a:custGeom>
            <a:avLst/>
            <a:gdLst>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7" fmla="*/ 69012 w 1483744"/>
              <a:gd name="connsiteY7" fmla="*/ 862642 h 1000665"/>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0" fmla="*/ 0 w 1380227"/>
              <a:gd name="connsiteY0" fmla="*/ 948906 h 1000665"/>
              <a:gd name="connsiteX1" fmla="*/ 34506 w 1380227"/>
              <a:gd name="connsiteY1" fmla="*/ 276046 h 1000665"/>
              <a:gd name="connsiteX2" fmla="*/ 552091 w 1380227"/>
              <a:gd name="connsiteY2" fmla="*/ 0 h 1000665"/>
              <a:gd name="connsiteX3" fmla="*/ 1380227 w 1380227"/>
              <a:gd name="connsiteY3" fmla="*/ 34506 h 1000665"/>
              <a:gd name="connsiteX4" fmla="*/ 1380227 w 1380227"/>
              <a:gd name="connsiteY4" fmla="*/ 586597 h 1000665"/>
              <a:gd name="connsiteX5" fmla="*/ 897148 w 1380227"/>
              <a:gd name="connsiteY5" fmla="*/ 1000665 h 1000665"/>
              <a:gd name="connsiteX0" fmla="*/ 0 w 1380227"/>
              <a:gd name="connsiteY0" fmla="*/ 948906 h 1031336"/>
              <a:gd name="connsiteX1" fmla="*/ 34506 w 1380227"/>
              <a:gd name="connsiteY1" fmla="*/ 276046 h 1031336"/>
              <a:gd name="connsiteX2" fmla="*/ 552091 w 1380227"/>
              <a:gd name="connsiteY2" fmla="*/ 0 h 1031336"/>
              <a:gd name="connsiteX3" fmla="*/ 1380227 w 1380227"/>
              <a:gd name="connsiteY3" fmla="*/ 34506 h 1031336"/>
              <a:gd name="connsiteX4" fmla="*/ 1380227 w 1380227"/>
              <a:gd name="connsiteY4" fmla="*/ 586597 h 1031336"/>
              <a:gd name="connsiteX5" fmla="*/ 897148 w 1380227"/>
              <a:gd name="connsiteY5" fmla="*/ 1000665 h 1031336"/>
              <a:gd name="connsiteX6" fmla="*/ 862642 w 1380227"/>
              <a:gd name="connsiteY6" fmla="*/ 1000665 h 1031336"/>
              <a:gd name="connsiteX0" fmla="*/ 17252 w 1397479"/>
              <a:gd name="connsiteY0" fmla="*/ 948906 h 1021964"/>
              <a:gd name="connsiteX1" fmla="*/ 51758 w 1397479"/>
              <a:gd name="connsiteY1" fmla="*/ 276046 h 1021964"/>
              <a:gd name="connsiteX2" fmla="*/ 569343 w 1397479"/>
              <a:gd name="connsiteY2" fmla="*/ 0 h 1021964"/>
              <a:gd name="connsiteX3" fmla="*/ 1397479 w 1397479"/>
              <a:gd name="connsiteY3" fmla="*/ 34506 h 1021964"/>
              <a:gd name="connsiteX4" fmla="*/ 1397479 w 1397479"/>
              <a:gd name="connsiteY4" fmla="*/ 586597 h 1021964"/>
              <a:gd name="connsiteX5" fmla="*/ 914400 w 1397479"/>
              <a:gd name="connsiteY5" fmla="*/ 1000665 h 1021964"/>
              <a:gd name="connsiteX6" fmla="*/ 0 w 1397479"/>
              <a:gd name="connsiteY6" fmla="*/ 948906 h 1021964"/>
              <a:gd name="connsiteX0" fmla="*/ 17252 w 1397479"/>
              <a:gd name="connsiteY0" fmla="*/ 948906 h 1000665"/>
              <a:gd name="connsiteX1" fmla="*/ 51758 w 1397479"/>
              <a:gd name="connsiteY1" fmla="*/ 276046 h 1000665"/>
              <a:gd name="connsiteX2" fmla="*/ 569343 w 1397479"/>
              <a:gd name="connsiteY2" fmla="*/ 0 h 1000665"/>
              <a:gd name="connsiteX3" fmla="*/ 1397479 w 1397479"/>
              <a:gd name="connsiteY3" fmla="*/ 34506 h 1000665"/>
              <a:gd name="connsiteX4" fmla="*/ 1397479 w 1397479"/>
              <a:gd name="connsiteY4" fmla="*/ 586597 h 1000665"/>
              <a:gd name="connsiteX5" fmla="*/ 914400 w 1397479"/>
              <a:gd name="connsiteY5" fmla="*/ 1000665 h 1000665"/>
              <a:gd name="connsiteX6" fmla="*/ 0 w 1397479"/>
              <a:gd name="connsiteY6" fmla="*/ 948906 h 100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479" h="1000665">
                <a:moveTo>
                  <a:pt x="17252" y="948906"/>
                </a:moveTo>
                <a:lnTo>
                  <a:pt x="51758" y="276046"/>
                </a:lnTo>
                <a:lnTo>
                  <a:pt x="569343" y="0"/>
                </a:lnTo>
                <a:lnTo>
                  <a:pt x="1397479" y="34506"/>
                </a:lnTo>
                <a:lnTo>
                  <a:pt x="1397479" y="586597"/>
                </a:lnTo>
                <a:lnTo>
                  <a:pt x="914400" y="1000665"/>
                </a:lnTo>
                <a:lnTo>
                  <a:pt x="0" y="948906"/>
                </a:lnTo>
              </a:path>
            </a:pathLst>
          </a:custGeom>
          <a:solidFill>
            <a:schemeClr val="accent1">
              <a:lumMod val="60000"/>
              <a:lumOff val="40000"/>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449456" y="5712290"/>
            <a:ext cx="710451" cy="369332"/>
          </a:xfrm>
          <a:prstGeom prst="rect">
            <a:avLst/>
          </a:prstGeom>
          <a:solidFill>
            <a:schemeClr val="bg1">
              <a:alpha val="40000"/>
            </a:schemeClr>
          </a:solidFill>
          <a:effectLst>
            <a:softEdge rad="63500"/>
          </a:effectLst>
        </p:spPr>
        <p:txBody>
          <a:bodyPr wrap="none" rtlCol="0">
            <a:spAutoFit/>
          </a:bodyPr>
          <a:lstStyle/>
          <a:p>
            <a:r>
              <a:rPr lang="en-US" dirty="0" smtClean="0"/>
              <a:t>Floor</a:t>
            </a:r>
            <a:endParaRPr lang="en-US" dirty="0"/>
          </a:p>
        </p:txBody>
      </p:sp>
      <p:cxnSp>
        <p:nvCxnSpPr>
          <p:cNvPr id="26" name="Straight Connector 25"/>
          <p:cNvCxnSpPr>
            <a:stCxn id="24" idx="1"/>
          </p:cNvCxnSpPr>
          <p:nvPr/>
        </p:nvCxnSpPr>
        <p:spPr>
          <a:xfrm>
            <a:off x="4364966" y="4606506"/>
            <a:ext cx="836953" cy="53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4" idx="3"/>
          </p:cNvCxnSpPr>
          <p:nvPr/>
        </p:nvCxnSpPr>
        <p:spPr>
          <a:xfrm flipV="1">
            <a:off x="5201919" y="4364966"/>
            <a:ext cx="508768" cy="294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01919" y="4641011"/>
            <a:ext cx="0" cy="6941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442647" y="4801877"/>
            <a:ext cx="736164" cy="369332"/>
          </a:xfrm>
          <a:prstGeom prst="rect">
            <a:avLst/>
          </a:prstGeom>
          <a:solidFill>
            <a:schemeClr val="bg1">
              <a:alpha val="40000"/>
            </a:schemeClr>
          </a:solidFill>
          <a:effectLst>
            <a:softEdge rad="63500"/>
          </a:effectLst>
        </p:spPr>
        <p:txBody>
          <a:bodyPr wrap="none" rtlCol="0">
            <a:spAutoFit/>
          </a:bodyPr>
          <a:lstStyle/>
          <a:p>
            <a:r>
              <a:rPr lang="en-US" dirty="0" smtClean="0"/>
              <a:t>Table</a:t>
            </a:r>
            <a:endParaRPr lang="en-US" dirty="0"/>
          </a:p>
        </p:txBody>
      </p:sp>
    </p:spTree>
    <p:extLst>
      <p:ext uri="{BB962C8B-B14F-4D97-AF65-F5344CB8AC3E}">
        <p14:creationId xmlns:p14="http://schemas.microsoft.com/office/powerpoint/2010/main" val="2889331761"/>
      </p:ext>
    </p:extLst>
  </p:cSld>
  <p:clrMapOvr>
    <a:masterClrMapping/>
  </p:clrMapOvr>
  <mc:AlternateContent xmlns:mc="http://schemas.openxmlformats.org/markup-compatibility/2006">
    <mc:Choice xmlns:p14="http://schemas.microsoft.com/office/powerpoint/2010/main" Requires="p14">
      <p:transition spd="slow" p14:dur="2000" advTm="37286"/>
    </mc:Choice>
    <mc:Fallback>
      <p:transition spd="slow" advTm="37286"/>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Layout Algorithm</a:t>
            </a:r>
            <a:endParaRPr lang="en-US" dirty="0"/>
          </a:p>
        </p:txBody>
      </p:sp>
      <p:sp>
        <p:nvSpPr>
          <p:cNvPr id="3" name="Content Placeholder 2"/>
          <p:cNvSpPr>
            <a:spLocks noGrp="1"/>
          </p:cNvSpPr>
          <p:nvPr>
            <p:ph idx="1"/>
          </p:nvPr>
        </p:nvSpPr>
        <p:spPr>
          <a:xfrm>
            <a:off x="2590800" y="914400"/>
            <a:ext cx="6096000" cy="5962206"/>
          </a:xfrm>
        </p:spPr>
        <p:txBody>
          <a:bodyPr>
            <a:normAutofit fontScale="70000" lnSpcReduction="20000"/>
          </a:bodyPr>
          <a:lstStyle/>
          <a:p>
            <a:pPr marL="0" indent="0">
              <a:buNone/>
            </a:pPr>
            <a:endParaRPr lang="en-US" dirty="0" smtClean="0"/>
          </a:p>
          <a:p>
            <a:pPr marL="514350" indent="-514350">
              <a:buFont typeface="+mj-lt"/>
              <a:buAutoNum type="arabicPeriod"/>
            </a:pPr>
            <a:r>
              <a:rPr lang="en-US" dirty="0" smtClean="0"/>
              <a:t>Detect edges</a:t>
            </a:r>
          </a:p>
          <a:p>
            <a:pPr marL="514350" indent="-514350">
              <a:buFont typeface="+mj-lt"/>
              <a:buAutoNum type="arabicPeriod"/>
            </a:pPr>
            <a:endParaRPr lang="en-US" dirty="0" smtClean="0"/>
          </a:p>
          <a:p>
            <a:pPr marL="514350" indent="-514350">
              <a:buFont typeface="+mj-lt"/>
              <a:buAutoNum type="arabicPeriod"/>
            </a:pPr>
            <a:r>
              <a:rPr lang="en-US" dirty="0" smtClean="0"/>
              <a:t>Estimate 3 orthogonal vanishing points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smtClean="0"/>
              <a:t>Apply region classifier to label pixels with visible surfaces</a:t>
            </a:r>
          </a:p>
          <a:p>
            <a:pPr marL="914400" lvl="1" indent="-514350"/>
            <a:r>
              <a:rPr lang="en-US" sz="2400" dirty="0" smtClean="0"/>
              <a:t>Boosted decision trees on region based on color, texture, edges, position</a:t>
            </a:r>
          </a:p>
          <a:p>
            <a:pPr marL="514350" indent="-514350">
              <a:buFont typeface="+mj-lt"/>
              <a:buAutoNum type="arabicPeriod"/>
            </a:pPr>
            <a:endParaRPr lang="en-US" sz="1600" dirty="0" smtClean="0"/>
          </a:p>
          <a:p>
            <a:pPr marL="514350" indent="-514350">
              <a:buFont typeface="+mj-lt"/>
              <a:buAutoNum type="arabicPeriod"/>
            </a:pPr>
            <a:r>
              <a:rPr lang="en-US" dirty="0" smtClean="0"/>
              <a:t>Generate </a:t>
            </a:r>
            <a:r>
              <a:rPr lang="en-US" dirty="0"/>
              <a:t>box candidates by sampling pairs of rays from </a:t>
            </a:r>
            <a:r>
              <a:rPr lang="en-US" dirty="0" smtClean="0"/>
              <a:t>VPs</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Score each box based on edges and pixel labels</a:t>
            </a:r>
          </a:p>
          <a:p>
            <a:pPr marL="914400" lvl="1" indent="-514350"/>
            <a:r>
              <a:rPr lang="en-US" sz="2400" dirty="0" smtClean="0"/>
              <a:t>Learn score via structured learning</a:t>
            </a:r>
            <a:endParaRPr lang="en-US" dirty="0" smtClean="0"/>
          </a:p>
          <a:p>
            <a:pPr marL="514350" indent="-514350">
              <a:buFont typeface="+mj-lt"/>
              <a:buAutoNum type="arabicPeriod"/>
            </a:pPr>
            <a:endParaRPr lang="en-US" sz="1600" dirty="0" smtClean="0"/>
          </a:p>
          <a:p>
            <a:pPr marL="514350" indent="-514350">
              <a:buFont typeface="+mj-lt"/>
              <a:buAutoNum type="arabicPeriod"/>
            </a:pPr>
            <a:r>
              <a:rPr lang="en-US" dirty="0" smtClean="0"/>
              <a:t>Jointly refine box layout and pixel labels to get final estimate</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47" y="862500"/>
            <a:ext cx="2362200" cy="177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4"/>
          <a:srcRect t="50000"/>
          <a:stretch/>
        </p:blipFill>
        <p:spPr bwMode="auto">
          <a:xfrm>
            <a:off x="67805" y="3988889"/>
            <a:ext cx="2362200" cy="901786"/>
          </a:xfrm>
          <a:prstGeom prst="rect">
            <a:avLst/>
          </a:prstGeom>
          <a:noFill/>
          <a:ln w="9525">
            <a:noFill/>
            <a:miter lim="800000"/>
            <a:headEnd/>
            <a:tailEnd/>
          </a:ln>
          <a:effec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67806" y="2895600"/>
            <a:ext cx="2345410" cy="89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srcRect/>
          <a:stretch>
            <a:fillRect/>
          </a:stretch>
        </p:blipFill>
        <p:spPr bwMode="auto">
          <a:xfrm>
            <a:off x="83303" y="5136396"/>
            <a:ext cx="2317642" cy="1740210"/>
          </a:xfrm>
          <a:prstGeom prst="rect">
            <a:avLst/>
          </a:prstGeom>
          <a:noFill/>
          <a:ln w="9525">
            <a:noFill/>
            <a:miter lim="800000"/>
            <a:headEnd/>
            <a:tailEnd/>
          </a:ln>
          <a:effectLst/>
        </p:spPr>
      </p:pic>
      <p:sp>
        <p:nvSpPr>
          <p:cNvPr id="8" name="Down Arrow 7"/>
          <p:cNvSpPr/>
          <p:nvPr/>
        </p:nvSpPr>
        <p:spPr>
          <a:xfrm>
            <a:off x="1066800" y="2636628"/>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37094" y="3626604"/>
            <a:ext cx="394660" cy="523220"/>
          </a:xfrm>
          <a:prstGeom prst="rect">
            <a:avLst/>
          </a:prstGeom>
          <a:noFill/>
        </p:spPr>
        <p:txBody>
          <a:bodyPr wrap="none" rtlCol="0">
            <a:spAutoFit/>
          </a:bodyPr>
          <a:lstStyle/>
          <a:p>
            <a:r>
              <a:rPr lang="en-US" sz="2800" b="1" dirty="0" smtClean="0">
                <a:solidFill>
                  <a:schemeClr val="accent1">
                    <a:lumMod val="75000"/>
                  </a:schemeClr>
                </a:solidFill>
              </a:rPr>
              <a:t>+</a:t>
            </a:r>
            <a:endParaRPr lang="en-US" sz="2800" b="1" dirty="0">
              <a:solidFill>
                <a:schemeClr val="accent1">
                  <a:lumMod val="75000"/>
                </a:schemeClr>
              </a:solidFill>
            </a:endParaRPr>
          </a:p>
        </p:txBody>
      </p:sp>
      <p:sp>
        <p:nvSpPr>
          <p:cNvPr id="10" name="Down Arrow 9"/>
          <p:cNvSpPr/>
          <p:nvPr/>
        </p:nvSpPr>
        <p:spPr>
          <a:xfrm>
            <a:off x="1074226" y="4906173"/>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934200" y="61928"/>
            <a:ext cx="2005677" cy="369332"/>
          </a:xfrm>
          <a:prstGeom prst="rect">
            <a:avLst/>
          </a:prstGeom>
          <a:noFill/>
        </p:spPr>
        <p:txBody>
          <a:bodyPr wrap="none" rtlCol="0">
            <a:spAutoFit/>
          </a:bodyPr>
          <a:lstStyle/>
          <a:p>
            <a:r>
              <a:rPr lang="en-US" dirty="0" smtClean="0"/>
              <a:t>Hedau et al. 2010</a:t>
            </a:r>
            <a:endParaRPr lang="en-US" dirty="0"/>
          </a:p>
        </p:txBody>
      </p:sp>
    </p:spTree>
    <p:custDataLst>
      <p:tags r:id="rId1"/>
    </p:custDataLst>
    <p:extLst>
      <p:ext uri="{BB962C8B-B14F-4D97-AF65-F5344CB8AC3E}">
        <p14:creationId xmlns:p14="http://schemas.microsoft.com/office/powerpoint/2010/main" val="2881304911"/>
      </p:ext>
    </p:extLst>
  </p:cSld>
  <p:clrMapOvr>
    <a:masterClrMapping/>
  </p:clrMapOvr>
  <mc:AlternateContent xmlns:mc="http://schemas.openxmlformats.org/markup-compatibility/2006">
    <mc:Choice xmlns:p14="http://schemas.microsoft.com/office/powerpoint/2010/main" Requires="p14">
      <p:transition spd="slow" p14:dur="2000" advTm="105780"/>
    </mc:Choice>
    <mc:Fallback>
      <p:transition spd="slow" advTm="10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26" y="1323975"/>
            <a:ext cx="27813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763" y="1362075"/>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838" y="1323973"/>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971" y="4163973"/>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763" y="4163972"/>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901" y="4163972"/>
            <a:ext cx="27527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348790"/>
            <a:ext cx="1826141" cy="369332"/>
          </a:xfrm>
          <a:prstGeom prst="rect">
            <a:avLst/>
          </a:prstGeom>
          <a:noFill/>
        </p:spPr>
        <p:txBody>
          <a:bodyPr wrap="none" rtlCol="0">
            <a:spAutoFit/>
          </a:bodyPr>
          <a:lstStyle/>
          <a:p>
            <a:r>
              <a:rPr lang="en-US" dirty="0" smtClean="0"/>
              <a:t>Detected Edges</a:t>
            </a:r>
            <a:endParaRPr lang="en-US" dirty="0"/>
          </a:p>
        </p:txBody>
      </p:sp>
      <p:sp>
        <p:nvSpPr>
          <p:cNvPr id="11" name="TextBox 10"/>
          <p:cNvSpPr txBox="1"/>
          <p:nvPr/>
        </p:nvSpPr>
        <p:spPr>
          <a:xfrm>
            <a:off x="3711817" y="3368843"/>
            <a:ext cx="1723549" cy="369332"/>
          </a:xfrm>
          <a:prstGeom prst="rect">
            <a:avLst/>
          </a:prstGeom>
          <a:noFill/>
        </p:spPr>
        <p:txBody>
          <a:bodyPr wrap="none" rtlCol="0">
            <a:spAutoFit/>
          </a:bodyPr>
          <a:lstStyle/>
          <a:p>
            <a:r>
              <a:rPr lang="en-US" dirty="0" smtClean="0"/>
              <a:t>Surface Labels</a:t>
            </a:r>
            <a:endParaRPr lang="en-US" dirty="0"/>
          </a:p>
        </p:txBody>
      </p:sp>
      <p:sp>
        <p:nvSpPr>
          <p:cNvPr id="12" name="TextBox 11"/>
          <p:cNvSpPr txBox="1"/>
          <p:nvPr/>
        </p:nvSpPr>
        <p:spPr>
          <a:xfrm>
            <a:off x="6890772" y="3344963"/>
            <a:ext cx="1338828" cy="369332"/>
          </a:xfrm>
          <a:prstGeom prst="rect">
            <a:avLst/>
          </a:prstGeom>
          <a:noFill/>
        </p:spPr>
        <p:txBody>
          <a:bodyPr wrap="none" rtlCol="0">
            <a:spAutoFit/>
          </a:bodyPr>
          <a:lstStyle/>
          <a:p>
            <a:r>
              <a:rPr lang="en-US" dirty="0" smtClean="0"/>
              <a:t>Box Layout</a:t>
            </a:r>
            <a:endParaRPr lang="en-US" dirty="0"/>
          </a:p>
        </p:txBody>
      </p:sp>
      <p:sp>
        <p:nvSpPr>
          <p:cNvPr id="13" name="TextBox 12"/>
          <p:cNvSpPr txBox="1"/>
          <p:nvPr/>
        </p:nvSpPr>
        <p:spPr>
          <a:xfrm>
            <a:off x="882316" y="6197992"/>
            <a:ext cx="1826141" cy="369332"/>
          </a:xfrm>
          <a:prstGeom prst="rect">
            <a:avLst/>
          </a:prstGeom>
          <a:noFill/>
        </p:spPr>
        <p:txBody>
          <a:bodyPr wrap="none" rtlCol="0">
            <a:spAutoFit/>
          </a:bodyPr>
          <a:lstStyle/>
          <a:p>
            <a:r>
              <a:rPr lang="en-US" dirty="0" smtClean="0"/>
              <a:t>Detected Edges</a:t>
            </a:r>
            <a:endParaRPr lang="en-US" dirty="0"/>
          </a:p>
        </p:txBody>
      </p:sp>
      <p:sp>
        <p:nvSpPr>
          <p:cNvPr id="14" name="TextBox 13"/>
          <p:cNvSpPr txBox="1"/>
          <p:nvPr/>
        </p:nvSpPr>
        <p:spPr>
          <a:xfrm>
            <a:off x="3679733" y="6218045"/>
            <a:ext cx="1723549" cy="369332"/>
          </a:xfrm>
          <a:prstGeom prst="rect">
            <a:avLst/>
          </a:prstGeom>
          <a:noFill/>
        </p:spPr>
        <p:txBody>
          <a:bodyPr wrap="none" rtlCol="0">
            <a:spAutoFit/>
          </a:bodyPr>
          <a:lstStyle/>
          <a:p>
            <a:r>
              <a:rPr lang="en-US" dirty="0" smtClean="0"/>
              <a:t>Surface Labels</a:t>
            </a:r>
            <a:endParaRPr lang="en-US" dirty="0"/>
          </a:p>
        </p:txBody>
      </p:sp>
      <p:sp>
        <p:nvSpPr>
          <p:cNvPr id="15" name="TextBox 14"/>
          <p:cNvSpPr txBox="1"/>
          <p:nvPr/>
        </p:nvSpPr>
        <p:spPr>
          <a:xfrm>
            <a:off x="6858688" y="6194165"/>
            <a:ext cx="1338828" cy="369332"/>
          </a:xfrm>
          <a:prstGeom prst="rect">
            <a:avLst/>
          </a:prstGeom>
          <a:noFill/>
        </p:spPr>
        <p:txBody>
          <a:bodyPr wrap="none" rtlCol="0">
            <a:spAutoFit/>
          </a:bodyPr>
          <a:lstStyle/>
          <a:p>
            <a:r>
              <a:rPr lang="en-US" dirty="0" smtClean="0"/>
              <a:t>Box Layout</a:t>
            </a:r>
            <a:endParaRPr lang="en-US" dirty="0"/>
          </a:p>
        </p:txBody>
      </p:sp>
    </p:spTree>
    <p:extLst>
      <p:ext uri="{BB962C8B-B14F-4D97-AF65-F5344CB8AC3E}">
        <p14:creationId xmlns:p14="http://schemas.microsoft.com/office/powerpoint/2010/main" val="3492559575"/>
      </p:ext>
    </p:extLst>
  </p:cSld>
  <p:clrMapOvr>
    <a:masterClrMapping/>
  </p:clrMapOvr>
  <mc:AlternateContent xmlns:mc="http://schemas.openxmlformats.org/markup-compatibility/2006">
    <mc:Choice xmlns:p14="http://schemas.microsoft.com/office/powerpoint/2010/main" Requires="p14">
      <p:transition spd="slow" p14:dur="2000" advTm="45505"/>
    </mc:Choice>
    <mc:Fallback>
      <p:transition spd="slow" advTm="45505"/>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4" name="TextBox 3"/>
          <p:cNvSpPr txBox="1"/>
          <p:nvPr/>
        </p:nvSpPr>
        <p:spPr>
          <a:xfrm>
            <a:off x="914400" y="3348790"/>
            <a:ext cx="1826141" cy="369332"/>
          </a:xfrm>
          <a:prstGeom prst="rect">
            <a:avLst/>
          </a:prstGeom>
          <a:noFill/>
        </p:spPr>
        <p:txBody>
          <a:bodyPr wrap="none" rtlCol="0">
            <a:spAutoFit/>
          </a:bodyPr>
          <a:lstStyle/>
          <a:p>
            <a:r>
              <a:rPr lang="en-US" dirty="0" smtClean="0"/>
              <a:t>Detected Edges</a:t>
            </a:r>
            <a:endParaRPr lang="en-US" dirty="0"/>
          </a:p>
        </p:txBody>
      </p:sp>
      <p:sp>
        <p:nvSpPr>
          <p:cNvPr id="11" name="TextBox 10"/>
          <p:cNvSpPr txBox="1"/>
          <p:nvPr/>
        </p:nvSpPr>
        <p:spPr>
          <a:xfrm>
            <a:off x="3711817" y="3368843"/>
            <a:ext cx="1723549" cy="369332"/>
          </a:xfrm>
          <a:prstGeom prst="rect">
            <a:avLst/>
          </a:prstGeom>
          <a:noFill/>
        </p:spPr>
        <p:txBody>
          <a:bodyPr wrap="none" rtlCol="0">
            <a:spAutoFit/>
          </a:bodyPr>
          <a:lstStyle/>
          <a:p>
            <a:r>
              <a:rPr lang="en-US" dirty="0" smtClean="0"/>
              <a:t>Surface Labels</a:t>
            </a:r>
            <a:endParaRPr lang="en-US" dirty="0"/>
          </a:p>
        </p:txBody>
      </p:sp>
      <p:sp>
        <p:nvSpPr>
          <p:cNvPr id="12" name="TextBox 11"/>
          <p:cNvSpPr txBox="1"/>
          <p:nvPr/>
        </p:nvSpPr>
        <p:spPr>
          <a:xfrm>
            <a:off x="6890772" y="3344963"/>
            <a:ext cx="1338828" cy="369332"/>
          </a:xfrm>
          <a:prstGeom prst="rect">
            <a:avLst/>
          </a:prstGeom>
          <a:noFill/>
        </p:spPr>
        <p:txBody>
          <a:bodyPr wrap="none" rtlCol="0">
            <a:spAutoFit/>
          </a:bodyPr>
          <a:lstStyle/>
          <a:p>
            <a:r>
              <a:rPr lang="en-US" dirty="0" smtClean="0"/>
              <a:t>Box Layout</a:t>
            </a:r>
            <a:endParaRPr lang="en-US" dirty="0"/>
          </a:p>
        </p:txBody>
      </p:sp>
      <p:sp>
        <p:nvSpPr>
          <p:cNvPr id="13" name="TextBox 12"/>
          <p:cNvSpPr txBox="1"/>
          <p:nvPr/>
        </p:nvSpPr>
        <p:spPr>
          <a:xfrm>
            <a:off x="882316" y="6197992"/>
            <a:ext cx="1826141" cy="369332"/>
          </a:xfrm>
          <a:prstGeom prst="rect">
            <a:avLst/>
          </a:prstGeom>
          <a:noFill/>
        </p:spPr>
        <p:txBody>
          <a:bodyPr wrap="none" rtlCol="0">
            <a:spAutoFit/>
          </a:bodyPr>
          <a:lstStyle/>
          <a:p>
            <a:r>
              <a:rPr lang="en-US" dirty="0" smtClean="0"/>
              <a:t>Detected Edges</a:t>
            </a:r>
            <a:endParaRPr lang="en-US" dirty="0"/>
          </a:p>
        </p:txBody>
      </p:sp>
      <p:sp>
        <p:nvSpPr>
          <p:cNvPr id="14" name="TextBox 13"/>
          <p:cNvSpPr txBox="1"/>
          <p:nvPr/>
        </p:nvSpPr>
        <p:spPr>
          <a:xfrm>
            <a:off x="3679733" y="6218045"/>
            <a:ext cx="1723549" cy="369332"/>
          </a:xfrm>
          <a:prstGeom prst="rect">
            <a:avLst/>
          </a:prstGeom>
          <a:noFill/>
        </p:spPr>
        <p:txBody>
          <a:bodyPr wrap="none" rtlCol="0">
            <a:spAutoFit/>
          </a:bodyPr>
          <a:lstStyle/>
          <a:p>
            <a:r>
              <a:rPr lang="en-US" dirty="0" smtClean="0"/>
              <a:t>Surface Labels</a:t>
            </a:r>
            <a:endParaRPr lang="en-US" dirty="0"/>
          </a:p>
        </p:txBody>
      </p:sp>
      <p:sp>
        <p:nvSpPr>
          <p:cNvPr id="15" name="TextBox 14"/>
          <p:cNvSpPr txBox="1"/>
          <p:nvPr/>
        </p:nvSpPr>
        <p:spPr>
          <a:xfrm>
            <a:off x="6858688" y="6194165"/>
            <a:ext cx="1338828" cy="369332"/>
          </a:xfrm>
          <a:prstGeom prst="rect">
            <a:avLst/>
          </a:prstGeom>
          <a:noFill/>
        </p:spPr>
        <p:txBody>
          <a:bodyPr wrap="none" rtlCol="0">
            <a:spAutoFit/>
          </a:bodyPr>
          <a:lstStyle/>
          <a:p>
            <a:r>
              <a:rPr lang="en-US" dirty="0" smtClean="0"/>
              <a:t>Box Layout</a:t>
            </a:r>
            <a:endParaRPr lang="en-US" dirty="0"/>
          </a:p>
        </p:txBody>
      </p:sp>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86" y="1533090"/>
            <a:ext cx="2743200" cy="183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224" y="1533090"/>
            <a:ext cx="2743200" cy="181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502" y="1531661"/>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86" y="4168529"/>
            <a:ext cx="2743199" cy="204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539" y="4168529"/>
            <a:ext cx="2726818" cy="202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313" y="4138165"/>
            <a:ext cx="2731576" cy="205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642202"/>
      </p:ext>
    </p:extLst>
  </p:cSld>
  <p:clrMapOvr>
    <a:masterClrMapping/>
  </p:clrMapOvr>
  <mc:AlternateContent xmlns:mc="http://schemas.openxmlformats.org/markup-compatibility/2006">
    <mc:Choice xmlns:p14="http://schemas.microsoft.com/office/powerpoint/2010/main" Requires="p14">
      <p:transition spd="slow" p14:dur="2000" advTm="75091"/>
    </mc:Choice>
    <mc:Fallback>
      <p:transition spd="slow" advTm="7509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3D from RGBD</a:t>
            </a:r>
            <a:endParaRPr lang="en-US" dirty="0"/>
          </a:p>
        </p:txBody>
      </p:sp>
      <p:sp>
        <p:nvSpPr>
          <p:cNvPr id="4" name="Right Arrow 3"/>
          <p:cNvSpPr/>
          <p:nvPr/>
        </p:nvSpPr>
        <p:spPr>
          <a:xfrm>
            <a:off x="4206972" y="4270893"/>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619_pr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83204" y="3112740"/>
            <a:ext cx="4135356" cy="3147588"/>
          </a:xfrm>
          <a:prstGeom prst="rect">
            <a:avLst/>
          </a:prstGeom>
        </p:spPr>
      </p:pic>
      <p:pic>
        <p:nvPicPr>
          <p:cNvPr id="6" name="Picture 5"/>
          <p:cNvPicPr>
            <a:picLocks noChangeAspect="1"/>
          </p:cNvPicPr>
          <p:nvPr/>
        </p:nvPicPr>
        <p:blipFill>
          <a:blip r:embed="rId5"/>
          <a:stretch>
            <a:fillRect/>
          </a:stretch>
        </p:blipFill>
        <p:spPr>
          <a:xfrm>
            <a:off x="76200" y="1749245"/>
            <a:ext cx="1742483" cy="1326275"/>
          </a:xfrm>
          <a:prstGeom prst="rect">
            <a:avLst/>
          </a:prstGeom>
        </p:spPr>
      </p:pic>
      <p:pic>
        <p:nvPicPr>
          <p:cNvPr id="7" name="Picture 6"/>
          <p:cNvPicPr>
            <a:picLocks noChangeAspect="1"/>
          </p:cNvPicPr>
          <p:nvPr/>
        </p:nvPicPr>
        <p:blipFill>
          <a:blip r:embed="rId6"/>
          <a:stretch>
            <a:fillRect/>
          </a:stretch>
        </p:blipFill>
        <p:spPr>
          <a:xfrm>
            <a:off x="14014" y="3112740"/>
            <a:ext cx="4164096" cy="3169463"/>
          </a:xfrm>
          <a:prstGeom prst="rect">
            <a:avLst/>
          </a:prstGeom>
        </p:spPr>
      </p:pic>
      <p:sp>
        <p:nvSpPr>
          <p:cNvPr id="8" name="TextBox 7"/>
          <p:cNvSpPr txBox="1"/>
          <p:nvPr/>
        </p:nvSpPr>
        <p:spPr>
          <a:xfrm>
            <a:off x="6089996" y="6488668"/>
            <a:ext cx="3057247" cy="369332"/>
          </a:xfrm>
          <a:prstGeom prst="rect">
            <a:avLst/>
          </a:prstGeom>
          <a:noFill/>
        </p:spPr>
        <p:txBody>
          <a:bodyPr wrap="none" rtlCol="0">
            <a:spAutoFit/>
          </a:bodyPr>
          <a:lstStyle/>
          <a:p>
            <a:r>
              <a:rPr lang="en-US" dirty="0" err="1" smtClean="0"/>
              <a:t>Guo</a:t>
            </a:r>
            <a:r>
              <a:rPr lang="en-US" dirty="0" smtClean="0"/>
              <a:t> Hoiem, to be submitted</a:t>
            </a:r>
            <a:endParaRPr lang="en-US" dirty="0"/>
          </a:p>
        </p:txBody>
      </p:sp>
    </p:spTree>
    <p:extLst>
      <p:ext uri="{BB962C8B-B14F-4D97-AF65-F5344CB8AC3E}">
        <p14:creationId xmlns:p14="http://schemas.microsoft.com/office/powerpoint/2010/main" val="12535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47934" y="2747863"/>
            <a:ext cx="1805894" cy="3089747"/>
            <a:chOff x="47934" y="2923051"/>
            <a:chExt cx="1805894" cy="3089747"/>
          </a:xfrm>
        </p:grpSpPr>
        <p:sp>
          <p:nvSpPr>
            <p:cNvPr id="9" name="Right Arrow 8"/>
            <p:cNvSpPr/>
            <p:nvPr/>
          </p:nvSpPr>
          <p:spPr>
            <a:xfrm rot="5400000">
              <a:off x="1432299" y="2955180"/>
              <a:ext cx="453658" cy="389400"/>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10" name="Group 9"/>
            <p:cNvGrpSpPr/>
            <p:nvPr/>
          </p:nvGrpSpPr>
          <p:grpSpPr>
            <a:xfrm>
              <a:off x="47934" y="3513506"/>
              <a:ext cx="1496124" cy="2499292"/>
              <a:chOff x="129548" y="2183213"/>
              <a:chExt cx="2068518" cy="3455481"/>
            </a:xfrm>
            <a:effectLst>
              <a:outerShdw blurRad="127000" dist="127000" dir="2700000" algn="tl" rotWithShape="0">
                <a:srgbClr val="000000">
                  <a:alpha val="43137"/>
                </a:srgbClr>
              </a:outerShdw>
            </a:effectLst>
          </p:grpSpPr>
          <p:sp>
            <p:nvSpPr>
              <p:cNvPr id="11" name="Rectangle 10"/>
              <p:cNvSpPr/>
              <p:nvPr/>
            </p:nvSpPr>
            <p:spPr>
              <a:xfrm>
                <a:off x="129549" y="2586815"/>
                <a:ext cx="2068517" cy="3051879"/>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2" name="TextBox 11"/>
              <p:cNvSpPr txBox="1"/>
              <p:nvPr/>
            </p:nvSpPr>
            <p:spPr>
              <a:xfrm>
                <a:off x="129548" y="2183213"/>
                <a:ext cx="1810813" cy="361698"/>
              </a:xfrm>
              <a:prstGeom prst="rect">
                <a:avLst/>
              </a:prstGeom>
              <a:solidFill>
                <a:srgbClr val="F79646"/>
              </a:solidFill>
              <a:ln w="25400" cmpd="sng">
                <a:solidFill>
                  <a:schemeClr val="accent2"/>
                </a:solidFill>
              </a:ln>
              <a:effectLst/>
            </p:spPr>
            <p:txBody>
              <a:bodyPr wrap="square" rtlCol="0">
                <a:spAutoFit/>
              </a:bodyPr>
              <a:lstStyle/>
              <a:p>
                <a:r>
                  <a:rPr lang="en-US" sz="1100" dirty="0" smtClean="0"/>
                  <a:t>Object Proposals</a:t>
                </a:r>
                <a:endParaRPr lang="en-US" sz="1100" dirty="0"/>
              </a:p>
            </p:txBody>
          </p:sp>
          <p:pic>
            <p:nvPicPr>
              <p:cNvPr id="13" name="Picture 12"/>
              <p:cNvPicPr>
                <a:picLocks noChangeAspect="1"/>
              </p:cNvPicPr>
              <p:nvPr/>
            </p:nvPicPr>
            <p:blipFill>
              <a:blip r:embed="rId3"/>
              <a:stretch>
                <a:fillRect/>
              </a:stretch>
            </p:blipFill>
            <p:spPr>
              <a:xfrm>
                <a:off x="443126" y="4404067"/>
                <a:ext cx="1448504" cy="1102515"/>
              </a:xfrm>
              <a:prstGeom prst="rect">
                <a:avLst/>
              </a:prstGeom>
            </p:spPr>
          </p:pic>
          <p:pic>
            <p:nvPicPr>
              <p:cNvPr id="14" name="Picture 13"/>
              <p:cNvPicPr>
                <a:picLocks noChangeAspect="1"/>
              </p:cNvPicPr>
              <p:nvPr/>
            </p:nvPicPr>
            <p:blipFill>
              <a:blip r:embed="rId4"/>
              <a:stretch>
                <a:fillRect/>
              </a:stretch>
            </p:blipFill>
            <p:spPr>
              <a:xfrm>
                <a:off x="443126" y="2699576"/>
                <a:ext cx="1448504" cy="1102515"/>
              </a:xfrm>
              <a:prstGeom prst="rect">
                <a:avLst/>
              </a:prstGeom>
            </p:spPr>
          </p:pic>
          <p:sp>
            <p:nvSpPr>
              <p:cNvPr id="15" name="TextBox 14"/>
              <p:cNvSpPr txBox="1"/>
              <p:nvPr/>
            </p:nvSpPr>
            <p:spPr>
              <a:xfrm rot="5400000">
                <a:off x="1263010" y="3855961"/>
                <a:ext cx="416447" cy="382975"/>
              </a:xfrm>
              <a:prstGeom prst="rect">
                <a:avLst/>
              </a:prstGeom>
              <a:noFill/>
            </p:spPr>
            <p:txBody>
              <a:bodyPr wrap="none" rtlCol="0">
                <a:spAutoFit/>
              </a:bodyPr>
              <a:lstStyle/>
              <a:p>
                <a:r>
                  <a:rPr lang="en-US" sz="1200" dirty="0" smtClean="0"/>
                  <a:t>...</a:t>
                </a:r>
                <a:endParaRPr lang="en-US" sz="1200" dirty="0"/>
              </a:p>
            </p:txBody>
          </p:sp>
        </p:grpSp>
      </p:grpSp>
      <p:grpSp>
        <p:nvGrpSpPr>
          <p:cNvPr id="58" name="Group 57"/>
          <p:cNvGrpSpPr/>
          <p:nvPr/>
        </p:nvGrpSpPr>
        <p:grpSpPr>
          <a:xfrm>
            <a:off x="1585948" y="3345872"/>
            <a:ext cx="2878646" cy="2617702"/>
            <a:chOff x="1585948" y="3521060"/>
            <a:chExt cx="2878646" cy="2617702"/>
          </a:xfrm>
        </p:grpSpPr>
        <p:grpSp>
          <p:nvGrpSpPr>
            <p:cNvPr id="16" name="Group 15"/>
            <p:cNvGrpSpPr/>
            <p:nvPr/>
          </p:nvGrpSpPr>
          <p:grpSpPr>
            <a:xfrm>
              <a:off x="1959971" y="3521060"/>
              <a:ext cx="2504623" cy="2617702"/>
              <a:chOff x="3011771" y="1915684"/>
              <a:chExt cx="3462853" cy="3619193"/>
            </a:xfrm>
            <a:effectLst>
              <a:outerShdw blurRad="127000" dist="127000" dir="2700000" algn="tl" rotWithShape="0">
                <a:srgbClr val="000000">
                  <a:alpha val="43137"/>
                </a:srgbClr>
              </a:outerShdw>
            </a:effectLst>
          </p:grpSpPr>
          <p:sp>
            <p:nvSpPr>
              <p:cNvPr id="17" name="Rectangle 16"/>
              <p:cNvSpPr/>
              <p:nvPr/>
            </p:nvSpPr>
            <p:spPr>
              <a:xfrm>
                <a:off x="3011772" y="2319530"/>
                <a:ext cx="3462852" cy="321534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8" name="TextBox 17"/>
              <p:cNvSpPr txBox="1"/>
              <p:nvPr/>
            </p:nvSpPr>
            <p:spPr>
              <a:xfrm>
                <a:off x="3119503" y="3560297"/>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smtClean="0"/>
                  <a:t>Retrieved Region</a:t>
                </a:r>
                <a:endParaRPr lang="en-US" sz="1100" dirty="0"/>
              </a:p>
            </p:txBody>
          </p:sp>
          <p:pic>
            <p:nvPicPr>
              <p:cNvPr id="19" name="Picture 18"/>
              <p:cNvPicPr>
                <a:picLocks noChangeAspect="1"/>
              </p:cNvPicPr>
              <p:nvPr/>
            </p:nvPicPr>
            <p:blipFill>
              <a:blip r:embed="rId5"/>
              <a:stretch>
                <a:fillRect/>
              </a:stretch>
            </p:blipFill>
            <p:spPr>
              <a:xfrm>
                <a:off x="3219104" y="2466876"/>
                <a:ext cx="1437727" cy="1094312"/>
              </a:xfrm>
              <a:prstGeom prst="rect">
                <a:avLst/>
              </a:prstGeom>
            </p:spPr>
          </p:pic>
          <p:pic>
            <p:nvPicPr>
              <p:cNvPr id="20" name="Picture 19"/>
              <p:cNvPicPr>
                <a:picLocks noChangeAspect="1"/>
              </p:cNvPicPr>
              <p:nvPr/>
            </p:nvPicPr>
            <p:blipFill>
              <a:blip r:embed="rId6"/>
              <a:stretch>
                <a:fillRect/>
              </a:stretch>
            </p:blipFill>
            <p:spPr>
              <a:xfrm>
                <a:off x="4808706" y="2466878"/>
                <a:ext cx="1437727" cy="1094312"/>
              </a:xfrm>
              <a:prstGeom prst="rect">
                <a:avLst/>
              </a:prstGeom>
            </p:spPr>
          </p:pic>
          <p:pic>
            <p:nvPicPr>
              <p:cNvPr id="21" name="Picture 20"/>
              <p:cNvPicPr>
                <a:picLocks noChangeAspect="1"/>
              </p:cNvPicPr>
              <p:nvPr/>
            </p:nvPicPr>
            <p:blipFill>
              <a:blip r:embed="rId7"/>
              <a:stretch>
                <a:fillRect/>
              </a:stretch>
            </p:blipFill>
            <p:spPr>
              <a:xfrm>
                <a:off x="3208328" y="4009847"/>
                <a:ext cx="1448503" cy="1102515"/>
              </a:xfrm>
              <a:prstGeom prst="rect">
                <a:avLst/>
              </a:prstGeom>
            </p:spPr>
          </p:pic>
          <p:pic>
            <p:nvPicPr>
              <p:cNvPr id="22" name="Picture 21"/>
              <p:cNvPicPr>
                <a:picLocks noChangeAspect="1"/>
              </p:cNvPicPr>
              <p:nvPr/>
            </p:nvPicPr>
            <p:blipFill>
              <a:blip r:embed="rId8"/>
              <a:stretch>
                <a:fillRect/>
              </a:stretch>
            </p:blipFill>
            <p:spPr>
              <a:xfrm>
                <a:off x="4811322" y="4031237"/>
                <a:ext cx="1448503" cy="1102515"/>
              </a:xfrm>
              <a:prstGeom prst="rect">
                <a:avLst/>
              </a:prstGeom>
            </p:spPr>
          </p:pic>
          <p:sp>
            <p:nvSpPr>
              <p:cNvPr id="23" name="TextBox 22"/>
              <p:cNvSpPr txBox="1"/>
              <p:nvPr/>
            </p:nvSpPr>
            <p:spPr>
              <a:xfrm>
                <a:off x="3011771" y="1915684"/>
                <a:ext cx="2812358" cy="382974"/>
              </a:xfrm>
              <a:prstGeom prst="rect">
                <a:avLst/>
              </a:prstGeom>
              <a:solidFill>
                <a:srgbClr val="F79646"/>
              </a:solidFill>
              <a:ln w="25400" cmpd="sng">
                <a:solidFill>
                  <a:schemeClr val="accent2"/>
                </a:solidFill>
              </a:ln>
              <a:effectLst/>
            </p:spPr>
            <p:txBody>
              <a:bodyPr wrap="square" rtlCol="0">
                <a:spAutoFit/>
              </a:bodyPr>
              <a:lstStyle/>
              <a:p>
                <a:r>
                  <a:rPr lang="en-US" sz="1200" dirty="0" smtClean="0"/>
                  <a:t>Exemplar Region Retrieval</a:t>
                </a:r>
                <a:endParaRPr lang="en-US" sz="1200" dirty="0"/>
              </a:p>
            </p:txBody>
          </p:sp>
          <p:sp>
            <p:nvSpPr>
              <p:cNvPr id="24" name="TextBox 23"/>
              <p:cNvSpPr txBox="1"/>
              <p:nvPr/>
            </p:nvSpPr>
            <p:spPr>
              <a:xfrm>
                <a:off x="4699268" y="3560298"/>
                <a:ext cx="1762391"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smtClean="0"/>
                  <a:t>Source 3D Model</a:t>
                </a:r>
                <a:endParaRPr lang="en-US" sz="1100" dirty="0"/>
              </a:p>
            </p:txBody>
          </p:sp>
          <p:sp>
            <p:nvSpPr>
              <p:cNvPr id="25" name="TextBox 24"/>
              <p:cNvSpPr txBox="1"/>
              <p:nvPr/>
            </p:nvSpPr>
            <p:spPr>
              <a:xfrm>
                <a:off x="3133237" y="5102022"/>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smtClean="0"/>
                  <a:t>Retrieved Region</a:t>
                </a:r>
                <a:endParaRPr lang="en-US" sz="1100" dirty="0"/>
              </a:p>
            </p:txBody>
          </p:sp>
          <p:sp>
            <p:nvSpPr>
              <p:cNvPr id="26" name="TextBox 25"/>
              <p:cNvSpPr txBox="1"/>
              <p:nvPr/>
            </p:nvSpPr>
            <p:spPr>
              <a:xfrm>
                <a:off x="4699264" y="5112744"/>
                <a:ext cx="1762392"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smtClean="0"/>
                  <a:t>Source 3D Model</a:t>
                </a:r>
                <a:endParaRPr lang="en-US" sz="1100" dirty="0"/>
              </a:p>
            </p:txBody>
          </p:sp>
        </p:grpSp>
        <p:sp>
          <p:nvSpPr>
            <p:cNvPr id="34" name="Right Arrow 33"/>
            <p:cNvSpPr/>
            <p:nvPr/>
          </p:nvSpPr>
          <p:spPr>
            <a:xfrm>
              <a:off x="1585948"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56" name="Group 55"/>
          <p:cNvGrpSpPr/>
          <p:nvPr/>
        </p:nvGrpSpPr>
        <p:grpSpPr>
          <a:xfrm>
            <a:off x="3458363" y="1123599"/>
            <a:ext cx="2605474" cy="1815108"/>
            <a:chOff x="3458363" y="1298787"/>
            <a:chExt cx="2605474" cy="1815108"/>
          </a:xfrm>
        </p:grpSpPr>
        <p:grpSp>
          <p:nvGrpSpPr>
            <p:cNvPr id="5" name="Group 4"/>
            <p:cNvGrpSpPr/>
            <p:nvPr/>
          </p:nvGrpSpPr>
          <p:grpSpPr>
            <a:xfrm>
              <a:off x="4309235" y="1298787"/>
              <a:ext cx="1754602" cy="1815108"/>
              <a:chOff x="7435855" y="-242152"/>
              <a:chExt cx="2170823" cy="2245682"/>
            </a:xfrm>
            <a:effectLst>
              <a:outerShdw blurRad="127000" dist="127000" dir="2700000" algn="tl" rotWithShape="0">
                <a:srgbClr val="000000">
                  <a:alpha val="43137"/>
                </a:srgbClr>
              </a:outerShdw>
            </a:effectLst>
          </p:grpSpPr>
          <p:sp>
            <p:nvSpPr>
              <p:cNvPr id="6" name="Rectangle 5"/>
              <p:cNvSpPr/>
              <p:nvPr/>
            </p:nvSpPr>
            <p:spPr>
              <a:xfrm>
                <a:off x="7435855" y="120637"/>
                <a:ext cx="2170823" cy="1882893"/>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7" name="TextBox 6"/>
              <p:cNvSpPr txBox="1"/>
              <p:nvPr/>
            </p:nvSpPr>
            <p:spPr>
              <a:xfrm>
                <a:off x="7439697" y="-242152"/>
                <a:ext cx="1762089" cy="342708"/>
              </a:xfrm>
              <a:prstGeom prst="rect">
                <a:avLst/>
              </a:prstGeom>
              <a:solidFill>
                <a:srgbClr val="F79646"/>
              </a:solidFill>
              <a:ln w="25400" cmpd="sng">
                <a:solidFill>
                  <a:schemeClr val="accent2"/>
                </a:solidFill>
              </a:ln>
              <a:effectLst/>
            </p:spPr>
            <p:txBody>
              <a:bodyPr wrap="square" rtlCol="0">
                <a:spAutoFit/>
              </a:bodyPr>
              <a:lstStyle/>
              <a:p>
                <a:r>
                  <a:rPr lang="en-US" sz="1200" dirty="0" smtClean="0"/>
                  <a:t>Layout Proposals</a:t>
                </a:r>
                <a:endParaRPr lang="en-US" sz="1200" dirty="0"/>
              </a:p>
            </p:txBody>
          </p:sp>
          <p:pic>
            <p:nvPicPr>
              <p:cNvPr id="8" name="Picture 7"/>
              <p:cNvPicPr>
                <a:picLocks noChangeAspect="1"/>
              </p:cNvPicPr>
              <p:nvPr/>
            </p:nvPicPr>
            <p:blipFill>
              <a:blip r:embed="rId9"/>
              <a:stretch>
                <a:fillRect/>
              </a:stretch>
            </p:blipFill>
            <p:spPr>
              <a:xfrm>
                <a:off x="7576263" y="332150"/>
                <a:ext cx="1906117" cy="1450825"/>
              </a:xfrm>
              <a:prstGeom prst="rect">
                <a:avLst/>
              </a:prstGeom>
            </p:spPr>
          </p:pic>
        </p:grpSp>
        <p:sp>
          <p:nvSpPr>
            <p:cNvPr id="35" name="Right Arrow 34"/>
            <p:cNvSpPr/>
            <p:nvPr/>
          </p:nvSpPr>
          <p:spPr>
            <a:xfrm>
              <a:off x="3458363" y="1984640"/>
              <a:ext cx="78031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61" name="Group 60"/>
          <p:cNvGrpSpPr/>
          <p:nvPr/>
        </p:nvGrpSpPr>
        <p:grpSpPr>
          <a:xfrm>
            <a:off x="4503181" y="3341553"/>
            <a:ext cx="1889576" cy="2617538"/>
            <a:chOff x="4503181" y="3516741"/>
            <a:chExt cx="1889576" cy="2617538"/>
          </a:xfrm>
        </p:grpSpPr>
        <p:grpSp>
          <p:nvGrpSpPr>
            <p:cNvPr id="27" name="Group 26"/>
            <p:cNvGrpSpPr/>
            <p:nvPr/>
          </p:nvGrpSpPr>
          <p:grpSpPr>
            <a:xfrm>
              <a:off x="4863844" y="3516741"/>
              <a:ext cx="1528913" cy="2617538"/>
              <a:chOff x="7430816" y="1954028"/>
              <a:chExt cx="2113851" cy="3618966"/>
            </a:xfrm>
            <a:effectLst>
              <a:outerShdw blurRad="127000" dist="127000" dir="2700000" algn="tl" rotWithShape="0">
                <a:srgbClr val="000000">
                  <a:alpha val="43137"/>
                </a:srgbClr>
              </a:outerShdw>
            </a:effectLst>
          </p:grpSpPr>
          <p:sp>
            <p:nvSpPr>
              <p:cNvPr id="28" name="Rectangle 27"/>
              <p:cNvSpPr/>
              <p:nvPr/>
            </p:nvSpPr>
            <p:spPr>
              <a:xfrm>
                <a:off x="7430816" y="2355427"/>
                <a:ext cx="2113851"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 name="TextBox 28"/>
              <p:cNvSpPr txBox="1"/>
              <p:nvPr/>
            </p:nvSpPr>
            <p:spPr>
              <a:xfrm>
                <a:off x="7430816" y="1954028"/>
                <a:ext cx="1840351" cy="382974"/>
              </a:xfrm>
              <a:prstGeom prst="rect">
                <a:avLst/>
              </a:prstGeom>
              <a:solidFill>
                <a:srgbClr val="F79646"/>
              </a:solidFill>
              <a:ln w="25400" cmpd="sng">
                <a:solidFill>
                  <a:schemeClr val="accent2"/>
                </a:solidFill>
              </a:ln>
              <a:effectLst/>
            </p:spPr>
            <p:txBody>
              <a:bodyPr wrap="square" rtlCol="0">
                <a:spAutoFit/>
              </a:bodyPr>
              <a:lstStyle/>
              <a:p>
                <a:r>
                  <a:rPr lang="en-US" sz="1200" dirty="0" smtClean="0"/>
                  <a:t>3D Model Fitting</a:t>
                </a:r>
                <a:endParaRPr lang="en-US" sz="1200" dirty="0"/>
              </a:p>
            </p:txBody>
          </p:sp>
          <p:sp>
            <p:nvSpPr>
              <p:cNvPr id="30" name="TextBox 29"/>
              <p:cNvSpPr txBox="1"/>
              <p:nvPr/>
            </p:nvSpPr>
            <p:spPr>
              <a:xfrm>
                <a:off x="7523972" y="5138271"/>
                <a:ext cx="1875561"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smtClean="0"/>
                  <a:t>Transferred Model</a:t>
                </a:r>
                <a:endParaRPr lang="en-US" sz="1200" dirty="0"/>
              </a:p>
            </p:txBody>
          </p:sp>
          <p:pic>
            <p:nvPicPr>
              <p:cNvPr id="31" name="Picture 30"/>
              <p:cNvPicPr>
                <a:picLocks noChangeAspect="1"/>
              </p:cNvPicPr>
              <p:nvPr/>
            </p:nvPicPr>
            <p:blipFill>
              <a:blip r:embed="rId10"/>
              <a:stretch>
                <a:fillRect/>
              </a:stretch>
            </p:blipFill>
            <p:spPr>
              <a:xfrm>
                <a:off x="7617352" y="4017415"/>
                <a:ext cx="1452517" cy="1105569"/>
              </a:xfrm>
              <a:prstGeom prst="rect">
                <a:avLst/>
              </a:prstGeom>
            </p:spPr>
          </p:pic>
          <p:pic>
            <p:nvPicPr>
              <p:cNvPr id="32" name="Picture 31"/>
              <p:cNvPicPr>
                <a:picLocks noChangeAspect="1"/>
              </p:cNvPicPr>
              <p:nvPr/>
            </p:nvPicPr>
            <p:blipFill>
              <a:blip r:embed="rId11"/>
              <a:stretch>
                <a:fillRect/>
              </a:stretch>
            </p:blipFill>
            <p:spPr>
              <a:xfrm>
                <a:off x="7644486" y="2518820"/>
                <a:ext cx="1437726" cy="1094313"/>
              </a:xfrm>
              <a:prstGeom prst="rect">
                <a:avLst/>
              </a:prstGeom>
            </p:spPr>
          </p:pic>
          <p:sp>
            <p:nvSpPr>
              <p:cNvPr id="33" name="TextBox 32"/>
              <p:cNvSpPr txBox="1"/>
              <p:nvPr/>
            </p:nvSpPr>
            <p:spPr>
              <a:xfrm>
                <a:off x="7551106" y="3599546"/>
                <a:ext cx="1875561"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smtClean="0"/>
                  <a:t>Transferred Model</a:t>
                </a:r>
                <a:endParaRPr lang="en-US" sz="1200" dirty="0"/>
              </a:p>
            </p:txBody>
          </p:sp>
        </p:grpSp>
        <p:sp>
          <p:nvSpPr>
            <p:cNvPr id="36" name="Right Arrow 35"/>
            <p:cNvSpPr/>
            <p:nvPr/>
          </p:nvSpPr>
          <p:spPr>
            <a:xfrm>
              <a:off x="4503181"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47" name="Group 46"/>
          <p:cNvGrpSpPr/>
          <p:nvPr/>
        </p:nvGrpSpPr>
        <p:grpSpPr>
          <a:xfrm>
            <a:off x="30886" y="1100667"/>
            <a:ext cx="3202448" cy="1476229"/>
            <a:chOff x="336909" y="-307514"/>
            <a:chExt cx="4427655" cy="2041010"/>
          </a:xfrm>
          <a:effectLst>
            <a:outerShdw blurRad="127000" dist="127000" dir="2700000" algn="tl" rotWithShape="0">
              <a:srgbClr val="000000">
                <a:alpha val="43000"/>
              </a:srgbClr>
            </a:outerShdw>
          </a:effectLst>
        </p:grpSpPr>
        <p:sp>
          <p:nvSpPr>
            <p:cNvPr id="48" name="Rectangle 47"/>
            <p:cNvSpPr/>
            <p:nvPr/>
          </p:nvSpPr>
          <p:spPr>
            <a:xfrm>
              <a:off x="336909" y="97558"/>
              <a:ext cx="4427655" cy="1635938"/>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9" name="TextBox 48"/>
            <p:cNvSpPr txBox="1"/>
            <p:nvPr/>
          </p:nvSpPr>
          <p:spPr>
            <a:xfrm>
              <a:off x="339239" y="-307514"/>
              <a:ext cx="1436176" cy="361698"/>
            </a:xfrm>
            <a:prstGeom prst="rect">
              <a:avLst/>
            </a:prstGeom>
            <a:solidFill>
              <a:schemeClr val="accent6"/>
            </a:solidFill>
            <a:ln w="25400" cmpd="sng">
              <a:solidFill>
                <a:schemeClr val="accent2"/>
              </a:solidFill>
            </a:ln>
            <a:effectLst/>
          </p:spPr>
          <p:txBody>
            <a:bodyPr wrap="square" rtlCol="0">
              <a:spAutoFit/>
            </a:bodyPr>
            <a:lstStyle/>
            <a:p>
              <a:r>
                <a:rPr lang="en-US" sz="1100" dirty="0" smtClean="0"/>
                <a:t>RGB-D Input</a:t>
              </a:r>
              <a:endParaRPr lang="en-US" sz="1100" dirty="0"/>
            </a:p>
          </p:txBody>
        </p:sp>
        <p:pic>
          <p:nvPicPr>
            <p:cNvPr id="50" name="Picture 49"/>
            <p:cNvPicPr>
              <a:picLocks noChangeAspect="1"/>
            </p:cNvPicPr>
            <p:nvPr/>
          </p:nvPicPr>
          <p:blipFill>
            <a:blip r:embed="rId12"/>
            <a:stretch>
              <a:fillRect/>
            </a:stretch>
          </p:blipFill>
          <p:spPr>
            <a:xfrm>
              <a:off x="603249" y="223098"/>
              <a:ext cx="1825749" cy="1389652"/>
            </a:xfrm>
            <a:prstGeom prst="rect">
              <a:avLst/>
            </a:prstGeom>
          </p:spPr>
        </p:pic>
        <p:pic>
          <p:nvPicPr>
            <p:cNvPr id="51" name="Picture 50"/>
            <p:cNvPicPr>
              <a:picLocks noChangeAspect="1"/>
            </p:cNvPicPr>
            <p:nvPr/>
          </p:nvPicPr>
          <p:blipFill>
            <a:blip r:embed="rId13"/>
            <a:stretch>
              <a:fillRect/>
            </a:stretch>
          </p:blipFill>
          <p:spPr>
            <a:xfrm>
              <a:off x="2697444" y="219658"/>
              <a:ext cx="1762688" cy="1393092"/>
            </a:xfrm>
            <a:prstGeom prst="rect">
              <a:avLst/>
            </a:prstGeom>
          </p:spPr>
        </p:pic>
      </p:grpSp>
      <p:grpSp>
        <p:nvGrpSpPr>
          <p:cNvPr id="60" name="Group 59"/>
          <p:cNvGrpSpPr/>
          <p:nvPr/>
        </p:nvGrpSpPr>
        <p:grpSpPr>
          <a:xfrm>
            <a:off x="6978367" y="3782628"/>
            <a:ext cx="2041305" cy="2207564"/>
            <a:chOff x="6978367" y="3957816"/>
            <a:chExt cx="2041305" cy="2207564"/>
          </a:xfrm>
        </p:grpSpPr>
        <p:grpSp>
          <p:nvGrpSpPr>
            <p:cNvPr id="42" name="Group 41"/>
            <p:cNvGrpSpPr/>
            <p:nvPr/>
          </p:nvGrpSpPr>
          <p:grpSpPr>
            <a:xfrm>
              <a:off x="6978367" y="3957816"/>
              <a:ext cx="2041305" cy="2207564"/>
              <a:chOff x="10278538" y="3529394"/>
              <a:chExt cx="2580866" cy="2791070"/>
            </a:xfrm>
            <a:effectLst>
              <a:outerShdw blurRad="127000" dist="127000" dir="2700000" algn="tl" rotWithShape="0">
                <a:srgbClr val="000000">
                  <a:alpha val="43000"/>
                </a:srgbClr>
              </a:outerShdw>
            </a:effectLst>
          </p:grpSpPr>
          <p:sp>
            <p:nvSpPr>
              <p:cNvPr id="43" name="Rectangle 42"/>
              <p:cNvSpPr/>
              <p:nvPr/>
            </p:nvSpPr>
            <p:spPr>
              <a:xfrm>
                <a:off x="10278538" y="3909150"/>
                <a:ext cx="2580866" cy="2411314"/>
              </a:xfrm>
              <a:prstGeom prst="rect">
                <a:avLst/>
              </a:prstGeom>
              <a:solidFill>
                <a:schemeClr val="tx1">
                  <a:lumMod val="85000"/>
                  <a:lumOff val="15000"/>
                </a:schemeClr>
              </a:solidFill>
              <a:ln>
                <a:solidFill>
                  <a:srgbClr val="4F81B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4" name="TextBox 43"/>
              <p:cNvSpPr txBox="1"/>
              <p:nvPr/>
            </p:nvSpPr>
            <p:spPr>
              <a:xfrm>
                <a:off x="10280866" y="3529394"/>
                <a:ext cx="2084868" cy="382974"/>
              </a:xfrm>
              <a:prstGeom prst="rect">
                <a:avLst/>
              </a:prstGeom>
              <a:solidFill>
                <a:schemeClr val="tx2"/>
              </a:solidFill>
              <a:ln w="25400" cmpd="sng">
                <a:solidFill>
                  <a:schemeClr val="accent1"/>
                </a:solidFill>
              </a:ln>
              <a:effectLst/>
            </p:spPr>
            <p:txBody>
              <a:bodyPr wrap="square" rtlCol="0">
                <a:spAutoFit/>
              </a:bodyPr>
              <a:lstStyle/>
              <a:p>
                <a:r>
                  <a:rPr lang="en-US" sz="1300" dirty="0" smtClean="0">
                    <a:solidFill>
                      <a:schemeClr val="bg1"/>
                    </a:solidFill>
                  </a:rPr>
                  <a:t>Annotated Scene</a:t>
                </a:r>
                <a:endParaRPr lang="en-US" sz="1300" dirty="0">
                  <a:solidFill>
                    <a:schemeClr val="bg1"/>
                  </a:solidFill>
                </a:endParaRPr>
              </a:p>
            </p:txBody>
          </p:sp>
        </p:grpSp>
        <p:pic>
          <p:nvPicPr>
            <p:cNvPr id="54" name="Picture 53"/>
            <p:cNvPicPr>
              <a:picLocks noChangeAspect="1"/>
            </p:cNvPicPr>
            <p:nvPr/>
          </p:nvPicPr>
          <p:blipFill rotWithShape="1">
            <a:blip r:embed="rId14"/>
            <a:srcRect l="50070"/>
            <a:stretch/>
          </p:blipFill>
          <p:spPr>
            <a:xfrm>
              <a:off x="7058702" y="4523269"/>
              <a:ext cx="1856224" cy="1414823"/>
            </a:xfrm>
            <a:prstGeom prst="rect">
              <a:avLst/>
            </a:prstGeom>
          </p:spPr>
        </p:pic>
      </p:grpSp>
      <p:grpSp>
        <p:nvGrpSpPr>
          <p:cNvPr id="62" name="Group 61"/>
          <p:cNvGrpSpPr/>
          <p:nvPr/>
        </p:nvGrpSpPr>
        <p:grpSpPr>
          <a:xfrm>
            <a:off x="6194939" y="1104358"/>
            <a:ext cx="2782400" cy="2424382"/>
            <a:chOff x="6194939" y="1279546"/>
            <a:chExt cx="2782400" cy="2424382"/>
          </a:xfrm>
        </p:grpSpPr>
        <p:sp>
          <p:nvSpPr>
            <p:cNvPr id="37" name="Right Arrow 36"/>
            <p:cNvSpPr/>
            <p:nvPr/>
          </p:nvSpPr>
          <p:spPr>
            <a:xfrm>
              <a:off x="6194939" y="1984640"/>
              <a:ext cx="624061"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sp>
          <p:nvSpPr>
            <p:cNvPr id="38" name="Right Arrow 37"/>
            <p:cNvSpPr/>
            <p:nvPr/>
          </p:nvSpPr>
          <p:spPr>
            <a:xfrm rot="19597236">
              <a:off x="6334376" y="3277807"/>
              <a:ext cx="52588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39" name="Group 38"/>
            <p:cNvGrpSpPr/>
            <p:nvPr/>
          </p:nvGrpSpPr>
          <p:grpSpPr>
            <a:xfrm>
              <a:off x="6936034" y="1279546"/>
              <a:ext cx="2041305" cy="2239085"/>
              <a:chOff x="10897012" y="1021489"/>
              <a:chExt cx="2580866" cy="3725050"/>
            </a:xfrm>
            <a:effectLst>
              <a:outerShdw blurRad="127000" dist="127000" dir="2700000" algn="tl" rotWithShape="0">
                <a:srgbClr val="000000">
                  <a:alpha val="43137"/>
                </a:srgbClr>
              </a:outerShdw>
            </a:effectLst>
          </p:grpSpPr>
          <p:sp>
            <p:nvSpPr>
              <p:cNvPr id="40" name="Rectangle 39"/>
              <p:cNvSpPr/>
              <p:nvPr/>
            </p:nvSpPr>
            <p:spPr>
              <a:xfrm>
                <a:off x="10897012" y="1528972"/>
                <a:ext cx="2580866"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1" name="TextBox 40"/>
              <p:cNvSpPr txBox="1"/>
              <p:nvPr/>
            </p:nvSpPr>
            <p:spPr>
              <a:xfrm>
                <a:off x="10897012" y="1021489"/>
                <a:ext cx="1615733" cy="503934"/>
              </a:xfrm>
              <a:prstGeom prst="rect">
                <a:avLst/>
              </a:prstGeom>
              <a:solidFill>
                <a:srgbClr val="F79646"/>
              </a:solidFill>
              <a:ln w="25400">
                <a:solidFill>
                  <a:schemeClr val="accent2"/>
                </a:solidFill>
              </a:ln>
              <a:effectLst/>
            </p:spPr>
            <p:txBody>
              <a:bodyPr wrap="square" rtlCol="0">
                <a:spAutoFit/>
              </a:bodyPr>
              <a:lstStyle/>
              <a:p>
                <a:r>
                  <a:rPr lang="en-US" sz="1300" dirty="0" smtClean="0"/>
                  <a:t>Composing</a:t>
                </a:r>
                <a:endParaRPr lang="en-US" sz="1300" dirty="0"/>
              </a:p>
            </p:txBody>
          </p:sp>
        </p:grpSp>
        <p:pic>
          <p:nvPicPr>
            <p:cNvPr id="55" name="Picture 54"/>
            <p:cNvPicPr>
              <a:picLocks noChangeAspect="1"/>
            </p:cNvPicPr>
            <p:nvPr/>
          </p:nvPicPr>
          <p:blipFill rotWithShape="1">
            <a:blip r:embed="rId15"/>
            <a:srcRect l="50070"/>
            <a:stretch/>
          </p:blipFill>
          <p:spPr>
            <a:xfrm>
              <a:off x="7006588" y="1787504"/>
              <a:ext cx="1901489" cy="1449324"/>
            </a:xfrm>
            <a:prstGeom prst="rect">
              <a:avLst/>
            </a:prstGeom>
          </p:spPr>
        </p:pic>
      </p:grpSp>
      <p:sp>
        <p:nvSpPr>
          <p:cNvPr id="63" name="Title 1"/>
          <p:cNvSpPr>
            <a:spLocks noGrp="1"/>
          </p:cNvSpPr>
          <p:nvPr>
            <p:ph type="title"/>
          </p:nvPr>
        </p:nvSpPr>
        <p:spPr>
          <a:xfrm>
            <a:off x="457200" y="0"/>
            <a:ext cx="8229600" cy="914400"/>
          </a:xfrm>
        </p:spPr>
        <p:txBody>
          <a:bodyPr/>
          <a:lstStyle/>
          <a:p>
            <a:r>
              <a:rPr lang="en-US" dirty="0" smtClean="0"/>
              <a:t>Complete 3D from RGBD</a:t>
            </a:r>
            <a:endParaRPr lang="en-US" dirty="0"/>
          </a:p>
        </p:txBody>
      </p:sp>
    </p:spTree>
    <p:extLst>
      <p:ext uri="{BB962C8B-B14F-4D97-AF65-F5344CB8AC3E}">
        <p14:creationId xmlns:p14="http://schemas.microsoft.com/office/powerpoint/2010/main" val="3269648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3D from RGBD</a:t>
            </a:r>
            <a:endParaRPr lang="en-US" dirty="0"/>
          </a:p>
        </p:txBody>
      </p:sp>
      <p:pic>
        <p:nvPicPr>
          <p:cNvPr id="4" name="Picture 3"/>
          <p:cNvPicPr>
            <a:picLocks noChangeAspect="1"/>
          </p:cNvPicPr>
          <p:nvPr/>
        </p:nvPicPr>
        <p:blipFill rotWithShape="1">
          <a:blip r:embed="rId2"/>
          <a:srcRect l="66991" r="16866"/>
          <a:stretch/>
        </p:blipFill>
        <p:spPr>
          <a:xfrm>
            <a:off x="5410200" y="1314712"/>
            <a:ext cx="2982355" cy="2243669"/>
          </a:xfrm>
          <a:prstGeom prst="rect">
            <a:avLst/>
          </a:prstGeom>
        </p:spPr>
      </p:pic>
      <p:pic>
        <p:nvPicPr>
          <p:cNvPr id="7" name="Picture 6"/>
          <p:cNvPicPr>
            <a:picLocks noChangeAspect="1"/>
          </p:cNvPicPr>
          <p:nvPr/>
        </p:nvPicPr>
        <p:blipFill rotWithShape="1">
          <a:blip r:embed="rId3"/>
          <a:srcRect l="66697" t="-555" r="16651" b="555"/>
          <a:stretch/>
        </p:blipFill>
        <p:spPr>
          <a:xfrm>
            <a:off x="5342732" y="3860775"/>
            <a:ext cx="3054687" cy="2227864"/>
          </a:xfrm>
          <a:prstGeom prst="rect">
            <a:avLst/>
          </a:prstGeom>
        </p:spPr>
      </p:pic>
      <p:sp>
        <p:nvSpPr>
          <p:cNvPr id="8" name="Right Arrow 7"/>
          <p:cNvSpPr/>
          <p:nvPr/>
        </p:nvSpPr>
        <p:spPr>
          <a:xfrm>
            <a:off x="4357164" y="2168917"/>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389460" y="4707079"/>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r="83466"/>
          <a:stretch/>
        </p:blipFill>
        <p:spPr>
          <a:xfrm>
            <a:off x="1184565" y="3958691"/>
            <a:ext cx="3033059" cy="2227864"/>
          </a:xfrm>
          <a:prstGeom prst="rect">
            <a:avLst/>
          </a:prstGeom>
        </p:spPr>
      </p:pic>
      <p:pic>
        <p:nvPicPr>
          <p:cNvPr id="11" name="Picture 10"/>
          <p:cNvPicPr>
            <a:picLocks noChangeAspect="1"/>
          </p:cNvPicPr>
          <p:nvPr/>
        </p:nvPicPr>
        <p:blipFill rotWithShape="1">
          <a:blip r:embed="rId2"/>
          <a:srcRect r="83914"/>
          <a:stretch/>
        </p:blipFill>
        <p:spPr>
          <a:xfrm>
            <a:off x="1163646" y="1314712"/>
            <a:ext cx="2971800" cy="2243669"/>
          </a:xfrm>
          <a:prstGeom prst="rect">
            <a:avLst/>
          </a:prstGeom>
        </p:spPr>
      </p:pic>
    </p:spTree>
    <p:extLst>
      <p:ext uri="{BB962C8B-B14F-4D97-AF65-F5344CB8AC3E}">
        <p14:creationId xmlns:p14="http://schemas.microsoft.com/office/powerpoint/2010/main" val="20862171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p:txBody>
          <a:bodyPr/>
          <a:lstStyle/>
          <a:p>
            <a:r>
              <a:rPr lang="en-US" dirty="0" smtClean="0"/>
              <a:t>If a one-person project:</a:t>
            </a:r>
          </a:p>
          <a:p>
            <a:pPr lvl="1"/>
            <a:r>
              <a:rPr lang="en-US" dirty="0" smtClean="0"/>
              <a:t>Interactive program to make 3D model from an image (e.g., output in VRML, or draw path for animation)</a:t>
            </a:r>
          </a:p>
          <a:p>
            <a:endParaRPr lang="en-US" dirty="0" smtClean="0"/>
          </a:p>
          <a:p>
            <a:r>
              <a:rPr lang="en-US" dirty="0" smtClean="0"/>
              <a:t>If a two-person team, 2</a:t>
            </a:r>
            <a:r>
              <a:rPr lang="en-US" baseline="30000" dirty="0" smtClean="0"/>
              <a:t>nd</a:t>
            </a:r>
            <a:r>
              <a:rPr lang="en-US" dirty="0" smtClean="0"/>
              <a:t> person:</a:t>
            </a:r>
          </a:p>
          <a:p>
            <a:pPr lvl="1"/>
            <a:r>
              <a:rPr lang="en-US" dirty="0" smtClean="0"/>
              <a:t>Add tools for cutting out foreground objects and automatic hole-filling</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5334000" cy="5486400"/>
          </a:xfrm>
        </p:spPr>
        <p:txBody>
          <a:bodyPr>
            <a:normAutofit fontScale="92500" lnSpcReduction="10000"/>
          </a:bodyPr>
          <a:lstStyle/>
          <a:p>
            <a:r>
              <a:rPr lang="en-US" dirty="0" smtClean="0"/>
              <a:t>2D</a:t>
            </a:r>
            <a:r>
              <a:rPr lang="en-US" dirty="0" smtClean="0">
                <a:sym typeface="Wingdings" pitchFamily="2" charset="2"/>
              </a:rPr>
              <a:t>3D is mathematically </a:t>
            </a:r>
            <a:r>
              <a:rPr lang="en-US" dirty="0" smtClean="0">
                <a:sym typeface="Wingdings" pitchFamily="2" charset="2"/>
              </a:rPr>
              <a:t>impossible</a:t>
            </a:r>
          </a:p>
          <a:p>
            <a:pPr marL="457200" lvl="1" indent="0">
              <a:buNone/>
            </a:pPr>
            <a:r>
              <a:rPr lang="en-US" sz="2600" dirty="0" smtClean="0">
                <a:sym typeface="Wingdings" pitchFamily="2" charset="2"/>
              </a:rPr>
              <a:t>(but we do it without even thinking)</a:t>
            </a:r>
            <a:endParaRPr lang="en-US" sz="2600" dirty="0" smtClean="0">
              <a:sym typeface="Wingdings" pitchFamily="2" charset="2"/>
            </a:endParaRPr>
          </a:p>
          <a:p>
            <a:endParaRPr lang="en-US" dirty="0" smtClean="0">
              <a:sym typeface="Wingdings" pitchFamily="2" charset="2"/>
            </a:endParaRPr>
          </a:p>
          <a:p>
            <a:r>
              <a:rPr lang="en-US" dirty="0" smtClean="0">
                <a:sym typeface="Wingdings" pitchFamily="2" charset="2"/>
              </a:rPr>
              <a:t>Need right assumptions about the world geometry</a:t>
            </a:r>
          </a:p>
          <a:p>
            <a:endParaRPr lang="en-US" dirty="0" smtClean="0">
              <a:sym typeface="Wingdings" pitchFamily="2" charset="2"/>
            </a:endParaRPr>
          </a:p>
          <a:p>
            <a:r>
              <a:rPr lang="en-US" dirty="0" smtClean="0">
                <a:sym typeface="Wingdings" pitchFamily="2" charset="2"/>
              </a:rPr>
              <a:t>Important tools</a:t>
            </a:r>
          </a:p>
          <a:p>
            <a:pPr lvl="1"/>
            <a:r>
              <a:rPr lang="en-US" dirty="0" smtClean="0">
                <a:sym typeface="Wingdings" pitchFamily="2" charset="2"/>
              </a:rPr>
              <a:t>Vanishing points</a:t>
            </a:r>
          </a:p>
          <a:p>
            <a:pPr lvl="1"/>
            <a:r>
              <a:rPr lang="en-US" dirty="0" smtClean="0">
                <a:sym typeface="Wingdings" pitchFamily="2" charset="2"/>
              </a:rPr>
              <a:t>Camera matrix</a:t>
            </a:r>
          </a:p>
          <a:p>
            <a:pPr lvl="1"/>
            <a:r>
              <a:rPr lang="en-US" dirty="0" err="1" smtClean="0">
                <a:sym typeface="Wingdings" pitchFamily="2" charset="2"/>
              </a:rPr>
              <a:t>Homography</a:t>
            </a:r>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4" name="Picture 5" descr="scenery15_floating1"/>
          <p:cNvPicPr>
            <a:picLocks noChangeAspect="1" noChangeArrowheads="1"/>
          </p:cNvPicPr>
          <p:nvPr/>
        </p:nvPicPr>
        <p:blipFill>
          <a:blip r:embed="rId6" cstate="print"/>
          <a:srcRect/>
          <a:stretch>
            <a:fillRect/>
          </a:stretch>
        </p:blipFill>
        <p:spPr bwMode="auto">
          <a:xfrm>
            <a:off x="6007847" y="914400"/>
            <a:ext cx="3136153" cy="1387475"/>
          </a:xfrm>
          <a:prstGeom prst="rect">
            <a:avLst/>
          </a:prstGeom>
          <a:noFill/>
        </p:spPr>
      </p:pic>
      <p:pic>
        <p:nvPicPr>
          <p:cNvPr id="5" name="Picture 6" descr="scenery15_view2_w"/>
          <p:cNvPicPr>
            <a:picLocks noChangeAspect="1" noChangeArrowheads="1"/>
          </p:cNvPicPr>
          <p:nvPr/>
        </p:nvPicPr>
        <p:blipFill>
          <a:blip r:embed="rId7" cstate="print"/>
          <a:srcRect/>
          <a:stretch>
            <a:fillRect/>
          </a:stretch>
        </p:blipFill>
        <p:spPr bwMode="auto">
          <a:xfrm>
            <a:off x="6096000" y="2590800"/>
            <a:ext cx="2754086" cy="1460500"/>
          </a:xfrm>
          <a:prstGeom prst="rect">
            <a:avLst/>
          </a:prstGeom>
          <a:noFill/>
        </p:spPr>
      </p:pic>
      <p:graphicFrame>
        <p:nvGraphicFramePr>
          <p:cNvPr id="95234" name="Object 2"/>
          <p:cNvGraphicFramePr>
            <a:graphicFrameLocks noChangeAspect="1"/>
          </p:cNvGraphicFramePr>
          <p:nvPr>
            <p:custDataLst>
              <p:tags r:id="rId2"/>
            </p:custDataLst>
          </p:nvPr>
        </p:nvGraphicFramePr>
        <p:xfrm>
          <a:off x="4911307" y="4800600"/>
          <a:ext cx="1678413" cy="1700884"/>
        </p:xfrm>
        <a:graphic>
          <a:graphicData uri="http://schemas.openxmlformats.org/presentationml/2006/ole">
            <mc:AlternateContent xmlns:mc="http://schemas.openxmlformats.org/markup-compatibility/2006">
              <mc:Choice xmlns:v="urn:schemas-microsoft-com:vml" Requires="v">
                <p:oleObj spid="_x0000_s95306" name="Photo Editor Photo" r:id="rId8" imgW="5106113" imgH="5172797" progId="MSPhotoEd.3">
                  <p:embed/>
                </p:oleObj>
              </mc:Choice>
              <mc:Fallback>
                <p:oleObj name="Photo Editor Photo" r:id="rId8" imgW="5106113" imgH="5172797" progId="MSPhotoEd.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1307" y="4800600"/>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3"/>
            </p:custDataLst>
          </p:nvPr>
        </p:nvGraphicFramePr>
        <p:xfrm>
          <a:off x="7161793" y="4724400"/>
          <a:ext cx="1753607" cy="1777084"/>
        </p:xfrm>
        <a:graphic>
          <a:graphicData uri="http://schemas.openxmlformats.org/presentationml/2006/ole">
            <mc:AlternateContent xmlns:mc="http://schemas.openxmlformats.org/markup-compatibility/2006">
              <mc:Choice xmlns:v="urn:schemas-microsoft-com:vml" Requires="v">
                <p:oleObj spid="_x0000_s95307" name="Photo Editor Photo" r:id="rId10" imgW="5106113" imgH="5172797" progId="MSPhotoEd.3">
                  <p:embed/>
                </p:oleObj>
              </mc:Choice>
              <mc:Fallback>
                <p:oleObj name="Photo Editor Photo" r:id="rId10" imgW="5106113" imgH="5172797" progId="MSPhotoEd.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1793" y="4724400"/>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663907" y="5486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	Assume that the </a:t>
            </a:r>
            <a:r>
              <a:rPr lang="en-US" sz="2800" dirty="0" smtClean="0"/>
              <a:t>man is 6 </a:t>
            </a:r>
            <a:r>
              <a:rPr lang="en-US" sz="2800" dirty="0" err="1" smtClean="0"/>
              <a:t>ft</a:t>
            </a:r>
            <a:r>
              <a:rPr lang="en-US" sz="2800" dirty="0" smtClean="0"/>
              <a:t> tall.</a:t>
            </a:r>
            <a:endParaRPr lang="en-US" sz="2800" dirty="0" smtClean="0"/>
          </a:p>
          <a:p>
            <a:pPr lvl="1"/>
            <a:r>
              <a:rPr lang="en-US" sz="2400" dirty="0" smtClean="0"/>
              <a:t>What is the height of the </a:t>
            </a:r>
            <a:r>
              <a:rPr lang="en-US" sz="2400" dirty="0" smtClean="0"/>
              <a:t>front of the building</a:t>
            </a:r>
            <a:r>
              <a:rPr lang="en-US" sz="2400" dirty="0" smtClean="0"/>
              <a:t>?</a:t>
            </a:r>
            <a:endParaRPr lang="en-US" sz="2400" dirty="0" smtClean="0"/>
          </a:p>
          <a:p>
            <a:pPr lvl="1"/>
            <a:r>
              <a:rPr lang="en-US" sz="2400" dirty="0" smtClean="0"/>
              <a:t>What is the height of the </a:t>
            </a:r>
            <a:r>
              <a:rPr lang="en-US" sz="2400" dirty="0" smtClean="0"/>
              <a:t>camera?</a:t>
            </a:r>
            <a:endParaRPr lang="en-US" sz="2400" dirty="0" smtClean="0"/>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2057400" y="3200400"/>
            <a:ext cx="5076825" cy="3305175"/>
          </a:xfrm>
          <a:prstGeom prst="rect">
            <a:avLst/>
          </a:prstGeom>
          <a:noFill/>
          <a:ln w="9525">
            <a:noFill/>
            <a:miter lim="800000"/>
            <a:headEnd/>
            <a:tailEnd/>
          </a:ln>
        </p:spPr>
      </p:pic>
    </p:spTree>
    <p:extLst>
      <p:ext uri="{BB962C8B-B14F-4D97-AF65-F5344CB8AC3E}">
        <p14:creationId xmlns:p14="http://schemas.microsoft.com/office/powerpoint/2010/main" val="3677644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p:txBody>
          <a:bodyPr/>
          <a:lstStyle/>
          <a:p>
            <a:endParaRPr lang="en-US" dirty="0" smtClean="0"/>
          </a:p>
          <a:p>
            <a:r>
              <a:rPr lang="en-US" dirty="0" smtClean="0"/>
              <a:t>Project 3 is due </a:t>
            </a:r>
            <a:r>
              <a:rPr lang="en-US" dirty="0" smtClean="0"/>
              <a:t>Monday</a:t>
            </a:r>
          </a:p>
          <a:p>
            <a:pPr marL="0" indent="0">
              <a:buNone/>
            </a:pPr>
            <a:endParaRPr lang="en-US" dirty="0" smtClean="0"/>
          </a:p>
          <a:p>
            <a:r>
              <a:rPr lang="en-US" dirty="0" smtClean="0"/>
              <a:t>Next three classes: image-based lighting</a:t>
            </a:r>
            <a:endParaRPr lang="en-US" dirty="0"/>
          </a:p>
          <a:p>
            <a:pPr lvl="1"/>
            <a:r>
              <a:rPr lang="en-US" dirty="0" smtClean="0"/>
              <a:t>How to model light</a:t>
            </a:r>
          </a:p>
          <a:p>
            <a:pPr lvl="1"/>
            <a:r>
              <a:rPr lang="en-US" dirty="0" smtClean="0"/>
              <a:t>Recover HDR image from multiple LDR images</a:t>
            </a:r>
          </a:p>
          <a:p>
            <a:pPr lvl="1"/>
            <a:r>
              <a:rPr lang="en-US" dirty="0" smtClean="0"/>
              <a:t>Recover lighting model from an image</a:t>
            </a:r>
          </a:p>
          <a:p>
            <a:pPr lvl="1"/>
            <a:r>
              <a:rPr lang="en-US" dirty="0" smtClean="0"/>
              <a:t>Render object into a scene with correct lighting and geometry</a:t>
            </a:r>
          </a:p>
          <a:p>
            <a:pPr lvl="1"/>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	Assume that the </a:t>
            </a:r>
            <a:r>
              <a:rPr lang="en-US" sz="2800" dirty="0" smtClean="0"/>
              <a:t>man is 6 </a:t>
            </a:r>
            <a:r>
              <a:rPr lang="en-US" sz="2800" dirty="0" err="1" smtClean="0"/>
              <a:t>ft</a:t>
            </a:r>
            <a:r>
              <a:rPr lang="en-US" sz="2800" dirty="0" smtClean="0"/>
              <a:t> tall.</a:t>
            </a:r>
            <a:endParaRPr lang="en-US" sz="2800" dirty="0" smtClean="0"/>
          </a:p>
          <a:p>
            <a:pPr lvl="1"/>
            <a:r>
              <a:rPr lang="en-US" sz="2400" dirty="0" smtClean="0"/>
              <a:t>What is the height of the </a:t>
            </a:r>
            <a:r>
              <a:rPr lang="en-US" sz="2400" dirty="0" smtClean="0"/>
              <a:t>front of the building</a:t>
            </a:r>
            <a:r>
              <a:rPr lang="en-US" sz="2400" dirty="0" smtClean="0"/>
              <a:t>?</a:t>
            </a:r>
            <a:endParaRPr lang="en-US" sz="2400" dirty="0" smtClean="0"/>
          </a:p>
          <a:p>
            <a:pPr lvl="1"/>
            <a:r>
              <a:rPr lang="en-US" sz="2400" dirty="0" smtClean="0"/>
              <a:t>What is the height of the </a:t>
            </a:r>
            <a:r>
              <a:rPr lang="en-US" sz="2400" dirty="0" smtClean="0"/>
              <a:t>camera?</a:t>
            </a:r>
            <a:endParaRPr lang="en-US" sz="2400" dirty="0" smtClean="0"/>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2057400" y="3200400"/>
            <a:ext cx="5076825" cy="3305175"/>
          </a:xfrm>
          <a:prstGeom prst="rect">
            <a:avLst/>
          </a:prstGeom>
          <a:noFill/>
          <a:ln w="9525">
            <a:noFill/>
            <a:miter lim="800000"/>
            <a:headEnd/>
            <a:tailEnd/>
          </a:ln>
        </p:spPr>
      </p:pic>
      <p:cxnSp>
        <p:nvCxnSpPr>
          <p:cNvPr id="5" name="Straight Connector 4"/>
          <p:cNvCxnSpPr/>
          <p:nvPr/>
        </p:nvCxnSpPr>
        <p:spPr>
          <a:xfrm flipV="1">
            <a:off x="-4419600" y="4840461"/>
            <a:ext cx="12763500" cy="12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4727575"/>
            <a:ext cx="4114800" cy="1673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0" y="4419600"/>
            <a:ext cx="4595812"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10000" y="4553347"/>
            <a:ext cx="8679493" cy="162520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282347" y="4727575"/>
            <a:ext cx="7062788" cy="1004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780441" y="4727575"/>
            <a:ext cx="0" cy="1414636"/>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69493" y="5365948"/>
            <a:ext cx="633507" cy="369332"/>
          </a:xfrm>
          <a:prstGeom prst="rect">
            <a:avLst/>
          </a:prstGeom>
          <a:noFill/>
        </p:spPr>
        <p:txBody>
          <a:bodyPr wrap="none" rtlCol="0">
            <a:spAutoFit/>
          </a:bodyPr>
          <a:lstStyle/>
          <a:p>
            <a:r>
              <a:rPr lang="en-US" dirty="0" smtClean="0"/>
              <a:t>1.55</a:t>
            </a:r>
            <a:endParaRPr lang="en-US" dirty="0"/>
          </a:p>
        </p:txBody>
      </p:sp>
      <p:cxnSp>
        <p:nvCxnSpPr>
          <p:cNvPr id="30" name="Straight Connector 29"/>
          <p:cNvCxnSpPr/>
          <p:nvPr/>
        </p:nvCxnSpPr>
        <p:spPr>
          <a:xfrm flipV="1">
            <a:off x="4780441" y="3886200"/>
            <a:ext cx="0" cy="841375"/>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780441" y="4175851"/>
            <a:ext cx="633507" cy="369332"/>
          </a:xfrm>
          <a:prstGeom prst="rect">
            <a:avLst/>
          </a:prstGeom>
          <a:noFill/>
        </p:spPr>
        <p:txBody>
          <a:bodyPr wrap="none" rtlCol="0">
            <a:spAutoFit/>
          </a:bodyPr>
          <a:lstStyle/>
          <a:p>
            <a:r>
              <a:rPr lang="en-US" dirty="0" smtClean="0"/>
              <a:t>0.92</a:t>
            </a:r>
            <a:endParaRPr lang="en-US" dirty="0"/>
          </a:p>
        </p:txBody>
      </p:sp>
      <p:sp>
        <p:nvSpPr>
          <p:cNvPr id="33" name="TextBox 32"/>
          <p:cNvSpPr txBox="1"/>
          <p:nvPr/>
        </p:nvSpPr>
        <p:spPr>
          <a:xfrm>
            <a:off x="5658549" y="1077834"/>
            <a:ext cx="2685351" cy="369332"/>
          </a:xfrm>
          <a:prstGeom prst="rect">
            <a:avLst/>
          </a:prstGeom>
          <a:noFill/>
        </p:spPr>
        <p:txBody>
          <a:bodyPr wrap="none" rtlCol="0">
            <a:spAutoFit/>
          </a:bodyPr>
          <a:lstStyle/>
          <a:p>
            <a:r>
              <a:rPr lang="en-US" dirty="0" smtClean="0">
                <a:solidFill>
                  <a:srgbClr val="FF0000"/>
                </a:solidFill>
              </a:rPr>
              <a:t>(0.92+1.55)/1.55*6=9.56</a:t>
            </a:r>
            <a:endParaRPr lang="en-US" dirty="0">
              <a:solidFill>
                <a:srgbClr val="FF0000"/>
              </a:solidFill>
            </a:endParaRPr>
          </a:p>
        </p:txBody>
      </p:sp>
      <p:sp>
        <p:nvSpPr>
          <p:cNvPr id="34" name="TextBox 33"/>
          <p:cNvSpPr txBox="1"/>
          <p:nvPr/>
        </p:nvSpPr>
        <p:spPr>
          <a:xfrm>
            <a:off x="5658549" y="2011038"/>
            <a:ext cx="627095" cy="369332"/>
          </a:xfrm>
          <a:prstGeom prst="rect">
            <a:avLst/>
          </a:prstGeom>
          <a:noFill/>
        </p:spPr>
        <p:txBody>
          <a:bodyPr wrap="none" rtlCol="0">
            <a:spAutoFit/>
          </a:bodyPr>
          <a:lstStyle/>
          <a:p>
            <a:r>
              <a:rPr lang="en-US" dirty="0" smtClean="0">
                <a:solidFill>
                  <a:srgbClr val="FF0000"/>
                </a:solidFill>
              </a:rPr>
              <a:t>~5’7</a:t>
            </a:r>
            <a:endParaRPr lang="en-US" dirty="0">
              <a:solidFill>
                <a:srgbClr val="FF0000"/>
              </a:solidFill>
            </a:endParaRPr>
          </a:p>
        </p:txBody>
      </p:sp>
    </p:spTree>
    <p:extLst>
      <p:ext uri="{BB962C8B-B14F-4D97-AF65-F5344CB8AC3E}">
        <p14:creationId xmlns:p14="http://schemas.microsoft.com/office/powerpoint/2010/main" val="1501525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Picture"/>
          <p:cNvPicPr>
            <a:picLocks noChangeAspect="1" noChangeArrowheads="1"/>
          </p:cNvPicPr>
          <p:nvPr/>
        </p:nvPicPr>
        <p:blipFill>
          <a:blip r:embed="rId3" cstate="print"/>
          <a:srcRect/>
          <a:stretch>
            <a:fillRect/>
          </a:stretch>
        </p:blipFill>
        <p:spPr bwMode="auto">
          <a:xfrm>
            <a:off x="2209800" y="8250"/>
            <a:ext cx="5181600" cy="68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Focal length, aperture, depth of field</a:t>
            </a:r>
          </a:p>
        </p:txBody>
      </p:sp>
      <p:sp>
        <p:nvSpPr>
          <p:cNvPr id="57347" name="Rectangle 3"/>
          <p:cNvSpPr>
            <a:spLocks noGrp="1" noChangeArrowheads="1"/>
          </p:cNvSpPr>
          <p:nvPr>
            <p:ph type="body" idx="1"/>
          </p:nvPr>
        </p:nvSpPr>
        <p:spPr>
          <a:xfrm>
            <a:off x="533400" y="4343400"/>
            <a:ext cx="8153400" cy="2133600"/>
          </a:xfrm>
        </p:spPr>
        <p:txBody>
          <a:bodyPr>
            <a:normAutofit/>
          </a:bodyPr>
          <a:lstStyle/>
          <a:p>
            <a:pPr eaLnBrk="1" hangingPunct="1"/>
            <a:r>
              <a:rPr lang="en-US" sz="2400" dirty="0" smtClean="0"/>
              <a:t>Increase in focal length “zooms in”, decreasing field of view (and light per pixel), increasing depth of field (less blur)</a:t>
            </a:r>
          </a:p>
          <a:p>
            <a:pPr eaLnBrk="1" hangingPunct="1"/>
            <a:endParaRPr lang="en-US" sz="2400" dirty="0" smtClean="0"/>
          </a:p>
          <a:p>
            <a:pPr eaLnBrk="1" hangingPunct="1"/>
            <a:r>
              <a:rPr lang="en-US" sz="2400" dirty="0" smtClean="0"/>
              <a:t>Increase in aperture lets more light in but decreases depth of field</a:t>
            </a:r>
          </a:p>
        </p:txBody>
      </p:sp>
      <p:pic>
        <p:nvPicPr>
          <p:cNvPr id="57348" name="Picture 5" descr="lens_terms2"/>
          <p:cNvPicPr>
            <a:picLocks noChangeAspect="1" noChangeArrowheads="1"/>
          </p:cNvPicPr>
          <p:nvPr/>
        </p:nvPicPr>
        <p:blipFill>
          <a:blip r:embed="rId3" cstate="print"/>
          <a:srcRect/>
          <a:stretch>
            <a:fillRect/>
          </a:stretch>
        </p:blipFill>
        <p:spPr bwMode="auto">
          <a:xfrm>
            <a:off x="1543050" y="914400"/>
            <a:ext cx="5391150" cy="2879725"/>
          </a:xfrm>
          <a:prstGeom prst="rect">
            <a:avLst/>
          </a:prstGeom>
          <a:noFill/>
          <a:ln w="9525">
            <a:noFill/>
            <a:miter lim="800000"/>
            <a:headEnd/>
            <a:tailEnd/>
          </a:ln>
        </p:spPr>
      </p:pic>
      <p:sp>
        <p:nvSpPr>
          <p:cNvPr id="57349" name="Text Box 7"/>
          <p:cNvSpPr txBox="1">
            <a:spLocks noChangeArrowheads="1"/>
          </p:cNvSpPr>
          <p:nvPr/>
        </p:nvSpPr>
        <p:spPr bwMode="auto">
          <a:xfrm>
            <a:off x="6534150" y="2486025"/>
            <a:ext cx="1466850" cy="396875"/>
          </a:xfrm>
          <a:prstGeom prst="rect">
            <a:avLst/>
          </a:prstGeom>
          <a:noFill/>
          <a:ln w="9525">
            <a:noFill/>
            <a:miter lim="800000"/>
            <a:headEnd/>
            <a:tailEnd/>
          </a:ln>
        </p:spPr>
        <p:txBody>
          <a:bodyPr wrap="none">
            <a:spAutoFit/>
          </a:bodyPr>
          <a:lstStyle/>
          <a:p>
            <a:r>
              <a:rPr lang="en-US" sz="2000" b="1"/>
              <a:t>focal point</a:t>
            </a:r>
          </a:p>
        </p:txBody>
      </p:sp>
      <p:sp>
        <p:nvSpPr>
          <p:cNvPr id="57350" name="Line 8"/>
          <p:cNvSpPr>
            <a:spLocks noChangeShapeType="1"/>
          </p:cNvSpPr>
          <p:nvPr/>
        </p:nvSpPr>
        <p:spPr bwMode="auto">
          <a:xfrm flipH="1" flipV="1">
            <a:off x="6096000" y="2286000"/>
            <a:ext cx="438150" cy="381000"/>
          </a:xfrm>
          <a:prstGeom prst="line">
            <a:avLst/>
          </a:prstGeom>
          <a:noFill/>
          <a:ln w="19050">
            <a:solidFill>
              <a:schemeClr val="tx1"/>
            </a:solidFill>
            <a:round/>
            <a:headEnd/>
            <a:tailEnd type="triangle" w="med" len="med"/>
          </a:ln>
        </p:spPr>
        <p:txBody>
          <a:bodyPr/>
          <a:lstStyle/>
          <a:p>
            <a:endParaRPr lang="en-US"/>
          </a:p>
        </p:txBody>
      </p:sp>
      <p:sp>
        <p:nvSpPr>
          <p:cNvPr id="57351" name="Text Box 9"/>
          <p:cNvSpPr txBox="1">
            <a:spLocks noChangeArrowheads="1"/>
          </p:cNvSpPr>
          <p:nvPr/>
        </p:nvSpPr>
        <p:spPr bwMode="auto">
          <a:xfrm>
            <a:off x="5867400" y="1812925"/>
            <a:ext cx="339725" cy="396875"/>
          </a:xfrm>
          <a:prstGeom prst="rect">
            <a:avLst/>
          </a:prstGeom>
          <a:noFill/>
          <a:ln w="9525">
            <a:noFill/>
            <a:miter lim="800000"/>
            <a:headEnd/>
            <a:tailEnd/>
          </a:ln>
        </p:spPr>
        <p:txBody>
          <a:bodyPr wrap="none">
            <a:spAutoFit/>
          </a:bodyPr>
          <a:lstStyle/>
          <a:p>
            <a:r>
              <a:rPr lang="en-US" sz="2000" b="1"/>
              <a:t>F</a:t>
            </a:r>
          </a:p>
        </p:txBody>
      </p:sp>
      <p:sp>
        <p:nvSpPr>
          <p:cNvPr id="57352" name="Text Box 10"/>
          <p:cNvSpPr txBox="1">
            <a:spLocks noChangeArrowheads="1"/>
          </p:cNvSpPr>
          <p:nvPr/>
        </p:nvSpPr>
        <p:spPr bwMode="auto">
          <a:xfrm>
            <a:off x="1517650" y="2803525"/>
            <a:ext cx="2819400" cy="701675"/>
          </a:xfrm>
          <a:prstGeom prst="rect">
            <a:avLst/>
          </a:prstGeom>
          <a:noFill/>
          <a:ln w="9525">
            <a:noFill/>
            <a:miter lim="800000"/>
            <a:headEnd/>
            <a:tailEnd/>
          </a:ln>
        </p:spPr>
        <p:txBody>
          <a:bodyPr wrap="none">
            <a:spAutoFit/>
          </a:bodyPr>
          <a:lstStyle/>
          <a:p>
            <a:pPr algn="ctr"/>
            <a:r>
              <a:rPr lang="en-US" sz="2000" b="1"/>
              <a:t>optical center</a:t>
            </a:r>
          </a:p>
          <a:p>
            <a:pPr algn="ctr"/>
            <a:r>
              <a:rPr lang="en-US" sz="2000" b="1"/>
              <a:t>(Center Of Projection)</a:t>
            </a:r>
          </a:p>
        </p:txBody>
      </p:sp>
      <p:sp>
        <p:nvSpPr>
          <p:cNvPr id="57353" name="Line 11"/>
          <p:cNvSpPr>
            <a:spLocks noChangeShapeType="1"/>
          </p:cNvSpPr>
          <p:nvPr/>
        </p:nvSpPr>
        <p:spPr bwMode="auto">
          <a:xfrm flipV="1">
            <a:off x="3581400" y="2209800"/>
            <a:ext cx="838200" cy="673100"/>
          </a:xfrm>
          <a:prstGeom prst="line">
            <a:avLst/>
          </a:prstGeom>
          <a:noFill/>
          <a:ln w="19050">
            <a:solidFill>
              <a:schemeClr val="tx1"/>
            </a:solidFill>
            <a:round/>
            <a:headEnd/>
            <a:tailEnd type="triangle" w="med" len="med"/>
          </a:ln>
        </p:spPr>
        <p:txBody>
          <a:bodyPr/>
          <a:lstStyle/>
          <a:p>
            <a:endParaRPr lang="en-US"/>
          </a:p>
        </p:txBody>
      </p:sp>
      <p:sp>
        <p:nvSpPr>
          <p:cNvPr id="57354" name="TextBox 9"/>
          <p:cNvSpPr txBox="1">
            <a:spLocks noChangeArrowheads="1"/>
          </p:cNvSpPr>
          <p:nvPr/>
        </p:nvSpPr>
        <p:spPr bwMode="auto">
          <a:xfrm>
            <a:off x="0" y="6550025"/>
            <a:ext cx="1492250" cy="307975"/>
          </a:xfrm>
          <a:prstGeom prst="rect">
            <a:avLst/>
          </a:prstGeom>
          <a:noFill/>
          <a:ln w="9525">
            <a:noFill/>
            <a:miter lim="800000"/>
            <a:headEnd/>
            <a:tailEnd/>
          </a:ln>
        </p:spPr>
        <p:txBody>
          <a:bodyPr wrap="none">
            <a:spAutoFit/>
          </a:bodyPr>
          <a:lstStyle/>
          <a:p>
            <a:r>
              <a:rPr lang="en-US" sz="1400">
                <a:latin typeface="Calibri" pitchFamily="34" charset="0"/>
              </a:rPr>
              <a:t>Slide source: Seitz</a:t>
            </a:r>
          </a:p>
        </p:txBody>
      </p:sp>
    </p:spTree>
    <p:extLst>
      <p:ext uri="{BB962C8B-B14F-4D97-AF65-F5344CB8AC3E}">
        <p14:creationId xmlns:p14="http://schemas.microsoft.com/office/powerpoint/2010/main" val="11351550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10; \matrx{c}{x'_i \\ y'_i \\ 1} \cong&#10; \matrx{cccc}{h_{00} &amp; h_{01} &amp; h_{02} \\&#10;       h_{10} &amp; h_{11} &amp; h_{12} \\&#10;       h_{20} &amp; h_{21} &amp; h_{22}}&#10; \matrx{c}{x_i \\ y_i \\  1}&#10;\]&#10;\end{document}&#10;"/>
  <p:tag name="EXTERNALNAME" val="Edittex"/>
  <p:tag name="BLEND" val="False"/>
  <p:tag name="TRANSPARENT" val="False"/>
  <p:tag name="BITMAPFORMAT" val="bmpmono"/>
  <p:tag name="DEBUGINTERACTIVE" val="True"/>
  <p:tag name="ORIGWIDTH" val="1161.875"/>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amp;=&amp; \frac{&#10;h_{00} x_i + h_{01} y_i  + h_{02}&#10;}{&#10;h_{20} x_i + h_{21} y_i  + h_{22} \quad&#10;} \\&#10;\\&#10;y'_i  &amp;=&amp; \frac{&#10;h_{10} x_i + h_{11} y_i  + h_{12}&#10;}{&#10;h_{20} x_i + h_{21} y_i  + h_{22} \quad&#10;}&#10;\end{eqnarray*}&#10;\end{document}&#10;"/>
  <p:tag name="EXTERNALNAME" val="Edittex"/>
  <p:tag name="BLEND" val="False"/>
  <p:tag name="TRANSPARENT" val="False"/>
  <p:tag name="BITMAPFORMAT" val="bmpmono"/>
  <p:tag name="DEBUGINTERACTIVE" val="True"/>
  <p:tag name="ORIGWIDTH" val="1083.625"/>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10;h_{20} x_i + h_{21} y_i  + h_{22}) &amp; = &amp; h_{00} x_i +h_{01} y_i +  h_{02} \\&#10;y'_i (&#10;h_{20} x_i + h_{21} y_i  + h_{22}) &amp; = &amp; &#10;h_{10} x_i + h_{11} y_i + h_{12}&#10;\end{eqnarray*}&#10;\end{document}&#10;"/>
  <p:tag name="EXTERNALNAME" val="Edittex"/>
  <p:tag name="BLEND" val="False"/>
  <p:tag name="TRANSPARENT" val="False"/>
  <p:tag name="BITMAPFORMAT" val="bmpmono"/>
  <p:tag name="DEBUGINTERACTIVE" val="True"/>
  <p:tag name="ORIGWIDTH" val="1773"/>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i &amp; y_i &amp; 1 &amp; 0 &amp; 0 &amp; 0 &amp; -x'_i x_i &amp; -x'_i y_i  &amp; -x'_i \\&#10;0 &amp; 0 &amp; 0 &amp; x_i &amp; y_i &amp; 1 &amp;  -y'_i x_i &amp; -y'_i y_i  &amp; -y'_i}&#10;\matrx{c}{ h_{00} \\ h_{01} \\ h_{02}  \\ h_{10} \\ h_{11} \\ h_{12} \\  h_{20} \\ h_{21} \\ h_{22} } =&#10; \matrx{c}{0 \\0}&#10;\]&#10;\end{document}&#10;"/>
  <p:tag name="EXTERNALNAME" val="Edittex"/>
  <p:tag name="BLEND" val="False"/>
  <p:tag name="TRANSPARENT" val="False"/>
  <p:tag name="BITMAPFORMAT" val="bmpmono"/>
  <p:tag name="DEBUGINTERACTIVE" val="True"/>
  <p:tag name="ORIGWIDTH" val="2039.375"/>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1 &amp; y_1 &amp; 1 &amp; 0 &amp; 0 &amp; 0 &amp; -x'_1 x_1 &amp; -x'_1 y_1  &amp; -x'_1 \\&#10;0 &amp; 0 &amp; 0 &amp; x_1 &amp; y_1 &amp; 1 &amp;  -y'_1 x_1 &amp; -y'_1 y_1  &amp; -y'_1 \\&#10;\multicolumn{9}{c}{\vdots} \\&#10;x_n &amp; y_n &amp; 1 &amp; 0 &amp; 0 &amp; 0 &amp; -x'_n x_n &amp; -x'_n y_n  &amp; -x'_n \\&#10;0 &amp; 0 &amp; 0 &amp; x_n &amp; y_n &amp; 1 &amp;  -y'_n x_n &amp; -y'_n y_n  &amp; -y'_n \\&#10;}&#10;\matrx{c}{ h_{00} \\ h_{01} \\ h_{02}  \\ h_{10} \\ h_{11} \\ h_{12} \\  h_{20} \\ h_{21} \\ h_{22} } =&#10; \matrx{c}{0 \\0 \\ \vdots \\0 \\ 0}&#10;\]&#10;\end{document}&#10;"/>
  <p:tag name="EXTERNALNAME" val="Edittex"/>
  <p:tag name="BLEND" val="False"/>
  <p:tag name="TRANSPARENT" val="False"/>
  <p:tag name="BITMAPFORMAT" val="bmpmono"/>
  <p:tag name="DEBUGINTERACTIVE" val="True"/>
  <p:tag name="ORIGWIDTH" val="2215.75"/>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TIMING" val="|1.8"/>
</p:tagLst>
</file>

<file path=ppt/tags/tag34.xml><?xml version="1.0" encoding="utf-8"?>
<p:tagLst xmlns:a="http://schemas.openxmlformats.org/drawingml/2006/main" xmlns:r="http://schemas.openxmlformats.org/officeDocument/2006/relationships" xmlns:p="http://schemas.openxmlformats.org/presentationml/2006/main">
  <p:tag name="TIMING" val="|28.6|40.1"/>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27534</TotalTime>
  <Words>1320</Words>
  <Application>Microsoft Office PowerPoint</Application>
  <PresentationFormat>On-screen Show (4:3)</PresentationFormat>
  <Paragraphs>383</Paragraphs>
  <Slides>60</Slides>
  <Notes>28</Notes>
  <HiddenSlides>0</HiddenSlides>
  <MMClips>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60</vt:i4>
      </vt:variant>
    </vt:vector>
  </HeadingPairs>
  <TitlesOfParts>
    <vt:vector size="71" baseType="lpstr">
      <vt:lpstr>Arial</vt:lpstr>
      <vt:lpstr>Calibri</vt:lpstr>
      <vt:lpstr>Courier New</vt:lpstr>
      <vt:lpstr>Helvetica Neue</vt:lpstr>
      <vt:lpstr>Times New Roman</vt:lpstr>
      <vt:lpstr>Wingdings</vt:lpstr>
      <vt:lpstr>Lecture1 - Introduction - CP Fall 2010</vt:lpstr>
      <vt:lpstr>Custom Design</vt:lpstr>
      <vt:lpstr>Photo Editor Photo</vt:lpstr>
      <vt:lpstr>Equation</vt:lpstr>
      <vt:lpstr>Acrobat Document</vt:lpstr>
      <vt:lpstr>Single-view 3D Reconstruction</vt:lpstr>
      <vt:lpstr>Office hours</vt:lpstr>
      <vt:lpstr>Message from Google</vt:lpstr>
      <vt:lpstr>Project 3</vt:lpstr>
      <vt:lpstr>Take-home question</vt:lpstr>
      <vt:lpstr>Take-home question</vt:lpstr>
      <vt:lpstr>Take-home question</vt:lpstr>
      <vt:lpstr>PowerPoint Presentation</vt:lpstr>
      <vt:lpstr>Focal length, aperture, depth of field</vt:lpstr>
      <vt:lpstr>Today’s class: 3D Reconstruction</vt:lpstr>
      <vt:lpstr>The challenge</vt:lpstr>
      <vt:lpstr>The solution</vt:lpstr>
      <vt:lpstr>Today’s class: Two Models</vt:lpstr>
      <vt:lpstr>“Tour into the Picture” (Horry et al. SIGGRAPH ’97)</vt:lpstr>
      <vt:lpstr>The idea</vt:lpstr>
      <vt:lpstr>Step 1: specify scene geometry</vt:lpstr>
      <vt:lpstr>PowerPoint Presentation</vt:lpstr>
      <vt:lpstr>PowerPoint Presentation</vt:lpstr>
      <vt:lpstr>PowerPoint Presentation</vt:lpstr>
      <vt:lpstr>PowerPoint Presentation</vt:lpstr>
      <vt:lpstr>PowerPoint Presentation</vt:lpstr>
      <vt:lpstr>PowerPoint Presentation</vt:lpstr>
      <vt:lpstr>Question </vt:lpstr>
      <vt:lpstr>2D to 3D conversion</vt:lpstr>
      <vt:lpstr>2D to 3D conversion</vt:lpstr>
      <vt:lpstr>Depth of the box</vt:lpstr>
      <vt:lpstr>Step 2: map image textures into frontal view</vt:lpstr>
      <vt:lpstr>Image rectification</vt:lpstr>
      <vt:lpstr>Computing homography</vt:lpstr>
      <vt:lpstr>Computing homography</vt:lpstr>
      <vt:lpstr>Solving for homographies (more detail)</vt:lpstr>
      <vt:lpstr>Solving for homographies (more detail)</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Fitting boxes to indoor scenes</vt:lpstr>
      <vt:lpstr>Box Layout Algorithm</vt:lpstr>
      <vt:lpstr>Experimental results</vt:lpstr>
      <vt:lpstr>Experimental results</vt:lpstr>
      <vt:lpstr>Complete 3D from RGBD</vt:lpstr>
      <vt:lpstr>Complete 3D from RGBD</vt:lpstr>
      <vt:lpstr>Complete 3D from RGBD</vt:lpstr>
      <vt:lpstr>Final project ideas</vt:lpstr>
      <vt:lpstr>Summary</vt:lpstr>
      <vt:lpstr>Next Week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cp:lastModifiedBy>
  <cp:revision>81</cp:revision>
  <dcterms:created xsi:type="dcterms:W3CDTF">2010-08-30T03:58:01Z</dcterms:created>
  <dcterms:modified xsi:type="dcterms:W3CDTF">2014-10-09T15:46:06Z</dcterms:modified>
</cp:coreProperties>
</file>