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9"/>
  </p:notesMasterIdLst>
  <p:sldIdLst>
    <p:sldId id="398" r:id="rId5"/>
    <p:sldId id="473" r:id="rId6"/>
    <p:sldId id="474" r:id="rId7"/>
    <p:sldId id="479" r:id="rId8"/>
    <p:sldId id="478" r:id="rId9"/>
    <p:sldId id="475" r:id="rId10"/>
    <p:sldId id="476" r:id="rId11"/>
    <p:sldId id="477" r:id="rId12"/>
    <p:sldId id="466" r:id="rId13"/>
    <p:sldId id="402" r:id="rId14"/>
    <p:sldId id="403" r:id="rId15"/>
    <p:sldId id="401" r:id="rId16"/>
    <p:sldId id="404" r:id="rId17"/>
    <p:sldId id="411" r:id="rId18"/>
    <p:sldId id="405" r:id="rId19"/>
    <p:sldId id="412" r:id="rId20"/>
    <p:sldId id="413" r:id="rId21"/>
    <p:sldId id="414" r:id="rId22"/>
    <p:sldId id="417" r:id="rId23"/>
    <p:sldId id="416" r:id="rId24"/>
    <p:sldId id="418" r:id="rId25"/>
    <p:sldId id="435" r:id="rId26"/>
    <p:sldId id="427" r:id="rId27"/>
    <p:sldId id="428" r:id="rId28"/>
    <p:sldId id="468" r:id="rId29"/>
    <p:sldId id="437" r:id="rId30"/>
    <p:sldId id="429" r:id="rId31"/>
    <p:sldId id="430" r:id="rId32"/>
    <p:sldId id="431" r:id="rId33"/>
    <p:sldId id="432" r:id="rId34"/>
    <p:sldId id="433" r:id="rId35"/>
    <p:sldId id="434" r:id="rId36"/>
    <p:sldId id="436" r:id="rId37"/>
    <p:sldId id="438" r:id="rId38"/>
    <p:sldId id="448" r:id="rId39"/>
    <p:sldId id="439" r:id="rId40"/>
    <p:sldId id="459" r:id="rId41"/>
    <p:sldId id="463" r:id="rId42"/>
    <p:sldId id="440" r:id="rId43"/>
    <p:sldId id="441" r:id="rId44"/>
    <p:sldId id="442" r:id="rId45"/>
    <p:sldId id="443" r:id="rId46"/>
    <p:sldId id="462" r:id="rId47"/>
    <p:sldId id="449" r:id="rId48"/>
    <p:sldId id="450" r:id="rId49"/>
    <p:sldId id="451" r:id="rId50"/>
    <p:sldId id="454" r:id="rId51"/>
    <p:sldId id="452" r:id="rId52"/>
    <p:sldId id="453" r:id="rId53"/>
    <p:sldId id="444" r:id="rId54"/>
    <p:sldId id="455" r:id="rId55"/>
    <p:sldId id="445" r:id="rId56"/>
    <p:sldId id="456" r:id="rId57"/>
    <p:sldId id="45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84356" autoAdjust="0"/>
  </p:normalViewPr>
  <p:slideViewPr>
    <p:cSldViewPr>
      <p:cViewPr varScale="1">
        <p:scale>
          <a:sx n="50" d="100"/>
          <a:sy n="50" d="100"/>
        </p:scale>
        <p:origin x="52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7.xml"/><Relationship Id="rId7" Type="http://schemas.openxmlformats.org/officeDocument/2006/relationships/slide" Target="slides/slide42.xml"/><Relationship Id="rId2" Type="http://schemas.openxmlformats.org/officeDocument/2006/relationships/slide" Target="slides/slide24.xml"/><Relationship Id="rId1" Type="http://schemas.openxmlformats.org/officeDocument/2006/relationships/slide" Target="slides/slide23.xml"/><Relationship Id="rId6" Type="http://schemas.openxmlformats.org/officeDocument/2006/relationships/slide" Target="slides/slide41.xml"/><Relationship Id="rId5" Type="http://schemas.openxmlformats.org/officeDocument/2006/relationships/slide" Target="slides/slide37.xml"/><Relationship Id="rId4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7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56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6398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19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20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21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7748-23E0-4C34-9D3C-EAACF57388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55E-A974-4383-A1F2-9D37570C2C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55E7-9C5C-42F4-A97B-0DA975703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4010-FF58-4C5C-989A-18021577E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DD7B-E393-4FDC-A104-D211C1997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5693-774E-4291-972D-7593B39A4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723-F95E-4DB8-9451-97D72120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D1B8-298C-4C30-9B1E-6C9467295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19CA-C11D-451B-93C4-E16C6F93D5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E1C-A67C-42D8-A593-D2891F2A4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ABDA-121A-43CD-BA08-1A2451D8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D6271-50E0-4E7A-B33B-0899CAC878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35.emf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34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33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ngr.illinois.edu/~sricker2/cs498dwh/proj2/" TargetMode="External"/><Relationship Id="rId2" Type="http://schemas.openxmlformats.org/officeDocument/2006/relationships/hyperlink" Target="http://daeyunshin.com/2014/09/30/image-quilt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.engr.illinois.edu/~yperez9/cs498dwh/proj2/" TargetMode="External"/><Relationship Id="rId5" Type="http://schemas.openxmlformats.org/officeDocument/2006/relationships/hyperlink" Target="http://web.engr.illinois.edu/~goodsit2/cs498dwh/proj2/" TargetMode="External"/><Relationship Id="rId4" Type="http://schemas.openxmlformats.org/officeDocument/2006/relationships/hyperlink" Target="http://web.engr.illinois.edu/~eweeks2/cs498dwh/proj2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38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37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41.emf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40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39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45.emf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29" Type="http://schemas.openxmlformats.org/officeDocument/2006/relationships/tags" Target="../tags/tag132.xml"/><Relationship Id="rId41" Type="http://schemas.openxmlformats.org/officeDocument/2006/relationships/notesSlide" Target="../notesSlides/notesSlide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48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47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49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50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52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53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55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54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9" Type="http://schemas.openxmlformats.org/officeDocument/2006/relationships/tags" Target="../tags/tag332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59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56.wmf"/><Relationship Id="rId61" Type="http://schemas.openxmlformats.org/officeDocument/2006/relationships/image" Target="../media/image58.wmf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60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57.wmf"/><Relationship Id="rId67" Type="http://schemas.openxmlformats.org/officeDocument/2006/relationships/image" Target="../media/image61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26" Type="http://schemas.openxmlformats.org/officeDocument/2006/relationships/tags" Target="../tags/tag371.xml"/><Relationship Id="rId39" Type="http://schemas.openxmlformats.org/officeDocument/2006/relationships/tags" Target="../tags/tag384.xml"/><Relationship Id="rId21" Type="http://schemas.openxmlformats.org/officeDocument/2006/relationships/tags" Target="../tags/tag366.xml"/><Relationship Id="rId34" Type="http://schemas.openxmlformats.org/officeDocument/2006/relationships/tags" Target="../tags/tag379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76" Type="http://schemas.openxmlformats.org/officeDocument/2006/relationships/image" Target="../media/image65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9" Type="http://schemas.openxmlformats.org/officeDocument/2006/relationships/tags" Target="../tags/tag374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63.png"/><Relationship Id="rId79" Type="http://schemas.openxmlformats.org/officeDocument/2006/relationships/image" Target="../media/image62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66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64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26" Type="http://schemas.openxmlformats.org/officeDocument/2006/relationships/tags" Target="../tags/tag442.xml"/><Relationship Id="rId39" Type="http://schemas.openxmlformats.org/officeDocument/2006/relationships/tags" Target="../tags/tag455.xml"/><Relationship Id="rId21" Type="http://schemas.openxmlformats.org/officeDocument/2006/relationships/tags" Target="../tags/tag437.xml"/><Relationship Id="rId34" Type="http://schemas.openxmlformats.org/officeDocument/2006/relationships/tags" Target="../tags/tag450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16" Type="http://schemas.openxmlformats.org/officeDocument/2006/relationships/tags" Target="../tags/tag432.xml"/><Relationship Id="rId29" Type="http://schemas.openxmlformats.org/officeDocument/2006/relationships/tags" Target="../tags/tag445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64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0" Type="http://schemas.openxmlformats.org/officeDocument/2006/relationships/tags" Target="../tags/tag426.xml"/><Relationship Id="rId19" Type="http://schemas.openxmlformats.org/officeDocument/2006/relationships/tags" Target="../tags/tag435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63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68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photography-school.com/an-introduction-to-focus-stacking" TargetMode="External"/><Relationship Id="rId2" Type="http://schemas.openxmlformats.org/officeDocument/2006/relationships/hyperlink" Target="http://www.zen20934.zen.co.uk/photography/Workflow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5.png"/><Relationship Id="rId4" Type="http://schemas.openxmlformats.org/officeDocument/2006/relationships/image" Target="../media/image8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7.wmf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26" Type="http://schemas.openxmlformats.org/officeDocument/2006/relationships/tags" Target="../tags/tag546.xml"/><Relationship Id="rId39" Type="http://schemas.openxmlformats.org/officeDocument/2006/relationships/tags" Target="../tags/tag559.xml"/><Relationship Id="rId21" Type="http://schemas.openxmlformats.org/officeDocument/2006/relationships/tags" Target="../tags/tag541.xml"/><Relationship Id="rId34" Type="http://schemas.openxmlformats.org/officeDocument/2006/relationships/tags" Target="../tags/tag554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7" Type="http://schemas.openxmlformats.org/officeDocument/2006/relationships/tags" Target="../tags/tag527.xml"/><Relationship Id="rId71" Type="http://schemas.openxmlformats.org/officeDocument/2006/relationships/image" Target="../media/image83.jpeg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30.png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61" Type="http://schemas.openxmlformats.org/officeDocument/2006/relationships/tags" Target="../tags/tag581.xml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50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49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courses.engr.illinois.edu/cs498dh3/projects/gradient/ComputationalPhotography_ProjectGradient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Cameras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10/7/14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5410200" cy="4277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60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61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84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4196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85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51006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03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r>
              <a:rPr lang="en-US" dirty="0" smtClean="0"/>
              <a:t>How 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80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8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25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72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en-US" sz="2000" dirty="0" smtClean="0"/>
              <a:t>Suppose </a:t>
            </a:r>
            <a:r>
              <a:rPr lang="en-US" sz="2000" dirty="0" smtClean="0"/>
              <a:t>you have </a:t>
            </a:r>
            <a:r>
              <a:rPr lang="en-US" sz="2000" dirty="0" smtClean="0"/>
              <a:t>estimated finite </a:t>
            </a:r>
            <a:r>
              <a:rPr lang="en-US" sz="2000" dirty="0" smtClean="0"/>
              <a:t>three vanishing </a:t>
            </a:r>
            <a:r>
              <a:rPr lang="en-US" sz="2000" dirty="0" smtClean="0"/>
              <a:t>points corresponding </a:t>
            </a:r>
            <a:r>
              <a:rPr lang="en-US" sz="2000" dirty="0" smtClean="0"/>
              <a:t>to orthogonal </a:t>
            </a:r>
            <a:r>
              <a:rPr lang="en-US" sz="2000" dirty="0" smtClean="0"/>
              <a:t>directions</a:t>
            </a:r>
            <a:r>
              <a:rPr lang="en-US" sz="2000" dirty="0"/>
              <a:t>:</a:t>
            </a:r>
            <a:r>
              <a:rPr lang="en-US" sz="2000" dirty="0" smtClean="0"/>
              <a:t> </a:t>
            </a:r>
            <a:endParaRPr lang="en-US" sz="2000" dirty="0"/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solve for intrinsic matrix</a:t>
            </a:r>
            <a:r>
              <a:rPr lang="en-US" sz="2000" dirty="0" smtClean="0"/>
              <a:t>?  (assume K has three parameters)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The transpose of the rotation matrix is its </a:t>
            </a:r>
            <a:r>
              <a:rPr lang="en-US" sz="1600" dirty="0" smtClean="0"/>
              <a:t>inverse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 smtClean="0"/>
              <a:t>Use the fact that the 3D directions are orthogonal</a:t>
            </a:r>
            <a:endParaRPr lang="en-US" sz="1600" dirty="0" smtClean="0"/>
          </a:p>
          <a:p>
            <a:pPr marL="857250" lvl="1" indent="-457200">
              <a:buFont typeface="+mj-lt"/>
              <a:buAutoNum type="arabicParenR"/>
            </a:pPr>
            <a:r>
              <a:rPr lang="en-US" sz="2000" dirty="0" smtClean="0"/>
              <a:t>How to recover </a:t>
            </a:r>
            <a:r>
              <a:rPr lang="en-US" sz="2000" dirty="0" smtClean="0"/>
              <a:t>the rotation matrix that is aligned with the 3D axes defined by these points</a:t>
            </a:r>
            <a:r>
              <a:rPr lang="en-US" sz="2000" dirty="0" smtClean="0"/>
              <a:t>?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In homogeneous coordinates, 3d point at infinity is (X, Y, Z, 0)</a:t>
            </a:r>
          </a:p>
          <a:p>
            <a:pPr marL="800100" lvl="2" indent="0">
              <a:buNone/>
            </a:pPr>
            <a:endParaRPr lang="en-US" sz="1600" dirty="0" smtClean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3000" y="3759025"/>
            <a:ext cx="4953000" cy="3098975"/>
            <a:chOff x="1143000" y="3759025"/>
            <a:chExt cx="4953000" cy="30989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90800" y="4140025"/>
              <a:ext cx="3505200" cy="271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rot="10800000">
              <a:off x="1143000" y="5892625"/>
              <a:ext cx="1295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9200" y="55116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58164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VP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528302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191000" y="4140025"/>
              <a:ext cx="4587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495800" y="37590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Incomplete list of great project pages</a:t>
            </a:r>
          </a:p>
          <a:p>
            <a:pPr lvl="1"/>
            <a:r>
              <a:rPr lang="en-US" sz="1800" dirty="0" err="1"/>
              <a:t>Dae</a:t>
            </a:r>
            <a:r>
              <a:rPr lang="en-US" sz="1800" dirty="0"/>
              <a:t> Yun Shin: </a:t>
            </a:r>
            <a:r>
              <a:rPr lang="en-US" sz="1800" dirty="0">
                <a:hlinkClick r:id="rId2"/>
              </a:rPr>
              <a:t>http://daeyunshin.com/2014/09/30/image-quilting.html</a:t>
            </a:r>
            <a:endParaRPr lang="en-US" sz="1800" dirty="0"/>
          </a:p>
          <a:p>
            <a:pPr lvl="2"/>
            <a:r>
              <a:rPr lang="en-US" sz="1400" dirty="0"/>
              <a:t>Good </a:t>
            </a:r>
            <a:r>
              <a:rPr lang="en-US" sz="1400" dirty="0" err="1"/>
              <a:t>writeup</a:t>
            </a:r>
            <a:r>
              <a:rPr lang="en-US" sz="1400" dirty="0"/>
              <a:t>, excellent results, especially </a:t>
            </a:r>
            <a:r>
              <a:rPr lang="en-US" sz="1400" dirty="0" smtClean="0"/>
              <a:t>transfer/blend</a:t>
            </a:r>
            <a:endParaRPr lang="en-US" sz="1800" dirty="0" smtClean="0"/>
          </a:p>
          <a:p>
            <a:pPr lvl="1"/>
            <a:r>
              <a:rPr lang="en-US" sz="1800" dirty="0" smtClean="0"/>
              <a:t>Sam </a:t>
            </a:r>
            <a:r>
              <a:rPr lang="en-US" sz="1800" dirty="0"/>
              <a:t>Ricker: </a:t>
            </a:r>
            <a:r>
              <a:rPr lang="en-US" sz="1800" dirty="0">
                <a:hlinkClick r:id="rId3"/>
              </a:rPr>
              <a:t>http://web.engr.illinois.edu/~sricker2/cs498dwh/proj2</a:t>
            </a:r>
            <a:r>
              <a:rPr lang="en-US" sz="1800" dirty="0" smtClean="0">
                <a:hlinkClick r:id="rId3"/>
              </a:rPr>
              <a:t>/</a:t>
            </a:r>
            <a:endParaRPr lang="en-US" sz="1800" dirty="0" smtClean="0"/>
          </a:p>
          <a:p>
            <a:pPr lvl="2"/>
            <a:r>
              <a:rPr lang="en-US" sz="1400" dirty="0" smtClean="0"/>
              <a:t>Nice results, especially iterative transfer</a:t>
            </a:r>
          </a:p>
          <a:p>
            <a:pPr lvl="1"/>
            <a:r>
              <a:rPr lang="en-US" sz="1800" dirty="0" smtClean="0"/>
              <a:t>Elizabeth </a:t>
            </a:r>
            <a:r>
              <a:rPr lang="en-US" sz="1800" dirty="0"/>
              <a:t>Weeks: </a:t>
            </a:r>
            <a:r>
              <a:rPr lang="en-US" sz="1800" dirty="0">
                <a:hlinkClick r:id="rId4"/>
              </a:rPr>
              <a:t>http://web.engr.illinois.edu/~eweeks2/cs498dwh/proj2</a:t>
            </a:r>
            <a:r>
              <a:rPr lang="en-US" sz="1800" dirty="0" smtClean="0">
                <a:hlinkClick r:id="rId4"/>
              </a:rPr>
              <a:t>/</a:t>
            </a:r>
            <a:endParaRPr lang="en-US" sz="1800" dirty="0" smtClean="0"/>
          </a:p>
          <a:p>
            <a:pPr lvl="2"/>
            <a:r>
              <a:rPr lang="en-US" sz="1400" dirty="0" smtClean="0"/>
              <a:t>Lots of cool synthesis/transfer results</a:t>
            </a:r>
            <a:endParaRPr lang="en-US" sz="1400" dirty="0"/>
          </a:p>
          <a:p>
            <a:pPr lvl="1"/>
            <a:r>
              <a:rPr lang="en-US" sz="1800" dirty="0"/>
              <a:t>Jeremy Goodsitt: </a:t>
            </a:r>
            <a:r>
              <a:rPr lang="en-US" sz="1800" dirty="0">
                <a:hlinkClick r:id="rId5"/>
              </a:rPr>
              <a:t>http://web.engr.illinois.edu/~goodsit2/cs498dwh/proj2</a:t>
            </a:r>
            <a:r>
              <a:rPr lang="en-US" sz="1800" dirty="0" smtClean="0">
                <a:hlinkClick r:id="rId5"/>
              </a:rPr>
              <a:t>/</a:t>
            </a:r>
            <a:endParaRPr lang="en-US" sz="1800" dirty="0" smtClean="0"/>
          </a:p>
          <a:p>
            <a:pPr lvl="2"/>
            <a:r>
              <a:rPr lang="en-US" sz="1400" dirty="0" smtClean="0"/>
              <a:t>Nice results, description, illustrations</a:t>
            </a:r>
          </a:p>
          <a:p>
            <a:pPr lvl="1"/>
            <a:r>
              <a:rPr lang="en-US" sz="1800" dirty="0" err="1" smtClean="0"/>
              <a:t>Yeritsa</a:t>
            </a:r>
            <a:r>
              <a:rPr lang="en-US" sz="1800" dirty="0"/>
              <a:t> Perez: </a:t>
            </a:r>
            <a:r>
              <a:rPr lang="en-US" sz="1800" dirty="0">
                <a:hlinkClick r:id="rId6"/>
              </a:rPr>
              <a:t>http://web.engr.illinois.edu/~yperez9/cs498dwh/proj2</a:t>
            </a:r>
            <a:r>
              <a:rPr lang="en-US" sz="1800" dirty="0" smtClean="0">
                <a:hlinkClick r:id="rId6"/>
              </a:rPr>
              <a:t>/</a:t>
            </a:r>
            <a:endParaRPr lang="en-US" sz="1800" dirty="0" smtClean="0"/>
          </a:p>
          <a:p>
            <a:pPr lvl="2"/>
            <a:r>
              <a:rPr lang="en-US" sz="1400" dirty="0" smtClean="0"/>
              <a:t>Nice results, organized project page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93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of a scene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276600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524000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362200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1981200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20266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1774164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143000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188232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083280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682724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248400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495800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334000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4953000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478547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745964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114800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600752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669764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1787677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5" y="4864886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4784064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1877846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0" y="4514570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0" y="324520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9789" y="2448866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mage plane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0" y="879498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amera center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9620" y="1031897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Parallel to 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98238" y="3876865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camera looks down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0334" y="6948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Image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66294" y="18561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horizon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05600" y="5334000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</a:t>
            </a:r>
            <a:r>
              <a:rPr lang="en-US" dirty="0" smtClean="0"/>
              <a:t>giant ruler</a:t>
            </a:r>
            <a:endParaRPr lang="en-US" dirty="0"/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05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06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07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pic>
        <p:nvPicPr>
          <p:cNvPr id="750594" name="Picture 2" descr="http://web.engr.illinois.edu/~zhang303/cs498dwh/proj2/patch_result/more_examples/steel_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596" name="Picture 4" descr="http://web.engr.illinois.edu/~zhang303/cs498dwh/proj2/patch_result/more_examples/ste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55" y="1219200"/>
            <a:ext cx="6096000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5056" y="6291365"/>
            <a:ext cx="154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Yifang </a:t>
            </a:r>
            <a:r>
              <a:rPr lang="en-US" dirty="0" smtClean="0"/>
              <a:t>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328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329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30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31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32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33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88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Assume that the </a:t>
            </a:r>
            <a:r>
              <a:rPr lang="en-US" sz="2800" dirty="0" smtClean="0"/>
              <a:t>man is 6 </a:t>
            </a:r>
            <a:r>
              <a:rPr lang="en-US" sz="2800" dirty="0" err="1" smtClean="0"/>
              <a:t>ft</a:t>
            </a:r>
            <a:r>
              <a:rPr lang="en-US" sz="2800" dirty="0" smtClean="0"/>
              <a:t> tall</a:t>
            </a:r>
            <a:endParaRPr lang="en-US" sz="2800" dirty="0" smtClean="0"/>
          </a:p>
          <a:p>
            <a:pPr lvl="1"/>
            <a:r>
              <a:rPr lang="en-US" sz="2400" dirty="0" smtClean="0"/>
              <a:t>What is the height of the </a:t>
            </a:r>
            <a:r>
              <a:rPr lang="en-US" sz="2400" dirty="0" smtClean="0"/>
              <a:t>front of the building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pPr lvl="1"/>
            <a:r>
              <a:rPr lang="en-US" sz="2400" dirty="0" smtClean="0"/>
              <a:t>What is the height of the </a:t>
            </a:r>
            <a:r>
              <a:rPr lang="en-US" sz="2400" dirty="0" smtClean="0"/>
              <a:t>camera?</a:t>
            </a:r>
            <a:endParaRPr lang="en-US" sz="2400" dirty="0" smtClean="0"/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the pinhole: What about focus, aperture, DOF, FOV, etc?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36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37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endParaRPr lang="en-US" sz="1800" dirty="0" smtClean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with lenses</a:t>
            </a:r>
            <a:endParaRPr lang="en-US" dirty="0"/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" y="14478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09" y="5527443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4294" y="47876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focal length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0402" y="11246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002" y="1124633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object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0253" y="5527443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Equation for objects in focus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53024" y="6550223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3716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 smtClean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 smtClean="0"/>
              <a:t>	f-number (f/#) =</a:t>
            </a:r>
            <a:r>
              <a:rPr lang="en-US" sz="2400" dirty="0" err="1" smtClean="0"/>
              <a:t>focal_length</a:t>
            </a:r>
            <a:r>
              <a:rPr lang="en-US" sz="2400" dirty="0" smtClean="0"/>
              <a:t> / </a:t>
            </a:r>
            <a:r>
              <a:rPr lang="en-US" sz="2400" dirty="0" err="1" smtClean="0"/>
              <a:t>aperture_diameter</a:t>
            </a:r>
            <a:r>
              <a:rPr lang="en-US" sz="2400" dirty="0" smtClean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</a:t>
            </a:r>
            <a:r>
              <a:rPr lang="en-US" sz="2400" dirty="0" smtClean="0"/>
              <a:t>When you change the f-number, you are changing the aperture</a:t>
            </a:r>
            <a:endParaRPr lang="en-US" sz="2800" dirty="0" smtClean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pic>
        <p:nvPicPr>
          <p:cNvPr id="751618" name="Picture 2" descr="http://web.engr.illinois.edu/~jzwang2/cs498dwh/proj2/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222478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20" name="Picture 4" descr="http://web.engr.illinois.edu/~jzwang2/cs498dwh/proj2/oil/quilt_c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9179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261" y="6109647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Jane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spatial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Broader field of view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temporal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409" y="9906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8637" y="2055536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552" y="3637478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637" y="4876404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2552" y="529754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2552" y="3957600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14653" y="20704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9052" y="57592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14653" y="51072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93882" y="44192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99823" y="22551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14653" y="27442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8638" y="2513417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14653" y="3868311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91400" y="9906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10887" y="2070477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33094" y="25500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8523" y="3654957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72415" y="400376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15200" y="4915282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6869" y="5343713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438400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to get both bugs in focus?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506" y="2278812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78811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 smtClean="0"/>
              <a:t>Web answer: With software (Photoshop, </a:t>
            </a:r>
            <a:r>
              <a:rPr lang="en-US" sz="2800" dirty="0" err="1" smtClean="0"/>
              <a:t>CombineZM</a:t>
            </a:r>
            <a:r>
              <a:rPr lang="en-US" sz="2800" dirty="0" smtClean="0"/>
              <a:t>)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do it automatically?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336" y="4095159"/>
            <a:ext cx="5257800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Automatic solution would make a very interesting final project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50003"/>
            <a:ext cx="414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://www.digital-photography-school.com/an-introduction-to-focus-stacking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8067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 Reading: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</a:t>
            </a:r>
            <a:endParaRPr lang="en-US" dirty="0"/>
          </a:p>
        </p:txBody>
      </p:sp>
      <p:pic>
        <p:nvPicPr>
          <p:cNvPr id="749572" name="Picture 4" descr="https://fbcdn-sphotos-a-a.akamaihd.net/hphotos-ak-xap1/v/t1.0-9/10557312_10152824578024673_5678637812070418470_n.jpg?oh=e03367176b11e7b7458f34095a040b13&amp;oe=54BC77B7&amp;__gda__=1417997026_ae5f94fc0b6c9e3c3f6d74ba5972e3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35" y="1247437"/>
            <a:ext cx="1845129" cy="13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4" name="Picture 6" descr="https://fbcdn-sphotos-g-a.akamaihd.net/hphotos-ak-xpf1/v/t1.0-9/10388089_10152824575939673_2901286662679199955_n.jpg?oh=6285db2d5a6fe36e69a21e9a37715b49&amp;oe=5482BF7A&amp;__gda__=1422667269_5bd1374684e6e985a636524fe9deb0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72" y="2667946"/>
            <a:ext cx="1761054" cy="11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6" name="Picture 8" descr="https://fbcdn-sphotos-h-a.akamaihd.net/hphotos-ak-xap1/v/t1.0-9/10013542_10152824595444673_6417375602875661481_n.jpg?oh=74e13d5103167c1b48453f9d91236a89&amp;oe=5484062B&amp;__gda__=1421050750_4b842100a100d37468572737dd9c79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20223"/>
            <a:ext cx="3200400" cy="212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3359650"/>
            <a:ext cx="189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Elizabeth Weeks</a:t>
            </a:r>
            <a:endParaRPr lang="en-US" dirty="0"/>
          </a:p>
        </p:txBody>
      </p:sp>
      <p:pic>
        <p:nvPicPr>
          <p:cNvPr id="749578" name="Picture 10" descr="http://web.engr.illinois.edu/~yperez9/cs498dwh/proj2/index_files/image0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54098"/>
            <a:ext cx="18859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0" name="Picture 12" descr="http://web.engr.illinois.edu/~yperez9/cs498dwh/proj2/index_files/image0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72074"/>
            <a:ext cx="184785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2" name="Picture 14" descr="http://web.engr.illinois.edu/~yperez9/cs498dwh/proj2/index_files/image0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68" y="4314824"/>
            <a:ext cx="26098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4109" y="6400800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Yeritza </a:t>
            </a:r>
            <a:r>
              <a:rPr lang="en-US" dirty="0"/>
              <a:t>P</a:t>
            </a:r>
            <a:r>
              <a:rPr lang="en-US" dirty="0" smtClean="0"/>
              <a:t>erez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1981200" y="1371600"/>
          <a:ext cx="34417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35" name="Equation" r:id="rId3" imgW="1041120" imgH="355320" progId="Equation.3">
                  <p:embed/>
                </p:oleObj>
              </mc:Choice>
              <mc:Fallback>
                <p:oleObj name="Equation" r:id="rId3" imgW="10411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371600"/>
                        <a:ext cx="3441700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381500" y="5372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553200" y="38100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9800" y="4040188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096000" y="18288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172200" y="2743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825750" y="1981200"/>
          <a:ext cx="3441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92" name="Equation" r:id="rId3" imgW="1041120" imgH="368280" progId="Equation.3">
                  <p:embed/>
                </p:oleObj>
              </mc:Choice>
              <mc:Fallback>
                <p:oleObj name="Equation" r:id="rId3" imgW="104112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0" y="1981200"/>
                        <a:ext cx="34417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143375"/>
          <a:ext cx="39449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93" name="Equation" r:id="rId5" imgW="1193760" imgH="330120" progId="Equation.3">
                  <p:embed/>
                </p:oleObj>
              </mc:Choice>
              <mc:Fallback>
                <p:oleObj name="Equation" r:id="rId5" imgW="1193760" imgH="3301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43375"/>
                        <a:ext cx="39449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879933" y="464820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638800" y="195836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00800" y="685800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today</a:t>
            </a:r>
          </a:p>
          <a:p>
            <a:r>
              <a:rPr lang="en-US" dirty="0" smtClean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</a:t>
            </a:r>
            <a:endParaRPr lang="en-US" dirty="0"/>
          </a:p>
        </p:txBody>
      </p:sp>
      <p:pic>
        <p:nvPicPr>
          <p:cNvPr id="746498" name="Picture 2" descr="http://daeyunshin.com/img/posts/image-quilting/feyn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752600"/>
            <a:ext cx="242858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http://daeyunshin.com/img/posts/image-quilting/brickWallFeynman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752600"/>
            <a:ext cx="2436890" cy="31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2" name="Picture 6" descr="http://daeyunshin.com/img/posts/image-quilting/brickWallFeynman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11" y="1495424"/>
            <a:ext cx="34385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4219" y="494483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blend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5731" y="646689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Daeyun Shin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transfer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33" y="876300"/>
            <a:ext cx="7271333" cy="598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731" y="646689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Daeyun Shin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transfer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5731" y="646689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Sam Ricker</a:t>
            </a:r>
            <a:endParaRPr lang="en-US" dirty="0"/>
          </a:p>
        </p:txBody>
      </p:sp>
      <p:pic>
        <p:nvPicPr>
          <p:cNvPr id="747522" name="Picture 2" descr="http://web.engr.illinois.edu/~sricker2/cs498dwh/proj2/s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6" y="3505200"/>
            <a:ext cx="2542807" cy="23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4" name="Picture 4" descr="http://web.engr.illinois.edu/~sricker2/cs498dwh/proj2/to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2" y="1371600"/>
            <a:ext cx="1750599" cy="19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6" name="Picture 6" descr="http://web.engr.illinois.edu/~sricker2/cs498dwh/proj2/transf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36" y="2884106"/>
            <a:ext cx="2720254" cy="25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8" name="Picture 8" descr="http://web.engr.illinois.edu/~sricker2/cs498dwh/proj2/transfer_ite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90" y="2884106"/>
            <a:ext cx="2797200" cy="25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1405" y="546501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Non-iterative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9000" y="546501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Monday</a:t>
            </a:r>
          </a:p>
          <a:p>
            <a:pPr lvl="1"/>
            <a:r>
              <a:rPr lang="en-US" sz="2000" dirty="0">
                <a:hlinkClick r:id="rId2"/>
              </a:rPr>
              <a:t>http://courses.engr.illinois.edu/cs498dh3/projects/gradient/ComputationalPhotography_ProjectGradient.html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Strongly recommend that you get at least toy problem working before Thursday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21654</TotalTime>
  <Words>1243</Words>
  <Application>Microsoft Office PowerPoint</Application>
  <PresentationFormat>On-screen Show (4:3)</PresentationFormat>
  <Paragraphs>389</Paragraphs>
  <Slides>54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Myriad Roman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Project 2 Results</vt:lpstr>
      <vt:lpstr>Synthesis</vt:lpstr>
      <vt:lpstr>Synthesis</vt:lpstr>
      <vt:lpstr>Transfer</vt:lpstr>
      <vt:lpstr>Transfer</vt:lpstr>
      <vt:lpstr>Iterative transfer</vt:lpstr>
      <vt:lpstr>Iterative transfer</vt:lpstr>
      <vt:lpstr>Project 3</vt:lpstr>
      <vt:lpstr>Review: Pinhole Camera</vt:lpstr>
      <vt:lpstr>Review: Projection Matrix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76</cp:revision>
  <dcterms:created xsi:type="dcterms:W3CDTF">2010-08-30T03:58:01Z</dcterms:created>
  <dcterms:modified xsi:type="dcterms:W3CDTF">2014-10-07T15:13:19Z</dcterms:modified>
</cp:coreProperties>
</file>