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7"/>
  </p:notesMasterIdLst>
  <p:sldIdLst>
    <p:sldId id="398" r:id="rId3"/>
    <p:sldId id="483" r:id="rId4"/>
    <p:sldId id="462" r:id="rId5"/>
    <p:sldId id="464" r:id="rId6"/>
    <p:sldId id="469" r:id="rId7"/>
    <p:sldId id="472" r:id="rId8"/>
    <p:sldId id="480" r:id="rId9"/>
    <p:sldId id="481" r:id="rId10"/>
    <p:sldId id="48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34" r:id="rId19"/>
    <p:sldId id="457" r:id="rId20"/>
    <p:sldId id="459" r:id="rId21"/>
    <p:sldId id="458" r:id="rId22"/>
    <p:sldId id="460" r:id="rId23"/>
    <p:sldId id="400" r:id="rId24"/>
    <p:sldId id="402" r:id="rId25"/>
    <p:sldId id="401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50" r:id="rId48"/>
    <p:sldId id="451" r:id="rId49"/>
    <p:sldId id="452" r:id="rId50"/>
    <p:sldId id="453" r:id="rId51"/>
    <p:sldId id="461" r:id="rId52"/>
    <p:sldId id="454" r:id="rId53"/>
    <p:sldId id="455" r:id="rId54"/>
    <p:sldId id="443" r:id="rId55"/>
    <p:sldId id="441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 varScale="1">
        <p:scale>
          <a:sx n="43" d="100"/>
          <a:sy n="43" d="100"/>
        </p:scale>
        <p:origin x="9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5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applications (alignment for hybrid</a:t>
            </a:r>
            <a:r>
              <a:rPr lang="en-US" baseline="0" dirty="0" smtClean="0"/>
              <a:t> image, face morphing, </a:t>
            </a:r>
            <a:r>
              <a:rPr lang="en-US" baseline="0" smtClean="0"/>
              <a:t>photo stitching) </a:t>
            </a:r>
            <a:r>
              <a:rPr lang="en-US" smtClean="0"/>
              <a:t>and </a:t>
            </a:r>
            <a:r>
              <a:rPr lang="en-US" dirty="0" smtClean="0"/>
              <a:t>example of 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on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BC1BC-018B-4752-8C88-D43E30D97030}" type="slidenum">
              <a:rPr lang="en-US"/>
              <a:pPr/>
              <a:t>25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4203" cy="341534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238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eposterousuniverse.blogspot.com/2004_08_01_preposterousuniverse_archive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3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dientshop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radientsho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Warping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4953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09/25/14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396335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Many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slides from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Alyosha Efros + Steve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Seitz</a:t>
            </a:r>
          </a:p>
        </p:txBody>
      </p:sp>
      <p:pic>
        <p:nvPicPr>
          <p:cNvPr id="205828" name="Picture 4" descr="http://preposterousuniverse.com/images/be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6019800" cy="45148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3200" y="65532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Photo by Sean Carroll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Gradient 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General concept: Solve for pixels of new image that satisfy constraints on the gradient and the intensity</a:t>
            </a:r>
          </a:p>
          <a:p>
            <a:pPr lvl="1"/>
            <a:r>
              <a:rPr lang="en-US" dirty="0" smtClean="0"/>
              <a:t>Constraints can be from one image (for filtering) or more (for blending)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3: Reconstruction from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Preserve x-y gradients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Preserve intensity of one pixel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Source pixels: s</a:t>
            </a:r>
          </a:p>
          <a:p>
            <a:pPr>
              <a:buNone/>
            </a:pPr>
            <a:r>
              <a:rPr lang="en-US" dirty="0" smtClean="0"/>
              <a:t>Variable pixels: v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(v(x+1,y)-v(</a:t>
            </a:r>
            <a:r>
              <a:rPr lang="en-US" dirty="0" err="1" smtClean="0"/>
              <a:t>x,y</a:t>
            </a:r>
            <a:r>
              <a:rPr lang="en-US" dirty="0" smtClean="0"/>
              <a:t>) - (s(x+1,y)-s(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(v(x,y+1)-v(</a:t>
            </a:r>
            <a:r>
              <a:rPr lang="en-US" dirty="0" err="1" smtClean="0"/>
              <a:t>x,y</a:t>
            </a:r>
            <a:r>
              <a:rPr lang="en-US" dirty="0" smtClean="0"/>
              <a:t>) - (s(x,y+1)-s(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(v(1,1)-s(1,1))^2</a:t>
            </a:r>
            <a:endParaRPr lang="en-US" dirty="0"/>
          </a:p>
        </p:txBody>
      </p:sp>
      <p:pic>
        <p:nvPicPr>
          <p:cNvPr id="370690" name="Picture 2" descr="http://www.cs.illinois.edu/class/fa10/cs498dwh/projects/gradient/toy_pro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143000"/>
            <a:ext cx="2302646" cy="249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3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 (extra): Color2Gray</a:t>
            </a:r>
            <a:endParaRPr lang="en-US" dirty="0"/>
          </a:p>
        </p:txBody>
      </p:sp>
      <p:pic>
        <p:nvPicPr>
          <p:cNvPr id="372738" name="Picture 2" descr="http://www.cs.illinois.edu/class/fa10/cs498dwh/projects/gradient/colorBlindTest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2574950" cy="2514600"/>
          </a:xfrm>
          <a:prstGeom prst="rect">
            <a:avLst/>
          </a:prstGeom>
          <a:noFill/>
        </p:spPr>
      </p:pic>
      <p:pic>
        <p:nvPicPr>
          <p:cNvPr id="372740" name="Picture 4" descr="http://www.cs.illinois.edu/class/fa10/cs498dwh/projects/gradient/colorBlindTest35_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2514600" cy="2455664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114800" y="2667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914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rgb2gray</a:t>
            </a:r>
            <a:endParaRPr lang="en-US" dirty="0"/>
          </a:p>
        </p:txBody>
      </p:sp>
      <p:pic>
        <p:nvPicPr>
          <p:cNvPr id="8" name="Picture 2" descr="http://www.cs.illinois.edu/class/fa10/cs498dwh/projects/gradient/colorBlindTest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343400"/>
            <a:ext cx="2574950" cy="25146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114800" y="5562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5257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Gradient-domain editing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 (extra): NPR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Preserve gradients on edges</a:t>
            </a:r>
          </a:p>
          <a:p>
            <a:pPr lvl="1"/>
            <a:r>
              <a:rPr lang="en-US" sz="2400" dirty="0" smtClean="0"/>
              <a:t>e.g., get canny edges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</a:t>
            </a:r>
          </a:p>
          <a:p>
            <a:r>
              <a:rPr lang="en-US" sz="2800" dirty="0" smtClean="0"/>
              <a:t>Reduce gradients not on edges</a:t>
            </a:r>
          </a:p>
          <a:p>
            <a:r>
              <a:rPr lang="en-US" sz="2800" dirty="0" smtClean="0"/>
              <a:t>Preserve original intensity</a:t>
            </a:r>
            <a:endParaRPr lang="en-US" sz="2800" dirty="0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838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15267" y="64886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Perez et al.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ways to blend/composite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Alpha compositing</a:t>
            </a:r>
          </a:p>
          <a:p>
            <a:pPr marL="1371600" lvl="2" indent="-514350"/>
            <a:r>
              <a:rPr lang="en-US" dirty="0" smtClean="0"/>
              <a:t>Need nice cut (intelligent scissors)</a:t>
            </a:r>
          </a:p>
          <a:p>
            <a:pPr marL="1371600" lvl="2" indent="-514350"/>
            <a:r>
              <a:rPr lang="en-US" dirty="0" smtClean="0"/>
              <a:t>Should </a:t>
            </a:r>
            <a:r>
              <a:rPr lang="en-US" b="1" dirty="0" smtClean="0"/>
              <a:t>feather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Laplacian</a:t>
            </a:r>
            <a:r>
              <a:rPr lang="en-US" dirty="0" smtClean="0"/>
              <a:t> pyramid blending</a:t>
            </a:r>
          </a:p>
          <a:p>
            <a:pPr marL="1371600" lvl="2" indent="-514350"/>
            <a:r>
              <a:rPr lang="en-US" b="1" dirty="0" smtClean="0"/>
              <a:t>Smooth blending at low frequencies, sharp at high frequencies</a:t>
            </a:r>
          </a:p>
          <a:p>
            <a:pPr marL="1371600" lvl="2" indent="-514350"/>
            <a:r>
              <a:rPr lang="en-US" dirty="0" smtClean="0"/>
              <a:t>Usually used for stitching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Gradient domain editing</a:t>
            </a:r>
          </a:p>
          <a:p>
            <a:pPr marL="1371600" lvl="2" indent="-514350"/>
            <a:r>
              <a:rPr lang="en-US" dirty="0" smtClean="0"/>
              <a:t>Also called </a:t>
            </a:r>
            <a:r>
              <a:rPr lang="en-US" b="1" dirty="0" smtClean="0"/>
              <a:t>Poisson Editing</a:t>
            </a:r>
          </a:p>
          <a:p>
            <a:pPr marL="1371600" lvl="2" indent="-514350"/>
            <a:r>
              <a:rPr lang="en-US" dirty="0" smtClean="0"/>
              <a:t>Explicit control over what to preserve</a:t>
            </a:r>
          </a:p>
          <a:p>
            <a:pPr marL="1371600" lvl="2" indent="-514350"/>
            <a:r>
              <a:rPr lang="en-US" dirty="0" smtClean="0"/>
              <a:t>Changes foreground color (for better or worse)</a:t>
            </a:r>
          </a:p>
          <a:p>
            <a:pPr marL="1371600" lvl="2" indent="-514350"/>
            <a:r>
              <a:rPr lang="en-US" dirty="0" smtClean="0"/>
              <a:t>Applicable for many things besides blending</a:t>
            </a:r>
          </a:p>
        </p:txBody>
      </p:sp>
    </p:spTree>
    <p:extLst>
      <p:ext uri="{BB962C8B-B14F-4D97-AF65-F5344CB8AC3E}">
        <p14:creationId xmlns:p14="http://schemas.microsoft.com/office/powerpoint/2010/main" val="33884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1)  I am trying to blend this bear into this pool.  What problems will I have if I use: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Alpha compositing with feathering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Laplacian</a:t>
            </a:r>
            <a:r>
              <a:rPr lang="en-US" dirty="0" smtClean="0"/>
              <a:t> pyramid blending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Poisson editing?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3412" y="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9/23/2014</a:t>
            </a:r>
            <a:endParaRPr lang="en-US" dirty="0"/>
          </a:p>
        </p:txBody>
      </p:sp>
      <p:pic>
        <p:nvPicPr>
          <p:cNvPr id="410626" name="Picture 2" descr="http://www.cs.brown.edu/courses/csci1950-g/results/proj2/steveg/image/res_img02-d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99" y="2667000"/>
            <a:ext cx="3146395" cy="4191000"/>
          </a:xfrm>
          <a:prstGeom prst="rect">
            <a:avLst/>
          </a:prstGeom>
          <a:noFill/>
        </p:spPr>
      </p:pic>
      <p:pic>
        <p:nvPicPr>
          <p:cNvPr id="6" name="Picture 2" descr="http://www.cs.brown.edu/courses/csci1950-g/results/proj2/edwallac/res_im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657600"/>
            <a:ext cx="2402702" cy="3200400"/>
          </a:xfrm>
          <a:prstGeom prst="rect">
            <a:avLst/>
          </a:prstGeom>
          <a:noFill/>
        </p:spPr>
      </p:pic>
      <p:pic>
        <p:nvPicPr>
          <p:cNvPr id="7" name="Picture 4" descr="http://www.cs.brown.edu/courses/csci1950-g/results/proj2/steveg/image/2-laplac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86174"/>
            <a:ext cx="2381250" cy="3171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3745468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Lap. Pyramid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733800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Poisson Editing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2)  How would you make a sharpening filter using gradient domain processing?  What are the constraints on the gradients and the intensities?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33412" y="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9/23/2014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two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Global coordinate transformations</a:t>
            </a:r>
          </a:p>
          <a:p>
            <a:pPr lvl="1"/>
            <a:r>
              <a:rPr lang="en-US" dirty="0" smtClean="0"/>
              <a:t>Image alignment</a:t>
            </a:r>
          </a:p>
          <a:p>
            <a:endParaRPr lang="en-US" dirty="0" smtClean="0"/>
          </a:p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Interpolation and texture mapping</a:t>
            </a:r>
          </a:p>
          <a:p>
            <a:pPr lvl="1"/>
            <a:r>
              <a:rPr lang="en-US" dirty="0" smtClean="0"/>
              <a:t>Meshes and triangulation</a:t>
            </a:r>
          </a:p>
          <a:p>
            <a:pPr lvl="1"/>
            <a:r>
              <a:rPr lang="en-US" dirty="0" smtClean="0"/>
              <a:t>Shape morphing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stitching: projective alignment</a:t>
            </a:r>
            <a:endParaRPr lang="en-US" dirty="0"/>
          </a:p>
        </p:txBody>
      </p:sp>
      <p:pic>
        <p:nvPicPr>
          <p:cNvPr id="17" name="Picture 2" descr="C:\Users\Hoiem\Documents\Classes\Computational Photography - Fall 2010\projects\stitching\display\initial_matches.png"/>
          <p:cNvPicPr>
            <a:picLocks noChangeAspect="1" noChangeArrowheads="1"/>
          </p:cNvPicPr>
          <p:nvPr/>
        </p:nvPicPr>
        <p:blipFill>
          <a:blip r:embed="rId2" cstate="print"/>
          <a:srcRect t="25000" b="26389"/>
          <a:stretch>
            <a:fillRect/>
          </a:stretch>
        </p:blipFill>
        <p:spPr bwMode="auto">
          <a:xfrm>
            <a:off x="432759" y="1219200"/>
            <a:ext cx="7720642" cy="281481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667000" y="103453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corresponding points in two images</a:t>
            </a:r>
            <a:endParaRPr lang="en-US" dirty="0"/>
          </a:p>
        </p:txBody>
      </p:sp>
      <p:pic>
        <p:nvPicPr>
          <p:cNvPr id="19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580" y="4694599"/>
            <a:ext cx="3429000" cy="2182091"/>
          </a:xfrm>
          <a:prstGeom prst="rect">
            <a:avLst/>
          </a:prstGeom>
          <a:noFill/>
        </p:spPr>
      </p:pic>
      <p:sp>
        <p:nvSpPr>
          <p:cNvPr id="20" name="Down Arrow 19"/>
          <p:cNvSpPr/>
          <p:nvPr/>
        </p:nvSpPr>
        <p:spPr>
          <a:xfrm>
            <a:off x="4115520" y="4034017"/>
            <a:ext cx="355120" cy="515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70641" y="4024996"/>
            <a:ext cx="436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for transformation that aligns the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light fields</a:t>
            </a:r>
            <a:endParaRPr lang="en-US" dirty="0"/>
          </a:p>
        </p:txBody>
      </p:sp>
      <p:pic>
        <p:nvPicPr>
          <p:cNvPr id="4" name="Picture 3" descr="gro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99759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groveb-all"/>
          <p:cNvPicPr>
            <a:picLocks noChangeAspect="1" noChangeArrowheads="1"/>
          </p:cNvPicPr>
          <p:nvPr/>
        </p:nvPicPr>
        <p:blipFill>
          <a:blip r:embed="rId3" cstate="print"/>
          <a:srcRect b="50515"/>
          <a:stretch>
            <a:fillRect/>
          </a:stretch>
        </p:blipFill>
        <p:spPr bwMode="auto">
          <a:xfrm>
            <a:off x="253041" y="2871159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002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6002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16002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groveb-all"/>
          <p:cNvPicPr>
            <a:picLocks noChangeAspect="1" noChangeArrowheads="1"/>
          </p:cNvPicPr>
          <p:nvPr/>
        </p:nvPicPr>
        <p:blipFill>
          <a:blip r:embed="rId3" cstate="print"/>
          <a:srcRect t="49337"/>
          <a:stretch>
            <a:fillRect/>
          </a:stretch>
        </p:blipFill>
        <p:spPr bwMode="auto">
          <a:xfrm>
            <a:off x="7550150" y="2819400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6294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66294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6294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3041" y="1679086"/>
            <a:ext cx="865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Estimate light via projection from spherical surface onto image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2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</a:t>
            </a:r>
            <a:r>
              <a:rPr lang="en-US" dirty="0" err="1" smtClean="0"/>
              <a:t>Proj</a:t>
            </a:r>
            <a:r>
              <a:rPr lang="en-US" dirty="0" smtClean="0"/>
              <a:t> 2 due </a:t>
            </a:r>
            <a:r>
              <a:rPr lang="en-US" dirty="0" err="1" smtClean="0"/>
              <a:t>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Much more difficult than project 1 – get started asap if not already (could take &gt;10 hours)</a:t>
            </a:r>
          </a:p>
          <a:p>
            <a:r>
              <a:rPr lang="en-US" dirty="0" smtClean="0"/>
              <a:t>Must compute SSD cost for every pixel (slow but not horribly slow using filtering method; see tips at end of project page)</a:t>
            </a:r>
          </a:p>
          <a:p>
            <a:r>
              <a:rPr lang="en-US" dirty="0" smtClean="0"/>
              <a:t>Learn how to debug visual algorithms: </a:t>
            </a:r>
            <a:r>
              <a:rPr lang="en-US" dirty="0" err="1" smtClean="0"/>
              <a:t>imshow</a:t>
            </a:r>
            <a:r>
              <a:rPr lang="en-US" dirty="0" smtClean="0"/>
              <a:t>, plot, </a:t>
            </a:r>
            <a:r>
              <a:rPr lang="en-US" dirty="0" err="1" smtClean="0"/>
              <a:t>dbstop</a:t>
            </a:r>
            <a:r>
              <a:rPr lang="en-US" dirty="0" smtClean="0"/>
              <a:t> if error, keyboard and break points are your friends</a:t>
            </a:r>
          </a:p>
          <a:p>
            <a:pPr lvl="1"/>
            <a:r>
              <a:rPr lang="en-US" dirty="0" smtClean="0"/>
              <a:t>Suggestion: For “</a:t>
            </a:r>
            <a:r>
              <a:rPr lang="en-US" dirty="0" err="1" smtClean="0"/>
              <a:t>quilt_simple</a:t>
            </a:r>
            <a:r>
              <a:rPr lang="en-US" dirty="0" smtClean="0"/>
              <a:t>”, first set upper-left patch to be upper-left patch in source and iteratively find minimum cost patch and overlay --- should reproduce original source image, at least for part of the output</a:t>
            </a:r>
          </a:p>
          <a:p>
            <a:r>
              <a:rPr lang="en-US" dirty="0" smtClean="0"/>
              <a:t>Remember office hours: Amin on Thurs, Derek on 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66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524000" y="22860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312008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Blend from one object to other with a series of local transformations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8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667000"/>
            <a:ext cx="1981200" cy="1219200"/>
            <a:chOff x="960" y="1872"/>
            <a:chExt cx="1248" cy="768"/>
          </a:xfrm>
        </p:grpSpPr>
        <p:sp>
          <p:nvSpPr>
            <p:cNvPr id="19488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6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7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8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92" name="Text Box 9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81400" y="2971800"/>
            <a:ext cx="1600200" cy="476250"/>
            <a:chOff x="2256" y="2064"/>
            <a:chExt cx="1008" cy="300"/>
          </a:xfrm>
        </p:grpSpPr>
        <p:sp>
          <p:nvSpPr>
            <p:cNvPr id="19485" name="Text Box 11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86" name="Line 12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3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638800" y="2667000"/>
            <a:ext cx="1981200" cy="1219200"/>
            <a:chOff x="3552" y="1872"/>
            <a:chExt cx="1248" cy="768"/>
          </a:xfrm>
        </p:grpSpPr>
        <p:sp>
          <p:nvSpPr>
            <p:cNvPr id="19480" name="Line 15"/>
            <p:cNvSpPr>
              <a:spLocks noChangeShapeType="1"/>
            </p:cNvSpPr>
            <p:nvPr/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7"/>
            <p:cNvSpPr>
              <a:spLocks/>
            </p:cNvSpPr>
            <p:nvPr/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84" name="Text Box 19"/>
            <p:cNvSpPr txBox="1">
              <a:spLocks noChangeArrowheads="1"/>
            </p:cNvSpPr>
            <p:nvPr/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24000" y="5029200"/>
            <a:ext cx="1981200" cy="1219200"/>
            <a:chOff x="960" y="1872"/>
            <a:chExt cx="1248" cy="768"/>
          </a:xfrm>
        </p:grpSpPr>
        <p:sp>
          <p:nvSpPr>
            <p:cNvPr id="19475" name="Line 21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2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3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Text Box 24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79" name="Text Box 25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19472" name="Text Box 2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73" name="Line 2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638800" y="5029200"/>
            <a:ext cx="1981200" cy="1219200"/>
            <a:chOff x="3552" y="3168"/>
            <a:chExt cx="1248" cy="768"/>
          </a:xfrm>
        </p:grpSpPr>
        <p:sp>
          <p:nvSpPr>
            <p:cNvPr id="19467" name="Line 31"/>
            <p:cNvSpPr>
              <a:spLocks noChangeShapeType="1"/>
            </p:cNvSpPr>
            <p:nvPr/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32"/>
            <p:cNvSpPr>
              <a:spLocks noChangeShapeType="1"/>
            </p:cNvSpPr>
            <p:nvPr/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33"/>
            <p:cNvSpPr>
              <a:spLocks/>
            </p:cNvSpPr>
            <p:nvPr/>
          </p:nvSpPr>
          <p:spPr bwMode="auto">
            <a:xfrm>
              <a:off x="4224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Text Box 34"/>
            <p:cNvSpPr txBox="1">
              <a:spLocks noChangeArrowheads="1"/>
            </p:cNvSpPr>
            <p:nvPr/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71" name="Text Box 35"/>
            <p:cNvSpPr txBox="1">
              <a:spLocks noChangeArrowheads="1"/>
            </p:cNvSpPr>
            <p:nvPr/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sp>
        <p:nvSpPr>
          <p:cNvPr id="19466" name="Rectangle 36"/>
          <p:cNvSpPr>
            <a:spLocks noChangeArrowheads="1"/>
          </p:cNvSpPr>
          <p:nvPr/>
        </p:nvSpPr>
        <p:spPr bwMode="auto">
          <a:xfrm>
            <a:off x="685800" y="396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image warping: change </a:t>
            </a:r>
            <a:r>
              <a:rPr lang="en-US" sz="2400" b="1" i="1" dirty="0">
                <a:latin typeface="Arial" charset="0"/>
              </a:rPr>
              <a:t>domain</a:t>
            </a:r>
            <a:r>
              <a:rPr lang="en-US" sz="2400" dirty="0">
                <a:latin typeface="Arial" charset="0"/>
              </a:rPr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Arial" charset="0"/>
              </a:rPr>
              <a:t>g(x) = f(T(x))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40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2924175"/>
            <a:ext cx="1600200" cy="476250"/>
            <a:chOff x="2256" y="2064"/>
            <a:chExt cx="1008" cy="300"/>
          </a:xfrm>
        </p:grpSpPr>
        <p:sp>
          <p:nvSpPr>
            <p:cNvPr id="20498" name="Text Box 4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9" name="Line 5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6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0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5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HHHIMG_1166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5943600" y="2590800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0006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5105400"/>
            <a:ext cx="1843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1447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1447800" y="504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5638800" y="5119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  <p:sp>
        <p:nvSpPr>
          <p:cNvPr id="20492" name="Text Box 18"/>
          <p:cNvSpPr txBox="1">
            <a:spLocks noChangeArrowheads="1"/>
          </p:cNvSpPr>
          <p:nvPr/>
        </p:nvSpPr>
        <p:spPr bwMode="auto">
          <a:xfrm>
            <a:off x="5638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  <p:sp>
        <p:nvSpPr>
          <p:cNvPr id="2049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9906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image filtering: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change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sp>
        <p:nvSpPr>
          <p:cNvPr id="20494" name="Rectangle 20"/>
          <p:cNvSpPr>
            <a:spLocks noChangeArrowheads="1"/>
          </p:cNvSpPr>
          <p:nvPr/>
        </p:nvSpPr>
        <p:spPr bwMode="auto">
          <a:xfrm>
            <a:off x="685800" y="396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image warping: change </a:t>
            </a:r>
            <a:r>
              <a:rPr lang="en-US" sz="2400" b="1" i="1" dirty="0">
                <a:latin typeface="Arial" charset="0"/>
              </a:rPr>
              <a:t>domain</a:t>
            </a:r>
            <a:r>
              <a:rPr lang="en-US" sz="2400" dirty="0">
                <a:latin typeface="Arial" charset="0"/>
              </a:rPr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Arial" charset="0"/>
              </a:rPr>
              <a:t>g(x) = f(T(x))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Transformation T is a coordinate-changing machine: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dirty="0" smtClean="0"/>
              <a:t>(p)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What does it mean that </a:t>
            </a:r>
            <a:r>
              <a:rPr lang="en-US" i="1" dirty="0" smtClean="0"/>
              <a:t>T</a:t>
            </a:r>
            <a:r>
              <a:rPr lang="en-US" dirty="0" smtClean="0"/>
              <a:t> is global?</a:t>
            </a:r>
          </a:p>
          <a:p>
            <a:pPr lvl="1"/>
            <a:r>
              <a:rPr lang="en-US" dirty="0" smtClean="0"/>
              <a:t>Is the same for any point p</a:t>
            </a:r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For linear transformations, we can represent T as a matrix</a:t>
            </a:r>
          </a:p>
          <a:p>
            <a:pPr>
              <a:buNone/>
            </a:pPr>
            <a:r>
              <a:rPr lang="en-US" dirty="0" smtClean="0"/>
              <a:t>					  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1036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1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34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2423" name="Object 23"/>
          <p:cNvGraphicFramePr>
            <a:graphicFrameLocks noChangeAspect="1"/>
          </p:cNvGraphicFramePr>
          <p:nvPr/>
        </p:nvGraphicFramePr>
        <p:xfrm>
          <a:off x="3581400" y="5638800"/>
          <a:ext cx="164542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56" name="Equation" r:id="rId4" imgW="812520" imgH="469800" progId="Equation.3">
                  <p:embed/>
                </p:oleObj>
              </mc:Choice>
              <mc:Fallback>
                <p:oleObj name="Equation" r:id="rId4" imgW="812520" imgH="469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38800"/>
                        <a:ext cx="164542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 of parametric warps:</a:t>
            </a:r>
          </a:p>
        </p:txBody>
      </p:sp>
      <p:pic>
        <p:nvPicPr>
          <p:cNvPr id="21508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translation</a:t>
            </a:r>
          </a:p>
        </p:txBody>
      </p:sp>
      <p:pic>
        <p:nvPicPr>
          <p:cNvPr id="21510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rotation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aspect</a:t>
            </a:r>
          </a:p>
        </p:txBody>
      </p:sp>
      <p:pic>
        <p:nvPicPr>
          <p:cNvPr id="21514" name="Picture 10" descr="aff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95800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524000" y="5943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affine</a:t>
            </a:r>
          </a:p>
        </p:txBody>
      </p:sp>
      <p:pic>
        <p:nvPicPr>
          <p:cNvPr id="21516" name="Picture 12" descr="perspec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648200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002088" y="5740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perspective</a:t>
            </a:r>
          </a:p>
        </p:txBody>
      </p:sp>
      <p:pic>
        <p:nvPicPr>
          <p:cNvPr id="21518" name="Picture 14" descr="cylindric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7313" y="4543425"/>
            <a:ext cx="15636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477000" y="5892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cylindrical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Scaling</a:t>
            </a:r>
            <a:r>
              <a:rPr lang="en-US" sz="200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Uniform scaling</a:t>
            </a:r>
            <a:r>
              <a:rPr lang="en-US" sz="2000" smtClean="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3505200"/>
            <a:ext cx="3048000" cy="2743200"/>
            <a:chOff x="816" y="2208"/>
            <a:chExt cx="1920" cy="1728"/>
          </a:xfrm>
        </p:grpSpPr>
        <p:sp>
          <p:nvSpPr>
            <p:cNvPr id="22562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00200" y="4572000"/>
            <a:ext cx="914400" cy="1066800"/>
            <a:chOff x="1440" y="2928"/>
            <a:chExt cx="576" cy="672"/>
          </a:xfrm>
        </p:grpSpPr>
        <p:sp>
          <p:nvSpPr>
            <p:cNvPr id="22559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81600" y="3505200"/>
            <a:ext cx="3048000" cy="2743200"/>
            <a:chOff x="816" y="2208"/>
            <a:chExt cx="1920" cy="1728"/>
          </a:xfrm>
        </p:grpSpPr>
        <p:sp>
          <p:nvSpPr>
            <p:cNvPr id="22541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6781800" y="3200400"/>
            <a:ext cx="1828800" cy="2133600"/>
            <a:chOff x="1440" y="2928"/>
            <a:chExt cx="576" cy="672"/>
          </a:xfrm>
        </p:grpSpPr>
        <p:sp>
          <p:nvSpPr>
            <p:cNvPr id="22538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AutoShape 50"/>
          <p:cNvSpPr>
            <a:spLocks noChangeArrowheads="1"/>
          </p:cNvSpPr>
          <p:nvPr/>
        </p:nvSpPr>
        <p:spPr bwMode="auto">
          <a:xfrm>
            <a:off x="3962400" y="4724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51"/>
          <p:cNvSpPr txBox="1">
            <a:spLocks noChangeArrowheads="1"/>
          </p:cNvSpPr>
          <p:nvPr/>
        </p:nvSpPr>
        <p:spPr bwMode="auto">
          <a:xfrm>
            <a:off x="4065588" y="5105400"/>
            <a:ext cx="5794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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23587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23584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23566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23563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1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3562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X  </a:t>
              </a:r>
              <a:r>
                <a:rPr lang="en-US"/>
                <a:t>2,</a:t>
              </a:r>
              <a:br>
                <a:rPr lang="en-US"/>
              </a:br>
              <a:r>
                <a:rPr lang="en-US"/>
                <a:t>Y </a:t>
              </a:r>
              <a:r>
                <a:rPr lang="en-US">
                  <a:sym typeface="Symbol" pitchFamily="18" charset="2"/>
                </a:rPr>
                <a:t></a:t>
              </a:r>
              <a:r>
                <a:rPr lang="en-US"/>
                <a:t> 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837113" y="203835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6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203835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5"/>
          <p:cNvGraphicFramePr>
            <a:graphicFrameLocks noChangeAspect="1"/>
          </p:cNvGraphicFramePr>
          <p:nvPr/>
        </p:nvGraphicFramePr>
        <p:xfrm>
          <a:off x="4030663" y="409575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7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09575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50673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79120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scaling matrix S</a:t>
            </a:r>
            <a:endParaRPr lang="en-US">
              <a:latin typeface="Arial" charset="0"/>
            </a:endParaRPr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533400" y="6288088"/>
            <a:ext cx="5044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What is the transformation from (x’, y’) to (x, y)?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  <p:bldP spid="7178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0975" y="1524000"/>
            <a:ext cx="5838825" cy="4495800"/>
            <a:chOff x="128" y="960"/>
            <a:chExt cx="4138" cy="2832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992" y="3006"/>
              <a:ext cx="316" cy="51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916" y="1872"/>
              <a:ext cx="810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656" y="960"/>
              <a:ext cx="1024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3767138" y="4324350"/>
            <a:ext cx="5072062" cy="1228725"/>
          </a:xfrm>
          <a:prstGeom prst="rect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/>
              <a:t>x’ = x </a:t>
            </a:r>
            <a:r>
              <a:rPr lang="en-US" sz="3600" b="1"/>
              <a:t>cos</a:t>
            </a:r>
            <a:r>
              <a:rPr lang="en-US" sz="3600"/>
              <a:t>(</a:t>
            </a:r>
            <a:r>
              <a:rPr lang="en-US" sz="3600">
                <a:sym typeface="Symbol" pitchFamily="18" charset="2"/>
              </a:rPr>
              <a:t>) - y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</a:t>
            </a:r>
          </a:p>
          <a:p>
            <a:pPr algn="ctr"/>
            <a:r>
              <a:rPr lang="en-US" sz="3600">
                <a:sym typeface="Symbol" pitchFamily="18" charset="2"/>
              </a:rPr>
              <a:t>y’ = x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 + y </a:t>
            </a:r>
            <a:r>
              <a:rPr lang="en-US" sz="3600" b="1">
                <a:sym typeface="Symbol" pitchFamily="18" charset="2"/>
              </a:rPr>
              <a:t>cos</a:t>
            </a:r>
            <a:r>
              <a:rPr lang="en-US" sz="3600">
                <a:sym typeface="Symbol" pitchFamily="18" charset="2"/>
              </a:rPr>
              <a:t>()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03738" y="1914128"/>
            <a:ext cx="3683444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Polar coordinates…</a:t>
            </a:r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/>
              <a:t>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y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Trig Identity…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–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+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Substitute…</a:t>
            </a:r>
          </a:p>
          <a:p>
            <a:r>
              <a:rPr lang="en-US" dirty="0"/>
              <a:t>x’ = x </a:t>
            </a:r>
            <a:r>
              <a:rPr lang="en-US" b="1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) - y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</a:t>
            </a:r>
          </a:p>
          <a:p>
            <a:r>
              <a:rPr lang="en-US" dirty="0">
                <a:sym typeface="Symbol" pitchFamily="18" charset="2"/>
              </a:rPr>
              <a:t>y’ = x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 + y </a:t>
            </a:r>
            <a:r>
              <a:rPr lang="en-US" b="1" dirty="0" err="1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()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743200"/>
            <a:ext cx="3714750" cy="2949575"/>
            <a:chOff x="128" y="829"/>
            <a:chExt cx="4138" cy="2963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903" y="2853"/>
              <a:ext cx="497" cy="8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2915" y="1741"/>
              <a:ext cx="1274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656" y="829"/>
              <a:ext cx="1610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1117600" y="5029200"/>
            <a:ext cx="604838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ymbol" pitchFamily="18" charset="2"/>
                <a:sym typeface="Symbol" pitchFamily="18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Resuming from last class… Poisson </a:t>
            </a:r>
            <a:r>
              <a:rPr lang="en-US" dirty="0" smtClean="0"/>
              <a:t>Blending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A good blend should preserve gradients of source region without changing the background</a:t>
            </a:r>
            <a:endParaRPr lang="en-US" sz="2800" dirty="0"/>
          </a:p>
        </p:txBody>
      </p:sp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2" cstate="print"/>
          <a:srcRect l="54600" t="16000" r="17800" b="17867"/>
          <a:stretch>
            <a:fillRect/>
          </a:stretch>
        </p:blipFill>
        <p:spPr bwMode="auto">
          <a:xfrm>
            <a:off x="2819400" y="1981200"/>
            <a:ext cx="333559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15267" y="64886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Perez et al.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is easy to capture in matrix form:</a:t>
            </a:r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Even though sin(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and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are nonlinear functions of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,</a:t>
            </a:r>
          </a:p>
          <a:p>
            <a:pPr lvl="1"/>
            <a:r>
              <a:rPr lang="en-US" sz="1800" b="1" i="1" dirty="0" smtClean="0"/>
              <a:t>x’ is a linear combination of x and y</a:t>
            </a:r>
          </a:p>
          <a:p>
            <a:pPr lvl="1"/>
            <a:r>
              <a:rPr lang="en-US" sz="1800" b="1" i="1" dirty="0" smtClean="0"/>
              <a:t>y’ is a linear combination of x and y</a:t>
            </a:r>
          </a:p>
          <a:p>
            <a:pPr lvl="1"/>
            <a:endParaRPr lang="en-US" sz="1800" b="1" i="1" dirty="0" smtClean="0"/>
          </a:p>
          <a:p>
            <a:pPr marL="0" indent="0">
              <a:buNone/>
            </a:pPr>
            <a:r>
              <a:rPr lang="en-US" sz="2000" dirty="0" smtClean="0"/>
              <a:t>What is the inverse transformation?</a:t>
            </a:r>
          </a:p>
          <a:p>
            <a:pPr lvl="1"/>
            <a:r>
              <a:rPr lang="en-US" sz="1800" dirty="0" smtClean="0"/>
              <a:t>Rotation by –</a:t>
            </a:r>
            <a:r>
              <a:rPr lang="en-US" sz="1800" dirty="0" smtClean="0">
                <a:latin typeface="Symbol" pitchFamily="18" charset="2"/>
              </a:rPr>
              <a:t>q</a:t>
            </a:r>
            <a:endParaRPr lang="en-US" sz="1800" dirty="0" smtClean="0"/>
          </a:p>
          <a:p>
            <a:pPr lvl="1"/>
            <a:r>
              <a:rPr lang="en-US" sz="1800" dirty="0" smtClean="0"/>
              <a:t>For rotation matrices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52600" y="1338263"/>
          <a:ext cx="4454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30" name="Equation" r:id="rId3" imgW="1777680" imgH="469800" progId="Equation.3">
                  <p:embed/>
                </p:oleObj>
              </mc:Choice>
              <mc:Fallback>
                <p:oleObj name="Equation" r:id="rId3" imgW="17776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38263"/>
                        <a:ext cx="4454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746500" y="5453063"/>
          <a:ext cx="1254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31" name="Equation" r:id="rId5" imgW="596880" imgH="190440" progId="Equation.3">
                  <p:embed/>
                </p:oleObj>
              </mc:Choice>
              <mc:Fallback>
                <p:oleObj name="Equation" r:id="rId5" imgW="59688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453063"/>
                        <a:ext cx="1254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AutoShape 7"/>
          <p:cNvSpPr>
            <a:spLocks/>
          </p:cNvSpPr>
          <p:nvPr/>
        </p:nvSpPr>
        <p:spPr bwMode="auto">
          <a:xfrm rot="-5400000">
            <a:off x="4038600" y="14478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946525" y="2860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846138" y="2667000"/>
            <a:ext cx="185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Identity?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252538" y="3276600"/>
          <a:ext cx="9620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06" name="Equation" r:id="rId3" imgW="380880" imgH="355320" progId="Equation.3">
                  <p:embed/>
                </p:oleObj>
              </mc:Choice>
              <mc:Fallback>
                <p:oleObj name="Equation" r:id="rId3" imgW="38088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3276600"/>
                        <a:ext cx="96202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8" name="Object 6"/>
          <p:cNvGraphicFramePr>
            <a:graphicFrameLocks noChangeAspect="1"/>
          </p:cNvGraphicFramePr>
          <p:nvPr/>
        </p:nvGraphicFramePr>
        <p:xfrm>
          <a:off x="3898900" y="3200400"/>
          <a:ext cx="2722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07" name="Equation" r:id="rId5" imgW="1079280" imgH="380880" progId="Equation.3">
                  <p:embed/>
                </p:oleObj>
              </mc:Choice>
              <mc:Fallback>
                <p:oleObj name="Equation" r:id="rId5" imgW="107928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3200400"/>
                        <a:ext cx="272256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846138" y="4419600"/>
            <a:ext cx="3440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Scale around (0,0)?</a:t>
            </a:r>
          </a:p>
        </p:txBody>
      </p:sp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1220788" y="4870450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08" name="Equation" r:id="rId7" imgW="647640" imgH="482400" progId="Equation.3">
                  <p:embed/>
                </p:oleObj>
              </mc:Choice>
              <mc:Fallback>
                <p:oleObj name="Equation" r:id="rId7" imgW="64764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4870450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9"/>
          <p:cNvGraphicFramePr>
            <a:graphicFrameLocks noChangeAspect="1"/>
          </p:cNvGraphicFramePr>
          <p:nvPr/>
        </p:nvGraphicFramePr>
        <p:xfrm>
          <a:off x="3867150" y="4902200"/>
          <a:ext cx="310832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09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4902200"/>
                        <a:ext cx="3108325" cy="121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Rotate around (0,0)?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43000" y="338296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30" name="Equation" r:id="rId3" imgW="1460160" imgH="355320" progId="Equation.3">
                  <p:embed/>
                </p:oleObj>
              </mc:Choice>
              <mc:Fallback>
                <p:oleObj name="Equation" r:id="rId3" imgW="146016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8296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6"/>
          <p:cNvGraphicFramePr>
            <a:graphicFrameLocks noChangeAspect="1"/>
          </p:cNvGraphicFramePr>
          <p:nvPr/>
        </p:nvGraphicFramePr>
        <p:xfrm>
          <a:off x="5016500" y="332740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31" name="Equation" r:id="rId5" imgW="1701720" imgH="457200" progId="Equation.3">
                  <p:embed/>
                </p:oleObj>
              </mc:Choice>
              <mc:Fallback>
                <p:oleObj name="Equation" r:id="rId5" imgW="17017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32740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1677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Shear?</a:t>
            </a: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704983"/>
              </p:ext>
            </p:extLst>
          </p:nvPr>
        </p:nvGraphicFramePr>
        <p:xfrm>
          <a:off x="1198563" y="5176838"/>
          <a:ext cx="19065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32" name="Equation" r:id="rId7" imgW="863280" imgH="457200" progId="Equation.3">
                  <p:embed/>
                </p:oleObj>
              </mc:Choice>
              <mc:Fallback>
                <p:oleObj name="Equation" r:id="rId7" imgW="8632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5176838"/>
                        <a:ext cx="19065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43318"/>
              </p:ext>
            </p:extLst>
          </p:nvPr>
        </p:nvGraphicFramePr>
        <p:xfrm>
          <a:off x="5133975" y="5106988"/>
          <a:ext cx="310515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33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5106988"/>
                        <a:ext cx="3105150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48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Mirror about Y axis?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219200" y="3332163"/>
          <a:ext cx="10096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54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32163"/>
                        <a:ext cx="100965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6" name="Object 6"/>
          <p:cNvGraphicFramePr>
            <a:graphicFrameLocks noChangeAspect="1"/>
          </p:cNvGraphicFramePr>
          <p:nvPr/>
        </p:nvGraphicFramePr>
        <p:xfrm>
          <a:off x="4572000" y="3200400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55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00400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3105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Mirror over (0,0)?</a:t>
            </a:r>
          </a:p>
        </p:txBody>
      </p:sp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1295400" y="5313363"/>
          <a:ext cx="10366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56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13363"/>
                        <a:ext cx="103663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9" name="Object 9"/>
          <p:cNvGraphicFramePr>
            <a:graphicFrameLocks noChangeAspect="1"/>
          </p:cNvGraphicFramePr>
          <p:nvPr/>
        </p:nvGraphicFramePr>
        <p:xfrm>
          <a:off x="4575175" y="5203825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57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203825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38200" y="2757488"/>
            <a:ext cx="2400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Translation?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374775" y="3297238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0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297238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1219200" y="4568825"/>
            <a:ext cx="6488113" cy="974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Arial" charset="0"/>
              </a:rPr>
              <a:t>Only linear 2D transformations </a:t>
            </a:r>
          </a:p>
          <a:p>
            <a:pPr algn="ctr"/>
            <a:r>
              <a:rPr lang="en-US" sz="2800">
                <a:solidFill>
                  <a:schemeClr val="tx2"/>
                </a:solidFill>
                <a:latin typeface="Arial" charset="0"/>
              </a:rPr>
              <a:t>can be represented with a 2x2 matrix</a:t>
            </a:r>
          </a:p>
        </p:txBody>
      </p:sp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3217863" y="3505200"/>
            <a:ext cx="64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0" grpId="0" animBg="1"/>
      <p:bldP spid="7280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All 2D Linear Transformations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78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Mirror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Closed under composition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4953000" y="17462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50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625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3027363" y="4770438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51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4770438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592263" y="2362200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8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2362200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24288" cy="2833688"/>
          </a:xfrm>
        </p:spPr>
        <p:txBody>
          <a:bodyPr/>
          <a:lstStyle/>
          <a:p>
            <a:pPr marL="0" indent="0">
              <a:buNone/>
            </a:pPr>
            <a:r>
              <a:rPr lang="en-US" sz="2100" b="1" i="1" dirty="0" smtClean="0"/>
              <a:t>Homogeneous coordinates</a:t>
            </a:r>
          </a:p>
          <a:p>
            <a:r>
              <a:rPr lang="en-US" sz="2200" dirty="0" smtClean="0"/>
              <a:t>represent coordinates in 2 dimensions with a 3-vector</a:t>
            </a:r>
          </a:p>
          <a:p>
            <a:pPr marL="0" indent="0"/>
            <a:endParaRPr lang="en-US" sz="2000" dirty="0" smtClean="0"/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33888" y="1527175"/>
          <a:ext cx="4176712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2" name="Equation" r:id="rId3" imgW="1600200" imgH="698400" progId="Equation.3">
                  <p:embed/>
                </p:oleObj>
              </mc:Choice>
              <mc:Fallback>
                <p:oleObj name="Equation" r:id="rId3" imgW="160020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1527175"/>
                        <a:ext cx="4176712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676400" y="3733800"/>
            <a:ext cx="586740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74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500" dirty="0" smtClean="0"/>
              <a:t>2D Points </a:t>
            </a:r>
            <a:r>
              <a:rPr lang="en-US" sz="3500" dirty="0" smtClean="0">
                <a:sym typeface="Wingdings" pitchFamily="2" charset="2"/>
              </a:rPr>
              <a:t> Homogeneous Coordinates</a:t>
            </a:r>
            <a:endParaRPr lang="en-US" sz="3500" dirty="0" smtClean="0"/>
          </a:p>
          <a:p>
            <a:r>
              <a:rPr lang="en-US" sz="3000" dirty="0" smtClean="0"/>
              <a:t>Append 1 to every 2D point: (x y) </a:t>
            </a:r>
            <a:r>
              <a:rPr lang="en-US" sz="3000" dirty="0" smtClean="0">
                <a:sym typeface="Wingdings" pitchFamily="2" charset="2"/>
              </a:rPr>
              <a:t> (x y 1)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Homogeneous coordinates </a:t>
            </a:r>
            <a:r>
              <a:rPr lang="en-US" sz="3000" dirty="0" smtClean="0">
                <a:sym typeface="Wingdings" pitchFamily="2" charset="2"/>
              </a:rPr>
              <a:t> 2D Points</a:t>
            </a:r>
          </a:p>
          <a:p>
            <a:r>
              <a:rPr lang="en-US" sz="3000" dirty="0" smtClean="0">
                <a:sym typeface="Wingdings" pitchFamily="2" charset="2"/>
              </a:rPr>
              <a:t>Divide by third coordinate (x y w)  (x/w y/w)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Special properties</a:t>
            </a:r>
          </a:p>
          <a:p>
            <a:r>
              <a:rPr lang="en-US" sz="3000" dirty="0" smtClean="0"/>
              <a:t>Scale invariant: (x y w) = k * (x y w)</a:t>
            </a:r>
          </a:p>
          <a:p>
            <a:r>
              <a:rPr lang="en-US" sz="3000" dirty="0" smtClean="0"/>
              <a:t>(x, y, 0) represents a point at infinity</a:t>
            </a:r>
          </a:p>
          <a:p>
            <a:r>
              <a:rPr lang="en-US" sz="3000" dirty="0" smtClean="0"/>
              <a:t>(0, 0, 0) is not allowed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5000" y="3810000"/>
            <a:ext cx="5632450" cy="2668588"/>
            <a:chOff x="1836" y="1871"/>
            <a:chExt cx="3992" cy="1681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2646" y="2064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836" y="2928"/>
              <a:ext cx="189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3254" y="2586"/>
              <a:ext cx="81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2970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3294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2592" y="2640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2592" y="2352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2878" y="292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186" y="292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2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2432" y="250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2430" y="220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2</a:t>
              </a: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283" y="2303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(2,1,1)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3996" y="2304"/>
              <a:ext cx="8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(4,2,2)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4933" y="2304"/>
              <a:ext cx="8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(6,3,3)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618" y="28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x</a:t>
              </a: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2474" y="187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y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52800" y="38100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A: Using the rightmost column:</a:t>
            </a:r>
          </a:p>
        </p:txBody>
      </p:sp>
      <p:graphicFrame>
        <p:nvGraphicFramePr>
          <p:cNvPr id="732164" name="Object 4"/>
          <p:cNvGraphicFramePr>
            <a:graphicFrameLocks noChangeAspect="1"/>
          </p:cNvGraphicFramePr>
          <p:nvPr/>
        </p:nvGraphicFramePr>
        <p:xfrm>
          <a:off x="1676400" y="4419600"/>
          <a:ext cx="4103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22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0"/>
                        <a:ext cx="4103688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2538413" y="1660525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23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1660525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3: Poisson Blending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A good blend should preserve gradients of source region without changing the background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Treat pixels as variables to be solved</a:t>
            </a:r>
          </a:p>
          <a:p>
            <a:pPr lvl="1"/>
            <a:r>
              <a:rPr lang="en-US" sz="2400" dirty="0" smtClean="0"/>
              <a:t>Minimize squared difference between gradients of foreground region and gradients of target region</a:t>
            </a:r>
          </a:p>
          <a:p>
            <a:pPr lvl="1"/>
            <a:r>
              <a:rPr lang="en-US" sz="2400" dirty="0" smtClean="0"/>
              <a:t>Keep background pixels constant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15267" y="64886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Perez et al. 2003</a:t>
            </a:r>
            <a:endParaRPr lang="en-US" dirty="0"/>
          </a:p>
        </p:txBody>
      </p:sp>
      <p:pic>
        <p:nvPicPr>
          <p:cNvPr id="385026" name="Picture 2" descr="http://www.cs.illinois.edu/class/fa10/cs498dwh/projects/gradient/poissonblend_e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7572375" cy="733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7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Example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2292350"/>
          <a:ext cx="29987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20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92350"/>
                        <a:ext cx="2998788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1200" y="3962400"/>
            <a:ext cx="2541588" cy="2287588"/>
            <a:chOff x="816" y="2208"/>
            <a:chExt cx="1920" cy="1728"/>
          </a:xfrm>
        </p:grpSpPr>
        <p:sp>
          <p:nvSpPr>
            <p:cNvPr id="12327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536700" y="4851400"/>
            <a:ext cx="763588" cy="890588"/>
            <a:chOff x="1440" y="2928"/>
            <a:chExt cx="576" cy="672"/>
          </a:xfrm>
        </p:grpSpPr>
        <p:sp>
          <p:nvSpPr>
            <p:cNvPr id="12324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524375" y="3962400"/>
            <a:ext cx="2541588" cy="2287588"/>
            <a:chOff x="816" y="2208"/>
            <a:chExt cx="1920" cy="1728"/>
          </a:xfrm>
        </p:grpSpPr>
        <p:sp>
          <p:nvSpPr>
            <p:cNvPr id="12306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6" name="AutoShape 47"/>
          <p:cNvSpPr>
            <a:spLocks noChangeArrowheads="1"/>
          </p:cNvSpPr>
          <p:nvPr/>
        </p:nvSpPr>
        <p:spPr bwMode="auto">
          <a:xfrm>
            <a:off x="3506788" y="497840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/>
            <a:endParaRPr lang="ru-RU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297" name="Text Box 48"/>
          <p:cNvSpPr txBox="1">
            <a:spLocks noChangeArrowheads="1"/>
          </p:cNvSpPr>
          <p:nvPr/>
        </p:nvSpPr>
        <p:spPr bwMode="auto">
          <a:xfrm>
            <a:off x="3460750" y="5229225"/>
            <a:ext cx="750888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ym typeface="Symbol" pitchFamily="18" charset="2"/>
              </a:rPr>
              <a:t>t</a:t>
            </a:r>
            <a:r>
              <a:rPr lang="en-US" baseline="-25000">
                <a:sym typeface="Symbol" pitchFamily="18" charset="2"/>
              </a:rPr>
              <a:t>x</a:t>
            </a:r>
            <a:r>
              <a:rPr lang="en-US">
                <a:sym typeface="Symbol" pitchFamily="18" charset="2"/>
              </a:rPr>
              <a:t> = 2</a:t>
            </a:r>
            <a:r>
              <a:rPr lang="en-US"/>
              <a:t/>
            </a:r>
            <a:br>
              <a:rPr lang="en-US"/>
            </a:br>
            <a:r>
              <a:rPr lang="en-US"/>
              <a:t>t</a:t>
            </a:r>
            <a:r>
              <a:rPr lang="en-US" baseline="-25000"/>
              <a:t>y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= 1</a:t>
            </a:r>
            <a:endParaRPr lang="en-US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859463" y="4648200"/>
            <a:ext cx="763587" cy="890588"/>
            <a:chOff x="1440" y="2928"/>
            <a:chExt cx="576" cy="672"/>
          </a:xfrm>
        </p:grpSpPr>
        <p:sp>
          <p:nvSpPr>
            <p:cNvPr id="12303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9" name="AutoShape 53"/>
          <p:cNvSpPr>
            <a:spLocks noChangeArrowheads="1"/>
          </p:cNvSpPr>
          <p:nvPr/>
        </p:nvSpPr>
        <p:spPr bwMode="auto">
          <a:xfrm>
            <a:off x="7416800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00" name="AutoShape 54"/>
          <p:cNvSpPr>
            <a:spLocks noChangeArrowheads="1"/>
          </p:cNvSpPr>
          <p:nvPr/>
        </p:nvSpPr>
        <p:spPr bwMode="auto">
          <a:xfrm>
            <a:off x="6535738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01" name="AutoShape 55"/>
          <p:cNvSpPr>
            <a:spLocks noChangeArrowheads="1"/>
          </p:cNvSpPr>
          <p:nvPr/>
        </p:nvSpPr>
        <p:spPr bwMode="auto">
          <a:xfrm>
            <a:off x="4800600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02" name="Rectangle 57"/>
          <p:cNvSpPr>
            <a:spLocks noChangeArrowheads="1"/>
          </p:cNvSpPr>
          <p:nvPr/>
        </p:nvSpPr>
        <p:spPr bwMode="auto">
          <a:xfrm>
            <a:off x="4510088" y="1293813"/>
            <a:ext cx="390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  <a:latin typeface="Arial" charset="0"/>
              </a:rPr>
              <a:t>Homogeneous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Basic 2D transformations as 3x3 matrices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143000" y="4746625"/>
          <a:ext cx="318293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22" name="Equation" r:id="rId3" imgW="2057400" imgH="711000" progId="Equation.3">
                  <p:embed/>
                </p:oleObj>
              </mc:Choice>
              <mc:Fallback>
                <p:oleObj name="Equation" r:id="rId3" imgW="205740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46625"/>
                        <a:ext cx="3182938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1577975" y="2546350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23" name="Equation" r:id="rId5" imgW="1333440" imgH="698400" progId="Equation.3">
                  <p:embed/>
                </p:oleObj>
              </mc:Choice>
              <mc:Fallback>
                <p:oleObj name="Equation" r:id="rId5" imgW="133344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2546350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/>
        </p:nvGraphicFramePr>
        <p:xfrm>
          <a:off x="5599113" y="4756150"/>
          <a:ext cx="2343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24" name="Equation" r:id="rId7" imgW="1485720" imgH="698400" progId="Equation.3">
                  <p:embed/>
                </p:oleObj>
              </mc:Choice>
              <mc:Fallback>
                <p:oleObj name="Equation" r:id="rId7" imgW="148572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4756150"/>
                        <a:ext cx="2343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981200" y="36576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Translate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057400" y="58674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Rotate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248400" y="5867400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Shear</a:t>
            </a:r>
          </a:p>
        </p:txBody>
      </p:sp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5510213" y="2536825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25" name="Equation" r:id="rId9" imgW="1447560" imgH="711000" progId="Equation.3">
                  <p:embed/>
                </p:oleObj>
              </mc:Choice>
              <mc:Fallback>
                <p:oleObj name="Equation" r:id="rId9" imgW="144756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2536825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248400" y="3679825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Scale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Matrix Composition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Transformations can be combined by </a:t>
            </a:r>
            <a:br>
              <a:rPr lang="en-US" dirty="0" smtClean="0"/>
            </a:br>
            <a:r>
              <a:rPr lang="en-US" dirty="0" smtClean="0"/>
              <a:t>matrix multiplication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838200" y="2857500"/>
          <a:ext cx="77009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8" name="Equation" r:id="rId3" imgW="3517560" imgH="609480" progId="Equation.3">
                  <p:embed/>
                </p:oleObj>
              </mc:Choice>
              <mc:Fallback>
                <p:oleObj name="Equation" r:id="rId3" imgW="351756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57500"/>
                        <a:ext cx="770096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57275" y="4267200"/>
            <a:ext cx="749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charset="0"/>
              </a:rPr>
              <a:t>p</a:t>
            </a:r>
            <a:r>
              <a:rPr lang="en-US" dirty="0" err="1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   =     </a:t>
            </a:r>
            <a:r>
              <a:rPr lang="en-US" dirty="0" smtClean="0">
                <a:latin typeface="Arial" charset="0"/>
              </a:rPr>
              <a:t>	 </a:t>
            </a:r>
            <a:r>
              <a:rPr lang="en-US" dirty="0">
                <a:latin typeface="Arial" charset="0"/>
              </a:rPr>
              <a:t>T(</a:t>
            </a:r>
            <a:r>
              <a:rPr lang="en-US" dirty="0" err="1">
                <a:latin typeface="Arial" charset="0"/>
              </a:rPr>
              <a:t>t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,t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                </a:t>
            </a:r>
            <a:r>
              <a:rPr lang="en-US" dirty="0" smtClean="0">
                <a:latin typeface="Arial" charset="0"/>
              </a:rPr>
              <a:t>	              R(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>
                <a:latin typeface="Arial" charset="0"/>
              </a:rPr>
              <a:t>)         </a:t>
            </a:r>
            <a:r>
              <a:rPr lang="en-US" dirty="0" smtClean="0"/>
              <a:t>       </a:t>
            </a:r>
            <a:r>
              <a:rPr lang="en-US" dirty="0" smtClean="0">
                <a:latin typeface="Arial" charset="0"/>
              </a:rPr>
              <a:t>     </a:t>
            </a:r>
            <a:r>
              <a:rPr lang="en-US" dirty="0">
                <a:latin typeface="Arial" charset="0"/>
              </a:rPr>
              <a:t>S(</a:t>
            </a:r>
            <a:r>
              <a:rPr lang="en-US" dirty="0" err="1">
                <a:latin typeface="Arial" charset="0"/>
              </a:rPr>
              <a:t>s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,s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</a:t>
            </a:r>
            <a:r>
              <a:rPr lang="en-US" dirty="0" smtClean="0">
                <a:latin typeface="Arial" charset="0"/>
              </a:rPr>
              <a:t>           </a:t>
            </a:r>
            <a:r>
              <a:rPr lang="en-US" b="1" dirty="0" smtClean="0">
                <a:latin typeface="Arial" charset="0"/>
              </a:rPr>
              <a:t>p</a:t>
            </a: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91200"/>
            <a:ext cx="646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the order of multiplication matter?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Affine Transformations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654942"/>
              </p:ext>
            </p:extLst>
          </p:nvPr>
        </p:nvGraphicFramePr>
        <p:xfrm>
          <a:off x="5688013" y="1255713"/>
          <a:ext cx="275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2" name="Equation" r:id="rId3" imgW="1358640" imgH="698400" progId="Equation.3">
                  <p:embed/>
                </p:oleObj>
              </mc:Choice>
              <mc:Fallback>
                <p:oleObj name="Equation" r:id="rId3" imgW="13586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1255713"/>
                        <a:ext cx="2755900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Affine transformations are combinations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Linear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Translations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affine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Origin does not necessarily map to origin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Parallel lines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Ratios are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Projective Transformations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5494338" y="1447800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6" name="Equation" r:id="rId3" imgW="1384200" imgH="583920" progId="">
                  <p:embed/>
                </p:oleObj>
              </mc:Choice>
              <mc:Fallback>
                <p:oleObj name="Equation" r:id="rId3" imgW="1384200" imgH="583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447800"/>
                        <a:ext cx="28114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Projective transformations are combos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Affine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Projective warps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projective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Origin does not necessarily map to origin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Parallel lines do not necessarily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Ratios are not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Models change of basis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Projective matrix is defined up to a scale (8 DOF)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9144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47800" y="30480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822325" y="58324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Closed under composition and inverse is a member</a:t>
            </a:r>
          </a:p>
        </p:txBody>
      </p:sp>
      <p:sp>
        <p:nvSpPr>
          <p:cNvPr id="705544" name="Rectangle 8"/>
          <p:cNvSpPr>
            <a:spLocks noChangeArrowheads="1"/>
          </p:cNvSpPr>
          <p:nvPr/>
        </p:nvSpPr>
        <p:spPr bwMode="auto">
          <a:xfrm>
            <a:off x="4343400" y="3505200"/>
            <a:ext cx="2209800" cy="225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1" grpId="0"/>
      <p:bldP spid="70554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Recovering Transformations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know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and want to recover the transform T?</a:t>
            </a:r>
          </a:p>
          <a:p>
            <a:pPr lvl="1"/>
            <a:r>
              <a:rPr lang="en-US" dirty="0" smtClean="0"/>
              <a:t>willing to let user provide correspondences</a:t>
            </a:r>
          </a:p>
          <a:p>
            <a:pPr lvl="2"/>
            <a:r>
              <a:rPr lang="en-US" dirty="0" smtClean="0"/>
              <a:t>How many do we need?</a:t>
            </a:r>
          </a:p>
        </p:txBody>
      </p:sp>
      <p:pic>
        <p:nvPicPr>
          <p:cNvPr id="8196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821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8209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41148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5" name="AutoShape 23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7" name="Text Box 25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8" name="Text Box 26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8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Translation: # correspondences?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many Degrees of Freedom?</a:t>
            </a:r>
          </a:p>
          <a:p>
            <a:r>
              <a:rPr lang="en-US" dirty="0" smtClean="0"/>
              <a:t>How many correspondences needed for translation?</a:t>
            </a:r>
          </a:p>
          <a:p>
            <a:r>
              <a:rPr lang="en-US" dirty="0" smtClean="0"/>
              <a:t>What is the transformation matrix?</a:t>
            </a:r>
          </a:p>
        </p:txBody>
      </p:sp>
      <p:pic>
        <p:nvPicPr>
          <p:cNvPr id="2053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206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206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1" name="Picture 2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954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57" name="Oval 21"/>
          <p:cNvSpPr>
            <a:spLocks noChangeAspect="1" noChangeArrowheads="1"/>
          </p:cNvSpPr>
          <p:nvPr/>
        </p:nvSpPr>
        <p:spPr bwMode="auto">
          <a:xfrm>
            <a:off x="5562600" y="28527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6758" name="Oval 22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4" name="AutoShape 23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065" name="Text Box 24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756763" name="Object 27"/>
          <p:cNvGraphicFramePr>
            <a:graphicFrameLocks noChangeAspect="1"/>
          </p:cNvGraphicFramePr>
          <p:nvPr/>
        </p:nvGraphicFramePr>
        <p:xfrm>
          <a:off x="5934075" y="5334000"/>
          <a:ext cx="26765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85" name="Equation" r:id="rId4" imgW="1358640" imgH="698400" progId="Equation.3">
                  <p:embed/>
                </p:oleObj>
              </mc:Choice>
              <mc:Fallback>
                <p:oleObj name="Equation" r:id="rId4" imgW="13586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5334000"/>
                        <a:ext cx="2676525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1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7" grpId="0" animBg="1"/>
      <p:bldP spid="75675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Euclidian: # correspondences?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</a:t>
            </a:r>
            <a:r>
              <a:rPr lang="en-US" dirty="0" err="1" smtClean="0"/>
              <a:t>translation+rotation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9220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9237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8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9235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8" name="Picture 1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266">
            <a:off x="5486400" y="13716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25" name="Oval 17"/>
          <p:cNvSpPr>
            <a:spLocks noChangeAspect="1" noChangeArrowheads="1"/>
          </p:cNvSpPr>
          <p:nvPr/>
        </p:nvSpPr>
        <p:spPr bwMode="auto">
          <a:xfrm>
            <a:off x="5291138" y="25908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26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31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9830" name="Oval 22"/>
          <p:cNvSpPr>
            <a:spLocks noChangeAspect="1" noChangeArrowheads="1"/>
          </p:cNvSpPr>
          <p:nvPr/>
        </p:nvSpPr>
        <p:spPr bwMode="auto">
          <a:xfrm>
            <a:off x="5748338" y="1023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31" name="Oval 23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5" grpId="0" animBg="1"/>
      <p:bldP spid="759826" grpId="0" animBg="1"/>
      <p:bldP spid="759830" grpId="0" animBg="1"/>
      <p:bldP spid="7598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aff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45888">
            <a:off x="5748338" y="1665288"/>
            <a:ext cx="1746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Affine: # correspondences?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/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affine?</a:t>
            </a:r>
          </a:p>
          <a:p>
            <a:endParaRPr lang="en-US" dirty="0" smtClean="0"/>
          </a:p>
        </p:txBody>
      </p:sp>
      <p:pic>
        <p:nvPicPr>
          <p:cNvPr id="10245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0263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5824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5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5791200" y="1752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348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  Gradient domain processing</a:t>
            </a:r>
            <a:endParaRPr lang="en-US" dirty="0"/>
          </a:p>
        </p:txBody>
      </p:sp>
      <p:pic>
        <p:nvPicPr>
          <p:cNvPr id="4" name="Picture 2" descr="http://www.cs.illinois.edu/class/fa10/cs498dwh/projects/gradient/poissonblend_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572375" cy="733426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3400" y="2971800"/>
          <a:ext cx="2209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1641" y="292861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641" y="3378242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641" y="381087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767" y="424194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7266" y="2930106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266" y="3379738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266" y="3812371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5392" y="4243440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9849" y="293735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9849" y="3386987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9849" y="3819620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7975" y="4250689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8221" y="292159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8221" y="3371230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8221" y="3803863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16347" y="423493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3429000" y="2971742"/>
          <a:ext cx="2209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377241" y="292855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7241" y="337818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77241" y="381081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5367" y="4241886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2866" y="2930048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2866" y="3379680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2866" y="3812313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30992" y="4243382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5449" y="293729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75449" y="3386929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75449" y="381956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83575" y="4250631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3821" y="2921540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3821" y="337117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3821" y="3803805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11947" y="42348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5023" y="25563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image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505200" y="2580023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29400" y="26024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image</a:t>
            </a:r>
            <a:endParaRPr lang="en-US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6291853" y="2979820"/>
          <a:ext cx="2209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240094" y="293663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40094" y="3386262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0094" y="381889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8220" y="424996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85719" y="2938126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85719" y="3387758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85719" y="3820391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93845" y="4251460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38302" y="294537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38302" y="3395007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38302" y="3827640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46428" y="4258709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66674" y="292961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66674" y="3379250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66674" y="3811883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74800" y="424295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002" y="3405616"/>
            <a:ext cx="1106424" cy="8709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976046" y="3410227"/>
            <a:ext cx="1106424" cy="8709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838088" y="3416369"/>
            <a:ext cx="1106424" cy="8709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Affine transformation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perspe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Projective: # correspondences?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projective?</a:t>
            </a:r>
          </a:p>
          <a:p>
            <a:endParaRPr lang="en-US" dirty="0" smtClean="0"/>
          </a:p>
        </p:txBody>
      </p:sp>
      <p:pic>
        <p:nvPicPr>
          <p:cNvPr id="11269" name="Picture 5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1289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0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1287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8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3" name="Oval 17"/>
          <p:cNvSpPr>
            <a:spLocks noChangeAspect="1" noChangeArrowheads="1"/>
          </p:cNvSpPr>
          <p:nvPr/>
        </p:nvSpPr>
        <p:spPr bwMode="auto">
          <a:xfrm>
            <a:off x="5672138" y="28194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4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1877" name="Oval 21"/>
          <p:cNvSpPr>
            <a:spLocks noChangeAspect="1" noChangeArrowheads="1"/>
          </p:cNvSpPr>
          <p:nvPr/>
        </p:nvSpPr>
        <p:spPr bwMode="auto">
          <a:xfrm>
            <a:off x="5900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8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9" name="Oval 23"/>
          <p:cNvSpPr>
            <a:spLocks noChangeAspect="1" noChangeArrowheads="1"/>
          </p:cNvSpPr>
          <p:nvPr/>
        </p:nvSpPr>
        <p:spPr bwMode="auto">
          <a:xfrm>
            <a:off x="7239000" y="28194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0" name="Oval 24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2" name="Oval 26"/>
          <p:cNvSpPr>
            <a:spLocks noChangeAspect="1" noChangeArrowheads="1"/>
          </p:cNvSpPr>
          <p:nvPr/>
        </p:nvSpPr>
        <p:spPr bwMode="auto">
          <a:xfrm>
            <a:off x="7043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3" name="Oval 27"/>
          <p:cNvSpPr>
            <a:spLocks noChangeAspect="1" noChangeArrowheads="1"/>
          </p:cNvSpPr>
          <p:nvPr/>
        </p:nvSpPr>
        <p:spPr bwMode="auto">
          <a:xfrm>
            <a:off x="40386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3" grpId="0" animBg="1"/>
      <p:bldP spid="761874" grpId="0" animBg="1"/>
      <p:bldP spid="761877" grpId="0" animBg="1"/>
      <p:bldP spid="761878" grpId="0" animBg="1"/>
      <p:bldP spid="761879" grpId="0" animBg="1"/>
      <p:bldP spid="761880" grpId="0" animBg="1"/>
      <p:bldP spid="761882" grpId="0" animBg="1"/>
      <p:bldP spid="76188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1) 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447800" y="40386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708650" y="3986212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386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316413" y="46339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19600" y="420528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36650" y="5257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127250" y="3657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00388" y="5257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480050" y="5297487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848600" y="49530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477000" y="3581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54188" y="5526087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248400" y="5526087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Destination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07012" y="207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9/25/14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2) Show that distance ratios  along a line are preserved under 2d linear transformations.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33412" y="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9/25/2014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67200" y="41148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349750" y="3333750"/>
          <a:ext cx="831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2" name="Equation" r:id="rId3" imgW="495000" imgH="469800" progId="Equation.3">
                  <p:embed/>
                </p:oleObj>
              </mc:Choice>
              <mc:Fallback>
                <p:oleObj name="Equation" r:id="rId3" imgW="495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333750"/>
                        <a:ext cx="8318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70064"/>
              </p:ext>
            </p:extLst>
          </p:nvPr>
        </p:nvGraphicFramePr>
        <p:xfrm>
          <a:off x="3175000" y="4824413"/>
          <a:ext cx="28924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3" name="Equation" r:id="rId5" imgW="1396800" imgH="469800" progId="Equation.3">
                  <p:embed/>
                </p:oleObj>
              </mc:Choice>
              <mc:Fallback>
                <p:oleObj name="Equation" r:id="rId5" imgW="1396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824413"/>
                        <a:ext cx="28924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381000" y="6211888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Hint: </a:t>
            </a:r>
            <a:r>
              <a:rPr lang="en-US" dirty="0" smtClean="0"/>
              <a:t>Write down x2 in terms of x1 and x3, given that the three points are co-linear</a:t>
            </a:r>
            <a:endParaRPr lang="en-US" dirty="0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0" y="2667000"/>
            <a:ext cx="4700588" cy="1476220"/>
            <a:chOff x="0" y="1941576"/>
            <a:chExt cx="4699987" cy="1475601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0" y="3048000"/>
              <a:ext cx="12809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p1=(x1,y1</a:t>
              </a:r>
              <a:r>
                <a:rPr lang="en-US" dirty="0"/>
                <a:t>)</a:t>
              </a:r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1147053" y="28194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(x2,y2)</a:t>
              </a:r>
            </a:p>
          </p:txBody>
        </p:sp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(x3,y3)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380951" y="2133583"/>
              <a:ext cx="3580942" cy="761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9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3" name="TextBox 31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 rot="2590905">
            <a:off x="4589450" y="2917829"/>
            <a:ext cx="4378674" cy="1384550"/>
            <a:chOff x="-833034" y="1941576"/>
            <a:chExt cx="5648807" cy="1383896"/>
          </a:xfrm>
        </p:grpSpPr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-833034" y="2956314"/>
              <a:ext cx="1851264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p‘1=(x’1,y’1</a:t>
              </a:r>
              <a:r>
                <a:rPr lang="en-US" dirty="0"/>
                <a:t>)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291068" y="2754310"/>
              <a:ext cx="11215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(x’2,y’2)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694216" y="2133678"/>
              <a:ext cx="1121557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(x’3,y’3)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74206" y="2131252"/>
              <a:ext cx="3579886" cy="761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class: texture mapping and 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 with Mixed Gradients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foreground or background gradient with larger magnitude as the guiding gradient</a:t>
            </a:r>
            <a:endParaRPr lang="en-US" dirty="0"/>
          </a:p>
        </p:txBody>
      </p:sp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50673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15267" y="64886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Perez et al.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</a:t>
            </a:r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Many image processing applications can be thought of as trying to manipulate gradients or intensities:</a:t>
            </a:r>
          </a:p>
          <a:p>
            <a:pPr lvl="1"/>
            <a:r>
              <a:rPr lang="en-US" dirty="0" smtClean="0"/>
              <a:t>Contrast enhancement</a:t>
            </a:r>
          </a:p>
          <a:p>
            <a:pPr lvl="1"/>
            <a:r>
              <a:rPr lang="en-US" dirty="0" err="1" smtClean="0"/>
              <a:t>Denoising</a:t>
            </a:r>
            <a:endParaRPr lang="en-US" dirty="0" smtClean="0"/>
          </a:p>
          <a:p>
            <a:pPr lvl="1"/>
            <a:r>
              <a:rPr lang="en-US" dirty="0" smtClean="0"/>
              <a:t>Poisson blending</a:t>
            </a:r>
          </a:p>
          <a:p>
            <a:pPr lvl="1"/>
            <a:r>
              <a:rPr lang="en-US" dirty="0" smtClean="0"/>
              <a:t>HDR to RGB</a:t>
            </a:r>
          </a:p>
          <a:p>
            <a:pPr lvl="1"/>
            <a:r>
              <a:rPr lang="en-US" dirty="0" smtClean="0"/>
              <a:t>Color to Gray</a:t>
            </a:r>
          </a:p>
          <a:p>
            <a:pPr lvl="1"/>
            <a:r>
              <a:rPr lang="en-US" dirty="0" err="1" smtClean="0"/>
              <a:t>Recoloring</a:t>
            </a:r>
            <a:endParaRPr lang="en-US" dirty="0" smtClean="0"/>
          </a:p>
          <a:p>
            <a:pPr lvl="1"/>
            <a:r>
              <a:rPr lang="en-US" dirty="0" smtClean="0"/>
              <a:t>Texture 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96335"/>
            <a:ext cx="841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 Perez et al. 2003 and </a:t>
            </a:r>
            <a:r>
              <a:rPr lang="en-US" sz="2400" dirty="0" err="1" smtClean="0"/>
              <a:t>GradientShop</a:t>
            </a:r>
            <a:r>
              <a:rPr lang="en-US" sz="2400" dirty="0" smtClean="0"/>
              <a:t> for many examples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6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70" name="Picture 10" descr="http://www.gradientshop.com/demos/apps/ssharpen/image_results/input/PA04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502400" cy="487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6019800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Saliency-based Sharpening</a:t>
            </a:r>
            <a:endParaRPr lang="en-US" sz="2400" dirty="0"/>
          </a:p>
        </p:txBody>
      </p:sp>
      <p:pic>
        <p:nvPicPr>
          <p:cNvPr id="348172" name="Picture 12" descr="http://www.gradientshop.com/demos/apps/ssharpen/image_results/result/PA04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6477000" cy="4857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96920" y="6488668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http://www.gradientshop.com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67919" y="6019800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Non-photorealistic rendering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96920" y="6488668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http://www.gradientshop.com</a:t>
            </a:r>
            <a:endParaRPr lang="en-US" dirty="0"/>
          </a:p>
        </p:txBody>
      </p:sp>
      <p:pic>
        <p:nvPicPr>
          <p:cNvPr id="365570" name="Picture 2" descr="http://www.gradientshop.com/demos/apps/npr/image_results/input/7N3cdpGBBH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7143750" cy="4762500"/>
          </a:xfrm>
          <a:prstGeom prst="rect">
            <a:avLst/>
          </a:prstGeom>
          <a:noFill/>
        </p:spPr>
      </p:pic>
      <p:pic>
        <p:nvPicPr>
          <p:cNvPr id="365572" name="Picture 4" descr="http://www.gradientshop.com/demos/apps/npr/image_results/result/7N3cdpGBBH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19200"/>
            <a:ext cx="714375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9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15845</TotalTime>
  <Words>1658</Words>
  <Application>Microsoft Office PowerPoint</Application>
  <PresentationFormat>On-screen Show (4:3)</PresentationFormat>
  <Paragraphs>494</Paragraphs>
  <Slides>54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Courier New</vt:lpstr>
      <vt:lpstr>Symbol</vt:lpstr>
      <vt:lpstr>Times New Roman</vt:lpstr>
      <vt:lpstr>Wingdings</vt:lpstr>
      <vt:lpstr>Lecture1 - Introduction - CP Fall 2010</vt:lpstr>
      <vt:lpstr>Custom Design</vt:lpstr>
      <vt:lpstr>Equation</vt:lpstr>
      <vt:lpstr>Image Warping</vt:lpstr>
      <vt:lpstr>Reminder: Proj 2 due monday</vt:lpstr>
      <vt:lpstr>Resuming from last class… Poisson Blending</vt:lpstr>
      <vt:lpstr>Method 3: Poisson Blending</vt:lpstr>
      <vt:lpstr>Examples</vt:lpstr>
      <vt:lpstr>Blending with Mixed Gradients</vt:lpstr>
      <vt:lpstr>Gradient-domain editing</vt:lpstr>
      <vt:lpstr>Gradient-domain processing</vt:lpstr>
      <vt:lpstr>Gradient-domain processing</vt:lpstr>
      <vt:lpstr>Project 3: Gradient Domain Editing</vt:lpstr>
      <vt:lpstr>Project 3: Reconstruction from Gradients</vt:lpstr>
      <vt:lpstr>Project 3 (extra): Color2Gray</vt:lpstr>
      <vt:lpstr>Project 3 (extra): NPR</vt:lpstr>
      <vt:lpstr>Summary of last class</vt:lpstr>
      <vt:lpstr>Take-home questions</vt:lpstr>
      <vt:lpstr>Take-home questions</vt:lpstr>
      <vt:lpstr>Next two classes</vt:lpstr>
      <vt:lpstr>Photo stitching: projective alignment</vt:lpstr>
      <vt:lpstr>Capturing light fields</vt:lpstr>
      <vt:lpstr>Morphing</vt:lpstr>
      <vt:lpstr>Image Transformations</vt:lpstr>
      <vt:lpstr>Image Transformations</vt:lpstr>
      <vt:lpstr>Parametric (global) warping</vt:lpstr>
      <vt:lpstr>Parametric (global) warping</vt:lpstr>
      <vt:lpstr>Scaling</vt:lpstr>
      <vt:lpstr>Scaling</vt:lpstr>
      <vt:lpstr>Scaling</vt:lpstr>
      <vt:lpstr>2-D Rotation</vt:lpstr>
      <vt:lpstr>2-D Rotation</vt:lpstr>
      <vt:lpstr>2-D Rotation</vt:lpstr>
      <vt:lpstr>2x2 Matrices</vt:lpstr>
      <vt:lpstr>2x2 Matrices</vt:lpstr>
      <vt:lpstr>2x2 Matrices</vt:lpstr>
      <vt:lpstr>2x2 Matrices</vt:lpstr>
      <vt:lpstr>All 2D Linear Transformations</vt:lpstr>
      <vt:lpstr>Homogeneous Coordinates</vt:lpstr>
      <vt:lpstr>Homogeneous Coordinates</vt:lpstr>
      <vt:lpstr>Homogeneous Coordinates</vt:lpstr>
      <vt:lpstr>Homogeneous Coordinates</vt:lpstr>
      <vt:lpstr>Translation Example</vt:lpstr>
      <vt:lpstr>Basic 2D transformations as 3x3 matrices</vt:lpstr>
      <vt:lpstr>Matrix Composition</vt:lpstr>
      <vt:lpstr>Affine Transformations</vt:lpstr>
      <vt:lpstr>Projective Transformations</vt:lpstr>
      <vt:lpstr>2D image transformations</vt:lpstr>
      <vt:lpstr>Recovering Transformations</vt:lpstr>
      <vt:lpstr>Translation: # correspondences?</vt:lpstr>
      <vt:lpstr>Euclidian: # correspondences?</vt:lpstr>
      <vt:lpstr>Affine: # correspondences?</vt:lpstr>
      <vt:lpstr>Affine transformation estimation</vt:lpstr>
      <vt:lpstr>Projective: # correspondences?</vt:lpstr>
      <vt:lpstr>Take-home Question</vt:lpstr>
      <vt:lpstr>Take-home Question</vt:lpstr>
      <vt:lpstr>Next class: texture mapping and morphing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51</cp:revision>
  <dcterms:created xsi:type="dcterms:W3CDTF">2010-08-30T03:58:01Z</dcterms:created>
  <dcterms:modified xsi:type="dcterms:W3CDTF">2014-09-25T15:00:37Z</dcterms:modified>
</cp:coreProperties>
</file>