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398" r:id="rId3"/>
    <p:sldId id="478" r:id="rId4"/>
    <p:sldId id="479" r:id="rId5"/>
    <p:sldId id="457" r:id="rId6"/>
    <p:sldId id="470" r:id="rId7"/>
    <p:sldId id="476" r:id="rId8"/>
    <p:sldId id="467" r:id="rId9"/>
    <p:sldId id="468" r:id="rId10"/>
    <p:sldId id="477" r:id="rId11"/>
    <p:sldId id="465" r:id="rId12"/>
    <p:sldId id="466" r:id="rId13"/>
    <p:sldId id="464" r:id="rId14"/>
    <p:sldId id="415" r:id="rId15"/>
    <p:sldId id="420" r:id="rId16"/>
    <p:sldId id="419" r:id="rId17"/>
    <p:sldId id="460" r:id="rId18"/>
    <p:sldId id="437" r:id="rId19"/>
    <p:sldId id="416" r:id="rId20"/>
    <p:sldId id="422" r:id="rId21"/>
    <p:sldId id="421" r:id="rId22"/>
    <p:sldId id="400" r:id="rId23"/>
    <p:sldId id="417" r:id="rId24"/>
    <p:sldId id="449" r:id="rId25"/>
    <p:sldId id="450" r:id="rId26"/>
    <p:sldId id="425" r:id="rId27"/>
    <p:sldId id="426" r:id="rId28"/>
    <p:sldId id="427" r:id="rId29"/>
    <p:sldId id="432" r:id="rId30"/>
    <p:sldId id="433" r:id="rId31"/>
    <p:sldId id="434" r:id="rId32"/>
    <p:sldId id="436" r:id="rId33"/>
    <p:sldId id="435" r:id="rId34"/>
    <p:sldId id="403" r:id="rId35"/>
    <p:sldId id="405" r:id="rId36"/>
    <p:sldId id="455" r:id="rId37"/>
    <p:sldId id="406" r:id="rId38"/>
    <p:sldId id="451" r:id="rId39"/>
    <p:sldId id="452" r:id="rId40"/>
    <p:sldId id="453" r:id="rId41"/>
    <p:sldId id="454" r:id="rId42"/>
    <p:sldId id="407" r:id="rId43"/>
    <p:sldId id="409" r:id="rId44"/>
    <p:sldId id="438" r:id="rId45"/>
    <p:sldId id="439" r:id="rId46"/>
    <p:sldId id="440" r:id="rId47"/>
    <p:sldId id="446" r:id="rId48"/>
    <p:sldId id="447" r:id="rId49"/>
    <p:sldId id="471" r:id="rId50"/>
    <p:sldId id="472" r:id="rId51"/>
    <p:sldId id="473" r:id="rId52"/>
    <p:sldId id="441" r:id="rId53"/>
    <p:sldId id="442" r:id="rId54"/>
    <p:sldId id="443" r:id="rId55"/>
    <p:sldId id="410" r:id="rId56"/>
    <p:sldId id="413" r:id="rId57"/>
    <p:sldId id="411" r:id="rId58"/>
    <p:sldId id="444" r:id="rId59"/>
    <p:sldId id="445" r:id="rId60"/>
    <p:sldId id="448" r:id="rId61"/>
    <p:sldId id="414" r:id="rId62"/>
    <p:sldId id="456" r:id="rId63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43" d="100"/>
          <a:sy n="43" d="100"/>
        </p:scale>
        <p:origin x="99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4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ngr.illinois.edu/~sricker2/cs498dwh/proj1/" TargetMode="External"/><Relationship Id="rId2" Type="http://schemas.openxmlformats.org/officeDocument/2006/relationships/hyperlink" Target="http://web.engr.illinois.edu/~ddcha3/cs498dwh/proj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.engr.illinois.edu/~goodsit2/cs498dwh/proj1/" TargetMode="External"/><Relationship Id="rId5" Type="http://schemas.openxmlformats.org/officeDocument/2006/relationships/hyperlink" Target="http://web.engr.illinois.edu/~eweeks2/cs498dwh/proj1/" TargetMode="External"/><Relationship Id="rId4" Type="http://schemas.openxmlformats.org/officeDocument/2006/relationships/hyperlink" Target="http://web.engr.illinois.edu/~dkturne2/cs498dwh/proj1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09/23/14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304800" y="43434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dirty="0">
                <a:latin typeface="+mn-lt"/>
                <a:cs typeface="+mn-cs"/>
              </a:rPr>
              <a:t>	</a:t>
            </a:r>
            <a:r>
              <a:rPr lang="en-US" sz="3200" dirty="0" smtClean="0">
                <a:latin typeface="+mn-lt"/>
                <a:cs typeface="+mn-cs"/>
              </a:rPr>
              <a:t>2. </a:t>
            </a:r>
            <a:r>
              <a:rPr lang="en-US" sz="3200" dirty="0">
                <a:latin typeface="+mn-lt"/>
                <a:cs typeface="+mn-cs"/>
              </a:rPr>
              <a:t>Typically, “</a:t>
            </a:r>
            <a:r>
              <a:rPr lang="en-US" sz="3200" dirty="0" err="1">
                <a:latin typeface="+mn-lt"/>
                <a:cs typeface="+mn-cs"/>
              </a:rPr>
              <a:t>GrabCut</a:t>
            </a:r>
            <a:r>
              <a:rPr lang="en-US" sz="3200" dirty="0">
                <a:latin typeface="+mn-lt"/>
                <a:cs typeface="+mn-cs"/>
              </a:rPr>
              <a:t>” will not work well on objects with thin structures.  How could you change the boundary costs to better segment such objects?</a:t>
            </a:r>
          </a:p>
        </p:txBody>
      </p:sp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</a:t>
            </a:r>
            <a:r>
              <a:rPr lang="en-US" dirty="0" smtClean="0"/>
              <a:t>cutting out objects</a:t>
            </a: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4781909" y="1230149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564359" y="3502325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44398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200" y="6444734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Segment using intelligent scissors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Paste foreground pixels onto target region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hybridImage.m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903514"/>
            <a:ext cx="8367306" cy="58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162800" y="533400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 sz="18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pyramids.m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7975938" cy="31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2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82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83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52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Burt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1983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987799" y="4303712"/>
            <a:ext cx="76201" cy="51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58475" y="489335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Pointwise</a:t>
            </a:r>
            <a:r>
              <a:rPr lang="en-US" dirty="0" smtClean="0"/>
              <a:t> multiply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tips</a:t>
            </a:r>
          </a:p>
          <a:p>
            <a:pPr lvl="1"/>
            <a:r>
              <a:rPr lang="en-US" dirty="0" smtClean="0"/>
              <a:t>Display/save </a:t>
            </a:r>
            <a:r>
              <a:rPr lang="en-US" dirty="0" err="1" smtClean="0"/>
              <a:t>Laplacian</a:t>
            </a:r>
            <a:r>
              <a:rPr lang="en-US" dirty="0" smtClean="0"/>
              <a:t> images using mat2gray or </a:t>
            </a:r>
            <a:r>
              <a:rPr lang="en-US" dirty="0" err="1" smtClean="0"/>
              <a:t>imagesc</a:t>
            </a:r>
            <a:endParaRPr lang="en-US" dirty="0" smtClean="0"/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use sigma ~= 2  for factor of 2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Emailing projects: code only (no images)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64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4" cstate="print"/>
          <a:srcRect r="47955"/>
          <a:stretch>
            <a:fillRect/>
          </a:stretch>
        </p:blipFill>
        <p:spPr bwMode="auto">
          <a:xfrm>
            <a:off x="0" y="36576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Least Squares Line Fit in 2 Dimensions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64138" y="36576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79" name="Equation" r:id="rId5" imgW="1549080" imgH="711000" progId="Equation.3">
                  <p:embed/>
                </p:oleObj>
              </mc:Choice>
              <mc:Fallback>
                <p:oleObj name="Equation" r:id="rId5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138" y="36576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06938" y="5715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Matlab</a:t>
            </a:r>
            <a:r>
              <a:rPr lang="en-US" dirty="0" smtClean="0"/>
              <a:t> least-squares solvers for numerically stable solution with sparse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Line-fitting: y=</a:t>
            </a:r>
            <a:r>
              <a:rPr lang="en-US" dirty="0" err="1" smtClean="0"/>
              <a:t>mx+b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791200" y="5334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1380" y="893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</a:t>
            </a:r>
            <a:r>
              <a:rPr lang="en-US" dirty="0" smtClean="0"/>
              <a:t>Sam Ricker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1956" y="83820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red (increase a channel)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4960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yellow (decrease positive b channel values)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733800" y="4045554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51611" y="36000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L*a*b* </a:t>
            </a:r>
            <a:r>
              <a:rPr lang="en-US" dirty="0" smtClean="0"/>
              <a:t>space</a:t>
            </a:r>
            <a:endParaRPr lang="en-US" dirty="0"/>
          </a:p>
        </p:txBody>
      </p:sp>
      <p:pic>
        <p:nvPicPr>
          <p:cNvPr id="378882" name="Picture 2" descr="http://web.engr.illinois.edu/~sricker2/cs498dwh/proj1/colo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96022"/>
            <a:ext cx="2087380" cy="208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http://web.engr.illinois.edu/~sricker2/cs498dwh/proj1/more_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02" y="1703427"/>
            <a:ext cx="2498098" cy="230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http://web.engr.illinois.edu/~sricker2/cs498dwh/proj1/colo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69" y="4463839"/>
            <a:ext cx="2216431" cy="16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http://web.engr.illinois.edu/~sricker2/cs498dwh/proj1/reduced_yell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07" y="4462590"/>
            <a:ext cx="2574893" cy="1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 Gradient domain processing</a:t>
            </a:r>
            <a:endParaRPr lang="en-US" dirty="0"/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991484"/>
              </p:ext>
            </p:extLst>
          </p:nvPr>
        </p:nvGraphicFramePr>
        <p:xfrm>
          <a:off x="533400" y="29718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641" y="29286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641" y="33782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641" y="38108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67" y="42419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7266" y="29301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266" y="33797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7266" y="38123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5392" y="42434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9849" y="29373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849" y="33869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849" y="38196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7975" y="42506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221" y="29215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8221" y="33712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8221" y="38038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6347" y="42349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95252"/>
              </p:ext>
            </p:extLst>
          </p:nvPr>
        </p:nvGraphicFramePr>
        <p:xfrm>
          <a:off x="3429000" y="29717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377241" y="29285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7241" y="33781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7241" y="38108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85367" y="42418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2866" y="29300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2866" y="33796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2866" y="38123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0992" y="42433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5449" y="29372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75449" y="33869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5449" y="38195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3575" y="42506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3821" y="29215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3821" y="33711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03821" y="38038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1947" y="42348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5023" y="25563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ource image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05200" y="25800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629400" y="26024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490545"/>
              </p:ext>
            </p:extLst>
          </p:nvPr>
        </p:nvGraphicFramePr>
        <p:xfrm>
          <a:off x="6291853" y="29798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240094" y="29366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40094" y="33862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40094" y="38188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220" y="42499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85719" y="29381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85719" y="33877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5719" y="38203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93845" y="42514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38302" y="29453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38302" y="33950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38302" y="38276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46428" y="42587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66674" y="29296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66674" y="33792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66674" y="38118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74800" y="42429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80002" y="34056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976046" y="34102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838088" y="34163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914400" y="25146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Foreground color changes</a:t>
            </a:r>
          </a:p>
          <a:p>
            <a:r>
              <a:rPr lang="en-US" sz="2800" dirty="0" smtClean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114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14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Preserve gradients on edges</a:t>
            </a:r>
          </a:p>
          <a:p>
            <a:pPr lvl="1"/>
            <a:r>
              <a:rPr lang="en-US" sz="2400" dirty="0" smtClean="0"/>
              <a:t>e.g., get canny edges with edge(</a:t>
            </a:r>
            <a:r>
              <a:rPr lang="en-US" sz="2400" dirty="0" err="1" smtClean="0"/>
              <a:t>im</a:t>
            </a:r>
            <a:r>
              <a:rPr lang="en-US" sz="2400" dirty="0" smtClean="0"/>
              <a:t>, ‘canny’)</a:t>
            </a:r>
          </a:p>
          <a:p>
            <a:r>
              <a:rPr lang="en-US" sz="2800" dirty="0" smtClean="0"/>
              <a:t>Reduce gradients not on edges</a:t>
            </a:r>
          </a:p>
          <a:p>
            <a:r>
              <a:rPr lang="en-US" sz="2800" dirty="0" smtClean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9/23/2014</a:t>
            </a:r>
            <a:endParaRPr lang="en-US" dirty="0"/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26670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Incomplete list of great project pages</a:t>
            </a:r>
          </a:p>
          <a:p>
            <a:pPr lvl="1"/>
            <a:r>
              <a:rPr lang="en-US" sz="1800" dirty="0"/>
              <a:t>Donald Cha: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://web.engr.illinois.edu/~ddcha3/cs498dwh/proj1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 lvl="1"/>
            <a:r>
              <a:rPr lang="en-US" sz="1800" dirty="0"/>
              <a:t>Sam </a:t>
            </a:r>
            <a:r>
              <a:rPr lang="en-US" sz="1800" dirty="0" smtClean="0"/>
              <a:t>Ricker: </a:t>
            </a:r>
            <a:r>
              <a:rPr lang="en-US" sz="1800" dirty="0">
                <a:hlinkClick r:id="rId3"/>
              </a:rPr>
              <a:t>http://web.engr.illinois.edu/~sricker2/cs498dwh/proj1</a:t>
            </a:r>
            <a:r>
              <a:rPr lang="en-US" sz="1800" dirty="0" smtClean="0">
                <a:hlinkClick r:id="rId3"/>
              </a:rPr>
              <a:t>/</a:t>
            </a:r>
            <a:endParaRPr lang="en-US" sz="1800" dirty="0" smtClean="0"/>
          </a:p>
          <a:p>
            <a:pPr lvl="1"/>
            <a:r>
              <a:rPr lang="en-US" sz="1800" dirty="0"/>
              <a:t>David Turner: </a:t>
            </a:r>
            <a:r>
              <a:rPr lang="en-US" sz="1800" dirty="0">
                <a:hlinkClick r:id="rId4"/>
              </a:rPr>
              <a:t>http://web.engr.illinois.edu/~dkturne2/cs498dwh/proj1</a:t>
            </a:r>
            <a:r>
              <a:rPr lang="en-US" sz="1800" dirty="0" smtClean="0">
                <a:hlinkClick r:id="rId4"/>
              </a:rPr>
              <a:t>/</a:t>
            </a:r>
            <a:endParaRPr lang="en-US" sz="1800" dirty="0" smtClean="0"/>
          </a:p>
          <a:p>
            <a:pPr lvl="1"/>
            <a:r>
              <a:rPr lang="en-US" sz="1800" dirty="0"/>
              <a:t>Elizabeth Weeks: </a:t>
            </a:r>
            <a:r>
              <a:rPr lang="en-US" sz="1800" dirty="0">
                <a:hlinkClick r:id="rId5"/>
              </a:rPr>
              <a:t>http://web.engr.illinois.edu/~eweeks2/cs498dwh/proj1</a:t>
            </a:r>
            <a:r>
              <a:rPr lang="en-US" sz="1800" dirty="0" smtClean="0">
                <a:hlinkClick r:id="rId5"/>
              </a:rPr>
              <a:t>/</a:t>
            </a:r>
            <a:endParaRPr lang="en-US" sz="1800" dirty="0" smtClean="0"/>
          </a:p>
          <a:p>
            <a:pPr lvl="1"/>
            <a:r>
              <a:rPr lang="en-US" sz="1800" dirty="0" smtClean="0"/>
              <a:t>Jeremy </a:t>
            </a:r>
            <a:r>
              <a:rPr lang="en-US" sz="1800" dirty="0" err="1" smtClean="0"/>
              <a:t>Goodsitt</a:t>
            </a:r>
            <a:r>
              <a:rPr lang="en-US" sz="1800" dirty="0"/>
              <a:t>: </a:t>
            </a:r>
            <a:r>
              <a:rPr lang="en-US" sz="1800" dirty="0">
                <a:hlinkClick r:id="rId6"/>
              </a:rPr>
              <a:t>http://web.engr.illinois.edu/~goodsit2/cs498dwh/proj1</a:t>
            </a:r>
            <a:r>
              <a:rPr lang="en-US" sz="1800" dirty="0" smtClean="0">
                <a:hlinkClick r:id="rId6"/>
              </a:rPr>
              <a:t>/</a:t>
            </a: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1719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9/23/2014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98846" y="6396335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Pooja</a:t>
            </a:r>
            <a:r>
              <a:rPr lang="en-US" sz="2400" dirty="0" smtClean="0"/>
              <a:t> Bag</a:t>
            </a:r>
            <a:endParaRPr lang="en-US" sz="2400" dirty="0"/>
          </a:p>
        </p:txBody>
      </p:sp>
      <p:pic>
        <p:nvPicPr>
          <p:cNvPr id="379906" name="Picture 2" descr="http://web.engr.illinois.edu/~bag2/cs498dwh/proj1/hybrid_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7322" r="29707" b="10298"/>
          <a:stretch/>
        </p:blipFill>
        <p:spPr bwMode="auto">
          <a:xfrm>
            <a:off x="609600" y="1241324"/>
            <a:ext cx="3397770" cy="49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eb.engr.illinois.edu/~bag2/cs498dwh/proj1/hybrid_im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7322" r="29707" b="10298"/>
          <a:stretch/>
        </p:blipFill>
        <p:spPr bwMode="auto">
          <a:xfrm>
            <a:off x="4605010" y="5102437"/>
            <a:ext cx="737891" cy="107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eb.engr.illinois.edu/~bag2/cs498dwh/proj1/hybrid_im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7322" r="29707" b="10298"/>
          <a:stretch/>
        </p:blipFill>
        <p:spPr bwMode="auto">
          <a:xfrm>
            <a:off x="5915557" y="5590085"/>
            <a:ext cx="401956" cy="58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8" name="Picture 4" descr="http://web.engr.illinois.edu/~bag2/cs498dwh/proj1/1000buddh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76" y="29040"/>
            <a:ext cx="2585970" cy="172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0696" y="6361888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Donald Cha</a:t>
            </a:r>
            <a:endParaRPr lang="en-US" sz="2400" dirty="0"/>
          </a:p>
        </p:txBody>
      </p:sp>
      <p:pic>
        <p:nvPicPr>
          <p:cNvPr id="380930" name="Picture 2" descr="http://web.engr.illinois.edu/~ddcha3/cs498dwh/proj1/image/hybrid/hybrid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8" y="838200"/>
            <a:ext cx="43726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eb.engr.illinois.edu/~ddcha3/cs498dwh/proj1/image/hybrid/hybrid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927408"/>
            <a:ext cx="636303" cy="66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eb.engr.illinois.edu/~ddcha3/cs498dwh/proj1/image/hybrid/hybrid_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6114676"/>
            <a:ext cx="457200" cy="47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4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http://web.engr.illinois.edu/~haogao2/cs498dwh/proj1/bean/res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2637" r="4332" b="5739"/>
          <a:stretch/>
        </p:blipFill>
        <p:spPr bwMode="auto">
          <a:xfrm>
            <a:off x="1447800" y="152400"/>
            <a:ext cx="4724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eb.engr.illinois.edu/~haogao2/cs498dwh/proj1/bean/res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2637" r="4332" b="5739"/>
          <a:stretch/>
        </p:blipFill>
        <p:spPr bwMode="auto">
          <a:xfrm>
            <a:off x="2286000" y="5638799"/>
            <a:ext cx="914400" cy="98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eb.engr.illinois.edu/~haogao2/cs498dwh/proj1/bean/res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2637" r="4332" b="5739"/>
          <a:stretch/>
        </p:blipFill>
        <p:spPr bwMode="auto">
          <a:xfrm>
            <a:off x="3352800" y="6132870"/>
            <a:ext cx="457200" cy="4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48600" y="64422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Hao</a:t>
            </a:r>
            <a:r>
              <a:rPr lang="en-US" dirty="0" smtClean="0"/>
              <a:t> Gao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93083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22241</TotalTime>
  <Words>1023</Words>
  <Application>Microsoft Office PowerPoint</Application>
  <PresentationFormat>On-screen Show (4:3)</PresentationFormat>
  <Paragraphs>360</Paragraphs>
  <Slides>61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Calibri</vt:lpstr>
      <vt:lpstr>Courier New</vt:lpstr>
      <vt:lpstr>Symbol</vt:lpstr>
      <vt:lpstr>Times New Roman</vt:lpstr>
      <vt:lpstr>Verdana</vt:lpstr>
      <vt:lpstr>Lecture1 - Introduction - CP Fall 2010</vt:lpstr>
      <vt:lpstr>Custom Design</vt:lpstr>
      <vt:lpstr>Photo Editor Photo</vt:lpstr>
      <vt:lpstr>Equation</vt:lpstr>
      <vt:lpstr>Blending and Compositing</vt:lpstr>
      <vt:lpstr>hybridImage.m</vt:lpstr>
      <vt:lpstr>pyramids.m</vt:lpstr>
      <vt:lpstr>Project 1: issues</vt:lpstr>
      <vt:lpstr>Color shift</vt:lpstr>
      <vt:lpstr>Project 1 Results</vt:lpstr>
      <vt:lpstr>Hybrid results</vt:lpstr>
      <vt:lpstr>PowerPoint Presentation</vt:lpstr>
      <vt:lpstr>PowerPoint Presentation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Affect of Window Size</vt:lpstr>
      <vt:lpstr>Affect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68</cp:revision>
  <cp:lastPrinted>2014-09-23T14:44:58Z</cp:lastPrinted>
  <dcterms:created xsi:type="dcterms:W3CDTF">2010-08-30T03:58:01Z</dcterms:created>
  <dcterms:modified xsi:type="dcterms:W3CDTF">2014-09-23T15:44:56Z</dcterms:modified>
</cp:coreProperties>
</file>