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notesSlide10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_rels/notesSlide20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0.xml.rels" ContentType="application/vnd.openxmlformats-package.relationships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_rels/presentation.xml.rels" ContentType="application/vnd.openxmlformats-package.relationships+xml"/>
  <Override PartName="/ppt/media/image85.png" ContentType="image/png"/>
  <Override PartName="/ppt/media/image12.png" ContentType="image/png"/>
  <Override PartName="/ppt/media/image1.jpeg" ContentType="image/jpeg"/>
  <Override PartName="/ppt/media/image2.png" ContentType="image/png"/>
  <Override PartName="/ppt/media/image51.wmf" ContentType="image/x-wmf"/>
  <Override PartName="/ppt/media/image56.png" ContentType="image/png"/>
  <Override PartName="/ppt/media/image9.png" ContentType="image/png"/>
  <Override PartName="/ppt/media/image27.png" ContentType="image/png"/>
  <Override PartName="/ppt/media/image64.png" ContentType="image/png"/>
  <Override PartName="/ppt/media/image71.jpeg" ContentType="image/jpeg"/>
  <Override PartName="/ppt/media/image35.png" ContentType="image/png"/>
  <Override PartName="/ppt/media/image79.png" ContentType="image/png"/>
  <Override PartName="/ppt/media/image43.png" ContentType="image/png"/>
  <Override PartName="/ppt/media/image45.wmf" ContentType="image/x-wmf"/>
  <Override PartName="/ppt/media/image80.png" ContentType="image/png"/>
  <Override PartName="/ppt/media/image87.png" ContentType="image/png"/>
  <Override PartName="/ppt/media/image14.png" ContentType="image/png"/>
  <Override PartName="/ppt/media/image16.wmf" ContentType="image/x-wmf"/>
  <Override PartName="/ppt/media/image4.png" ContentType="image/png"/>
  <Override PartName="/ppt/media/image22.png" ContentType="image/png"/>
  <Override PartName="/ppt/media/image29.png" ContentType="image/png"/>
  <Override PartName="/ppt/media/image66.png" ContentType="image/png"/>
  <Override PartName="/ppt/media/image30.png" ContentType="image/png"/>
  <Override PartName="/ppt/media/image32.wmf" ContentType="image/x-wmf"/>
  <Override PartName="/ppt/media/image37.png" ContentType="image/png"/>
  <Override PartName="/ppt/media/image74.png" ContentType="image/png"/>
  <Override PartName="/ppt/media/image47.wmf" ContentType="image/x-wmf"/>
  <Override PartName="/ppt/media/image11.wmf" ContentType="image/x-wmf"/>
  <Override PartName="/ppt/media/image18.wmf" ContentType="image/x-wmf"/>
  <Override PartName="/ppt/media/image53.png" ContentType="image/png"/>
  <Override PartName="/ppt/media/image6.png" ContentType="image/png"/>
  <Override PartName="/ppt/media/image90.png" ContentType="image/png"/>
  <Override PartName="/ppt/media/image24.png" ContentType="image/png"/>
  <Override PartName="/ppt/media/image61.png" ContentType="image/png"/>
  <Override PartName="/ppt/media/image68.png" ContentType="image/png"/>
  <Override PartName="/ppt/media/image39.png" ContentType="image/png"/>
  <Override PartName="/ppt/media/image76.png" ContentType="image/png"/>
  <Override PartName="/ppt/media/image10.jpeg" ContentType="image/jpeg"/>
  <Override PartName="/ppt/media/image40.png" ContentType="image/png"/>
  <Override PartName="/ppt/media/image49.wmf" ContentType="image/x-wmf"/>
  <Override PartName="/ppt/media/image89.jpeg" ContentType="image/jpeg"/>
  <Override PartName="/ppt/media/image84.png" ContentType="image/png"/>
  <Override PartName="/ppt/media/image13.wmf" ContentType="image/x-wmf"/>
  <Override PartName="/ppt/media/image73.jpeg" ContentType="image/jpeg"/>
  <Override PartName="/ppt/media/image50.wmf" ContentType="image/x-wmf"/>
  <Override PartName="/ppt/media/image55.png" ContentType="image/png"/>
  <Override PartName="/ppt/media/image81.jpeg" ContentType="image/jpeg"/>
  <Override PartName="/ppt/media/image8.png" ContentType="image/png"/>
  <Override PartName="/ppt/media/image92.png" ContentType="image/png"/>
  <Override PartName="/ppt/media/image21.wmf" ContentType="image/x-wmf"/>
  <Override PartName="/ppt/media/image26.png" ContentType="image/png"/>
  <Override PartName="/ppt/media/image63.png" ContentType="image/png"/>
  <Override PartName="/ppt/media/image34.png" ContentType="image/png"/>
  <Override PartName="/ppt/media/image65.jpeg" ContentType="image/jpeg"/>
  <Override PartName="/ppt/media/image78.png" ContentType="image/png"/>
  <Override PartName="/ppt/media/image42.png" ContentType="image/png"/>
  <Override PartName="/ppt/media/image44.wmf" ContentType="image/x-wmf"/>
  <Override PartName="/ppt/media/image86.png" ContentType="image/png"/>
  <Override PartName="/ppt/media/image52.wmf" ContentType="image/x-wmf"/>
  <Override PartName="/ppt/media/image57.png" ContentType="image/png"/>
  <Override PartName="/ppt/media/image3.png" ContentType="image/png"/>
  <Override PartName="/ppt/media/image94.png" ContentType="image/png"/>
  <Override PartName="/ppt/media/image28.png" ContentType="image/png"/>
  <Override PartName="/ppt/media/image72.gif" ContentType="image/gif"/>
  <Override PartName="/ppt/media/image82.jpeg" ContentType="image/jpeg"/>
  <Override PartName="/ppt/media/image67.wmf" ContentType="image/x-wmf"/>
  <Override PartName="/ppt/media/image31.wmf" ContentType="image/x-wmf"/>
  <Override PartName="/ppt/media/image36.png" ContentType="image/png"/>
  <Override PartName="/ppt/media/image58.jpeg" ContentType="image/jpeg"/>
  <Override PartName="/ppt/media/image46.wmf" ContentType="image/x-wmf"/>
  <Override PartName="/ppt/media/image88.png" ContentType="image/png"/>
  <Override PartName="/ppt/media/image15.png" ContentType="image/png"/>
  <Override PartName="/ppt/media/image17.wmf" ContentType="image/x-wmf"/>
  <Override PartName="/ppt/media/image59.png" ContentType="image/png"/>
  <Override PartName="/ppt/media/image5.png" ContentType="image/png"/>
  <Override PartName="/ppt/media/image23.png" ContentType="image/png"/>
  <Override PartName="/ppt/media/image60.png" ContentType="image/png"/>
  <Override PartName="/ppt/media/image69.wmf" ContentType="image/x-wmf"/>
  <Override PartName="/ppt/media/image38.png" ContentType="image/png"/>
  <Override PartName="/ppt/media/image75.png" ContentType="image/png"/>
  <Override PartName="/ppt/media/image83.jpeg" ContentType="image/jpeg"/>
  <Override PartName="/ppt/media/image48.wmf" ContentType="image/x-wmf"/>
  <Override PartName="/ppt/media/image19.wmf" ContentType="image/x-wmf"/>
  <Override PartName="/ppt/media/image7.png" ContentType="image/png"/>
  <Override PartName="/ppt/media/image91.png" ContentType="image/png"/>
  <Override PartName="/ppt/media/image70.jpeg" ContentType="image/jpeg"/>
  <Override PartName="/ppt/media/image93.wmf" ContentType="image/x-wmf"/>
  <Override PartName="/ppt/media/image20.wmf" ContentType="image/x-wmf"/>
  <Override PartName="/ppt/media/image25.png" ContentType="image/png"/>
  <Override PartName="/ppt/media/image62.png" ContentType="image/png"/>
  <Override PartName="/ppt/media/image33.png" ContentType="image/png"/>
  <Override PartName="/ppt/media/image77.png" ContentType="image/png"/>
  <Override PartName="/ppt/media/image54.jpeg" ContentType="image/jpeg"/>
  <Override PartName="/ppt/media/image41.png" ContentType="image/png"/>
  <Override PartName="/ppt/slideLayouts/slideLayout3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_rels/slideLayout18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52.xml.rels" ContentType="application/vnd.openxmlformats-package.relationships+xml"/>
  <Override PartName="/ppt/slideLayouts/slideLayout7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9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slide43.xml" ContentType="application/vnd.openxmlformats-officedocument.presentationml.slide+xml"/>
  <Override PartName="/ppt/slides/slide27.xml" ContentType="application/vnd.openxmlformats-officedocument.presentationml.slide+xml"/>
  <Override PartName="/ppt/slides/slide5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45.xml" ContentType="application/vnd.openxmlformats-officedocument.presentationml.slide+xml"/>
  <Override PartName="/ppt/slides/slide20.xml" ContentType="application/vnd.openxmlformats-officedocument.presentationml.slide+xml"/>
  <Override PartName="/ppt/slides/slide29.xml" ContentType="application/vnd.openxmlformats-officedocument.presentationml.slide+xml"/>
  <Override PartName="/ppt/slides/slide54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slides/slide22.xml" ContentType="application/vnd.openxmlformats-officedocument.presentationml.slide+xml"/>
  <Override PartName="/ppt/slides/slide56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40.xml" ContentType="application/vnd.openxmlformats-officedocument.presentationml.slide+xml"/>
  <Override PartName="/ppt/slides/slide49.xml" ContentType="application/vnd.openxmlformats-officedocument.presentationml.slide+xml"/>
  <Override PartName="/ppt/slides/slide24.xml" ContentType="application/vnd.openxmlformats-officedocument.presentationml.slide+xml"/>
  <Override PartName="/ppt/slides/slide58.xml" ContentType="application/vnd.openxmlformats-officedocument.presentationml.slide+xml"/>
  <Override PartName="/ppt/slides/slide33.xml" ContentType="application/vnd.openxmlformats-officedocument.presentationml.slide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48.xml.rels" ContentType="application/vnd.openxmlformats-package.relationships+xml"/>
  <Override PartName="/ppt/slides/_rels/slide55.xml.rels" ContentType="application/vnd.openxmlformats-package.relationships+xml"/>
  <Override PartName="/ppt/slides/_rels/slide27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46.xml.rels" ContentType="application/vnd.openxmlformats-package.relationships+xml"/>
  <Override PartName="/ppt/slides/_rels/slide18.xml.rels" ContentType="application/vnd.openxmlformats-package.relationships+xml"/>
  <Override PartName="/ppt/slides/_rels/slide53.xml.rels" ContentType="application/vnd.openxmlformats-package.relationships+xml"/>
  <Override PartName="/ppt/slides/_rels/slide37.xml.rels" ContentType="application/vnd.openxmlformats-package.relationships+xml"/>
  <Override PartName="/ppt/slides/_rels/slide44.xml.rels" ContentType="application/vnd.openxmlformats-package.relationships+xml"/>
  <Override PartName="/ppt/slides/_rels/slide16.xml.rels" ContentType="application/vnd.openxmlformats-package.relationships+xml"/>
  <Override PartName="/ppt/slides/_rels/slide35.xml.rels" ContentType="application/vnd.openxmlformats-package.relationships+xml"/>
  <Override PartName="/ppt/slides/_rels/slide42.xml.rels" ContentType="application/vnd.openxmlformats-package.relationships+xml"/>
  <Override PartName="/ppt/slides/_rels/slide14.xml.rels" ContentType="application/vnd.openxmlformats-package.relationships+xml"/>
  <Override PartName="/ppt/slides/_rels/slide26.xml.rels" ContentType="application/vnd.openxmlformats-package.relationships+xml"/>
  <Override PartName="/ppt/slides/_rels/slide33.xml.rels" ContentType="application/vnd.openxmlformats-package.relationships+xml"/>
  <Override PartName="/ppt/slides/_rels/slide40.xml.rels" ContentType="application/vnd.openxmlformats-package.relationships+xml"/>
  <Override PartName="/ppt/slides/_rels/slide24.xml.rels" ContentType="application/vnd.openxmlformats-package.relationships+xml"/>
  <Override PartName="/ppt/slides/_rels/slide31.xml.rels" ContentType="application/vnd.openxmlformats-package.relationships+xml"/>
  <Override PartName="/ppt/slides/_rels/slide2.xml.rels" ContentType="application/vnd.openxmlformats-package.relationships+xml"/>
  <Override PartName="/ppt/slides/_rels/slide50.xml.rels" ContentType="application/vnd.openxmlformats-package.relationships+xml"/>
  <Override PartName="/ppt/slides/_rels/slide22.xml.rels" ContentType="application/vnd.openxmlformats-package.relationships+xml"/>
  <Override PartName="/ppt/slides/_rels/slide13.xml.rels" ContentType="application/vnd.openxmlformats-package.relationships+xml"/>
  <Override PartName="/ppt/slides/_rels/slide20.xml.rels" ContentType="application/vnd.openxmlformats-package.relationships+xml"/>
  <Override PartName="/ppt/slides/_rels/slide58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49.xml.rels" ContentType="application/vnd.openxmlformats-package.relationships+xml"/>
  <Override PartName="/ppt/slides/_rels/slide56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19.xml.rels" ContentType="application/vnd.openxmlformats-package.relationships+xml"/>
  <Override PartName="/ppt/slides/_rels/slide47.xml.rels" ContentType="application/vnd.openxmlformats-package.relationships+xml"/>
  <Override PartName="/ppt/slides/_rels/slide54.xml.rels" ContentType="application/vnd.openxmlformats-package.relationships+xml"/>
  <Override PartName="/ppt/slides/_rels/slide38.xml.rels" ContentType="application/vnd.openxmlformats-package.relationships+xml"/>
  <Override PartName="/ppt/slides/_rels/slide45.xml.rels" ContentType="application/vnd.openxmlformats-package.relationships+xml"/>
  <Override PartName="/ppt/slides/_rels/slide4.xml.rels" ContentType="application/vnd.openxmlformats-package.relationships+xml"/>
  <Override PartName="/ppt/slides/_rels/slide17.xml.rels" ContentType="application/vnd.openxmlformats-package.relationships+xml"/>
  <Override PartName="/ppt/slides/_rels/slide52.xml.rels" ContentType="application/vnd.openxmlformats-package.relationships+xml"/>
  <Override PartName="/ppt/slides/_rels/slide36.xml.rels" ContentType="application/vnd.openxmlformats-package.relationships+xml"/>
  <Override PartName="/ppt/slides/_rels/slide43.xml.rels" ContentType="application/vnd.openxmlformats-package.relationships+xml"/>
  <Override PartName="/ppt/slides/_rels/slide15.xml.rels" ContentType="application/vnd.openxmlformats-package.relationships+xml"/>
  <Override PartName="/ppt/slides/_rels/slide34.xml.rels" ContentType="application/vnd.openxmlformats-package.relationships+xml"/>
  <Override PartName="/ppt/slides/_rels/slide41.xml.rels" ContentType="application/vnd.openxmlformats-package.relationships+xml"/>
  <Override PartName="/ppt/slides/_rels/slide25.xml.rels" ContentType="application/vnd.openxmlformats-package.relationships+xml"/>
  <Override PartName="/ppt/slides/_rels/slide32.xml.rels" ContentType="application/vnd.openxmlformats-package.relationships+xml"/>
  <Override PartName="/ppt/slides/_rels/slide3.xml.rels" ContentType="application/vnd.openxmlformats-package.relationships+xml"/>
  <Override PartName="/ppt/slides/_rels/slide51.xml.rels" ContentType="application/vnd.openxmlformats-package.relationships+xml"/>
  <Override PartName="/ppt/slides/_rels/slide23.xml.rels" ContentType="application/vnd.openxmlformats-package.relationships+xml"/>
  <Override PartName="/ppt/slides/_rels/slide30.xml.rels" ContentType="application/vnd.openxmlformats-package.relationships+xml"/>
  <Override PartName="/ppt/slides/_rels/slide1.xml.rels" ContentType="application/vnd.openxmlformats-package.relationships+xml"/>
  <Override PartName="/ppt/slides/_rels/slide21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57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42.xml" ContentType="application/vnd.openxmlformats-officedocument.presentationml.slide+xml"/>
  <Override PartName="/ppt/slides/slide26.xml" ContentType="application/vnd.openxmlformats-officedocument.presentationml.slide+xml"/>
  <Override PartName="/ppt/slides/slide51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  <Override PartName="/ppt/slides/slide44.xml" ContentType="application/vnd.openxmlformats-officedocument.presentationml.slide+xml"/>
  <Override PartName="/ppt/slides/slide28.xml" ContentType="application/vnd.openxmlformats-officedocument.presentationml.slide+xml"/>
  <Override PartName="/ppt/slides/slide53.xml" ContentType="application/vnd.openxmlformats-officedocument.presentationml.slide+xml"/>
  <Override PartName="/ppt/slides/slide12.xml" ContentType="application/vnd.openxmlformats-officedocument.presentationml.slide+xml"/>
  <Override PartName="/ppt/slides/slide37.xml" ContentType="application/vnd.openxmlformats-officedocument.presentationml.slide+xml"/>
  <Override PartName="/ppt/slides/slide8.xml" ContentType="application/vnd.openxmlformats-officedocument.presentationml.slide+xml"/>
  <Override PartName="/ppt/slides/slide21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30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32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slide41.xml" ContentType="application/vnd.openxmlformats-officedocument.presentationml.slide+xml"/>
  <Override PartName="/ppt/slides/slide25.xml" ContentType="application/vnd.openxmlformats-officedocument.presentationml.slide+xml"/>
  <Override PartName="/ppt/slides/slide50.xml" ContentType="application/vnd.openxmlformats-officedocument.presentationml.slide+xml"/>
  <Override PartName="/ppt/slides/slide3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theme/theme7.xml" ContentType="application/vnd.openxmlformats-officedocument.theme+xml"/>
  <Override PartName="/ppt/theme/theme4.xml" ContentType="application/vnd.openxmlformats-officedocument.theme+xml"/>
  <Override PartName="/ppt/theme/theme8.xml" ContentType="application/vnd.openxmlformats-officedocument.theme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6.xml" ContentType="application/vnd.openxmlformats-officedocument.theme+xml"/>
  <Override PartName="/ppt/theme/theme3.xml" ContentType="application/vnd.openxmlformats-officedocument.theme+xml"/>
  <Override PartName="/ppt/slideMasters/slideMaster1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4.xml" ContentType="application/vnd.openxmlformats-officedocument.presentationml.slideMaster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/>
              <a:t>Click to edit the notes format</a:t>
            </a:r>
            <a:endParaRPr/>
          </a:p>
        </p:txBody>
      </p:sp>
      <p:sp>
        <p:nvSpPr>
          <p:cNvPr id="26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/>
              <a:t>&lt;header&gt;</a:t>
            </a:r>
            <a:endParaRPr/>
          </a:p>
        </p:txBody>
      </p:sp>
      <p:sp>
        <p:nvSpPr>
          <p:cNvPr id="263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bIns="0" lIns="0" rIns="0" tIns="0" wrap="none"/>
          <a:p>
            <a:pPr algn="r"/>
            <a:r>
              <a:rPr lang="en-US"/>
              <a:t>&lt;date/time&gt;</a:t>
            </a:r>
            <a:endParaRPr/>
          </a:p>
        </p:txBody>
      </p:sp>
      <p:sp>
        <p:nvSpPr>
          <p:cNvPr id="264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anchor="b" bIns="0" lIns="0" rIns="0" tIns="0" wrap="none"/>
          <a:p>
            <a:r>
              <a:rPr lang="en-US"/>
              <a:t>&lt;footer&gt;</a:t>
            </a:r>
            <a:endParaRPr/>
          </a:p>
        </p:txBody>
      </p:sp>
      <p:sp>
        <p:nvSpPr>
          <p:cNvPr id="265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anchor="b" bIns="0" lIns="0" rIns="0" tIns="0" wrap="none"/>
          <a:p>
            <a:pPr algn="r"/>
            <a:fld id="{21216141-9161-4121-A111-01D1C1A10111}" type="slidenum">
              <a:rPr lang="en-US"/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US"/>
              <a:t>Floaty things in your vision are white blood cells in capillaries.  Some animals have two foveas (some birds) and some have none (cats and dogs).  100x sensors than nerve fibers: much processing (e.g., center surround) in retina itself</a:t>
            </a:r>
            <a:endParaRPr/>
          </a:p>
        </p:txBody>
      </p:sp>
      <p:sp>
        <p:nvSpPr>
          <p:cNvPr id="713" name="TextShape 2"/>
          <p:cNvSpPr txBox="1"/>
          <p:nvPr/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71812161-7161-41F1-B111-D191D141F101}" type="slidenum">
              <a:rPr lang="en-US">
                <a:solidFill>
                  <a:srgbClr val="000000"/>
                </a:solidFill>
                <a:latin typeface="Arial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US"/>
              <a:t>Sock matching in dark is difficult</a:t>
            </a:r>
            <a:endParaRPr/>
          </a:p>
        </p:txBody>
      </p:sp>
      <p:sp>
        <p:nvSpPr>
          <p:cNvPr id="715" name="TextShape 2"/>
          <p:cNvSpPr txBox="1"/>
          <p:nvPr/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A1219111-D101-4121-B1D1-6181C1014101}" type="slidenum">
              <a:rPr lang="en-US">
                <a:solidFill>
                  <a:srgbClr val="000000"/>
                </a:solidFill>
                <a:latin typeface="Arial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TextShape 1"/>
          <p:cNvSpPr txBox="1"/>
          <p:nvPr/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D1D12181-4151-4191-B131-B1B181610141}" type="slidenum">
              <a:rPr lang="en-US" sz="1100">
                <a:solidFill>
                  <a:srgbClr val="000000"/>
                </a:solidFill>
                <a:latin typeface="Arial"/>
                <a:ea typeface="+mn-ea"/>
              </a:rPr>
              <a:t>&lt;number&gt;</a:t>
            </a:fld>
            <a:endParaRPr/>
          </a:p>
        </p:txBody>
      </p:sp>
      <p:sp>
        <p:nvSpPr>
          <p:cNvPr id="717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latin typeface=""/>
              </a:rPr>
              <a:t>  </a:t>
            </a:r>
            <a:r>
              <a:rPr lang="en-US">
                <a:solidFill>
                  <a:srgbClr val="000000"/>
                </a:solidFill>
                <a:latin typeface=""/>
              </a:rPr>
              <a:t>At least 3 spectral bands required (e.g. R,G,B) </a:t>
            </a:r>
            <a:endParaRPr/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US"/>
              <a:t>Dogs have 2, birds and butterflies have 4</a:t>
            </a:r>
            <a:endParaRPr/>
          </a:p>
        </p:txBody>
      </p:sp>
      <p:sp>
        <p:nvSpPr>
          <p:cNvPr id="719" name="TextShape 2"/>
          <p:cNvSpPr txBox="1"/>
          <p:nvPr/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E121A1A1-61A1-4121-9181-511111F18131}" type="slidenum">
              <a:rPr lang="en-US">
                <a:solidFill>
                  <a:srgbClr val="000000"/>
                </a:solidFill>
                <a:latin typeface="Arial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US"/>
              <a:t>Basis for vision, graphics</a:t>
            </a:r>
            <a:endParaRPr/>
          </a:p>
        </p:txBody>
      </p:sp>
      <p:sp>
        <p:nvSpPr>
          <p:cNvPr id="711" name="TextShape 2"/>
          <p:cNvSpPr txBox="1"/>
          <p:nvPr/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E1815131-A111-4171-9191-61F121E12141}" type="slidenum">
              <a:rPr lang="en-US">
                <a:solidFill>
                  <a:srgbClr val="000000"/>
                </a:solidFill>
                <a:latin typeface="Arial"/>
                <a:ea typeface="+mn-ea"/>
              </a:rPr>
              <a:t>&lt;number&gt;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82292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72720"/>
            <a:ext cx="82292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990720"/>
            <a:ext cx="8229240" cy="51354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0"/>
            <a:ext cx="8229240" cy="6125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5720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990720"/>
            <a:ext cx="8229240" cy="51354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352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3672720"/>
            <a:ext cx="822852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82292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57200" y="3672720"/>
            <a:ext cx="82292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67352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5720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1" name="PlaceHolder 2"/>
          <p:cNvSpPr>
            <a:spLocks noGrp="1"/>
          </p:cNvSpPr>
          <p:nvPr>
            <p:ph type="subTitle"/>
          </p:nvPr>
        </p:nvSpPr>
        <p:spPr>
          <a:xfrm>
            <a:off x="457200" y="990720"/>
            <a:ext cx="8229240" cy="51354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ubTitle"/>
          </p:nvPr>
        </p:nvSpPr>
        <p:spPr>
          <a:xfrm>
            <a:off x="457200" y="0"/>
            <a:ext cx="8229240" cy="6125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5720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467352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57200" y="3672720"/>
            <a:ext cx="822852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82292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57200" y="3672720"/>
            <a:ext cx="82292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67352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45720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9" name="PlaceHolder 2"/>
          <p:cNvSpPr>
            <a:spLocks noGrp="1"/>
          </p:cNvSpPr>
          <p:nvPr>
            <p:ph type="subTitle"/>
          </p:nvPr>
        </p:nvSpPr>
        <p:spPr>
          <a:xfrm>
            <a:off x="457200" y="990720"/>
            <a:ext cx="8229240" cy="51354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subTitle"/>
          </p:nvPr>
        </p:nvSpPr>
        <p:spPr>
          <a:xfrm>
            <a:off x="457200" y="0"/>
            <a:ext cx="8229240" cy="6125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5720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467352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457200" y="3672720"/>
            <a:ext cx="822852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82292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57200" y="3672720"/>
            <a:ext cx="82292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467352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6" name="PlaceHolder 5"/>
          <p:cNvSpPr>
            <a:spLocks noGrp="1"/>
          </p:cNvSpPr>
          <p:nvPr>
            <p:ph type="body"/>
          </p:nvPr>
        </p:nvSpPr>
        <p:spPr>
          <a:xfrm>
            <a:off x="45720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subTitle"/>
          </p:nvPr>
        </p:nvSpPr>
        <p:spPr>
          <a:xfrm>
            <a:off x="457200" y="990720"/>
            <a:ext cx="8229240" cy="51354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ubTitle"/>
          </p:nvPr>
        </p:nvSpPr>
        <p:spPr>
          <a:xfrm>
            <a:off x="457200" y="0"/>
            <a:ext cx="8229240" cy="6125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5720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467352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457200" y="3672720"/>
            <a:ext cx="822852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82292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57200" y="3672720"/>
            <a:ext cx="82292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467352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3" name="PlaceHolder 5"/>
          <p:cNvSpPr>
            <a:spLocks noGrp="1"/>
          </p:cNvSpPr>
          <p:nvPr>
            <p:ph type="body"/>
          </p:nvPr>
        </p:nvSpPr>
        <p:spPr>
          <a:xfrm>
            <a:off x="45720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0"/>
            <a:ext cx="8229240" cy="6125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457200" y="990720"/>
            <a:ext cx="8229240" cy="51354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457200" y="0"/>
            <a:ext cx="8229240" cy="6125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45720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467352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457200" y="3672720"/>
            <a:ext cx="822852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82292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457200" y="3672720"/>
            <a:ext cx="82292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467352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45720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30" name="PlaceHolder 2"/>
          <p:cNvSpPr>
            <a:spLocks noGrp="1"/>
          </p:cNvSpPr>
          <p:nvPr>
            <p:ph type="subTitle"/>
          </p:nvPr>
        </p:nvSpPr>
        <p:spPr>
          <a:xfrm>
            <a:off x="457200" y="990720"/>
            <a:ext cx="8229240" cy="51354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35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subTitle"/>
          </p:nvPr>
        </p:nvSpPr>
        <p:spPr>
          <a:xfrm>
            <a:off x="457200" y="0"/>
            <a:ext cx="8229240" cy="6125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45720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1" name="PlaceHolder 4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51350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467352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457200" y="3672720"/>
            <a:ext cx="822852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82292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457200" y="3672720"/>
            <a:ext cx="82292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5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6" name="PlaceHolder 4"/>
          <p:cNvSpPr>
            <a:spLocks noGrp="1"/>
          </p:cNvSpPr>
          <p:nvPr>
            <p:ph type="body"/>
          </p:nvPr>
        </p:nvSpPr>
        <p:spPr>
          <a:xfrm>
            <a:off x="467352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7" name="PlaceHolder 5"/>
          <p:cNvSpPr>
            <a:spLocks noGrp="1"/>
          </p:cNvSpPr>
          <p:nvPr>
            <p:ph type="body"/>
          </p:nvPr>
        </p:nvSpPr>
        <p:spPr>
          <a:xfrm>
            <a:off x="457200" y="3672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4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990720"/>
            <a:ext cx="401544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72720"/>
            <a:ext cx="8228520" cy="2449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4695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Click to edit the title text formatClick to edit Master title style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9/9/14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71519151-C161-4171-91F1-41B1A1814191}" type="slidenum">
              <a:rPr lang="en-US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Click to edit the title text formatClick to edit Master title style</a:t>
            </a:r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Second level</a:t>
            </a:r>
            <a:endParaRPr/>
          </a:p>
          <a:p>
            <a:pPr lvl="1">
              <a:buFont typeface="Arial"/>
              <a:buChar char="–"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Third level</a:t>
            </a:r>
            <a:endParaRPr/>
          </a:p>
          <a:p>
            <a:pPr lvl="2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Fourth level</a:t>
            </a:r>
            <a:endParaRPr/>
          </a:p>
          <a:p>
            <a:pPr lvl="3">
              <a:buFont typeface="Arial"/>
              <a:buChar char="–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Fifth level</a:t>
            </a:r>
            <a:endParaRPr/>
          </a:p>
        </p:txBody>
      </p:sp>
      <p:sp>
        <p:nvSpPr>
          <p:cNvPr id="39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9/9/14</a:t>
            </a:r>
            <a:endParaRPr/>
          </a:p>
        </p:txBody>
      </p:sp>
      <p:sp>
        <p:nvSpPr>
          <p:cNvPr id="40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41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01A1A121-C121-4181-9111-81B1D131C1E1}" type="slidenum">
              <a:rPr lang="en-US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Line 1"/>
          <p:cNvSpPr/>
          <p:nvPr/>
        </p:nvSpPr>
        <p:spPr>
          <a:xfrm>
            <a:off x="685800" y="838080"/>
            <a:ext cx="7772400" cy="0"/>
          </a:xfrm>
          <a:prstGeom prst="line">
            <a:avLst/>
          </a:prstGeom>
          <a:ln w="38160">
            <a:solidFill>
              <a:srgbClr val="000000"/>
            </a:solidFill>
            <a:round/>
          </a:ln>
        </p:spPr>
      </p:sp>
      <p:sp>
        <p:nvSpPr>
          <p:cNvPr id="75" name="PlaceHolder 2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3400">
                <a:solidFill>
                  <a:srgbClr val="000000"/>
                </a:solid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solidFill>
                  <a:srgbClr val="000000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800">
                <a:solidFill>
                  <a:srgbClr val="000000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</a:pPr>
            <a:r>
              <a:rPr lang="en-US" sz="2800">
                <a:solidFill>
                  <a:srgbClr val="000000"/>
                </a:solidFill>
                <a:latin typeface="Arial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"/>
            </a:pPr>
            <a:r>
              <a:rPr lang="en-US" sz="2000">
                <a:solidFill>
                  <a:srgbClr val="000000"/>
                </a:solidFill>
                <a:latin typeface="Arial"/>
              </a:rPr>
              <a:t>Second level</a:t>
            </a:r>
            <a:endParaRPr/>
          </a:p>
          <a:p>
            <a:pPr lvl="1">
              <a:buFont typeface="StarSymbol"/>
              <a:buChar char=""/>
            </a:pPr>
            <a:r>
              <a:rPr lang="en-US">
                <a:solidFill>
                  <a:srgbClr val="000000"/>
                </a:solidFill>
                <a:latin typeface="Arial"/>
              </a:rPr>
              <a:t>Third level</a:t>
            </a:r>
            <a:endParaRPr/>
          </a:p>
          <a:p>
            <a:pPr lvl="2">
              <a:buFont typeface="StarSymbol"/>
              <a:buChar char=""/>
            </a:pPr>
            <a:r>
              <a:rPr lang="en-US" sz="1600">
                <a:solidFill>
                  <a:srgbClr val="000000"/>
                </a:solidFill>
                <a:latin typeface="Arial"/>
              </a:rPr>
              <a:t>Fourth level</a:t>
            </a:r>
            <a:endParaRPr/>
          </a:p>
          <a:p>
            <a:pPr lvl="3">
              <a:buFont typeface="StarSymbol"/>
              <a:buChar char="»"/>
            </a:pPr>
            <a:r>
              <a:rPr lang="en-US" sz="1400">
                <a:solidFill>
                  <a:srgbClr val="000000"/>
                </a:solidFill>
                <a:latin typeface="Arial"/>
              </a:rPr>
              <a:t>Fifth level</a:t>
            </a:r>
            <a:endParaRPr/>
          </a:p>
        </p:txBody>
      </p:sp>
      <p:sp>
        <p:nvSpPr>
          <p:cNvPr id="77" name="PlaceHolder 4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78" name="PlaceHolder 5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79" name="PlaceHolder 6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C16171A1-91F1-41A1-B101-B11131512121}" type="slidenum">
              <a:rPr lang="en-US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Line 1"/>
          <p:cNvSpPr/>
          <p:nvPr/>
        </p:nvSpPr>
        <p:spPr>
          <a:xfrm>
            <a:off x="685800" y="838080"/>
            <a:ext cx="7772400" cy="0"/>
          </a:xfrm>
          <a:prstGeom prst="line">
            <a:avLst/>
          </a:prstGeom>
          <a:ln w="38160">
            <a:solidFill>
              <a:srgbClr val="000000"/>
            </a:solidFill>
            <a:round/>
          </a:ln>
        </p:spPr>
      </p:sp>
      <p:sp>
        <p:nvSpPr>
          <p:cNvPr id="113" name="PlaceHolder 2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3400">
                <a:solidFill>
                  <a:srgbClr val="000000"/>
                </a:solid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115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116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91E131A1-81D1-41D1-81C1-E1C1611111C1}" type="slidenum">
              <a:rPr lang="en-US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117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91E1B131-7131-41E1-A1F1-11D1E1D15121}" type="slidenum">
              <a:rPr lang="en-US">
                <a:solidFill>
                  <a:srgbClr val="000000"/>
                </a:solidFill>
                <a:latin typeface="Times New Roman"/>
              </a:rPr>
              <a:t>&lt;number&gt;</a:t>
            </a:fld>
            <a:endParaRPr/>
          </a:p>
        </p:txBody>
      </p:sp>
      <p:sp>
        <p:nvSpPr>
          <p:cNvPr id="15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en-US"/>
              <a:t>Click to edit the title text format</a:t>
            </a:r>
            <a:endParaRPr/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3600">
                <a:solidFill>
                  <a:srgbClr val="000000"/>
                </a:solidFill>
                <a:latin typeface="Calibri"/>
              </a:rPr>
              <a:t>Click to edit the title text formatClick to edit Master title style</a:t>
            </a:r>
            <a:endParaRPr/>
          </a:p>
        </p:txBody>
      </p:sp>
      <p:sp>
        <p:nvSpPr>
          <p:cNvPr id="188" name="PlaceHolder 2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9/9/14</a:t>
            </a:r>
            <a:endParaRPr/>
          </a:p>
        </p:txBody>
      </p:sp>
      <p:sp>
        <p:nvSpPr>
          <p:cNvPr id="189" name="PlaceHolder 3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190" name="PlaceHolder 4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C1812161-61B1-4161-B141-C151F1E1A151}" type="slidenum">
              <a:rPr lang="en-US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  <p:sp>
        <p:nvSpPr>
          <p:cNvPr id="191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225" name="PlaceHolder 2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226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7111F1C1-51D1-4131-A1E1-F1D1B1E1C141}" type="slidenum">
              <a:rPr lang="en-US">
                <a:solidFill>
                  <a:srgbClr val="000000"/>
                </a:solidFill>
                <a:latin typeface="Times New Roman"/>
              </a:rPr>
              <a:t>&lt;number&gt;</a:t>
            </a:fld>
            <a:endParaRPr/>
          </a:p>
        </p:txBody>
      </p:sp>
      <p:sp>
        <p:nvSpPr>
          <p:cNvPr id="227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en-US"/>
              <a:t>Click to edit the title text format</a:t>
            </a:r>
            <a:endParaRPr/>
          </a:p>
        </p:txBody>
      </p:sp>
      <p:sp>
        <p:nvSpPr>
          <p:cNvPr id="22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41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wmf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wmf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wmf"/><Relationship Id="rId2" Type="http://schemas.openxmlformats.org/officeDocument/2006/relationships/image" Target="../media/image18.wmf"/><Relationship Id="rId3" Type="http://schemas.openxmlformats.org/officeDocument/2006/relationships/slideLayout" Target="../slideLayouts/slideLayout4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wmf"/><Relationship Id="rId2" Type="http://schemas.openxmlformats.org/officeDocument/2006/relationships/image" Target="../media/image20.wmf"/><Relationship Id="rId3" Type="http://schemas.openxmlformats.org/officeDocument/2006/relationships/slideLayout" Target="../slideLayouts/slideLayout4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slideLayout" Target="../slideLayouts/slideLayout4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6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1.wmf"/><Relationship Id="rId2" Type="http://schemas.openxmlformats.org/officeDocument/2006/relationships/image" Target="../media/image32.wmf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49.xml"/><Relationship Id="rId5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hyperlink" Target="http://en.wikipedia.org/wiki/Color_vision" TargetMode="External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4.wmf"/><Relationship Id="rId2" Type="http://schemas.openxmlformats.org/officeDocument/2006/relationships/image" Target="../media/image45.wmf"/><Relationship Id="rId3" Type="http://schemas.openxmlformats.org/officeDocument/2006/relationships/image" Target="../media/image46.wmf"/><Relationship Id="rId4" Type="http://schemas.openxmlformats.org/officeDocument/2006/relationships/slideLayout" Target="../slideLayouts/slideLayout7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7.wmf"/><Relationship Id="rId2" Type="http://schemas.openxmlformats.org/officeDocument/2006/relationships/image" Target="../media/image48.wmf"/><Relationship Id="rId3" Type="http://schemas.openxmlformats.org/officeDocument/2006/relationships/slideLayout" Target="../slideLayouts/slideLayout7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9.wmf"/><Relationship Id="rId2" Type="http://schemas.openxmlformats.org/officeDocument/2006/relationships/image" Target="../media/image50.wmf"/><Relationship Id="rId3" Type="http://schemas.openxmlformats.org/officeDocument/2006/relationships/slideLayout" Target="../slideLayouts/slideLayout7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1.wmf"/><Relationship Id="rId2" Type="http://schemas.openxmlformats.org/officeDocument/2006/relationships/image" Target="../media/image52.wmf"/><Relationship Id="rId3" Type="http://schemas.openxmlformats.org/officeDocument/2006/relationships/slideLayout" Target="../slideLayouts/slideLayout7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jpeg"/><Relationship Id="rId3" Type="http://schemas.openxmlformats.org/officeDocument/2006/relationships/hyperlink" Target="http://en.wikipedia.org/wiki/Bayer_filter" TargetMode="External"/><Relationship Id="rId4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hyperlink" Target="http://en.wikipedia.org/wiki/Lambert&apos;s_cosine_law" TargetMode="External"/><Relationship Id="rId3" Type="http://schemas.openxmlformats.org/officeDocument/2006/relationships/image" Target="../media/image60.png"/><Relationship Id="rId4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png"/><Relationship Id="rId3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67.wmf"/><Relationship Id="rId2" Type="http://schemas.openxmlformats.org/officeDocument/2006/relationships/image" Target="../media/image68.png"/><Relationship Id="rId3" Type="http://schemas.openxmlformats.org/officeDocument/2006/relationships/image" Target="../media/image69.wmf"/><Relationship Id="rId4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gif"/><Relationship Id="rId3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hyperlink" Target="http://www.echalk.co.uk/amusements/OpticalIllusions/colourPerception/colourPerception.html" TargetMode="External"/><Relationship Id="rId3" Type="http://schemas.openxmlformats.org/officeDocument/2006/relationships/hyperlink" Target="http://www.echalk.co.uk/amusements/OpticalIllusions/colourPerception/colourPerception.html" TargetMode="External"/><Relationship Id="rId4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image" Target="../media/image87.png"/><Relationship Id="rId3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wmf"/><Relationship Id="rId5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Shape 1"/>
          <p:cNvSpPr txBox="1"/>
          <p:nvPr/>
        </p:nvSpPr>
        <p:spPr>
          <a:xfrm>
            <a:off x="152280" y="0"/>
            <a:ext cx="87627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Light and Color</a:t>
            </a:r>
            <a:endParaRPr/>
          </a:p>
        </p:txBody>
      </p:sp>
      <p:sp>
        <p:nvSpPr>
          <p:cNvPr id="267" name="TextShape 2"/>
          <p:cNvSpPr txBox="1"/>
          <p:nvPr/>
        </p:nvSpPr>
        <p:spPr>
          <a:xfrm>
            <a:off x="1280160" y="5334120"/>
            <a:ext cx="6492240" cy="144756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n-US" sz="2800">
                <a:solidFill>
                  <a:srgbClr val="000000"/>
                </a:solidFill>
                <a:latin typeface="Calibri"/>
              </a:rPr>
              <a:t>Computational Photography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800">
                <a:solidFill>
                  <a:srgbClr val="000000"/>
                </a:solidFill>
                <a:latin typeface="Calibri"/>
              </a:rPr>
              <a:t>Derek Hoiem, University of Illinois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268" name="CustomShape 3"/>
          <p:cNvSpPr/>
          <p:nvPr/>
        </p:nvSpPr>
        <p:spPr>
          <a:xfrm>
            <a:off x="8068320" y="0"/>
            <a:ext cx="106812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09/10/13</a:t>
            </a:r>
            <a:endParaRPr/>
          </a:p>
        </p:txBody>
      </p:sp>
      <p:sp>
        <p:nvSpPr>
          <p:cNvPr id="269" name="CustomShape 4"/>
          <p:cNvSpPr/>
          <p:nvPr/>
        </p:nvSpPr>
        <p:spPr>
          <a:xfrm>
            <a:off x="6942960" y="5715000"/>
            <a:ext cx="1947600" cy="2728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200">
                <a:solidFill>
                  <a:srgbClr val="000000"/>
                </a:solidFill>
                <a:latin typeface="Arial"/>
              </a:rPr>
              <a:t>“</a:t>
            </a:r>
            <a:r>
              <a:rPr lang="en-US" sz="1200">
                <a:solidFill>
                  <a:srgbClr val="000000"/>
                </a:solidFill>
                <a:latin typeface="Arial"/>
              </a:rPr>
              <a:t>Empire of Light”, Magritte</a:t>
            </a:r>
            <a:endParaRPr/>
          </a:p>
        </p:txBody>
      </p:sp>
      <p:pic>
        <p:nvPicPr>
          <p:cNvPr descr="" id="270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2666880" y="1281600"/>
            <a:ext cx="3431160" cy="4571640"/>
          </a:xfrm>
          <a:prstGeom prst="rect">
            <a:avLst/>
          </a:prstGeom>
        </p:spPr>
      </p:pic>
    </p:spTree>
  </p:cSld>
  <p:timing>
    <p:tnLst>
      <p:par>
        <p:cTn dur="indefinite" id="1" nodeType="tmRoot" restart="never">
          <p:childTnLst>
            <p:seq>
              <p:cTn id="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3400">
                <a:solidFill>
                  <a:srgbClr val="000000"/>
                </a:solidFill>
                <a:latin typeface="Arial"/>
              </a:rPr>
              <a:t>Retina up-close</a:t>
            </a:r>
            <a:endParaRPr/>
          </a:p>
        </p:txBody>
      </p:sp>
      <p:pic>
        <p:nvPicPr>
          <p:cNvPr descr="" id="322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1371600" y="1066680"/>
            <a:ext cx="6171840" cy="4343040"/>
          </a:xfrm>
          <a:prstGeom prst="rect">
            <a:avLst/>
          </a:prstGeom>
        </p:spPr>
      </p:pic>
      <p:sp>
        <p:nvSpPr>
          <p:cNvPr id="323" name="CustomShape 2"/>
          <p:cNvSpPr/>
          <p:nvPr/>
        </p:nvSpPr>
        <p:spPr>
          <a:xfrm>
            <a:off x="4039920" y="5576760"/>
            <a:ext cx="953640" cy="51696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800">
                <a:solidFill>
                  <a:srgbClr val="000000"/>
                </a:solidFill>
                <a:latin typeface="Arial"/>
              </a:rPr>
              <a:t>Light</a:t>
            </a:r>
            <a:endParaRPr/>
          </a:p>
        </p:txBody>
      </p:sp>
      <p:sp>
        <p:nvSpPr>
          <p:cNvPr id="324" name="Line 3"/>
          <p:cNvSpPr/>
          <p:nvPr/>
        </p:nvSpPr>
        <p:spPr>
          <a:xfrm flipV="1">
            <a:off x="4419360" y="5181480"/>
            <a:ext cx="0" cy="304920"/>
          </a:xfrm>
          <a:prstGeom prst="line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325" name="Line 4"/>
          <p:cNvSpPr/>
          <p:nvPr/>
        </p:nvSpPr>
        <p:spPr>
          <a:xfrm flipV="1">
            <a:off x="4572000" y="5181480"/>
            <a:ext cx="0" cy="304920"/>
          </a:xfrm>
          <a:prstGeom prst="line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326" name="Line 5"/>
          <p:cNvSpPr/>
          <p:nvPr/>
        </p:nvSpPr>
        <p:spPr>
          <a:xfrm flipV="1">
            <a:off x="4724280" y="5181480"/>
            <a:ext cx="0" cy="304920"/>
          </a:xfrm>
          <a:prstGeom prst="line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</p:sp>
      <p:pic>
        <p:nvPicPr>
          <p:cNvPr descr="" id="327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6324480" y="4750560"/>
            <a:ext cx="2819160" cy="2107080"/>
          </a:xfrm>
          <a:prstGeom prst="rect">
            <a:avLst/>
          </a:prstGeom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6958800" y="6384960"/>
            <a:ext cx="1910880" cy="24264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000">
                <a:solidFill>
                  <a:srgbClr val="ffffff"/>
                </a:solidFill>
                <a:latin typeface="EngraversGothic BT Regular"/>
              </a:rPr>
              <a:t>© Stephen E. Palmer, 2002</a:t>
            </a:r>
            <a:endParaRPr/>
          </a:p>
        </p:txBody>
      </p:sp>
      <p:sp>
        <p:nvSpPr>
          <p:cNvPr id="329" name="CustomShape 2"/>
          <p:cNvSpPr/>
          <p:nvPr/>
        </p:nvSpPr>
        <p:spPr>
          <a:xfrm>
            <a:off x="766080" y="1143000"/>
            <a:ext cx="3091680" cy="191844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 sz="2400">
                <a:solidFill>
                  <a:srgbClr val="ff0000"/>
                </a:solidFill>
                <a:latin typeface="Arial"/>
              </a:rPr>
              <a:t>C</a:t>
            </a:r>
            <a:r>
              <a:rPr b="1" lang="en-US" sz="2400">
                <a:solidFill>
                  <a:srgbClr val="00ff00"/>
                </a:solidFill>
                <a:latin typeface="Arial"/>
              </a:rPr>
              <a:t>on</a:t>
            </a:r>
            <a:r>
              <a:rPr b="1" lang="en-US" sz="2400">
                <a:solidFill>
                  <a:srgbClr val="0000ff"/>
                </a:solidFill>
                <a:latin typeface="Arial"/>
              </a:rPr>
              <a:t>es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Arial"/>
              </a:rPr>
              <a:t>   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cone-shaped 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Arial"/>
              </a:rPr>
              <a:t>   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less sensitive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Arial"/>
              </a:rPr>
              <a:t>   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operate in high light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Arial"/>
              </a:rPr>
              <a:t>   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color vision</a:t>
            </a:r>
            <a:endParaRPr/>
          </a:p>
        </p:txBody>
      </p:sp>
      <p:sp>
        <p:nvSpPr>
          <p:cNvPr id="330" name="CustomShape 3"/>
          <p:cNvSpPr/>
          <p:nvPr/>
        </p:nvSpPr>
        <p:spPr>
          <a:xfrm>
            <a:off x="554760" y="182520"/>
            <a:ext cx="6816600" cy="57780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3200">
                <a:solidFill>
                  <a:srgbClr val="000000"/>
                </a:solidFill>
                <a:latin typeface="Arial"/>
              </a:rPr>
              <a:t>Two types of light-sensitive receptors</a:t>
            </a:r>
            <a:endParaRPr/>
          </a:p>
        </p:txBody>
      </p:sp>
      <p:pic>
        <p:nvPicPr>
          <p:cNvPr descr="" id="331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5029200" y="1143000"/>
            <a:ext cx="1660320" cy="5041440"/>
          </a:xfrm>
          <a:prstGeom prst="rect">
            <a:avLst/>
          </a:prstGeom>
        </p:spPr>
      </p:pic>
      <p:sp>
        <p:nvSpPr>
          <p:cNvPr id="332" name="CustomShape 4"/>
          <p:cNvSpPr/>
          <p:nvPr/>
        </p:nvSpPr>
        <p:spPr>
          <a:xfrm>
            <a:off x="838080" y="3352680"/>
            <a:ext cx="3276360" cy="26506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en-US" sz="2400">
                <a:solidFill>
                  <a:srgbClr val="000000"/>
                </a:solidFill>
                <a:latin typeface="Arial"/>
              </a:rPr>
              <a:t>Rods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Arial"/>
              </a:rPr>
              <a:t>   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rod-shaped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Arial"/>
              </a:rPr>
              <a:t>   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highly sensitive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Arial"/>
              </a:rPr>
              <a:t>   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operate at night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Arial"/>
              </a:rPr>
              <a:t>   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gray-scale vision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Arial"/>
              </a:rPr>
              <a:t>   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slower to respond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333" name="CustomShape 5"/>
          <p:cNvSpPr/>
          <p:nvPr/>
        </p:nvSpPr>
        <p:spPr>
          <a:xfrm>
            <a:off x="7517880" y="6550200"/>
            <a:ext cx="1622880" cy="3034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400">
                <a:solidFill>
                  <a:srgbClr val="808080"/>
                </a:solidFill>
                <a:latin typeface="Arial"/>
              </a:rPr>
              <a:t>Slide Credit: Efros</a:t>
            </a:r>
            <a:endParaRPr/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Rod / Cone sensitivity</a:t>
            </a:r>
            <a:endParaRPr/>
          </a:p>
        </p:txBody>
      </p:sp>
      <p:pic>
        <p:nvPicPr>
          <p:cNvPr descr="" id="335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1066680" y="990720"/>
            <a:ext cx="6705360" cy="5035320"/>
          </a:xfrm>
          <a:prstGeom prst="rect">
            <a:avLst/>
          </a:prstGeom>
        </p:spPr>
      </p:pic>
      <p:sp>
        <p:nvSpPr>
          <p:cNvPr id="336" name="CustomShape 2"/>
          <p:cNvSpPr/>
          <p:nvPr/>
        </p:nvSpPr>
        <p:spPr>
          <a:xfrm>
            <a:off x="7517880" y="6550200"/>
            <a:ext cx="1622880" cy="3034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400">
                <a:solidFill>
                  <a:srgbClr val="808080"/>
                </a:solidFill>
                <a:latin typeface="Arial"/>
              </a:rPr>
              <a:t>Slide Credit: Efros</a:t>
            </a:r>
            <a:endParaRPr/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6958800" y="6384960"/>
            <a:ext cx="1910880" cy="24264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000">
                <a:solidFill>
                  <a:srgbClr val="ffffff"/>
                </a:solidFill>
                <a:latin typeface="EngraversGothic BT Regular"/>
              </a:rPr>
              <a:t>© Stephen E. Palmer, 2002</a:t>
            </a:r>
            <a:endParaRPr/>
          </a:p>
        </p:txBody>
      </p:sp>
      <p:sp>
        <p:nvSpPr>
          <p:cNvPr id="338" name="CustomShape 2"/>
          <p:cNvSpPr/>
          <p:nvPr/>
        </p:nvSpPr>
        <p:spPr>
          <a:xfrm>
            <a:off x="685800" y="182520"/>
            <a:ext cx="5800320" cy="57780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3200">
                <a:solidFill>
                  <a:srgbClr val="000000"/>
                </a:solidFill>
                <a:latin typeface="Arial"/>
              </a:rPr>
              <a:t>Distribution of Rods and Cones</a:t>
            </a:r>
            <a:endParaRPr/>
          </a:p>
        </p:txBody>
      </p:sp>
      <p:sp>
        <p:nvSpPr>
          <p:cNvPr id="339" name="CustomShape 3"/>
          <p:cNvSpPr/>
          <p:nvPr/>
        </p:nvSpPr>
        <p:spPr>
          <a:xfrm>
            <a:off x="1372680" y="6095880"/>
            <a:ext cx="6652080" cy="4561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Arial"/>
              </a:rPr>
              <a:t>Night Sky: why are there more stars off-center? </a:t>
            </a:r>
            <a:endParaRPr/>
          </a:p>
        </p:txBody>
      </p:sp>
      <p:sp>
        <p:nvSpPr>
          <p:cNvPr id="340" name="CustomShape 4"/>
          <p:cNvSpPr/>
          <p:nvPr/>
        </p:nvSpPr>
        <p:spPr>
          <a:xfrm>
            <a:off x="7517880" y="6550200"/>
            <a:ext cx="1622880" cy="3034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400">
                <a:solidFill>
                  <a:srgbClr val="808080"/>
                </a:solidFill>
                <a:latin typeface="Arial"/>
              </a:rPr>
              <a:t>Slide Credit: Efros</a:t>
            </a:r>
            <a:endParaRPr/>
          </a:p>
        </p:txBody>
      </p:sp>
      <p:pic>
        <p:nvPicPr>
          <p:cNvPr descr="" id="341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1924200" y="1222200"/>
            <a:ext cx="5295600" cy="4412880"/>
          </a:xfrm>
          <a:prstGeom prst="rect">
            <a:avLst/>
          </a:prstGeom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Electromagnetic Spectrum</a:t>
            </a:r>
            <a:endParaRPr/>
          </a:p>
        </p:txBody>
      </p:sp>
      <p:pic>
        <p:nvPicPr>
          <p:cNvPr descr="" id="343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2057400"/>
            <a:ext cx="9143640" cy="1980720"/>
          </a:xfrm>
          <a:prstGeom prst="rect">
            <a:avLst/>
          </a:prstGeom>
        </p:spPr>
      </p:pic>
      <p:pic>
        <p:nvPicPr>
          <p:cNvPr descr="" id="344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3505320"/>
            <a:ext cx="5866920" cy="2361960"/>
          </a:xfrm>
          <a:prstGeom prst="rect">
            <a:avLst/>
          </a:prstGeom>
        </p:spPr>
      </p:pic>
      <p:sp>
        <p:nvSpPr>
          <p:cNvPr id="345" name="CustomShape 2"/>
          <p:cNvSpPr/>
          <p:nvPr/>
        </p:nvSpPr>
        <p:spPr>
          <a:xfrm>
            <a:off x="5954760" y="6546960"/>
            <a:ext cx="3188880" cy="303480"/>
          </a:xfrm>
          <a:prstGeom prst="rect">
            <a:avLst/>
          </a:prstGeom>
          <a:ln w="6480">
            <a:solidFill>
              <a:srgbClr val="4f81bd"/>
            </a:solidFill>
            <a:miter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-US" sz="1400">
                <a:solidFill>
                  <a:srgbClr val="00cc99"/>
                </a:solidFill>
                <a:latin typeface="Arial"/>
              </a:rPr>
              <a:t>http://www.yorku.ca/eye/photopik.htm</a:t>
            </a:r>
            <a:endParaRPr/>
          </a:p>
        </p:txBody>
      </p:sp>
      <p:sp>
        <p:nvSpPr>
          <p:cNvPr id="346" name="CustomShape 3"/>
          <p:cNvSpPr/>
          <p:nvPr/>
        </p:nvSpPr>
        <p:spPr>
          <a:xfrm>
            <a:off x="491760" y="5867280"/>
            <a:ext cx="5445000" cy="4561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Arial"/>
              </a:rPr>
              <a:t>Human Luminance Sensitivity Function</a:t>
            </a:r>
            <a:endParaRPr/>
          </a:p>
        </p:txBody>
      </p:sp>
      <p:sp>
        <p:nvSpPr>
          <p:cNvPr id="347" name="CustomShape 4"/>
          <p:cNvSpPr/>
          <p:nvPr/>
        </p:nvSpPr>
        <p:spPr>
          <a:xfrm>
            <a:off x="-18720" y="6550200"/>
            <a:ext cx="1622880" cy="3034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400">
                <a:solidFill>
                  <a:srgbClr val="808080"/>
                </a:solidFill>
                <a:latin typeface="Arial"/>
              </a:rPr>
              <a:t>Slide Credit: Efros</a:t>
            </a:r>
            <a:endParaRPr/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ustomShape 1"/>
          <p:cNvSpPr/>
          <p:nvPr/>
        </p:nvSpPr>
        <p:spPr>
          <a:xfrm>
            <a:off x="380880" y="1676520"/>
            <a:ext cx="8457840" cy="4800240"/>
          </a:xfrm>
          <a:prstGeom prst="rect">
            <a:avLst/>
          </a:prstGeom>
          <a:gradFill>
            <a:gsLst>
              <a:gs pos="0">
                <a:srgbClr val="123725"/>
              </a:gs>
              <a:gs pos="100000">
                <a:srgbClr val="287850"/>
              </a:gs>
            </a:gsLst>
            <a:lin ang="2700000"/>
          </a:gradFill>
          <a:ln w="9360">
            <a:solidFill>
              <a:srgbClr val="000000"/>
            </a:solidFill>
            <a:miter/>
          </a:ln>
        </p:spPr>
      </p:sp>
      <p:sp>
        <p:nvSpPr>
          <p:cNvPr id="349" name="CustomShape 2"/>
          <p:cNvSpPr/>
          <p:nvPr/>
        </p:nvSpPr>
        <p:spPr>
          <a:xfrm>
            <a:off x="1536120" y="1951200"/>
            <a:ext cx="6988680" cy="51696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  <a:latin typeface="Arial"/>
              </a:rPr>
              <a:t>Why do we see light of these wavelengths?</a:t>
            </a:r>
            <a:endParaRPr/>
          </a:p>
        </p:txBody>
      </p:sp>
      <p:sp>
        <p:nvSpPr>
          <p:cNvPr id="350" name="CustomShape 3"/>
          <p:cNvSpPr/>
          <p:nvPr/>
        </p:nvSpPr>
        <p:spPr>
          <a:xfrm>
            <a:off x="6882840" y="6156360"/>
            <a:ext cx="1910880" cy="24264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000">
                <a:solidFill>
                  <a:srgbClr val="ffffff"/>
                </a:solidFill>
                <a:latin typeface="EngraversGothic BT Regular"/>
              </a:rPr>
              <a:t>© Stephen E. Palmer, 2002</a:t>
            </a:r>
            <a:endParaRPr/>
          </a:p>
        </p:txBody>
      </p:sp>
      <p:pic>
        <p:nvPicPr>
          <p:cNvPr descr="" id="351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2286000" y="2558880"/>
            <a:ext cx="4416120" cy="3841560"/>
          </a:xfrm>
          <a:prstGeom prst="rect">
            <a:avLst/>
          </a:prstGeom>
        </p:spPr>
      </p:pic>
      <p:sp>
        <p:nvSpPr>
          <p:cNvPr id="352" name="CustomShape 4"/>
          <p:cNvSpPr/>
          <p:nvPr/>
        </p:nvSpPr>
        <p:spPr>
          <a:xfrm>
            <a:off x="4196520" y="3048120"/>
            <a:ext cx="4489200" cy="94356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  <a:latin typeface="Arial"/>
              </a:rPr>
              <a:t>…</a:t>
            </a:r>
            <a:r>
              <a:rPr lang="en-US" sz="2800">
                <a:solidFill>
                  <a:srgbClr val="ffff00"/>
                </a:solidFill>
                <a:latin typeface="Arial"/>
              </a:rPr>
              <a:t>because that’s where the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  <a:latin typeface="Arial"/>
              </a:rPr>
              <a:t>Sun radiates EM energy</a:t>
            </a:r>
            <a:endParaRPr/>
          </a:p>
        </p:txBody>
      </p:sp>
      <p:sp>
        <p:nvSpPr>
          <p:cNvPr id="353" name="CustomShape 5"/>
          <p:cNvSpPr/>
          <p:nvPr/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en-US" sz="3400">
                <a:solidFill>
                  <a:srgbClr val="000000"/>
                </a:solidFill>
                <a:latin typeface="Arial"/>
              </a:rPr>
              <a:t>Visible Light</a:t>
            </a:r>
            <a:endParaRPr/>
          </a:p>
        </p:txBody>
      </p:sp>
    </p:spTree>
  </p:cSld>
  <p:timing>
    <p:tnLst>
      <p:par>
        <p:cTn dur="indefinite" id="13" nodeType="tmRoot" restart="never">
          <p:childTnLst>
            <p:seq>
              <p:cTn dur="indefinite" id="14" nodeType="mainSeq">
                <p:childTnLst>
                  <p:par>
                    <p:cTn fill="hold" id="15" nodeType="clickEffect">
                      <p:stCondLst>
                        <p:cond delay="indefinite"/>
                      </p:stCondLst>
                      <p:childTnLst>
                        <p:par>
                          <p:cTn fill="hold" id="16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54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81800" cy="6895800"/>
          </a:xfrm>
          <a:prstGeom prst="rect">
            <a:avLst/>
          </a:prstGeom>
        </p:spPr>
      </p:pic>
      <p:sp>
        <p:nvSpPr>
          <p:cNvPr id="355" name="CustomShape 1"/>
          <p:cNvSpPr/>
          <p:nvPr/>
        </p:nvSpPr>
        <p:spPr>
          <a:xfrm>
            <a:off x="2734200" y="182520"/>
            <a:ext cx="4141800" cy="5778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00cc99"/>
                </a:solidFill>
                <a:latin typeface="Arial"/>
              </a:rPr>
              <a:t>The Physics of Light</a:t>
            </a:r>
            <a:endParaRPr/>
          </a:p>
        </p:txBody>
      </p:sp>
      <p:sp>
        <p:nvSpPr>
          <p:cNvPr id="356" name="CustomShape 2"/>
          <p:cNvSpPr/>
          <p:nvPr/>
        </p:nvSpPr>
        <p:spPr>
          <a:xfrm>
            <a:off x="1362960" y="1349280"/>
            <a:ext cx="6930720" cy="11869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ffff00"/>
                </a:solidFill>
                <a:latin typeface="Arial"/>
              </a:rPr>
              <a:t>Any patch of light can be completely described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ffff00"/>
                </a:solidFill>
                <a:latin typeface="Arial"/>
              </a:rPr>
              <a:t>physically by its spectrum: the number of photons 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ffff00"/>
                </a:solidFill>
                <a:latin typeface="Arial"/>
              </a:rPr>
              <a:t>(per time unit) at each wavelength 400 - 700 nm.</a:t>
            </a:r>
            <a:endParaRPr/>
          </a:p>
        </p:txBody>
      </p:sp>
      <p:sp>
        <p:nvSpPr>
          <p:cNvPr id="357" name="Line 3"/>
          <p:cNvSpPr/>
          <p:nvPr/>
        </p:nvSpPr>
        <p:spPr>
          <a:xfrm flipV="1">
            <a:off x="7030800" y="4267080"/>
            <a:ext cx="0" cy="838080"/>
          </a:xfrm>
          <a:prstGeom prst="line">
            <a:avLst/>
          </a:prstGeom>
          <a:ln w="101520">
            <a:solidFill>
              <a:srgbClr val="ff0000"/>
            </a:solidFill>
            <a:round/>
          </a:ln>
        </p:spPr>
      </p:sp>
      <p:sp>
        <p:nvSpPr>
          <p:cNvPr id="358" name="Line 4"/>
          <p:cNvSpPr/>
          <p:nvPr/>
        </p:nvSpPr>
        <p:spPr>
          <a:xfrm flipV="1">
            <a:off x="6858000" y="4038480"/>
            <a:ext cx="0" cy="1066680"/>
          </a:xfrm>
          <a:prstGeom prst="line">
            <a:avLst/>
          </a:prstGeom>
          <a:ln w="101520">
            <a:solidFill>
              <a:srgbClr val="ff3300"/>
            </a:solidFill>
            <a:round/>
          </a:ln>
        </p:spPr>
      </p:sp>
      <p:sp>
        <p:nvSpPr>
          <p:cNvPr id="359" name="Line 5"/>
          <p:cNvSpPr/>
          <p:nvPr/>
        </p:nvSpPr>
        <p:spPr>
          <a:xfrm flipV="1">
            <a:off x="6684840" y="3809880"/>
            <a:ext cx="0" cy="1295280"/>
          </a:xfrm>
          <a:prstGeom prst="line">
            <a:avLst/>
          </a:prstGeom>
          <a:ln w="101520">
            <a:solidFill>
              <a:srgbClr val="ff6600"/>
            </a:solidFill>
            <a:round/>
          </a:ln>
        </p:spPr>
      </p:sp>
      <p:sp>
        <p:nvSpPr>
          <p:cNvPr id="360" name="Line 6"/>
          <p:cNvSpPr/>
          <p:nvPr/>
        </p:nvSpPr>
        <p:spPr>
          <a:xfrm flipV="1">
            <a:off x="6511680" y="3886200"/>
            <a:ext cx="0" cy="1218960"/>
          </a:xfrm>
          <a:prstGeom prst="line">
            <a:avLst/>
          </a:prstGeom>
          <a:ln w="101520">
            <a:solidFill>
              <a:srgbClr val="ff9900"/>
            </a:solidFill>
            <a:round/>
          </a:ln>
        </p:spPr>
      </p:sp>
      <p:sp>
        <p:nvSpPr>
          <p:cNvPr id="361" name="Line 7"/>
          <p:cNvSpPr/>
          <p:nvPr/>
        </p:nvSpPr>
        <p:spPr>
          <a:xfrm flipH="1" flipV="1">
            <a:off x="6333840" y="4038480"/>
            <a:ext cx="5040" cy="1066680"/>
          </a:xfrm>
          <a:prstGeom prst="line">
            <a:avLst/>
          </a:prstGeom>
          <a:ln w="101520">
            <a:solidFill>
              <a:srgbClr val="ff9900"/>
            </a:solidFill>
            <a:round/>
          </a:ln>
        </p:spPr>
      </p:sp>
      <p:sp>
        <p:nvSpPr>
          <p:cNvPr id="362" name="Line 8"/>
          <p:cNvSpPr/>
          <p:nvPr/>
        </p:nvSpPr>
        <p:spPr>
          <a:xfrm flipV="1">
            <a:off x="6165720" y="3886200"/>
            <a:ext cx="0" cy="1218960"/>
          </a:xfrm>
          <a:prstGeom prst="line">
            <a:avLst/>
          </a:prstGeom>
          <a:ln w="101520">
            <a:solidFill>
              <a:srgbClr val="ffcc00"/>
            </a:solidFill>
            <a:round/>
          </a:ln>
        </p:spPr>
      </p:sp>
      <p:sp>
        <p:nvSpPr>
          <p:cNvPr id="363" name="Line 9"/>
          <p:cNvSpPr/>
          <p:nvPr/>
        </p:nvSpPr>
        <p:spPr>
          <a:xfrm flipV="1">
            <a:off x="5992560" y="3657600"/>
            <a:ext cx="0" cy="1447560"/>
          </a:xfrm>
          <a:prstGeom prst="line">
            <a:avLst/>
          </a:prstGeom>
          <a:ln w="101520">
            <a:solidFill>
              <a:srgbClr val="ffff00"/>
            </a:solidFill>
            <a:round/>
          </a:ln>
        </p:spPr>
      </p:sp>
      <p:sp>
        <p:nvSpPr>
          <p:cNvPr id="364" name="Line 10"/>
          <p:cNvSpPr/>
          <p:nvPr/>
        </p:nvSpPr>
        <p:spPr>
          <a:xfrm flipV="1">
            <a:off x="5819760" y="3429000"/>
            <a:ext cx="0" cy="1676160"/>
          </a:xfrm>
          <a:prstGeom prst="line">
            <a:avLst/>
          </a:prstGeom>
          <a:ln w="101520">
            <a:solidFill>
              <a:srgbClr val="99ff33"/>
            </a:solidFill>
            <a:round/>
          </a:ln>
        </p:spPr>
      </p:sp>
      <p:sp>
        <p:nvSpPr>
          <p:cNvPr id="365" name="Line 11"/>
          <p:cNvSpPr/>
          <p:nvPr/>
        </p:nvSpPr>
        <p:spPr>
          <a:xfrm flipV="1">
            <a:off x="5646600" y="3352680"/>
            <a:ext cx="0" cy="1752480"/>
          </a:xfrm>
          <a:prstGeom prst="line">
            <a:avLst/>
          </a:prstGeom>
          <a:ln w="101520">
            <a:solidFill>
              <a:srgbClr val="33cc33"/>
            </a:solidFill>
            <a:round/>
          </a:ln>
        </p:spPr>
      </p:sp>
      <p:sp>
        <p:nvSpPr>
          <p:cNvPr id="366" name="Line 12"/>
          <p:cNvSpPr/>
          <p:nvPr/>
        </p:nvSpPr>
        <p:spPr>
          <a:xfrm flipV="1">
            <a:off x="5473440" y="3504960"/>
            <a:ext cx="0" cy="1600200"/>
          </a:xfrm>
          <a:prstGeom prst="line">
            <a:avLst/>
          </a:prstGeom>
          <a:ln w="101520">
            <a:solidFill>
              <a:srgbClr val="009900"/>
            </a:solidFill>
            <a:round/>
          </a:ln>
        </p:spPr>
      </p:sp>
      <p:sp>
        <p:nvSpPr>
          <p:cNvPr id="367" name="Line 13"/>
          <p:cNvSpPr/>
          <p:nvPr/>
        </p:nvSpPr>
        <p:spPr>
          <a:xfrm flipV="1">
            <a:off x="5300640" y="3581280"/>
            <a:ext cx="0" cy="1523880"/>
          </a:xfrm>
          <a:prstGeom prst="line">
            <a:avLst/>
          </a:prstGeom>
          <a:ln w="101520">
            <a:solidFill>
              <a:srgbClr val="339933"/>
            </a:solidFill>
            <a:round/>
          </a:ln>
        </p:spPr>
      </p:sp>
      <p:sp>
        <p:nvSpPr>
          <p:cNvPr id="368" name="Line 14"/>
          <p:cNvSpPr/>
          <p:nvPr/>
        </p:nvSpPr>
        <p:spPr>
          <a:xfrm flipV="1">
            <a:off x="5127480" y="3733560"/>
            <a:ext cx="0" cy="1371600"/>
          </a:xfrm>
          <a:prstGeom prst="line">
            <a:avLst/>
          </a:prstGeom>
          <a:ln w="101520">
            <a:solidFill>
              <a:srgbClr val="339966"/>
            </a:solidFill>
            <a:round/>
          </a:ln>
        </p:spPr>
      </p:sp>
      <p:sp>
        <p:nvSpPr>
          <p:cNvPr id="369" name="Line 15"/>
          <p:cNvSpPr/>
          <p:nvPr/>
        </p:nvSpPr>
        <p:spPr>
          <a:xfrm flipV="1">
            <a:off x="4954320" y="3886200"/>
            <a:ext cx="0" cy="1218960"/>
          </a:xfrm>
          <a:prstGeom prst="line">
            <a:avLst/>
          </a:prstGeom>
          <a:ln w="101520">
            <a:solidFill>
              <a:srgbClr val="008080"/>
            </a:solidFill>
            <a:round/>
          </a:ln>
        </p:spPr>
      </p:sp>
      <p:sp>
        <p:nvSpPr>
          <p:cNvPr id="370" name="Line 16"/>
          <p:cNvSpPr/>
          <p:nvPr/>
        </p:nvSpPr>
        <p:spPr>
          <a:xfrm flipV="1">
            <a:off x="4781520" y="4114800"/>
            <a:ext cx="0" cy="990360"/>
          </a:xfrm>
          <a:prstGeom prst="line">
            <a:avLst/>
          </a:prstGeom>
          <a:ln w="101520">
            <a:solidFill>
              <a:srgbClr val="006699"/>
            </a:solidFill>
            <a:round/>
          </a:ln>
        </p:spPr>
      </p:sp>
      <p:sp>
        <p:nvSpPr>
          <p:cNvPr id="371" name="Line 17"/>
          <p:cNvSpPr/>
          <p:nvPr/>
        </p:nvSpPr>
        <p:spPr>
          <a:xfrm flipV="1">
            <a:off x="4608360" y="4343400"/>
            <a:ext cx="0" cy="761760"/>
          </a:xfrm>
          <a:prstGeom prst="line">
            <a:avLst/>
          </a:prstGeom>
          <a:ln w="101520">
            <a:solidFill>
              <a:srgbClr val="3333cc"/>
            </a:solidFill>
            <a:round/>
          </a:ln>
        </p:spPr>
      </p:sp>
      <p:sp>
        <p:nvSpPr>
          <p:cNvPr id="372" name="Line 18"/>
          <p:cNvSpPr/>
          <p:nvPr/>
        </p:nvSpPr>
        <p:spPr>
          <a:xfrm flipV="1">
            <a:off x="4435200" y="4495680"/>
            <a:ext cx="0" cy="609480"/>
          </a:xfrm>
          <a:prstGeom prst="line">
            <a:avLst/>
          </a:prstGeom>
          <a:ln w="101520">
            <a:solidFill>
              <a:srgbClr val="333399"/>
            </a:solidFill>
            <a:round/>
          </a:ln>
        </p:spPr>
      </p:sp>
      <p:sp>
        <p:nvSpPr>
          <p:cNvPr id="373" name="Line 19"/>
          <p:cNvSpPr/>
          <p:nvPr/>
        </p:nvSpPr>
        <p:spPr>
          <a:xfrm flipV="1">
            <a:off x="4262400" y="4267080"/>
            <a:ext cx="0" cy="838080"/>
          </a:xfrm>
          <a:prstGeom prst="line">
            <a:avLst/>
          </a:prstGeom>
          <a:ln w="101520">
            <a:solidFill>
              <a:srgbClr val="6600ff"/>
            </a:solidFill>
            <a:round/>
          </a:ln>
        </p:spPr>
      </p:sp>
      <p:sp>
        <p:nvSpPr>
          <p:cNvPr id="374" name="Line 20"/>
          <p:cNvSpPr/>
          <p:nvPr/>
        </p:nvSpPr>
        <p:spPr>
          <a:xfrm flipV="1">
            <a:off x="4089240" y="4114800"/>
            <a:ext cx="0" cy="990360"/>
          </a:xfrm>
          <a:prstGeom prst="line">
            <a:avLst/>
          </a:prstGeom>
          <a:ln w="101520">
            <a:solidFill>
              <a:srgbClr val="9900ff"/>
            </a:solidFill>
            <a:round/>
          </a:ln>
        </p:spPr>
      </p:sp>
      <p:pic>
        <p:nvPicPr>
          <p:cNvPr descr="" id="375" name="Picture 23"/>
          <p:cNvPicPr/>
          <p:nvPr/>
        </p:nvPicPr>
        <p:blipFill>
          <a:blip r:embed="rId2"/>
          <a:stretch>
            <a:fillRect/>
          </a:stretch>
        </p:blipFill>
        <p:spPr>
          <a:xfrm>
            <a:off x="1893960" y="2833560"/>
            <a:ext cx="5606640" cy="3631680"/>
          </a:xfrm>
          <a:prstGeom prst="rect">
            <a:avLst/>
          </a:prstGeom>
        </p:spPr>
      </p:pic>
      <p:sp>
        <p:nvSpPr>
          <p:cNvPr id="376" name="CustomShape 21"/>
          <p:cNvSpPr/>
          <p:nvPr/>
        </p:nvSpPr>
        <p:spPr>
          <a:xfrm>
            <a:off x="7279560" y="6616800"/>
            <a:ext cx="1910880" cy="24264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000">
                <a:solidFill>
                  <a:srgbClr val="ffffff"/>
                </a:solidFill>
                <a:latin typeface="EngraversGothic BT Regular"/>
              </a:rPr>
              <a:t>© Stephen E. Palmer, 2002</a:t>
            </a:r>
            <a:endParaRPr/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7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81800" cy="6895800"/>
          </a:xfrm>
          <a:prstGeom prst="rect">
            <a:avLst/>
          </a:prstGeom>
        </p:spPr>
      </p:pic>
      <p:sp>
        <p:nvSpPr>
          <p:cNvPr id="378" name="CustomShape 1"/>
          <p:cNvSpPr/>
          <p:nvPr/>
        </p:nvSpPr>
        <p:spPr>
          <a:xfrm>
            <a:off x="2734200" y="182520"/>
            <a:ext cx="4141800" cy="5778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3366ff"/>
                </a:solidFill>
                <a:latin typeface="Arial"/>
              </a:rPr>
              <a:t>The Physics of Light</a:t>
            </a:r>
            <a:endParaRPr/>
          </a:p>
        </p:txBody>
      </p:sp>
      <p:pic>
        <p:nvPicPr>
          <p:cNvPr descr="" id="379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057400" y="1828800"/>
            <a:ext cx="5866920" cy="5086080"/>
          </a:xfrm>
          <a:prstGeom prst="rect">
            <a:avLst/>
          </a:prstGeom>
        </p:spPr>
      </p:pic>
      <p:sp>
        <p:nvSpPr>
          <p:cNvPr id="380" name="CustomShape 2"/>
          <p:cNvSpPr/>
          <p:nvPr/>
        </p:nvSpPr>
        <p:spPr>
          <a:xfrm>
            <a:off x="1818000" y="1425600"/>
            <a:ext cx="6426360" cy="4561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ffff00"/>
                </a:solidFill>
                <a:latin typeface="Arial"/>
              </a:rPr>
              <a:t>Some examples of the spectra of light sources</a:t>
            </a:r>
            <a:endParaRPr/>
          </a:p>
        </p:txBody>
      </p:sp>
      <p:sp>
        <p:nvSpPr>
          <p:cNvPr id="381" name="CustomShape 3"/>
          <p:cNvSpPr/>
          <p:nvPr/>
        </p:nvSpPr>
        <p:spPr>
          <a:xfrm>
            <a:off x="7279560" y="6616800"/>
            <a:ext cx="1910880" cy="24264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000">
                <a:solidFill>
                  <a:srgbClr val="ffffff"/>
                </a:solidFill>
                <a:latin typeface="EngraversGothic BT Regular"/>
              </a:rPr>
              <a:t>© Stephen E. Palmer, 2002</a:t>
            </a:r>
            <a:endParaRPr/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82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81800" cy="6895800"/>
          </a:xfrm>
          <a:prstGeom prst="rect">
            <a:avLst/>
          </a:prstGeom>
        </p:spPr>
      </p:pic>
      <p:sp>
        <p:nvSpPr>
          <p:cNvPr id="383" name="CustomShape 1"/>
          <p:cNvSpPr/>
          <p:nvPr/>
        </p:nvSpPr>
        <p:spPr>
          <a:xfrm>
            <a:off x="2734200" y="182520"/>
            <a:ext cx="4141800" cy="5778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3366ff"/>
                </a:solidFill>
                <a:latin typeface="Arial"/>
              </a:rPr>
              <a:t>The Physics of Light</a:t>
            </a:r>
            <a:endParaRPr/>
          </a:p>
        </p:txBody>
      </p:sp>
      <p:sp>
        <p:nvSpPr>
          <p:cNvPr id="384" name="CustomShape 2"/>
          <p:cNvSpPr/>
          <p:nvPr/>
        </p:nvSpPr>
        <p:spPr>
          <a:xfrm>
            <a:off x="1311840" y="1425600"/>
            <a:ext cx="7448760" cy="4561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ffff00"/>
                </a:solidFill>
                <a:latin typeface="Arial"/>
              </a:rPr>
              <a:t>Some examples of the </a:t>
            </a:r>
            <a:r>
              <a:rPr lang="en-US" sz="2400" u="sng">
                <a:solidFill>
                  <a:srgbClr val="ffff00"/>
                </a:solidFill>
                <a:latin typeface="Arial"/>
              </a:rPr>
              <a:t>reflectance</a:t>
            </a:r>
            <a:r>
              <a:rPr lang="en-US" sz="2400">
                <a:solidFill>
                  <a:srgbClr val="ffff00"/>
                </a:solidFill>
                <a:latin typeface="Arial"/>
              </a:rPr>
              <a:t> spectra of </a:t>
            </a:r>
            <a:r>
              <a:rPr lang="en-US" sz="2400" u="sng">
                <a:solidFill>
                  <a:srgbClr val="ffff00"/>
                </a:solidFill>
                <a:latin typeface="Arial"/>
              </a:rPr>
              <a:t>surfaces</a:t>
            </a:r>
            <a:endParaRPr/>
          </a:p>
        </p:txBody>
      </p:sp>
      <p:sp>
        <p:nvSpPr>
          <p:cNvPr id="385" name="CustomShape 3"/>
          <p:cNvSpPr/>
          <p:nvPr/>
        </p:nvSpPr>
        <p:spPr>
          <a:xfrm>
            <a:off x="3821760" y="6324480"/>
            <a:ext cx="2482200" cy="4561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ffffff"/>
                </a:solidFill>
                <a:latin typeface="Arial"/>
              </a:rPr>
              <a:t>Wavelength (nm)</a:t>
            </a:r>
            <a:endParaRPr/>
          </a:p>
        </p:txBody>
      </p:sp>
      <p:sp>
        <p:nvSpPr>
          <p:cNvPr id="386" name="CustomShape 4"/>
          <p:cNvSpPr/>
          <p:nvPr/>
        </p:nvSpPr>
        <p:spPr>
          <a:xfrm>
            <a:off x="914400" y="5924520"/>
            <a:ext cx="3018240" cy="45576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ffffff"/>
                </a:solidFill>
                <a:latin typeface="Arial"/>
              </a:rPr>
              <a:t>% Photons Reflected</a:t>
            </a:r>
            <a:endParaRPr/>
          </a:p>
        </p:txBody>
      </p:sp>
      <p:pic>
        <p:nvPicPr>
          <p:cNvPr descr="" id="387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1460520" y="3265560"/>
            <a:ext cx="1639440" cy="2588760"/>
          </a:xfrm>
          <a:prstGeom prst="rect">
            <a:avLst/>
          </a:prstGeom>
        </p:spPr>
      </p:pic>
      <p:sp>
        <p:nvSpPr>
          <p:cNvPr id="388" name="CustomShape 5"/>
          <p:cNvSpPr/>
          <p:nvPr/>
        </p:nvSpPr>
        <p:spPr>
          <a:xfrm>
            <a:off x="1441440" y="3267000"/>
            <a:ext cx="1658520" cy="2566800"/>
          </a:xfrm>
          <a:prstGeom prst="rect">
            <a:avLst/>
          </a:prstGeom>
          <a:ln w="9360">
            <a:solidFill>
              <a:srgbClr val="ffffff"/>
            </a:solidFill>
            <a:miter/>
          </a:ln>
        </p:spPr>
      </p:sp>
      <p:sp>
        <p:nvSpPr>
          <p:cNvPr id="389" name="CustomShape 6"/>
          <p:cNvSpPr/>
          <p:nvPr/>
        </p:nvSpPr>
        <p:spPr>
          <a:xfrm>
            <a:off x="1603440" y="3429000"/>
            <a:ext cx="737280" cy="4561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ff0000"/>
                </a:solidFill>
                <a:latin typeface="Arial"/>
              </a:rPr>
              <a:t>Red</a:t>
            </a:r>
            <a:endParaRPr/>
          </a:p>
        </p:txBody>
      </p:sp>
      <p:sp>
        <p:nvSpPr>
          <p:cNvPr id="390" name="CustomShape 7"/>
          <p:cNvSpPr/>
          <p:nvPr/>
        </p:nvSpPr>
        <p:spPr>
          <a:xfrm>
            <a:off x="1293480" y="5854680"/>
            <a:ext cx="2048040" cy="4561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ffffff"/>
                </a:solidFill>
                <a:latin typeface="Arial"/>
              </a:rPr>
              <a:t>400          700</a:t>
            </a:r>
            <a:endParaRPr/>
          </a:p>
        </p:txBody>
      </p:sp>
      <p:pic>
        <p:nvPicPr>
          <p:cNvPr descr="" id="391" name="Pictur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3387600" y="3265560"/>
            <a:ext cx="1653840" cy="2611080"/>
          </a:xfrm>
          <a:prstGeom prst="rect">
            <a:avLst/>
          </a:prstGeom>
        </p:spPr>
      </p:pic>
      <p:sp>
        <p:nvSpPr>
          <p:cNvPr id="392" name="CustomShape 8"/>
          <p:cNvSpPr/>
          <p:nvPr/>
        </p:nvSpPr>
        <p:spPr>
          <a:xfrm>
            <a:off x="3379680" y="3265560"/>
            <a:ext cx="1660320" cy="2590560"/>
          </a:xfrm>
          <a:prstGeom prst="rect">
            <a:avLst/>
          </a:prstGeom>
          <a:ln w="9360">
            <a:solidFill>
              <a:srgbClr val="ffffff"/>
            </a:solidFill>
            <a:miter/>
          </a:ln>
        </p:spPr>
      </p:sp>
      <p:sp>
        <p:nvSpPr>
          <p:cNvPr id="393" name="CustomShape 9"/>
          <p:cNvSpPr/>
          <p:nvPr/>
        </p:nvSpPr>
        <p:spPr>
          <a:xfrm>
            <a:off x="3370320" y="3352680"/>
            <a:ext cx="1048320" cy="4561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ffff00"/>
                </a:solidFill>
                <a:latin typeface="Arial"/>
              </a:rPr>
              <a:t>Yellow</a:t>
            </a:r>
            <a:endParaRPr/>
          </a:p>
        </p:txBody>
      </p:sp>
      <p:sp>
        <p:nvSpPr>
          <p:cNvPr id="394" name="CustomShape 10"/>
          <p:cNvSpPr/>
          <p:nvPr/>
        </p:nvSpPr>
        <p:spPr>
          <a:xfrm>
            <a:off x="3251160" y="5854680"/>
            <a:ext cx="2048040" cy="4561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ffffff"/>
                </a:solidFill>
                <a:latin typeface="Arial"/>
              </a:rPr>
              <a:t>400          700</a:t>
            </a:r>
            <a:endParaRPr/>
          </a:p>
        </p:txBody>
      </p:sp>
      <p:pic>
        <p:nvPicPr>
          <p:cNvPr descr="" id="395" name="Picture 18"/>
          <p:cNvPicPr/>
          <p:nvPr/>
        </p:nvPicPr>
        <p:blipFill>
          <a:blip r:embed="rId4"/>
          <a:stretch>
            <a:fillRect/>
          </a:stretch>
        </p:blipFill>
        <p:spPr>
          <a:xfrm>
            <a:off x="5359320" y="3265560"/>
            <a:ext cx="1650600" cy="2611080"/>
          </a:xfrm>
          <a:prstGeom prst="rect">
            <a:avLst/>
          </a:prstGeom>
        </p:spPr>
      </p:pic>
      <p:sp>
        <p:nvSpPr>
          <p:cNvPr id="396" name="CustomShape 11"/>
          <p:cNvSpPr/>
          <p:nvPr/>
        </p:nvSpPr>
        <p:spPr>
          <a:xfrm>
            <a:off x="5342040" y="3273480"/>
            <a:ext cx="1658520" cy="2590560"/>
          </a:xfrm>
          <a:prstGeom prst="rect">
            <a:avLst/>
          </a:prstGeom>
          <a:ln w="9360">
            <a:solidFill>
              <a:srgbClr val="ffffff"/>
            </a:solidFill>
            <a:miter/>
          </a:ln>
        </p:spPr>
      </p:sp>
      <p:sp>
        <p:nvSpPr>
          <p:cNvPr id="397" name="CustomShape 12"/>
          <p:cNvSpPr/>
          <p:nvPr/>
        </p:nvSpPr>
        <p:spPr>
          <a:xfrm>
            <a:off x="5412960" y="3352680"/>
            <a:ext cx="789120" cy="4561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00ffff"/>
                </a:solidFill>
                <a:latin typeface="Arial"/>
              </a:rPr>
              <a:t>Blue</a:t>
            </a:r>
            <a:endParaRPr/>
          </a:p>
        </p:txBody>
      </p:sp>
      <p:sp>
        <p:nvSpPr>
          <p:cNvPr id="398" name="CustomShape 13"/>
          <p:cNvSpPr/>
          <p:nvPr/>
        </p:nvSpPr>
        <p:spPr>
          <a:xfrm>
            <a:off x="5206680" y="5854680"/>
            <a:ext cx="2048040" cy="4561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ffffff"/>
                </a:solidFill>
                <a:latin typeface="Arial"/>
              </a:rPr>
              <a:t>400          700</a:t>
            </a:r>
            <a:endParaRPr/>
          </a:p>
        </p:txBody>
      </p:sp>
      <p:pic>
        <p:nvPicPr>
          <p:cNvPr descr="" id="399" name="Picture 23"/>
          <p:cNvPicPr/>
          <p:nvPr/>
        </p:nvPicPr>
        <p:blipFill>
          <a:blip r:embed="rId5"/>
          <a:stretch>
            <a:fillRect/>
          </a:stretch>
        </p:blipFill>
        <p:spPr>
          <a:xfrm>
            <a:off x="7353360" y="3265560"/>
            <a:ext cx="1641240" cy="2599920"/>
          </a:xfrm>
          <a:prstGeom prst="rect">
            <a:avLst/>
          </a:prstGeom>
        </p:spPr>
      </p:pic>
      <p:sp>
        <p:nvSpPr>
          <p:cNvPr id="400" name="CustomShape 14"/>
          <p:cNvSpPr/>
          <p:nvPr/>
        </p:nvSpPr>
        <p:spPr>
          <a:xfrm>
            <a:off x="7392960" y="3352680"/>
            <a:ext cx="1063440" cy="4561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9966ff"/>
                </a:solidFill>
                <a:latin typeface="Arial"/>
              </a:rPr>
              <a:t>Purple</a:t>
            </a:r>
            <a:endParaRPr/>
          </a:p>
        </p:txBody>
      </p:sp>
      <p:sp>
        <p:nvSpPr>
          <p:cNvPr id="401" name="CustomShape 15"/>
          <p:cNvSpPr/>
          <p:nvPr/>
        </p:nvSpPr>
        <p:spPr>
          <a:xfrm>
            <a:off x="7164000" y="5854680"/>
            <a:ext cx="2048040" cy="4561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ffffff"/>
                </a:solidFill>
                <a:latin typeface="Arial"/>
              </a:rPr>
              <a:t>400          700</a:t>
            </a:r>
            <a:endParaRPr/>
          </a:p>
        </p:txBody>
      </p:sp>
      <p:sp>
        <p:nvSpPr>
          <p:cNvPr id="402" name="CustomShape 16"/>
          <p:cNvSpPr/>
          <p:nvPr/>
        </p:nvSpPr>
        <p:spPr>
          <a:xfrm>
            <a:off x="7334280" y="3263760"/>
            <a:ext cx="1658520" cy="2601720"/>
          </a:xfrm>
          <a:prstGeom prst="rect">
            <a:avLst/>
          </a:prstGeom>
          <a:ln w="9360">
            <a:solidFill>
              <a:srgbClr val="ffffff"/>
            </a:solidFill>
            <a:miter/>
          </a:ln>
        </p:spPr>
      </p:sp>
      <p:sp>
        <p:nvSpPr>
          <p:cNvPr id="403" name="CustomShape 17"/>
          <p:cNvSpPr/>
          <p:nvPr/>
        </p:nvSpPr>
        <p:spPr>
          <a:xfrm>
            <a:off x="7279560" y="6616800"/>
            <a:ext cx="1910880" cy="24264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000">
                <a:solidFill>
                  <a:srgbClr val="ffffff"/>
                </a:solidFill>
                <a:latin typeface="EngraversGothic BT Regular"/>
              </a:rPr>
              <a:t>© Stephen E. Palmer, 2002</a:t>
            </a:r>
            <a:endParaRPr/>
          </a:p>
        </p:txBody>
      </p:sp>
      <p:pic>
        <p:nvPicPr>
          <p:cNvPr descr="" id="404" name="Picture 29"/>
          <p:cNvPicPr/>
          <p:nvPr/>
        </p:nvPicPr>
        <p:blipFill>
          <a:blip r:embed="rId6"/>
          <a:stretch>
            <a:fillRect/>
          </a:stretch>
        </p:blipFill>
        <p:spPr>
          <a:xfrm>
            <a:off x="1676520" y="2021040"/>
            <a:ext cx="1218960" cy="1026720"/>
          </a:xfrm>
          <a:prstGeom prst="rect">
            <a:avLst/>
          </a:prstGeom>
        </p:spPr>
      </p:pic>
      <p:pic>
        <p:nvPicPr>
          <p:cNvPr descr="" id="405" name="Picture 30"/>
          <p:cNvPicPr/>
          <p:nvPr/>
        </p:nvPicPr>
        <p:blipFill>
          <a:blip r:embed="rId7"/>
          <a:stretch>
            <a:fillRect/>
          </a:stretch>
        </p:blipFill>
        <p:spPr>
          <a:xfrm>
            <a:off x="3657600" y="2043000"/>
            <a:ext cx="1218960" cy="1001520"/>
          </a:xfrm>
          <a:prstGeom prst="rect">
            <a:avLst/>
          </a:prstGeom>
        </p:spPr>
      </p:pic>
      <p:pic>
        <p:nvPicPr>
          <p:cNvPr descr="" id="406" name="Picture 31"/>
          <p:cNvPicPr/>
          <p:nvPr/>
        </p:nvPicPr>
        <p:blipFill>
          <a:blip r:embed="rId8"/>
          <a:stretch>
            <a:fillRect/>
          </a:stretch>
        </p:blipFill>
        <p:spPr>
          <a:xfrm>
            <a:off x="7543800" y="2057400"/>
            <a:ext cx="1142640" cy="958320"/>
          </a:xfrm>
          <a:prstGeom prst="rect">
            <a:avLst/>
          </a:prstGeom>
        </p:spPr>
      </p:pic>
      <p:pic>
        <p:nvPicPr>
          <p:cNvPr descr="" id="407" name="Picture 32"/>
          <p:cNvPicPr/>
          <p:nvPr/>
        </p:nvPicPr>
        <p:blipFill>
          <a:blip r:embed="rId9"/>
          <a:stretch>
            <a:fillRect/>
          </a:stretch>
        </p:blipFill>
        <p:spPr>
          <a:xfrm>
            <a:off x="5638680" y="2057400"/>
            <a:ext cx="1142640" cy="1031400"/>
          </a:xfrm>
          <a:prstGeom prst="rect">
            <a:avLst/>
          </a:prstGeom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3600">
                <a:solidFill>
                  <a:srgbClr val="000000"/>
                </a:solidFill>
                <a:latin typeface="Calibri"/>
              </a:rPr>
              <a:t>More Spectra</a:t>
            </a:r>
            <a:endParaRPr/>
          </a:p>
        </p:txBody>
      </p:sp>
      <p:pic>
        <p:nvPicPr>
          <p:cNvPr descr="" id="409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762120" y="1132560"/>
            <a:ext cx="7009920" cy="5506560"/>
          </a:xfrm>
          <a:prstGeom prst="rect">
            <a:avLst/>
          </a:prstGeom>
        </p:spPr>
      </p:pic>
      <p:sp>
        <p:nvSpPr>
          <p:cNvPr id="410" name="CustomShape 2"/>
          <p:cNvSpPr/>
          <p:nvPr/>
        </p:nvSpPr>
        <p:spPr>
          <a:xfrm>
            <a:off x="1813680" y="1981080"/>
            <a:ext cx="1537560" cy="4561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Arial"/>
              </a:rPr>
              <a:t>metamers</a:t>
            </a:r>
            <a:endParaRPr/>
          </a:p>
        </p:txBody>
      </p:sp>
      <p:sp>
        <p:nvSpPr>
          <p:cNvPr id="411" name="Line 3"/>
          <p:cNvSpPr/>
          <p:nvPr/>
        </p:nvSpPr>
        <p:spPr>
          <a:xfrm>
            <a:off x="2819160" y="2438280"/>
            <a:ext cx="1295640" cy="1219320"/>
          </a:xfrm>
          <a:prstGeom prst="line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412" name="Line 4"/>
          <p:cNvSpPr/>
          <p:nvPr/>
        </p:nvSpPr>
        <p:spPr>
          <a:xfrm flipH="1">
            <a:off x="2361960" y="2438280"/>
            <a:ext cx="152640" cy="990720"/>
          </a:xfrm>
          <a:prstGeom prst="line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</p:sp>
    </p:spTree>
  </p:cSld>
  <p:timing>
    <p:tnLst>
      <p:par>
        <p:cTn dur="indefinite" id="19" nodeType="tmRoot" restart="never">
          <p:childTnLst>
            <p:seq>
              <p:cTn dur="indefinite" id="20" nodeType="mainSeq">
                <p:childTnLst>
                  <p:par>
                    <p:cTn fill="hold" id="21" nodeType="clickEffect">
                      <p:stCondLst>
                        <p:cond delay="indefinite"/>
                      </p:stCondLst>
                      <p:childTnLst>
                        <p:par>
                          <p:cTn fill="hold" id="22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Outline</a:t>
            </a:r>
            <a:endParaRPr/>
          </a:p>
        </p:txBody>
      </p:sp>
      <p:sp>
        <p:nvSpPr>
          <p:cNvPr id="272" name="TextShape 2"/>
          <p:cNvSpPr txBox="1"/>
          <p:nvPr/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Light and wavelengths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The eye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Physiology (rods and cones)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Receptivity, non-linear response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Trichromacity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The camera and display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Bayer filter revisited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RGB display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Physics of light and reflection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Direct light: spectrum of wavelengths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Reflection: influence of albedo, orientation, reflectivity, BRDF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Inter-reflection: light may be influenced by multiple surfaces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Illusions, ambiguity of albedo and illumination color, color constancy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Light sources and shadows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Color spaces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RGB, HSV, YCrCb, XYZ, Lab </a:t>
            </a:r>
            <a:endParaRPr/>
          </a:p>
          <a:p>
            <a:endParaRPr/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1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81800" cy="6895800"/>
          </a:xfrm>
          <a:prstGeom prst="rect">
            <a:avLst/>
          </a:prstGeom>
        </p:spPr>
      </p:pic>
      <p:sp>
        <p:nvSpPr>
          <p:cNvPr id="414" name="CustomShape 1"/>
          <p:cNvSpPr/>
          <p:nvPr/>
        </p:nvSpPr>
        <p:spPr>
          <a:xfrm>
            <a:off x="7279560" y="6613560"/>
            <a:ext cx="1910880" cy="24264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000">
                <a:solidFill>
                  <a:srgbClr val="ffffff"/>
                </a:solidFill>
                <a:latin typeface="EngraversGothic BT Regular"/>
              </a:rPr>
              <a:t>© Stephen E. Palmer, 2002</a:t>
            </a:r>
            <a:endParaRPr/>
          </a:p>
        </p:txBody>
      </p:sp>
      <p:pic>
        <p:nvPicPr>
          <p:cNvPr descr="" id="41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990720" y="1595520"/>
            <a:ext cx="4952520" cy="4500360"/>
          </a:xfrm>
          <a:prstGeom prst="rect">
            <a:avLst/>
          </a:prstGeom>
        </p:spPr>
      </p:pic>
      <p:sp>
        <p:nvSpPr>
          <p:cNvPr id="416" name="CustomShape 2"/>
          <p:cNvSpPr/>
          <p:nvPr/>
        </p:nvSpPr>
        <p:spPr>
          <a:xfrm>
            <a:off x="1602360" y="1371600"/>
            <a:ext cx="3584160" cy="51696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  <a:latin typeface="Arial"/>
              </a:rPr>
              <a:t>Three kinds of cones:</a:t>
            </a:r>
            <a:endParaRPr/>
          </a:p>
        </p:txBody>
      </p:sp>
      <p:sp>
        <p:nvSpPr>
          <p:cNvPr id="417" name="CustomShape 3"/>
          <p:cNvSpPr/>
          <p:nvPr/>
        </p:nvSpPr>
        <p:spPr>
          <a:xfrm>
            <a:off x="2166840" y="228600"/>
            <a:ext cx="5339880" cy="5778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00ff99"/>
                </a:solidFill>
                <a:latin typeface="Arial"/>
              </a:rPr>
              <a:t>Physiology of Color Vision</a:t>
            </a:r>
            <a:endParaRPr/>
          </a:p>
        </p:txBody>
      </p:sp>
      <p:pic>
        <p:nvPicPr>
          <p:cNvPr descr="" id="418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5791320" y="1828800"/>
            <a:ext cx="3260520" cy="3504960"/>
          </a:xfrm>
          <a:prstGeom prst="rect">
            <a:avLst/>
          </a:prstGeom>
        </p:spPr>
      </p:pic>
      <p:sp>
        <p:nvSpPr>
          <p:cNvPr id="419" name="CustomShape 4"/>
          <p:cNvSpPr/>
          <p:nvPr/>
        </p:nvSpPr>
        <p:spPr>
          <a:xfrm>
            <a:off x="2909880" y="5943600"/>
            <a:ext cx="5061960" cy="8218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US" sz="2400">
                <a:solidFill>
                  <a:srgbClr val="ffffff"/>
                </a:solidFill>
                <a:latin typeface="Arial"/>
              </a:rPr>
              <a:t> </a:t>
            </a:r>
            <a:r>
              <a:rPr lang="en-US" sz="2400">
                <a:solidFill>
                  <a:srgbClr val="ffffff"/>
                </a:solidFill>
                <a:latin typeface="Arial"/>
              </a:rPr>
              <a:t>Why are M and L cones so close?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US" sz="2400">
                <a:solidFill>
                  <a:srgbClr val="ffffff"/>
                </a:solidFill>
                <a:latin typeface="Arial"/>
              </a:rPr>
              <a:t> </a:t>
            </a:r>
            <a:r>
              <a:rPr lang="en-US" sz="2400">
                <a:solidFill>
                  <a:srgbClr val="ffffff"/>
                </a:solidFill>
                <a:latin typeface="Arial"/>
              </a:rPr>
              <a:t>Why are there 3?</a:t>
            </a:r>
            <a:endParaRPr/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3 is better than 2…</a:t>
            </a:r>
            <a:endParaRPr/>
          </a:p>
        </p:txBody>
      </p:sp>
      <p:sp>
        <p:nvSpPr>
          <p:cNvPr id="421" name="TextShape 2"/>
          <p:cNvSpPr txBox="1"/>
          <p:nvPr/>
        </p:nvSpPr>
        <p:spPr>
          <a:xfrm>
            <a:off x="457200" y="1090800"/>
            <a:ext cx="8229240" cy="57146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Some animals have 1 (night animals), 2 (e.g., dogs), 4 (fish, birds), 5 (pigeons, some reptiles/amphibians), or even 12 (mantis shrimp)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Most color-blind people see 2 colors (men)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Some women who have a color-blind gene could see 4 colors but it is hard to tell.</a:t>
            </a:r>
            <a:endParaRPr/>
          </a:p>
        </p:txBody>
      </p:sp>
      <p:pic>
        <p:nvPicPr>
          <p:cNvPr descr="" id="422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152680" y="0"/>
            <a:ext cx="3990960" cy="2514240"/>
          </a:xfrm>
          <a:prstGeom prst="rect">
            <a:avLst/>
          </a:prstGeom>
        </p:spPr>
      </p:pic>
      <p:sp>
        <p:nvSpPr>
          <p:cNvPr id="423" name="CustomShape 3"/>
          <p:cNvSpPr/>
          <p:nvPr/>
        </p:nvSpPr>
        <p:spPr>
          <a:xfrm>
            <a:off x="4957920" y="6477120"/>
            <a:ext cx="416016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u="sng">
                <a:solidFill>
                  <a:srgbClr val="0000ff"/>
                </a:solidFill>
                <a:latin typeface="Arial"/>
                <a:hlinkClick r:id="rId2"/>
              </a:rPr>
              <a:t>http://en.wikipedia.org/wiki/Color_vision</a:t>
            </a:r>
            <a:endParaRPr/>
          </a:p>
        </p:txBody>
      </p:sp>
    </p:spTree>
  </p:cSld>
  <p:timing>
    <p:tnLst>
      <p:par>
        <p:cTn dur="indefinite" id="29" nodeType="tmRoot" restart="never">
          <p:childTnLst>
            <p:seq>
              <p:cTn id="30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We don’t perceive a spectrum</a:t>
            </a:r>
            <a:endParaRPr/>
          </a:p>
        </p:txBody>
      </p:sp>
      <p:sp>
        <p:nvSpPr>
          <p:cNvPr id="425" name="TextShape 2"/>
          <p:cNvSpPr txBox="1"/>
          <p:nvPr/>
        </p:nvSpPr>
        <p:spPr>
          <a:xfrm>
            <a:off x="549000" y="4188600"/>
            <a:ext cx="8229240" cy="25585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We perceive 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Hue, Saturation, Intensity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Same perceived color can be recreated with combinations of three primary colors (“trichromacy”)</a:t>
            </a:r>
            <a:endParaRPr/>
          </a:p>
        </p:txBody>
      </p:sp>
      <p:pic>
        <p:nvPicPr>
          <p:cNvPr descr="" id="42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188720" y="1156320"/>
            <a:ext cx="6217920" cy="2409840"/>
          </a:xfrm>
          <a:prstGeom prst="rect">
            <a:avLst/>
          </a:prstGeom>
        </p:spPr>
      </p:pic>
      <p:sp>
        <p:nvSpPr>
          <p:cNvPr id="427" name="Line 3"/>
          <p:cNvSpPr/>
          <p:nvPr/>
        </p:nvSpPr>
        <p:spPr>
          <a:xfrm flipV="1">
            <a:off x="5577840" y="1316160"/>
            <a:ext cx="0" cy="457560"/>
          </a:xfrm>
          <a:prstGeom prst="line">
            <a:avLst/>
          </a:prstGeom>
          <a:ln w="182880">
            <a:solidFill>
              <a:srgbClr val="ffff00"/>
            </a:solidFill>
            <a:round/>
          </a:ln>
        </p:spPr>
      </p:sp>
      <p:sp>
        <p:nvSpPr>
          <p:cNvPr id="428" name="Line 4"/>
          <p:cNvSpPr/>
          <p:nvPr/>
        </p:nvSpPr>
        <p:spPr>
          <a:xfrm flipV="1">
            <a:off x="4754880" y="2925720"/>
            <a:ext cx="0" cy="457560"/>
          </a:xfrm>
          <a:prstGeom prst="line">
            <a:avLst/>
          </a:prstGeom>
          <a:ln w="182880">
            <a:solidFill>
              <a:srgbClr val="00ff00"/>
            </a:solidFill>
            <a:round/>
          </a:ln>
        </p:spPr>
      </p:sp>
      <p:sp>
        <p:nvSpPr>
          <p:cNvPr id="429" name="Line 5"/>
          <p:cNvSpPr/>
          <p:nvPr/>
        </p:nvSpPr>
        <p:spPr>
          <a:xfrm flipV="1">
            <a:off x="6583680" y="2925720"/>
            <a:ext cx="0" cy="457560"/>
          </a:xfrm>
          <a:prstGeom prst="line">
            <a:avLst/>
          </a:prstGeom>
          <a:ln w="182880">
            <a:solidFill>
              <a:srgbClr val="ff3333"/>
            </a:solidFill>
            <a:round/>
          </a:ln>
        </p:spPr>
      </p:sp>
      <p:pic>
        <p:nvPicPr>
          <p:cNvPr descr="" id="430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1158480" y="3566160"/>
            <a:ext cx="6276240" cy="591840"/>
          </a:xfrm>
          <a:prstGeom prst="rect">
            <a:avLst/>
          </a:prstGeom>
        </p:spPr>
      </p:pic>
      <p:sp>
        <p:nvSpPr>
          <p:cNvPr id="431" name="CustomShape 6"/>
          <p:cNvSpPr/>
          <p:nvPr/>
        </p:nvSpPr>
        <p:spPr>
          <a:xfrm>
            <a:off x="1127880" y="3566160"/>
            <a:ext cx="6301080" cy="587160"/>
          </a:xfrm>
          <a:prstGeom prst="rect">
            <a:avLst/>
          </a:prstGeom>
          <a:ln w="9360">
            <a:solidFill>
              <a:srgbClr val="ffffff"/>
            </a:solidFill>
            <a:miter/>
          </a:ln>
        </p:spPr>
      </p:sp>
      <p:sp>
        <p:nvSpPr>
          <p:cNvPr id="432" name="CustomShape 7"/>
          <p:cNvSpPr/>
          <p:nvPr/>
        </p:nvSpPr>
        <p:spPr>
          <a:xfrm>
            <a:off x="1091880" y="3585960"/>
            <a:ext cx="3979440" cy="103320"/>
          </a:xfrm>
          <a:prstGeom prst="rect">
            <a:avLst/>
          </a:prstGeom>
        </p:spPr>
      </p:sp>
      <p:sp>
        <p:nvSpPr>
          <p:cNvPr id="433" name="CustomShape 8"/>
          <p:cNvSpPr/>
          <p:nvPr/>
        </p:nvSpPr>
        <p:spPr>
          <a:xfrm>
            <a:off x="640080" y="4152960"/>
            <a:ext cx="7772400" cy="577800"/>
          </a:xfrm>
          <a:prstGeom prst="rect">
            <a:avLst/>
          </a:prstGeom>
        </p:spPr>
      </p:sp>
    </p:spTree>
  </p:cSld>
  <p:timing>
    <p:tnLst>
      <p:par>
        <p:cTn dur="indefinite" id="31" nodeType="tmRoot" restart="never">
          <p:childTnLst>
            <p:seq>
              <p:cTn id="3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Trichromacy and CIE-XYZ</a:t>
            </a:r>
            <a:endParaRPr/>
          </a:p>
        </p:txBody>
      </p:sp>
      <p:sp>
        <p:nvSpPr>
          <p:cNvPr id="435" name="CustomShape 2"/>
          <p:cNvSpPr/>
          <p:nvPr/>
        </p:nvSpPr>
        <p:spPr>
          <a:xfrm>
            <a:off x="444240" y="4238640"/>
            <a:ext cx="351576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Perceptual equivalents with RGB</a:t>
            </a:r>
            <a:endParaRPr/>
          </a:p>
        </p:txBody>
      </p:sp>
      <p:sp>
        <p:nvSpPr>
          <p:cNvPr id="436" name="CustomShape 3"/>
          <p:cNvSpPr/>
          <p:nvPr/>
        </p:nvSpPr>
        <p:spPr>
          <a:xfrm>
            <a:off x="4746600" y="4238640"/>
            <a:ext cx="392256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Perceptual equivalents with CIE-XYZ</a:t>
            </a:r>
            <a:endParaRPr/>
          </a:p>
        </p:txBody>
      </p:sp>
      <p:pic>
        <p:nvPicPr>
          <p:cNvPr descr="" id="437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924200" y="5181480"/>
            <a:ext cx="5600520" cy="1095120"/>
          </a:xfrm>
          <a:prstGeom prst="rect">
            <a:avLst/>
          </a:prstGeom>
        </p:spPr>
      </p:pic>
      <p:pic>
        <p:nvPicPr>
          <p:cNvPr descr="" id="438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504680" y="1699560"/>
            <a:ext cx="4247640" cy="2580840"/>
          </a:xfrm>
          <a:prstGeom prst="rect">
            <a:avLst/>
          </a:prstGeom>
        </p:spPr>
      </p:pic>
      <p:pic>
        <p:nvPicPr>
          <p:cNvPr descr="" id="439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06440" y="1699560"/>
            <a:ext cx="3569760" cy="2262600"/>
          </a:xfrm>
          <a:prstGeom prst="rect">
            <a:avLst/>
          </a:prstGeom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CIE-XYZ</a:t>
            </a:r>
            <a:endParaRPr/>
          </a:p>
        </p:txBody>
      </p:sp>
      <p:pic>
        <p:nvPicPr>
          <p:cNvPr descr="" id="441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304920" y="838080"/>
            <a:ext cx="5162040" cy="5705280"/>
          </a:xfrm>
          <a:prstGeom prst="rect">
            <a:avLst/>
          </a:prstGeom>
        </p:spPr>
      </p:pic>
      <p:pic>
        <p:nvPicPr>
          <p:cNvPr descr="" id="442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5983560" y="419040"/>
            <a:ext cx="2650680" cy="837720"/>
          </a:xfrm>
          <a:prstGeom prst="rect">
            <a:avLst/>
          </a:prstGeom>
        </p:spPr>
      </p:pic>
      <p:pic>
        <p:nvPicPr>
          <p:cNvPr descr="" id="443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6013800" y="1887840"/>
            <a:ext cx="2584440" cy="816840"/>
          </a:xfrm>
          <a:prstGeom prst="rect">
            <a:avLst/>
          </a:prstGeom>
        </p:spPr>
      </p:pic>
      <p:pic>
        <p:nvPicPr>
          <p:cNvPr descr="" id="444" name="Pictur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6248520" y="3429000"/>
            <a:ext cx="2687040" cy="2852280"/>
          </a:xfrm>
          <a:prstGeom prst="rect">
            <a:avLst/>
          </a:prstGeom>
        </p:spPr>
      </p:pic>
      <p:sp>
        <p:nvSpPr>
          <p:cNvPr id="445" name="CustomShape 2"/>
          <p:cNvSpPr/>
          <p:nvPr/>
        </p:nvSpPr>
        <p:spPr>
          <a:xfrm>
            <a:off x="6202080" y="6256080"/>
            <a:ext cx="271692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RGB portion is in triangle</a:t>
            </a:r>
            <a:endParaRPr/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46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81800" cy="6895800"/>
          </a:xfrm>
          <a:prstGeom prst="rect">
            <a:avLst/>
          </a:prstGeom>
        </p:spPr>
      </p:pic>
      <p:sp>
        <p:nvSpPr>
          <p:cNvPr id="447" name="CustomShape 1"/>
          <p:cNvSpPr/>
          <p:nvPr/>
        </p:nvSpPr>
        <p:spPr>
          <a:xfrm>
            <a:off x="1111680" y="182520"/>
            <a:ext cx="7409520" cy="5778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00ffff"/>
                </a:solidFill>
                <a:latin typeface="Arial"/>
              </a:rPr>
              <a:t>The Psychophysical Correspondence</a:t>
            </a:r>
            <a:endParaRPr/>
          </a:p>
        </p:txBody>
      </p:sp>
      <p:sp>
        <p:nvSpPr>
          <p:cNvPr id="448" name="CustomShape 2"/>
          <p:cNvSpPr/>
          <p:nvPr/>
        </p:nvSpPr>
        <p:spPr>
          <a:xfrm>
            <a:off x="999360" y="1617840"/>
            <a:ext cx="7965720" cy="8218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ffff00"/>
                </a:solidFill>
                <a:latin typeface="Arial"/>
              </a:rPr>
              <a:t>There is no simple functional description for the perceived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ffff00"/>
                </a:solidFill>
                <a:latin typeface="Arial"/>
              </a:rPr>
              <a:t>color of all lights under all viewing conditions, but …...</a:t>
            </a:r>
            <a:endParaRPr/>
          </a:p>
        </p:txBody>
      </p:sp>
      <p:sp>
        <p:nvSpPr>
          <p:cNvPr id="449" name="CustomShape 3"/>
          <p:cNvSpPr/>
          <p:nvPr/>
        </p:nvSpPr>
        <p:spPr>
          <a:xfrm>
            <a:off x="1000440" y="2666880"/>
            <a:ext cx="7828560" cy="8218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ff66ff"/>
                </a:solidFill>
                <a:latin typeface="Arial"/>
              </a:rPr>
              <a:t>A helpful constraint: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ff66ff"/>
                </a:solidFill>
                <a:latin typeface="Arial"/>
              </a:rPr>
              <a:t>  </a:t>
            </a:r>
            <a:r>
              <a:rPr lang="en-US" sz="2400">
                <a:solidFill>
                  <a:srgbClr val="ff66ff"/>
                </a:solidFill>
                <a:latin typeface="Arial"/>
              </a:rPr>
              <a:t>Consider only physical spectra with normal distributions</a:t>
            </a:r>
            <a:endParaRPr/>
          </a:p>
        </p:txBody>
      </p:sp>
      <p:sp>
        <p:nvSpPr>
          <p:cNvPr id="450" name="CustomShape 4"/>
          <p:cNvSpPr/>
          <p:nvPr/>
        </p:nvSpPr>
        <p:spPr>
          <a:xfrm>
            <a:off x="3946680" y="4327560"/>
            <a:ext cx="183960" cy="456840"/>
          </a:xfrm>
          <a:prstGeom prst="rect">
            <a:avLst/>
          </a:prstGeom>
        </p:spPr>
      </p:sp>
      <p:pic>
        <p:nvPicPr>
          <p:cNvPr descr="" id="451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3798720" y="4183200"/>
            <a:ext cx="2971440" cy="1314000"/>
          </a:xfrm>
          <a:prstGeom prst="rect">
            <a:avLst/>
          </a:prstGeom>
        </p:spPr>
      </p:pic>
      <p:sp>
        <p:nvSpPr>
          <p:cNvPr id="452" name="CustomShape 5"/>
          <p:cNvSpPr/>
          <p:nvPr/>
        </p:nvSpPr>
        <p:spPr>
          <a:xfrm>
            <a:off x="3796920" y="4397400"/>
            <a:ext cx="789120" cy="4561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00ffff"/>
                </a:solidFill>
                <a:latin typeface="Arial"/>
              </a:rPr>
              <a:t>area</a:t>
            </a:r>
            <a:endParaRPr/>
          </a:p>
        </p:txBody>
      </p:sp>
      <p:pic>
        <p:nvPicPr>
          <p:cNvPr descr="" id="453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905120" y="4064040"/>
            <a:ext cx="5847840" cy="2107800"/>
          </a:xfrm>
          <a:prstGeom prst="rect">
            <a:avLst/>
          </a:prstGeom>
        </p:spPr>
      </p:pic>
      <p:sp>
        <p:nvSpPr>
          <p:cNvPr id="454" name="Line 6"/>
          <p:cNvSpPr/>
          <p:nvPr/>
        </p:nvSpPr>
        <p:spPr>
          <a:xfrm>
            <a:off x="5302080" y="3962160"/>
            <a:ext cx="0" cy="1524240"/>
          </a:xfrm>
          <a:prstGeom prst="line">
            <a:avLst/>
          </a:prstGeom>
          <a:ln w="38160">
            <a:solidFill>
              <a:srgbClr val="ffff00"/>
            </a:solidFill>
            <a:round/>
          </a:ln>
        </p:spPr>
      </p:sp>
      <p:sp>
        <p:nvSpPr>
          <p:cNvPr id="455" name="CustomShape 7"/>
          <p:cNvSpPr/>
          <p:nvPr/>
        </p:nvSpPr>
        <p:spPr>
          <a:xfrm>
            <a:off x="4836240" y="3538440"/>
            <a:ext cx="943200" cy="4561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ffff00"/>
                </a:solidFill>
                <a:latin typeface="Arial"/>
              </a:rPr>
              <a:t>mean</a:t>
            </a:r>
            <a:endParaRPr/>
          </a:p>
        </p:txBody>
      </p:sp>
      <p:sp>
        <p:nvSpPr>
          <p:cNvPr id="456" name="Line 8"/>
          <p:cNvSpPr/>
          <p:nvPr/>
        </p:nvSpPr>
        <p:spPr>
          <a:xfrm>
            <a:off x="4887720" y="4876560"/>
            <a:ext cx="838080" cy="0"/>
          </a:xfrm>
          <a:prstGeom prst="line">
            <a:avLst/>
          </a:prstGeom>
          <a:ln w="38160">
            <a:solidFill>
              <a:srgbClr val="ff66ff"/>
            </a:solidFill>
            <a:round/>
            <a:headEnd len="med" type="triangle" w="med"/>
            <a:tailEnd len="med" type="triangle" w="med"/>
          </a:ln>
        </p:spPr>
      </p:sp>
      <p:sp>
        <p:nvSpPr>
          <p:cNvPr id="457" name="CustomShape 9"/>
          <p:cNvSpPr/>
          <p:nvPr/>
        </p:nvSpPr>
        <p:spPr>
          <a:xfrm>
            <a:off x="5764680" y="4616280"/>
            <a:ext cx="1326960" cy="4561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ff66ff"/>
                </a:solidFill>
                <a:latin typeface="Arial"/>
              </a:rPr>
              <a:t>variance</a:t>
            </a:r>
            <a:endParaRPr/>
          </a:p>
        </p:txBody>
      </p:sp>
      <p:sp>
        <p:nvSpPr>
          <p:cNvPr id="458" name="CustomShape 10"/>
          <p:cNvSpPr/>
          <p:nvPr/>
        </p:nvSpPr>
        <p:spPr>
          <a:xfrm>
            <a:off x="7279560" y="6616800"/>
            <a:ext cx="1910880" cy="24264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000">
                <a:solidFill>
                  <a:srgbClr val="ffffff"/>
                </a:solidFill>
                <a:latin typeface="EngraversGothic BT Regular"/>
              </a:rPr>
              <a:t>© Stephen E. Palmer, 2002</a:t>
            </a:r>
            <a:endParaRPr/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59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81800" cy="6895800"/>
          </a:xfrm>
          <a:prstGeom prst="rect">
            <a:avLst/>
          </a:prstGeom>
        </p:spPr>
      </p:pic>
      <p:sp>
        <p:nvSpPr>
          <p:cNvPr id="460" name="CustomShape 1"/>
          <p:cNvSpPr/>
          <p:nvPr/>
        </p:nvSpPr>
        <p:spPr>
          <a:xfrm>
            <a:off x="1111680" y="182520"/>
            <a:ext cx="7409520" cy="5778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00ffff"/>
                </a:solidFill>
                <a:latin typeface="Arial"/>
              </a:rPr>
              <a:t>The Psychophysical Correspondence</a:t>
            </a:r>
            <a:endParaRPr/>
          </a:p>
        </p:txBody>
      </p:sp>
      <p:sp>
        <p:nvSpPr>
          <p:cNvPr id="461" name="CustomShape 2"/>
          <p:cNvSpPr/>
          <p:nvPr/>
        </p:nvSpPr>
        <p:spPr>
          <a:xfrm>
            <a:off x="3317040" y="1630440"/>
            <a:ext cx="1218960" cy="57780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 sz="3200">
                <a:solidFill>
                  <a:srgbClr val="ffff00"/>
                </a:solidFill>
                <a:latin typeface="Arial"/>
              </a:rPr>
              <a:t>Mean</a:t>
            </a:r>
            <a:endParaRPr/>
          </a:p>
        </p:txBody>
      </p:sp>
      <p:sp>
        <p:nvSpPr>
          <p:cNvPr id="462" name="CustomShape 3"/>
          <p:cNvSpPr/>
          <p:nvPr/>
        </p:nvSpPr>
        <p:spPr>
          <a:xfrm>
            <a:off x="5374080" y="1630440"/>
            <a:ext cx="949320" cy="577800"/>
          </a:xfrm>
          <a:prstGeom prst="rect">
            <a:avLst/>
          </a:prstGeom>
          <a:solidFill>
            <a:srgbClr val="000000"/>
          </a:solidFill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 sz="3200">
                <a:solidFill>
                  <a:srgbClr val="ffff00"/>
                </a:solidFill>
                <a:latin typeface="Arial"/>
              </a:rPr>
              <a:t>Hue</a:t>
            </a:r>
            <a:endParaRPr/>
          </a:p>
        </p:txBody>
      </p:sp>
      <p:sp>
        <p:nvSpPr>
          <p:cNvPr id="463" name="CustomShape 4"/>
          <p:cNvSpPr/>
          <p:nvPr/>
        </p:nvSpPr>
        <p:spPr>
          <a:xfrm>
            <a:off x="4537080" y="1782720"/>
            <a:ext cx="761760" cy="228240"/>
          </a:xfrm>
          <a:prstGeom prst="rect">
            <a:avLst>
              <a:gd fmla="val 50000" name="adj1"/>
              <a:gd fmla="val 66667" name="adj2"/>
            </a:avLst>
          </a:prstGeom>
          <a:solidFill>
            <a:srgbClr val="00cc99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464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2362320" y="2998800"/>
            <a:ext cx="5849640" cy="2487240"/>
          </a:xfrm>
          <a:prstGeom prst="rect">
            <a:avLst/>
          </a:prstGeom>
        </p:spPr>
      </p:pic>
      <p:sp>
        <p:nvSpPr>
          <p:cNvPr id="465" name="CustomShape 5"/>
          <p:cNvSpPr/>
          <p:nvPr/>
        </p:nvSpPr>
        <p:spPr>
          <a:xfrm>
            <a:off x="1600920" y="5194800"/>
            <a:ext cx="1779480" cy="51660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  <a:latin typeface="Arial"/>
              </a:rPr>
              <a:t># Photons</a:t>
            </a:r>
            <a:endParaRPr/>
          </a:p>
        </p:txBody>
      </p:sp>
      <p:sp>
        <p:nvSpPr>
          <p:cNvPr id="466" name="CustomShape 6"/>
          <p:cNvSpPr/>
          <p:nvPr/>
        </p:nvSpPr>
        <p:spPr>
          <a:xfrm>
            <a:off x="4128480" y="5797440"/>
            <a:ext cx="2037240" cy="51696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  <a:latin typeface="Arial"/>
              </a:rPr>
              <a:t>Wavelength</a:t>
            </a:r>
            <a:endParaRPr/>
          </a:p>
        </p:txBody>
      </p:sp>
      <p:sp>
        <p:nvSpPr>
          <p:cNvPr id="467" name="CustomShape 7"/>
          <p:cNvSpPr/>
          <p:nvPr/>
        </p:nvSpPr>
        <p:spPr>
          <a:xfrm>
            <a:off x="7279560" y="6616800"/>
            <a:ext cx="1910880" cy="24264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000">
                <a:solidFill>
                  <a:srgbClr val="ffffff"/>
                </a:solidFill>
                <a:latin typeface="EngraversGothic BT Regular"/>
              </a:rPr>
              <a:t>© Stephen E. Palmer, 2002</a:t>
            </a:r>
            <a:endParaRPr/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6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81800" cy="6895800"/>
          </a:xfrm>
          <a:prstGeom prst="rect">
            <a:avLst/>
          </a:prstGeom>
        </p:spPr>
      </p:pic>
      <p:sp>
        <p:nvSpPr>
          <p:cNvPr id="469" name="CustomShape 1"/>
          <p:cNvSpPr/>
          <p:nvPr/>
        </p:nvSpPr>
        <p:spPr>
          <a:xfrm>
            <a:off x="1111680" y="182520"/>
            <a:ext cx="7409520" cy="5778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00ffff"/>
                </a:solidFill>
                <a:latin typeface="Arial"/>
              </a:rPr>
              <a:t>The Psychophysical Correspondence</a:t>
            </a:r>
            <a:endParaRPr/>
          </a:p>
        </p:txBody>
      </p:sp>
      <p:sp>
        <p:nvSpPr>
          <p:cNvPr id="470" name="CustomShape 2"/>
          <p:cNvSpPr/>
          <p:nvPr/>
        </p:nvSpPr>
        <p:spPr>
          <a:xfrm>
            <a:off x="2676960" y="1630440"/>
            <a:ext cx="1855800" cy="57780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 sz="3200">
                <a:solidFill>
                  <a:srgbClr val="ffff00"/>
                </a:solidFill>
                <a:latin typeface="Arial"/>
              </a:rPr>
              <a:t>Variance</a:t>
            </a:r>
            <a:endParaRPr/>
          </a:p>
        </p:txBody>
      </p:sp>
      <p:sp>
        <p:nvSpPr>
          <p:cNvPr id="471" name="CustomShape 3"/>
          <p:cNvSpPr/>
          <p:nvPr/>
        </p:nvSpPr>
        <p:spPr>
          <a:xfrm>
            <a:off x="5372640" y="1630440"/>
            <a:ext cx="2192760" cy="57780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 sz="3200">
                <a:solidFill>
                  <a:srgbClr val="ffff00"/>
                </a:solidFill>
                <a:latin typeface="Arial"/>
              </a:rPr>
              <a:t>Saturation</a:t>
            </a:r>
            <a:endParaRPr/>
          </a:p>
        </p:txBody>
      </p:sp>
      <p:sp>
        <p:nvSpPr>
          <p:cNvPr id="472" name="CustomShape 4"/>
          <p:cNvSpPr/>
          <p:nvPr/>
        </p:nvSpPr>
        <p:spPr>
          <a:xfrm>
            <a:off x="4537080" y="1782720"/>
            <a:ext cx="761760" cy="228240"/>
          </a:xfrm>
          <a:prstGeom prst="rect">
            <a:avLst>
              <a:gd fmla="val 50000" name="adj1"/>
              <a:gd fmla="val 66667" name="adj2"/>
            </a:avLst>
          </a:prstGeom>
          <a:solidFill>
            <a:srgbClr val="00cc99"/>
          </a:solidFill>
          <a:ln w="9360">
            <a:solidFill>
              <a:srgbClr val="000000"/>
            </a:solidFill>
            <a:miter/>
          </a:ln>
        </p:spPr>
      </p:sp>
      <p:sp>
        <p:nvSpPr>
          <p:cNvPr id="473" name="CustomShape 5"/>
          <p:cNvSpPr/>
          <p:nvPr/>
        </p:nvSpPr>
        <p:spPr>
          <a:xfrm>
            <a:off x="4128480" y="5797440"/>
            <a:ext cx="2037240" cy="51696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  <a:latin typeface="Arial"/>
              </a:rPr>
              <a:t>Wavelength</a:t>
            </a:r>
            <a:endParaRPr/>
          </a:p>
        </p:txBody>
      </p:sp>
      <p:pic>
        <p:nvPicPr>
          <p:cNvPr descr="" id="474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1523880" y="2895480"/>
            <a:ext cx="7391160" cy="2673000"/>
          </a:xfrm>
          <a:prstGeom prst="rect">
            <a:avLst/>
          </a:prstGeom>
        </p:spPr>
      </p:pic>
      <p:sp>
        <p:nvSpPr>
          <p:cNvPr id="475" name="CustomShape 6"/>
          <p:cNvSpPr/>
          <p:nvPr/>
        </p:nvSpPr>
        <p:spPr>
          <a:xfrm>
            <a:off x="1600920" y="5194800"/>
            <a:ext cx="1779480" cy="51660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  <a:latin typeface="Arial"/>
              </a:rPr>
              <a:t># Photons</a:t>
            </a:r>
            <a:endParaRPr/>
          </a:p>
        </p:txBody>
      </p:sp>
      <p:sp>
        <p:nvSpPr>
          <p:cNvPr id="476" name="CustomShape 7"/>
          <p:cNvSpPr/>
          <p:nvPr/>
        </p:nvSpPr>
        <p:spPr>
          <a:xfrm>
            <a:off x="7279560" y="6616800"/>
            <a:ext cx="1910880" cy="24264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000">
                <a:solidFill>
                  <a:srgbClr val="ffffff"/>
                </a:solidFill>
                <a:latin typeface="EngraversGothic BT Regular"/>
              </a:rPr>
              <a:t>© Stephen E. Palmer, 2002</a:t>
            </a:r>
            <a:endParaRPr/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7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81800" cy="6895800"/>
          </a:xfrm>
          <a:prstGeom prst="rect">
            <a:avLst/>
          </a:prstGeom>
        </p:spPr>
      </p:pic>
      <p:sp>
        <p:nvSpPr>
          <p:cNvPr id="478" name="CustomShape 1"/>
          <p:cNvSpPr/>
          <p:nvPr/>
        </p:nvSpPr>
        <p:spPr>
          <a:xfrm>
            <a:off x="1111680" y="182520"/>
            <a:ext cx="7409520" cy="5778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00ffff"/>
                </a:solidFill>
                <a:latin typeface="Arial"/>
              </a:rPr>
              <a:t>The Psychophysical Correspondence</a:t>
            </a:r>
            <a:endParaRPr/>
          </a:p>
        </p:txBody>
      </p:sp>
      <p:sp>
        <p:nvSpPr>
          <p:cNvPr id="479" name="CustomShape 2"/>
          <p:cNvSpPr/>
          <p:nvPr/>
        </p:nvSpPr>
        <p:spPr>
          <a:xfrm>
            <a:off x="2819880" y="1630440"/>
            <a:ext cx="1086480" cy="57780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 sz="3200">
                <a:solidFill>
                  <a:srgbClr val="ffff00"/>
                </a:solidFill>
                <a:latin typeface="Arial"/>
              </a:rPr>
              <a:t>Area</a:t>
            </a:r>
            <a:endParaRPr/>
          </a:p>
        </p:txBody>
      </p:sp>
      <p:sp>
        <p:nvSpPr>
          <p:cNvPr id="480" name="CustomShape 3"/>
          <p:cNvSpPr/>
          <p:nvPr/>
        </p:nvSpPr>
        <p:spPr>
          <a:xfrm>
            <a:off x="4876920" y="1630440"/>
            <a:ext cx="2303280" cy="57780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 sz="3200">
                <a:solidFill>
                  <a:srgbClr val="ffff00"/>
                </a:solidFill>
                <a:latin typeface="Arial"/>
              </a:rPr>
              <a:t>Brightness</a:t>
            </a:r>
            <a:endParaRPr/>
          </a:p>
        </p:txBody>
      </p:sp>
      <p:sp>
        <p:nvSpPr>
          <p:cNvPr id="481" name="CustomShape 4"/>
          <p:cNvSpPr/>
          <p:nvPr/>
        </p:nvSpPr>
        <p:spPr>
          <a:xfrm>
            <a:off x="4040280" y="1782720"/>
            <a:ext cx="761760" cy="228240"/>
          </a:xfrm>
          <a:prstGeom prst="rect">
            <a:avLst>
              <a:gd fmla="val 50000" name="adj1"/>
              <a:gd fmla="val 66667" name="adj2"/>
            </a:avLst>
          </a:prstGeom>
          <a:solidFill>
            <a:srgbClr val="00cc99"/>
          </a:solidFill>
          <a:ln w="9360">
            <a:solidFill>
              <a:srgbClr val="000000"/>
            </a:solidFill>
            <a:miter/>
          </a:ln>
        </p:spPr>
      </p:sp>
      <p:sp>
        <p:nvSpPr>
          <p:cNvPr id="482" name="CustomShape 5"/>
          <p:cNvSpPr/>
          <p:nvPr/>
        </p:nvSpPr>
        <p:spPr>
          <a:xfrm>
            <a:off x="1296360" y="5194800"/>
            <a:ext cx="1779480" cy="51660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  <a:latin typeface="Arial"/>
              </a:rPr>
              <a:t># Photons</a:t>
            </a:r>
            <a:endParaRPr/>
          </a:p>
        </p:txBody>
      </p:sp>
      <p:sp>
        <p:nvSpPr>
          <p:cNvPr id="483" name="CustomShape 6"/>
          <p:cNvSpPr/>
          <p:nvPr/>
        </p:nvSpPr>
        <p:spPr>
          <a:xfrm>
            <a:off x="3823560" y="5797440"/>
            <a:ext cx="2037240" cy="51696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  <a:latin typeface="Arial"/>
              </a:rPr>
              <a:t>Wavelength</a:t>
            </a:r>
            <a:endParaRPr/>
          </a:p>
        </p:txBody>
      </p:sp>
      <p:pic>
        <p:nvPicPr>
          <p:cNvPr descr="" id="484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1905120" y="2693880"/>
            <a:ext cx="6248160" cy="2944440"/>
          </a:xfrm>
          <a:prstGeom prst="rect">
            <a:avLst/>
          </a:prstGeom>
        </p:spPr>
      </p:pic>
      <p:sp>
        <p:nvSpPr>
          <p:cNvPr id="485" name="CustomShape 7"/>
          <p:cNvSpPr/>
          <p:nvPr/>
        </p:nvSpPr>
        <p:spPr>
          <a:xfrm>
            <a:off x="7279560" y="6616800"/>
            <a:ext cx="1910880" cy="24264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000">
                <a:solidFill>
                  <a:srgbClr val="ffffff"/>
                </a:solidFill>
                <a:latin typeface="EngraversGothic BT Regular"/>
              </a:rPr>
              <a:t>© Stephen E. Palmer, 2002</a:t>
            </a:r>
            <a:endParaRPr/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3000">
                <a:solidFill>
                  <a:srgbClr val="000000"/>
                </a:solidFill>
                <a:latin typeface="Arial"/>
              </a:rPr>
              <a:t>Color Sensing: Bayer Grid</a:t>
            </a:r>
            <a:endParaRPr/>
          </a:p>
        </p:txBody>
      </p:sp>
      <p:sp>
        <p:nvSpPr>
          <p:cNvPr id="487" name="TextShape 2"/>
          <p:cNvSpPr txBox="1"/>
          <p:nvPr/>
        </p:nvSpPr>
        <p:spPr>
          <a:xfrm>
            <a:off x="-152280" y="3962520"/>
            <a:ext cx="3566880" cy="20523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Arial"/>
              </a:rPr>
              <a:t>	</a:t>
            </a:r>
            <a:r>
              <a:rPr lang="en-US" sz="2000">
                <a:solidFill>
                  <a:srgbClr val="000000"/>
                </a:solidFill>
                <a:latin typeface="Arial"/>
              </a:rPr>
              <a:t>Estimate RGB at each cell from neighboring values</a:t>
            </a:r>
            <a:endParaRPr/>
          </a:p>
        </p:txBody>
      </p:sp>
      <p:pic>
        <p:nvPicPr>
          <p:cNvPr descr="" id="488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685800" y="1371600"/>
            <a:ext cx="2126880" cy="2403000"/>
          </a:xfrm>
          <a:prstGeom prst="rect">
            <a:avLst/>
          </a:prstGeom>
        </p:spPr>
      </p:pic>
      <p:pic>
        <p:nvPicPr>
          <p:cNvPr descr="" id="489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3505320" y="1231920"/>
            <a:ext cx="5638320" cy="5625720"/>
          </a:xfrm>
          <a:prstGeom prst="rect">
            <a:avLst/>
          </a:prstGeom>
        </p:spPr>
      </p:pic>
      <p:sp>
        <p:nvSpPr>
          <p:cNvPr id="490" name="CustomShape 3"/>
          <p:cNvSpPr/>
          <p:nvPr/>
        </p:nvSpPr>
        <p:spPr>
          <a:xfrm>
            <a:off x="18000" y="6519600"/>
            <a:ext cx="3636000" cy="3337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600" u="sng">
                <a:solidFill>
                  <a:srgbClr val="0000ff"/>
                </a:solidFill>
                <a:latin typeface="Arial"/>
                <a:hlinkClick r:id="rId3"/>
              </a:rPr>
              <a:t>http://en.wikipedia.org/wiki/Bayer_filter</a:t>
            </a:r>
            <a:endParaRPr/>
          </a:p>
        </p:txBody>
      </p:sp>
      <p:sp>
        <p:nvSpPr>
          <p:cNvPr id="491" name="CustomShape 4"/>
          <p:cNvSpPr/>
          <p:nvPr/>
        </p:nvSpPr>
        <p:spPr>
          <a:xfrm>
            <a:off x="7542000" y="6583320"/>
            <a:ext cx="1540440" cy="2728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200">
                <a:solidFill>
                  <a:srgbClr val="000000"/>
                </a:solidFill>
                <a:latin typeface="Arial"/>
              </a:rPr>
              <a:t>Slide by Steve Seitz</a:t>
            </a:r>
            <a:endParaRPr/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Announcements</a:t>
            </a:r>
            <a:endParaRPr/>
          </a:p>
        </p:txBody>
      </p:sp>
      <p:sp>
        <p:nvSpPr>
          <p:cNvPr id="274" name="TextShape 2"/>
          <p:cNvSpPr txBox="1"/>
          <p:nvPr/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Project 1 due next Mon (9/15), 11:59pm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Choosing cutoff: sigma &gt; 1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Remember to convert images to double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Don’t use built-in code for pyramids, contrast equalization etc., ask if not sure</a:t>
            </a:r>
            <a:endParaRPr/>
          </a:p>
          <a:p>
            <a:endParaRPr/>
          </a:p>
        </p:txBody>
      </p:sp>
    </p:spTree>
  </p:cSld>
  <p:timing>
    <p:tnLst>
      <p:par>
        <p:cTn dur="indefinite" id="3" nodeType="tmRoot" restart="never">
          <p:childTnLst>
            <p:seq>
              <p:cTn id="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Alternative to Bayer: RGB+W</a:t>
            </a:r>
            <a:endParaRPr/>
          </a:p>
        </p:txBody>
      </p:sp>
      <p:pic>
        <p:nvPicPr>
          <p:cNvPr descr="" id="49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683720" y="2728800"/>
            <a:ext cx="5626800" cy="1828440"/>
          </a:xfrm>
          <a:prstGeom prst="rect">
            <a:avLst/>
          </a:prstGeom>
        </p:spPr>
      </p:pic>
      <p:sp>
        <p:nvSpPr>
          <p:cNvPr id="494" name="CustomShape 2"/>
          <p:cNvSpPr/>
          <p:nvPr/>
        </p:nvSpPr>
        <p:spPr>
          <a:xfrm>
            <a:off x="6257520" y="4557600"/>
            <a:ext cx="139716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Kodak 2007</a:t>
            </a:r>
            <a:endParaRPr/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How is light reflected from a surface?</a:t>
            </a:r>
            <a:endParaRPr/>
          </a:p>
        </p:txBody>
      </p:sp>
      <p:sp>
        <p:nvSpPr>
          <p:cNvPr id="496" name="TextShape 2"/>
          <p:cNvSpPr txBox="1"/>
          <p:nvPr/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en-US" sz="2800">
                <a:solidFill>
                  <a:srgbClr val="000000"/>
                </a:solidFill>
                <a:latin typeface="Calibri"/>
              </a:rPr>
              <a:t>Depends on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Illumination properties: wavelength, orientation, intensity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Surface properties: material, surface orientation, roughness, etc.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97" name="Line 3"/>
          <p:cNvSpPr/>
          <p:nvPr/>
        </p:nvSpPr>
        <p:spPr>
          <a:xfrm>
            <a:off x="2684880" y="5931720"/>
            <a:ext cx="2500560" cy="0"/>
          </a:xfrm>
          <a:prstGeom prst="line">
            <a:avLst/>
          </a:prstGeom>
          <a:ln w="76320">
            <a:solidFill>
              <a:srgbClr val="4a7ebb"/>
            </a:solidFill>
            <a:round/>
          </a:ln>
        </p:spPr>
      </p:sp>
      <p:sp>
        <p:nvSpPr>
          <p:cNvPr id="498" name="CustomShape 4"/>
          <p:cNvSpPr/>
          <p:nvPr/>
        </p:nvSpPr>
        <p:spPr>
          <a:xfrm>
            <a:off x="5542560" y="3595320"/>
            <a:ext cx="475920" cy="475920"/>
          </a:xfrm>
          <a:prstGeom prst="rect">
            <a:avLst/>
          </a:prstGeom>
          <a:solidFill>
            <a:srgbClr val="ffff00"/>
          </a:solidFill>
          <a:ln w="25560">
            <a:solidFill>
              <a:srgbClr val="ffc000"/>
            </a:solidFill>
            <a:round/>
          </a:ln>
        </p:spPr>
      </p:sp>
      <p:sp>
        <p:nvSpPr>
          <p:cNvPr id="499" name="CustomShape 5"/>
          <p:cNvSpPr/>
          <p:nvPr/>
        </p:nvSpPr>
        <p:spPr>
          <a:xfrm>
            <a:off x="5612400" y="4001760"/>
            <a:ext cx="1855440" cy="1497960"/>
          </a:xfrm>
          <a:prstGeom prst="straightConnector1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500" name="CustomShape 6"/>
          <p:cNvSpPr/>
          <p:nvPr/>
        </p:nvSpPr>
        <p:spPr>
          <a:xfrm>
            <a:off x="4921920" y="3952440"/>
            <a:ext cx="295560" cy="3646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/>
              <a:t>λ</a:t>
            </a:r>
            <a:endParaRPr/>
          </a:p>
        </p:txBody>
      </p:sp>
      <p:sp>
        <p:nvSpPr>
          <p:cNvPr id="501" name="CustomShape 7"/>
          <p:cNvSpPr/>
          <p:nvPr/>
        </p:nvSpPr>
        <p:spPr>
          <a:xfrm>
            <a:off x="5125320" y="3217320"/>
            <a:ext cx="1369800" cy="36468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US"/>
              <a:t>light source</a:t>
            </a:r>
            <a:endParaRPr/>
          </a:p>
        </p:txBody>
      </p:sp>
      <p:sp>
        <p:nvSpPr>
          <p:cNvPr id="502" name="CustomShape 8"/>
          <p:cNvSpPr/>
          <p:nvPr/>
        </p:nvSpPr>
        <p:spPr>
          <a:xfrm>
            <a:off x="3518640" y="5856840"/>
            <a:ext cx="713880" cy="595080"/>
          </a:xfrm>
          <a:prstGeom prst="straightConnector1">
            <a:avLst/>
          </a:prstGeom>
          <a:ln w="9360">
            <a:solidFill>
              <a:srgbClr val="00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503" name="CustomShape 9"/>
          <p:cNvSpPr/>
          <p:nvPr/>
        </p:nvSpPr>
        <p:spPr>
          <a:xfrm>
            <a:off x="3980520" y="5362560"/>
            <a:ext cx="333000" cy="36468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US"/>
              <a:t>?</a:t>
            </a:r>
            <a:endParaRPr/>
          </a:p>
        </p:txBody>
      </p:sp>
      <p:sp>
        <p:nvSpPr>
          <p:cNvPr id="504" name="CustomShape 10"/>
          <p:cNvSpPr/>
          <p:nvPr/>
        </p:nvSpPr>
        <p:spPr>
          <a:xfrm>
            <a:off x="4114080" y="5857560"/>
            <a:ext cx="952200" cy="356760"/>
          </a:xfrm>
          <a:prstGeom prst="straightConnector1">
            <a:avLst/>
          </a:prstGeom>
          <a:ln w="9360">
            <a:solidFill>
              <a:srgbClr val="00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505" name="CustomShape 11"/>
          <p:cNvSpPr/>
          <p:nvPr/>
        </p:nvSpPr>
        <p:spPr>
          <a:xfrm>
            <a:off x="4232880" y="5499720"/>
            <a:ext cx="952200" cy="356760"/>
          </a:xfrm>
          <a:prstGeom prst="straightConnector1">
            <a:avLst/>
          </a:prstGeom>
          <a:ln w="9360">
            <a:solidFill>
              <a:srgbClr val="00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506" name="CustomShape 12"/>
          <p:cNvSpPr/>
          <p:nvPr/>
        </p:nvSpPr>
        <p:spPr>
          <a:xfrm>
            <a:off x="3994920" y="6050880"/>
            <a:ext cx="595080" cy="475920"/>
          </a:xfrm>
          <a:prstGeom prst="straightConnector1">
            <a:avLst/>
          </a:prstGeom>
          <a:ln w="9360">
            <a:solidFill>
              <a:srgbClr val="00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507" name="CustomShape 13"/>
          <p:cNvSpPr/>
          <p:nvPr/>
        </p:nvSpPr>
        <p:spPr>
          <a:xfrm>
            <a:off x="3756600" y="6050880"/>
            <a:ext cx="595080" cy="475920"/>
          </a:xfrm>
          <a:prstGeom prst="straightConnector1">
            <a:avLst/>
          </a:prstGeom>
          <a:ln w="9360">
            <a:solidFill>
              <a:srgbClr val="00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508" name="CustomShape 14"/>
          <p:cNvSpPr/>
          <p:nvPr/>
        </p:nvSpPr>
        <p:spPr>
          <a:xfrm>
            <a:off x="3875760" y="5976720"/>
            <a:ext cx="952200" cy="356760"/>
          </a:xfrm>
          <a:prstGeom prst="straightConnector1">
            <a:avLst/>
          </a:prstGeom>
          <a:ln w="9360">
            <a:solidFill>
              <a:srgbClr val="000000"/>
            </a:solidFill>
            <a:custDash>
              <a:ds d="140000" sp="105000"/>
            </a:custDash>
            <a:round/>
            <a:tailEnd len="med" type="triangle" w="med"/>
          </a:ln>
        </p:spPr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Lambertian surface</a:t>
            </a:r>
            <a:endParaRPr/>
          </a:p>
        </p:txBody>
      </p:sp>
      <p:sp>
        <p:nvSpPr>
          <p:cNvPr id="510" name="TextShape 2"/>
          <p:cNvSpPr txBox="1"/>
          <p:nvPr/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Some light is absorbed (function of albedo)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Remaining light is reflected in all directions (diffuse reflection)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Examples: soft cloth, concrete, matte paints</a:t>
            </a:r>
            <a:endParaRPr/>
          </a:p>
        </p:txBody>
      </p:sp>
      <p:sp>
        <p:nvSpPr>
          <p:cNvPr id="511" name="Line 3"/>
          <p:cNvSpPr/>
          <p:nvPr/>
        </p:nvSpPr>
        <p:spPr>
          <a:xfrm>
            <a:off x="4842720" y="6289560"/>
            <a:ext cx="2500200" cy="0"/>
          </a:xfrm>
          <a:prstGeom prst="line">
            <a:avLst/>
          </a:prstGeom>
          <a:ln w="76320">
            <a:solidFill>
              <a:srgbClr val="4a7ebb"/>
            </a:solidFill>
            <a:round/>
          </a:ln>
        </p:spPr>
      </p:sp>
      <p:sp>
        <p:nvSpPr>
          <p:cNvPr id="512" name="CustomShape 4"/>
          <p:cNvSpPr/>
          <p:nvPr/>
        </p:nvSpPr>
        <p:spPr>
          <a:xfrm>
            <a:off x="7700400" y="3953160"/>
            <a:ext cx="475920" cy="475920"/>
          </a:xfrm>
          <a:prstGeom prst="rect">
            <a:avLst/>
          </a:prstGeom>
          <a:solidFill>
            <a:srgbClr val="ffff00"/>
          </a:solidFill>
          <a:ln w="25560">
            <a:solidFill>
              <a:srgbClr val="ffc000"/>
            </a:solidFill>
            <a:round/>
          </a:ln>
        </p:spPr>
      </p:sp>
      <p:sp>
        <p:nvSpPr>
          <p:cNvPr id="513" name="CustomShape 5"/>
          <p:cNvSpPr/>
          <p:nvPr/>
        </p:nvSpPr>
        <p:spPr>
          <a:xfrm>
            <a:off x="7770240" y="4359600"/>
            <a:ext cx="1855440" cy="1497960"/>
          </a:xfrm>
          <a:prstGeom prst="straightConnector1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514" name="CustomShape 6"/>
          <p:cNvSpPr/>
          <p:nvPr/>
        </p:nvSpPr>
        <p:spPr>
          <a:xfrm>
            <a:off x="7079760" y="4310280"/>
            <a:ext cx="29556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λ</a:t>
            </a:r>
            <a:endParaRPr/>
          </a:p>
        </p:txBody>
      </p:sp>
      <p:sp>
        <p:nvSpPr>
          <p:cNvPr id="515" name="CustomShape 7"/>
          <p:cNvSpPr/>
          <p:nvPr/>
        </p:nvSpPr>
        <p:spPr>
          <a:xfrm>
            <a:off x="7282800" y="3575160"/>
            <a:ext cx="1369800" cy="3646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light source</a:t>
            </a:r>
            <a:endParaRPr/>
          </a:p>
        </p:txBody>
      </p:sp>
      <p:sp>
        <p:nvSpPr>
          <p:cNvPr id="516" name="CustomShape 8"/>
          <p:cNvSpPr/>
          <p:nvPr/>
        </p:nvSpPr>
        <p:spPr>
          <a:xfrm>
            <a:off x="5676120" y="6214680"/>
            <a:ext cx="713880" cy="595080"/>
          </a:xfrm>
          <a:prstGeom prst="straightConnector1">
            <a:avLst/>
          </a:prstGeom>
          <a:ln w="9360">
            <a:solidFill>
              <a:srgbClr val="00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517" name="CustomShape 9"/>
          <p:cNvSpPr/>
          <p:nvPr/>
        </p:nvSpPr>
        <p:spPr>
          <a:xfrm>
            <a:off x="6271560" y="6215400"/>
            <a:ext cx="952200" cy="356760"/>
          </a:xfrm>
          <a:prstGeom prst="straightConnector1">
            <a:avLst/>
          </a:prstGeom>
          <a:ln w="9360">
            <a:solidFill>
              <a:srgbClr val="00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518" name="CustomShape 10"/>
          <p:cNvSpPr/>
          <p:nvPr/>
        </p:nvSpPr>
        <p:spPr>
          <a:xfrm>
            <a:off x="6290640" y="5860440"/>
            <a:ext cx="952200" cy="356760"/>
          </a:xfrm>
          <a:prstGeom prst="straightConnector1">
            <a:avLst/>
          </a:prstGeom>
          <a:ln w="9360">
            <a:solidFill>
              <a:srgbClr val="00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519" name="Line 11"/>
          <p:cNvSpPr/>
          <p:nvPr/>
        </p:nvSpPr>
        <p:spPr>
          <a:xfrm>
            <a:off x="533160" y="6289560"/>
            <a:ext cx="2500200" cy="0"/>
          </a:xfrm>
          <a:prstGeom prst="line">
            <a:avLst/>
          </a:prstGeom>
          <a:ln w="76320">
            <a:solidFill>
              <a:srgbClr val="4a7ebb"/>
            </a:solidFill>
            <a:round/>
          </a:ln>
        </p:spPr>
      </p:sp>
      <p:sp>
        <p:nvSpPr>
          <p:cNvPr id="520" name="CustomShape 12"/>
          <p:cNvSpPr/>
          <p:nvPr/>
        </p:nvSpPr>
        <p:spPr>
          <a:xfrm>
            <a:off x="3390840" y="3953160"/>
            <a:ext cx="475920" cy="475920"/>
          </a:xfrm>
          <a:prstGeom prst="rect">
            <a:avLst/>
          </a:prstGeom>
          <a:solidFill>
            <a:srgbClr val="ffff00"/>
          </a:solidFill>
          <a:ln w="25560">
            <a:solidFill>
              <a:srgbClr val="ffc000"/>
            </a:solidFill>
            <a:round/>
          </a:ln>
        </p:spPr>
      </p:sp>
      <p:sp>
        <p:nvSpPr>
          <p:cNvPr id="521" name="CustomShape 13"/>
          <p:cNvSpPr/>
          <p:nvPr/>
        </p:nvSpPr>
        <p:spPr>
          <a:xfrm>
            <a:off x="3460680" y="4359600"/>
            <a:ext cx="1855440" cy="1497960"/>
          </a:xfrm>
          <a:prstGeom prst="straightConnector1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522" name="CustomShape 14"/>
          <p:cNvSpPr/>
          <p:nvPr/>
        </p:nvSpPr>
        <p:spPr>
          <a:xfrm>
            <a:off x="2770200" y="4310280"/>
            <a:ext cx="29556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λ</a:t>
            </a:r>
            <a:endParaRPr/>
          </a:p>
        </p:txBody>
      </p:sp>
      <p:sp>
        <p:nvSpPr>
          <p:cNvPr id="523" name="CustomShape 15"/>
          <p:cNvSpPr/>
          <p:nvPr/>
        </p:nvSpPr>
        <p:spPr>
          <a:xfrm>
            <a:off x="2973240" y="3575160"/>
            <a:ext cx="1369800" cy="3646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light source</a:t>
            </a:r>
            <a:endParaRPr/>
          </a:p>
        </p:txBody>
      </p:sp>
      <p:sp>
        <p:nvSpPr>
          <p:cNvPr id="524" name="CustomShape 16"/>
          <p:cNvSpPr/>
          <p:nvPr/>
        </p:nvSpPr>
        <p:spPr>
          <a:xfrm>
            <a:off x="902880" y="4518000"/>
            <a:ext cx="13636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>
                <a:solidFill>
                  <a:srgbClr val="000000"/>
                </a:solidFill>
                <a:latin typeface="Arial"/>
              </a:rPr>
              <a:t>absorption</a:t>
            </a:r>
            <a:endParaRPr/>
          </a:p>
        </p:txBody>
      </p:sp>
      <p:sp>
        <p:nvSpPr>
          <p:cNvPr id="525" name="CustomShape 17"/>
          <p:cNvSpPr/>
          <p:nvPr/>
        </p:nvSpPr>
        <p:spPr>
          <a:xfrm>
            <a:off x="4841640" y="4460040"/>
            <a:ext cx="202356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>
                <a:solidFill>
                  <a:srgbClr val="000000"/>
                </a:solidFill>
                <a:latin typeface="Arial"/>
              </a:rPr>
              <a:t>diffuse reflection</a:t>
            </a:r>
            <a:endParaRPr/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Diffuse reflection</a:t>
            </a:r>
            <a:endParaRPr/>
          </a:p>
        </p:txBody>
      </p:sp>
      <p:sp>
        <p:nvSpPr>
          <p:cNvPr id="527" name="TextShape 2"/>
          <p:cNvSpPr txBox="1"/>
          <p:nvPr/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en-US" sz="3200">
                <a:solidFill>
                  <a:srgbClr val="000000"/>
                </a:solidFill>
                <a:latin typeface="Calibri"/>
              </a:rPr>
              <a:t>Intensity </a:t>
            </a:r>
            <a:r>
              <a:rPr i="1" lang="en-US" sz="3200">
                <a:solidFill>
                  <a:srgbClr val="000000"/>
                </a:solidFill>
                <a:latin typeface="Calibri"/>
              </a:rPr>
              <a:t>does</a:t>
            </a:r>
            <a:r>
              <a:rPr lang="en-US" sz="3200">
                <a:solidFill>
                  <a:srgbClr val="000000"/>
                </a:solidFill>
                <a:latin typeface="Calibri"/>
              </a:rPr>
              <a:t> depend on illumination angle because less light comes in at oblique angles.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albedo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>
                <a:solidFill>
                  <a:srgbClr val="000000"/>
                </a:solidFill>
                <a:latin typeface="Calibri"/>
              </a:rPr>
              <a:t>directional source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>
                <a:solidFill>
                  <a:srgbClr val="000000"/>
                </a:solidFill>
                <a:latin typeface="Calibri"/>
              </a:rPr>
              <a:t>surface normal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>
                <a:solidFill>
                  <a:srgbClr val="000000"/>
                </a:solidFill>
                <a:latin typeface="Calibri"/>
              </a:rPr>
              <a:t>image intensity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528" name="TextShape 3"/>
          <p:cNvSpPr txBox="1"/>
          <p:nvPr/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 </a:t>
            </a:r>
            <a:endParaRPr/>
          </a:p>
        </p:txBody>
      </p:sp>
      <p:sp>
        <p:nvSpPr>
          <p:cNvPr id="529" name="CustomShape 4"/>
          <p:cNvSpPr/>
          <p:nvPr/>
        </p:nvSpPr>
        <p:spPr>
          <a:xfrm>
            <a:off x="304920" y="5319000"/>
            <a:ext cx="4723920" cy="645840"/>
          </a:xfrm>
          <a:prstGeom prst="rect">
            <a:avLst/>
          </a:prstGeom>
        </p:spPr>
      </p:sp>
      <p:sp>
        <p:nvSpPr>
          <p:cNvPr id="530" name="CustomShape 5"/>
          <p:cNvSpPr/>
          <p:nvPr/>
        </p:nvSpPr>
        <p:spPr>
          <a:xfrm>
            <a:off x="304920" y="5319000"/>
            <a:ext cx="4723920" cy="645840"/>
          </a:xfrm>
          <a:prstGeom prst="rect">
            <a:avLst/>
          </a:prstGeom>
          <a:blipFill>
            <a:blip r:embed="rId1"/>
          </a:blipFill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 </a:t>
            </a:r>
            <a:endParaRPr/>
          </a:p>
        </p:txBody>
      </p:sp>
      <p:pic>
        <p:nvPicPr>
          <p:cNvPr descr="" id="531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3706560" y="3276720"/>
            <a:ext cx="5071320" cy="2817360"/>
          </a:xfrm>
          <a:prstGeom prst="rect">
            <a:avLst/>
          </a:prstGeom>
        </p:spPr>
      </p:pic>
      <p:sp>
        <p:nvSpPr>
          <p:cNvPr id="532" name="CustomShape 6"/>
          <p:cNvSpPr/>
          <p:nvPr/>
        </p:nvSpPr>
        <p:spPr>
          <a:xfrm>
            <a:off x="2520" y="6550200"/>
            <a:ext cx="1273680" cy="3034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400">
                <a:solidFill>
                  <a:srgbClr val="808080"/>
                </a:solidFill>
                <a:latin typeface="Arial"/>
              </a:rPr>
              <a:t>Slide: Forsyth</a:t>
            </a:r>
            <a:endParaRPr/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descr="" id="534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542960" y="1635480"/>
            <a:ext cx="5701320" cy="4647960"/>
          </a:xfrm>
          <a:prstGeom prst="rect">
            <a:avLst/>
          </a:prstGeom>
        </p:spPr>
      </p:pic>
      <p:sp>
        <p:nvSpPr>
          <p:cNvPr id="535" name="CustomShape 2"/>
          <p:cNvSpPr/>
          <p:nvPr/>
        </p:nvSpPr>
        <p:spPr>
          <a:xfrm>
            <a:off x="1918080" y="4085640"/>
            <a:ext cx="307440" cy="364680"/>
          </a:xfrm>
          <a:prstGeom prst="rect">
            <a:avLst/>
          </a:prstGeom>
          <a:solidFill>
            <a:srgbClr val="ffffff"/>
          </a:solidFill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1</a:t>
            </a:r>
            <a:endParaRPr/>
          </a:p>
        </p:txBody>
      </p:sp>
      <p:sp>
        <p:nvSpPr>
          <p:cNvPr id="536" name="CustomShape 3"/>
          <p:cNvSpPr/>
          <p:nvPr/>
        </p:nvSpPr>
        <p:spPr>
          <a:xfrm>
            <a:off x="2228760" y="4270320"/>
            <a:ext cx="380520" cy="336600"/>
          </a:xfrm>
          <a:prstGeom prst="straightConnector1">
            <a:avLst/>
          </a:prstGeom>
          <a:ln w="38160">
            <a:solidFill>
              <a:srgbClr val="4f81bd"/>
            </a:solidFill>
            <a:round/>
            <a:tailEnd len="med" type="triangle" w="med"/>
          </a:ln>
        </p:spPr>
      </p:sp>
      <p:sp>
        <p:nvSpPr>
          <p:cNvPr id="537" name="CustomShape 4"/>
          <p:cNvSpPr/>
          <p:nvPr/>
        </p:nvSpPr>
        <p:spPr>
          <a:xfrm>
            <a:off x="2908800" y="4912200"/>
            <a:ext cx="307440" cy="364680"/>
          </a:xfrm>
          <a:prstGeom prst="rect">
            <a:avLst/>
          </a:prstGeom>
          <a:solidFill>
            <a:srgbClr val="ffffff"/>
          </a:solidFill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2</a:t>
            </a:r>
            <a:endParaRPr/>
          </a:p>
        </p:txBody>
      </p:sp>
      <p:sp>
        <p:nvSpPr>
          <p:cNvPr id="538" name="CustomShape 5"/>
          <p:cNvSpPr/>
          <p:nvPr/>
        </p:nvSpPr>
        <p:spPr>
          <a:xfrm>
            <a:off x="2838240" y="4912200"/>
            <a:ext cx="304560" cy="224280"/>
          </a:xfrm>
          <a:prstGeom prst="straightConnector1">
            <a:avLst/>
          </a:prstGeom>
          <a:ln w="38160">
            <a:solidFill>
              <a:srgbClr val="4f81bd"/>
            </a:solidFill>
            <a:round/>
            <a:tailEnd len="med" type="triangle" w="med"/>
          </a:ln>
        </p:spPr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39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3963960" y="2998080"/>
            <a:ext cx="4341600" cy="3618000"/>
          </a:xfrm>
          <a:prstGeom prst="rect">
            <a:avLst/>
          </a:prstGeom>
        </p:spPr>
      </p:pic>
      <p:sp>
        <p:nvSpPr>
          <p:cNvPr id="540" name="CustomShape 1"/>
          <p:cNvSpPr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Diffuse reflection</a:t>
            </a:r>
            <a:endParaRPr/>
          </a:p>
        </p:txBody>
      </p:sp>
      <p:sp>
        <p:nvSpPr>
          <p:cNvPr id="541" name="TextShape 2"/>
          <p:cNvSpPr txBox="1"/>
          <p:nvPr/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en-US" sz="2800">
                <a:solidFill>
                  <a:srgbClr val="000000"/>
                </a:solidFill>
                <a:latin typeface="Calibri"/>
              </a:rPr>
              <a:t>Perceived intensity does </a:t>
            </a:r>
            <a:r>
              <a:rPr i="1" lang="en-US" sz="2800">
                <a:solidFill>
                  <a:srgbClr val="000000"/>
                </a:solidFill>
                <a:latin typeface="Calibri"/>
              </a:rPr>
              <a:t>not</a:t>
            </a:r>
            <a:r>
              <a:rPr lang="en-US" sz="2800">
                <a:solidFill>
                  <a:srgbClr val="000000"/>
                </a:solidFill>
                <a:latin typeface="Calibri"/>
              </a:rPr>
              <a:t> depend on viewer angle.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Amount of reflected light proportional to cos(theta)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Visible solid angle also proportional to cos(theta)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542" name="CustomShape 3"/>
          <p:cNvSpPr/>
          <p:nvPr/>
        </p:nvSpPr>
        <p:spPr>
          <a:xfrm>
            <a:off x="3542760" y="6480720"/>
            <a:ext cx="556704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u="sng">
                <a:solidFill>
                  <a:srgbClr val="0000ff"/>
                </a:solidFill>
                <a:latin typeface="Arial"/>
                <a:hlinkClick r:id="rId2"/>
              </a:rPr>
              <a:t>http://en.wikipedia.org/wiki/Lambert%27s_cosine_law</a:t>
            </a:r>
            <a:endParaRPr/>
          </a:p>
        </p:txBody>
      </p:sp>
      <p:pic>
        <p:nvPicPr>
          <p:cNvPr descr="" id="543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0560" y="3153960"/>
            <a:ext cx="4137480" cy="3447720"/>
          </a:xfrm>
          <a:prstGeom prst="rect">
            <a:avLst/>
          </a:prstGeom>
        </p:spPr>
      </p:pic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Specular Reflection</a:t>
            </a:r>
            <a:endParaRPr/>
          </a:p>
        </p:txBody>
      </p:sp>
      <p:sp>
        <p:nvSpPr>
          <p:cNvPr id="545" name="TextShape 2"/>
          <p:cNvSpPr txBox="1"/>
          <p:nvPr/>
        </p:nvSpPr>
        <p:spPr>
          <a:xfrm>
            <a:off x="457200" y="990720"/>
            <a:ext cx="5257440" cy="51350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Reflected direction depends on light orientation and surface normal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E.g., mirrors are fully specular</a:t>
            </a:r>
            <a:endParaRPr/>
          </a:p>
        </p:txBody>
      </p:sp>
      <p:sp>
        <p:nvSpPr>
          <p:cNvPr id="546" name="Line 3"/>
          <p:cNvSpPr/>
          <p:nvPr/>
        </p:nvSpPr>
        <p:spPr>
          <a:xfrm>
            <a:off x="1045800" y="6394320"/>
            <a:ext cx="2500560" cy="0"/>
          </a:xfrm>
          <a:prstGeom prst="line">
            <a:avLst/>
          </a:prstGeom>
          <a:ln w="76320">
            <a:solidFill>
              <a:srgbClr val="4a7ebb"/>
            </a:solidFill>
            <a:round/>
          </a:ln>
        </p:spPr>
      </p:sp>
      <p:sp>
        <p:nvSpPr>
          <p:cNvPr id="547" name="CustomShape 4"/>
          <p:cNvSpPr/>
          <p:nvPr/>
        </p:nvSpPr>
        <p:spPr>
          <a:xfrm>
            <a:off x="3903480" y="4057920"/>
            <a:ext cx="475920" cy="475920"/>
          </a:xfrm>
          <a:prstGeom prst="rect">
            <a:avLst/>
          </a:prstGeom>
          <a:solidFill>
            <a:srgbClr val="ffff00"/>
          </a:solidFill>
          <a:ln w="25560">
            <a:solidFill>
              <a:srgbClr val="ffc000"/>
            </a:solidFill>
            <a:round/>
          </a:ln>
        </p:spPr>
      </p:sp>
      <p:sp>
        <p:nvSpPr>
          <p:cNvPr id="548" name="CustomShape 5"/>
          <p:cNvSpPr/>
          <p:nvPr/>
        </p:nvSpPr>
        <p:spPr>
          <a:xfrm>
            <a:off x="3973320" y="4464360"/>
            <a:ext cx="1855440" cy="1497960"/>
          </a:xfrm>
          <a:prstGeom prst="straightConnector1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549" name="CustomShape 6"/>
          <p:cNvSpPr/>
          <p:nvPr/>
        </p:nvSpPr>
        <p:spPr>
          <a:xfrm>
            <a:off x="3283200" y="4415040"/>
            <a:ext cx="29556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λ</a:t>
            </a:r>
            <a:endParaRPr/>
          </a:p>
        </p:txBody>
      </p:sp>
      <p:sp>
        <p:nvSpPr>
          <p:cNvPr id="550" name="CustomShape 7"/>
          <p:cNvSpPr/>
          <p:nvPr/>
        </p:nvSpPr>
        <p:spPr>
          <a:xfrm>
            <a:off x="3486240" y="3679920"/>
            <a:ext cx="1369800" cy="3646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light source</a:t>
            </a:r>
            <a:endParaRPr/>
          </a:p>
        </p:txBody>
      </p:sp>
      <p:sp>
        <p:nvSpPr>
          <p:cNvPr id="551" name="CustomShape 8"/>
          <p:cNvSpPr/>
          <p:nvPr/>
        </p:nvSpPr>
        <p:spPr>
          <a:xfrm>
            <a:off x="1828080" y="5638680"/>
            <a:ext cx="646560" cy="681120"/>
          </a:xfrm>
          <a:prstGeom prst="straightConnector1">
            <a:avLst/>
          </a:prstGeom>
          <a:ln w="9360">
            <a:solidFill>
              <a:srgbClr val="00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552" name="CustomShape 9"/>
          <p:cNvSpPr/>
          <p:nvPr/>
        </p:nvSpPr>
        <p:spPr>
          <a:xfrm>
            <a:off x="721800" y="4992120"/>
            <a:ext cx="221256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>
                <a:solidFill>
                  <a:srgbClr val="000000"/>
                </a:solidFill>
                <a:latin typeface="Arial"/>
              </a:rPr>
              <a:t>specular reflection</a:t>
            </a:r>
            <a:endParaRPr/>
          </a:p>
        </p:txBody>
      </p:sp>
      <p:pic>
        <p:nvPicPr>
          <p:cNvPr descr="" id="553" name="Picture 10"/>
          <p:cNvPicPr/>
          <p:nvPr/>
        </p:nvPicPr>
        <p:blipFill>
          <a:blip r:embed="rId1"/>
          <a:stretch>
            <a:fillRect/>
          </a:stretch>
        </p:blipFill>
        <p:spPr>
          <a:xfrm>
            <a:off x="5963040" y="1297080"/>
            <a:ext cx="2768400" cy="2076120"/>
          </a:xfrm>
          <a:prstGeom prst="rect">
            <a:avLst/>
          </a:prstGeom>
        </p:spPr>
      </p:pic>
      <p:sp>
        <p:nvSpPr>
          <p:cNvPr id="554" name="CustomShape 10"/>
          <p:cNvSpPr/>
          <p:nvPr/>
        </p:nvSpPr>
        <p:spPr>
          <a:xfrm>
            <a:off x="6719400" y="1026000"/>
            <a:ext cx="1797840" cy="243720"/>
          </a:xfrm>
          <a:prstGeom prst="rect">
            <a:avLst/>
          </a:prstGeom>
        </p:spPr>
        <p:txBody>
          <a:bodyPr bIns="0" lIns="0" rIns="0" tIns="0" wrap="none"/>
          <a:p>
            <a:pPr>
              <a:lnSpc>
                <a:spcPct val="100000"/>
              </a:lnSpc>
            </a:pPr>
            <a:r>
              <a:rPr lang="en-US" sz="1600">
                <a:solidFill>
                  <a:srgbClr val="000000"/>
                </a:solidFill>
                <a:latin typeface="Times New Roman"/>
                <a:ea typeface="ヒラギノ明朝 ProN W3"/>
              </a:rPr>
              <a:t>Flickr, by suzysputnik</a:t>
            </a:r>
            <a:endParaRPr/>
          </a:p>
        </p:txBody>
      </p:sp>
      <p:pic>
        <p:nvPicPr>
          <p:cNvPr descr="" id="555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5438520" y="3529080"/>
            <a:ext cx="3321360" cy="2324880"/>
          </a:xfrm>
          <a:prstGeom prst="rect">
            <a:avLst/>
          </a:prstGeom>
        </p:spPr>
      </p:pic>
      <p:sp>
        <p:nvSpPr>
          <p:cNvPr id="556" name="CustomShape 11"/>
          <p:cNvSpPr/>
          <p:nvPr/>
        </p:nvSpPr>
        <p:spPr>
          <a:xfrm>
            <a:off x="6679440" y="5855040"/>
            <a:ext cx="1851120" cy="243720"/>
          </a:xfrm>
          <a:prstGeom prst="rect">
            <a:avLst/>
          </a:prstGeom>
        </p:spPr>
        <p:txBody>
          <a:bodyPr bIns="0" lIns="0" rIns="0" tIns="0" wrap="none"/>
          <a:p>
            <a:pPr>
              <a:lnSpc>
                <a:spcPct val="100000"/>
              </a:lnSpc>
            </a:pPr>
            <a:r>
              <a:rPr lang="en-US" sz="1600">
                <a:solidFill>
                  <a:srgbClr val="000000"/>
                </a:solidFill>
                <a:latin typeface="Times New Roman"/>
                <a:ea typeface="ヒラギノ明朝 ProN W3"/>
              </a:rPr>
              <a:t>Flickr, by piratejohnny</a:t>
            </a:r>
            <a:endParaRPr/>
          </a:p>
        </p:txBody>
      </p:sp>
      <p:sp>
        <p:nvSpPr>
          <p:cNvPr id="557" name="CustomShape 12"/>
          <p:cNvSpPr/>
          <p:nvPr/>
        </p:nvSpPr>
        <p:spPr>
          <a:xfrm>
            <a:off x="2746800" y="5977080"/>
            <a:ext cx="399240" cy="369000"/>
          </a:xfrm>
          <a:prstGeom prst="rect">
            <a:avLst/>
          </a:prstGeom>
        </p:spPr>
      </p:sp>
      <p:sp>
        <p:nvSpPr>
          <p:cNvPr id="558" name="CustomShape 13"/>
          <p:cNvSpPr/>
          <p:nvPr/>
        </p:nvSpPr>
        <p:spPr>
          <a:xfrm>
            <a:off x="2746800" y="5977080"/>
            <a:ext cx="399240" cy="369000"/>
          </a:xfrm>
          <a:prstGeom prst="rect">
            <a:avLst/>
          </a:prstGeom>
          <a:blipFill>
            <a:blip r:embed="rId3"/>
          </a:blipFill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 </a:t>
            </a:r>
            <a:endParaRPr/>
          </a:p>
        </p:txBody>
      </p:sp>
      <p:sp>
        <p:nvSpPr>
          <p:cNvPr id="559" name="CustomShape 14"/>
          <p:cNvSpPr/>
          <p:nvPr/>
        </p:nvSpPr>
        <p:spPr>
          <a:xfrm>
            <a:off x="1821240" y="5977080"/>
            <a:ext cx="399240" cy="369000"/>
          </a:xfrm>
          <a:prstGeom prst="rect">
            <a:avLst/>
          </a:prstGeom>
        </p:spPr>
      </p:sp>
      <p:sp>
        <p:nvSpPr>
          <p:cNvPr id="560" name="CustomShape 15"/>
          <p:cNvSpPr/>
          <p:nvPr/>
        </p:nvSpPr>
        <p:spPr>
          <a:xfrm>
            <a:off x="1821240" y="5977080"/>
            <a:ext cx="399240" cy="369000"/>
          </a:xfrm>
          <a:prstGeom prst="rect">
            <a:avLst/>
          </a:prstGeom>
          <a:blipFill>
            <a:blip r:embed="rId4"/>
          </a:blipFill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 </a:t>
            </a:r>
            <a:endParaRPr/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Many surfaces have both specular and diffuse components</a:t>
            </a:r>
            <a:endParaRPr/>
          </a:p>
        </p:txBody>
      </p:sp>
      <p:sp>
        <p:nvSpPr>
          <p:cNvPr id="562" name="TextShape 2"/>
          <p:cNvSpPr txBox="1"/>
          <p:nvPr/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Specularity = spot where specular reflection dominates (typically reflects light source)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563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</p:spPr>
      </p:sp>
      <p:sp>
        <p:nvSpPr>
          <p:cNvPr id="564" name="CustomShape 4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</p:spPr>
      </p:sp>
      <p:sp>
        <p:nvSpPr>
          <p:cNvPr id="565" name="CustomShape 5"/>
          <p:cNvSpPr/>
          <p:nvPr/>
        </p:nvSpPr>
        <p:spPr>
          <a:xfrm>
            <a:off x="460440" y="160200"/>
            <a:ext cx="304560" cy="304560"/>
          </a:xfrm>
          <a:prstGeom prst="rect">
            <a:avLst/>
          </a:prstGeom>
        </p:spPr>
      </p:sp>
      <p:sp>
        <p:nvSpPr>
          <p:cNvPr id="566" name="CustomShape 6"/>
          <p:cNvSpPr/>
          <p:nvPr/>
        </p:nvSpPr>
        <p:spPr>
          <a:xfrm>
            <a:off x="612720" y="312840"/>
            <a:ext cx="304560" cy="304560"/>
          </a:xfrm>
          <a:prstGeom prst="rect">
            <a:avLst/>
          </a:prstGeom>
        </p:spPr>
      </p:sp>
      <p:pic>
        <p:nvPicPr>
          <p:cNvPr descr="" id="567" name="Picture 12"/>
          <p:cNvPicPr/>
          <p:nvPr/>
        </p:nvPicPr>
        <p:blipFill>
          <a:blip r:embed="rId1"/>
          <a:stretch>
            <a:fillRect/>
          </a:stretch>
        </p:blipFill>
        <p:spPr>
          <a:xfrm>
            <a:off x="752400" y="2209680"/>
            <a:ext cx="3524040" cy="4238280"/>
          </a:xfrm>
          <a:prstGeom prst="rect">
            <a:avLst/>
          </a:prstGeom>
        </p:spPr>
      </p:pic>
      <p:pic>
        <p:nvPicPr>
          <p:cNvPr descr="" id="568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4724280" y="3166560"/>
            <a:ext cx="3321360" cy="2324880"/>
          </a:xfrm>
          <a:prstGeom prst="rect">
            <a:avLst/>
          </a:prstGeom>
        </p:spPr>
      </p:pic>
      <p:sp>
        <p:nvSpPr>
          <p:cNvPr id="569" name="CustomShape 7"/>
          <p:cNvSpPr/>
          <p:nvPr/>
        </p:nvSpPr>
        <p:spPr>
          <a:xfrm>
            <a:off x="787320" y="6493320"/>
            <a:ext cx="3349440" cy="3034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Arial"/>
              </a:rPr>
              <a:t>Photo: northcountryhardwoodfloors.com</a:t>
            </a:r>
            <a:endParaRPr/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BRDF: </a:t>
            </a:r>
            <a:r>
              <a:rPr lang="en-US" sz="3100">
                <a:solidFill>
                  <a:srgbClr val="000000"/>
                </a:solidFill>
                <a:latin typeface="Calibri"/>
              </a:rPr>
              <a:t>Bidirectional Reflectance Distribution Function</a:t>
            </a:r>
            <a:endParaRPr/>
          </a:p>
        </p:txBody>
      </p:sp>
      <p:sp>
        <p:nvSpPr>
          <p:cNvPr id="571" name="CustomShape 2"/>
          <p:cNvSpPr/>
          <p:nvPr/>
        </p:nvSpPr>
        <p:spPr>
          <a:xfrm>
            <a:off x="2679840" y="3483360"/>
            <a:ext cx="1191600" cy="2728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200"/>
              <a:t>surface normal</a:t>
            </a:r>
            <a:endParaRPr/>
          </a:p>
        </p:txBody>
      </p:sp>
      <p:sp>
        <p:nvSpPr>
          <p:cNvPr id="572" name="CustomShape 3"/>
          <p:cNvSpPr/>
          <p:nvPr/>
        </p:nvSpPr>
        <p:spPr>
          <a:xfrm>
            <a:off x="6983280" y="6550200"/>
            <a:ext cx="2139480" cy="3034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Arial"/>
              </a:rPr>
              <a:t>Slide credit: S. Savarese</a:t>
            </a:r>
            <a:endParaRPr/>
          </a:p>
        </p:txBody>
      </p:sp>
      <p:sp>
        <p:nvSpPr>
          <p:cNvPr id="573" name="CustomShape 4"/>
          <p:cNvSpPr/>
          <p:nvPr/>
        </p:nvSpPr>
        <p:spPr>
          <a:xfrm>
            <a:off x="398160" y="1176120"/>
            <a:ext cx="8686440" cy="15667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Model of local reflection that tells how bright a surface appears when viewed from one direction when light falls on it from another</a:t>
            </a:r>
            <a:endParaRPr/>
          </a:p>
        </p:txBody>
      </p:sp>
      <p:pic>
        <p:nvPicPr>
          <p:cNvPr descr="" id="574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334120" y="4229280"/>
            <a:ext cx="2857680" cy="546120"/>
          </a:xfrm>
          <a:prstGeom prst="rect">
            <a:avLst/>
          </a:prstGeom>
        </p:spPr>
      </p:pic>
      <p:pic>
        <p:nvPicPr>
          <p:cNvPr descr="" id="575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52280" y="3429000"/>
            <a:ext cx="5029200" cy="3187800"/>
          </a:xfrm>
          <a:prstGeom prst="rect">
            <a:avLst/>
          </a:prstGeom>
        </p:spPr>
      </p:pic>
      <p:pic>
        <p:nvPicPr>
          <p:cNvPr descr="" id="576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4876920" y="5181480"/>
            <a:ext cx="3962520" cy="888840"/>
          </a:xfrm>
          <a:prstGeom prst="rect">
            <a:avLst/>
          </a:prstGeom>
        </p:spPr>
      </p:pic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More complicated effects</a:t>
            </a:r>
            <a:endParaRPr/>
          </a:p>
        </p:txBody>
      </p:sp>
      <p:sp>
        <p:nvSpPr>
          <p:cNvPr id="578" name="Line 2"/>
          <p:cNvSpPr/>
          <p:nvPr/>
        </p:nvSpPr>
        <p:spPr>
          <a:xfrm>
            <a:off x="738000" y="5006520"/>
            <a:ext cx="2500560" cy="0"/>
          </a:xfrm>
          <a:prstGeom prst="line">
            <a:avLst/>
          </a:prstGeom>
          <a:ln w="76320">
            <a:solidFill>
              <a:srgbClr val="4a7ebb"/>
            </a:solidFill>
            <a:round/>
          </a:ln>
        </p:spPr>
      </p:sp>
      <p:sp>
        <p:nvSpPr>
          <p:cNvPr id="579" name="CustomShape 3"/>
          <p:cNvSpPr/>
          <p:nvPr/>
        </p:nvSpPr>
        <p:spPr>
          <a:xfrm>
            <a:off x="3595680" y="2669760"/>
            <a:ext cx="475920" cy="475920"/>
          </a:xfrm>
          <a:prstGeom prst="rect">
            <a:avLst/>
          </a:prstGeom>
          <a:solidFill>
            <a:srgbClr val="ffff00"/>
          </a:solidFill>
          <a:ln w="25560">
            <a:solidFill>
              <a:srgbClr val="ffc000"/>
            </a:solidFill>
            <a:round/>
          </a:ln>
        </p:spPr>
      </p:sp>
      <p:sp>
        <p:nvSpPr>
          <p:cNvPr id="580" name="CustomShape 4"/>
          <p:cNvSpPr/>
          <p:nvPr/>
        </p:nvSpPr>
        <p:spPr>
          <a:xfrm>
            <a:off x="3665520" y="3076560"/>
            <a:ext cx="1855440" cy="1497960"/>
          </a:xfrm>
          <a:prstGeom prst="straightConnector1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581" name="CustomShape 5"/>
          <p:cNvSpPr/>
          <p:nvPr/>
        </p:nvSpPr>
        <p:spPr>
          <a:xfrm>
            <a:off x="2975040" y="3027240"/>
            <a:ext cx="29556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λ</a:t>
            </a:r>
            <a:endParaRPr/>
          </a:p>
        </p:txBody>
      </p:sp>
      <p:sp>
        <p:nvSpPr>
          <p:cNvPr id="582" name="CustomShape 6"/>
          <p:cNvSpPr/>
          <p:nvPr/>
        </p:nvSpPr>
        <p:spPr>
          <a:xfrm>
            <a:off x="3178440" y="2291760"/>
            <a:ext cx="1369800" cy="3646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light source</a:t>
            </a:r>
            <a:endParaRPr/>
          </a:p>
        </p:txBody>
      </p:sp>
      <p:sp>
        <p:nvSpPr>
          <p:cNvPr id="583" name="CustomShape 7"/>
          <p:cNvSpPr/>
          <p:nvPr/>
        </p:nvSpPr>
        <p:spPr>
          <a:xfrm>
            <a:off x="2048040" y="5125680"/>
            <a:ext cx="595080" cy="475920"/>
          </a:xfrm>
          <a:prstGeom prst="straightConnector1">
            <a:avLst/>
          </a:prstGeom>
          <a:ln w="9360">
            <a:solidFill>
              <a:srgbClr val="00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584" name="CustomShape 8"/>
          <p:cNvSpPr/>
          <p:nvPr/>
        </p:nvSpPr>
        <p:spPr>
          <a:xfrm>
            <a:off x="748080" y="2291760"/>
            <a:ext cx="161352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>
                <a:solidFill>
                  <a:srgbClr val="000000"/>
                </a:solidFill>
                <a:latin typeface="Arial"/>
              </a:rPr>
              <a:t>transparency</a:t>
            </a:r>
            <a:endParaRPr/>
          </a:p>
        </p:txBody>
      </p:sp>
      <p:sp>
        <p:nvSpPr>
          <p:cNvPr id="585" name="Line 9"/>
          <p:cNvSpPr/>
          <p:nvPr/>
        </p:nvSpPr>
        <p:spPr>
          <a:xfrm>
            <a:off x="5029200" y="5000400"/>
            <a:ext cx="2500200" cy="0"/>
          </a:xfrm>
          <a:prstGeom prst="line">
            <a:avLst/>
          </a:prstGeom>
          <a:ln w="76320">
            <a:solidFill>
              <a:srgbClr val="4a7ebb"/>
            </a:solidFill>
            <a:round/>
          </a:ln>
        </p:spPr>
      </p:sp>
      <p:sp>
        <p:nvSpPr>
          <p:cNvPr id="586" name="CustomShape 10"/>
          <p:cNvSpPr/>
          <p:nvPr/>
        </p:nvSpPr>
        <p:spPr>
          <a:xfrm>
            <a:off x="7886880" y="2664000"/>
            <a:ext cx="475920" cy="475920"/>
          </a:xfrm>
          <a:prstGeom prst="rect">
            <a:avLst/>
          </a:prstGeom>
          <a:solidFill>
            <a:srgbClr val="ffff00"/>
          </a:solidFill>
          <a:ln w="25560">
            <a:solidFill>
              <a:srgbClr val="ffc000"/>
            </a:solidFill>
            <a:round/>
          </a:ln>
        </p:spPr>
      </p:sp>
      <p:sp>
        <p:nvSpPr>
          <p:cNvPr id="587" name="CustomShape 11"/>
          <p:cNvSpPr/>
          <p:nvPr/>
        </p:nvSpPr>
        <p:spPr>
          <a:xfrm>
            <a:off x="7956360" y="3070440"/>
            <a:ext cx="1855440" cy="1497960"/>
          </a:xfrm>
          <a:prstGeom prst="straightConnector1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588" name="CustomShape 12"/>
          <p:cNvSpPr/>
          <p:nvPr/>
        </p:nvSpPr>
        <p:spPr>
          <a:xfrm>
            <a:off x="7266240" y="3021120"/>
            <a:ext cx="29556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λ</a:t>
            </a:r>
            <a:endParaRPr/>
          </a:p>
        </p:txBody>
      </p:sp>
      <p:sp>
        <p:nvSpPr>
          <p:cNvPr id="589" name="CustomShape 13"/>
          <p:cNvSpPr/>
          <p:nvPr/>
        </p:nvSpPr>
        <p:spPr>
          <a:xfrm>
            <a:off x="7469280" y="2286000"/>
            <a:ext cx="1369800" cy="3646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light source</a:t>
            </a:r>
            <a:endParaRPr/>
          </a:p>
        </p:txBody>
      </p:sp>
      <p:sp>
        <p:nvSpPr>
          <p:cNvPr id="590" name="CustomShape 14"/>
          <p:cNvSpPr/>
          <p:nvPr/>
        </p:nvSpPr>
        <p:spPr>
          <a:xfrm>
            <a:off x="6196680" y="5050800"/>
            <a:ext cx="595080" cy="475920"/>
          </a:xfrm>
          <a:prstGeom prst="straightConnector1">
            <a:avLst/>
          </a:prstGeom>
          <a:ln w="9360">
            <a:solidFill>
              <a:srgbClr val="00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591" name="Line 15"/>
          <p:cNvSpPr/>
          <p:nvPr/>
        </p:nvSpPr>
        <p:spPr>
          <a:xfrm flipH="1">
            <a:off x="6206400" y="4961520"/>
            <a:ext cx="228600" cy="75960"/>
          </a:xfrm>
          <a:prstGeom prst="line">
            <a:avLst/>
          </a:prstGeom>
          <a:ln w="9360">
            <a:solidFill>
              <a:srgbClr val="000000"/>
            </a:solidFill>
            <a:custDash>
              <a:ds d="140000" sp="105000"/>
            </a:custDash>
            <a:round/>
          </a:ln>
        </p:spPr>
      </p:sp>
      <p:sp>
        <p:nvSpPr>
          <p:cNvPr id="592" name="CustomShape 16"/>
          <p:cNvSpPr/>
          <p:nvPr/>
        </p:nvSpPr>
        <p:spPr>
          <a:xfrm>
            <a:off x="5341320" y="2770920"/>
            <a:ext cx="12340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>
                <a:solidFill>
                  <a:srgbClr val="000000"/>
                </a:solidFill>
                <a:latin typeface="Arial"/>
              </a:rPr>
              <a:t>refraction</a:t>
            </a:r>
            <a:endParaRPr/>
          </a:p>
        </p:txBody>
      </p:sp>
      <p:pic>
        <p:nvPicPr>
          <p:cNvPr descr="" id="59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6402600" y="34920"/>
            <a:ext cx="2590560" cy="1761840"/>
          </a:xfrm>
          <a:prstGeom prst="rect">
            <a:avLst/>
          </a:prstGeom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Today’s class</a:t>
            </a:r>
            <a:endParaRPr/>
          </a:p>
        </p:txBody>
      </p:sp>
      <p:sp>
        <p:nvSpPr>
          <p:cNvPr id="276" name="TextShape 2"/>
          <p:cNvSpPr txBox="1"/>
          <p:nvPr/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How is incoming light measured by the eye or camera?</a:t>
            </a:r>
            <a:endParaRPr/>
          </a:p>
        </p:txBody>
      </p:sp>
      <p:sp>
        <p:nvSpPr>
          <p:cNvPr id="277" name="CustomShape 3"/>
          <p:cNvSpPr/>
          <p:nvPr/>
        </p:nvSpPr>
        <p:spPr>
          <a:xfrm>
            <a:off x="4038120" y="4705920"/>
            <a:ext cx="166392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Incoming Light</a:t>
            </a:r>
            <a:endParaRPr/>
          </a:p>
        </p:txBody>
      </p:sp>
      <p:sp>
        <p:nvSpPr>
          <p:cNvPr id="278" name="CustomShape 4"/>
          <p:cNvSpPr/>
          <p:nvPr/>
        </p:nvSpPr>
        <p:spPr>
          <a:xfrm>
            <a:off x="4451400" y="5257800"/>
            <a:ext cx="1066320" cy="360"/>
          </a:xfrm>
          <a:prstGeom prst="straightConnector1">
            <a:avLst/>
          </a:prstGeom>
          <a:ln w="2844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279" name="CustomShape 5"/>
          <p:cNvSpPr/>
          <p:nvPr/>
        </p:nvSpPr>
        <p:spPr>
          <a:xfrm>
            <a:off x="4451400" y="5505120"/>
            <a:ext cx="1066320" cy="360"/>
          </a:xfrm>
          <a:prstGeom prst="straightConnector1">
            <a:avLst/>
          </a:prstGeom>
          <a:ln w="2844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280" name="CustomShape 6"/>
          <p:cNvSpPr/>
          <p:nvPr/>
        </p:nvSpPr>
        <p:spPr>
          <a:xfrm>
            <a:off x="4451400" y="5740920"/>
            <a:ext cx="1066320" cy="360"/>
          </a:xfrm>
          <a:prstGeom prst="straightConnector1">
            <a:avLst/>
          </a:prstGeom>
          <a:ln w="2844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281" name="CustomShape 7"/>
          <p:cNvSpPr/>
          <p:nvPr/>
        </p:nvSpPr>
        <p:spPr>
          <a:xfrm>
            <a:off x="6440400" y="6229800"/>
            <a:ext cx="1523520" cy="833400"/>
          </a:xfrm>
          <a:prstGeom prst="rect">
            <a:avLst>
              <a:gd fmla="val 25000" name="adj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</p:sp>
      <p:sp>
        <p:nvSpPr>
          <p:cNvPr id="282" name="CustomShape 8"/>
          <p:cNvSpPr/>
          <p:nvPr/>
        </p:nvSpPr>
        <p:spPr>
          <a:xfrm>
            <a:off x="6148800" y="6313320"/>
            <a:ext cx="174024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Sensors/Retina</a:t>
            </a:r>
            <a:endParaRPr/>
          </a:p>
        </p:txBody>
      </p:sp>
      <p:sp>
        <p:nvSpPr>
          <p:cNvPr id="283" name="CustomShape 9"/>
          <p:cNvSpPr/>
          <p:nvPr/>
        </p:nvSpPr>
        <p:spPr>
          <a:xfrm>
            <a:off x="5827680" y="5112720"/>
            <a:ext cx="295920" cy="696960"/>
          </a:xfrm>
          <a:prstGeom prst="rect">
            <a:avLst/>
          </a:prstGeom>
          <a:ln w="25560">
            <a:solidFill>
              <a:srgbClr val="1f497d"/>
            </a:solidFill>
            <a:round/>
          </a:ln>
        </p:spPr>
      </p:sp>
      <p:sp>
        <p:nvSpPr>
          <p:cNvPr id="284" name="CustomShape 10"/>
          <p:cNvSpPr/>
          <p:nvPr/>
        </p:nvSpPr>
        <p:spPr>
          <a:xfrm>
            <a:off x="5637960" y="5867640"/>
            <a:ext cx="67500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Lens</a:t>
            </a:r>
            <a:endParaRPr/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Line 1"/>
          <p:cNvSpPr/>
          <p:nvPr/>
        </p:nvSpPr>
        <p:spPr>
          <a:xfrm>
            <a:off x="609480" y="4932000"/>
            <a:ext cx="2500200" cy="0"/>
          </a:xfrm>
          <a:prstGeom prst="line">
            <a:avLst/>
          </a:prstGeom>
          <a:ln w="76320">
            <a:solidFill>
              <a:srgbClr val="4a7ebb"/>
            </a:solidFill>
            <a:round/>
          </a:ln>
        </p:spPr>
      </p:sp>
      <p:sp>
        <p:nvSpPr>
          <p:cNvPr id="595" name="CustomShape 2"/>
          <p:cNvSpPr/>
          <p:nvPr/>
        </p:nvSpPr>
        <p:spPr>
          <a:xfrm>
            <a:off x="3467160" y="2595600"/>
            <a:ext cx="475920" cy="475920"/>
          </a:xfrm>
          <a:prstGeom prst="rect">
            <a:avLst/>
          </a:prstGeom>
          <a:solidFill>
            <a:srgbClr val="ffff00"/>
          </a:solidFill>
          <a:ln w="25560">
            <a:solidFill>
              <a:srgbClr val="ffc000"/>
            </a:solidFill>
            <a:round/>
          </a:ln>
        </p:spPr>
      </p:sp>
      <p:sp>
        <p:nvSpPr>
          <p:cNvPr id="596" name="CustomShape 3"/>
          <p:cNvSpPr/>
          <p:nvPr/>
        </p:nvSpPr>
        <p:spPr>
          <a:xfrm>
            <a:off x="3537000" y="3002040"/>
            <a:ext cx="1855440" cy="1497960"/>
          </a:xfrm>
          <a:prstGeom prst="straightConnector1">
            <a:avLst/>
          </a:prstGeom>
          <a:ln w="9360">
            <a:solidFill>
              <a:srgbClr val="ffc000"/>
            </a:solidFill>
            <a:round/>
            <a:tailEnd len="med" type="triangle" w="med"/>
          </a:ln>
        </p:spPr>
      </p:sp>
      <p:sp>
        <p:nvSpPr>
          <p:cNvPr id="597" name="CustomShape 4"/>
          <p:cNvSpPr/>
          <p:nvPr/>
        </p:nvSpPr>
        <p:spPr>
          <a:xfrm>
            <a:off x="2742480" y="2952720"/>
            <a:ext cx="4204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λ1</a:t>
            </a:r>
            <a:endParaRPr/>
          </a:p>
        </p:txBody>
      </p:sp>
      <p:sp>
        <p:nvSpPr>
          <p:cNvPr id="598" name="CustomShape 5"/>
          <p:cNvSpPr/>
          <p:nvPr/>
        </p:nvSpPr>
        <p:spPr>
          <a:xfrm>
            <a:off x="3049560" y="2217600"/>
            <a:ext cx="1369800" cy="3646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light source</a:t>
            </a:r>
            <a:endParaRPr/>
          </a:p>
        </p:txBody>
      </p:sp>
      <p:sp>
        <p:nvSpPr>
          <p:cNvPr id="599" name="CustomShape 6"/>
          <p:cNvSpPr/>
          <p:nvPr/>
        </p:nvSpPr>
        <p:spPr>
          <a:xfrm>
            <a:off x="1442880" y="4857120"/>
            <a:ext cx="713880" cy="595080"/>
          </a:xfrm>
          <a:prstGeom prst="straightConnector1">
            <a:avLst/>
          </a:prstGeom>
          <a:ln w="9360">
            <a:solidFill>
              <a:srgbClr val="ff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600" name="CustomShape 7"/>
          <p:cNvSpPr/>
          <p:nvPr/>
        </p:nvSpPr>
        <p:spPr>
          <a:xfrm>
            <a:off x="2038320" y="4857840"/>
            <a:ext cx="952200" cy="356760"/>
          </a:xfrm>
          <a:prstGeom prst="straightConnector1">
            <a:avLst/>
          </a:prstGeom>
          <a:ln w="9360">
            <a:solidFill>
              <a:srgbClr val="ff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601" name="CustomShape 8"/>
          <p:cNvSpPr/>
          <p:nvPr/>
        </p:nvSpPr>
        <p:spPr>
          <a:xfrm>
            <a:off x="2157480" y="4500000"/>
            <a:ext cx="952200" cy="356760"/>
          </a:xfrm>
          <a:prstGeom prst="straightConnector1">
            <a:avLst/>
          </a:prstGeom>
          <a:ln w="9360">
            <a:solidFill>
              <a:srgbClr val="ff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602" name="CustomShape 9"/>
          <p:cNvSpPr/>
          <p:nvPr/>
        </p:nvSpPr>
        <p:spPr>
          <a:xfrm>
            <a:off x="1201680" y="3741840"/>
            <a:ext cx="4204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λ2</a:t>
            </a:r>
            <a:endParaRPr/>
          </a:p>
        </p:txBody>
      </p:sp>
      <p:sp>
        <p:nvSpPr>
          <p:cNvPr id="603" name="CustomShape 10"/>
          <p:cNvSpPr/>
          <p:nvPr/>
        </p:nvSpPr>
        <p:spPr>
          <a:xfrm>
            <a:off x="847080" y="2631240"/>
            <a:ext cx="158940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>
                <a:solidFill>
                  <a:srgbClr val="000000"/>
                </a:solidFill>
                <a:latin typeface="Arial"/>
              </a:rPr>
              <a:t>fluorescence</a:t>
            </a:r>
            <a:endParaRPr/>
          </a:p>
        </p:txBody>
      </p:sp>
      <p:sp>
        <p:nvSpPr>
          <p:cNvPr id="604" name="Line 11"/>
          <p:cNvSpPr/>
          <p:nvPr/>
        </p:nvSpPr>
        <p:spPr>
          <a:xfrm>
            <a:off x="5185800" y="4979880"/>
            <a:ext cx="2500200" cy="0"/>
          </a:xfrm>
          <a:prstGeom prst="line">
            <a:avLst/>
          </a:prstGeom>
          <a:ln w="76320">
            <a:solidFill>
              <a:srgbClr val="4a7ebb"/>
            </a:solidFill>
            <a:round/>
          </a:ln>
        </p:spPr>
      </p:sp>
      <p:sp>
        <p:nvSpPr>
          <p:cNvPr id="605" name="CustomShape 12"/>
          <p:cNvSpPr/>
          <p:nvPr/>
        </p:nvSpPr>
        <p:spPr>
          <a:xfrm>
            <a:off x="8043480" y="2643480"/>
            <a:ext cx="475920" cy="475920"/>
          </a:xfrm>
          <a:prstGeom prst="rect">
            <a:avLst/>
          </a:prstGeom>
          <a:solidFill>
            <a:srgbClr val="ffff00"/>
          </a:solidFill>
          <a:ln w="25560">
            <a:solidFill>
              <a:srgbClr val="ffc000"/>
            </a:solidFill>
            <a:round/>
          </a:ln>
        </p:spPr>
      </p:sp>
      <p:sp>
        <p:nvSpPr>
          <p:cNvPr id="606" name="CustomShape 13"/>
          <p:cNvSpPr/>
          <p:nvPr/>
        </p:nvSpPr>
        <p:spPr>
          <a:xfrm>
            <a:off x="8113320" y="3049920"/>
            <a:ext cx="1855440" cy="1497960"/>
          </a:xfrm>
          <a:prstGeom prst="straightConnector1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607" name="CustomShape 14"/>
          <p:cNvSpPr/>
          <p:nvPr/>
        </p:nvSpPr>
        <p:spPr>
          <a:xfrm>
            <a:off x="7419960" y="3000600"/>
            <a:ext cx="50580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t=1</a:t>
            </a:r>
            <a:endParaRPr/>
          </a:p>
        </p:txBody>
      </p:sp>
      <p:sp>
        <p:nvSpPr>
          <p:cNvPr id="608" name="CustomShape 15"/>
          <p:cNvSpPr/>
          <p:nvPr/>
        </p:nvSpPr>
        <p:spPr>
          <a:xfrm>
            <a:off x="7625880" y="2265480"/>
            <a:ext cx="1369800" cy="3646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light source</a:t>
            </a:r>
            <a:endParaRPr/>
          </a:p>
        </p:txBody>
      </p:sp>
      <p:sp>
        <p:nvSpPr>
          <p:cNvPr id="609" name="CustomShape 16"/>
          <p:cNvSpPr/>
          <p:nvPr/>
        </p:nvSpPr>
        <p:spPr>
          <a:xfrm>
            <a:off x="5976360" y="4939200"/>
            <a:ext cx="713880" cy="595080"/>
          </a:xfrm>
          <a:prstGeom prst="straightConnector1">
            <a:avLst/>
          </a:prstGeom>
          <a:ln w="9360">
            <a:solidFill>
              <a:srgbClr val="00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610" name="CustomShape 17"/>
          <p:cNvSpPr/>
          <p:nvPr/>
        </p:nvSpPr>
        <p:spPr>
          <a:xfrm>
            <a:off x="6571440" y="4939920"/>
            <a:ext cx="952200" cy="356760"/>
          </a:xfrm>
          <a:prstGeom prst="straightConnector1">
            <a:avLst/>
          </a:prstGeom>
          <a:ln w="9360">
            <a:solidFill>
              <a:srgbClr val="00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611" name="CustomShape 18"/>
          <p:cNvSpPr/>
          <p:nvPr/>
        </p:nvSpPr>
        <p:spPr>
          <a:xfrm>
            <a:off x="6566040" y="4582080"/>
            <a:ext cx="952200" cy="356760"/>
          </a:xfrm>
          <a:prstGeom prst="straightConnector1">
            <a:avLst/>
          </a:prstGeom>
          <a:ln w="9360">
            <a:solidFill>
              <a:srgbClr val="00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612" name="CustomShape 19"/>
          <p:cNvSpPr/>
          <p:nvPr/>
        </p:nvSpPr>
        <p:spPr>
          <a:xfrm>
            <a:off x="6026760" y="3865680"/>
            <a:ext cx="50580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t&gt;1</a:t>
            </a:r>
            <a:endParaRPr/>
          </a:p>
        </p:txBody>
      </p:sp>
      <p:sp>
        <p:nvSpPr>
          <p:cNvPr id="613" name="CustomShape 20"/>
          <p:cNvSpPr/>
          <p:nvPr/>
        </p:nvSpPr>
        <p:spPr>
          <a:xfrm>
            <a:off x="5165280" y="2530080"/>
            <a:ext cx="213624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>
                <a:solidFill>
                  <a:srgbClr val="000000"/>
                </a:solidFill>
                <a:latin typeface="Arial"/>
              </a:rPr>
              <a:t>phosphorescence</a:t>
            </a:r>
            <a:endParaRPr/>
          </a:p>
        </p:txBody>
      </p:sp>
      <p:sp>
        <p:nvSpPr>
          <p:cNvPr id="614" name="TextShape 2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descr="" id="615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12240" y="7920"/>
            <a:ext cx="2754720" cy="1776600"/>
          </a:xfrm>
          <a:prstGeom prst="rect">
            <a:avLst/>
          </a:prstGeom>
        </p:spPr>
      </p:pic>
      <p:pic>
        <p:nvPicPr>
          <p:cNvPr descr="" id="61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614640" y="19800"/>
            <a:ext cx="2527560" cy="1882800"/>
          </a:xfrm>
          <a:prstGeom prst="rect">
            <a:avLst/>
          </a:prstGeom>
        </p:spPr>
      </p:pic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618" name="Line 2"/>
          <p:cNvSpPr/>
          <p:nvPr/>
        </p:nvSpPr>
        <p:spPr>
          <a:xfrm>
            <a:off x="609480" y="5076720"/>
            <a:ext cx="2500200" cy="0"/>
          </a:xfrm>
          <a:prstGeom prst="line">
            <a:avLst/>
          </a:prstGeom>
          <a:ln w="76320">
            <a:solidFill>
              <a:srgbClr val="4a7ebb"/>
            </a:solidFill>
            <a:round/>
          </a:ln>
        </p:spPr>
      </p:sp>
      <p:sp>
        <p:nvSpPr>
          <p:cNvPr id="619" name="CustomShape 3"/>
          <p:cNvSpPr/>
          <p:nvPr/>
        </p:nvSpPr>
        <p:spPr>
          <a:xfrm>
            <a:off x="3467160" y="2740320"/>
            <a:ext cx="475920" cy="475920"/>
          </a:xfrm>
          <a:prstGeom prst="rect">
            <a:avLst/>
          </a:prstGeom>
          <a:solidFill>
            <a:srgbClr val="ffff00"/>
          </a:solidFill>
          <a:ln w="25560">
            <a:solidFill>
              <a:srgbClr val="ffc000"/>
            </a:solidFill>
            <a:round/>
          </a:ln>
        </p:spPr>
      </p:sp>
      <p:sp>
        <p:nvSpPr>
          <p:cNvPr id="620" name="CustomShape 4"/>
          <p:cNvSpPr/>
          <p:nvPr/>
        </p:nvSpPr>
        <p:spPr>
          <a:xfrm>
            <a:off x="3537000" y="3146760"/>
            <a:ext cx="1855440" cy="1497960"/>
          </a:xfrm>
          <a:prstGeom prst="straightConnector1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621" name="CustomShape 5"/>
          <p:cNvSpPr/>
          <p:nvPr/>
        </p:nvSpPr>
        <p:spPr>
          <a:xfrm>
            <a:off x="2846520" y="3097440"/>
            <a:ext cx="29556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λ</a:t>
            </a:r>
            <a:endParaRPr/>
          </a:p>
        </p:txBody>
      </p:sp>
      <p:sp>
        <p:nvSpPr>
          <p:cNvPr id="622" name="CustomShape 6"/>
          <p:cNvSpPr/>
          <p:nvPr/>
        </p:nvSpPr>
        <p:spPr>
          <a:xfrm>
            <a:off x="3049560" y="2362320"/>
            <a:ext cx="1369800" cy="3646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light source</a:t>
            </a:r>
            <a:endParaRPr/>
          </a:p>
        </p:txBody>
      </p:sp>
      <p:sp>
        <p:nvSpPr>
          <p:cNvPr id="623" name="CustomShape 7"/>
          <p:cNvSpPr/>
          <p:nvPr/>
        </p:nvSpPr>
        <p:spPr>
          <a:xfrm>
            <a:off x="1357920" y="5097600"/>
            <a:ext cx="713880" cy="595080"/>
          </a:xfrm>
          <a:prstGeom prst="straightConnector1">
            <a:avLst/>
          </a:prstGeom>
          <a:ln w="9360">
            <a:solidFill>
              <a:srgbClr val="00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624" name="CustomShape 8"/>
          <p:cNvSpPr/>
          <p:nvPr/>
        </p:nvSpPr>
        <p:spPr>
          <a:xfrm>
            <a:off x="1953000" y="5098320"/>
            <a:ext cx="952200" cy="356760"/>
          </a:xfrm>
          <a:prstGeom prst="straightConnector1">
            <a:avLst/>
          </a:prstGeom>
          <a:ln w="9360">
            <a:solidFill>
              <a:srgbClr val="00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625" name="CustomShape 9"/>
          <p:cNvSpPr/>
          <p:nvPr/>
        </p:nvSpPr>
        <p:spPr>
          <a:xfrm>
            <a:off x="1956600" y="4740480"/>
            <a:ext cx="952200" cy="356760"/>
          </a:xfrm>
          <a:prstGeom prst="straightConnector1">
            <a:avLst/>
          </a:prstGeom>
          <a:ln w="9360">
            <a:solidFill>
              <a:srgbClr val="00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626" name="CustomShape 10"/>
          <p:cNvSpPr/>
          <p:nvPr/>
        </p:nvSpPr>
        <p:spPr>
          <a:xfrm>
            <a:off x="775440" y="2774160"/>
            <a:ext cx="1759680" cy="63900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-US">
                <a:solidFill>
                  <a:srgbClr val="000000"/>
                </a:solidFill>
                <a:latin typeface="Arial"/>
              </a:rPr>
              <a:t>subsurface scattering</a:t>
            </a:r>
            <a:endParaRPr/>
          </a:p>
        </p:txBody>
      </p:sp>
      <p:sp>
        <p:nvSpPr>
          <p:cNvPr id="627" name="Line 11"/>
          <p:cNvSpPr/>
          <p:nvPr/>
        </p:nvSpPr>
        <p:spPr>
          <a:xfrm>
            <a:off x="4952880" y="5061240"/>
            <a:ext cx="2500200" cy="0"/>
          </a:xfrm>
          <a:prstGeom prst="line">
            <a:avLst/>
          </a:prstGeom>
          <a:ln w="76320">
            <a:solidFill>
              <a:srgbClr val="4a7ebb"/>
            </a:solidFill>
            <a:round/>
          </a:ln>
        </p:spPr>
      </p:sp>
      <p:sp>
        <p:nvSpPr>
          <p:cNvPr id="628" name="CustomShape 12"/>
          <p:cNvSpPr/>
          <p:nvPr/>
        </p:nvSpPr>
        <p:spPr>
          <a:xfrm>
            <a:off x="7810560" y="2724840"/>
            <a:ext cx="475920" cy="475920"/>
          </a:xfrm>
          <a:prstGeom prst="rect">
            <a:avLst/>
          </a:prstGeom>
          <a:solidFill>
            <a:srgbClr val="ffff00"/>
          </a:solidFill>
          <a:ln w="25560">
            <a:solidFill>
              <a:srgbClr val="ffc000"/>
            </a:solidFill>
            <a:round/>
          </a:ln>
        </p:spPr>
      </p:sp>
      <p:sp>
        <p:nvSpPr>
          <p:cNvPr id="629" name="CustomShape 13"/>
          <p:cNvSpPr/>
          <p:nvPr/>
        </p:nvSpPr>
        <p:spPr>
          <a:xfrm>
            <a:off x="7880400" y="3131280"/>
            <a:ext cx="1855440" cy="1497960"/>
          </a:xfrm>
          <a:prstGeom prst="straightConnector1">
            <a:avLst/>
          </a:prstGeom>
          <a:ln w="93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630" name="CustomShape 14"/>
          <p:cNvSpPr/>
          <p:nvPr/>
        </p:nvSpPr>
        <p:spPr>
          <a:xfrm>
            <a:off x="7189920" y="3081960"/>
            <a:ext cx="29556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λ</a:t>
            </a:r>
            <a:endParaRPr/>
          </a:p>
        </p:txBody>
      </p:sp>
      <p:sp>
        <p:nvSpPr>
          <p:cNvPr id="631" name="CustomShape 15"/>
          <p:cNvSpPr/>
          <p:nvPr/>
        </p:nvSpPr>
        <p:spPr>
          <a:xfrm>
            <a:off x="7392960" y="2346840"/>
            <a:ext cx="1369800" cy="3646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light source</a:t>
            </a:r>
            <a:endParaRPr/>
          </a:p>
        </p:txBody>
      </p:sp>
      <p:sp>
        <p:nvSpPr>
          <p:cNvPr id="632" name="CustomShape 16"/>
          <p:cNvSpPr/>
          <p:nvPr/>
        </p:nvSpPr>
        <p:spPr>
          <a:xfrm>
            <a:off x="5734800" y="5003640"/>
            <a:ext cx="713880" cy="595080"/>
          </a:xfrm>
          <a:prstGeom prst="straightConnector1">
            <a:avLst/>
          </a:prstGeom>
          <a:ln w="9360">
            <a:solidFill>
              <a:srgbClr val="00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633" name="Line 17"/>
          <p:cNvSpPr/>
          <p:nvPr/>
        </p:nvSpPr>
        <p:spPr>
          <a:xfrm>
            <a:off x="4876560" y="4251600"/>
            <a:ext cx="1600200" cy="0"/>
          </a:xfrm>
          <a:prstGeom prst="line">
            <a:avLst/>
          </a:prstGeom>
          <a:ln w="76320">
            <a:solidFill>
              <a:srgbClr val="4a7ebb"/>
            </a:solidFill>
            <a:round/>
          </a:ln>
        </p:spPr>
      </p:sp>
      <p:sp>
        <p:nvSpPr>
          <p:cNvPr id="634" name="CustomShape 18"/>
          <p:cNvSpPr/>
          <p:nvPr/>
        </p:nvSpPr>
        <p:spPr>
          <a:xfrm>
            <a:off x="5722200" y="4286160"/>
            <a:ext cx="727200" cy="464040"/>
          </a:xfrm>
          <a:prstGeom prst="straightConnector1">
            <a:avLst/>
          </a:prstGeom>
          <a:ln w="9360">
            <a:solidFill>
              <a:srgbClr val="00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635" name="CustomShape 19"/>
          <p:cNvSpPr/>
          <p:nvPr/>
        </p:nvSpPr>
        <p:spPr>
          <a:xfrm>
            <a:off x="4876920" y="4995720"/>
            <a:ext cx="439560" cy="380520"/>
          </a:xfrm>
          <a:prstGeom prst="straightConnector1">
            <a:avLst/>
          </a:prstGeom>
          <a:ln w="9360">
            <a:solidFill>
              <a:srgbClr val="000000"/>
            </a:solidFill>
            <a:custDash>
              <a:ds d="140000" sp="105000"/>
            </a:custDash>
            <a:round/>
            <a:tailEnd len="med" type="triangle" w="med"/>
          </a:ln>
        </p:spPr>
      </p:sp>
      <p:sp>
        <p:nvSpPr>
          <p:cNvPr id="636" name="CustomShape 20"/>
          <p:cNvSpPr/>
          <p:nvPr/>
        </p:nvSpPr>
        <p:spPr>
          <a:xfrm>
            <a:off x="4973760" y="2655360"/>
            <a:ext cx="1759680" cy="3646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-US">
                <a:solidFill>
                  <a:srgbClr val="000000"/>
                </a:solidFill>
                <a:latin typeface="Arial"/>
              </a:rPr>
              <a:t>interreflection</a:t>
            </a:r>
            <a:endParaRPr/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Inter-reflection is a major source of light</a:t>
            </a:r>
            <a:endParaRPr/>
          </a:p>
        </p:txBody>
      </p:sp>
      <p:pic>
        <p:nvPicPr>
          <p:cNvPr descr="" id="63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914400" y="914400"/>
            <a:ext cx="7314840" cy="5486040"/>
          </a:xfrm>
          <a:prstGeom prst="rect">
            <a:avLst/>
          </a:prstGeom>
        </p:spPr>
      </p:pic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2800">
                <a:solidFill>
                  <a:srgbClr val="000000"/>
                </a:solidFill>
                <a:latin typeface="Calibri"/>
              </a:rPr>
              <a:t>Inter-reflection affects the apparent color of objects</a:t>
            </a:r>
            <a:endParaRPr/>
          </a:p>
        </p:txBody>
      </p:sp>
      <p:pic>
        <p:nvPicPr>
          <p:cNvPr descr="" id="640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163520" y="1143000"/>
            <a:ext cx="6816240" cy="5106240"/>
          </a:xfrm>
          <a:prstGeom prst="rect">
            <a:avLst/>
          </a:prstGeom>
        </p:spPr>
      </p:pic>
      <p:sp>
        <p:nvSpPr>
          <p:cNvPr id="641" name="CustomShape 2"/>
          <p:cNvSpPr/>
          <p:nvPr/>
        </p:nvSpPr>
        <p:spPr>
          <a:xfrm>
            <a:off x="222120" y="6324480"/>
            <a:ext cx="8699040" cy="46944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  <a:ea typeface="ヒラギノ明朝 ProN W3"/>
              </a:rPr>
              <a:t>From Koenderink slides on image texture and the flow of light</a:t>
            </a:r>
            <a:endParaRPr/>
          </a:p>
        </p:txBody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The color of objects</a:t>
            </a:r>
            <a:endParaRPr/>
          </a:p>
        </p:txBody>
      </p:sp>
      <p:sp>
        <p:nvSpPr>
          <p:cNvPr id="643" name="TextShape 2"/>
          <p:cNvSpPr txBox="1"/>
          <p:nvPr/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Colored light arriving at the camera involves two effects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The color of the light source (illumination + inter-reflections)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The color of the surface</a:t>
            </a:r>
            <a:endParaRPr/>
          </a:p>
        </p:txBody>
      </p:sp>
      <p:pic>
        <p:nvPicPr>
          <p:cNvPr descr="" id="64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533520" y="2362320"/>
            <a:ext cx="4934520" cy="3723480"/>
          </a:xfrm>
          <a:prstGeom prst="rect">
            <a:avLst/>
          </a:prstGeom>
        </p:spPr>
      </p:pic>
      <p:sp>
        <p:nvSpPr>
          <p:cNvPr id="645" name="CustomShape 3"/>
          <p:cNvSpPr/>
          <p:nvPr/>
        </p:nvSpPr>
        <p:spPr>
          <a:xfrm>
            <a:off x="7839720" y="6530040"/>
            <a:ext cx="1273680" cy="3034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Arial"/>
              </a:rPr>
              <a:t>Slide: Forsyth</a:t>
            </a:r>
            <a:endParaRPr/>
          </a:p>
        </p:txBody>
      </p:sp>
      <p:pic>
        <p:nvPicPr>
          <p:cNvPr descr="" id="646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6095880" y="3429000"/>
            <a:ext cx="2799360" cy="2099520"/>
          </a:xfrm>
          <a:prstGeom prst="rect">
            <a:avLst/>
          </a:prstGeom>
        </p:spPr>
      </p:pic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Color constancy</a:t>
            </a:r>
            <a:endParaRPr/>
          </a:p>
        </p:txBody>
      </p:sp>
      <p:sp>
        <p:nvSpPr>
          <p:cNvPr id="648" name="TextShape 2"/>
          <p:cNvSpPr txBox="1"/>
          <p:nvPr/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Interpret surface in terms of albedo or “true color”, rather than observed intensity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Humans are good at it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Computers are not nearly as good</a:t>
            </a:r>
            <a:endParaRPr/>
          </a:p>
        </p:txBody>
      </p:sp>
      <p:pic>
        <p:nvPicPr>
          <p:cNvPr descr="" id="649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523880" y="2573640"/>
            <a:ext cx="6102000" cy="4149360"/>
          </a:xfrm>
          <a:prstGeom prst="rect">
            <a:avLst/>
          </a:prstGeom>
        </p:spPr>
      </p:pic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Color illusions</a:t>
            </a:r>
            <a:endParaRPr/>
          </a:p>
        </p:txBody>
      </p:sp>
      <p:sp>
        <p:nvSpPr>
          <p:cNvPr id="651" name="TextShape 2"/>
          <p:cNvSpPr txBox="1"/>
          <p:nvPr/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descr="" id="65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914400" y="1125000"/>
            <a:ext cx="7368120" cy="5732640"/>
          </a:xfrm>
          <a:prstGeom prst="rect">
            <a:avLst/>
          </a:prstGeom>
        </p:spPr>
      </p:pic>
      <p:sp>
        <p:nvSpPr>
          <p:cNvPr id="653" name="CustomShape 3"/>
          <p:cNvSpPr/>
          <p:nvPr/>
        </p:nvSpPr>
        <p:spPr>
          <a:xfrm>
            <a:off x="4669920" y="1125000"/>
            <a:ext cx="3809520" cy="5732640"/>
          </a:xfrm>
          <a:prstGeom prst="rect">
            <a:avLst/>
          </a:prstGeom>
          <a:solidFill>
            <a:srgbClr val="ffffff"/>
          </a:solidFill>
        </p:spPr>
      </p:sp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Color illusions</a:t>
            </a:r>
            <a:endParaRPr/>
          </a:p>
        </p:txBody>
      </p:sp>
      <p:pic>
        <p:nvPicPr>
          <p:cNvPr descr="" id="655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914400" y="1125000"/>
            <a:ext cx="7368120" cy="5732640"/>
          </a:xfrm>
          <a:prstGeom prst="rect">
            <a:avLst/>
          </a:prstGeom>
        </p:spPr>
      </p:pic>
      <p:sp>
        <p:nvSpPr>
          <p:cNvPr id="656" name="CustomShape 2"/>
          <p:cNvSpPr/>
          <p:nvPr/>
        </p:nvSpPr>
        <p:spPr>
          <a:xfrm>
            <a:off x="876960" y="1079280"/>
            <a:ext cx="3809520" cy="5732640"/>
          </a:xfrm>
          <a:prstGeom prst="rect">
            <a:avLst/>
          </a:prstGeom>
          <a:solidFill>
            <a:srgbClr val="ffffff"/>
          </a:solidFill>
        </p:spPr>
      </p:sp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Color illusions</a:t>
            </a:r>
            <a:endParaRPr/>
          </a:p>
        </p:txBody>
      </p:sp>
      <p:pic>
        <p:nvPicPr>
          <p:cNvPr descr="" id="658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914400" y="1125000"/>
            <a:ext cx="7368120" cy="5732640"/>
          </a:xfrm>
          <a:prstGeom prst="rect">
            <a:avLst/>
          </a:prstGeom>
        </p:spPr>
      </p:pic>
    </p:spTree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Color illusions</a:t>
            </a:r>
            <a:endParaRPr/>
          </a:p>
        </p:txBody>
      </p:sp>
      <p:pic>
        <p:nvPicPr>
          <p:cNvPr descr="" id="660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888480" y="762120"/>
            <a:ext cx="7176600" cy="5486040"/>
          </a:xfrm>
          <a:prstGeom prst="rect">
            <a:avLst/>
          </a:prstGeom>
        </p:spPr>
      </p:pic>
      <p:sp>
        <p:nvSpPr>
          <p:cNvPr id="661" name="CustomShape 2"/>
          <p:cNvSpPr/>
          <p:nvPr/>
        </p:nvSpPr>
        <p:spPr>
          <a:xfrm>
            <a:off x="4471200" y="762120"/>
            <a:ext cx="3588120" cy="5486040"/>
          </a:xfrm>
          <a:prstGeom prst="rect">
            <a:avLst/>
          </a:prstGeom>
          <a:solidFill>
            <a:srgbClr val="ffffff"/>
          </a:solidFill>
        </p:spPr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Today’s class</a:t>
            </a:r>
            <a:endParaRPr/>
          </a:p>
        </p:txBody>
      </p:sp>
      <p:sp>
        <p:nvSpPr>
          <p:cNvPr id="286" name="TextShape 2"/>
          <p:cNvSpPr txBox="1"/>
          <p:nvPr/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How is incoming light measured by the eye or camera?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How is light reflected from a surface?</a:t>
            </a:r>
            <a:endParaRPr/>
          </a:p>
        </p:txBody>
      </p:sp>
      <p:sp>
        <p:nvSpPr>
          <p:cNvPr id="287" name="CustomShape 3"/>
          <p:cNvSpPr/>
          <p:nvPr/>
        </p:nvSpPr>
        <p:spPr>
          <a:xfrm>
            <a:off x="4451400" y="5257800"/>
            <a:ext cx="1066320" cy="360"/>
          </a:xfrm>
          <a:prstGeom prst="straightConnector1">
            <a:avLst/>
          </a:prstGeom>
          <a:ln w="2844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288" name="CustomShape 4"/>
          <p:cNvSpPr/>
          <p:nvPr/>
        </p:nvSpPr>
        <p:spPr>
          <a:xfrm>
            <a:off x="4451400" y="5505120"/>
            <a:ext cx="1066320" cy="360"/>
          </a:xfrm>
          <a:prstGeom prst="straightConnector1">
            <a:avLst/>
          </a:prstGeom>
          <a:ln w="2844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289" name="CustomShape 5"/>
          <p:cNvSpPr/>
          <p:nvPr/>
        </p:nvSpPr>
        <p:spPr>
          <a:xfrm>
            <a:off x="4451400" y="5740920"/>
            <a:ext cx="1066320" cy="360"/>
          </a:xfrm>
          <a:prstGeom prst="straightConnector1">
            <a:avLst/>
          </a:prstGeom>
          <a:ln w="2844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290" name="CustomShape 6"/>
          <p:cNvSpPr/>
          <p:nvPr/>
        </p:nvSpPr>
        <p:spPr>
          <a:xfrm>
            <a:off x="6440400" y="6229800"/>
            <a:ext cx="1523520" cy="833400"/>
          </a:xfrm>
          <a:prstGeom prst="rect">
            <a:avLst>
              <a:gd fmla="val 25000" name="adj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</p:sp>
      <p:sp>
        <p:nvSpPr>
          <p:cNvPr id="291" name="CustomShape 7"/>
          <p:cNvSpPr/>
          <p:nvPr/>
        </p:nvSpPr>
        <p:spPr>
          <a:xfrm>
            <a:off x="4810320" y="2965320"/>
            <a:ext cx="14230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Light source</a:t>
            </a:r>
            <a:endParaRPr/>
          </a:p>
        </p:txBody>
      </p:sp>
      <p:sp>
        <p:nvSpPr>
          <p:cNvPr id="292" name="CustomShape 8"/>
          <p:cNvSpPr/>
          <p:nvPr/>
        </p:nvSpPr>
        <p:spPr>
          <a:xfrm>
            <a:off x="6148800" y="6313320"/>
            <a:ext cx="174024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Sensors/Retina</a:t>
            </a:r>
            <a:endParaRPr/>
          </a:p>
        </p:txBody>
      </p:sp>
      <p:sp>
        <p:nvSpPr>
          <p:cNvPr id="293" name="CustomShape 9"/>
          <p:cNvSpPr/>
          <p:nvPr/>
        </p:nvSpPr>
        <p:spPr>
          <a:xfrm>
            <a:off x="5827680" y="5112720"/>
            <a:ext cx="295920" cy="696960"/>
          </a:xfrm>
          <a:prstGeom prst="rect">
            <a:avLst/>
          </a:prstGeom>
          <a:ln w="25560">
            <a:solidFill>
              <a:srgbClr val="1f497d"/>
            </a:solidFill>
            <a:round/>
          </a:ln>
        </p:spPr>
      </p:sp>
      <p:sp>
        <p:nvSpPr>
          <p:cNvPr id="294" name="CustomShape 10"/>
          <p:cNvSpPr/>
          <p:nvPr/>
        </p:nvSpPr>
        <p:spPr>
          <a:xfrm>
            <a:off x="5637960" y="5867640"/>
            <a:ext cx="67500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Lens</a:t>
            </a:r>
            <a:endParaRPr/>
          </a:p>
        </p:txBody>
      </p:sp>
      <p:sp>
        <p:nvSpPr>
          <p:cNvPr id="295" name="CustomShape 11"/>
          <p:cNvSpPr/>
          <p:nvPr/>
        </p:nvSpPr>
        <p:spPr>
          <a:xfrm>
            <a:off x="1280520" y="3830040"/>
            <a:ext cx="132120" cy="3123720"/>
          </a:xfrm>
          <a:prstGeom prst="rect">
            <a:avLst/>
          </a:prstGeom>
          <a:solidFill>
            <a:srgbClr val="a6a6a6"/>
          </a:solidFill>
          <a:ln w="25560">
            <a:solidFill>
              <a:srgbClr val="3a5f8b"/>
            </a:solidFill>
            <a:round/>
          </a:ln>
        </p:spPr>
      </p:sp>
      <p:sp>
        <p:nvSpPr>
          <p:cNvPr id="296" name="CustomShape 12"/>
          <p:cNvSpPr/>
          <p:nvPr/>
        </p:nvSpPr>
        <p:spPr>
          <a:xfrm>
            <a:off x="4130280" y="2845080"/>
            <a:ext cx="539640" cy="609120"/>
          </a:xfrm>
          <a:prstGeom prst="rect">
            <a:avLst/>
          </a:prstGeom>
          <a:solidFill>
            <a:srgbClr val="ffff00"/>
          </a:solidFill>
          <a:ln w="25560">
            <a:solidFill>
              <a:srgbClr val="ffc000"/>
            </a:solidFill>
            <a:round/>
          </a:ln>
        </p:spPr>
      </p:sp>
      <p:sp>
        <p:nvSpPr>
          <p:cNvPr id="297" name="CustomShape 13"/>
          <p:cNvSpPr/>
          <p:nvPr/>
        </p:nvSpPr>
        <p:spPr>
          <a:xfrm>
            <a:off x="2350080" y="5257800"/>
            <a:ext cx="1066320" cy="360"/>
          </a:xfrm>
          <a:prstGeom prst="straightConnector1">
            <a:avLst/>
          </a:prstGeom>
          <a:ln w="2844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298" name="CustomShape 14"/>
          <p:cNvSpPr/>
          <p:nvPr/>
        </p:nvSpPr>
        <p:spPr>
          <a:xfrm>
            <a:off x="2350080" y="5505120"/>
            <a:ext cx="1066320" cy="360"/>
          </a:xfrm>
          <a:prstGeom prst="straightConnector1">
            <a:avLst/>
          </a:prstGeom>
          <a:ln w="2844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299" name="CustomShape 15"/>
          <p:cNvSpPr/>
          <p:nvPr/>
        </p:nvSpPr>
        <p:spPr>
          <a:xfrm>
            <a:off x="2350080" y="5740920"/>
            <a:ext cx="1066320" cy="360"/>
          </a:xfrm>
          <a:prstGeom prst="straightConnector1">
            <a:avLst/>
          </a:prstGeom>
          <a:ln w="2844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300" name="CustomShape 16"/>
          <p:cNvSpPr/>
          <p:nvPr/>
        </p:nvSpPr>
        <p:spPr>
          <a:xfrm>
            <a:off x="4111560" y="3728520"/>
            <a:ext cx="1066320" cy="360"/>
          </a:xfrm>
          <a:prstGeom prst="straightConnector1">
            <a:avLst/>
          </a:prstGeom>
          <a:ln w="2844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301" name="CustomShape 17"/>
          <p:cNvSpPr/>
          <p:nvPr/>
        </p:nvSpPr>
        <p:spPr>
          <a:xfrm>
            <a:off x="3986640" y="3515040"/>
            <a:ext cx="1066320" cy="360"/>
          </a:xfrm>
          <a:prstGeom prst="straightConnector1">
            <a:avLst/>
          </a:prstGeom>
          <a:ln w="2844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302" name="CustomShape 18"/>
          <p:cNvSpPr/>
          <p:nvPr/>
        </p:nvSpPr>
        <p:spPr>
          <a:xfrm>
            <a:off x="3867480" y="3311640"/>
            <a:ext cx="1066320" cy="360"/>
          </a:xfrm>
          <a:prstGeom prst="straightConnector1">
            <a:avLst/>
          </a:prstGeom>
          <a:ln w="2844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303" name="CustomShape 19"/>
          <p:cNvSpPr/>
          <p:nvPr/>
        </p:nvSpPr>
        <p:spPr>
          <a:xfrm>
            <a:off x="1927800" y="4744800"/>
            <a:ext cx="17020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Reflected Light</a:t>
            </a:r>
            <a:endParaRPr/>
          </a:p>
        </p:txBody>
      </p:sp>
      <p:sp>
        <p:nvSpPr>
          <p:cNvPr id="304" name="CustomShape 20"/>
          <p:cNvSpPr/>
          <p:nvPr/>
        </p:nvSpPr>
        <p:spPr>
          <a:xfrm>
            <a:off x="4038120" y="4705920"/>
            <a:ext cx="166392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Incoming Light</a:t>
            </a:r>
            <a:endParaRPr/>
          </a:p>
        </p:txBody>
      </p:sp>
    </p:spTree>
  </p:cSld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Color illusions</a:t>
            </a:r>
            <a:endParaRPr/>
          </a:p>
        </p:txBody>
      </p:sp>
      <p:pic>
        <p:nvPicPr>
          <p:cNvPr descr="" id="663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888480" y="762120"/>
            <a:ext cx="7176600" cy="5486040"/>
          </a:xfrm>
          <a:prstGeom prst="rect">
            <a:avLst/>
          </a:prstGeom>
        </p:spPr>
      </p:pic>
      <p:sp>
        <p:nvSpPr>
          <p:cNvPr id="664" name="CustomShape 2"/>
          <p:cNvSpPr/>
          <p:nvPr/>
        </p:nvSpPr>
        <p:spPr>
          <a:xfrm>
            <a:off x="888480" y="762120"/>
            <a:ext cx="3588120" cy="5486040"/>
          </a:xfrm>
          <a:prstGeom prst="rect">
            <a:avLst/>
          </a:prstGeom>
          <a:solidFill>
            <a:srgbClr val="ffffff"/>
          </a:solidFill>
        </p:spPr>
      </p:sp>
    </p:spTree>
  </p:cSld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Color illusions</a:t>
            </a:r>
            <a:endParaRPr/>
          </a:p>
        </p:txBody>
      </p:sp>
      <p:pic>
        <p:nvPicPr>
          <p:cNvPr descr="" id="666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888480" y="762120"/>
            <a:ext cx="7176600" cy="5486040"/>
          </a:xfrm>
          <a:prstGeom prst="rect">
            <a:avLst/>
          </a:prstGeom>
        </p:spPr>
      </p:pic>
      <p:sp>
        <p:nvSpPr>
          <p:cNvPr id="667" name="CustomShape 2"/>
          <p:cNvSpPr/>
          <p:nvPr/>
        </p:nvSpPr>
        <p:spPr>
          <a:xfrm>
            <a:off x="202320" y="6511680"/>
            <a:ext cx="8549280" cy="3337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600" u="sng">
                <a:solidFill>
                  <a:srgbClr val="0000ff"/>
                </a:solidFill>
                <a:latin typeface="Arial"/>
                <a:hlinkClick r:id="rId2"/>
              </a:rPr>
              <a:t>http</a:t>
            </a:r>
            <a:r>
              <a:rPr lang="en-US" sz="1600" u="sng">
                <a:solidFill>
                  <a:srgbClr val="0000ff"/>
                </a:solidFill>
                <a:latin typeface="Arial"/>
                <a:hlinkClick r:id="rId3"/>
              </a:rPr>
              <a:t>://www.echalk.co.uk/amusements/OpticalIllusions/colourPerception/colourPerception.html</a:t>
            </a:r>
            <a:endParaRPr/>
          </a:p>
        </p:txBody>
      </p:sp>
    </p:spTree>
  </p:cSld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Shadows cast by a point source</a:t>
            </a:r>
            <a:endParaRPr/>
          </a:p>
        </p:txBody>
      </p:sp>
      <p:sp>
        <p:nvSpPr>
          <p:cNvPr id="669" name="TextShape 2"/>
          <p:cNvSpPr txBox="1"/>
          <p:nvPr/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A point that can’t see the source is in shadow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For point sources, the geometry is simple </a:t>
            </a:r>
            <a:endParaRPr/>
          </a:p>
        </p:txBody>
      </p:sp>
      <p:pic>
        <p:nvPicPr>
          <p:cNvPr descr="" id="670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2205720" y="2723400"/>
            <a:ext cx="4732200" cy="4072680"/>
          </a:xfrm>
          <a:prstGeom prst="rect">
            <a:avLst/>
          </a:prstGeom>
        </p:spPr>
      </p:pic>
      <p:sp>
        <p:nvSpPr>
          <p:cNvPr id="671" name="CustomShape 3"/>
          <p:cNvSpPr/>
          <p:nvPr/>
        </p:nvSpPr>
        <p:spPr>
          <a:xfrm>
            <a:off x="7545600" y="6478560"/>
            <a:ext cx="1273680" cy="3034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400">
                <a:solidFill>
                  <a:srgbClr val="808080"/>
                </a:solidFill>
                <a:latin typeface="Arial"/>
              </a:rPr>
              <a:t>Slide: Forsyth</a:t>
            </a:r>
            <a:endParaRPr/>
          </a:p>
        </p:txBody>
      </p:sp>
    </p:spTree>
  </p:cSld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672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5688360" y="1676520"/>
            <a:ext cx="3133800" cy="4491360"/>
          </a:xfrm>
          <a:prstGeom prst="rect">
            <a:avLst/>
          </a:prstGeom>
        </p:spPr>
      </p:pic>
      <p:sp>
        <p:nvSpPr>
          <p:cNvPr id="673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Area sources</a:t>
            </a:r>
            <a:endParaRPr/>
          </a:p>
        </p:txBody>
      </p:sp>
      <p:sp>
        <p:nvSpPr>
          <p:cNvPr id="674" name="TextShape 2"/>
          <p:cNvSpPr txBox="1"/>
          <p:nvPr/>
        </p:nvSpPr>
        <p:spPr>
          <a:xfrm>
            <a:off x="152280" y="1295280"/>
            <a:ext cx="5790960" cy="51609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Examples: diffuser boxes, white walls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The energy received at a point due to an area source is obtained by adding up the contribution of small elements over the whole source  </a:t>
            </a:r>
            <a:endParaRPr/>
          </a:p>
        </p:txBody>
      </p:sp>
      <p:sp>
        <p:nvSpPr>
          <p:cNvPr id="675" name="CustomShape 3"/>
          <p:cNvSpPr/>
          <p:nvPr/>
        </p:nvSpPr>
        <p:spPr>
          <a:xfrm>
            <a:off x="7545600" y="6478560"/>
            <a:ext cx="1273680" cy="3034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400">
                <a:solidFill>
                  <a:srgbClr val="808080"/>
                </a:solidFill>
                <a:latin typeface="Arial"/>
              </a:rPr>
              <a:t>Slide: Forsyth</a:t>
            </a:r>
            <a:endParaRPr/>
          </a:p>
        </p:txBody>
      </p:sp>
    </p:spTree>
  </p:cSld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TextShape 1"/>
          <p:cNvSpPr txBox="1"/>
          <p:nvPr/>
        </p:nvSpPr>
        <p:spPr>
          <a:xfrm>
            <a:off x="-62640" y="-71280"/>
            <a:ext cx="5591880" cy="9370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Area Source Shadows</a:t>
            </a:r>
            <a:endParaRPr/>
          </a:p>
        </p:txBody>
      </p:sp>
      <p:pic>
        <p:nvPicPr>
          <p:cNvPr descr="" id="67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71680" y="2143080"/>
            <a:ext cx="6534000" cy="4454280"/>
          </a:xfrm>
          <a:prstGeom prst="rect">
            <a:avLst/>
          </a:prstGeom>
        </p:spPr>
      </p:pic>
      <p:pic>
        <p:nvPicPr>
          <p:cNvPr descr="" id="678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697000" y="2589480"/>
            <a:ext cx="2678400" cy="979560"/>
          </a:xfrm>
          <a:prstGeom prst="rect">
            <a:avLst/>
          </a:prstGeom>
        </p:spPr>
      </p:pic>
      <p:sp>
        <p:nvSpPr>
          <p:cNvPr id="679" name="CustomShape 2"/>
          <p:cNvSpPr/>
          <p:nvPr/>
        </p:nvSpPr>
        <p:spPr>
          <a:xfrm>
            <a:off x="7545600" y="6478560"/>
            <a:ext cx="1273680" cy="3034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400">
                <a:solidFill>
                  <a:srgbClr val="808080"/>
                </a:solidFill>
                <a:latin typeface="Arial"/>
              </a:rPr>
              <a:t>Slide: Forsyth</a:t>
            </a:r>
            <a:endParaRPr/>
          </a:p>
        </p:txBody>
      </p:sp>
    </p:spTree>
  </p:cSld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680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1577160" y="1455480"/>
            <a:ext cx="6164640" cy="4794840"/>
          </a:xfrm>
          <a:prstGeom prst="rect">
            <a:avLst/>
          </a:prstGeom>
        </p:spPr>
      </p:pic>
      <p:sp>
        <p:nvSpPr>
          <p:cNvPr id="681" name="CustomShape 1"/>
          <p:cNvSpPr/>
          <p:nvPr/>
        </p:nvSpPr>
        <p:spPr>
          <a:xfrm>
            <a:off x="762120" y="6339960"/>
            <a:ext cx="6864840" cy="36504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From Koenderink slides on image texture and the flow of light</a:t>
            </a:r>
            <a:endParaRPr/>
          </a:p>
        </p:txBody>
      </p:sp>
      <p:sp>
        <p:nvSpPr>
          <p:cNvPr id="682" name="TextShape 2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Shading and shadows are major cues to shape and position</a:t>
            </a:r>
            <a:endParaRPr/>
          </a:p>
        </p:txBody>
      </p:sp>
      <p:sp>
        <p:nvSpPr>
          <p:cNvPr id="683" name="CustomShape 3"/>
          <p:cNvSpPr/>
          <p:nvPr/>
        </p:nvSpPr>
        <p:spPr>
          <a:xfrm>
            <a:off x="7545600" y="6478560"/>
            <a:ext cx="1273680" cy="3034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400">
                <a:solidFill>
                  <a:srgbClr val="808080"/>
                </a:solidFill>
                <a:latin typeface="Arial"/>
              </a:rPr>
              <a:t>Slide: Forsyth</a:t>
            </a:r>
            <a:endParaRPr/>
          </a:p>
        </p:txBody>
      </p:sp>
    </p:spTree>
  </p:cSld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Recap</a:t>
            </a:r>
            <a:endParaRPr/>
          </a:p>
        </p:txBody>
      </p:sp>
      <p:pic>
        <p:nvPicPr>
          <p:cNvPr descr="" id="685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413640" y="914400"/>
            <a:ext cx="7926840" cy="4455720"/>
          </a:xfrm>
          <a:prstGeom prst="rect">
            <a:avLst/>
          </a:prstGeom>
        </p:spPr>
      </p:pic>
      <p:sp>
        <p:nvSpPr>
          <p:cNvPr id="686" name="CustomShape 2"/>
          <p:cNvSpPr/>
          <p:nvPr/>
        </p:nvSpPr>
        <p:spPr>
          <a:xfrm>
            <a:off x="5087520" y="4595040"/>
            <a:ext cx="350280" cy="456120"/>
          </a:xfrm>
          <a:prstGeom prst="rect">
            <a:avLst/>
          </a:prstGeom>
          <a:solidFill>
            <a:srgbClr val="f2f2f2"/>
          </a:solidFill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/>
              <a:t>1</a:t>
            </a:r>
            <a:endParaRPr/>
          </a:p>
        </p:txBody>
      </p:sp>
      <p:sp>
        <p:nvSpPr>
          <p:cNvPr id="687" name="CustomShape 3"/>
          <p:cNvSpPr/>
          <p:nvPr/>
        </p:nvSpPr>
        <p:spPr>
          <a:xfrm>
            <a:off x="4801680" y="4877280"/>
            <a:ext cx="424440" cy="282600"/>
          </a:xfrm>
          <a:prstGeom prst="straightConnector1">
            <a:avLst/>
          </a:prstGeom>
          <a:ln w="19080">
            <a:solidFill>
              <a:srgbClr val="b7dee8"/>
            </a:solidFill>
            <a:round/>
            <a:tailEnd len="med" type="triangle" w="med"/>
          </a:ln>
        </p:spPr>
      </p:sp>
      <p:sp>
        <p:nvSpPr>
          <p:cNvPr id="688" name="CustomShape 4"/>
          <p:cNvSpPr/>
          <p:nvPr/>
        </p:nvSpPr>
        <p:spPr>
          <a:xfrm>
            <a:off x="3810240" y="4930200"/>
            <a:ext cx="282600" cy="88920"/>
          </a:xfrm>
          <a:prstGeom prst="straightConnector1">
            <a:avLst/>
          </a:prstGeom>
          <a:ln w="19080">
            <a:solidFill>
              <a:srgbClr val="b7dee8"/>
            </a:solidFill>
            <a:round/>
            <a:tailEnd len="med" type="triangle" w="med"/>
          </a:ln>
        </p:spPr>
      </p:sp>
      <p:sp>
        <p:nvSpPr>
          <p:cNvPr id="689" name="CustomShape 5"/>
          <p:cNvSpPr/>
          <p:nvPr/>
        </p:nvSpPr>
        <p:spPr>
          <a:xfrm>
            <a:off x="4096440" y="4789440"/>
            <a:ext cx="350280" cy="456120"/>
          </a:xfrm>
          <a:prstGeom prst="rect">
            <a:avLst/>
          </a:prstGeom>
          <a:solidFill>
            <a:srgbClr val="f2f2f2"/>
          </a:solidFill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/>
              <a:t>2</a:t>
            </a:r>
            <a:endParaRPr/>
          </a:p>
        </p:txBody>
      </p:sp>
      <p:sp>
        <p:nvSpPr>
          <p:cNvPr id="690" name="CustomShape 6"/>
          <p:cNvSpPr/>
          <p:nvPr/>
        </p:nvSpPr>
        <p:spPr>
          <a:xfrm>
            <a:off x="3105720" y="1763640"/>
            <a:ext cx="350280" cy="456120"/>
          </a:xfrm>
          <a:prstGeom prst="rect">
            <a:avLst/>
          </a:prstGeom>
          <a:solidFill>
            <a:srgbClr val="f2f2f2"/>
          </a:solidFill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/>
              <a:t>3</a:t>
            </a:r>
            <a:endParaRPr/>
          </a:p>
        </p:txBody>
      </p:sp>
      <p:sp>
        <p:nvSpPr>
          <p:cNvPr id="691" name="CustomShape 7"/>
          <p:cNvSpPr/>
          <p:nvPr/>
        </p:nvSpPr>
        <p:spPr>
          <a:xfrm>
            <a:off x="3103200" y="2329920"/>
            <a:ext cx="565920" cy="141120"/>
          </a:xfrm>
          <a:prstGeom prst="straightConnector1">
            <a:avLst/>
          </a:prstGeom>
          <a:ln w="19080">
            <a:solidFill>
              <a:srgbClr val="b7dee8"/>
            </a:solidFill>
            <a:round/>
            <a:tailEnd len="med" type="triangle" w="med"/>
          </a:ln>
        </p:spPr>
      </p:sp>
      <p:sp>
        <p:nvSpPr>
          <p:cNvPr id="692" name="CustomShape 8"/>
          <p:cNvSpPr/>
          <p:nvPr/>
        </p:nvSpPr>
        <p:spPr>
          <a:xfrm>
            <a:off x="3170520" y="3037680"/>
            <a:ext cx="350280" cy="456120"/>
          </a:xfrm>
          <a:prstGeom prst="rect">
            <a:avLst/>
          </a:prstGeom>
          <a:solidFill>
            <a:srgbClr val="f2f2f2"/>
          </a:solidFill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/>
              <a:t>4</a:t>
            </a:r>
            <a:endParaRPr/>
          </a:p>
        </p:txBody>
      </p:sp>
      <p:sp>
        <p:nvSpPr>
          <p:cNvPr id="693" name="CustomShape 9"/>
          <p:cNvSpPr/>
          <p:nvPr/>
        </p:nvSpPr>
        <p:spPr>
          <a:xfrm>
            <a:off x="2819880" y="3178440"/>
            <a:ext cx="347760" cy="88920"/>
          </a:xfrm>
          <a:prstGeom prst="straightConnector1">
            <a:avLst/>
          </a:prstGeom>
          <a:ln w="19080">
            <a:solidFill>
              <a:srgbClr val="b7dee8"/>
            </a:solidFill>
            <a:round/>
            <a:tailEnd len="med" type="triangle" w="med"/>
          </a:ln>
        </p:spPr>
      </p:sp>
      <p:sp>
        <p:nvSpPr>
          <p:cNvPr id="694" name="CustomShape 10"/>
          <p:cNvSpPr/>
          <p:nvPr/>
        </p:nvSpPr>
        <p:spPr>
          <a:xfrm>
            <a:off x="4662720" y="2471400"/>
            <a:ext cx="350280" cy="456120"/>
          </a:xfrm>
          <a:prstGeom prst="rect">
            <a:avLst/>
          </a:prstGeom>
          <a:solidFill>
            <a:srgbClr val="f2f2f2"/>
          </a:solidFill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/>
              <a:t>5</a:t>
            </a:r>
            <a:endParaRPr/>
          </a:p>
        </p:txBody>
      </p:sp>
      <p:sp>
        <p:nvSpPr>
          <p:cNvPr id="695" name="CustomShape 11"/>
          <p:cNvSpPr/>
          <p:nvPr/>
        </p:nvSpPr>
        <p:spPr>
          <a:xfrm>
            <a:off x="1265400" y="1197360"/>
            <a:ext cx="350280" cy="456120"/>
          </a:xfrm>
          <a:prstGeom prst="rect">
            <a:avLst/>
          </a:prstGeom>
          <a:solidFill>
            <a:srgbClr val="f2f2f2"/>
          </a:solidFill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/>
              <a:t>6</a:t>
            </a:r>
            <a:endParaRPr/>
          </a:p>
        </p:txBody>
      </p:sp>
      <p:sp>
        <p:nvSpPr>
          <p:cNvPr id="696" name="CustomShape 12"/>
          <p:cNvSpPr/>
          <p:nvPr/>
        </p:nvSpPr>
        <p:spPr>
          <a:xfrm>
            <a:off x="4863600" y="3037680"/>
            <a:ext cx="424440" cy="141120"/>
          </a:xfrm>
          <a:prstGeom prst="straightConnector1">
            <a:avLst/>
          </a:prstGeom>
          <a:ln w="19080">
            <a:solidFill>
              <a:srgbClr val="b7dee8"/>
            </a:solidFill>
            <a:round/>
            <a:tailEnd len="med" type="triangle" w="med"/>
          </a:ln>
        </p:spPr>
      </p:sp>
      <p:sp>
        <p:nvSpPr>
          <p:cNvPr id="697" name="CustomShape 13"/>
          <p:cNvSpPr/>
          <p:nvPr/>
        </p:nvSpPr>
        <p:spPr>
          <a:xfrm>
            <a:off x="1442160" y="1905480"/>
            <a:ext cx="282600" cy="282600"/>
          </a:xfrm>
          <a:prstGeom prst="straightConnector1">
            <a:avLst/>
          </a:prstGeom>
          <a:ln w="19080">
            <a:solidFill>
              <a:srgbClr val="b7dee8"/>
            </a:solidFill>
            <a:round/>
            <a:tailEnd len="med" type="triangle" w="med"/>
          </a:ln>
        </p:spPr>
      </p:sp>
      <p:sp>
        <p:nvSpPr>
          <p:cNvPr id="698" name="CustomShape 14"/>
          <p:cNvSpPr/>
          <p:nvPr/>
        </p:nvSpPr>
        <p:spPr>
          <a:xfrm>
            <a:off x="724320" y="5504400"/>
            <a:ext cx="7871040" cy="17362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1. Why is (2) brighter than (1)? Each points to the asphault. 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2. Why is (4) darker than (3)? 4 points to the marking. 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3. Why is (5) brighter than (3)? Each points to the side of the wooden block. 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4. Why isn’t (6) black, given that there is no direct path from it to the sun?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Things to remember</a:t>
            </a:r>
            <a:endParaRPr/>
          </a:p>
        </p:txBody>
      </p:sp>
      <p:sp>
        <p:nvSpPr>
          <p:cNvPr id="700" name="TextShape 2"/>
          <p:cNvSpPr txBox="1"/>
          <p:nvPr/>
        </p:nvSpPr>
        <p:spPr>
          <a:xfrm>
            <a:off x="457200" y="990720"/>
            <a:ext cx="5943240" cy="56383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Light has a spectrum of wavelengths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Humans (and RGB cameras) have color sensors sensitive to three ranges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Observed light depends on: illumination intensities, surface orientation, material (albedo, specular component, diffuse component), etc.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Every object is an indirect light source for every other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Shading and shadows are informative about shape and position</a:t>
            </a:r>
            <a:endParaRPr/>
          </a:p>
        </p:txBody>
      </p:sp>
      <p:pic>
        <p:nvPicPr>
          <p:cNvPr descr="" id="701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6849360" y="5326920"/>
            <a:ext cx="1614240" cy="1255680"/>
          </a:xfrm>
          <a:prstGeom prst="rect">
            <a:avLst/>
          </a:prstGeom>
        </p:spPr>
      </p:pic>
      <p:pic>
        <p:nvPicPr>
          <p:cNvPr descr="" id="702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849360" y="3919320"/>
            <a:ext cx="1614240" cy="1209240"/>
          </a:xfrm>
          <a:prstGeom prst="rect">
            <a:avLst/>
          </a:prstGeom>
        </p:spPr>
      </p:pic>
      <p:pic>
        <p:nvPicPr>
          <p:cNvPr descr="" id="703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6849360" y="2346840"/>
            <a:ext cx="1599840" cy="1207080"/>
          </a:xfrm>
          <a:prstGeom prst="rect">
            <a:avLst/>
          </a:prstGeom>
        </p:spPr>
      </p:pic>
      <p:pic>
        <p:nvPicPr>
          <p:cNvPr descr="" id="704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6806520" y="838080"/>
            <a:ext cx="1389960" cy="1262880"/>
          </a:xfrm>
          <a:prstGeom prst="rect">
            <a:avLst/>
          </a:prstGeom>
        </p:spPr>
      </p:pic>
    </p:spTree>
  </p:cSld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Take-home questions</a:t>
            </a:r>
            <a:endParaRPr/>
          </a:p>
        </p:txBody>
      </p:sp>
      <p:sp>
        <p:nvSpPr>
          <p:cNvPr id="706" name="CustomShape 2"/>
          <p:cNvSpPr/>
          <p:nvPr/>
        </p:nvSpPr>
        <p:spPr>
          <a:xfrm>
            <a:off x="8068320" y="0"/>
            <a:ext cx="106812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09/10/13</a:t>
            </a:r>
            <a:endParaRPr/>
          </a:p>
        </p:txBody>
      </p:sp>
      <p:pic>
        <p:nvPicPr>
          <p:cNvPr descr="" id="70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51640" y="990720"/>
            <a:ext cx="6774480" cy="4885920"/>
          </a:xfrm>
          <a:prstGeom prst="rect">
            <a:avLst/>
          </a:prstGeom>
        </p:spPr>
      </p:pic>
      <p:sp>
        <p:nvSpPr>
          <p:cNvPr id="708" name="CustomShape 3"/>
          <p:cNvSpPr/>
          <p:nvPr/>
        </p:nvSpPr>
        <p:spPr>
          <a:xfrm>
            <a:off x="838080" y="4605480"/>
            <a:ext cx="1677600" cy="360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09" name="CustomShape 4"/>
          <p:cNvSpPr/>
          <p:nvPr/>
        </p:nvSpPr>
        <p:spPr>
          <a:xfrm>
            <a:off x="390600" y="6172200"/>
            <a:ext cx="870336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Possible factors: albedo, shadows, texture, specularities, curvature, lighting direction</a:t>
            </a:r>
            <a:endParaRPr/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Shape 1"/>
          <p:cNvSpPr txBox="1"/>
          <p:nvPr/>
        </p:nvSpPr>
        <p:spPr>
          <a:xfrm>
            <a:off x="457200" y="0"/>
            <a:ext cx="8229240" cy="9140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Today’s class</a:t>
            </a:r>
            <a:endParaRPr/>
          </a:p>
        </p:txBody>
      </p:sp>
      <p:sp>
        <p:nvSpPr>
          <p:cNvPr id="306" name="TextShape 2"/>
          <p:cNvSpPr txBox="1"/>
          <p:nvPr/>
        </p:nvSpPr>
        <p:spPr>
          <a:xfrm>
            <a:off x="457200" y="990720"/>
            <a:ext cx="8229240" cy="51350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How is incoming light measured by the eye or camera?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How is light reflected from a surface?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How can we represent color?</a:t>
            </a:r>
            <a:endParaRPr/>
          </a:p>
        </p:txBody>
      </p:sp>
      <p:pic>
        <p:nvPicPr>
          <p:cNvPr descr="" id="30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2362320" y="3643200"/>
            <a:ext cx="4081680" cy="3061440"/>
          </a:xfrm>
          <a:prstGeom prst="rect">
            <a:avLst/>
          </a:prstGeom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08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2339640" y="265680"/>
            <a:ext cx="4464360" cy="6324120"/>
          </a:xfrm>
          <a:prstGeom prst="rect">
            <a:avLst/>
          </a:prstGeom>
        </p:spPr>
      </p:pic>
      <p:sp>
        <p:nvSpPr>
          <p:cNvPr id="309" name="CustomShape 1"/>
          <p:cNvSpPr/>
          <p:nvPr/>
        </p:nvSpPr>
        <p:spPr>
          <a:xfrm>
            <a:off x="1510200" y="6536520"/>
            <a:ext cx="6116400" cy="33012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Photo by nickwheeleroz, Flickr</a:t>
            </a:r>
            <a:endParaRPr/>
          </a:p>
        </p:txBody>
      </p:sp>
      <p:pic>
        <p:nvPicPr>
          <p:cNvPr descr="" id="310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233120" y="285840"/>
            <a:ext cx="1080000" cy="2330280"/>
          </a:xfrm>
          <a:prstGeom prst="rect">
            <a:avLst/>
          </a:prstGeom>
        </p:spPr>
      </p:pic>
      <p:pic>
        <p:nvPicPr>
          <p:cNvPr descr="" id="311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7337880" y="4508280"/>
            <a:ext cx="975240" cy="1865880"/>
          </a:xfrm>
          <a:prstGeom prst="rect">
            <a:avLst/>
          </a:prstGeom>
        </p:spPr>
      </p:pic>
      <p:pic>
        <p:nvPicPr>
          <p:cNvPr descr="" id="312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973440" y="276840"/>
            <a:ext cx="937080" cy="651600"/>
          </a:xfrm>
          <a:prstGeom prst="rect">
            <a:avLst/>
          </a:prstGeom>
        </p:spPr>
      </p:pic>
      <p:sp>
        <p:nvSpPr>
          <p:cNvPr id="313" name="CustomShape 2"/>
          <p:cNvSpPr/>
          <p:nvPr/>
        </p:nvSpPr>
        <p:spPr>
          <a:xfrm>
            <a:off x="7903080" y="6536520"/>
            <a:ext cx="1273680" cy="3034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Arial"/>
              </a:rPr>
              <a:t>Slide: Forsyth</a:t>
            </a:r>
            <a:endParaRPr/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3400">
                <a:solidFill>
                  <a:srgbClr val="000000"/>
                </a:solidFill>
                <a:latin typeface="Arial"/>
              </a:rPr>
              <a:t>The Eye</a:t>
            </a:r>
            <a:endParaRPr/>
          </a:p>
        </p:txBody>
      </p:sp>
      <p:pic>
        <p:nvPicPr>
          <p:cNvPr descr="" id="31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822960" y="1316160"/>
            <a:ext cx="5394960" cy="3206520"/>
          </a:xfrm>
          <a:prstGeom prst="rect">
            <a:avLst/>
          </a:prstGeom>
        </p:spPr>
      </p:pic>
    </p:spTree>
  </p:cSld>
  <p:timing>
    <p:tnLst>
      <p:par>
        <p:cTn dur="indefinite" id="5" nodeType="tmRoot" restart="never">
          <p:childTnLst>
            <p:seq>
              <p:cTn id="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3400">
                <a:solidFill>
                  <a:srgbClr val="000000"/>
                </a:solidFill>
                <a:latin typeface="Arial"/>
              </a:rPr>
              <a:t>The Eye</a:t>
            </a:r>
            <a:endParaRPr/>
          </a:p>
        </p:txBody>
      </p:sp>
      <p:sp>
        <p:nvSpPr>
          <p:cNvPr id="317" name="TextShape 2"/>
          <p:cNvSpPr txBox="1"/>
          <p:nvPr/>
        </p:nvSpPr>
        <p:spPr>
          <a:xfrm>
            <a:off x="685800" y="4648320"/>
            <a:ext cx="7772040" cy="15235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en-US" sz="2800">
                <a:solidFill>
                  <a:srgbClr val="000000"/>
                </a:solidFill>
                <a:latin typeface="Arial"/>
              </a:rPr>
              <a:t>The human eye is a camera!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"/>
            </a:pPr>
            <a:r>
              <a:rPr b="1" lang="en-US" sz="2000">
                <a:solidFill>
                  <a:srgbClr val="000000"/>
                </a:solidFill>
                <a:latin typeface="Arial"/>
              </a:rPr>
              <a:t>Iris</a:t>
            </a:r>
            <a:r>
              <a:rPr lang="en-US" sz="2000">
                <a:solidFill>
                  <a:srgbClr val="000000"/>
                </a:solidFill>
                <a:latin typeface="Arial"/>
              </a:rPr>
              <a:t> - </a:t>
            </a:r>
            <a:r>
              <a:rPr lang="en-US">
                <a:solidFill>
                  <a:srgbClr val="000000"/>
                </a:solidFill>
                <a:latin typeface="Arial"/>
              </a:rPr>
              <a:t>colored annulus with radial muscles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"/>
            </a:pPr>
            <a:r>
              <a:rPr b="1" lang="en-US" sz="2000">
                <a:solidFill>
                  <a:srgbClr val="000000"/>
                </a:solidFill>
                <a:latin typeface="Arial"/>
              </a:rPr>
              <a:t>Pupil</a:t>
            </a:r>
            <a:r>
              <a:rPr lang="en-US" sz="2000">
                <a:solidFill>
                  <a:srgbClr val="000000"/>
                </a:solidFill>
                <a:latin typeface="Arial"/>
              </a:rPr>
              <a:t> - </a:t>
            </a:r>
            <a:r>
              <a:rPr lang="en-US">
                <a:solidFill>
                  <a:srgbClr val="000000"/>
                </a:solidFill>
                <a:latin typeface="Arial"/>
              </a:rPr>
              <a:t>the hole (aperture) whose size is controlled by the iris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"/>
            </a:pPr>
            <a:r>
              <a:rPr lang="en-US">
                <a:solidFill>
                  <a:srgbClr val="000000"/>
                </a:solidFill>
                <a:latin typeface="Arial"/>
              </a:rPr>
              <a:t>What’s the “film”?</a:t>
            </a:r>
            <a:endParaRPr/>
          </a:p>
        </p:txBody>
      </p:sp>
      <p:pic>
        <p:nvPicPr>
          <p:cNvPr descr="" id="318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739160" y="1188720"/>
            <a:ext cx="5667480" cy="3383280"/>
          </a:xfrm>
          <a:prstGeom prst="rect">
            <a:avLst/>
          </a:prstGeom>
        </p:spPr>
      </p:pic>
      <p:sp>
        <p:nvSpPr>
          <p:cNvPr id="319" name="CustomShape 3"/>
          <p:cNvSpPr/>
          <p:nvPr/>
        </p:nvSpPr>
        <p:spPr>
          <a:xfrm>
            <a:off x="685800" y="6095880"/>
            <a:ext cx="7772040" cy="380520"/>
          </a:xfrm>
          <a:prstGeom prst="rect">
            <a:avLst/>
          </a:prstGeom>
        </p:spPr>
        <p:txBody>
          <a:bodyPr bIns="45000" lIns="90000" rIns="90000" tIns="45000"/>
          <a:p>
            <a:pPr lvl="1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1600">
                <a:solidFill>
                  <a:srgbClr val="000000"/>
                </a:solidFill>
                <a:latin typeface="Arial"/>
              </a:rPr>
              <a:t>photoreceptor cells (rods and cones) in the </a:t>
            </a:r>
            <a:r>
              <a:rPr b="1" lang="en-US" sz="1600">
                <a:solidFill>
                  <a:srgbClr val="000000"/>
                </a:solidFill>
                <a:latin typeface="Arial"/>
              </a:rPr>
              <a:t>retina</a:t>
            </a:r>
            <a:endParaRPr/>
          </a:p>
        </p:txBody>
      </p:sp>
      <p:sp>
        <p:nvSpPr>
          <p:cNvPr id="320" name="CustomShape 4"/>
          <p:cNvSpPr/>
          <p:nvPr/>
        </p:nvSpPr>
        <p:spPr>
          <a:xfrm>
            <a:off x="7542000" y="6583320"/>
            <a:ext cx="1540440" cy="2728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1200">
                <a:solidFill>
                  <a:srgbClr val="000000"/>
                </a:solidFill>
                <a:latin typeface="Arial"/>
              </a:rPr>
              <a:t>Slide by Steve Seitz</a:t>
            </a:r>
            <a:endParaRPr/>
          </a:p>
        </p:txBody>
      </p:sp>
    </p:spTree>
  </p:cSld>
  <p:timing>
    <p:tnLst>
      <p:par>
        <p:cTn dur="indefinite" id="7" nodeType="tmRoot" restart="never">
          <p:childTnLst>
            <p:seq>
              <p:cTn dur="indefinite" id="8" nodeType="mainSeq">
                <p:childTnLst>
                  <p:par>
                    <p:cTn fill="hold" id="9" nodeType="clickEffect">
                      <p:stCondLst>
                        <p:cond delay="indefinite"/>
                      </p:stCondLst>
                      <p:childTnLst>
                        <p:par>
                          <p:cTn fill="hold" id="10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end="51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