
<file path=[Content_Types].xml><?xml version="1.0" encoding="utf-8"?>
<Types xmlns="http://schemas.openxmlformats.org/package/2006/content-types">
  <Default Extension="png" ContentType="image/png"/>
  <Default Extension="jpeg" ContentType="image/jpeg"/>
  <Default Extension="mov" ContentType="video/quicktime"/>
  <Default Extension="wmf" ContentType="image/x-wmf"/>
  <Default Extension="rels" ContentType="application/vnd.openxmlformats-package.relationships+xml"/>
  <Default Extension="xml" ContentType="application/xml"/>
  <Default Extension="gif" ContentType="image/gif"/>
  <Default Extension="wmv" ContentType="video/x-ms-wm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9"/>
  </p:notesMasterIdLst>
  <p:sldIdLst>
    <p:sldId id="256" r:id="rId3"/>
    <p:sldId id="323" r:id="rId4"/>
    <p:sldId id="408" r:id="rId5"/>
    <p:sldId id="409" r:id="rId6"/>
    <p:sldId id="410" r:id="rId7"/>
    <p:sldId id="411" r:id="rId8"/>
    <p:sldId id="412" r:id="rId9"/>
    <p:sldId id="417" r:id="rId10"/>
    <p:sldId id="413" r:id="rId11"/>
    <p:sldId id="415" r:id="rId12"/>
    <p:sldId id="416" r:id="rId13"/>
    <p:sldId id="414" r:id="rId14"/>
    <p:sldId id="418" r:id="rId15"/>
    <p:sldId id="419" r:id="rId16"/>
    <p:sldId id="420" r:id="rId17"/>
    <p:sldId id="421" r:id="rId18"/>
    <p:sldId id="422" r:id="rId19"/>
    <p:sldId id="318" r:id="rId20"/>
    <p:sldId id="326" r:id="rId21"/>
    <p:sldId id="327" r:id="rId22"/>
    <p:sldId id="328" r:id="rId23"/>
    <p:sldId id="329" r:id="rId24"/>
    <p:sldId id="330" r:id="rId25"/>
    <p:sldId id="331" r:id="rId26"/>
    <p:sldId id="332" r:id="rId27"/>
    <p:sldId id="333" r:id="rId28"/>
    <p:sldId id="405" r:id="rId29"/>
    <p:sldId id="406" r:id="rId30"/>
    <p:sldId id="363" r:id="rId31"/>
    <p:sldId id="364" r:id="rId32"/>
    <p:sldId id="395" r:id="rId33"/>
    <p:sldId id="342" r:id="rId34"/>
    <p:sldId id="343" r:id="rId35"/>
    <p:sldId id="380" r:id="rId36"/>
    <p:sldId id="345" r:id="rId37"/>
    <p:sldId id="347" r:id="rId38"/>
    <p:sldId id="348" r:id="rId39"/>
    <p:sldId id="349" r:id="rId40"/>
    <p:sldId id="351" r:id="rId41"/>
    <p:sldId id="352" r:id="rId42"/>
    <p:sldId id="353" r:id="rId43"/>
    <p:sldId id="397" r:id="rId44"/>
    <p:sldId id="354" r:id="rId45"/>
    <p:sldId id="358" r:id="rId46"/>
    <p:sldId id="382" r:id="rId47"/>
    <p:sldId id="386" r:id="rId48"/>
    <p:sldId id="388" r:id="rId49"/>
    <p:sldId id="399" r:id="rId50"/>
    <p:sldId id="389" r:id="rId51"/>
    <p:sldId id="390" r:id="rId52"/>
    <p:sldId id="383" r:id="rId53"/>
    <p:sldId id="366" r:id="rId54"/>
    <p:sldId id="360" r:id="rId55"/>
    <p:sldId id="365" r:id="rId56"/>
    <p:sldId id="367" r:id="rId57"/>
    <p:sldId id="368" r:id="rId58"/>
    <p:sldId id="369" r:id="rId59"/>
    <p:sldId id="370" r:id="rId60"/>
    <p:sldId id="393" r:id="rId61"/>
    <p:sldId id="385" r:id="rId62"/>
    <p:sldId id="391" r:id="rId63"/>
    <p:sldId id="398" r:id="rId64"/>
    <p:sldId id="371" r:id="rId65"/>
    <p:sldId id="394" r:id="rId66"/>
    <p:sldId id="392" r:id="rId67"/>
    <p:sldId id="373" r:id="rId6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1" autoAdjust="0"/>
    <p:restoredTop sz="85000" autoAdjust="0"/>
  </p:normalViewPr>
  <p:slideViewPr>
    <p:cSldViewPr>
      <p:cViewPr varScale="1">
        <p:scale>
          <a:sx n="38" d="100"/>
          <a:sy n="38" d="100"/>
        </p:scale>
        <p:origin x="1264" y="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26379A4-E3D8-4BFF-B335-84A42BDB90BB}" type="datetimeFigureOut">
              <a:rPr lang="en-US"/>
              <a:pPr>
                <a:defRPr/>
              </a:pPr>
              <a:t>8/25/2014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2B94B3A-2FE2-4C1A-8A43-CDED18E15F68}" type="slidenum">
              <a:rPr lang="en-US"/>
              <a:pPr>
                <a:defRPr/>
              </a:pPr>
              <a:t>‹#›</a:t>
            </a:fld>
            <a:endParaRPr lang="en-US"/>
          </a:p>
        </p:txBody>
      </p:sp>
    </p:spTree>
    <p:extLst>
      <p:ext uri="{BB962C8B-B14F-4D97-AF65-F5344CB8AC3E}">
        <p14:creationId xmlns:p14="http://schemas.microsoft.com/office/powerpoint/2010/main" val="376273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Example of a detection result of our system, which has not seen carriages or horses during training.  The red box is a detected location of a vehicle; the green box indicates a detected location of an animal.  The shown categories and parts are those that served as evidence for the detections.</a:t>
            </a:r>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E5E97F-2D97-4690-A4B8-9B488DE4D5DF}" type="slidenum">
              <a:rPr lang="en-US" smtClean="0"/>
              <a:pPr fontAlgn="base">
                <a:spcBef>
                  <a:spcPct val="0"/>
                </a:spcBef>
                <a:spcAft>
                  <a:spcPct val="0"/>
                </a:spcAft>
                <a:defRPr/>
              </a:pPr>
              <a:t>6</a:t>
            </a:fld>
            <a:endParaRPr lang="en-US" smtClean="0"/>
          </a:p>
        </p:txBody>
      </p:sp>
    </p:spTree>
    <p:extLst>
      <p:ext uri="{BB962C8B-B14F-4D97-AF65-F5344CB8AC3E}">
        <p14:creationId xmlns:p14="http://schemas.microsoft.com/office/powerpoint/2010/main" val="1354797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Do cool stuff.  You'll get the opportunity to implement a variety of fun projects that work with your own photos.  You can be creative.  You can also go beyond the minimum and do some "bells and whistles" or additional projects that I offer.  You'll get to do a final project on whatever you want.  You'll also be able to see the work that everyone else does.</a:t>
            </a:r>
          </a:p>
        </p:txBody>
      </p:sp>
      <p:sp>
        <p:nvSpPr>
          <p:cNvPr id="4" name="Slide Number Placeholder 3"/>
          <p:cNvSpPr>
            <a:spLocks noGrp="1"/>
          </p:cNvSpPr>
          <p:nvPr>
            <p:ph type="sldNum" sz="quarter" idx="5"/>
          </p:nvPr>
        </p:nvSpPr>
        <p:spPr/>
        <p:txBody>
          <a:bodyPr/>
          <a:lstStyle/>
          <a:p>
            <a:pPr>
              <a:defRPr/>
            </a:pPr>
            <a:fld id="{DBE94F08-2A38-4BDE-89AE-E2FE3B5F1587}" type="slidenum">
              <a:rPr lang="en-US" smtClean="0"/>
              <a:pPr>
                <a:defRPr/>
              </a:pPr>
              <a:t>50</a:t>
            </a:fld>
            <a:endParaRPr lang="en-US"/>
          </a:p>
        </p:txBody>
      </p:sp>
    </p:spTree>
    <p:extLst>
      <p:ext uri="{BB962C8B-B14F-4D97-AF65-F5344CB8AC3E}">
        <p14:creationId xmlns:p14="http://schemas.microsoft.com/office/powerpoint/2010/main" val="4083618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Left: Pink regions are estimated as pixels or 3D voxels that are occupied by objects.  Red lines indicate estimated floor-wall boundaries.  Right: An example of correct localization and identification of a bed, using spatial layout information.</a:t>
            </a:r>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E725E6-C2B2-4DCF-8FAD-F3ABFF6A08C6}" type="slidenum">
              <a:rPr lang="en-US" smtClean="0"/>
              <a:pPr fontAlgn="base">
                <a:spcBef>
                  <a:spcPct val="0"/>
                </a:spcBef>
                <a:spcAft>
                  <a:spcPct val="0"/>
                </a:spcAft>
                <a:defRPr/>
              </a:pPr>
              <a:t>7</a:t>
            </a:fld>
            <a:endParaRPr lang="en-US" smtClean="0"/>
          </a:p>
        </p:txBody>
      </p:sp>
    </p:spTree>
    <p:extLst>
      <p:ext uri="{BB962C8B-B14F-4D97-AF65-F5344CB8AC3E}">
        <p14:creationId xmlns:p14="http://schemas.microsoft.com/office/powerpoint/2010/main" val="1063535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B94B3A-2FE2-4C1A-8A43-CDED18E15F68}" type="slidenum">
              <a:rPr lang="en-US" smtClean="0"/>
              <a:pPr>
                <a:defRPr/>
              </a:pPr>
              <a:t>9</a:t>
            </a:fld>
            <a:endParaRPr lang="en-US"/>
          </a:p>
        </p:txBody>
      </p:sp>
    </p:spTree>
    <p:extLst>
      <p:ext uri="{BB962C8B-B14F-4D97-AF65-F5344CB8AC3E}">
        <p14:creationId xmlns:p14="http://schemas.microsoft.com/office/powerpoint/2010/main" val="329715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Florentine cathedral.  Ghiberti influenced by </a:t>
            </a:r>
            <a:r>
              <a:rPr lang="en-US" dirty="0" err="1" smtClean="0"/>
              <a:t>Alazhan’s</a:t>
            </a:r>
            <a:r>
              <a:rPr lang="en-US" dirty="0" smtClean="0"/>
              <a:t> book of optics, first published around 1000 AD but translated into Italian by 14</a:t>
            </a:r>
            <a:r>
              <a:rPr lang="en-US" baseline="30000" dirty="0" smtClean="0"/>
              <a:t>th</a:t>
            </a:r>
            <a:r>
              <a:rPr lang="en-US" dirty="0" smtClean="0"/>
              <a:t> century</a:t>
            </a:r>
          </a:p>
        </p:txBody>
      </p:sp>
      <p:sp>
        <p:nvSpPr>
          <p:cNvPr id="4" name="Slide Number Placeholder 3"/>
          <p:cNvSpPr>
            <a:spLocks noGrp="1"/>
          </p:cNvSpPr>
          <p:nvPr>
            <p:ph type="sldNum" sz="quarter" idx="5"/>
          </p:nvPr>
        </p:nvSpPr>
        <p:spPr/>
        <p:txBody>
          <a:bodyPr/>
          <a:lstStyle/>
          <a:p>
            <a:pPr>
              <a:defRPr/>
            </a:pPr>
            <a:fld id="{78A6764D-B79D-47E0-A170-EDD88AB52AFE}" type="slidenum">
              <a:rPr lang="en-US" smtClean="0"/>
              <a:pPr>
                <a:defRPr/>
              </a:pPr>
              <a:t>22</a:t>
            </a:fld>
            <a:endParaRPr lang="en-US"/>
          </a:p>
        </p:txBody>
      </p:sp>
    </p:spTree>
    <p:extLst>
      <p:ext uri="{BB962C8B-B14F-4D97-AF65-F5344CB8AC3E}">
        <p14:creationId xmlns:p14="http://schemas.microsoft.com/office/powerpoint/2010/main" val="361226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Paolo Uccello was one of Ghiberti’s students and a early master of perspective</a:t>
            </a:r>
          </a:p>
        </p:txBody>
      </p:sp>
      <p:sp>
        <p:nvSpPr>
          <p:cNvPr id="4" name="Slide Number Placeholder 3"/>
          <p:cNvSpPr>
            <a:spLocks noGrp="1"/>
          </p:cNvSpPr>
          <p:nvPr>
            <p:ph type="sldNum" sz="quarter" idx="5"/>
          </p:nvPr>
        </p:nvSpPr>
        <p:spPr/>
        <p:txBody>
          <a:bodyPr/>
          <a:lstStyle/>
          <a:p>
            <a:pPr>
              <a:defRPr/>
            </a:pPr>
            <a:fld id="{D86CFDA6-3043-4D67-848F-0B91C0DF7B8F}" type="slidenum">
              <a:rPr lang="en-US" smtClean="0"/>
              <a:pPr>
                <a:defRPr/>
              </a:pPr>
              <a:t>23</a:t>
            </a:fld>
            <a:endParaRPr lang="en-US"/>
          </a:p>
        </p:txBody>
      </p:sp>
    </p:spTree>
    <p:extLst>
      <p:ext uri="{BB962C8B-B14F-4D97-AF65-F5344CB8AC3E}">
        <p14:creationId xmlns:p14="http://schemas.microsoft.com/office/powerpoint/2010/main" val="366021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lifeless and sterile</a:t>
            </a:r>
            <a:endParaRPr lang="en-US" dirty="0"/>
          </a:p>
        </p:txBody>
      </p:sp>
      <p:sp>
        <p:nvSpPr>
          <p:cNvPr id="4" name="Slide Number Placeholder 3"/>
          <p:cNvSpPr>
            <a:spLocks noGrp="1"/>
          </p:cNvSpPr>
          <p:nvPr>
            <p:ph type="sldNum" sz="quarter" idx="10"/>
          </p:nvPr>
        </p:nvSpPr>
        <p:spPr/>
        <p:txBody>
          <a:bodyPr/>
          <a:lstStyle/>
          <a:p>
            <a:pPr>
              <a:defRPr/>
            </a:pPr>
            <a:fld id="{D2B94B3A-2FE2-4C1A-8A43-CDED18E15F68}" type="slidenum">
              <a:rPr lang="en-US" smtClean="0"/>
              <a:pPr>
                <a:defRPr/>
              </a:pPr>
              <a:t>34</a:t>
            </a:fld>
            <a:endParaRPr lang="en-US"/>
          </a:p>
        </p:txBody>
      </p:sp>
    </p:spTree>
    <p:extLst>
      <p:ext uri="{BB962C8B-B14F-4D97-AF65-F5344CB8AC3E}">
        <p14:creationId xmlns:p14="http://schemas.microsoft.com/office/powerpoint/2010/main" val="1599091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Visual creation is no longer just pure graphics or pure photography.  There is a growing need to blend the two.  We want to edit photos, work with photo collections, create cool special effects, etc.  After this course, you should have the background and experience that you need to do these things.</a:t>
            </a:r>
          </a:p>
          <a:p>
            <a:endParaRPr lang="en-US" dirty="0" smtClean="0"/>
          </a:p>
        </p:txBody>
      </p:sp>
      <p:sp>
        <p:nvSpPr>
          <p:cNvPr id="4" name="Slide Number Placeholder 3"/>
          <p:cNvSpPr>
            <a:spLocks noGrp="1"/>
          </p:cNvSpPr>
          <p:nvPr>
            <p:ph type="sldNum" sz="quarter" idx="5"/>
          </p:nvPr>
        </p:nvSpPr>
        <p:spPr/>
        <p:txBody>
          <a:bodyPr/>
          <a:lstStyle/>
          <a:p>
            <a:pPr>
              <a:defRPr/>
            </a:pPr>
            <a:fld id="{3E905910-6EDE-4C04-A5C7-809A1D1430C7}" type="slidenum">
              <a:rPr lang="en-US" smtClean="0"/>
              <a:pPr>
                <a:defRPr/>
              </a:pPr>
              <a:t>46</a:t>
            </a:fld>
            <a:endParaRPr lang="en-US"/>
          </a:p>
        </p:txBody>
      </p:sp>
    </p:spTree>
    <p:extLst>
      <p:ext uri="{BB962C8B-B14F-4D97-AF65-F5344CB8AC3E}">
        <p14:creationId xmlns:p14="http://schemas.microsoft.com/office/powerpoint/2010/main" val="4026736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Foundation for computer vision.  We want machines to watch for us, do our work, and make us live longer, more healthy, and more entertaining lives.  This course will give you a good hands-on background for learning more or developing new computer vision applications.</a:t>
            </a:r>
          </a:p>
        </p:txBody>
      </p:sp>
      <p:sp>
        <p:nvSpPr>
          <p:cNvPr id="4" name="Slide Number Placeholder 3"/>
          <p:cNvSpPr>
            <a:spLocks noGrp="1"/>
          </p:cNvSpPr>
          <p:nvPr>
            <p:ph type="sldNum" sz="quarter" idx="5"/>
          </p:nvPr>
        </p:nvSpPr>
        <p:spPr/>
        <p:txBody>
          <a:bodyPr/>
          <a:lstStyle/>
          <a:p>
            <a:pPr>
              <a:defRPr/>
            </a:pPr>
            <a:fld id="{4917636D-C5C1-4A8D-AFF9-F8F96FDD648E}" type="slidenum">
              <a:rPr lang="en-US" smtClean="0"/>
              <a:pPr>
                <a:defRPr/>
              </a:pPr>
              <a:t>47</a:t>
            </a:fld>
            <a:endParaRPr lang="en-US"/>
          </a:p>
        </p:txBody>
      </p:sp>
    </p:spTree>
    <p:extLst>
      <p:ext uri="{BB962C8B-B14F-4D97-AF65-F5344CB8AC3E}">
        <p14:creationId xmlns:p14="http://schemas.microsoft.com/office/powerpoint/2010/main" val="308211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You'll gain an appreciation for your own visual ability.  We tend to take it for granted, but half of our brain is cranking away on the vision problem.  Interestingly, we are usually aware only of the interpretation, not what we actually see.  By working with pixels, you'll see how messy images actually are and how incredible it is that we can interpret anything from them.</a:t>
            </a:r>
          </a:p>
        </p:txBody>
      </p:sp>
      <p:sp>
        <p:nvSpPr>
          <p:cNvPr id="4" name="Slide Number Placeholder 3"/>
          <p:cNvSpPr>
            <a:spLocks noGrp="1"/>
          </p:cNvSpPr>
          <p:nvPr>
            <p:ph type="sldNum" sz="quarter" idx="5"/>
          </p:nvPr>
        </p:nvSpPr>
        <p:spPr/>
        <p:txBody>
          <a:bodyPr/>
          <a:lstStyle/>
          <a:p>
            <a:pPr>
              <a:defRPr/>
            </a:pPr>
            <a:fld id="{00C3307B-DCB0-4738-BED4-00E26F6FFB20}" type="slidenum">
              <a:rPr lang="en-US" smtClean="0"/>
              <a:pPr>
                <a:defRPr/>
              </a:pPr>
              <a:t>49</a:t>
            </a:fld>
            <a:endParaRPr lang="en-US"/>
          </a:p>
        </p:txBody>
      </p:sp>
    </p:spTree>
    <p:extLst>
      <p:ext uri="{BB962C8B-B14F-4D97-AF65-F5344CB8AC3E}">
        <p14:creationId xmlns:p14="http://schemas.microsoft.com/office/powerpoint/2010/main" val="486645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91CDB59-9847-4CB0-83F0-A7D794EE9A4F}" type="datetimeFigureOut">
              <a:rPr lang="en-US"/>
              <a:pPr>
                <a:defRPr/>
              </a:pPr>
              <a:t>8/25/2014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F8B48-BF4E-49AE-9E1F-7170C40F465C}" type="slidenum">
              <a:rPr lang="en-US"/>
              <a:pPr>
                <a:defRPr/>
              </a:pPr>
              <a:t>‹#›</a:t>
            </a:fld>
            <a:endParaRPr lang="en-US"/>
          </a:p>
        </p:txBody>
      </p:sp>
    </p:spTree>
    <p:extLst>
      <p:ext uri="{BB962C8B-B14F-4D97-AF65-F5344CB8AC3E}">
        <p14:creationId xmlns:p14="http://schemas.microsoft.com/office/powerpoint/2010/main" val="14374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93B33F-6BFD-4001-B747-0DC3428FE28C}" type="datetimeFigureOut">
              <a:rPr lang="en-US"/>
              <a:pPr>
                <a:defRPr/>
              </a:pPr>
              <a:t>8/25/2014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B2E6C-4FFF-4E1B-AD2B-11442CEE8D7A}" type="slidenum">
              <a:rPr lang="en-US"/>
              <a:pPr>
                <a:defRPr/>
              </a:pPr>
              <a:t>‹#›</a:t>
            </a:fld>
            <a:endParaRPr lang="en-US"/>
          </a:p>
        </p:txBody>
      </p:sp>
    </p:spTree>
    <p:extLst>
      <p:ext uri="{BB962C8B-B14F-4D97-AF65-F5344CB8AC3E}">
        <p14:creationId xmlns:p14="http://schemas.microsoft.com/office/powerpoint/2010/main" val="232802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B6FFEC-4831-46C6-A327-7BAF7D94ADE6}" type="datetimeFigureOut">
              <a:rPr lang="en-US"/>
              <a:pPr>
                <a:defRPr/>
              </a:pPr>
              <a:t>8/25/2014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E7E0-0D14-44D8-9313-41CECFC160D2}" type="slidenum">
              <a:rPr lang="en-US"/>
              <a:pPr>
                <a:defRPr/>
              </a:pPr>
              <a:t>‹#›</a:t>
            </a:fld>
            <a:endParaRPr lang="en-US"/>
          </a:p>
        </p:txBody>
      </p:sp>
    </p:spTree>
    <p:extLst>
      <p:ext uri="{BB962C8B-B14F-4D97-AF65-F5344CB8AC3E}">
        <p14:creationId xmlns:p14="http://schemas.microsoft.com/office/powerpoint/2010/main" val="2276859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157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6" name="PlaceHolder 2"/>
          <p:cNvSpPr>
            <a:spLocks noGrp="1"/>
          </p:cNvSpPr>
          <p:nvPr>
            <p:ph type="subTitle"/>
          </p:nvPr>
        </p:nvSpPr>
        <p:spPr>
          <a:xfrm>
            <a:off x="457171" y="1604841"/>
            <a:ext cx="8045895" cy="3977811"/>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3633193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8" name="PlaceHolder 2"/>
          <p:cNvSpPr>
            <a:spLocks noGrp="1"/>
          </p:cNvSpPr>
          <p:nvPr>
            <p:ph type="body"/>
          </p:nvPr>
        </p:nvSpPr>
        <p:spPr>
          <a:xfrm>
            <a:off x="457171" y="1604841"/>
            <a:ext cx="8045895" cy="3977484"/>
          </a:xfrm>
          <a:prstGeom prst="rect">
            <a:avLst/>
          </a:prstGeom>
        </p:spPr>
        <p:txBody>
          <a:bodyPr wrap="none" lIns="0" tIns="0" rIns="0" bIns="0"/>
          <a:lstStyle/>
          <a:p>
            <a:endParaRPr/>
          </a:p>
        </p:txBody>
      </p:sp>
    </p:spTree>
    <p:extLst>
      <p:ext uri="{BB962C8B-B14F-4D97-AF65-F5344CB8AC3E}">
        <p14:creationId xmlns:p14="http://schemas.microsoft.com/office/powerpoint/2010/main" val="2267731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10" name="PlaceHolder 2"/>
          <p:cNvSpPr>
            <a:spLocks noGrp="1"/>
          </p:cNvSpPr>
          <p:nvPr>
            <p:ph type="body"/>
          </p:nvPr>
        </p:nvSpPr>
        <p:spPr>
          <a:xfrm>
            <a:off x="457172" y="1604841"/>
            <a:ext cx="3926125" cy="3977484"/>
          </a:xfrm>
          <a:prstGeom prst="rect">
            <a:avLst/>
          </a:prstGeom>
        </p:spPr>
        <p:txBody>
          <a:bodyPr wrap="none" lIns="0" tIns="0" rIns="0" bIns="0"/>
          <a:lstStyle/>
          <a:p>
            <a:endParaRPr/>
          </a:p>
        </p:txBody>
      </p:sp>
      <p:sp>
        <p:nvSpPr>
          <p:cNvPr id="11" name="PlaceHolder 3"/>
          <p:cNvSpPr>
            <a:spLocks noGrp="1"/>
          </p:cNvSpPr>
          <p:nvPr>
            <p:ph type="body"/>
          </p:nvPr>
        </p:nvSpPr>
        <p:spPr>
          <a:xfrm>
            <a:off x="4579880" y="1604841"/>
            <a:ext cx="3926125" cy="3977484"/>
          </a:xfrm>
          <a:prstGeom prst="rect">
            <a:avLst/>
          </a:prstGeom>
        </p:spPr>
        <p:txBody>
          <a:bodyPr wrap="none" lIns="0" tIns="0" rIns="0" bIns="0"/>
          <a:lstStyle/>
          <a:p>
            <a:endParaRPr/>
          </a:p>
        </p:txBody>
      </p:sp>
    </p:spTree>
    <p:extLst>
      <p:ext uri="{BB962C8B-B14F-4D97-AF65-F5344CB8AC3E}">
        <p14:creationId xmlns:p14="http://schemas.microsoft.com/office/powerpoint/2010/main" val="388137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3523333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172" y="273352"/>
            <a:ext cx="8228763" cy="5308973"/>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4169942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15" name="PlaceHolder 2"/>
          <p:cNvSpPr>
            <a:spLocks noGrp="1"/>
          </p:cNvSpPr>
          <p:nvPr>
            <p:ph type="body"/>
          </p:nvPr>
        </p:nvSpPr>
        <p:spPr>
          <a:xfrm>
            <a:off x="457172" y="1604841"/>
            <a:ext cx="3926125" cy="1896808"/>
          </a:xfrm>
          <a:prstGeom prst="rect">
            <a:avLst/>
          </a:prstGeom>
        </p:spPr>
        <p:txBody>
          <a:bodyPr wrap="none" lIns="0" tIns="0" rIns="0" bIns="0"/>
          <a:lstStyle/>
          <a:p>
            <a:endParaRPr/>
          </a:p>
        </p:txBody>
      </p:sp>
      <p:sp>
        <p:nvSpPr>
          <p:cNvPr id="16" name="PlaceHolder 3"/>
          <p:cNvSpPr>
            <a:spLocks noGrp="1"/>
          </p:cNvSpPr>
          <p:nvPr>
            <p:ph type="body"/>
          </p:nvPr>
        </p:nvSpPr>
        <p:spPr>
          <a:xfrm>
            <a:off x="457172" y="3681925"/>
            <a:ext cx="3926125" cy="1896808"/>
          </a:xfrm>
          <a:prstGeom prst="rect">
            <a:avLst/>
          </a:prstGeom>
        </p:spPr>
        <p:txBody>
          <a:bodyPr wrap="none" lIns="0" tIns="0" rIns="0" bIns="0"/>
          <a:lstStyle/>
          <a:p>
            <a:endParaRPr/>
          </a:p>
        </p:txBody>
      </p:sp>
      <p:sp>
        <p:nvSpPr>
          <p:cNvPr id="17" name="PlaceHolder 4"/>
          <p:cNvSpPr>
            <a:spLocks noGrp="1"/>
          </p:cNvSpPr>
          <p:nvPr>
            <p:ph type="body"/>
          </p:nvPr>
        </p:nvSpPr>
        <p:spPr>
          <a:xfrm>
            <a:off x="4579880" y="1604841"/>
            <a:ext cx="3926125" cy="3977484"/>
          </a:xfrm>
          <a:prstGeom prst="rect">
            <a:avLst/>
          </a:prstGeom>
        </p:spPr>
        <p:txBody>
          <a:bodyPr wrap="none" lIns="0" tIns="0" rIns="0" bIns="0"/>
          <a:lstStyle/>
          <a:p>
            <a:endParaRPr/>
          </a:p>
        </p:txBody>
      </p:sp>
    </p:spTree>
    <p:extLst>
      <p:ext uri="{BB962C8B-B14F-4D97-AF65-F5344CB8AC3E}">
        <p14:creationId xmlns:p14="http://schemas.microsoft.com/office/powerpoint/2010/main" val="922199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19" name="PlaceHolder 2"/>
          <p:cNvSpPr>
            <a:spLocks noGrp="1"/>
          </p:cNvSpPr>
          <p:nvPr>
            <p:ph type="body"/>
          </p:nvPr>
        </p:nvSpPr>
        <p:spPr>
          <a:xfrm>
            <a:off x="457172" y="1604841"/>
            <a:ext cx="3926125" cy="3977484"/>
          </a:xfrm>
          <a:prstGeom prst="rect">
            <a:avLst/>
          </a:prstGeom>
        </p:spPr>
        <p:txBody>
          <a:bodyPr wrap="none" lIns="0" tIns="0" rIns="0" bIns="0"/>
          <a:lstStyle/>
          <a:p>
            <a:endParaRPr/>
          </a:p>
        </p:txBody>
      </p:sp>
      <p:sp>
        <p:nvSpPr>
          <p:cNvPr id="20" name="PlaceHolder 3"/>
          <p:cNvSpPr>
            <a:spLocks noGrp="1"/>
          </p:cNvSpPr>
          <p:nvPr>
            <p:ph type="body"/>
          </p:nvPr>
        </p:nvSpPr>
        <p:spPr>
          <a:xfrm>
            <a:off x="4579880" y="1604841"/>
            <a:ext cx="3926125" cy="1896808"/>
          </a:xfrm>
          <a:prstGeom prst="rect">
            <a:avLst/>
          </a:prstGeom>
        </p:spPr>
        <p:txBody>
          <a:bodyPr wrap="none" lIns="0" tIns="0" rIns="0" bIns="0"/>
          <a:lstStyle/>
          <a:p>
            <a:endParaRPr/>
          </a:p>
        </p:txBody>
      </p:sp>
      <p:sp>
        <p:nvSpPr>
          <p:cNvPr id="21" name="PlaceHolder 4"/>
          <p:cNvSpPr>
            <a:spLocks noGrp="1"/>
          </p:cNvSpPr>
          <p:nvPr>
            <p:ph type="body"/>
          </p:nvPr>
        </p:nvSpPr>
        <p:spPr>
          <a:xfrm>
            <a:off x="4579880" y="3681925"/>
            <a:ext cx="3926125" cy="1896808"/>
          </a:xfrm>
          <a:prstGeom prst="rect">
            <a:avLst/>
          </a:prstGeom>
        </p:spPr>
        <p:txBody>
          <a:bodyPr wrap="none" lIns="0" tIns="0" rIns="0" bIns="0"/>
          <a:lstStyle/>
          <a:p>
            <a:endParaRPr/>
          </a:p>
        </p:txBody>
      </p:sp>
    </p:spTree>
    <p:extLst>
      <p:ext uri="{BB962C8B-B14F-4D97-AF65-F5344CB8AC3E}">
        <p14:creationId xmlns:p14="http://schemas.microsoft.com/office/powerpoint/2010/main" val="608284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9F516E0-6A50-4836-B4F5-3524719C157E}" type="datetimeFigureOut">
              <a:rPr lang="en-US"/>
              <a:pPr>
                <a:defRPr/>
              </a:pPr>
              <a:t>8/25/2014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343F-BABC-41F6-9B0C-D812C1D8CDD5}" type="slidenum">
              <a:rPr lang="en-US"/>
              <a:pPr>
                <a:defRPr/>
              </a:pPr>
              <a:t>‹#›</a:t>
            </a:fld>
            <a:endParaRPr lang="en-US"/>
          </a:p>
        </p:txBody>
      </p:sp>
    </p:spTree>
    <p:extLst>
      <p:ext uri="{BB962C8B-B14F-4D97-AF65-F5344CB8AC3E}">
        <p14:creationId xmlns:p14="http://schemas.microsoft.com/office/powerpoint/2010/main" val="484011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23" name="PlaceHolder 2"/>
          <p:cNvSpPr>
            <a:spLocks noGrp="1"/>
          </p:cNvSpPr>
          <p:nvPr>
            <p:ph type="body"/>
          </p:nvPr>
        </p:nvSpPr>
        <p:spPr>
          <a:xfrm>
            <a:off x="457172" y="1604841"/>
            <a:ext cx="3926125" cy="1896808"/>
          </a:xfrm>
          <a:prstGeom prst="rect">
            <a:avLst/>
          </a:prstGeom>
        </p:spPr>
        <p:txBody>
          <a:bodyPr wrap="none" lIns="0" tIns="0" rIns="0" bIns="0"/>
          <a:lstStyle/>
          <a:p>
            <a:endParaRPr/>
          </a:p>
        </p:txBody>
      </p:sp>
      <p:sp>
        <p:nvSpPr>
          <p:cNvPr id="24" name="PlaceHolder 3"/>
          <p:cNvSpPr>
            <a:spLocks noGrp="1"/>
          </p:cNvSpPr>
          <p:nvPr>
            <p:ph type="body"/>
          </p:nvPr>
        </p:nvSpPr>
        <p:spPr>
          <a:xfrm>
            <a:off x="4579880" y="1604841"/>
            <a:ext cx="3926125" cy="1896808"/>
          </a:xfrm>
          <a:prstGeom prst="rect">
            <a:avLst/>
          </a:prstGeom>
        </p:spPr>
        <p:txBody>
          <a:bodyPr wrap="none" lIns="0" tIns="0" rIns="0" bIns="0"/>
          <a:lstStyle/>
          <a:p>
            <a:endParaRPr/>
          </a:p>
        </p:txBody>
      </p:sp>
      <p:sp>
        <p:nvSpPr>
          <p:cNvPr id="25" name="PlaceHolder 4"/>
          <p:cNvSpPr>
            <a:spLocks noGrp="1"/>
          </p:cNvSpPr>
          <p:nvPr>
            <p:ph type="body"/>
          </p:nvPr>
        </p:nvSpPr>
        <p:spPr>
          <a:xfrm>
            <a:off x="457172" y="3681925"/>
            <a:ext cx="8045568" cy="1896808"/>
          </a:xfrm>
          <a:prstGeom prst="rect">
            <a:avLst/>
          </a:prstGeom>
        </p:spPr>
        <p:txBody>
          <a:bodyPr wrap="none" lIns="0" tIns="0" rIns="0" bIns="0"/>
          <a:lstStyle/>
          <a:p>
            <a:endParaRPr/>
          </a:p>
        </p:txBody>
      </p:sp>
    </p:spTree>
    <p:extLst>
      <p:ext uri="{BB962C8B-B14F-4D97-AF65-F5344CB8AC3E}">
        <p14:creationId xmlns:p14="http://schemas.microsoft.com/office/powerpoint/2010/main" val="2752297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27" name="PlaceHolder 2"/>
          <p:cNvSpPr>
            <a:spLocks noGrp="1"/>
          </p:cNvSpPr>
          <p:nvPr>
            <p:ph type="body"/>
          </p:nvPr>
        </p:nvSpPr>
        <p:spPr>
          <a:xfrm>
            <a:off x="457171" y="1604841"/>
            <a:ext cx="8045895" cy="1896808"/>
          </a:xfrm>
          <a:prstGeom prst="rect">
            <a:avLst/>
          </a:prstGeom>
        </p:spPr>
        <p:txBody>
          <a:bodyPr wrap="none" lIns="0" tIns="0" rIns="0" bIns="0"/>
          <a:lstStyle/>
          <a:p>
            <a:endParaRPr/>
          </a:p>
        </p:txBody>
      </p:sp>
      <p:sp>
        <p:nvSpPr>
          <p:cNvPr id="28" name="PlaceHolder 3"/>
          <p:cNvSpPr>
            <a:spLocks noGrp="1"/>
          </p:cNvSpPr>
          <p:nvPr>
            <p:ph type="body"/>
          </p:nvPr>
        </p:nvSpPr>
        <p:spPr>
          <a:xfrm>
            <a:off x="457171" y="3681925"/>
            <a:ext cx="8045895" cy="1896808"/>
          </a:xfrm>
          <a:prstGeom prst="rect">
            <a:avLst/>
          </a:prstGeom>
        </p:spPr>
        <p:txBody>
          <a:bodyPr wrap="none" lIns="0" tIns="0" rIns="0" bIns="0"/>
          <a:lstStyle/>
          <a:p>
            <a:endParaRPr/>
          </a:p>
        </p:txBody>
      </p:sp>
    </p:spTree>
    <p:extLst>
      <p:ext uri="{BB962C8B-B14F-4D97-AF65-F5344CB8AC3E}">
        <p14:creationId xmlns:p14="http://schemas.microsoft.com/office/powerpoint/2010/main" val="74530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30" name="PlaceHolder 2"/>
          <p:cNvSpPr>
            <a:spLocks noGrp="1"/>
          </p:cNvSpPr>
          <p:nvPr>
            <p:ph type="body"/>
          </p:nvPr>
        </p:nvSpPr>
        <p:spPr>
          <a:xfrm>
            <a:off x="457172" y="1604841"/>
            <a:ext cx="3926125" cy="1896808"/>
          </a:xfrm>
          <a:prstGeom prst="rect">
            <a:avLst/>
          </a:prstGeom>
        </p:spPr>
        <p:txBody>
          <a:bodyPr wrap="none" lIns="0" tIns="0" rIns="0" bIns="0"/>
          <a:lstStyle/>
          <a:p>
            <a:endParaRPr/>
          </a:p>
        </p:txBody>
      </p:sp>
      <p:sp>
        <p:nvSpPr>
          <p:cNvPr id="31" name="PlaceHolder 3"/>
          <p:cNvSpPr>
            <a:spLocks noGrp="1"/>
          </p:cNvSpPr>
          <p:nvPr>
            <p:ph type="body"/>
          </p:nvPr>
        </p:nvSpPr>
        <p:spPr>
          <a:xfrm>
            <a:off x="4579880" y="1604841"/>
            <a:ext cx="3926125" cy="1896808"/>
          </a:xfrm>
          <a:prstGeom prst="rect">
            <a:avLst/>
          </a:prstGeom>
        </p:spPr>
        <p:txBody>
          <a:bodyPr wrap="none" lIns="0" tIns="0" rIns="0" bIns="0"/>
          <a:lstStyle/>
          <a:p>
            <a:endParaRPr/>
          </a:p>
        </p:txBody>
      </p:sp>
      <p:sp>
        <p:nvSpPr>
          <p:cNvPr id="32" name="PlaceHolder 4"/>
          <p:cNvSpPr>
            <a:spLocks noGrp="1"/>
          </p:cNvSpPr>
          <p:nvPr>
            <p:ph type="body"/>
          </p:nvPr>
        </p:nvSpPr>
        <p:spPr>
          <a:xfrm>
            <a:off x="4579880" y="3681925"/>
            <a:ext cx="3926125" cy="1896808"/>
          </a:xfrm>
          <a:prstGeom prst="rect">
            <a:avLst/>
          </a:prstGeom>
        </p:spPr>
        <p:txBody>
          <a:bodyPr wrap="none" lIns="0" tIns="0" rIns="0" bIns="0"/>
          <a:lstStyle/>
          <a:p>
            <a:endParaRPr/>
          </a:p>
        </p:txBody>
      </p:sp>
      <p:sp>
        <p:nvSpPr>
          <p:cNvPr id="33" name="PlaceHolder 5"/>
          <p:cNvSpPr>
            <a:spLocks noGrp="1"/>
          </p:cNvSpPr>
          <p:nvPr>
            <p:ph type="body"/>
          </p:nvPr>
        </p:nvSpPr>
        <p:spPr>
          <a:xfrm>
            <a:off x="457172" y="3681925"/>
            <a:ext cx="3926125" cy="1896808"/>
          </a:xfrm>
          <a:prstGeom prst="rect">
            <a:avLst/>
          </a:prstGeom>
        </p:spPr>
        <p:txBody>
          <a:bodyPr wrap="none" lIns="0" tIns="0" rIns="0" bIns="0"/>
          <a:lstStyle/>
          <a:p>
            <a:endParaRPr/>
          </a:p>
        </p:txBody>
      </p:sp>
    </p:spTree>
    <p:extLst>
      <p:ext uri="{BB962C8B-B14F-4D97-AF65-F5344CB8AC3E}">
        <p14:creationId xmlns:p14="http://schemas.microsoft.com/office/powerpoint/2010/main" val="2918628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35" name="PlaceHolder 2"/>
          <p:cNvSpPr>
            <a:spLocks noGrp="1"/>
          </p:cNvSpPr>
          <p:nvPr>
            <p:ph type="body"/>
          </p:nvPr>
        </p:nvSpPr>
        <p:spPr>
          <a:xfrm>
            <a:off x="457172" y="1604841"/>
            <a:ext cx="3926125" cy="1896808"/>
          </a:xfrm>
          <a:prstGeom prst="rect">
            <a:avLst/>
          </a:prstGeom>
        </p:spPr>
        <p:txBody>
          <a:bodyPr wrap="none" lIns="0" tIns="0" rIns="0" bIns="0"/>
          <a:lstStyle/>
          <a:p>
            <a:endParaRPr/>
          </a:p>
        </p:txBody>
      </p:sp>
      <p:sp>
        <p:nvSpPr>
          <p:cNvPr id="36" name="PlaceHolder 3"/>
          <p:cNvSpPr>
            <a:spLocks noGrp="1"/>
          </p:cNvSpPr>
          <p:nvPr>
            <p:ph type="body"/>
          </p:nvPr>
        </p:nvSpPr>
        <p:spPr>
          <a:xfrm>
            <a:off x="4579880" y="1604841"/>
            <a:ext cx="3926125" cy="1896808"/>
          </a:xfrm>
          <a:prstGeom prst="rect">
            <a:avLst/>
          </a:prstGeom>
        </p:spPr>
        <p:txBody>
          <a:bodyPr wrap="none" lIns="0" tIns="0" rIns="0" bIns="0"/>
          <a:lstStyle/>
          <a:p>
            <a:endParaRPr/>
          </a:p>
        </p:txBody>
      </p:sp>
    </p:spTree>
    <p:extLst>
      <p:ext uri="{BB962C8B-B14F-4D97-AF65-F5344CB8AC3E}">
        <p14:creationId xmlns:p14="http://schemas.microsoft.com/office/powerpoint/2010/main" val="44273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BE29210-9692-4612-B68C-365DB2DCEB60}" type="datetimeFigureOut">
              <a:rPr lang="en-US"/>
              <a:pPr>
                <a:defRPr/>
              </a:pPr>
              <a:t>8/25/2014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94632-D59F-418A-A674-10C96B10F321}" type="slidenum">
              <a:rPr lang="en-US"/>
              <a:pPr>
                <a:defRPr/>
              </a:pPr>
              <a:t>‹#›</a:t>
            </a:fld>
            <a:endParaRPr lang="en-US"/>
          </a:p>
        </p:txBody>
      </p:sp>
    </p:spTree>
    <p:extLst>
      <p:ext uri="{BB962C8B-B14F-4D97-AF65-F5344CB8AC3E}">
        <p14:creationId xmlns:p14="http://schemas.microsoft.com/office/powerpoint/2010/main" val="22533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4F28997-0822-40EB-BD32-4D63A7ECDE75}" type="datetimeFigureOut">
              <a:rPr lang="en-US"/>
              <a:pPr>
                <a:defRPr/>
              </a:pPr>
              <a:t>8/25/2014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66A0E-5411-46C2-B90D-692530250472}" type="slidenum">
              <a:rPr lang="en-US"/>
              <a:pPr>
                <a:defRPr/>
              </a:pPr>
              <a:t>‹#›</a:t>
            </a:fld>
            <a:endParaRPr lang="en-US"/>
          </a:p>
        </p:txBody>
      </p:sp>
    </p:spTree>
    <p:extLst>
      <p:ext uri="{BB962C8B-B14F-4D97-AF65-F5344CB8AC3E}">
        <p14:creationId xmlns:p14="http://schemas.microsoft.com/office/powerpoint/2010/main" val="320872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D355DC6-C35C-4D7B-945F-1FFE93FDF03C}" type="datetimeFigureOut">
              <a:rPr lang="en-US"/>
              <a:pPr>
                <a:defRPr/>
              </a:pPr>
              <a:t>8/25/2014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D92B30-C64E-44CD-9B62-28AA39DB002A}" type="slidenum">
              <a:rPr lang="en-US"/>
              <a:pPr>
                <a:defRPr/>
              </a:pPr>
              <a:t>‹#›</a:t>
            </a:fld>
            <a:endParaRPr lang="en-US"/>
          </a:p>
        </p:txBody>
      </p:sp>
    </p:spTree>
    <p:extLst>
      <p:ext uri="{BB962C8B-B14F-4D97-AF65-F5344CB8AC3E}">
        <p14:creationId xmlns:p14="http://schemas.microsoft.com/office/powerpoint/2010/main" val="19914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8005BE7-A753-49C8-8F67-2864F2426999}" type="datetimeFigureOut">
              <a:rPr lang="en-US"/>
              <a:pPr>
                <a:defRPr/>
              </a:pPr>
              <a:t>8/25/2014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6BE5C1-B568-4119-8891-941DF9CD864D}" type="slidenum">
              <a:rPr lang="en-US"/>
              <a:pPr>
                <a:defRPr/>
              </a:pPr>
              <a:t>‹#›</a:t>
            </a:fld>
            <a:endParaRPr lang="en-US"/>
          </a:p>
        </p:txBody>
      </p:sp>
    </p:spTree>
    <p:extLst>
      <p:ext uri="{BB962C8B-B14F-4D97-AF65-F5344CB8AC3E}">
        <p14:creationId xmlns:p14="http://schemas.microsoft.com/office/powerpoint/2010/main" val="10432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8B695D-2A2C-4639-A181-438653FF3B45}" type="datetimeFigureOut">
              <a:rPr lang="en-US"/>
              <a:pPr>
                <a:defRPr/>
              </a:pPr>
              <a:t>8/25/2014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32D524-F789-4380-A657-4CB0BC42EB4D}" type="slidenum">
              <a:rPr lang="en-US"/>
              <a:pPr>
                <a:defRPr/>
              </a:pPr>
              <a:t>‹#›</a:t>
            </a:fld>
            <a:endParaRPr lang="en-US"/>
          </a:p>
        </p:txBody>
      </p:sp>
    </p:spTree>
    <p:extLst>
      <p:ext uri="{BB962C8B-B14F-4D97-AF65-F5344CB8AC3E}">
        <p14:creationId xmlns:p14="http://schemas.microsoft.com/office/powerpoint/2010/main" val="203319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4CA1EB5-3BBD-4BFE-B3FA-132A5A21529B}" type="datetimeFigureOut">
              <a:rPr lang="en-US"/>
              <a:pPr>
                <a:defRPr/>
              </a:pPr>
              <a:t>8/25/2014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BF5C7D-ADCC-4C79-98CF-A8133849A689}" type="slidenum">
              <a:rPr lang="en-US"/>
              <a:pPr>
                <a:defRPr/>
              </a:pPr>
              <a:t>‹#›</a:t>
            </a:fld>
            <a:endParaRPr lang="en-US"/>
          </a:p>
        </p:txBody>
      </p:sp>
    </p:spTree>
    <p:extLst>
      <p:ext uri="{BB962C8B-B14F-4D97-AF65-F5344CB8AC3E}">
        <p14:creationId xmlns:p14="http://schemas.microsoft.com/office/powerpoint/2010/main" val="96411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CB394C-40CA-49C5-92BA-47991F4D25CF}" type="datetimeFigureOut">
              <a:rPr lang="en-US"/>
              <a:pPr>
                <a:defRPr/>
              </a:pPr>
              <a:t>8/25/2014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21A59F-F3EF-4649-A68C-8619606AB4AB}" type="slidenum">
              <a:rPr lang="en-US"/>
              <a:pPr>
                <a:defRPr/>
              </a:pPr>
              <a:t>‹#›</a:t>
            </a:fld>
            <a:endParaRPr lang="en-US"/>
          </a:p>
        </p:txBody>
      </p:sp>
    </p:spTree>
    <p:extLst>
      <p:ext uri="{BB962C8B-B14F-4D97-AF65-F5344CB8AC3E}">
        <p14:creationId xmlns:p14="http://schemas.microsoft.com/office/powerpoint/2010/main" val="208569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265AF-F096-4C65-BDFD-F4EDA2A4BE8F}" type="datetimeFigureOut">
              <a:rPr lang="en-US"/>
              <a:pPr>
                <a:defRPr/>
              </a:pPr>
              <a:t>8/25/2014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120C53-826E-4EE9-BE67-E92EA16E1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457172" y="273352"/>
            <a:ext cx="8228763" cy="1145009"/>
          </a:xfrm>
          <a:prstGeom prst="rect">
            <a:avLst/>
          </a:prstGeom>
        </p:spPr>
        <p:txBody>
          <a:bodyPr wrap="none" lIns="0" tIns="0" rIns="0" bIns="0" anchor="ctr"/>
          <a:lstStyle/>
          <a:p>
            <a:pPr algn="ctr"/>
            <a:r>
              <a:rPr lang="en-US"/>
              <a:t>Click to edit the title text format</a:t>
            </a:r>
            <a:endParaRPr/>
          </a:p>
        </p:txBody>
      </p:sp>
      <p:sp>
        <p:nvSpPr>
          <p:cNvPr id="6" name="PlaceHolder 2"/>
          <p:cNvSpPr>
            <a:spLocks noGrp="1"/>
          </p:cNvSpPr>
          <p:nvPr>
            <p:ph type="body"/>
          </p:nvPr>
        </p:nvSpPr>
        <p:spPr>
          <a:xfrm>
            <a:off x="457171" y="1604841"/>
            <a:ext cx="8045895" cy="3977484"/>
          </a:xfrm>
          <a:prstGeom prst="rect">
            <a:avLst/>
          </a:prstGeom>
        </p:spPr>
        <p:txBody>
          <a:bodyPr wrap="none" lIns="0" tIns="0" rIns="0" bIns="0"/>
          <a:lstStyle/>
          <a:p>
            <a:pPr>
              <a:buSzPct val="45000"/>
              <a:buFont typeface="StarSymbol"/>
              <a:buChar char=""/>
            </a:pPr>
            <a:r>
              <a:rPr lang="en-US"/>
              <a:t>Click to edit the outline text format</a:t>
            </a:r>
            <a:endParaRPr/>
          </a:p>
          <a:p>
            <a:pPr lvl="1">
              <a:buSzPct val="75000"/>
              <a:buFont typeface="StarSymbol"/>
              <a:buChar char=""/>
            </a:pPr>
            <a:r>
              <a:rPr lang="en-US"/>
              <a:t>Second Outline Level</a:t>
            </a:r>
            <a:endParaRPr/>
          </a:p>
          <a:p>
            <a:pPr lvl="2">
              <a:buSzPct val="45000"/>
              <a:buFont typeface="StarSymbol"/>
              <a:buChar char=""/>
            </a:pPr>
            <a:r>
              <a:rPr lang="en-US"/>
              <a:t>Third Outline Level</a:t>
            </a:r>
            <a:endParaRPr/>
          </a:p>
          <a:p>
            <a:pPr lvl="3">
              <a:buSzPct val="75000"/>
              <a:buFont typeface="StarSymbol"/>
              <a:buChar char=""/>
            </a:pPr>
            <a:r>
              <a:rPr lang="en-US"/>
              <a:t>Fourth Outline Level</a:t>
            </a:r>
            <a:endParaRPr/>
          </a:p>
          <a:p>
            <a:pPr lvl="4">
              <a:buSzPct val="4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p:txBody>
      </p:sp>
      <p:sp>
        <p:nvSpPr>
          <p:cNvPr id="2" name="PlaceHolder 3"/>
          <p:cNvSpPr>
            <a:spLocks noGrp="1"/>
          </p:cNvSpPr>
          <p:nvPr>
            <p:ph type="dt"/>
          </p:nvPr>
        </p:nvSpPr>
        <p:spPr>
          <a:xfrm>
            <a:off x="457172" y="6247906"/>
            <a:ext cx="2130093" cy="472896"/>
          </a:xfrm>
          <a:prstGeom prst="rect">
            <a:avLst/>
          </a:prstGeom>
        </p:spPr>
        <p:txBody>
          <a:bodyPr wrap="none" lIns="0" tIns="0" rIns="0" bIns="0"/>
          <a:lstStyle/>
          <a:p>
            <a:pPr fontAlgn="auto">
              <a:spcBef>
                <a:spcPts val="0"/>
              </a:spcBef>
              <a:spcAft>
                <a:spcPts val="0"/>
              </a:spcAft>
            </a:pPr>
            <a:r>
              <a:rPr lang="en-US" smtClean="0">
                <a:solidFill>
                  <a:prstClr val="black"/>
                </a:solidFill>
                <a:latin typeface="Arial"/>
              </a:rPr>
              <a:t>&lt;date/time&gt;</a:t>
            </a:r>
            <a:endParaRPr lang="en-US">
              <a:solidFill>
                <a:prstClr val="black"/>
              </a:solidFill>
              <a:latin typeface="Arial"/>
            </a:endParaRPr>
          </a:p>
        </p:txBody>
      </p:sp>
      <p:sp>
        <p:nvSpPr>
          <p:cNvPr id="3" name="PlaceHolder 4"/>
          <p:cNvSpPr>
            <a:spLocks noGrp="1"/>
          </p:cNvSpPr>
          <p:nvPr>
            <p:ph type="ftr"/>
          </p:nvPr>
        </p:nvSpPr>
        <p:spPr>
          <a:xfrm>
            <a:off x="3127054" y="6247906"/>
            <a:ext cx="2898142" cy="472896"/>
          </a:xfrm>
          <a:prstGeom prst="rect">
            <a:avLst/>
          </a:prstGeom>
        </p:spPr>
        <p:txBody>
          <a:bodyPr wrap="none" lIns="0" tIns="0" rIns="0" bIns="0"/>
          <a:lstStyle/>
          <a:p>
            <a:pPr algn="ctr" fontAlgn="auto">
              <a:spcBef>
                <a:spcPts val="0"/>
              </a:spcBef>
              <a:spcAft>
                <a:spcPts val="0"/>
              </a:spcAft>
            </a:pPr>
            <a:r>
              <a:rPr lang="en-US" smtClean="0">
                <a:solidFill>
                  <a:prstClr val="black"/>
                </a:solidFill>
                <a:latin typeface="Arial"/>
              </a:rPr>
              <a:t>&lt;footer&gt;</a:t>
            </a:r>
            <a:endParaRPr lang="en-US">
              <a:solidFill>
                <a:prstClr val="black"/>
              </a:solidFill>
              <a:latin typeface="Arial"/>
            </a:endParaRPr>
          </a:p>
        </p:txBody>
      </p:sp>
      <p:sp>
        <p:nvSpPr>
          <p:cNvPr id="4" name="PlaceHolder 5"/>
          <p:cNvSpPr>
            <a:spLocks noGrp="1"/>
          </p:cNvSpPr>
          <p:nvPr>
            <p:ph type="sldNum"/>
          </p:nvPr>
        </p:nvSpPr>
        <p:spPr>
          <a:xfrm>
            <a:off x="6555842" y="6247906"/>
            <a:ext cx="2130093" cy="472896"/>
          </a:xfrm>
          <a:prstGeom prst="rect">
            <a:avLst/>
          </a:prstGeom>
        </p:spPr>
        <p:txBody>
          <a:bodyPr wrap="none" lIns="0" tIns="0" rIns="0" bIns="0"/>
          <a:lstStyle/>
          <a:p>
            <a:pPr algn="r" fontAlgn="auto">
              <a:spcBef>
                <a:spcPts val="0"/>
              </a:spcBef>
              <a:spcAft>
                <a:spcPts val="0"/>
              </a:spcAft>
            </a:pPr>
            <a:fld id="{31B1F1D1-9151-41E1-A1A1-B1A1715171D1}" type="slidenum">
              <a:rPr lang="en-US" smtClean="0">
                <a:solidFill>
                  <a:prstClr val="black"/>
                </a:solidFill>
                <a:latin typeface="Arial"/>
              </a:rPr>
              <a:pPr algn="r" fontAlgn="auto">
                <a:spcBef>
                  <a:spcPts val="0"/>
                </a:spcBef>
                <a:spcAft>
                  <a:spcPts val="0"/>
                </a:spcAft>
              </a:pPr>
              <a:t>‹#›</a:t>
            </a:fld>
            <a:endParaRPr lang="en-US">
              <a:solidFill>
                <a:prstClr val="black"/>
              </a:solidFill>
              <a:latin typeface="Arial"/>
            </a:endParaRPr>
          </a:p>
        </p:txBody>
      </p:sp>
    </p:spTree>
    <p:extLst>
      <p:ext uri="{BB962C8B-B14F-4D97-AF65-F5344CB8AC3E}">
        <p14:creationId xmlns:p14="http://schemas.microsoft.com/office/powerpoint/2010/main" val="2355254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829452" rtl="0" eaLnBrk="1" latinLnBrk="0" hangingPunct="1">
        <a:lnSpc>
          <a:spcPct val="90000"/>
        </a:lnSpc>
        <a:spcBef>
          <a:spcPct val="0"/>
        </a:spcBef>
        <a:buNone/>
        <a:defRPr sz="3991" kern="1200">
          <a:solidFill>
            <a:schemeClr val="tx1"/>
          </a:solidFill>
          <a:latin typeface="+mj-lt"/>
          <a:ea typeface="+mj-ea"/>
          <a:cs typeface="+mj-cs"/>
        </a:defRPr>
      </a:lvl1pPr>
    </p:titleStyle>
    <p:bodyStyle>
      <a:lvl1pPr marL="207363" indent="-207363" algn="l" defTabSz="829452" rtl="0" eaLnBrk="1" latinLnBrk="0" hangingPunct="1">
        <a:lnSpc>
          <a:spcPct val="90000"/>
        </a:lnSpc>
        <a:spcBef>
          <a:spcPts val="907"/>
        </a:spcBef>
        <a:buFont typeface="Arial" panose="020B0604020202020204" pitchFamily="34" charset="0"/>
        <a:buChar char="•"/>
        <a:defRPr sz="2540" kern="1200">
          <a:solidFill>
            <a:schemeClr val="tx1"/>
          </a:solidFill>
          <a:latin typeface="+mn-lt"/>
          <a:ea typeface="+mn-ea"/>
          <a:cs typeface="+mn-cs"/>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video" Target="../media/media3.mov"/><Relationship Id="rId2" Type="http://schemas.microsoft.com/office/2007/relationships/media" Target="../media/media3.mov"/><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3.xml"/><Relationship Id="rId5" Type="http://schemas.openxmlformats.org/officeDocument/2006/relationships/image" Target="../media/image18.png"/><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hyperlink" Target="http://easyweb.easynet.co.uk/giorgio.vasari/ghiberti/ghiberti.htm" TargetMode="External"/><Relationship Id="rId3" Type="http://schemas.openxmlformats.org/officeDocument/2006/relationships/notesSlide" Target="../notesSlides/notesSlide4.xml"/><Relationship Id="rId7" Type="http://schemas.openxmlformats.org/officeDocument/2006/relationships/image" Target="../media/image33.jpeg"/><Relationship Id="rId12" Type="http://schemas.openxmlformats.org/officeDocument/2006/relationships/image" Target="../media/image37.jpe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32.jpeg"/><Relationship Id="rId11" Type="http://schemas.openxmlformats.org/officeDocument/2006/relationships/image" Target="../media/image36.jpeg"/><Relationship Id="rId5" Type="http://schemas.openxmlformats.org/officeDocument/2006/relationships/hyperlink" Target="http://www.wga.hu/art/g/ghiberti/2n_door2.jpg" TargetMode="External"/><Relationship Id="rId10" Type="http://schemas.openxmlformats.org/officeDocument/2006/relationships/image" Target="../media/image35.jpeg"/><Relationship Id="rId4" Type="http://schemas.openxmlformats.org/officeDocument/2006/relationships/image" Target="../media/image31.png"/><Relationship Id="rId9"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alavon.co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alavon.co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wmf"/></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cs.berkeley.edu/~efros/photos/Albums/MoreOxfordWinter/camera/162_6247.JPG"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hyperlink" Target="http://www.cs.berkeley.edu/~efros/photos/Albums/MMOxford/camera/Picture439.jpg" TargetMode="External"/><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2" Type="http://schemas.openxmlformats.org/officeDocument/2006/relationships/hyperlink" Target="http://www.debevec.org/Campanile/"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digitaldomain.com/benjamin_button_behind_the_scenes/" TargetMode="External"/><Relationship Id="rId2" Type="http://schemas.openxmlformats.org/officeDocument/2006/relationships/hyperlink" Target="http://digitaldomain.com/projects/8"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asadegh2@Illinois.edu" TargetMode="External"/><Relationship Id="rId2" Type="http://schemas.openxmlformats.org/officeDocument/2006/relationships/hyperlink" Target="mailto:dhoiem@uiuc.edu" TargetMode="External"/><Relationship Id="rId1" Type="http://schemas.openxmlformats.org/officeDocument/2006/relationships/slideLayout" Target="../slideLayouts/slideLayout2.xml"/><Relationship Id="rId5" Type="http://schemas.openxmlformats.org/officeDocument/2006/relationships/hyperlink" Target="http://www.cs.illinois.edu/class/fa11/cs498dh/" TargetMode="External"/><Relationship Id="rId4" Type="http://schemas.openxmlformats.org/officeDocument/2006/relationships/hyperlink" Target="http://courses.engr.illinois.edu/cs498dh3/"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2" Type="http://schemas.openxmlformats.org/officeDocument/2006/relationships/hyperlink" Target="http://www.cs.ubc.ca/~lowe/vision.htm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doodle.com/f4wzcrshumttkxzt" TargetMode="External"/><Relationship Id="rId2" Type="http://schemas.openxmlformats.org/officeDocument/2006/relationships/hyperlink" Target="http://doodle.com/49shtvw5haicz498" TargetMode="External"/><Relationship Id="rId1" Type="http://schemas.openxmlformats.org/officeDocument/2006/relationships/slideLayout" Target="../slideLayouts/slideLayout2.xml"/><Relationship Id="rId4" Type="http://schemas.openxmlformats.org/officeDocument/2006/relationships/hyperlink" Target="https://piazza.com/class/hyzzw1vjjb83cf"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C:\Users\Hoiem\Documents\Classes\Computational Photography - Fall 2010\index_files\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8600"/>
            <a:ext cx="373715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1"/>
          <p:cNvSpPr>
            <a:spLocks noGrp="1"/>
          </p:cNvSpPr>
          <p:nvPr>
            <p:ph type="ctrTitle"/>
          </p:nvPr>
        </p:nvSpPr>
        <p:spPr>
          <a:xfrm>
            <a:off x="533400" y="0"/>
            <a:ext cx="7772400" cy="1470025"/>
          </a:xfrm>
          <a:solidFill>
            <a:schemeClr val="bg1"/>
          </a:solidFill>
        </p:spPr>
        <p:txBody>
          <a:bodyPr/>
          <a:lstStyle/>
          <a:p>
            <a:pPr eaLnBrk="1" hangingPunct="1"/>
            <a:r>
              <a:rPr lang="en-US" dirty="0" smtClean="0"/>
              <a:t>Computational Photography</a:t>
            </a:r>
            <a:br>
              <a:rPr lang="en-US" dirty="0" smtClean="0"/>
            </a:br>
            <a:r>
              <a:rPr lang="en-US" dirty="0" smtClean="0"/>
              <a:t>CS498dh</a:t>
            </a:r>
          </a:p>
        </p:txBody>
      </p:sp>
      <p:sp>
        <p:nvSpPr>
          <p:cNvPr id="2052" name="Subtitle 2"/>
          <p:cNvSpPr>
            <a:spLocks noGrp="1"/>
          </p:cNvSpPr>
          <p:nvPr>
            <p:ph type="subTitle" idx="1"/>
          </p:nvPr>
        </p:nvSpPr>
        <p:spPr>
          <a:xfrm>
            <a:off x="1295400" y="4572000"/>
            <a:ext cx="6400800" cy="1752600"/>
          </a:xfrm>
        </p:spPr>
        <p:txBody>
          <a:bodyPr/>
          <a:lstStyle/>
          <a:p>
            <a:pPr eaLnBrk="1" hangingPunct="1"/>
            <a:endParaRPr lang="en-US" sz="2400" dirty="0" smtClean="0">
              <a:solidFill>
                <a:schemeClr val="tx1"/>
              </a:solidFill>
            </a:endParaRPr>
          </a:p>
          <a:p>
            <a:pPr eaLnBrk="1" hangingPunct="1"/>
            <a:endParaRPr lang="en-US" sz="2400" dirty="0" smtClean="0">
              <a:solidFill>
                <a:schemeClr val="tx1"/>
              </a:solidFill>
            </a:endParaRPr>
          </a:p>
          <a:p>
            <a:pPr eaLnBrk="1" hangingPunct="1"/>
            <a:r>
              <a:rPr lang="en-US" dirty="0" smtClean="0">
                <a:solidFill>
                  <a:schemeClr val="tx1"/>
                </a:solidFill>
              </a:rPr>
              <a:t>Derek </a:t>
            </a:r>
            <a:r>
              <a:rPr lang="en-US" dirty="0" err="1" smtClean="0">
                <a:solidFill>
                  <a:schemeClr val="tx1"/>
                </a:solidFill>
              </a:rPr>
              <a:t>Hoiem</a:t>
            </a:r>
            <a:r>
              <a:rPr lang="en-US" dirty="0" smtClean="0">
                <a:solidFill>
                  <a:schemeClr val="tx1"/>
                </a:solidFill>
              </a:rPr>
              <a:t> </a:t>
            </a:r>
            <a:r>
              <a:rPr lang="en-US" dirty="0" smtClean="0">
                <a:solidFill>
                  <a:schemeClr val="tx1"/>
                </a:solidFill>
              </a:rPr>
              <a:t>(instructor)</a:t>
            </a:r>
            <a:endParaRPr lang="en-US" dirty="0" smtClean="0">
              <a:solidFill>
                <a:schemeClr val="tx1"/>
              </a:solidFill>
            </a:endParaRPr>
          </a:p>
          <a:p>
            <a:pPr eaLnBrk="1" hangingPunct="1"/>
            <a:r>
              <a:rPr lang="en-US" dirty="0" smtClean="0">
                <a:solidFill>
                  <a:schemeClr val="tx1"/>
                </a:solidFill>
              </a:rPr>
              <a:t>Amin </a:t>
            </a:r>
            <a:r>
              <a:rPr lang="en-US" dirty="0" err="1" smtClean="0">
                <a:solidFill>
                  <a:schemeClr val="tx1"/>
                </a:solidFill>
              </a:rPr>
              <a:t>Sadeghi</a:t>
            </a:r>
            <a:r>
              <a:rPr lang="en-US" dirty="0" smtClean="0">
                <a:solidFill>
                  <a:schemeClr val="tx1"/>
                </a:solidFill>
              </a:rPr>
              <a:t> (TA</a:t>
            </a:r>
            <a:r>
              <a:rPr lang="en-US" dirty="0" smtClean="0">
                <a:solidFill>
                  <a:schemeClr val="tx1"/>
                </a:solidFill>
              </a:rPr>
              <a:t>)</a:t>
            </a:r>
          </a:p>
          <a:p>
            <a:pPr eaLnBrk="1" hangingPunct="1"/>
            <a:endParaRPr lang="en-US" sz="2400" dirty="0" smtClean="0">
              <a:solidFill>
                <a:schemeClr val="tx1"/>
              </a:solidFill>
            </a:endParaRPr>
          </a:p>
        </p:txBody>
      </p:sp>
      <p:sp>
        <p:nvSpPr>
          <p:cNvPr id="2053" name="TextBox 4"/>
          <p:cNvSpPr txBox="1">
            <a:spLocks noChangeArrowheads="1"/>
          </p:cNvSpPr>
          <p:nvPr/>
        </p:nvSpPr>
        <p:spPr bwMode="auto">
          <a:xfrm>
            <a:off x="8189913" y="0"/>
            <a:ext cx="954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8/26/14</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ig.ba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3817337"/>
      </p:ext>
    </p:extLst>
  </p:cSld>
  <p:clrMapOvr>
    <a:masterClrMapping/>
  </p:clrMapOvr>
  <mc:AlternateContent xmlns:mc="http://schemas.openxmlformats.org/markup-compatibility/2006">
    <mc:Choice xmlns:p14="http://schemas.microsoft.com/office/powerpoint/2010/main" Requires="p14">
      <p:transition spd="slow" p14:dur="2000" advTm="14040"/>
    </mc:Choice>
    <mc:Fallback>
      <p:transition spd="slow" advTm="1404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ooltable-long.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 y="0"/>
            <a:ext cx="9144001" cy="6858000"/>
          </a:xfrm>
          <a:prstGeom prst="rect">
            <a:avLst/>
          </a:prstGeom>
        </p:spPr>
      </p:pic>
    </p:spTree>
    <p:custDataLst>
      <p:tags r:id="rId1"/>
    </p:custDataLst>
    <p:extLst>
      <p:ext uri="{BB962C8B-B14F-4D97-AF65-F5344CB8AC3E}">
        <p14:creationId xmlns:p14="http://schemas.microsoft.com/office/powerpoint/2010/main" val="3154107181"/>
      </p:ext>
    </p:extLst>
  </p:cSld>
  <p:clrMapOvr>
    <a:masterClrMapping/>
  </p:clrMapOvr>
  <mc:AlternateContent xmlns:mc="http://schemas.openxmlformats.org/markup-compatibility/2006">
    <mc:Choice xmlns:p14="http://schemas.microsoft.com/office/powerpoint/2010/main" Requires="p14">
      <p:transition spd="med" p14:dur="700" advTm="13008">
        <p:fade/>
      </p:transition>
    </mc:Choice>
    <mc:Fallback>
      <p:transition spd="med" advTm="130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p:ext uri="{E180D4A7-C9FB-4DFB-919C-405C955672EB}">
      <p14:showEvtLst xmlns:p14="http://schemas.microsoft.com/office/powerpoint/2010/main">
        <p14:playEvt time="300" objId="3"/>
        <p14:stopEvt time="10254"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rror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824498770"/>
      </p:ext>
    </p:extLst>
  </p:cSld>
  <p:clrMapOvr>
    <a:masterClrMapping/>
  </p:clrMapOvr>
  <mc:AlternateContent xmlns:mc="http://schemas.openxmlformats.org/markup-compatibility/2006">
    <mc:Choice xmlns:p14="http://schemas.microsoft.com/office/powerpoint/2010/main" Requires="p14">
      <p:transition spd="slow" p14:dur="2000" advTm="40862"/>
    </mc:Choice>
    <mc:Fallback>
      <p:transition spd="slow" advTm="408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extLst>
    <p:ext uri="{E180D4A7-C9FB-4DFB-919C-405C955672EB}">
      <p14:showEvtLst xmlns:p14="http://schemas.microsoft.com/office/powerpoint/2010/main">
        <p14:playEvt time="21567" objId="2"/>
        <p14:stopEvt time="38527"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Shape 1"/>
          <p:cNvSpPr txBox="1"/>
          <p:nvPr/>
        </p:nvSpPr>
        <p:spPr>
          <a:xfrm>
            <a:off x="457172" y="273684"/>
            <a:ext cx="8228763" cy="1144888"/>
          </a:xfrm>
          <a:prstGeom prst="rect">
            <a:avLst/>
          </a:prstGeom>
        </p:spPr>
        <p:txBody>
          <a:bodyPr wrap="none" lIns="0" tIns="0" rIns="0" bIns="0" anchor="ctr"/>
          <a:lstStyle/>
          <a:p>
            <a:pPr algn="ctr" fontAlgn="auto">
              <a:spcBef>
                <a:spcPts val="0"/>
              </a:spcBef>
              <a:spcAft>
                <a:spcPts val="0"/>
              </a:spcAft>
            </a:pPr>
            <a:r>
              <a:rPr lang="en-US" sz="3991" dirty="0">
                <a:solidFill>
                  <a:prstClr val="black"/>
                </a:solidFill>
                <a:latin typeface="Arial"/>
              </a:rPr>
              <a:t>Class TA</a:t>
            </a:r>
            <a:endParaRPr sz="3991" dirty="0">
              <a:solidFill>
                <a:prstClr val="black"/>
              </a:solidFill>
              <a:latin typeface="Arial"/>
            </a:endParaRPr>
          </a:p>
        </p:txBody>
      </p:sp>
      <p:pic>
        <p:nvPicPr>
          <p:cNvPr id="39" name="Picture 38"/>
          <p:cNvPicPr/>
          <p:nvPr/>
        </p:nvPicPr>
        <p:blipFill>
          <a:blip r:embed="rId2"/>
          <a:stretch>
            <a:fillRect/>
          </a:stretch>
        </p:blipFill>
        <p:spPr>
          <a:xfrm>
            <a:off x="5648030" y="1736633"/>
            <a:ext cx="2978147" cy="4484527"/>
          </a:xfrm>
          <a:prstGeom prst="rect">
            <a:avLst/>
          </a:prstGeom>
        </p:spPr>
      </p:pic>
      <p:sp>
        <p:nvSpPr>
          <p:cNvPr id="6" name="Subtitle 2"/>
          <p:cNvSpPr>
            <a:spLocks noGrp="1"/>
          </p:cNvSpPr>
          <p:nvPr>
            <p:ph type="subTitle"/>
          </p:nvPr>
        </p:nvSpPr>
        <p:spPr>
          <a:xfrm>
            <a:off x="457173" y="1462795"/>
            <a:ext cx="4901447" cy="4223235"/>
          </a:xfrm>
        </p:spPr>
        <p:txBody>
          <a:bodyPr/>
          <a:lstStyle/>
          <a:p>
            <a:pPr>
              <a:lnSpc>
                <a:spcPct val="150000"/>
              </a:lnSpc>
            </a:pPr>
            <a:r>
              <a:rPr lang="en-US" sz="2540" dirty="0"/>
              <a:t>Mohammad Amin </a:t>
            </a:r>
            <a:r>
              <a:rPr lang="en-US" sz="2540" dirty="0" err="1"/>
              <a:t>Sadeghi</a:t>
            </a:r>
            <a:endParaRPr lang="en-US" sz="2540" dirty="0"/>
          </a:p>
          <a:p>
            <a:pPr>
              <a:lnSpc>
                <a:spcPct val="150000"/>
              </a:lnSpc>
            </a:pPr>
            <a:r>
              <a:rPr lang="en-US" sz="2540" dirty="0"/>
              <a:t>Call me Amin</a:t>
            </a:r>
          </a:p>
          <a:p>
            <a:pPr>
              <a:lnSpc>
                <a:spcPct val="150000"/>
              </a:lnSpc>
            </a:pPr>
            <a:endParaRPr lang="en-US" sz="2540" dirty="0"/>
          </a:p>
          <a:p>
            <a:pPr>
              <a:lnSpc>
                <a:spcPct val="150000"/>
              </a:lnSpc>
            </a:pPr>
            <a:r>
              <a:rPr lang="en-US" sz="2540" dirty="0"/>
              <a:t>Email: msadegh2@illinois.edu</a:t>
            </a:r>
          </a:p>
          <a:p>
            <a:pPr>
              <a:lnSpc>
                <a:spcPct val="150000"/>
              </a:lnSpc>
            </a:pPr>
            <a:endParaRPr lang="en-US" sz="2540" dirty="0"/>
          </a:p>
        </p:txBody>
      </p:sp>
    </p:spTree>
    <p:extLst>
      <p:ext uri="{BB962C8B-B14F-4D97-AF65-F5344CB8AC3E}">
        <p14:creationId xmlns:p14="http://schemas.microsoft.com/office/powerpoint/2010/main" val="3457407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3" name="Subtitle 2"/>
          <p:cNvSpPr>
            <a:spLocks noGrp="1"/>
          </p:cNvSpPr>
          <p:nvPr>
            <p:ph type="subTitle"/>
          </p:nvPr>
        </p:nvSpPr>
        <p:spPr>
          <a:xfrm>
            <a:off x="457173" y="1462795"/>
            <a:ext cx="4901447" cy="4223235"/>
          </a:xfrm>
        </p:spPr>
        <p:txBody>
          <a:bodyPr/>
          <a:lstStyle/>
          <a:p>
            <a:pPr>
              <a:lnSpc>
                <a:spcPct val="150000"/>
              </a:lnSpc>
            </a:pPr>
            <a:endParaRPr lang="en-US" dirty="0" smtClean="0"/>
          </a:p>
          <a:p>
            <a:pPr>
              <a:lnSpc>
                <a:spcPct val="150000"/>
              </a:lnSpc>
            </a:pPr>
            <a:endParaRPr lang="en-US" dirty="0"/>
          </a:p>
          <a:p>
            <a:pPr>
              <a:lnSpc>
                <a:spcPct val="150000"/>
              </a:lnSpc>
            </a:pPr>
            <a:r>
              <a:rPr lang="en-US" dirty="0" smtClean="0"/>
              <a:t>Sharif University</a:t>
            </a:r>
          </a:p>
          <a:p>
            <a:pPr marL="414726" lvl="1">
              <a:lnSpc>
                <a:spcPct val="150000"/>
              </a:lnSpc>
            </a:pPr>
            <a:r>
              <a:rPr lang="en-US" dirty="0" smtClean="0"/>
              <a:t>BSc Computer Engineering</a:t>
            </a:r>
          </a:p>
          <a:p>
            <a:pPr marL="414726" lvl="1">
              <a:lnSpc>
                <a:spcPct val="150000"/>
              </a:lnSpc>
            </a:pPr>
            <a:r>
              <a:rPr lang="en-US" dirty="0" smtClean="0"/>
              <a:t>Iran, 2005 - 2010</a:t>
            </a:r>
          </a:p>
          <a:p>
            <a:pPr>
              <a:lnSpc>
                <a:spcPct val="150000"/>
              </a:lnSpc>
            </a:pPr>
            <a:endParaRPr lang="en-US" dirty="0" smtClean="0"/>
          </a:p>
          <a:p>
            <a:pPr>
              <a:lnSpc>
                <a:spcPct val="150000"/>
              </a:lnSpc>
            </a:pPr>
            <a:r>
              <a:rPr lang="en-US" dirty="0" smtClean="0"/>
              <a:t>University of Illinois</a:t>
            </a:r>
          </a:p>
          <a:p>
            <a:pPr marL="414726" lvl="1">
              <a:lnSpc>
                <a:spcPct val="150000"/>
              </a:lnSpc>
            </a:pPr>
            <a:r>
              <a:rPr lang="en-US" dirty="0" smtClean="0"/>
              <a:t>PhD in Computer Science</a:t>
            </a:r>
          </a:p>
          <a:p>
            <a:pPr marL="414726" lvl="1">
              <a:lnSpc>
                <a:spcPct val="150000"/>
              </a:lnSpc>
            </a:pPr>
            <a:r>
              <a:rPr lang="en-US" dirty="0" smtClean="0"/>
              <a:t>2010 - present</a:t>
            </a:r>
          </a:p>
          <a:p>
            <a:pPr marL="414726" lvl="1">
              <a:lnSpc>
                <a:spcPct val="150000"/>
              </a:lnSpc>
            </a:pPr>
            <a:endParaRPr lang="en-US" dirty="0"/>
          </a:p>
        </p:txBody>
      </p:sp>
      <p:pic>
        <p:nvPicPr>
          <p:cNvPr id="1026" name="Picture 2" descr="http://sharif.masjedun.com/uploads/mosque2_178966.jpg"/>
          <p:cNvPicPr>
            <a:picLocks noChangeAspect="1" noChangeArrowheads="1"/>
          </p:cNvPicPr>
          <p:nvPr/>
        </p:nvPicPr>
        <p:blipFill rotWithShape="1">
          <a:blip r:embed="rId2">
            <a:extLst>
              <a:ext uri="{28A0092B-C50C-407E-A947-70E740481C1C}">
                <a14:useLocalDpi xmlns:a14="http://schemas.microsoft.com/office/drawing/2010/main" val="0"/>
              </a:ext>
            </a:extLst>
          </a:blip>
          <a:srcRect t="4665" b="9173"/>
          <a:stretch/>
        </p:blipFill>
        <p:spPr bwMode="auto">
          <a:xfrm>
            <a:off x="4982970" y="1462795"/>
            <a:ext cx="3732436" cy="24119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olleges.niche.com/images/standard/1465/?v=EC565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970" y="4181310"/>
            <a:ext cx="3732436" cy="225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248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Awards</a:t>
            </a:r>
            <a:endParaRPr lang="en-US" dirty="0"/>
          </a:p>
        </p:txBody>
      </p:sp>
      <p:sp>
        <p:nvSpPr>
          <p:cNvPr id="3" name="Subtitle 2"/>
          <p:cNvSpPr>
            <a:spLocks noGrp="1"/>
          </p:cNvSpPr>
          <p:nvPr>
            <p:ph type="subTitle"/>
          </p:nvPr>
        </p:nvSpPr>
        <p:spPr>
          <a:xfrm>
            <a:off x="457172" y="1891252"/>
            <a:ext cx="8045895" cy="3977393"/>
          </a:xfrm>
        </p:spPr>
        <p:txBody>
          <a:bodyPr/>
          <a:lstStyle/>
          <a:p>
            <a:pPr>
              <a:lnSpc>
                <a:spcPct val="150000"/>
              </a:lnSpc>
            </a:pPr>
            <a:r>
              <a:rPr lang="en-US" dirty="0" smtClean="0"/>
              <a:t>Bronze Medal at</a:t>
            </a:r>
            <a:br>
              <a:rPr lang="en-US" dirty="0" smtClean="0"/>
            </a:br>
            <a:r>
              <a:rPr lang="en-US" dirty="0" smtClean="0"/>
              <a:t>IOI’2005</a:t>
            </a:r>
          </a:p>
          <a:p>
            <a:pPr>
              <a:lnSpc>
                <a:spcPct val="150000"/>
              </a:lnSpc>
            </a:pPr>
            <a:endParaRPr lang="en-US" dirty="0" smtClean="0"/>
          </a:p>
          <a:p>
            <a:pPr>
              <a:lnSpc>
                <a:spcPct val="150000"/>
              </a:lnSpc>
            </a:pPr>
            <a:endParaRPr lang="en-US" dirty="0" smtClean="0"/>
          </a:p>
          <a:p>
            <a:pPr>
              <a:lnSpc>
                <a:spcPct val="150000"/>
              </a:lnSpc>
            </a:pPr>
            <a:r>
              <a:rPr lang="en-US" dirty="0" smtClean="0"/>
              <a:t>Best Student Paper Award at</a:t>
            </a:r>
            <a:br>
              <a:rPr lang="en-US" dirty="0" smtClean="0"/>
            </a:br>
            <a:r>
              <a:rPr lang="en-US" dirty="0" smtClean="0"/>
              <a:t>CVPR’2011</a:t>
            </a:r>
            <a:endParaRPr lang="en-US" dirty="0"/>
          </a:p>
        </p:txBody>
      </p:sp>
      <p:pic>
        <p:nvPicPr>
          <p:cNvPr id="3074" name="Picture 2" descr="http://ioinformatics.org/locations/ioi05/logo0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295" y="1349177"/>
            <a:ext cx="3482772" cy="22405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cvpr2011.org/sites/default/files/CVPR%20License6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8674" y="4289438"/>
            <a:ext cx="3188953" cy="1613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168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Understanding</a:t>
            </a:r>
            <a:endParaRPr lang="en-US" dirty="0"/>
          </a:p>
        </p:txBody>
      </p:sp>
      <p:sp>
        <p:nvSpPr>
          <p:cNvPr id="3" name="Subtitle 2"/>
          <p:cNvSpPr>
            <a:spLocks noGrp="1"/>
          </p:cNvSpPr>
          <p:nvPr>
            <p:ph type="subTitle"/>
          </p:nvPr>
        </p:nvSpPr>
        <p:spPr>
          <a:xfrm>
            <a:off x="457172" y="1997925"/>
            <a:ext cx="8045895" cy="1593037"/>
          </a:xfrm>
        </p:spPr>
        <p:txBody>
          <a:bodyPr/>
          <a:lstStyle/>
          <a:p>
            <a:r>
              <a:rPr lang="en-US" dirty="0" smtClean="0"/>
              <a:t>Automatic Image description</a:t>
            </a:r>
          </a:p>
          <a:p>
            <a:endParaRPr lang="en-US" dirty="0"/>
          </a:p>
          <a:p>
            <a:r>
              <a:rPr lang="en-US" dirty="0" smtClean="0"/>
              <a:t>Visual Phrases</a:t>
            </a:r>
            <a:endParaRPr lang="en-US" dirty="0"/>
          </a:p>
        </p:txBody>
      </p:sp>
      <p:pic>
        <p:nvPicPr>
          <p:cNvPr id="2052" name="Picture 4" descr="The big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933" y="3940201"/>
            <a:ext cx="7288650" cy="20863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eb.engr.illinois.edu/~msadegh2/publications/sent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295" y="1233607"/>
            <a:ext cx="2335287" cy="233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610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Object Detection</a:t>
            </a:r>
            <a:endParaRPr lang="en-US" dirty="0"/>
          </a:p>
        </p:txBody>
      </p:sp>
      <p:pic>
        <p:nvPicPr>
          <p:cNvPr id="4" name="Picture 3"/>
          <p:cNvPicPr>
            <a:picLocks noChangeAspect="1"/>
          </p:cNvPicPr>
          <p:nvPr/>
        </p:nvPicPr>
        <p:blipFill rotWithShape="1">
          <a:blip r:embed="rId2"/>
          <a:srcRect l="23927" t="25084" r="20397" b="13361"/>
          <a:stretch/>
        </p:blipFill>
        <p:spPr>
          <a:xfrm>
            <a:off x="723251" y="1590120"/>
            <a:ext cx="7696605" cy="4786561"/>
          </a:xfrm>
          <a:prstGeom prst="rect">
            <a:avLst/>
          </a:prstGeom>
        </p:spPr>
      </p:pic>
    </p:spTree>
    <p:extLst>
      <p:ext uri="{BB962C8B-B14F-4D97-AF65-F5344CB8AC3E}">
        <p14:creationId xmlns:p14="http://schemas.microsoft.com/office/powerpoint/2010/main" val="2175830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81000" y="1066800"/>
            <a:ext cx="8229600" cy="914400"/>
          </a:xfrm>
        </p:spPr>
        <p:txBody>
          <a:bodyPr>
            <a:normAutofit fontScale="90000"/>
          </a:bodyPr>
          <a:lstStyle/>
          <a:p>
            <a:pPr>
              <a:defRPr/>
            </a:pPr>
            <a:r>
              <a:rPr lang="en-US" smtClean="0"/>
              <a:t>Some background to computational photography and …</a:t>
            </a:r>
          </a:p>
        </p:txBody>
      </p:sp>
      <p:sp>
        <p:nvSpPr>
          <p:cNvPr id="11267" name="Content Placeholder 3"/>
          <p:cNvSpPr>
            <a:spLocks noGrp="1"/>
          </p:cNvSpPr>
          <p:nvPr>
            <p:ph idx="1"/>
          </p:nvPr>
        </p:nvSpPr>
        <p:spPr>
          <a:xfrm>
            <a:off x="457200" y="2255838"/>
            <a:ext cx="8229600" cy="2849562"/>
          </a:xfrm>
        </p:spPr>
        <p:txBody>
          <a:bodyPr/>
          <a:lstStyle/>
          <a:p>
            <a:pPr algn="ctr">
              <a:buFont typeface="Arial" charset="0"/>
              <a:buNone/>
            </a:pPr>
            <a:endParaRPr lang="en-US" smtClean="0"/>
          </a:p>
          <a:p>
            <a:pPr algn="ctr">
              <a:buFont typeface="Arial" charset="0"/>
              <a:buNone/>
            </a:pPr>
            <a:r>
              <a:rPr lang="en-US" sz="4800" smtClean="0"/>
              <a:t>The Pursuit of Realism</a:t>
            </a:r>
          </a:p>
        </p:txBody>
      </p:sp>
      <p:sp>
        <p:nvSpPr>
          <p:cNvPr id="11268" name="TextBox 4"/>
          <p:cNvSpPr txBox="1">
            <a:spLocks noChangeArrowheads="1"/>
          </p:cNvSpPr>
          <p:nvPr/>
        </p:nvSpPr>
        <p:spPr bwMode="auto">
          <a:xfrm flipH="1">
            <a:off x="0" y="6550025"/>
            <a:ext cx="6400800" cy="307975"/>
          </a:xfrm>
          <a:prstGeom prst="rect">
            <a:avLst/>
          </a:prstGeom>
          <a:noFill/>
          <a:ln w="9525">
            <a:noFill/>
            <a:miter lim="800000"/>
            <a:headEnd/>
            <a:tailEnd/>
          </a:ln>
        </p:spPr>
        <p:txBody>
          <a:bodyPr>
            <a:spAutoFit/>
          </a:bodyPr>
          <a:lstStyle/>
          <a:p>
            <a:pPr>
              <a:defRPr/>
            </a:pPr>
            <a:r>
              <a:rPr lang="en-US" sz="1400" dirty="0">
                <a:solidFill>
                  <a:schemeClr val="bg1">
                    <a:lumMod val="50000"/>
                  </a:schemeClr>
                </a:solidFill>
                <a:latin typeface="Arial" pitchFamily="34" charset="0"/>
              </a:rPr>
              <a:t>Several of following slides from Alyosha Efros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lstStyle/>
          <a:p>
            <a:r>
              <a:rPr lang="en-US" smtClean="0"/>
              <a:t>Depicting Our World: The Beginning</a:t>
            </a:r>
          </a:p>
        </p:txBody>
      </p:sp>
      <p:pic>
        <p:nvPicPr>
          <p:cNvPr id="1024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6672263"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8"/>
          <p:cNvSpPr txBox="1">
            <a:spLocks noChangeArrowheads="1"/>
          </p:cNvSpPr>
          <p:nvPr/>
        </p:nvSpPr>
        <p:spPr bwMode="auto">
          <a:xfrm>
            <a:off x="1143000" y="5867400"/>
            <a:ext cx="4608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Prehistoric Painting, Lascaux Cave, France</a:t>
            </a:r>
          </a:p>
          <a:p>
            <a:pPr eaLnBrk="1" hangingPunct="1"/>
            <a:r>
              <a:rPr lang="en-US" dirty="0"/>
              <a:t>~ </a:t>
            </a:r>
            <a:r>
              <a:rPr lang="en-US" dirty="0" smtClean="0"/>
              <a:t>15,000 </a:t>
            </a:r>
            <a:r>
              <a:rPr lang="en-US" dirty="0"/>
              <a:t>B.C. </a:t>
            </a:r>
          </a:p>
        </p:txBody>
      </p:sp>
      <p:pic>
        <p:nvPicPr>
          <p:cNvPr id="102409" name="Picture 9"/>
          <p:cNvPicPr>
            <a:picLocks noChangeAspect="1" noChangeArrowheads="1"/>
          </p:cNvPicPr>
          <p:nvPr/>
        </p:nvPicPr>
        <p:blipFill>
          <a:blip r:embed="rId3">
            <a:extLst>
              <a:ext uri="{28A0092B-C50C-407E-A947-70E740481C1C}">
                <a14:useLocalDpi xmlns:a14="http://schemas.microsoft.com/office/drawing/2010/main" val="0"/>
              </a:ext>
            </a:extLst>
          </a:blip>
          <a:srcRect l="30571" t="34763" r="45428" b="34253"/>
          <a:stretch>
            <a:fillRect/>
          </a:stretch>
        </p:blipFill>
        <p:spPr bwMode="auto">
          <a:xfrm>
            <a:off x="7239000" y="4343400"/>
            <a:ext cx="1600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0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mtClean="0"/>
              <a:t>Today’s Class</a:t>
            </a:r>
          </a:p>
        </p:txBody>
      </p:sp>
      <p:sp>
        <p:nvSpPr>
          <p:cNvPr id="3075" name="Content Placeholder 2"/>
          <p:cNvSpPr>
            <a:spLocks noGrp="1"/>
          </p:cNvSpPr>
          <p:nvPr>
            <p:ph idx="1"/>
          </p:nvPr>
        </p:nvSpPr>
        <p:spPr/>
        <p:txBody>
          <a:bodyPr/>
          <a:lstStyle/>
          <a:p>
            <a:r>
              <a:rPr lang="en-US" dirty="0" smtClean="0"/>
              <a:t>A little </a:t>
            </a:r>
            <a:r>
              <a:rPr lang="en-US" dirty="0" smtClean="0"/>
              <a:t>about me and Amin</a:t>
            </a:r>
            <a:endParaRPr lang="en-US" dirty="0" smtClean="0"/>
          </a:p>
          <a:p>
            <a:r>
              <a:rPr lang="en-US" dirty="0" smtClean="0"/>
              <a:t>Intro to Computational Photography</a:t>
            </a:r>
          </a:p>
          <a:p>
            <a:r>
              <a:rPr lang="en-US" dirty="0" smtClean="0"/>
              <a:t>Course outline and logistics</a:t>
            </a:r>
          </a:p>
          <a:p>
            <a:r>
              <a:rPr lang="en-US" dirty="0" smtClean="0"/>
              <a:t>A little about you</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7239000" cy="508793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2286000" y="6064250"/>
            <a:ext cx="414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dirty="0"/>
              <a:t>The Empress Theodora with her court. </a:t>
            </a:r>
          </a:p>
          <a:p>
            <a:r>
              <a:rPr lang="en-US" dirty="0"/>
              <a:t>Ravenna, St. Vitale 6th c. </a:t>
            </a:r>
          </a:p>
        </p:txBody>
      </p:sp>
      <p:sp>
        <p:nvSpPr>
          <p:cNvPr id="13316" name="Rectangle 4"/>
          <p:cNvSpPr>
            <a:spLocks noGrp="1" noChangeArrowheads="1"/>
          </p:cNvSpPr>
          <p:nvPr>
            <p:ph type="title"/>
          </p:nvPr>
        </p:nvSpPr>
        <p:spPr/>
        <p:txBody>
          <a:bodyPr/>
          <a:lstStyle/>
          <a:p>
            <a:r>
              <a:rPr lang="en-US" smtClean="0"/>
              <a:t>Depicting Our World: Middle Ages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2209800" y="914400"/>
            <a:ext cx="4489450" cy="5943600"/>
            <a:chOff x="1392" y="576"/>
            <a:chExt cx="2828" cy="3744"/>
          </a:xfrm>
        </p:grpSpPr>
        <p:pic>
          <p:nvPicPr>
            <p:cNvPr id="143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 y="576"/>
              <a:ext cx="2431"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4"/>
            <p:cNvSpPr>
              <a:spLocks noChangeArrowheads="1"/>
            </p:cNvSpPr>
            <p:nvPr/>
          </p:nvSpPr>
          <p:spPr bwMode="auto">
            <a:xfrm>
              <a:off x="1392" y="4089"/>
              <a:ext cx="28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t>Nuns in Procession. French ms. ca. 1300. </a:t>
              </a:r>
            </a:p>
          </p:txBody>
        </p:sp>
      </p:grpSp>
      <p:sp>
        <p:nvSpPr>
          <p:cNvPr id="14339" name="Rectangle 5"/>
          <p:cNvSpPr>
            <a:spLocks noGrp="1" noChangeArrowheads="1"/>
          </p:cNvSpPr>
          <p:nvPr>
            <p:ph type="title"/>
          </p:nvPr>
        </p:nvSpPr>
        <p:spPr/>
        <p:txBody>
          <a:bodyPr/>
          <a:lstStyle/>
          <a:p>
            <a:r>
              <a:rPr lang="en-US" smtClean="0"/>
              <a:t>Depicting Our World: Middle Ages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828800"/>
            <a:ext cx="47021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p:txBody>
          <a:bodyPr/>
          <a:lstStyle/>
          <a:p>
            <a:r>
              <a:rPr lang="en-US" smtClean="0"/>
              <a:t>Depicting Our World: Renaissance</a:t>
            </a:r>
          </a:p>
        </p:txBody>
      </p:sp>
      <p:pic>
        <p:nvPicPr>
          <p:cNvPr id="116742" name="Picture 6" descr="Click!">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295400"/>
            <a:ext cx="2562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6" name="Picture 10" descr="gates_of_paradi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295400"/>
            <a:ext cx="2636838"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7" name="Text Box 11"/>
          <p:cNvSpPr txBox="1">
            <a:spLocks noChangeArrowheads="1"/>
          </p:cNvSpPr>
          <p:nvPr/>
        </p:nvSpPr>
        <p:spPr bwMode="auto">
          <a:xfrm>
            <a:off x="5486400" y="877888"/>
            <a:ext cx="2659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East Doors (1452)</a:t>
            </a:r>
          </a:p>
        </p:txBody>
      </p:sp>
      <p:sp>
        <p:nvSpPr>
          <p:cNvPr id="116749" name="Text Box 13"/>
          <p:cNvSpPr txBox="1">
            <a:spLocks noChangeArrowheads="1"/>
          </p:cNvSpPr>
          <p:nvPr/>
        </p:nvSpPr>
        <p:spPr bwMode="auto">
          <a:xfrm>
            <a:off x="557213" y="876300"/>
            <a:ext cx="279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North Doors (1424)</a:t>
            </a:r>
          </a:p>
        </p:txBody>
      </p:sp>
      <p:sp>
        <p:nvSpPr>
          <p:cNvPr id="116752" name="Text Box 16"/>
          <p:cNvSpPr txBox="1">
            <a:spLocks noChangeArrowheads="1"/>
          </p:cNvSpPr>
          <p:nvPr/>
        </p:nvSpPr>
        <p:spPr bwMode="auto">
          <a:xfrm>
            <a:off x="3581400" y="1066800"/>
            <a:ext cx="18478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Lorenzo </a:t>
            </a:r>
          </a:p>
          <a:p>
            <a:pPr eaLnBrk="1" hangingPunct="1"/>
            <a:r>
              <a:rPr lang="en-US"/>
              <a:t>Ghiberti</a:t>
            </a:r>
          </a:p>
          <a:p>
            <a:pPr eaLnBrk="1" hangingPunct="1"/>
            <a:r>
              <a:rPr lang="en-US"/>
              <a:t>(1378-1455)</a:t>
            </a:r>
          </a:p>
        </p:txBody>
      </p:sp>
      <p:pic>
        <p:nvPicPr>
          <p:cNvPr id="116758" name="Picture 22" descr="Annunciatio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225" y="4876800"/>
            <a:ext cx="16843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2" name="Picture 26" descr="The Flagellation of Christ">
            <a:hlinkClick r:id="rId8"/>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2338" y="4876800"/>
            <a:ext cx="17700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8" name="Picture 32" descr="The image “http://www.gracecathedral.org/ghiberti/images/L3_detail.jpg” cannot be displayed, because it contains erro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5325" y="4876800"/>
            <a:ext cx="19462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0" name="Picture 34" descr="The image “http://www.gracecathedral.org/ghiberti/images/R3_detail.jpg” cannot be displayed, because it contains error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6425" y="4876800"/>
            <a:ext cx="19843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7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7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7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7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67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67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676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67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6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7" grpId="0"/>
      <p:bldP spid="116749" grpId="0"/>
      <p:bldP spid="1167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smtClean="0"/>
              <a:t>Depicting Our World: Renaissance</a:t>
            </a:r>
          </a:p>
        </p:txBody>
      </p:sp>
      <p:sp>
        <p:nvSpPr>
          <p:cNvPr id="16387" name="Text Box 11"/>
          <p:cNvSpPr txBox="1">
            <a:spLocks noChangeArrowheads="1"/>
          </p:cNvSpPr>
          <p:nvPr/>
        </p:nvSpPr>
        <p:spPr bwMode="auto">
          <a:xfrm>
            <a:off x="762000" y="6096000"/>
            <a:ext cx="487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i="1"/>
              <a:t>Paolo Uccello,</a:t>
            </a:r>
          </a:p>
          <a:p>
            <a:pPr eaLnBrk="1" hangingPunct="1"/>
            <a:r>
              <a:rPr lang="en-US" sz="2000" i="1"/>
              <a:t>Miracle of the Profaned Host </a:t>
            </a:r>
            <a:r>
              <a:rPr lang="en-US" sz="2000"/>
              <a:t>(c.1467-9)</a:t>
            </a:r>
          </a:p>
        </p:txBody>
      </p:sp>
      <p:pic>
        <p:nvPicPr>
          <p:cNvPr id="16388" name="Picture 6" descr="File:Uccelo host bur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71600"/>
            <a:ext cx="75247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xfrm>
            <a:off x="685800" y="76200"/>
            <a:ext cx="8229600" cy="838200"/>
          </a:xfrm>
        </p:spPr>
        <p:txBody>
          <a:bodyPr/>
          <a:lstStyle/>
          <a:p>
            <a:r>
              <a:rPr lang="en-US" smtClean="0"/>
              <a:t>Depicting Our World: Toward Perfection</a:t>
            </a:r>
          </a:p>
        </p:txBody>
      </p:sp>
      <p:sp>
        <p:nvSpPr>
          <p:cNvPr id="17411" name="Text Box 9"/>
          <p:cNvSpPr txBox="1">
            <a:spLocks noChangeArrowheads="1"/>
          </p:cNvSpPr>
          <p:nvPr/>
        </p:nvSpPr>
        <p:spPr bwMode="auto">
          <a:xfrm>
            <a:off x="457200" y="6400800"/>
            <a:ext cx="5164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Jan van Eyck, </a:t>
            </a:r>
            <a:r>
              <a:rPr lang="en-US" i="1"/>
              <a:t>The Arnolfini Portrait (1426-1434) </a:t>
            </a:r>
          </a:p>
        </p:txBody>
      </p:sp>
      <p:pic>
        <p:nvPicPr>
          <p:cNvPr id="17412" name="Picture 2" descr="http://upload.wikimedia.org/wikipedia/commons/0/0f/Jan_van_Eyck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63613"/>
            <a:ext cx="3962400"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descr="http://upload.wikimedia.org/wikipedia/commons/thumb/f/f3/The_Arnolfini_Portrait%2C_d%C3%A9tail_%283%29.jpg/300px-The_Arnolfini_Portrait%2C_d%C3%A9tail_%283%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0668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http://upload.wikimedia.org/wikipedia/commons/thumb/7/74/The_Arnolfini_Portrait%2C_d%C3%A9tail_%282%29.jpg/300px-The_Arnolfini_Portrait%2C_d%C3%A9tail_%2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590800"/>
            <a:ext cx="43894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http://upload.wikimedia.org/wikipedia/commons/thumb/5/50/The_Arnolfini_Portrait%2C_d%C3%A9tail_%286%29.jpg/300px-The_Arnolfini_Portrait%2C_d%C3%A9tail_%286%2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267200"/>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685800" y="76200"/>
            <a:ext cx="8229600" cy="838200"/>
          </a:xfrm>
        </p:spPr>
        <p:txBody>
          <a:bodyPr/>
          <a:lstStyle/>
          <a:p>
            <a:r>
              <a:rPr lang="en-US" smtClean="0"/>
              <a:t>Depicting Our World: Toward Perfection</a:t>
            </a:r>
          </a:p>
        </p:txBody>
      </p:sp>
      <p:pic>
        <p:nvPicPr>
          <p:cNvPr id="18435" name="Picture 5" descr="obscura"/>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l="2309" t="2110" r="2077" b="3014"/>
          <a:stretch>
            <a:fillRect/>
          </a:stretch>
        </p:blipFill>
        <p:spPr bwMode="auto">
          <a:xfrm>
            <a:off x="1587500" y="1489075"/>
            <a:ext cx="52609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6"/>
          <p:cNvSpPr txBox="1">
            <a:spLocks noChangeArrowheads="1"/>
          </p:cNvSpPr>
          <p:nvPr/>
        </p:nvSpPr>
        <p:spPr bwMode="auto">
          <a:xfrm>
            <a:off x="1676400" y="5715000"/>
            <a:ext cx="55657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latin typeface="Palatino Linotype" pitchFamily="18" charset="0"/>
              </a:rPr>
              <a:t>Lens Based Camera </a:t>
            </a:r>
            <a:r>
              <a:rPr lang="en-US" sz="2800" dirty="0" err="1">
                <a:latin typeface="Palatino Linotype" pitchFamily="18" charset="0"/>
              </a:rPr>
              <a:t>Obscura</a:t>
            </a:r>
            <a:r>
              <a:rPr lang="en-US" sz="2800" dirty="0">
                <a:latin typeface="Palatino Linotype" pitchFamily="18" charset="0"/>
              </a:rPr>
              <a:t>, 1568</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r>
              <a:rPr lang="en-US" dirty="0" smtClean="0"/>
              <a:t>Depicting Our World: Perfection!</a:t>
            </a:r>
          </a:p>
        </p:txBody>
      </p:sp>
      <p:pic>
        <p:nvPicPr>
          <p:cNvPr id="19459" name="Picture 5" descr="still_life"/>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1709738" y="1562100"/>
            <a:ext cx="499586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9460" name="Text Box 6"/>
          <p:cNvSpPr txBox="1">
            <a:spLocks noChangeArrowheads="1"/>
          </p:cNvSpPr>
          <p:nvPr/>
        </p:nvSpPr>
        <p:spPr bwMode="auto">
          <a:xfrm>
            <a:off x="762000" y="5653088"/>
            <a:ext cx="72532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i="1" dirty="0">
                <a:latin typeface="Palatino Linotype" pitchFamily="18" charset="0"/>
              </a:rPr>
              <a:t>Still Life</a:t>
            </a:r>
            <a:r>
              <a:rPr lang="en-US" sz="2800" dirty="0">
                <a:latin typeface="Palatino Linotype" pitchFamily="18" charset="0"/>
              </a:rPr>
              <a:t>, Louis </a:t>
            </a:r>
            <a:r>
              <a:rPr lang="en-US" sz="2800" dirty="0" err="1">
                <a:latin typeface="Palatino Linotype" pitchFamily="18" charset="0"/>
              </a:rPr>
              <a:t>Jaques</a:t>
            </a:r>
            <a:r>
              <a:rPr lang="en-US" sz="2800" dirty="0">
                <a:latin typeface="Palatino Linotype" pitchFamily="18" charset="0"/>
              </a:rPr>
              <a:t> </a:t>
            </a:r>
            <a:r>
              <a:rPr lang="en-US" sz="2800" dirty="0" err="1">
                <a:latin typeface="Palatino Linotype" pitchFamily="18" charset="0"/>
              </a:rPr>
              <a:t>Mande</a:t>
            </a:r>
            <a:r>
              <a:rPr lang="en-US" sz="2800" dirty="0">
                <a:latin typeface="Palatino Linotype" pitchFamily="18" charset="0"/>
              </a:rPr>
              <a:t> Daguerre, 1837</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own camera </a:t>
            </a:r>
            <a:r>
              <a:rPr lang="en-US" dirty="0" err="1" smtClean="0"/>
              <a:t>obscura</a:t>
            </a:r>
            <a:r>
              <a:rPr lang="en-US" dirty="0" smtClean="0"/>
              <a:t>?	</a:t>
            </a:r>
            <a:endParaRPr lang="en-US" dirty="0"/>
          </a:p>
        </p:txBody>
      </p:sp>
      <p:pic>
        <p:nvPicPr>
          <p:cNvPr id="3" name="Picture 2" descr="lens1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90600"/>
            <a:ext cx="8074925" cy="5410200"/>
          </a:xfrm>
          <a:prstGeom prst="rect">
            <a:avLst/>
          </a:prstGeom>
        </p:spPr>
      </p:pic>
    </p:spTree>
    <p:extLst>
      <p:ext uri="{BB962C8B-B14F-4D97-AF65-F5344CB8AC3E}">
        <p14:creationId xmlns:p14="http://schemas.microsoft.com/office/powerpoint/2010/main" val="29027052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r>
              <a:rPr lang="en-US" dirty="0" smtClean="0"/>
              <a:t>Depicting Our World: Perfection!</a:t>
            </a:r>
          </a:p>
        </p:txBody>
      </p:sp>
      <p:pic>
        <p:nvPicPr>
          <p:cNvPr id="19459" name="Picture 5" descr="still_life"/>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1709738" y="1562100"/>
            <a:ext cx="499586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9460" name="Text Box 6"/>
          <p:cNvSpPr txBox="1">
            <a:spLocks noChangeArrowheads="1"/>
          </p:cNvSpPr>
          <p:nvPr/>
        </p:nvSpPr>
        <p:spPr bwMode="auto">
          <a:xfrm>
            <a:off x="762000" y="5653088"/>
            <a:ext cx="72532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i="1">
                <a:latin typeface="Palatino Linotype" pitchFamily="18" charset="0"/>
              </a:rPr>
              <a:t>Still Life</a:t>
            </a:r>
            <a:r>
              <a:rPr lang="en-US" sz="2800">
                <a:latin typeface="Palatino Linotype" pitchFamily="18" charset="0"/>
              </a:rPr>
              <a:t>, Louis Jaques Mande Daguerre, 1837</a:t>
            </a:r>
          </a:p>
        </p:txBody>
      </p:sp>
    </p:spTree>
    <p:extLst>
      <p:ext uri="{BB962C8B-B14F-4D97-AF65-F5344CB8AC3E}">
        <p14:creationId xmlns:p14="http://schemas.microsoft.com/office/powerpoint/2010/main" val="38830509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But is a photo really realistic?</a:t>
            </a:r>
          </a:p>
        </p:txBody>
      </p:sp>
      <p:pic>
        <p:nvPicPr>
          <p:cNvPr id="20483" name="Picture 4" descr="http://upload.wikimedia.org/wikipedia/commons/c/c1/SaddamStat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40386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Picture 2" descr="http://www.informationclearinghouse.info/images/2PHOT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590800"/>
            <a:ext cx="5486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8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t>About </a:t>
            </a:r>
            <a:r>
              <a:rPr lang="en-US" dirty="0" smtClean="0"/>
              <a:t>me</a:t>
            </a:r>
            <a:endParaRPr lang="en-US" dirty="0" smtClean="0"/>
          </a:p>
        </p:txBody>
      </p:sp>
      <p:sp>
        <p:nvSpPr>
          <p:cNvPr id="4099" name="Content Placeholder 2"/>
          <p:cNvSpPr>
            <a:spLocks noGrp="1"/>
          </p:cNvSpPr>
          <p:nvPr>
            <p:ph idx="1"/>
          </p:nvPr>
        </p:nvSpPr>
        <p:spPr/>
        <p:txBody>
          <a:bodyPr/>
          <a:lstStyle/>
          <a:p>
            <a:pPr>
              <a:buFont typeface="Arial" charset="0"/>
              <a:buNone/>
            </a:pPr>
            <a:r>
              <a:rPr lang="en-US" smtClean="0"/>
              <a:t>	Raised in “upstate” NY</a:t>
            </a:r>
          </a:p>
        </p:txBody>
      </p:sp>
      <p:pic>
        <p:nvPicPr>
          <p:cNvPr id="4100" name="Picture 2" descr="http://www.new-york-map.org/new-york-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52600"/>
            <a:ext cx="6680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6135688" y="4979988"/>
            <a:ext cx="152400" cy="152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descr="Upton Lak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200" y="3721502"/>
            <a:ext cx="1651000" cy="124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279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Is reality what we want?</a:t>
            </a:r>
          </a:p>
        </p:txBody>
      </p:sp>
      <p:sp>
        <p:nvSpPr>
          <p:cNvPr id="21507" name="TextBox 3"/>
          <p:cNvSpPr txBox="1">
            <a:spLocks noChangeArrowheads="1"/>
          </p:cNvSpPr>
          <p:nvPr/>
        </p:nvSpPr>
        <p:spPr bwMode="auto">
          <a:xfrm>
            <a:off x="7086600" y="6488113"/>
            <a:ext cx="205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hlinkClick r:id="rId2"/>
              </a:rPr>
              <a:t>http://salavon.com</a:t>
            </a:r>
            <a:endParaRPr lang="en-US" dirty="0"/>
          </a:p>
        </p:txBody>
      </p:sp>
      <p:pic>
        <p:nvPicPr>
          <p:cNvPr id="21508" name="Picture 2" descr="http://salavon.com/SpecialMoments/Newlyweds_F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295400"/>
            <a:ext cx="3081338"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5"/>
          <p:cNvSpPr txBox="1">
            <a:spLocks noChangeArrowheads="1"/>
          </p:cNvSpPr>
          <p:nvPr/>
        </p:nvSpPr>
        <p:spPr bwMode="auto">
          <a:xfrm>
            <a:off x="3602038" y="5410200"/>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Newlyweds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Better than realism?</a:t>
            </a:r>
          </a:p>
        </p:txBody>
      </p:sp>
      <p:sp>
        <p:nvSpPr>
          <p:cNvPr id="22531" name="TextBox 3"/>
          <p:cNvSpPr txBox="1">
            <a:spLocks noChangeArrowheads="1"/>
          </p:cNvSpPr>
          <p:nvPr/>
        </p:nvSpPr>
        <p:spPr bwMode="auto">
          <a:xfrm>
            <a:off x="7086600" y="6488113"/>
            <a:ext cx="205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hlinkClick r:id="rId2"/>
              </a:rPr>
              <a:t>http://salavon.com</a:t>
            </a:r>
            <a:endParaRPr lang="en-US"/>
          </a:p>
        </p:txBody>
      </p:sp>
      <p:pic>
        <p:nvPicPr>
          <p:cNvPr id="22532" name="Picture 4" descr="http://salavon.com/city/westw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066800"/>
            <a:ext cx="3708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7"/>
          <p:cNvSpPr txBox="1">
            <a:spLocks noChangeArrowheads="1"/>
          </p:cNvSpPr>
          <p:nvPr/>
        </p:nvSpPr>
        <p:spPr bwMode="auto">
          <a:xfrm>
            <a:off x="4114800" y="5562600"/>
            <a:ext cx="177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City (westward)</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ctrTitle"/>
          </p:nvPr>
        </p:nvSpPr>
        <p:spPr>
          <a:xfrm>
            <a:off x="609600" y="4038600"/>
            <a:ext cx="7772400" cy="1165225"/>
          </a:xfrm>
        </p:spPr>
        <p:txBody>
          <a:bodyPr/>
          <a:lstStyle/>
          <a:p>
            <a:r>
              <a:rPr lang="en-US" smtClean="0"/>
              <a:t>Enter Computer Graphics...</a:t>
            </a:r>
          </a:p>
        </p:txBody>
      </p:sp>
      <p:pic>
        <p:nvPicPr>
          <p:cNvPr id="23555" name="Picture 9" descr="The image “http://www.espacioexterior.net/imagenes-4/luxojr-02.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71600"/>
            <a:ext cx="2286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a:grpSpLocks/>
          </p:cNvGrpSpPr>
          <p:nvPr/>
        </p:nvGrpSpPr>
        <p:grpSpPr bwMode="auto">
          <a:xfrm>
            <a:off x="4495800" y="838200"/>
            <a:ext cx="4267200" cy="5943600"/>
            <a:chOff x="2832" y="528"/>
            <a:chExt cx="2688" cy="3744"/>
          </a:xfrm>
        </p:grpSpPr>
        <p:sp>
          <p:nvSpPr>
            <p:cNvPr id="24594" name="Rectangle 46"/>
            <p:cNvSpPr>
              <a:spLocks noChangeArrowheads="1"/>
            </p:cNvSpPr>
            <p:nvPr/>
          </p:nvSpPr>
          <p:spPr bwMode="auto">
            <a:xfrm>
              <a:off x="2832" y="528"/>
              <a:ext cx="2688" cy="3696"/>
            </a:xfrm>
            <a:prstGeom prst="rect">
              <a:avLst/>
            </a:prstGeom>
            <a:solidFill>
              <a:schemeClr val="accent1"/>
            </a:solidFill>
            <a:ln w="38100">
              <a:solidFill>
                <a:schemeClr val="tx1"/>
              </a:solidFill>
              <a:miter lim="800000"/>
              <a:headEnd/>
              <a:tailEnd/>
            </a:ln>
          </p:spPr>
          <p:txBody>
            <a:bodyPr wrap="none" anchor="ctr"/>
            <a:lstStyle/>
            <a:p>
              <a:pPr algn="ctr"/>
              <a:endParaRPr lang="ru-RU"/>
            </a:p>
          </p:txBody>
        </p:sp>
        <p:sp>
          <p:nvSpPr>
            <p:cNvPr id="24595" name="Text Box 48"/>
            <p:cNvSpPr txBox="1">
              <a:spLocks noChangeArrowheads="1"/>
            </p:cNvSpPr>
            <p:nvPr/>
          </p:nvSpPr>
          <p:spPr bwMode="auto">
            <a:xfrm>
              <a:off x="3555" y="3868"/>
              <a:ext cx="1965"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a:latin typeface="Elephant" pitchFamily="18" charset="0"/>
                </a:rPr>
                <a:t>GRAPHICS</a:t>
              </a:r>
            </a:p>
          </p:txBody>
        </p:sp>
      </p:grpSp>
      <p:sp>
        <p:nvSpPr>
          <p:cNvPr id="24579" name="Rectangle 2"/>
          <p:cNvSpPr>
            <a:spLocks noGrp="1" noChangeArrowheads="1"/>
          </p:cNvSpPr>
          <p:nvPr>
            <p:ph type="title"/>
          </p:nvPr>
        </p:nvSpPr>
        <p:spPr/>
        <p:txBody>
          <a:bodyPr/>
          <a:lstStyle/>
          <a:p>
            <a:r>
              <a:rPr lang="en-US" smtClean="0"/>
              <a:t>Traditional Computer Graphics</a:t>
            </a:r>
          </a:p>
        </p:txBody>
      </p:sp>
      <p:pic>
        <p:nvPicPr>
          <p:cNvPr id="24580" name="Picture 11" descr="rendered_mirr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990600"/>
            <a:ext cx="386715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5"/>
          <p:cNvGrpSpPr>
            <a:grpSpLocks/>
          </p:cNvGrpSpPr>
          <p:nvPr/>
        </p:nvGrpSpPr>
        <p:grpSpPr bwMode="auto">
          <a:xfrm>
            <a:off x="304800" y="990600"/>
            <a:ext cx="3505200" cy="3262313"/>
            <a:chOff x="192" y="624"/>
            <a:chExt cx="2208" cy="2055"/>
          </a:xfrm>
        </p:grpSpPr>
        <p:pic>
          <p:nvPicPr>
            <p:cNvPr id="24592" name="Picture 10" descr="wireframe"/>
            <p:cNvPicPr>
              <a:picLocks noChangeAspect="1" noChangeArrowheads="1"/>
            </p:cNvPicPr>
            <p:nvPr/>
          </p:nvPicPr>
          <p:blipFill>
            <a:blip r:embed="rId3" cstate="print">
              <a:lum bright="24000" contrast="48000"/>
              <a:extLst>
                <a:ext uri="{28A0092B-C50C-407E-A947-70E740481C1C}">
                  <a14:useLocalDpi xmlns:a14="http://schemas.microsoft.com/office/drawing/2010/main" val="0"/>
                </a:ext>
              </a:extLst>
            </a:blip>
            <a:srcRect/>
            <a:stretch>
              <a:fillRect/>
            </a:stretch>
          </p:blipFill>
          <p:spPr bwMode="auto">
            <a:xfrm>
              <a:off x="192" y="624"/>
              <a:ext cx="2208" cy="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Text Box 24"/>
            <p:cNvSpPr txBox="1">
              <a:spLocks noChangeArrowheads="1"/>
            </p:cNvSpPr>
            <p:nvPr/>
          </p:nvSpPr>
          <p:spPr bwMode="auto">
            <a:xfrm>
              <a:off x="624" y="2352"/>
              <a:ext cx="14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3D geometry</a:t>
              </a:r>
            </a:p>
          </p:txBody>
        </p:sp>
      </p:grpSp>
      <p:grpSp>
        <p:nvGrpSpPr>
          <p:cNvPr id="4" name="Group 44"/>
          <p:cNvGrpSpPr>
            <a:grpSpLocks/>
          </p:cNvGrpSpPr>
          <p:nvPr/>
        </p:nvGrpSpPr>
        <p:grpSpPr bwMode="auto">
          <a:xfrm>
            <a:off x="304800" y="3810000"/>
            <a:ext cx="7924800" cy="2881313"/>
            <a:chOff x="192" y="2400"/>
            <a:chExt cx="4992" cy="1815"/>
          </a:xfrm>
        </p:grpSpPr>
        <p:pic>
          <p:nvPicPr>
            <p:cNvPr id="24583" name="Picture 17" descr="MCj029093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 y="2832"/>
              <a:ext cx="28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9" descr="tex2html_wrap_inline4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3038"/>
              <a:ext cx="1344" cy="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 Box 25"/>
            <p:cNvSpPr txBox="1">
              <a:spLocks noChangeArrowheads="1"/>
            </p:cNvSpPr>
            <p:nvPr/>
          </p:nvSpPr>
          <p:spPr bwMode="auto">
            <a:xfrm>
              <a:off x="912" y="3888"/>
              <a:ext cx="86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physics</a:t>
              </a:r>
            </a:p>
          </p:txBody>
        </p:sp>
        <p:sp>
          <p:nvSpPr>
            <p:cNvPr id="24586" name="Rectangle 29"/>
            <p:cNvSpPr>
              <a:spLocks noChangeArrowheads="1"/>
            </p:cNvSpPr>
            <p:nvPr/>
          </p:nvSpPr>
          <p:spPr bwMode="auto">
            <a:xfrm>
              <a:off x="192" y="2736"/>
              <a:ext cx="2208" cy="1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87" name="Oval 34"/>
            <p:cNvSpPr>
              <a:spLocks noChangeArrowheads="1"/>
            </p:cNvSpPr>
            <p:nvPr/>
          </p:nvSpPr>
          <p:spPr bwMode="auto">
            <a:xfrm>
              <a:off x="3168" y="2976"/>
              <a:ext cx="1920" cy="864"/>
            </a:xfrm>
            <a:prstGeom prst="ellipse">
              <a:avLst/>
            </a:prstGeom>
            <a:solidFill>
              <a:srgbClr val="CCFF33"/>
            </a:solidFill>
            <a:ln w="9525">
              <a:solidFill>
                <a:schemeClr val="tx1"/>
              </a:solidFill>
              <a:round/>
              <a:headEnd/>
              <a:tailEnd/>
            </a:ln>
          </p:spPr>
          <p:txBody>
            <a:bodyPr wrap="none" anchor="ctr"/>
            <a:lstStyle/>
            <a:p>
              <a:pPr algn="ctr"/>
              <a:r>
                <a:rPr lang="en-US" sz="4000"/>
                <a:t>Simulation</a:t>
              </a:r>
            </a:p>
          </p:txBody>
        </p:sp>
        <p:sp>
          <p:nvSpPr>
            <p:cNvPr id="24588" name="Line 36"/>
            <p:cNvSpPr>
              <a:spLocks noChangeShapeType="1"/>
            </p:cNvSpPr>
            <p:nvPr/>
          </p:nvSpPr>
          <p:spPr bwMode="auto">
            <a:xfrm flipV="1">
              <a:off x="2496" y="3408"/>
              <a:ext cx="624" cy="0"/>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9" name="Line 38"/>
            <p:cNvSpPr>
              <a:spLocks noChangeShapeType="1"/>
            </p:cNvSpPr>
            <p:nvPr/>
          </p:nvSpPr>
          <p:spPr bwMode="auto">
            <a:xfrm>
              <a:off x="2448" y="2400"/>
              <a:ext cx="816" cy="672"/>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90" name="Text Box 40"/>
            <p:cNvSpPr txBox="1">
              <a:spLocks noChangeArrowheads="1"/>
            </p:cNvSpPr>
            <p:nvPr/>
          </p:nvSpPr>
          <p:spPr bwMode="auto">
            <a:xfrm>
              <a:off x="4234" y="2544"/>
              <a:ext cx="95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projection</a:t>
              </a:r>
            </a:p>
          </p:txBody>
        </p:sp>
        <p:sp>
          <p:nvSpPr>
            <p:cNvPr id="24591" name="AutoShape 42"/>
            <p:cNvSpPr>
              <a:spLocks noChangeArrowheads="1"/>
            </p:cNvSpPr>
            <p:nvPr/>
          </p:nvSpPr>
          <p:spPr bwMode="auto">
            <a:xfrm>
              <a:off x="3984" y="2448"/>
              <a:ext cx="288" cy="480"/>
            </a:xfrm>
            <a:prstGeom prst="upArrow">
              <a:avLst>
                <a:gd name="adj1" fmla="val 50000"/>
                <a:gd name="adj2" fmla="val 41667"/>
              </a:avLst>
            </a:prstGeom>
            <a:solidFill>
              <a:schemeClr val="tx1"/>
            </a:solidFill>
            <a:ln w="19050">
              <a:solidFill>
                <a:schemeClr val="tx1"/>
              </a:solidFill>
              <a:miter lim="800000"/>
              <a:headEnd/>
              <a:tailEnd/>
            </a:ln>
          </p:spPr>
          <p:txBody>
            <a:bodyPr vert="eaVert"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Computer graphics</a:t>
            </a:r>
          </a:p>
        </p:txBody>
      </p:sp>
      <p:pic>
        <p:nvPicPr>
          <p:cNvPr id="25603" name="Picture 8" descr="The image “http://graphics.ucsd.edu/~henrik/images/imgs/mie3pm.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90600"/>
            <a:ext cx="6324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5"/>
          <p:cNvSpPr txBox="1">
            <a:spLocks noChangeArrowheads="1"/>
          </p:cNvSpPr>
          <p:nvPr/>
        </p:nvSpPr>
        <p:spPr bwMode="auto">
          <a:xfrm>
            <a:off x="3581400" y="6096000"/>
            <a:ext cx="2216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smtClean="0"/>
              <a:t>What’s wrong?</a:t>
            </a:r>
            <a:endParaRPr 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lstStyle/>
          <a:p>
            <a:r>
              <a:rPr lang="en-US" smtClean="0"/>
              <a:t>The richness of our everyday world</a:t>
            </a:r>
          </a:p>
        </p:txBody>
      </p:sp>
      <p:pic>
        <p:nvPicPr>
          <p:cNvPr id="26627" name="Picture 6" descr="The image “http://www-cvr.ai.uiuc.edu/~slazebni/personal_page/photos/album_pavia/225_2536.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525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7"/>
          <p:cNvSpPr txBox="1">
            <a:spLocks noChangeArrowheads="1"/>
          </p:cNvSpPr>
          <p:nvPr/>
        </p:nvSpPr>
        <p:spPr bwMode="auto">
          <a:xfrm>
            <a:off x="6324600" y="6553200"/>
            <a:ext cx="2066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Svetlana Lazebnik</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p:txBody>
          <a:bodyPr/>
          <a:lstStyle/>
          <a:p>
            <a:r>
              <a:rPr lang="en-US" smtClean="0"/>
              <a:t>Which parts are hard to model?</a:t>
            </a:r>
          </a:p>
        </p:txBody>
      </p:sp>
      <p:pic>
        <p:nvPicPr>
          <p:cNvPr id="27651" name="Picture 6" descr="The image “http://www-cvr.ai.uiuc.edu/~slazebni/personal_page/photos/album_winter_sepia/02_gourds_sepia.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525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8"/>
          <p:cNvSpPr txBox="1">
            <a:spLocks noChangeArrowheads="1"/>
          </p:cNvSpPr>
          <p:nvPr/>
        </p:nvSpPr>
        <p:spPr bwMode="auto">
          <a:xfrm>
            <a:off x="6324600" y="6553200"/>
            <a:ext cx="2066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Svetlana Lazebnik</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People</a:t>
            </a:r>
          </a:p>
        </p:txBody>
      </p:sp>
      <p:pic>
        <p:nvPicPr>
          <p:cNvPr id="28675" name="Picture 7" descr="162_624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4384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14400"/>
            <a:ext cx="48768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8"/>
          <p:cNvSpPr txBox="1">
            <a:spLocks noChangeArrowheads="1"/>
          </p:cNvSpPr>
          <p:nvPr/>
        </p:nvSpPr>
        <p:spPr bwMode="auto">
          <a:xfrm>
            <a:off x="533400" y="3581400"/>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From “Final Fantasy”</a:t>
            </a:r>
          </a:p>
        </p:txBody>
      </p:sp>
      <p:sp>
        <p:nvSpPr>
          <p:cNvPr id="28678" name="Text Box 9"/>
          <p:cNvSpPr txBox="1">
            <a:spLocks noChangeArrowheads="1"/>
          </p:cNvSpPr>
          <p:nvPr/>
        </p:nvSpPr>
        <p:spPr bwMode="auto">
          <a:xfrm>
            <a:off x="6553200" y="2163763"/>
            <a:ext cx="2743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Alyosha Efros - On the Tube, London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lstStyle/>
          <a:p>
            <a:r>
              <a:rPr lang="en-US" smtClean="0"/>
              <a:t>Faces / Hair</a:t>
            </a:r>
          </a:p>
        </p:txBody>
      </p:sp>
      <p:pic>
        <p:nvPicPr>
          <p:cNvPr id="29699" name="Picture 6" descr="The image “http://www.cs.berkeley.edu/~efros/photos/Albums/joaquin/camera/130931-R3-6.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52600"/>
            <a:ext cx="71628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48006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noChangeArrowheads="1"/>
          </p:cNvSpPr>
          <p:nvPr/>
        </p:nvSpPr>
        <p:spPr bwMode="auto">
          <a:xfrm>
            <a:off x="6553200" y="6553200"/>
            <a:ext cx="24812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Joaquin Rosales Gomez</a:t>
            </a:r>
          </a:p>
        </p:txBody>
      </p:sp>
      <p:sp>
        <p:nvSpPr>
          <p:cNvPr id="29702" name="Text Box 10"/>
          <p:cNvSpPr txBox="1">
            <a:spLocks noChangeArrowheads="1"/>
          </p:cNvSpPr>
          <p:nvPr/>
        </p:nvSpPr>
        <p:spPr bwMode="auto">
          <a:xfrm>
            <a:off x="304800" y="35353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From “Final Fantasy”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p:txBody>
          <a:bodyPr/>
          <a:lstStyle/>
          <a:p>
            <a:r>
              <a:rPr lang="en-US" smtClean="0"/>
              <a:t>Urban Scenes</a:t>
            </a:r>
          </a:p>
        </p:txBody>
      </p:sp>
      <p:pic>
        <p:nvPicPr>
          <p:cNvPr id="30723" name="Picture 12" descr="The image “http://www.crewten.com/ron_swc_4_downtown_la.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657600"/>
            <a:ext cx="73914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0" descr="The image “http://www.sgi.com/features/2002/july/ir4/images/lg_la.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57150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13"/>
          <p:cNvSpPr txBox="1">
            <a:spLocks noChangeArrowheads="1"/>
          </p:cNvSpPr>
          <p:nvPr/>
        </p:nvSpPr>
        <p:spPr bwMode="auto">
          <a:xfrm>
            <a:off x="152400" y="4297363"/>
            <a:ext cx="1250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Virtual LA (SGI)</a:t>
            </a:r>
          </a:p>
        </p:txBody>
      </p:sp>
      <p:sp>
        <p:nvSpPr>
          <p:cNvPr id="30726" name="Text Box 14"/>
          <p:cNvSpPr txBox="1">
            <a:spLocks noChangeArrowheads="1"/>
          </p:cNvSpPr>
          <p:nvPr/>
        </p:nvSpPr>
        <p:spPr bwMode="auto">
          <a:xfrm>
            <a:off x="8001000" y="3382963"/>
            <a:ext cx="1055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of l LA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t>About me</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18288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5"/>
          <p:cNvSpPr txBox="1">
            <a:spLocks noChangeArrowheads="1"/>
          </p:cNvSpPr>
          <p:nvPr/>
        </p:nvSpPr>
        <p:spPr bwMode="auto">
          <a:xfrm>
            <a:off x="2438400" y="1371600"/>
            <a:ext cx="41798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1998-2002</a:t>
            </a:r>
          </a:p>
          <a:p>
            <a:pPr eaLnBrk="1" hangingPunct="1"/>
            <a:r>
              <a:rPr lang="en-US" sz="2400" b="1"/>
              <a:t>Undergrad at SUNY Buffalo</a:t>
            </a:r>
          </a:p>
          <a:p>
            <a:pPr eaLnBrk="1" hangingPunct="1"/>
            <a:r>
              <a:rPr lang="en-US" sz="2000"/>
              <a:t>B.S., EE and CSE</a:t>
            </a:r>
          </a:p>
          <a:p>
            <a:pPr eaLnBrk="1" hangingPunct="1"/>
            <a:endParaRPr lang="en-US" sz="2400"/>
          </a:p>
          <a:p>
            <a:pPr eaLnBrk="1" hangingPunct="1"/>
            <a:endParaRPr lang="en-US" sz="2000"/>
          </a:p>
        </p:txBody>
      </p:sp>
      <p:pic>
        <p:nvPicPr>
          <p:cNvPr id="51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7"/>
          <p:cNvSpPr txBox="1">
            <a:spLocks noChangeArrowheads="1"/>
          </p:cNvSpPr>
          <p:nvPr/>
        </p:nvSpPr>
        <p:spPr bwMode="auto">
          <a:xfrm>
            <a:off x="2438400" y="2752725"/>
            <a:ext cx="37226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2002-2007</a:t>
            </a:r>
          </a:p>
          <a:p>
            <a:pPr eaLnBrk="1" hangingPunct="1"/>
            <a:r>
              <a:rPr lang="en-US" sz="2400" b="1"/>
              <a:t>Grad at Carnegie Mellon</a:t>
            </a:r>
          </a:p>
          <a:p>
            <a:pPr eaLnBrk="1" hangingPunct="1"/>
            <a:r>
              <a:rPr lang="en-US" sz="2000"/>
              <a:t>Ph.D. in Robotics</a:t>
            </a:r>
          </a:p>
          <a:p>
            <a:pPr eaLnBrk="1" hangingPunct="1"/>
            <a:endParaRPr lang="en-US" sz="2400"/>
          </a:p>
          <a:p>
            <a:pPr eaLnBrk="1" hangingPunct="1"/>
            <a:endParaRPr lang="en-US" sz="2000"/>
          </a:p>
        </p:txBody>
      </p:sp>
      <p:pic>
        <p:nvPicPr>
          <p:cNvPr id="51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91000"/>
            <a:ext cx="18288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9"/>
          <p:cNvSpPr txBox="1">
            <a:spLocks noChangeArrowheads="1"/>
          </p:cNvSpPr>
          <p:nvPr/>
        </p:nvSpPr>
        <p:spPr bwMode="auto">
          <a:xfrm>
            <a:off x="2438400" y="4191000"/>
            <a:ext cx="449421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2007-2008</a:t>
            </a:r>
          </a:p>
          <a:p>
            <a:pPr eaLnBrk="1" hangingPunct="1"/>
            <a:r>
              <a:rPr lang="en-US" sz="2400" b="1"/>
              <a:t>Postdoc at Beckman Institute</a:t>
            </a:r>
          </a:p>
          <a:p>
            <a:pPr eaLnBrk="1" hangingPunct="1"/>
            <a:endParaRPr lang="en-US" sz="2400"/>
          </a:p>
          <a:p>
            <a:pPr eaLnBrk="1" hangingPunct="1"/>
            <a:endParaRPr lang="en-US" sz="2000"/>
          </a:p>
        </p:txBody>
      </p:sp>
      <p:pic>
        <p:nvPicPr>
          <p:cNvPr id="512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562600"/>
            <a:ext cx="1828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Box 11"/>
          <p:cNvSpPr txBox="1">
            <a:spLocks noChangeArrowheads="1"/>
          </p:cNvSpPr>
          <p:nvPr/>
        </p:nvSpPr>
        <p:spPr bwMode="auto">
          <a:xfrm>
            <a:off x="2439988" y="5494338"/>
            <a:ext cx="44942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2009-</a:t>
            </a:r>
          </a:p>
          <a:p>
            <a:pPr eaLnBrk="1" hangingPunct="1"/>
            <a:r>
              <a:rPr lang="en-US" sz="2400" b="1"/>
              <a:t>Assistant Prof in CS at UIUC</a:t>
            </a:r>
            <a:endParaRPr lang="en-US" sz="2000"/>
          </a:p>
        </p:txBody>
      </p:sp>
    </p:spTree>
    <p:extLst>
      <p:ext uri="{BB962C8B-B14F-4D97-AF65-F5344CB8AC3E}">
        <p14:creationId xmlns:p14="http://schemas.microsoft.com/office/powerpoint/2010/main" val="12881070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r>
              <a:rPr lang="en-US" smtClean="0"/>
              <a:t>Nature</a:t>
            </a:r>
          </a:p>
        </p:txBody>
      </p:sp>
      <p:pic>
        <p:nvPicPr>
          <p:cNvPr id="31747" name="Picture 6" descr="The image “http://www.tribalforces.hpg.ig.com.br/pics/geforce/nvidia-001.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descr="Picture43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49555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10"/>
          <p:cNvSpPr txBox="1">
            <a:spLocks noChangeArrowheads="1"/>
          </p:cNvSpPr>
          <p:nvPr/>
        </p:nvSpPr>
        <p:spPr bwMode="auto">
          <a:xfrm>
            <a:off x="7239000" y="2209800"/>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River Cherwell, Oxford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p:txBody>
          <a:bodyPr/>
          <a:lstStyle/>
          <a:p>
            <a:r>
              <a:rPr lang="en-US" smtClean="0"/>
              <a:t>The Realism Spectrum</a:t>
            </a:r>
            <a:endParaRPr lang="ru-RU" smtClean="0"/>
          </a:p>
        </p:txBody>
      </p:sp>
      <p:sp>
        <p:nvSpPr>
          <p:cNvPr id="32771" name="Rectangle 6"/>
          <p:cNvSpPr>
            <a:spLocks noGrp="1" noChangeArrowheads="1"/>
          </p:cNvSpPr>
          <p:nvPr>
            <p:ph type="body" sz="half" idx="1"/>
          </p:nvPr>
        </p:nvSpPr>
        <p:spPr>
          <a:xfrm>
            <a:off x="76200" y="4495800"/>
            <a:ext cx="3505200" cy="1981200"/>
          </a:xfrm>
        </p:spPr>
        <p:txBody>
          <a:bodyPr/>
          <a:lstStyle/>
          <a:p>
            <a:pPr marL="0" indent="0">
              <a:buFont typeface="Arial" charset="0"/>
              <a:buNone/>
            </a:pPr>
            <a:r>
              <a:rPr lang="en-US" sz="2000" smtClean="0"/>
              <a:t>+ easy to create new worlds</a:t>
            </a:r>
          </a:p>
          <a:p>
            <a:pPr marL="0" indent="0">
              <a:buFont typeface="Arial" charset="0"/>
              <a:buNone/>
            </a:pPr>
            <a:r>
              <a:rPr lang="en-US" sz="2000" smtClean="0"/>
              <a:t>+ easy to manipulate objects/viewpoint</a:t>
            </a:r>
          </a:p>
          <a:p>
            <a:pPr marL="0" indent="0">
              <a:buFont typeface="Arial" charset="0"/>
              <a:buNone/>
            </a:pPr>
            <a:r>
              <a:rPr lang="en-US" sz="2000" smtClean="0"/>
              <a:t>- very hard to look realistic</a:t>
            </a:r>
          </a:p>
          <a:p>
            <a:pPr marL="0" indent="0"/>
            <a:endParaRPr lang="ru-RU" sz="2000" smtClean="0"/>
          </a:p>
        </p:txBody>
      </p:sp>
      <p:sp>
        <p:nvSpPr>
          <p:cNvPr id="160775" name="Rectangle 7"/>
          <p:cNvSpPr>
            <a:spLocks noGrp="1" noChangeArrowheads="1"/>
          </p:cNvSpPr>
          <p:nvPr>
            <p:ph type="body" sz="half" idx="2"/>
          </p:nvPr>
        </p:nvSpPr>
        <p:spPr>
          <a:xfrm>
            <a:off x="5791200" y="4495800"/>
            <a:ext cx="3581400" cy="1981200"/>
          </a:xfrm>
        </p:spPr>
        <p:txBody>
          <a:bodyPr/>
          <a:lstStyle/>
          <a:p>
            <a:pPr marL="0" indent="0">
              <a:buFont typeface="Arial" charset="0"/>
              <a:buNone/>
            </a:pPr>
            <a:r>
              <a:rPr lang="en-US" sz="2000" smtClean="0"/>
              <a:t>+ instantly realistic</a:t>
            </a:r>
          </a:p>
          <a:p>
            <a:pPr marL="0" indent="0">
              <a:buFont typeface="Arial" charset="0"/>
              <a:buNone/>
            </a:pPr>
            <a:r>
              <a:rPr lang="en-US" sz="2000" smtClean="0"/>
              <a:t>+ easy to aquire</a:t>
            </a:r>
          </a:p>
          <a:p>
            <a:pPr marL="0" indent="0">
              <a:buFont typeface="Arial" charset="0"/>
              <a:buNone/>
            </a:pPr>
            <a:r>
              <a:rPr lang="en-US" sz="2000" smtClean="0"/>
              <a:t>- very hard to manipulate objects/viewpoint</a:t>
            </a:r>
            <a:endParaRPr lang="ru-RU" sz="2000" smtClean="0"/>
          </a:p>
        </p:txBody>
      </p:sp>
      <p:pic>
        <p:nvPicPr>
          <p:cNvPr id="32773" name="Picture 5" descr="rendered_mirr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09800"/>
            <a:ext cx="3124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Picture 8" descr="The image “http://www-cvr.ai.uiuc.edu/~slazebni/personal_page/photos/album_pavia/225_2536.JPG” cannot be displayed, because it contains err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2098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9"/>
          <p:cNvSpPr txBox="1">
            <a:spLocks noChangeArrowheads="1"/>
          </p:cNvSpPr>
          <p:nvPr/>
        </p:nvSpPr>
        <p:spPr bwMode="auto">
          <a:xfrm>
            <a:off x="171450" y="1676400"/>
            <a:ext cx="302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Computer Graphics</a:t>
            </a:r>
            <a:endParaRPr lang="ru-RU"/>
          </a:p>
        </p:txBody>
      </p:sp>
      <p:sp>
        <p:nvSpPr>
          <p:cNvPr id="160778" name="Text Box 10"/>
          <p:cNvSpPr txBox="1">
            <a:spLocks noChangeArrowheads="1"/>
          </p:cNvSpPr>
          <p:nvPr/>
        </p:nvSpPr>
        <p:spPr bwMode="auto">
          <a:xfrm>
            <a:off x="6324600" y="1676400"/>
            <a:ext cx="2062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Photography</a:t>
            </a:r>
            <a:endParaRPr lang="ru-RU"/>
          </a:p>
        </p:txBody>
      </p:sp>
      <p:sp>
        <p:nvSpPr>
          <p:cNvPr id="160780" name="AutoShape 12"/>
          <p:cNvSpPr>
            <a:spLocks noChangeArrowheads="1"/>
          </p:cNvSpPr>
          <p:nvPr/>
        </p:nvSpPr>
        <p:spPr bwMode="auto">
          <a:xfrm>
            <a:off x="3352800" y="31242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160781" name="AutoShape 13"/>
          <p:cNvSpPr>
            <a:spLocks noChangeArrowheads="1"/>
          </p:cNvSpPr>
          <p:nvPr/>
        </p:nvSpPr>
        <p:spPr bwMode="auto">
          <a:xfrm flipH="1">
            <a:off x="5486400" y="31242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160783" name="Text Box 15"/>
          <p:cNvSpPr txBox="1">
            <a:spLocks noChangeArrowheads="1"/>
          </p:cNvSpPr>
          <p:nvPr/>
        </p:nvSpPr>
        <p:spPr bwMode="auto">
          <a:xfrm>
            <a:off x="3475038" y="1524000"/>
            <a:ext cx="23161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0000"/>
                </a:solidFill>
              </a:rPr>
              <a:t>Computational</a:t>
            </a:r>
          </a:p>
          <a:p>
            <a:pPr eaLnBrk="1" hangingPunct="1"/>
            <a:r>
              <a:rPr lang="en-US">
                <a:solidFill>
                  <a:srgbClr val="FF0000"/>
                </a:solidFill>
              </a:rPr>
              <a:t>Photography</a:t>
            </a:r>
            <a:endParaRPr lang="ru-RU">
              <a:solidFill>
                <a:srgbClr val="FF0000"/>
              </a:solidFill>
            </a:endParaRPr>
          </a:p>
        </p:txBody>
      </p:sp>
      <p:sp>
        <p:nvSpPr>
          <p:cNvPr id="160785" name="Text Box 17"/>
          <p:cNvSpPr txBox="1">
            <a:spLocks noChangeArrowheads="1"/>
          </p:cNvSpPr>
          <p:nvPr/>
        </p:nvSpPr>
        <p:spPr bwMode="auto">
          <a:xfrm>
            <a:off x="3678238" y="2971800"/>
            <a:ext cx="19605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FF0000"/>
                </a:solidFill>
              </a:rPr>
              <a:t>Realism</a:t>
            </a:r>
          </a:p>
          <a:p>
            <a:pPr eaLnBrk="1" hangingPunct="1"/>
            <a:r>
              <a:rPr lang="en-US" sz="2000">
                <a:solidFill>
                  <a:srgbClr val="FF0000"/>
                </a:solidFill>
              </a:rPr>
              <a:t>Manipulation</a:t>
            </a:r>
          </a:p>
          <a:p>
            <a:pPr eaLnBrk="1" hangingPunct="1"/>
            <a:r>
              <a:rPr lang="en-US" sz="2000">
                <a:solidFill>
                  <a:srgbClr val="FF0000"/>
                </a:solidFill>
              </a:rPr>
              <a:t>Ease of capture</a:t>
            </a:r>
            <a:endParaRPr lang="ru-RU" sz="2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7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07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7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7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7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7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07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07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0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5" grpId="0" build="p"/>
      <p:bldP spid="160778" grpId="0"/>
      <p:bldP spid="160780" grpId="0" animBg="1"/>
      <p:bldP spid="160781" grpId="0" animBg="1"/>
      <p:bldP spid="160783" grpId="0"/>
      <p:bldP spid="16078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p:txBody>
          <a:bodyPr/>
          <a:lstStyle/>
          <a:p>
            <a:r>
              <a:rPr lang="en-US" smtClean="0"/>
              <a:t>Computational Photography</a:t>
            </a:r>
          </a:p>
        </p:txBody>
      </p:sp>
      <p:pic>
        <p:nvPicPr>
          <p:cNvPr id="33795" name="Picture 2" descr="http://blog.makezine.com/franken_camera.jpg"/>
          <p:cNvPicPr>
            <a:picLocks noChangeAspect="1" noChangeArrowheads="1"/>
          </p:cNvPicPr>
          <p:nvPr/>
        </p:nvPicPr>
        <p:blipFill>
          <a:blip r:embed="rId2">
            <a:extLst>
              <a:ext uri="{28A0092B-C50C-407E-A947-70E740481C1C}">
                <a14:useLocalDpi xmlns:a14="http://schemas.microsoft.com/office/drawing/2010/main" val="0"/>
              </a:ext>
            </a:extLst>
          </a:blip>
          <a:srcRect l="21333" t="6667" r="13333" b="11111"/>
          <a:stretch>
            <a:fillRect/>
          </a:stretch>
        </p:blipFill>
        <p:spPr bwMode="auto">
          <a:xfrm>
            <a:off x="396875" y="1219200"/>
            <a:ext cx="24225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8" descr="http://www.projectwoman.com/uploaded_images/pc_final-743168.jpg"/>
          <p:cNvPicPr>
            <a:picLocks noChangeAspect="1" noChangeArrowheads="1"/>
          </p:cNvPicPr>
          <p:nvPr/>
        </p:nvPicPr>
        <p:blipFill>
          <a:blip r:embed="rId3">
            <a:extLst>
              <a:ext uri="{28A0092B-C50C-407E-A947-70E740481C1C}">
                <a14:useLocalDpi xmlns:a14="http://schemas.microsoft.com/office/drawing/2010/main" val="0"/>
              </a:ext>
            </a:extLst>
          </a:blip>
          <a:srcRect l="6250" r="6250"/>
          <a:stretch>
            <a:fillRect/>
          </a:stretch>
        </p:blipFill>
        <p:spPr bwMode="auto">
          <a:xfrm>
            <a:off x="3733800" y="1219200"/>
            <a:ext cx="2133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 name="Picture 10" descr="http://farm4.static.flickr.com/3461/3397965738_50347862fd.jpg"/>
          <p:cNvPicPr>
            <a:picLocks noChangeAspect="1" noChangeArrowheads="1"/>
          </p:cNvPicPr>
          <p:nvPr/>
        </p:nvPicPr>
        <p:blipFill>
          <a:blip r:embed="rId4">
            <a:extLst>
              <a:ext uri="{28A0092B-C50C-407E-A947-70E740481C1C}">
                <a14:useLocalDpi xmlns:a14="http://schemas.microsoft.com/office/drawing/2010/main" val="0"/>
              </a:ext>
            </a:extLst>
          </a:blip>
          <a:srcRect r="36111"/>
          <a:stretch>
            <a:fillRect/>
          </a:stretch>
        </p:blipFill>
        <p:spPr bwMode="auto">
          <a:xfrm>
            <a:off x="6781800" y="1220788"/>
            <a:ext cx="17526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p:nvPr/>
        </p:nvSpPr>
        <p:spPr>
          <a:xfrm>
            <a:off x="2971800" y="1981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ight Arrow 12"/>
          <p:cNvSpPr/>
          <p:nvPr/>
        </p:nvSpPr>
        <p:spPr>
          <a:xfrm>
            <a:off x="6019800" y="1981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p:cNvSpPr txBox="1"/>
          <p:nvPr/>
        </p:nvSpPr>
        <p:spPr>
          <a:xfrm>
            <a:off x="609600" y="3352800"/>
            <a:ext cx="7467600" cy="954088"/>
          </a:xfrm>
          <a:prstGeom prst="rect">
            <a:avLst/>
          </a:prstGeom>
          <a:noFill/>
        </p:spPr>
        <p:txBody>
          <a:bodyPr>
            <a:spAutoFit/>
          </a:bodyPr>
          <a:lstStyle/>
          <a:p>
            <a:pPr>
              <a:defRPr/>
            </a:pPr>
            <a:r>
              <a:rPr lang="en-US" sz="2800" dirty="0">
                <a:latin typeface="+mn-lt"/>
              </a:rPr>
              <a:t>How can I use computational techniques to capture light in new ways?</a:t>
            </a:r>
          </a:p>
        </p:txBody>
      </p:sp>
      <p:sp>
        <p:nvSpPr>
          <p:cNvPr id="16" name="TextBox 15"/>
          <p:cNvSpPr txBox="1"/>
          <p:nvPr/>
        </p:nvSpPr>
        <p:spPr>
          <a:xfrm>
            <a:off x="609600" y="4532313"/>
            <a:ext cx="7467600" cy="954087"/>
          </a:xfrm>
          <a:prstGeom prst="rect">
            <a:avLst/>
          </a:prstGeom>
          <a:noFill/>
        </p:spPr>
        <p:txBody>
          <a:bodyPr>
            <a:spAutoFit/>
          </a:bodyPr>
          <a:lstStyle/>
          <a:p>
            <a:pPr>
              <a:defRPr/>
            </a:pPr>
            <a:r>
              <a:rPr lang="en-US" sz="2800" dirty="0">
                <a:latin typeface="+mn-lt"/>
              </a:rPr>
              <a:t>How can I use computational techniques to breathe new life into the photograph?</a:t>
            </a:r>
          </a:p>
        </p:txBody>
      </p:sp>
      <p:sp>
        <p:nvSpPr>
          <p:cNvPr id="17" name="TextBox 16"/>
          <p:cNvSpPr txBox="1"/>
          <p:nvPr/>
        </p:nvSpPr>
        <p:spPr>
          <a:xfrm>
            <a:off x="609600" y="5715000"/>
            <a:ext cx="7467600" cy="954088"/>
          </a:xfrm>
          <a:prstGeom prst="rect">
            <a:avLst/>
          </a:prstGeom>
          <a:noFill/>
        </p:spPr>
        <p:txBody>
          <a:bodyPr>
            <a:spAutoFit/>
          </a:bodyPr>
          <a:lstStyle/>
          <a:p>
            <a:pPr>
              <a:defRPr/>
            </a:pPr>
            <a:r>
              <a:rPr lang="en-US" sz="2800" dirty="0">
                <a:latin typeface="+mn-lt"/>
              </a:rPr>
              <a:t>How can I use computational techniques to synthesize and organize photo collections?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0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90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mtClean="0"/>
              <a:t>Virtual Real World</a:t>
            </a:r>
          </a:p>
        </p:txBody>
      </p:sp>
      <p:sp>
        <p:nvSpPr>
          <p:cNvPr id="34819" name="Rectangle 3"/>
          <p:cNvSpPr>
            <a:spLocks noGrp="1" noChangeArrowheads="1"/>
          </p:cNvSpPr>
          <p:nvPr>
            <p:ph type="body" idx="1"/>
          </p:nvPr>
        </p:nvSpPr>
        <p:spPr/>
        <p:txBody>
          <a:bodyPr/>
          <a:lstStyle/>
          <a:p>
            <a:pPr algn="ctr">
              <a:buFont typeface="Arial" charset="0"/>
              <a:buNone/>
            </a:pPr>
            <a:endParaRPr lang="en-US" smtClean="0"/>
          </a:p>
          <a:p>
            <a:pPr algn="ctr">
              <a:buFont typeface="Arial" charset="0"/>
              <a:buNone/>
            </a:pPr>
            <a:endParaRPr lang="en-US" smtClean="0"/>
          </a:p>
          <a:p>
            <a:pPr algn="ctr">
              <a:buFont typeface="Arial" charset="0"/>
              <a:buNone/>
            </a:pPr>
            <a:endParaRPr lang="en-US" smtClean="0"/>
          </a:p>
          <a:p>
            <a:pPr algn="ctr">
              <a:buFont typeface="Arial" charset="0"/>
              <a:buNone/>
            </a:pPr>
            <a:r>
              <a:rPr lang="en-US" smtClean="0"/>
              <a:t>Campanile Movie (1997)</a:t>
            </a:r>
          </a:p>
        </p:txBody>
      </p:sp>
      <p:sp>
        <p:nvSpPr>
          <p:cNvPr id="34820" name="Text Box 4"/>
          <p:cNvSpPr txBox="1">
            <a:spLocks noChangeArrowheads="1"/>
          </p:cNvSpPr>
          <p:nvPr/>
        </p:nvSpPr>
        <p:spPr bwMode="auto">
          <a:xfrm>
            <a:off x="0" y="3276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hlinkClick r:id="rId2"/>
              </a:rPr>
              <a:t>http://www.debevec.org/Campanile/</a:t>
            </a:r>
            <a:endParaRPr 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Going beyond reality…</a:t>
            </a:r>
          </a:p>
        </p:txBody>
      </p:sp>
      <p:sp>
        <p:nvSpPr>
          <p:cNvPr id="35843" name="TextBox 3"/>
          <p:cNvSpPr txBox="1">
            <a:spLocks noChangeArrowheads="1"/>
          </p:cNvSpPr>
          <p:nvPr/>
        </p:nvSpPr>
        <p:spPr bwMode="auto">
          <a:xfrm>
            <a:off x="0" y="32004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hlinkClick r:id="rId2"/>
              </a:rPr>
              <a:t>http://digitaldomain.com/projects/8</a:t>
            </a:r>
            <a:r>
              <a:rPr lang="en-US" sz="2000" dirty="0" smtClean="0">
                <a:hlinkClick r:id="rId3"/>
              </a:rPr>
              <a:t>/</a:t>
            </a:r>
            <a:endParaRPr lang="en-US" sz="2000" dirty="0"/>
          </a:p>
        </p:txBody>
      </p:sp>
      <p:sp>
        <p:nvSpPr>
          <p:cNvPr id="35844" name="TextBox 3"/>
          <p:cNvSpPr txBox="1">
            <a:spLocks noChangeArrowheads="1"/>
          </p:cNvSpPr>
          <p:nvPr/>
        </p:nvSpPr>
        <p:spPr bwMode="auto">
          <a:xfrm>
            <a:off x="0" y="26162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a:t>Benjamin Button (2008)</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Course outline</a:t>
            </a:r>
          </a:p>
        </p:txBody>
      </p:sp>
      <p:sp>
        <p:nvSpPr>
          <p:cNvPr id="36867" name="Content Placeholder 2"/>
          <p:cNvSpPr>
            <a:spLocks noGrp="1"/>
          </p:cNvSpPr>
          <p:nvPr>
            <p:ph idx="1"/>
          </p:nvPr>
        </p:nvSpPr>
        <p:spPr/>
        <p:txBody>
          <a:bodyPr/>
          <a:lstStyle/>
          <a:p>
            <a:endParaRPr lang="en-US" sz="2800" b="1" dirty="0" smtClean="0"/>
          </a:p>
          <a:p>
            <a:pPr>
              <a:buFont typeface="Arial" charset="0"/>
              <a:buNone/>
            </a:pPr>
            <a:r>
              <a:rPr lang="en-US" sz="2800" b="1" dirty="0" smtClean="0"/>
              <a:t>Prof</a:t>
            </a:r>
            <a:r>
              <a:rPr lang="en-US" sz="2800" dirty="0" smtClean="0"/>
              <a:t>: Derek Hoiem (</a:t>
            </a:r>
            <a:r>
              <a:rPr lang="en-US" sz="2800" dirty="0" smtClean="0">
                <a:hlinkClick r:id="rId2"/>
              </a:rPr>
              <a:t>dhoiem@illlinois.edu</a:t>
            </a:r>
            <a:r>
              <a:rPr lang="en-US" sz="2800" dirty="0" smtClean="0"/>
              <a:t>),  SC 3312</a:t>
            </a:r>
          </a:p>
          <a:p>
            <a:pPr>
              <a:buFont typeface="Arial" charset="0"/>
              <a:buNone/>
            </a:pPr>
            <a:r>
              <a:rPr lang="en-US" sz="2800" b="1" dirty="0" smtClean="0"/>
              <a:t>TA</a:t>
            </a:r>
            <a:r>
              <a:rPr lang="en-US" sz="2800" dirty="0" smtClean="0"/>
              <a:t>: </a:t>
            </a:r>
            <a:r>
              <a:rPr lang="en-US" sz="2800" dirty="0" smtClean="0"/>
              <a:t>Amin </a:t>
            </a:r>
            <a:r>
              <a:rPr lang="en-US" sz="2800" dirty="0" err="1" smtClean="0"/>
              <a:t>Sadeghi</a:t>
            </a:r>
            <a:r>
              <a:rPr lang="en-US" sz="2800" dirty="0" smtClean="0"/>
              <a:t> (</a:t>
            </a:r>
            <a:r>
              <a:rPr lang="en-US" sz="2800" dirty="0" smtClean="0">
                <a:hlinkClick r:id="rId3"/>
              </a:rPr>
              <a:t>msadegh2@illinois.edu</a:t>
            </a:r>
            <a:r>
              <a:rPr lang="en-US" sz="2800" dirty="0" smtClean="0"/>
              <a:t>), </a:t>
            </a:r>
            <a:r>
              <a:rPr lang="en-US" sz="2800" dirty="0" smtClean="0"/>
              <a:t>SC </a:t>
            </a:r>
            <a:r>
              <a:rPr lang="en-US" sz="2800" dirty="0" smtClean="0"/>
              <a:t>3307</a:t>
            </a:r>
            <a:endParaRPr lang="en-US" sz="2800" dirty="0" smtClean="0"/>
          </a:p>
          <a:p>
            <a:pPr lvl="1">
              <a:buFont typeface="Arial" charset="0"/>
              <a:buNone/>
            </a:pPr>
            <a:endParaRPr lang="en-US" dirty="0" smtClean="0"/>
          </a:p>
          <a:p>
            <a:pPr>
              <a:buFont typeface="Arial" charset="0"/>
              <a:buNone/>
            </a:pPr>
            <a:r>
              <a:rPr lang="en-US" sz="2800" b="1" dirty="0" smtClean="0"/>
              <a:t>Web page</a:t>
            </a:r>
            <a:r>
              <a:rPr lang="en-US" sz="2800" dirty="0" smtClean="0"/>
              <a:t>:</a:t>
            </a:r>
          </a:p>
          <a:p>
            <a:pPr marL="0" indent="0">
              <a:buNone/>
            </a:pPr>
            <a:r>
              <a:rPr lang="en-US" sz="2800" dirty="0">
                <a:hlinkClick r:id="rId4"/>
              </a:rPr>
              <a:t>http://courses.engr.illinois.edu/cs498dh3</a:t>
            </a:r>
            <a:r>
              <a:rPr lang="en-US" sz="2800" dirty="0" smtClean="0">
                <a:hlinkClick r:id="rId4"/>
              </a:rPr>
              <a:t>/</a:t>
            </a:r>
            <a:endParaRPr lang="en-US" sz="2800" dirty="0" smtClean="0"/>
          </a:p>
          <a:p>
            <a:pPr marL="0" indent="0">
              <a:buNone/>
            </a:pPr>
            <a:endParaRPr lang="en-US" sz="2800" dirty="0" smtClean="0">
              <a:hlinkClick r:id="rId5"/>
            </a:endParaRPr>
          </a:p>
          <a:p>
            <a:pPr marL="0" indent="0">
              <a:buNone/>
            </a:pPr>
            <a:endParaRPr lang="en-US" sz="2800" dirty="0" smtClean="0"/>
          </a:p>
          <a:p>
            <a:endParaRPr lang="en-US" sz="2800" dirty="0" smtClean="0"/>
          </a:p>
          <a:p>
            <a:pPr>
              <a:buFont typeface="Arial" charset="0"/>
              <a:buNone/>
            </a:pPr>
            <a:endParaRPr lang="en-US" sz="2800" dirty="0" smtClean="0"/>
          </a:p>
          <a:p>
            <a:pPr>
              <a:buFont typeface="Arial" charset="0"/>
              <a:buNone/>
            </a:pPr>
            <a:endParaRPr lang="en-US" sz="2800"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Course objectives</a:t>
            </a:r>
          </a:p>
        </p:txBody>
      </p:sp>
      <p:sp>
        <p:nvSpPr>
          <p:cNvPr id="37891" name="Content Placeholder 2"/>
          <p:cNvSpPr>
            <a:spLocks noGrp="1"/>
          </p:cNvSpPr>
          <p:nvPr>
            <p:ph idx="1"/>
          </p:nvPr>
        </p:nvSpPr>
        <p:spPr/>
        <p:txBody>
          <a:bodyPr/>
          <a:lstStyle/>
          <a:p>
            <a:pPr marL="514350" indent="-514350">
              <a:buFont typeface="Calibri" pitchFamily="34" charset="0"/>
              <a:buAutoNum type="arabicPeriod"/>
            </a:pPr>
            <a:r>
              <a:rPr lang="en-US" smtClean="0"/>
              <a:t>You will have new abilities for visual creation.</a:t>
            </a:r>
          </a:p>
        </p:txBody>
      </p:sp>
      <p:pic>
        <p:nvPicPr>
          <p:cNvPr id="37892" name="Picture 2" descr="Computational Photography 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52600"/>
            <a:ext cx="57150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058025" y="6550025"/>
            <a:ext cx="2085975" cy="307975"/>
          </a:xfrm>
          <a:prstGeom prst="rect">
            <a:avLst/>
          </a:prstGeom>
          <a:noFill/>
        </p:spPr>
        <p:txBody>
          <a:bodyPr wrap="none">
            <a:spAutoFit/>
          </a:bodyPr>
          <a:lstStyle/>
          <a:p>
            <a:pPr>
              <a:defRPr/>
            </a:pPr>
            <a:r>
              <a:rPr lang="en-US" sz="1400" dirty="0">
                <a:solidFill>
                  <a:schemeClr val="bg1">
                    <a:lumMod val="50000"/>
                  </a:schemeClr>
                </a:solidFill>
              </a:rPr>
              <a:t>Graphic by James Hays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Course objectives</a:t>
            </a:r>
          </a:p>
        </p:txBody>
      </p:sp>
      <p:sp>
        <p:nvSpPr>
          <p:cNvPr id="38915" name="Content Placeholder 2"/>
          <p:cNvSpPr>
            <a:spLocks noGrp="1"/>
          </p:cNvSpPr>
          <p:nvPr>
            <p:ph idx="1"/>
          </p:nvPr>
        </p:nvSpPr>
        <p:spPr/>
        <p:txBody>
          <a:bodyPr/>
          <a:lstStyle/>
          <a:p>
            <a:pPr marL="514350" indent="-514350">
              <a:buFont typeface="Arial" charset="0"/>
              <a:buNone/>
            </a:pPr>
            <a:r>
              <a:rPr lang="en-US" smtClean="0"/>
              <a:t>2.  You will get a foundation in computer vision.</a:t>
            </a:r>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43125"/>
            <a:ext cx="21383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5"/>
          <p:cNvSpPr txBox="1">
            <a:spLocks noChangeArrowheads="1"/>
          </p:cNvSpPr>
          <p:nvPr/>
        </p:nvSpPr>
        <p:spPr bwMode="auto">
          <a:xfrm>
            <a:off x="990600" y="3819525"/>
            <a:ext cx="1203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Safety</a:t>
            </a:r>
          </a:p>
        </p:txBody>
      </p:sp>
      <p:pic>
        <p:nvPicPr>
          <p:cNvPr id="389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143125"/>
            <a:ext cx="24018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Box 7"/>
          <p:cNvSpPr txBox="1">
            <a:spLocks noChangeArrowheads="1"/>
          </p:cNvSpPr>
          <p:nvPr/>
        </p:nvSpPr>
        <p:spPr bwMode="auto">
          <a:xfrm>
            <a:off x="3810000" y="3743325"/>
            <a:ext cx="122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Health</a:t>
            </a:r>
          </a:p>
        </p:txBody>
      </p:sp>
      <p:pic>
        <p:nvPicPr>
          <p:cNvPr id="389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143125"/>
            <a:ext cx="2005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Box 9"/>
          <p:cNvSpPr txBox="1">
            <a:spLocks noChangeArrowheads="1"/>
          </p:cNvSpPr>
          <p:nvPr/>
        </p:nvSpPr>
        <p:spPr bwMode="auto">
          <a:xfrm>
            <a:off x="6400800" y="3743325"/>
            <a:ext cx="1482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Security</a:t>
            </a:r>
          </a:p>
        </p:txBody>
      </p:sp>
      <p:pic>
        <p:nvPicPr>
          <p:cNvPr id="389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572000"/>
            <a:ext cx="1878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TextBox 11"/>
          <p:cNvSpPr txBox="1">
            <a:spLocks noChangeArrowheads="1"/>
          </p:cNvSpPr>
          <p:nvPr/>
        </p:nvSpPr>
        <p:spPr bwMode="auto">
          <a:xfrm>
            <a:off x="914400" y="6172200"/>
            <a:ext cx="1463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Comfort</a:t>
            </a:r>
          </a:p>
        </p:txBody>
      </p:sp>
      <p:pic>
        <p:nvPicPr>
          <p:cNvPr id="3892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4562475"/>
            <a:ext cx="20955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25" name="TextBox 13"/>
          <p:cNvSpPr txBox="1">
            <a:spLocks noChangeArrowheads="1"/>
          </p:cNvSpPr>
          <p:nvPr/>
        </p:nvSpPr>
        <p:spPr bwMode="auto">
          <a:xfrm>
            <a:off x="6705600" y="6162675"/>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Access</a:t>
            </a:r>
          </a:p>
        </p:txBody>
      </p:sp>
      <p:pic>
        <p:nvPicPr>
          <p:cNvPr id="38926" name="Picture 2"/>
          <p:cNvPicPr>
            <a:picLocks noChangeAspect="1" noChangeArrowheads="1"/>
          </p:cNvPicPr>
          <p:nvPr/>
        </p:nvPicPr>
        <p:blipFill>
          <a:blip r:embed="rId8">
            <a:extLst>
              <a:ext uri="{28A0092B-C50C-407E-A947-70E740481C1C}">
                <a14:useLocalDpi xmlns:a14="http://schemas.microsoft.com/office/drawing/2010/main" val="0"/>
              </a:ext>
            </a:extLst>
          </a:blip>
          <a:srcRect l="20078" t="7430"/>
          <a:stretch>
            <a:fillRect/>
          </a:stretch>
        </p:blipFill>
        <p:spPr bwMode="auto">
          <a:xfrm>
            <a:off x="3276600" y="4562475"/>
            <a:ext cx="22161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7" name="TextBox 15"/>
          <p:cNvSpPr txBox="1">
            <a:spLocks noChangeArrowheads="1"/>
          </p:cNvSpPr>
          <p:nvPr/>
        </p:nvSpPr>
        <p:spPr bwMode="auto">
          <a:xfrm>
            <a:off x="3962400" y="6086475"/>
            <a:ext cx="804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Fun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Got job?</a:t>
            </a:r>
            <a:endParaRPr lang="en-US" dirty="0"/>
          </a:p>
        </p:txBody>
      </p:sp>
      <p:sp>
        <p:nvSpPr>
          <p:cNvPr id="3" name="Content Placeholder 2"/>
          <p:cNvSpPr>
            <a:spLocks noGrp="1"/>
          </p:cNvSpPr>
          <p:nvPr>
            <p:ph idx="1"/>
          </p:nvPr>
        </p:nvSpPr>
        <p:spPr/>
        <p:txBody>
          <a:bodyPr/>
          <a:lstStyle/>
          <a:p>
            <a:endParaRPr lang="en-US" dirty="0" smtClean="0"/>
          </a:p>
          <a:p>
            <a:r>
              <a:rPr lang="en-US" dirty="0" smtClean="0"/>
              <a:t>Google, Facebook, Microsoft, Sony, iRobot, Amazon A9, tons of startups, etc.</a:t>
            </a:r>
          </a:p>
          <a:p>
            <a:endParaRPr lang="en-US" dirty="0"/>
          </a:p>
          <a:p>
            <a:r>
              <a:rPr lang="en-US" dirty="0">
                <a:hlinkClick r:id="rId2"/>
              </a:rPr>
              <a:t>http://www.cs.ubc.ca/~lowe/vision.html</a:t>
            </a:r>
            <a:endParaRPr lang="en-US" dirty="0"/>
          </a:p>
        </p:txBody>
      </p:sp>
    </p:spTree>
    <p:extLst>
      <p:ext uri="{BB962C8B-B14F-4D97-AF65-F5344CB8AC3E}">
        <p14:creationId xmlns:p14="http://schemas.microsoft.com/office/powerpoint/2010/main" val="31372038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Course objectives</a:t>
            </a:r>
          </a:p>
        </p:txBody>
      </p:sp>
      <p:sp>
        <p:nvSpPr>
          <p:cNvPr id="39939" name="Content Placeholder 2"/>
          <p:cNvSpPr>
            <a:spLocks noGrp="1"/>
          </p:cNvSpPr>
          <p:nvPr>
            <p:ph idx="1"/>
          </p:nvPr>
        </p:nvSpPr>
        <p:spPr>
          <a:xfrm>
            <a:off x="457200" y="990600"/>
            <a:ext cx="8458200" cy="5135563"/>
          </a:xfrm>
        </p:spPr>
        <p:txBody>
          <a:bodyPr/>
          <a:lstStyle/>
          <a:p>
            <a:pPr marL="514350" indent="-514350">
              <a:buFont typeface="Arial" charset="0"/>
              <a:buNone/>
            </a:pPr>
            <a:r>
              <a:rPr lang="en-US" smtClean="0"/>
              <a:t>3.  You’ll better appreciate your own visual ability.</a:t>
            </a:r>
          </a:p>
        </p:txBody>
      </p:sp>
      <p:pic>
        <p:nvPicPr>
          <p:cNvPr id="399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495550"/>
            <a:ext cx="27559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loud 18"/>
          <p:cNvSpPr/>
          <p:nvPr/>
        </p:nvSpPr>
        <p:spPr bwMode="auto">
          <a:xfrm>
            <a:off x="5410200" y="1905000"/>
            <a:ext cx="2438400" cy="1371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2000" dirty="0">
                <a:latin typeface="Comic Sans MS" pitchFamily="66" charset="0"/>
              </a:rPr>
              <a:t>Is that a queen or a bishop?</a:t>
            </a:r>
          </a:p>
        </p:txBody>
      </p:sp>
      <p:sp>
        <p:nvSpPr>
          <p:cNvPr id="20" name="Cloud 19"/>
          <p:cNvSpPr/>
          <p:nvPr/>
        </p:nvSpPr>
        <p:spPr bwMode="auto">
          <a:xfrm>
            <a:off x="4343400" y="2590800"/>
            <a:ext cx="152400" cy="1524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a:defRPr/>
            </a:pPr>
            <a:endParaRPr lang="en-US" b="1" dirty="0"/>
          </a:p>
        </p:txBody>
      </p:sp>
      <p:sp>
        <p:nvSpPr>
          <p:cNvPr id="21" name="Cloud 20"/>
          <p:cNvSpPr/>
          <p:nvPr/>
        </p:nvSpPr>
        <p:spPr bwMode="auto">
          <a:xfrm>
            <a:off x="4724400" y="2438400"/>
            <a:ext cx="304800" cy="228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a:defRPr/>
            </a:pP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My research</a:t>
            </a:r>
          </a:p>
        </p:txBody>
      </p:sp>
      <p:pic>
        <p:nvPicPr>
          <p:cNvPr id="2" name="popupFastTrai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1371600"/>
            <a:ext cx="9144000" cy="5486400"/>
          </a:xfrm>
          <a:prstGeom prst="rect">
            <a:avLst/>
          </a:prstGeom>
        </p:spPr>
      </p:pic>
    </p:spTree>
    <p:custDataLst>
      <p:tags r:id="rId1"/>
    </p:custDataLst>
    <p:extLst>
      <p:ext uri="{BB962C8B-B14F-4D97-AF65-F5344CB8AC3E}">
        <p14:creationId xmlns:p14="http://schemas.microsoft.com/office/powerpoint/2010/main" val="3813207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1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Course objectives</a:t>
            </a:r>
          </a:p>
        </p:txBody>
      </p:sp>
      <p:sp>
        <p:nvSpPr>
          <p:cNvPr id="40963" name="Content Placeholder 2"/>
          <p:cNvSpPr>
            <a:spLocks noGrp="1"/>
          </p:cNvSpPr>
          <p:nvPr>
            <p:ph idx="1"/>
          </p:nvPr>
        </p:nvSpPr>
        <p:spPr/>
        <p:txBody>
          <a:bodyPr/>
          <a:lstStyle/>
          <a:p>
            <a:pPr marL="514350" indent="-514350">
              <a:buFont typeface="Arial" charset="0"/>
              <a:buNone/>
            </a:pPr>
            <a:r>
              <a:rPr lang="en-US" smtClean="0"/>
              <a:t>4.  You’ll have fun doing cool stuff!</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Projects</a:t>
            </a:r>
          </a:p>
        </p:txBody>
      </p:sp>
      <p:sp>
        <p:nvSpPr>
          <p:cNvPr id="41987"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Project 1: Hybrid Images</a:t>
            </a:r>
          </a:p>
        </p:txBody>
      </p:sp>
      <p:pic>
        <p:nvPicPr>
          <p:cNvPr id="48131" name="Picture 2" descr="C:\Users\Hoiem\Documents\Classes\Computational Photography - Fall 2010\projects\hybrid\derek_nutm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286000"/>
            <a:ext cx="26844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leopard eleph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86000"/>
            <a:ext cx="41275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152400"/>
            <a:ext cx="8229600" cy="914400"/>
          </a:xfrm>
        </p:spPr>
        <p:txBody>
          <a:bodyPr>
            <a:normAutofit fontScale="90000"/>
          </a:bodyPr>
          <a:lstStyle/>
          <a:p>
            <a:pPr>
              <a:defRPr/>
            </a:pPr>
            <a:r>
              <a:rPr lang="en-US" dirty="0" smtClean="0"/>
              <a:t>Project 2: Image Quilting for Texture Synthesis and Transfer</a:t>
            </a:r>
          </a:p>
        </p:txBody>
      </p:sp>
      <p:pic>
        <p:nvPicPr>
          <p:cNvPr id="1027" name="Picture 3" descr="C:\Users\Hoiem\Documents\Classes\ComputationalPhotography - Fall 2012\projects\quilting\solutions\toast.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419" y="4435483"/>
            <a:ext cx="2456349" cy="22481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oiem\Documents\Classes\ComputationalPhotography - Fall 2012\projects\quilting\solutions\face_toast_cropp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261120"/>
            <a:ext cx="2764638" cy="25968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oiem\Documents\Classes\ComputationalPhotography - Fall 2012\projects\quilting\solutions\fa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576" y="4788386"/>
            <a:ext cx="1243011" cy="1542348"/>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4269326" y="5424446"/>
            <a:ext cx="611038" cy="433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C:\Users\Hoiem\Documents\Classes\ComputationalPhotography - Fall 2012\projects\quilting\samples\text_sm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0194" y="2273907"/>
            <a:ext cx="1109132" cy="108790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Hoiem\Documents\Classes\ComputationalPhotography - Fall 2012\projects\quilting\tex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523999"/>
            <a:ext cx="2590800" cy="2540615"/>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Arrow 11"/>
          <p:cNvSpPr/>
          <p:nvPr/>
        </p:nvSpPr>
        <p:spPr>
          <a:xfrm>
            <a:off x="4425290" y="2601349"/>
            <a:ext cx="611038" cy="433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smtClean="0"/>
              <a:t>Project 3: Poisson Editing</a:t>
            </a:r>
          </a:p>
        </p:txBody>
      </p:sp>
      <p:sp>
        <p:nvSpPr>
          <p:cNvPr id="45059" name="TextBox 5"/>
          <p:cNvSpPr txBox="1">
            <a:spLocks noChangeArrowheads="1"/>
          </p:cNvSpPr>
          <p:nvPr/>
        </p:nvSpPr>
        <p:spPr bwMode="auto">
          <a:xfrm>
            <a:off x="0" y="6477000"/>
            <a:ext cx="276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Photos from James Hays</a:t>
            </a:r>
          </a:p>
        </p:txBody>
      </p:sp>
      <p:pic>
        <p:nvPicPr>
          <p:cNvPr id="137228" name="Picture 12" descr="http://www.cs.brown.edu/courses/csci1950-g/results/proj2/edwallac/src_img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3152775"/>
            <a:ext cx="12382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4" descr="http://www.cs.brown.edu/courses/csci1950-g/results/proj2/edwallac/tar_im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2085975"/>
            <a:ext cx="23812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6" descr="http://www.cs.brown.edu/courses/csci1950-g/results/proj2/edwallac/res_img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2085975"/>
            <a:ext cx="23812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Arrow 14"/>
          <p:cNvSpPr/>
          <p:nvPr/>
        </p:nvSpPr>
        <p:spPr>
          <a:xfrm>
            <a:off x="5086350" y="3609975"/>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Plus 15"/>
          <p:cNvSpPr/>
          <p:nvPr/>
        </p:nvSpPr>
        <p:spPr>
          <a:xfrm>
            <a:off x="1809750" y="3381375"/>
            <a:ext cx="685800" cy="6096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72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71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smtClean="0"/>
              <a:t>Project 3: Poisson Editing</a:t>
            </a:r>
          </a:p>
        </p:txBody>
      </p:sp>
      <p:pic>
        <p:nvPicPr>
          <p:cNvPr id="46083" name="Picture 2" descr="http://www.cs.brown.edu/courses/csci1950-g/results/proj2/edwallac/mona-leber-source.jpg"/>
          <p:cNvPicPr>
            <a:picLocks noChangeAspect="1" noChangeArrowheads="1"/>
          </p:cNvPicPr>
          <p:nvPr/>
        </p:nvPicPr>
        <p:blipFill>
          <a:blip r:embed="rId2">
            <a:extLst>
              <a:ext uri="{28A0092B-C50C-407E-A947-70E740481C1C}">
                <a14:useLocalDpi xmlns:a14="http://schemas.microsoft.com/office/drawing/2010/main" val="0"/>
              </a:ext>
            </a:extLst>
          </a:blip>
          <a:srcRect l="24870" t="3999" r="29533" b="45332"/>
          <a:stretch>
            <a:fillRect/>
          </a:stretch>
        </p:blipFill>
        <p:spPr bwMode="auto">
          <a:xfrm>
            <a:off x="152400" y="2057400"/>
            <a:ext cx="14319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http://www.cs.brown.edu/courses/csci1950-g/results/proj2/edwallac/mona-leber-targ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47775"/>
            <a:ext cx="26955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5"/>
          <p:cNvSpPr txBox="1">
            <a:spLocks noChangeArrowheads="1"/>
          </p:cNvSpPr>
          <p:nvPr/>
        </p:nvSpPr>
        <p:spPr bwMode="auto">
          <a:xfrm>
            <a:off x="0" y="6477000"/>
            <a:ext cx="2894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Photos from Evan Wallace</a:t>
            </a:r>
          </a:p>
        </p:txBody>
      </p:sp>
      <p:sp>
        <p:nvSpPr>
          <p:cNvPr id="9" name="Right Arrow 8"/>
          <p:cNvSpPr/>
          <p:nvPr/>
        </p:nvSpPr>
        <p:spPr>
          <a:xfrm>
            <a:off x="5334000" y="32766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087" name="Picture 2" descr="http://www.cs.brown.edu/courses/csci1950-g/results/proj2/edwallac/mona-leber-f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295400"/>
            <a:ext cx="2647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lus 13"/>
          <p:cNvSpPr/>
          <p:nvPr/>
        </p:nvSpPr>
        <p:spPr>
          <a:xfrm>
            <a:off x="1676400" y="3048000"/>
            <a:ext cx="685800" cy="6096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smtClean="0"/>
              <a:t>Project 4: Image-Based Lighting</a:t>
            </a:r>
          </a:p>
        </p:txBody>
      </p:sp>
      <p:pic>
        <p:nvPicPr>
          <p:cNvPr id="3" name="Picture 2" descr="hdri_3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3886200"/>
            <a:ext cx="4876800" cy="2743200"/>
          </a:xfrm>
          <a:prstGeom prst="rect">
            <a:avLst/>
          </a:prstGeom>
        </p:spPr>
      </p:pic>
      <p:pic>
        <p:nvPicPr>
          <p:cNvPr id="5" name="Picture 4" descr="13_Panorama_JPG_1280x6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6800"/>
            <a:ext cx="5334000" cy="26670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Project 5: Automatic Photo Stitching </a:t>
            </a:r>
          </a:p>
        </p:txBody>
      </p:sp>
      <p:pic>
        <p:nvPicPr>
          <p:cNvPr id="48131" name="Picture 5" descr="image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3171825"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7" descr="image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428750"/>
            <a:ext cx="32273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3" descr="image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447800"/>
            <a:ext cx="3198813"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5" descr="image0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810000"/>
            <a:ext cx="66548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14600" y="933450"/>
            <a:ext cx="4442242" cy="369332"/>
          </a:xfrm>
          <a:prstGeom prst="rect">
            <a:avLst/>
          </a:prstGeom>
          <a:noFill/>
        </p:spPr>
        <p:txBody>
          <a:bodyPr wrap="none" rtlCol="0">
            <a:spAutoFit/>
          </a:bodyPr>
          <a:lstStyle/>
          <a:p>
            <a:r>
              <a:rPr lang="en-US" dirty="0" smtClean="0"/>
              <a:t>(maybe changing for video-based project)</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Final Project</a:t>
            </a:r>
          </a:p>
        </p:txBody>
      </p:sp>
      <p:sp>
        <p:nvSpPr>
          <p:cNvPr id="49155" name="Content Placeholder 2"/>
          <p:cNvSpPr>
            <a:spLocks noGrp="1"/>
          </p:cNvSpPr>
          <p:nvPr>
            <p:ph idx="1"/>
          </p:nvPr>
        </p:nvSpPr>
        <p:spPr/>
        <p:txBody>
          <a:bodyPr/>
          <a:lstStyle/>
          <a:p>
            <a:endParaRPr lang="en-US" smtClean="0"/>
          </a:p>
          <a:p>
            <a:pPr>
              <a:buFont typeface="Arial" charset="0"/>
              <a:buNone/>
            </a:pPr>
            <a:r>
              <a:rPr lang="en-US" smtClean="0"/>
              <a:t>Something cool!</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Project details</a:t>
            </a:r>
          </a:p>
        </p:txBody>
      </p:sp>
      <p:sp>
        <p:nvSpPr>
          <p:cNvPr id="3" name="Content Placeholder 2"/>
          <p:cNvSpPr>
            <a:spLocks noGrp="1"/>
          </p:cNvSpPr>
          <p:nvPr>
            <p:ph idx="1"/>
          </p:nvPr>
        </p:nvSpPr>
        <p:spPr/>
        <p:txBody>
          <a:bodyPr>
            <a:normAutofit fontScale="92500" lnSpcReduction="20000"/>
          </a:bodyPr>
          <a:lstStyle/>
          <a:p>
            <a:pPr>
              <a:buFont typeface="Arial" pitchFamily="34" charset="0"/>
              <a:buNone/>
              <a:defRPr/>
            </a:pPr>
            <a:endParaRPr lang="en-US" dirty="0" smtClean="0"/>
          </a:p>
          <a:p>
            <a:pPr>
              <a:defRPr/>
            </a:pPr>
            <a:r>
              <a:rPr lang="en-US" dirty="0" smtClean="0"/>
              <a:t>Implement stuff from scratch and apply it to your own photos</a:t>
            </a:r>
          </a:p>
          <a:p>
            <a:pPr>
              <a:defRPr/>
            </a:pPr>
            <a:endParaRPr lang="en-US" dirty="0" smtClean="0"/>
          </a:p>
          <a:p>
            <a:pPr>
              <a:defRPr/>
            </a:pPr>
            <a:r>
              <a:rPr lang="en-US" dirty="0" smtClean="0"/>
              <a:t>Reporting via web page (plus e-mail code)</a:t>
            </a:r>
          </a:p>
          <a:p>
            <a:pPr>
              <a:defRPr/>
            </a:pPr>
            <a:endParaRPr lang="en-US" dirty="0" smtClean="0"/>
          </a:p>
          <a:p>
            <a:pPr>
              <a:defRPr/>
            </a:pPr>
            <a:r>
              <a:rPr lang="en-US" dirty="0" smtClean="0"/>
              <a:t>Afterwards, vote for class favorite(s)!</a:t>
            </a:r>
          </a:p>
          <a:p>
            <a:pPr>
              <a:buFont typeface="Arial" pitchFamily="34" charset="0"/>
              <a:buNone/>
              <a:defRPr/>
            </a:pPr>
            <a:endParaRPr lang="en-US" dirty="0" smtClean="0"/>
          </a:p>
          <a:p>
            <a:pPr>
              <a:defRPr/>
            </a:pPr>
            <a:r>
              <a:rPr lang="en-US" dirty="0" smtClean="0"/>
              <a:t>Software/hardware</a:t>
            </a:r>
          </a:p>
          <a:p>
            <a:pPr lvl="1">
              <a:buFont typeface="Calibri" pitchFamily="34" charset="0"/>
              <a:buChar char="–"/>
              <a:defRPr/>
            </a:pPr>
            <a:r>
              <a:rPr lang="en-US" sz="2600" dirty="0" err="1" smtClean="0"/>
              <a:t>Matlab</a:t>
            </a:r>
            <a:r>
              <a:rPr lang="en-US" sz="2600" dirty="0" smtClean="0"/>
              <a:t>!</a:t>
            </a:r>
          </a:p>
          <a:p>
            <a:pPr lvl="1">
              <a:buFont typeface="Calibri" pitchFamily="34" charset="0"/>
              <a:buChar char="–"/>
              <a:defRPr/>
            </a:pPr>
            <a:r>
              <a:rPr lang="en-US" sz="2600" dirty="0" smtClean="0"/>
              <a:t>Machines available in EWS labs</a:t>
            </a:r>
          </a:p>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71"/>
          <p:cNvGrpSpPr>
            <a:grpSpLocks noChangeAspect="1"/>
          </p:cNvGrpSpPr>
          <p:nvPr/>
        </p:nvGrpSpPr>
        <p:grpSpPr bwMode="auto">
          <a:xfrm>
            <a:off x="381000" y="1676400"/>
            <a:ext cx="8305800" cy="4191000"/>
            <a:chOff x="804627" y="1066800"/>
            <a:chExt cx="4955158" cy="2500330"/>
          </a:xfrm>
        </p:grpSpPr>
        <p:grpSp>
          <p:nvGrpSpPr>
            <p:cNvPr id="7172" name="Group 41"/>
            <p:cNvGrpSpPr>
              <a:grpSpLocks/>
            </p:cNvGrpSpPr>
            <p:nvPr/>
          </p:nvGrpSpPr>
          <p:grpSpPr bwMode="auto">
            <a:xfrm>
              <a:off x="1333682" y="1066800"/>
              <a:ext cx="4117022" cy="2468880"/>
              <a:chOff x="1597985" y="2714620"/>
              <a:chExt cx="4117022" cy="2468880"/>
            </a:xfrm>
          </p:grpSpPr>
          <p:grpSp>
            <p:nvGrpSpPr>
              <p:cNvPr id="7178" name="Group 48"/>
              <p:cNvGrpSpPr>
                <a:grpSpLocks/>
              </p:cNvGrpSpPr>
              <p:nvPr/>
            </p:nvGrpSpPr>
            <p:grpSpPr bwMode="auto">
              <a:xfrm>
                <a:off x="1643042" y="2714620"/>
                <a:ext cx="3291840" cy="2468880"/>
                <a:chOff x="1785918" y="2714620"/>
                <a:chExt cx="3291840" cy="2468880"/>
              </a:xfrm>
            </p:grpSpPr>
            <p:pic>
              <p:nvPicPr>
                <p:cNvPr id="61" name="Picture 3" descr="n02968473_2112.JPEG"/>
                <p:cNvPicPr>
                  <a:picLocks noChangeAspect="1"/>
                </p:cNvPicPr>
                <p:nvPr/>
              </p:nvPicPr>
              <p:blipFill>
                <a:blip r:embed="rId3" cstate="print"/>
                <a:stretch>
                  <a:fillRect/>
                </a:stretch>
              </p:blipFill>
              <p:spPr>
                <a:xfrm>
                  <a:off x="1785918" y="2714620"/>
                  <a:ext cx="3291840" cy="2468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2" name="Rectangle 61"/>
                <p:cNvSpPr/>
                <p:nvPr/>
              </p:nvSpPr>
              <p:spPr>
                <a:xfrm>
                  <a:off x="1789529" y="3519651"/>
                  <a:ext cx="1406424" cy="1124202"/>
                </a:xfrm>
                <a:prstGeom prst="rect">
                  <a:avLst/>
                </a:prstGeom>
                <a:noFill/>
                <a:ln w="34925" cap="flat" cmpd="sng" algn="ctr">
                  <a:solidFill>
                    <a:srgbClr val="FF0000"/>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3" name="Rectangle 62"/>
                <p:cNvSpPr/>
                <p:nvPr/>
              </p:nvSpPr>
              <p:spPr>
                <a:xfrm>
                  <a:off x="2646643" y="4071807"/>
                  <a:ext cx="500062" cy="500066"/>
                </a:xfrm>
                <a:prstGeom prst="rect">
                  <a:avLst/>
                </a:prstGeom>
                <a:noFill/>
                <a:ln w="34925" cap="flat" cmpd="sng" algn="ctr">
                  <a:solidFill>
                    <a:srgbClr val="FF0000"/>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4" name="Rectangle 63"/>
                <p:cNvSpPr/>
                <p:nvPr/>
              </p:nvSpPr>
              <p:spPr>
                <a:xfrm>
                  <a:off x="3500915" y="3428729"/>
                  <a:ext cx="1214165" cy="1358134"/>
                </a:xfrm>
                <a:prstGeom prst="rect">
                  <a:avLst/>
                </a:prstGeom>
                <a:noFill/>
                <a:ln w="34925" cap="flat" cmpd="sng" algn="ctr">
                  <a:solidFill>
                    <a:srgbClr val="0CE216"/>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5" name="Rectangle 64"/>
                <p:cNvSpPr/>
                <p:nvPr/>
              </p:nvSpPr>
              <p:spPr>
                <a:xfrm>
                  <a:off x="4143987" y="4214818"/>
                  <a:ext cx="171423" cy="500066"/>
                </a:xfrm>
                <a:prstGeom prst="rect">
                  <a:avLst/>
                </a:prstGeom>
                <a:noFill/>
                <a:ln w="34925" cap="flat" cmpd="sng" algn="ctr">
                  <a:solidFill>
                    <a:srgbClr val="0CE216"/>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6" name="Rectangle 65"/>
                <p:cNvSpPr/>
                <p:nvPr/>
              </p:nvSpPr>
              <p:spPr>
                <a:xfrm>
                  <a:off x="4215019" y="3643720"/>
                  <a:ext cx="425242" cy="500066"/>
                </a:xfrm>
                <a:prstGeom prst="rect">
                  <a:avLst/>
                </a:prstGeom>
                <a:noFill/>
                <a:ln w="44450" cap="flat" cmpd="sng" algn="ctr">
                  <a:solidFill>
                    <a:srgbClr val="0CE216"/>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grpSp>
          <p:grpSp>
            <p:nvGrpSpPr>
              <p:cNvPr id="7179" name="Group 87"/>
              <p:cNvGrpSpPr>
                <a:grpSpLocks/>
              </p:cNvGrpSpPr>
              <p:nvPr/>
            </p:nvGrpSpPr>
            <p:grpSpPr bwMode="auto">
              <a:xfrm>
                <a:off x="1597985" y="3264661"/>
                <a:ext cx="797719" cy="275427"/>
                <a:chOff x="5887097" y="2112128"/>
                <a:chExt cx="797719" cy="275427"/>
              </a:xfrm>
            </p:grpSpPr>
            <p:sp>
              <p:nvSpPr>
                <p:cNvPr id="59" name="Rounded Rectangle 58"/>
                <p:cNvSpPr/>
                <p:nvPr/>
              </p:nvSpPr>
              <p:spPr>
                <a:xfrm>
                  <a:off x="5908300" y="2143603"/>
                  <a:ext cx="643072" cy="214043"/>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60" name="TextBox 59"/>
                <p:cNvSpPr txBox="1"/>
                <p:nvPr/>
              </p:nvSpPr>
              <p:spPr>
                <a:xfrm>
                  <a:off x="5887464" y="2112349"/>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FF0000"/>
                      </a:solidFill>
                      <a:latin typeface="Calibri" pitchFamily="34" charset="0"/>
                      <a:cs typeface="Calibri" pitchFamily="34" charset="0"/>
                    </a:rPr>
                    <a:t>Vehicle</a:t>
                  </a:r>
                </a:p>
              </p:txBody>
            </p:sp>
          </p:grpSp>
          <p:grpSp>
            <p:nvGrpSpPr>
              <p:cNvPr id="7180" name="Group 92"/>
              <p:cNvGrpSpPr>
                <a:grpSpLocks/>
              </p:cNvGrpSpPr>
              <p:nvPr/>
            </p:nvGrpSpPr>
            <p:grpSpPr bwMode="auto">
              <a:xfrm>
                <a:off x="2447454" y="3823885"/>
                <a:ext cx="803582" cy="275427"/>
                <a:chOff x="5069234" y="2019427"/>
                <a:chExt cx="803582" cy="275427"/>
              </a:xfrm>
            </p:grpSpPr>
            <p:sp>
              <p:nvSpPr>
                <p:cNvPr id="57" name="Rounded Rectangle 56"/>
                <p:cNvSpPr/>
                <p:nvPr/>
              </p:nvSpPr>
              <p:spPr>
                <a:xfrm>
                  <a:off x="5069668" y="2068459"/>
                  <a:ext cx="583406" cy="182789"/>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8" name="TextBox 57"/>
                <p:cNvSpPr txBox="1"/>
                <p:nvPr/>
              </p:nvSpPr>
              <p:spPr>
                <a:xfrm>
                  <a:off x="5075351" y="2019210"/>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FF0000"/>
                      </a:solidFill>
                      <a:latin typeface="Calibri" pitchFamily="34" charset="0"/>
                      <a:cs typeface="Calibri" pitchFamily="34" charset="0"/>
                    </a:rPr>
                    <a:t>wheel</a:t>
                  </a:r>
                </a:p>
              </p:txBody>
            </p:sp>
          </p:grpSp>
          <p:grpSp>
            <p:nvGrpSpPr>
              <p:cNvPr id="7181" name="Group 93"/>
              <p:cNvGrpSpPr>
                <a:grpSpLocks/>
              </p:cNvGrpSpPr>
              <p:nvPr/>
            </p:nvGrpSpPr>
            <p:grpSpPr bwMode="auto">
              <a:xfrm>
                <a:off x="3317067" y="3166369"/>
                <a:ext cx="797719" cy="275427"/>
                <a:chOff x="5891667" y="2138076"/>
                <a:chExt cx="797719" cy="275427"/>
              </a:xfrm>
            </p:grpSpPr>
            <p:sp>
              <p:nvSpPr>
                <p:cNvPr id="55" name="Rounded Rectangle 54"/>
                <p:cNvSpPr/>
                <p:nvPr/>
              </p:nvSpPr>
              <p:spPr>
                <a:xfrm>
                  <a:off x="5910856" y="2161769"/>
                  <a:ext cx="642125" cy="214991"/>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6" name="TextBox 55"/>
                <p:cNvSpPr txBox="1"/>
                <p:nvPr/>
              </p:nvSpPr>
              <p:spPr>
                <a:xfrm>
                  <a:off x="5891914" y="2138092"/>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Animal</a:t>
                  </a:r>
                </a:p>
              </p:txBody>
            </p:sp>
          </p:grpSp>
          <p:grpSp>
            <p:nvGrpSpPr>
              <p:cNvPr id="7182" name="Group 101"/>
              <p:cNvGrpSpPr>
                <a:grpSpLocks/>
              </p:cNvGrpSpPr>
              <p:nvPr/>
            </p:nvGrpSpPr>
            <p:grpSpPr bwMode="auto">
              <a:xfrm>
                <a:off x="3677599" y="3946569"/>
                <a:ext cx="800871" cy="275427"/>
                <a:chOff x="5262047" y="2573443"/>
                <a:chExt cx="800871" cy="275427"/>
              </a:xfrm>
            </p:grpSpPr>
            <p:sp>
              <p:nvSpPr>
                <p:cNvPr id="53" name="Rounded Rectangle 52"/>
                <p:cNvSpPr/>
                <p:nvPr/>
              </p:nvSpPr>
              <p:spPr>
                <a:xfrm>
                  <a:off x="5265443" y="2606812"/>
                  <a:ext cx="362735" cy="228250"/>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4" name="TextBox 53"/>
                <p:cNvSpPr txBox="1"/>
                <p:nvPr/>
              </p:nvSpPr>
              <p:spPr>
                <a:xfrm>
                  <a:off x="5268285" y="2573664"/>
                  <a:ext cx="794606"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leg</a:t>
                  </a:r>
                </a:p>
              </p:txBody>
            </p:sp>
          </p:grpSp>
          <p:grpSp>
            <p:nvGrpSpPr>
              <p:cNvPr id="7183" name="Group 102"/>
              <p:cNvGrpSpPr>
                <a:grpSpLocks/>
              </p:cNvGrpSpPr>
              <p:nvPr/>
            </p:nvGrpSpPr>
            <p:grpSpPr bwMode="auto">
              <a:xfrm>
                <a:off x="4044436" y="3392681"/>
                <a:ext cx="797719" cy="275427"/>
                <a:chOff x="6856717" y="2529018"/>
                <a:chExt cx="797719" cy="275427"/>
              </a:xfrm>
            </p:grpSpPr>
            <p:sp>
              <p:nvSpPr>
                <p:cNvPr id="51" name="Rounded Rectangle 50"/>
                <p:cNvSpPr/>
                <p:nvPr/>
              </p:nvSpPr>
              <p:spPr>
                <a:xfrm>
                  <a:off x="6857905" y="2566014"/>
                  <a:ext cx="475437" cy="200784"/>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2" name="TextBox 51"/>
                <p:cNvSpPr txBox="1"/>
                <p:nvPr/>
              </p:nvSpPr>
              <p:spPr>
                <a:xfrm>
                  <a:off x="6856958" y="2529077"/>
                  <a:ext cx="797447" cy="275605"/>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head</a:t>
                  </a:r>
                </a:p>
              </p:txBody>
            </p:sp>
          </p:grpSp>
          <p:sp>
            <p:nvSpPr>
              <p:cNvPr id="49" name="Rounded Rectangle 48"/>
              <p:cNvSpPr/>
              <p:nvPr/>
            </p:nvSpPr>
            <p:spPr>
              <a:xfrm>
                <a:off x="4593987" y="3386110"/>
                <a:ext cx="1000124" cy="605193"/>
              </a:xfrm>
              <a:prstGeom prst="roundRect">
                <a:avLst/>
              </a:prstGeom>
              <a:solidFill>
                <a:srgbClr val="FFFFFF">
                  <a:alpha val="50196"/>
                </a:srgbClr>
              </a:solidFill>
              <a:ln w="25400" cap="flat" cmpd="sng" algn="ctr">
                <a:solidFill>
                  <a:srgbClr val="89A4A7"/>
                </a:solid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0" name="TextBox 49"/>
              <p:cNvSpPr txBox="1"/>
              <p:nvPr/>
            </p:nvSpPr>
            <p:spPr>
              <a:xfrm>
                <a:off x="4572205" y="3385163"/>
                <a:ext cx="1143134" cy="587199"/>
              </a:xfrm>
              <a:prstGeom prst="rect">
                <a:avLst/>
              </a:prstGeom>
              <a:noFill/>
              <a:ln>
                <a:noFill/>
              </a:ln>
            </p:spPr>
            <p:txBody>
              <a:bodyPr>
                <a:spAutoFit/>
              </a:bodyPr>
              <a:lstStyle/>
              <a:p>
                <a:pPr fontAlgn="auto">
                  <a:spcBef>
                    <a:spcPts val="0"/>
                  </a:spcBef>
                  <a:spcAft>
                    <a:spcPts val="0"/>
                  </a:spcAft>
                  <a:defRPr/>
                </a:pPr>
                <a:r>
                  <a:rPr lang="en-US" sz="2400" b="1" kern="0" dirty="0">
                    <a:solidFill>
                      <a:srgbClr val="2D2D8A">
                        <a:lumMod val="75000"/>
                      </a:srgbClr>
                    </a:solidFill>
                    <a:latin typeface="Calibri" pitchFamily="34" charset="0"/>
                    <a:cs typeface="Calibri" pitchFamily="34" charset="0"/>
                  </a:rPr>
                  <a:t>Four-legged</a:t>
                </a:r>
              </a:p>
              <a:p>
                <a:pPr fontAlgn="auto">
                  <a:spcBef>
                    <a:spcPts val="0"/>
                  </a:spcBef>
                  <a:spcAft>
                    <a:spcPts val="0"/>
                  </a:spcAft>
                  <a:defRPr/>
                </a:pPr>
                <a:endParaRPr lang="en-US" sz="1000" b="1" kern="0" dirty="0">
                  <a:solidFill>
                    <a:srgbClr val="2D2D8A">
                      <a:lumMod val="75000"/>
                    </a:srgbClr>
                  </a:solidFill>
                  <a:latin typeface="Calibri" pitchFamily="34" charset="0"/>
                  <a:cs typeface="Calibri" pitchFamily="34" charset="0"/>
                </a:endParaRPr>
              </a:p>
              <a:p>
                <a:pPr fontAlgn="auto">
                  <a:spcBef>
                    <a:spcPts val="0"/>
                  </a:spcBef>
                  <a:spcAft>
                    <a:spcPts val="0"/>
                  </a:spcAft>
                  <a:defRPr/>
                </a:pPr>
                <a:r>
                  <a:rPr lang="en-US" sz="2400" b="1" kern="0" dirty="0">
                    <a:solidFill>
                      <a:srgbClr val="2D2D8A">
                        <a:lumMod val="75000"/>
                      </a:srgbClr>
                    </a:solidFill>
                    <a:latin typeface="Calibri" pitchFamily="34" charset="0"/>
                    <a:cs typeface="Calibri" pitchFamily="34" charset="0"/>
                  </a:rPr>
                  <a:t>Mammal</a:t>
                </a:r>
              </a:p>
            </p:txBody>
          </p:sp>
        </p:grpSp>
        <p:sp>
          <p:nvSpPr>
            <p:cNvPr id="67" name="Rounded Rectangle 66"/>
            <p:cNvSpPr/>
            <p:nvPr/>
          </p:nvSpPr>
          <p:spPr>
            <a:xfrm>
              <a:off x="830199" y="3067064"/>
              <a:ext cx="1143133" cy="500066"/>
            </a:xfrm>
            <a:prstGeom prst="roundRect">
              <a:avLst/>
            </a:prstGeom>
            <a:solidFill>
              <a:srgbClr val="F0F0F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8" name="TextBox 67"/>
            <p:cNvSpPr txBox="1">
              <a:spLocks noChangeArrowheads="1"/>
            </p:cNvSpPr>
            <p:nvPr/>
          </p:nvSpPr>
          <p:spPr bwMode="auto">
            <a:xfrm>
              <a:off x="804627" y="3086006"/>
              <a:ext cx="1168705" cy="422404"/>
            </a:xfrm>
            <a:prstGeom prst="rect">
              <a:avLst/>
            </a:prstGeom>
            <a:noFill/>
            <a:ln w="9525">
              <a:noFill/>
              <a:miter lim="800000"/>
              <a:headEnd/>
              <a:tailEnd/>
            </a:ln>
          </p:spPr>
          <p:txBody>
            <a:bodyPr>
              <a:spAutoFit/>
            </a:bodyPr>
            <a:lstStyle/>
            <a:p>
              <a:pPr fontAlgn="auto">
                <a:spcBef>
                  <a:spcPts val="0"/>
                </a:spcBef>
                <a:spcAft>
                  <a:spcPts val="0"/>
                </a:spcAft>
                <a:defRPr/>
              </a:pPr>
              <a:r>
                <a:rPr lang="en-US" sz="2000" kern="0" dirty="0">
                  <a:solidFill>
                    <a:sysClr val="windowText" lastClr="000000"/>
                  </a:solidFill>
                </a:rPr>
                <a:t> Move on road</a:t>
              </a:r>
            </a:p>
            <a:p>
              <a:pPr fontAlgn="auto">
                <a:spcBef>
                  <a:spcPts val="0"/>
                </a:spcBef>
                <a:spcAft>
                  <a:spcPts val="0"/>
                </a:spcAft>
                <a:defRPr/>
              </a:pPr>
              <a:r>
                <a:rPr lang="en-US" sz="2000" kern="0" dirty="0">
                  <a:solidFill>
                    <a:sysClr val="windowText" lastClr="000000"/>
                  </a:solidFill>
                </a:rPr>
                <a:t> Facing right</a:t>
              </a:r>
            </a:p>
          </p:txBody>
        </p:sp>
        <p:grpSp>
          <p:nvGrpSpPr>
            <p:cNvPr id="7175" name="Group 68"/>
            <p:cNvGrpSpPr>
              <a:grpSpLocks/>
            </p:cNvGrpSpPr>
            <p:nvPr/>
          </p:nvGrpSpPr>
          <p:grpSpPr bwMode="auto">
            <a:xfrm>
              <a:off x="4331057" y="2675708"/>
              <a:ext cx="1428728" cy="710822"/>
              <a:chOff x="6161266" y="5910225"/>
              <a:chExt cx="1428728" cy="710822"/>
            </a:xfrm>
          </p:grpSpPr>
          <p:sp>
            <p:nvSpPr>
              <p:cNvPr id="70" name="Rounded Rectangle 69"/>
              <p:cNvSpPr/>
              <p:nvPr/>
            </p:nvSpPr>
            <p:spPr>
              <a:xfrm>
                <a:off x="6214824" y="5944527"/>
                <a:ext cx="1089150" cy="676225"/>
              </a:xfrm>
              <a:prstGeom prst="roundRect">
                <a:avLst/>
              </a:prstGeom>
              <a:solidFill>
                <a:srgbClr val="F0F0F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71" name="TextBox 66"/>
              <p:cNvSpPr txBox="1">
                <a:spLocks noChangeArrowheads="1"/>
              </p:cNvSpPr>
              <p:nvPr/>
            </p:nvSpPr>
            <p:spPr bwMode="auto">
              <a:xfrm>
                <a:off x="6160841" y="5910431"/>
                <a:ext cx="1429153" cy="642130"/>
              </a:xfrm>
              <a:prstGeom prst="rect">
                <a:avLst/>
              </a:prstGeom>
              <a:noFill/>
              <a:ln w="9525">
                <a:noFill/>
                <a:miter lim="800000"/>
                <a:headEnd/>
                <a:tailEnd/>
              </a:ln>
            </p:spPr>
            <p:txBody>
              <a:bodyPr>
                <a:spAutoFit/>
              </a:bodyPr>
              <a:lstStyle/>
              <a:p>
                <a:pPr fontAlgn="auto">
                  <a:spcBef>
                    <a:spcPts val="0"/>
                  </a:spcBef>
                  <a:spcAft>
                    <a:spcPts val="0"/>
                  </a:spcAft>
                  <a:defRPr/>
                </a:pPr>
                <a:r>
                  <a:rPr lang="en-US" sz="2400" kern="0" dirty="0">
                    <a:solidFill>
                      <a:sysClr val="windowText" lastClr="000000"/>
                    </a:solidFill>
                  </a:rPr>
                  <a:t> </a:t>
                </a:r>
                <a:r>
                  <a:rPr lang="en-US" sz="2000" kern="0" dirty="0">
                    <a:solidFill>
                      <a:sysClr val="windowText" lastClr="000000"/>
                    </a:solidFill>
                  </a:rPr>
                  <a:t>Can run, jump</a:t>
                </a:r>
              </a:p>
              <a:p>
                <a:pPr fontAlgn="auto">
                  <a:spcBef>
                    <a:spcPts val="0"/>
                  </a:spcBef>
                  <a:spcAft>
                    <a:spcPts val="0"/>
                  </a:spcAft>
                  <a:defRPr/>
                </a:pPr>
                <a:r>
                  <a:rPr lang="en-US" sz="2000" kern="0" dirty="0">
                    <a:solidFill>
                      <a:sysClr val="windowText" lastClr="000000"/>
                    </a:solidFill>
                  </a:rPr>
                  <a:t> Is herbivorous</a:t>
                </a:r>
              </a:p>
              <a:p>
                <a:pPr fontAlgn="auto">
                  <a:spcBef>
                    <a:spcPts val="0"/>
                  </a:spcBef>
                  <a:spcAft>
                    <a:spcPts val="0"/>
                  </a:spcAft>
                  <a:defRPr/>
                </a:pPr>
                <a:r>
                  <a:rPr lang="en-US" sz="2000" kern="0" dirty="0">
                    <a:solidFill>
                      <a:sysClr val="windowText" lastClr="000000"/>
                    </a:solidFill>
                  </a:rPr>
                  <a:t> Facing right</a:t>
                </a:r>
              </a:p>
            </p:txBody>
          </p:sp>
        </p:grpSp>
      </p:grpSp>
      <p:sp>
        <p:nvSpPr>
          <p:cNvPr id="7171" name="Rectangle 1"/>
          <p:cNvSpPr>
            <a:spLocks noGrp="1" noChangeArrowheads="1"/>
          </p:cNvSpPr>
          <p:nvPr>
            <p:ph type="title"/>
          </p:nvPr>
        </p:nvSpPr>
        <p:spPr>
          <a:xfrm>
            <a:off x="457200" y="76200"/>
            <a:ext cx="8229600" cy="838200"/>
          </a:xfrm>
        </p:spPr>
        <p:txBody>
          <a:bodyPr anchor="t"/>
          <a:lstStyle/>
          <a:p>
            <a:pPr eaLnBrk="1" hangingPunct="1"/>
            <a:r>
              <a:rPr lang="en-US" smtClean="0">
                <a:cs typeface="Calibri" pitchFamily="34" charset="0"/>
              </a:rPr>
              <a:t>My Research</a:t>
            </a:r>
          </a:p>
        </p:txBody>
      </p:sp>
      <p:sp>
        <p:nvSpPr>
          <p:cNvPr id="34" name="TextBox 5"/>
          <p:cNvSpPr txBox="1">
            <a:spLocks noChangeArrowheads="1"/>
          </p:cNvSpPr>
          <p:nvPr/>
        </p:nvSpPr>
        <p:spPr bwMode="auto">
          <a:xfrm>
            <a:off x="7035731" y="6488668"/>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Farhadi et al. 2010</a:t>
            </a:r>
            <a:endParaRPr lang="en-US" dirty="0"/>
          </a:p>
        </p:txBody>
      </p:sp>
    </p:spTree>
    <p:extLst>
      <p:ext uri="{BB962C8B-B14F-4D97-AF65-F5344CB8AC3E}">
        <p14:creationId xmlns:p14="http://schemas.microsoft.com/office/powerpoint/2010/main" val="3317187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t>Getting help outside of class</a:t>
            </a:r>
          </a:p>
        </p:txBody>
      </p:sp>
      <p:sp>
        <p:nvSpPr>
          <p:cNvPr id="3" name="Content Placeholder 2"/>
          <p:cNvSpPr>
            <a:spLocks noGrp="1"/>
          </p:cNvSpPr>
          <p:nvPr>
            <p:ph idx="1"/>
          </p:nvPr>
        </p:nvSpPr>
        <p:spPr/>
        <p:txBody>
          <a:bodyPr>
            <a:normAutofit/>
          </a:bodyPr>
          <a:lstStyle/>
          <a:p>
            <a:pPr>
              <a:buFont typeface="Arial" charset="0"/>
              <a:buNone/>
              <a:defRPr/>
            </a:pPr>
            <a:endParaRPr lang="en-US" sz="2800" b="1" dirty="0" smtClean="0"/>
          </a:p>
          <a:p>
            <a:pPr>
              <a:buFont typeface="Arial" charset="0"/>
              <a:buNone/>
              <a:defRPr/>
            </a:pPr>
            <a:r>
              <a:rPr lang="en-US" sz="2800" b="1" dirty="0" smtClean="0"/>
              <a:t>Office hours</a:t>
            </a:r>
          </a:p>
          <a:p>
            <a:pPr>
              <a:buFont typeface="Arial" pitchFamily="34" charset="0"/>
              <a:buChar char="•"/>
              <a:defRPr/>
            </a:pPr>
            <a:r>
              <a:rPr lang="en-US" sz="2400" dirty="0" smtClean="0"/>
              <a:t>TBA</a:t>
            </a:r>
            <a:r>
              <a:rPr lang="en-US" sz="2400" dirty="0" smtClean="0"/>
              <a:t>: </a:t>
            </a:r>
            <a:r>
              <a:rPr lang="en-US" sz="2400" dirty="0">
                <a:hlinkClick r:id="rId2"/>
              </a:rPr>
              <a:t>http://</a:t>
            </a:r>
            <a:r>
              <a:rPr lang="en-US" sz="2400" dirty="0" smtClean="0">
                <a:hlinkClick r:id="rId2"/>
              </a:rPr>
              <a:t>doodle.com/49shtvw5haicz498</a:t>
            </a:r>
            <a:endParaRPr lang="en-US" sz="2400" dirty="0" smtClean="0"/>
          </a:p>
          <a:p>
            <a:pPr marL="0">
              <a:buFont typeface="Arial" pitchFamily="34" charset="0"/>
              <a:buChar char="•"/>
              <a:defRPr/>
            </a:pPr>
            <a:endParaRPr lang="en-US" sz="2800" b="1" dirty="0" smtClean="0"/>
          </a:p>
          <a:p>
            <a:pPr>
              <a:buNone/>
              <a:defRPr/>
            </a:pPr>
            <a:r>
              <a:rPr lang="en-US" sz="2800" b="1" dirty="0" err="1" smtClean="0"/>
              <a:t>Matlab</a:t>
            </a:r>
            <a:r>
              <a:rPr lang="en-US" sz="2800" b="1" dirty="0" smtClean="0"/>
              <a:t> </a:t>
            </a:r>
            <a:r>
              <a:rPr lang="en-US" sz="2800" b="1" dirty="0" smtClean="0"/>
              <a:t>+ linear algebra tutorial</a:t>
            </a:r>
            <a:endParaRPr lang="en-US" sz="2800" b="1" dirty="0"/>
          </a:p>
          <a:p>
            <a:pPr>
              <a:buFont typeface="Arial" pitchFamily="34" charset="0"/>
              <a:buChar char="•"/>
              <a:defRPr/>
            </a:pPr>
            <a:r>
              <a:rPr lang="en-US" sz="2400" dirty="0" smtClean="0"/>
              <a:t>TBA: </a:t>
            </a:r>
            <a:r>
              <a:rPr lang="en-US" sz="2400" dirty="0" smtClean="0">
                <a:hlinkClick r:id="rId3"/>
              </a:rPr>
              <a:t>http</a:t>
            </a:r>
            <a:r>
              <a:rPr lang="en-US" sz="2400" dirty="0">
                <a:hlinkClick r:id="rId3"/>
              </a:rPr>
              <a:t>://doodle.com/f4wzcrshumttkxzt</a:t>
            </a:r>
            <a:endParaRPr lang="en-US" sz="2400" b="1" dirty="0" smtClean="0"/>
          </a:p>
          <a:p>
            <a:pPr>
              <a:buNone/>
              <a:defRPr/>
            </a:pPr>
            <a:r>
              <a:rPr lang="en-US" sz="2800" b="1" dirty="0" smtClean="0"/>
              <a:t>Discussion board</a:t>
            </a:r>
            <a:r>
              <a:rPr lang="en-US" sz="2800" dirty="0" smtClean="0"/>
              <a:t>: </a:t>
            </a:r>
            <a:endParaRPr lang="en-US" sz="2800" b="1" dirty="0"/>
          </a:p>
          <a:p>
            <a:pPr>
              <a:buFont typeface="Arial" pitchFamily="34" charset="0"/>
              <a:buChar char="•"/>
              <a:defRPr/>
            </a:pPr>
            <a:r>
              <a:rPr lang="en-US" sz="2800" dirty="0">
                <a:hlinkClick r:id="rId4"/>
              </a:rPr>
              <a:t>https://</a:t>
            </a:r>
            <a:r>
              <a:rPr lang="en-US" sz="2800" dirty="0" smtClean="0">
                <a:hlinkClick r:id="rId4"/>
              </a:rPr>
              <a:t>piazza.com/class/hyzzw1vjjb83cf</a:t>
            </a:r>
            <a:endParaRPr lang="en-US" sz="2800" dirty="0" smtClean="0"/>
          </a:p>
          <a:p>
            <a:pPr>
              <a:buFont typeface="Arial" pitchFamily="34" charset="0"/>
              <a:buChar char="•"/>
              <a:defRPr/>
            </a:pPr>
            <a:endParaRPr lang="en-US" sz="2800" b="1" dirty="0" smtClean="0"/>
          </a:p>
          <a:p>
            <a:pPr marL="0">
              <a:buFont typeface="Arial" charset="0"/>
              <a:buNone/>
              <a:defRPr/>
            </a:pPr>
            <a:r>
              <a:rPr lang="en-US" sz="2800" b="1" dirty="0" smtClean="0"/>
              <a:t>Readings/textbook</a:t>
            </a:r>
            <a:endParaRPr lang="en-US" sz="2400" b="1"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Grades</a:t>
            </a:r>
          </a:p>
        </p:txBody>
      </p:sp>
      <p:sp>
        <p:nvSpPr>
          <p:cNvPr id="39939" name="Content Placeholder 2"/>
          <p:cNvSpPr>
            <a:spLocks noGrp="1"/>
          </p:cNvSpPr>
          <p:nvPr>
            <p:ph idx="1"/>
          </p:nvPr>
        </p:nvSpPr>
        <p:spPr>
          <a:xfrm>
            <a:off x="457200" y="990600"/>
            <a:ext cx="8229600" cy="5562600"/>
          </a:xfrm>
        </p:spPr>
        <p:txBody>
          <a:bodyPr>
            <a:normAutofit/>
          </a:bodyPr>
          <a:lstStyle/>
          <a:p>
            <a:pPr>
              <a:buFont typeface="Arial" pitchFamily="34" charset="0"/>
              <a:buChar char="•"/>
              <a:defRPr/>
            </a:pPr>
            <a:r>
              <a:rPr lang="en-US" sz="2800" dirty="0" smtClean="0"/>
              <a:t>Written and programming assignments </a:t>
            </a:r>
            <a:r>
              <a:rPr lang="en-US" sz="2800" dirty="0" smtClean="0"/>
              <a:t>(55%)</a:t>
            </a:r>
            <a:endParaRPr lang="en-US" sz="2800" dirty="0" smtClean="0"/>
          </a:p>
          <a:p>
            <a:pPr lvl="1">
              <a:buFont typeface="Calibri" pitchFamily="34" charset="0"/>
              <a:buChar char="–"/>
              <a:defRPr/>
            </a:pPr>
            <a:r>
              <a:rPr lang="en-US" sz="2400" dirty="0" smtClean="0"/>
              <a:t>Core projects worth total of 500 points, “bells and whistles” for additional points</a:t>
            </a:r>
          </a:p>
          <a:p>
            <a:pPr lvl="1">
              <a:buFont typeface="Calibri" pitchFamily="34" charset="0"/>
              <a:buChar char="–"/>
              <a:defRPr/>
            </a:pPr>
            <a:r>
              <a:rPr lang="en-US" sz="2400" dirty="0" smtClean="0"/>
              <a:t>Undergrads graded out of 525, grads out of 600 </a:t>
            </a:r>
          </a:p>
          <a:p>
            <a:pPr>
              <a:buFont typeface="Arial" pitchFamily="34" charset="0"/>
              <a:buChar char="•"/>
              <a:defRPr/>
            </a:pPr>
            <a:r>
              <a:rPr lang="en-US" sz="2800" dirty="0" smtClean="0"/>
              <a:t>Exam (</a:t>
            </a:r>
            <a:r>
              <a:rPr lang="en-US" sz="2800" dirty="0" smtClean="0"/>
              <a:t>25%)</a:t>
            </a:r>
            <a:endParaRPr lang="en-US" sz="2800" dirty="0" smtClean="0"/>
          </a:p>
          <a:p>
            <a:pPr>
              <a:buFont typeface="Arial" pitchFamily="34" charset="0"/>
              <a:buChar char="•"/>
              <a:defRPr/>
            </a:pPr>
            <a:r>
              <a:rPr lang="en-US" sz="2800" dirty="0" smtClean="0"/>
              <a:t>Final Project (20%)</a:t>
            </a:r>
          </a:p>
          <a:p>
            <a:pPr>
              <a:buFont typeface="Arial" pitchFamily="34" charset="0"/>
              <a:buChar char="•"/>
              <a:defRPr/>
            </a:pPr>
            <a:r>
              <a:rPr lang="en-US" sz="2800" dirty="0" smtClean="0"/>
              <a:t>Participation</a:t>
            </a:r>
            <a:endParaRPr lang="en-US" sz="2400" dirty="0" smtClean="0"/>
          </a:p>
          <a:p>
            <a:pPr>
              <a:buFont typeface="Arial" pitchFamily="34" charset="0"/>
              <a:buNone/>
              <a:defRPr/>
            </a:pPr>
            <a:endParaRPr lang="en-US" dirty="0" smtClean="0"/>
          </a:p>
          <a:p>
            <a:pPr>
              <a:buFont typeface="Arial" pitchFamily="34" charset="0"/>
              <a:buNone/>
              <a:defRPr/>
            </a:pPr>
            <a:r>
              <a:rPr lang="en-US" dirty="0" smtClean="0"/>
              <a:t>Late policy</a:t>
            </a:r>
          </a:p>
          <a:p>
            <a:pPr>
              <a:buFont typeface="Arial" pitchFamily="34" charset="0"/>
              <a:buChar char="•"/>
              <a:defRPr/>
            </a:pPr>
            <a:r>
              <a:rPr lang="en-US" sz="2800" dirty="0" smtClean="0"/>
              <a:t>Up to five free days total – use them wisely!</a:t>
            </a:r>
          </a:p>
          <a:p>
            <a:pPr>
              <a:buFont typeface="Arial" pitchFamily="34" charset="0"/>
              <a:buChar char="•"/>
              <a:defRPr/>
            </a:pPr>
            <a:r>
              <a:rPr lang="en-US" sz="2800" dirty="0" smtClean="0"/>
              <a:t>10 points per day after that</a:t>
            </a:r>
          </a:p>
          <a:p>
            <a:pPr>
              <a:buFont typeface="Arial" charset="0"/>
              <a:buNone/>
              <a:defRPr/>
            </a:pPr>
            <a:endParaRPr lang="en-US" sz="2800" dirty="0" smtClean="0"/>
          </a:p>
          <a:p>
            <a:pPr>
              <a:buFont typeface="Arial" pitchFamily="34" charset="0"/>
              <a:buNone/>
              <a:defRPr/>
            </a:pPr>
            <a:endParaRPr lang="en-US" sz="2800" dirty="0" smtClean="0"/>
          </a:p>
          <a:p>
            <a:pPr>
              <a:buFont typeface="Arial" pitchFamily="34" charset="0"/>
              <a:buNone/>
              <a:defRPr/>
            </a:pPr>
            <a:endParaRPr lang="en-US" sz="2800" dirty="0" smtClean="0"/>
          </a:p>
          <a:p>
            <a:pPr>
              <a:buFont typeface="Arial" pitchFamily="34" charset="0"/>
              <a:buNone/>
              <a:defRPr/>
            </a:pPr>
            <a:endParaRPr lang="en-US" sz="2800" dirty="0" smtClean="0"/>
          </a:p>
          <a:p>
            <a:pPr>
              <a:buFont typeface="Arial" pitchFamily="34" charset="0"/>
              <a:buNone/>
              <a:defRPr/>
            </a:pPr>
            <a:endParaRPr lang="en-US" sz="2800" dirty="0" smtClean="0"/>
          </a:p>
          <a:p>
            <a:pPr>
              <a:buFont typeface="Arial" pitchFamily="34" charset="0"/>
              <a:buChar char="•"/>
              <a:defRPr/>
            </a:pPr>
            <a:endParaRPr lang="en-US" dirty="0" smtClean="0"/>
          </a:p>
          <a:p>
            <a:pPr>
              <a:buFont typeface="Arial" pitchFamily="34" charset="0"/>
              <a:buChar char="•"/>
              <a:defRPr/>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9">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Integrity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Can discuss projects, but don’t share code</a:t>
            </a:r>
          </a:p>
          <a:p>
            <a:endParaRPr lang="en-US" dirty="0" smtClean="0"/>
          </a:p>
          <a:p>
            <a:r>
              <a:rPr lang="en-US" dirty="0" smtClean="0"/>
              <a:t>Don’t look up code (even to get hints) or copy from a friend</a:t>
            </a:r>
          </a:p>
          <a:p>
            <a:endParaRPr lang="en-US" dirty="0" smtClean="0"/>
          </a:p>
          <a:p>
            <a:r>
              <a:rPr lang="en-US" dirty="0" smtClean="0"/>
              <a:t>If you’re not sure if it’s allowed, ask</a:t>
            </a:r>
          </a:p>
          <a:p>
            <a:endParaRPr lang="en-US" dirty="0"/>
          </a:p>
          <a:p>
            <a:r>
              <a:rPr lang="en-US" dirty="0" smtClean="0"/>
              <a:t>Acknowledge any inspirations</a:t>
            </a:r>
          </a:p>
          <a:p>
            <a:endParaRPr lang="en-US" dirty="0"/>
          </a:p>
          <a:p>
            <a:r>
              <a:rPr lang="en-US" dirty="0"/>
              <a:t>If you get stuck, come talk to me</a:t>
            </a:r>
          </a:p>
          <a:p>
            <a:endParaRPr lang="en-US" dirty="0"/>
          </a:p>
        </p:txBody>
      </p:sp>
    </p:spTree>
    <p:extLst>
      <p:ext uri="{BB962C8B-B14F-4D97-AF65-F5344CB8AC3E}">
        <p14:creationId xmlns:p14="http://schemas.microsoft.com/office/powerpoint/2010/main" val="4269481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Other comments</a:t>
            </a:r>
          </a:p>
        </p:txBody>
      </p:sp>
      <p:sp>
        <p:nvSpPr>
          <p:cNvPr id="54275" name="Content Placeholder 2"/>
          <p:cNvSpPr>
            <a:spLocks noGrp="1"/>
          </p:cNvSpPr>
          <p:nvPr>
            <p:ph idx="1"/>
          </p:nvPr>
        </p:nvSpPr>
        <p:spPr>
          <a:xfrm>
            <a:off x="457200" y="990600"/>
            <a:ext cx="8229600" cy="5638800"/>
          </a:xfrm>
        </p:spPr>
        <p:txBody>
          <a:bodyPr/>
          <a:lstStyle/>
          <a:p>
            <a:pPr>
              <a:buFont typeface="Arial" charset="0"/>
              <a:buNone/>
            </a:pPr>
            <a:r>
              <a:rPr lang="en-US" dirty="0" smtClean="0"/>
              <a:t>Prerequisites</a:t>
            </a:r>
          </a:p>
          <a:p>
            <a:r>
              <a:rPr lang="en-US" sz="2800" b="1" dirty="0" smtClean="0"/>
              <a:t>Linear algebra</a:t>
            </a:r>
            <a:r>
              <a:rPr lang="en-US" sz="2800" dirty="0" smtClean="0"/>
              <a:t>, plus some basic calculus and probability</a:t>
            </a:r>
          </a:p>
          <a:p>
            <a:r>
              <a:rPr lang="en-US" sz="2800" dirty="0" smtClean="0"/>
              <a:t>Experience with graphics, image processing, or </a:t>
            </a:r>
            <a:r>
              <a:rPr lang="en-US" sz="2800" dirty="0" err="1" smtClean="0"/>
              <a:t>Matlab</a:t>
            </a:r>
            <a:r>
              <a:rPr lang="en-US" sz="2800" dirty="0" smtClean="0"/>
              <a:t> will help but is not necessary</a:t>
            </a:r>
          </a:p>
          <a:p>
            <a:pPr>
              <a:buFont typeface="Arial" charset="0"/>
              <a:buNone/>
            </a:pPr>
            <a:endParaRPr lang="en-US" sz="2800" dirty="0" smtClean="0"/>
          </a:p>
          <a:p>
            <a:pPr>
              <a:buFont typeface="Arial" charset="0"/>
              <a:buNone/>
            </a:pPr>
            <a:r>
              <a:rPr lang="en-US" sz="2800" dirty="0" smtClean="0"/>
              <a:t>Your own camera</a:t>
            </a:r>
          </a:p>
          <a:p>
            <a:r>
              <a:rPr lang="en-US" sz="2800" dirty="0" smtClean="0"/>
              <a:t>Strongly recommended – can get decent cameras for reasonable </a:t>
            </a:r>
            <a:r>
              <a:rPr lang="en-US" sz="2800" dirty="0" smtClean="0"/>
              <a:t>$$$</a:t>
            </a:r>
          </a:p>
          <a:p>
            <a:r>
              <a:rPr lang="en-US" sz="2800" dirty="0" smtClean="0"/>
              <a:t>Pro </a:t>
            </a:r>
            <a:r>
              <a:rPr lang="en-US" sz="2800" dirty="0" smtClean="0"/>
              <a:t>camera apps for smartphones</a:t>
            </a:r>
          </a:p>
          <a:p>
            <a:pPr>
              <a:buFont typeface="Arial" charset="0"/>
              <a:buNone/>
            </a:pPr>
            <a:endParaRPr lang="en-U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2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smtClean="0"/>
              <a:t>Feedback is welcome</a:t>
            </a:r>
          </a:p>
        </p:txBody>
      </p:sp>
      <p:sp>
        <p:nvSpPr>
          <p:cNvPr id="54275" name="Content Placeholder 2"/>
          <p:cNvSpPr>
            <a:spLocks noGrp="1"/>
          </p:cNvSpPr>
          <p:nvPr>
            <p:ph idx="1"/>
          </p:nvPr>
        </p:nvSpPr>
        <p:spPr/>
        <p:txBody>
          <a:bodyPr/>
          <a:lstStyle/>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US" smtClean="0"/>
          </a:p>
        </p:txBody>
      </p:sp>
      <p:sp>
        <p:nvSpPr>
          <p:cNvPr id="55299" name="Content Placeholder 2"/>
          <p:cNvSpPr>
            <a:spLocks noGrp="1"/>
          </p:cNvSpPr>
          <p:nvPr>
            <p:ph idx="1"/>
          </p:nvPr>
        </p:nvSpPr>
        <p:spPr/>
        <p:txBody>
          <a:bodyPr/>
          <a:lstStyle/>
          <a:p>
            <a:pPr>
              <a:buFont typeface="Arial" charset="0"/>
              <a:buNone/>
            </a:pPr>
            <a:endParaRPr lang="en-US" smtClean="0"/>
          </a:p>
          <a:p>
            <a:pPr>
              <a:buFont typeface="Arial" charset="0"/>
              <a:buNone/>
            </a:pPr>
            <a:endParaRPr lang="en-US" smtClean="0"/>
          </a:p>
          <a:p>
            <a:pPr>
              <a:buFont typeface="Arial" charset="0"/>
              <a:buNone/>
            </a:pPr>
            <a:r>
              <a:rPr lang="en-US" smtClean="0"/>
              <a:t>	</a:t>
            </a:r>
            <a:r>
              <a:rPr lang="en-US" sz="4400" smtClean="0"/>
              <a:t>Introduce yourselves</a:t>
            </a:r>
            <a:endParaRPr lang="en-US"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t>Final comments</a:t>
            </a:r>
          </a:p>
        </p:txBody>
      </p:sp>
      <p:sp>
        <p:nvSpPr>
          <p:cNvPr id="3" name="Content Placeholder 2"/>
          <p:cNvSpPr>
            <a:spLocks noGrp="1"/>
          </p:cNvSpPr>
          <p:nvPr>
            <p:ph idx="1"/>
          </p:nvPr>
        </p:nvSpPr>
        <p:spPr/>
        <p:txBody>
          <a:bodyPr>
            <a:normAutofit fontScale="85000" lnSpcReduction="20000"/>
          </a:bodyPr>
          <a:lstStyle/>
          <a:p>
            <a:pPr>
              <a:buFont typeface="Arial" pitchFamily="34" charset="0"/>
              <a:buChar char="•"/>
              <a:defRPr/>
            </a:pPr>
            <a:endParaRPr lang="en-US" dirty="0" smtClean="0"/>
          </a:p>
          <a:p>
            <a:pPr>
              <a:buFont typeface="Arial" pitchFamily="34" charset="0"/>
              <a:buChar char="•"/>
              <a:defRPr/>
            </a:pPr>
            <a:r>
              <a:rPr lang="en-US" dirty="0" smtClean="0"/>
              <a:t>Reasons to not take the course…</a:t>
            </a:r>
          </a:p>
          <a:p>
            <a:pPr>
              <a:buFont typeface="Arial" pitchFamily="34" charset="0"/>
              <a:buChar char="•"/>
              <a:defRPr/>
            </a:pPr>
            <a:endParaRPr lang="en-US" dirty="0" smtClean="0"/>
          </a:p>
          <a:p>
            <a:pPr>
              <a:buFont typeface="Arial" pitchFamily="34" charset="0"/>
              <a:buChar char="•"/>
              <a:defRPr/>
            </a:pPr>
            <a:r>
              <a:rPr lang="en-US" dirty="0" smtClean="0"/>
              <a:t>To do now</a:t>
            </a:r>
          </a:p>
          <a:p>
            <a:pPr lvl="1">
              <a:buFont typeface="Arial" pitchFamily="34" charset="0"/>
              <a:buChar char="–"/>
              <a:defRPr/>
            </a:pPr>
            <a:r>
              <a:rPr lang="en-US" dirty="0" smtClean="0"/>
              <a:t>Please fill out the feed-forward forms</a:t>
            </a:r>
          </a:p>
          <a:p>
            <a:pPr lvl="1">
              <a:buFont typeface="Arial" pitchFamily="34" charset="0"/>
              <a:buChar char="–"/>
              <a:defRPr/>
            </a:pPr>
            <a:r>
              <a:rPr lang="en-US" dirty="0" smtClean="0"/>
              <a:t>Any Q’s or concerns, come talk to me!</a:t>
            </a:r>
          </a:p>
          <a:p>
            <a:pPr lvl="1">
              <a:buFont typeface="Arial" pitchFamily="34" charset="0"/>
              <a:buChar char="•"/>
              <a:defRPr/>
            </a:pPr>
            <a:endParaRPr lang="en-US" dirty="0" smtClean="0"/>
          </a:p>
          <a:p>
            <a:pPr>
              <a:buFont typeface="Arial" pitchFamily="34" charset="0"/>
              <a:buChar char="•"/>
              <a:defRPr/>
            </a:pPr>
            <a:r>
              <a:rPr lang="en-US" dirty="0" smtClean="0"/>
              <a:t>To do later</a:t>
            </a:r>
          </a:p>
          <a:p>
            <a:pPr lvl="1">
              <a:buFont typeface="Arial" pitchFamily="34" charset="0"/>
              <a:buChar char="–"/>
              <a:defRPr/>
            </a:pPr>
            <a:r>
              <a:rPr lang="en-US" dirty="0" smtClean="0"/>
              <a:t>Look over syllabus, etc.</a:t>
            </a:r>
          </a:p>
          <a:p>
            <a:pPr lvl="1">
              <a:buFont typeface="Arial" pitchFamily="34" charset="0"/>
              <a:buChar char="–"/>
              <a:defRPr/>
            </a:pPr>
            <a:r>
              <a:rPr lang="en-US" dirty="0" smtClean="0"/>
              <a:t>Sign up for </a:t>
            </a:r>
            <a:r>
              <a:rPr lang="en-US" dirty="0" smtClean="0"/>
              <a:t>Piazza</a:t>
            </a:r>
          </a:p>
          <a:p>
            <a:pPr lvl="1">
              <a:buFont typeface="Arial" pitchFamily="34" charset="0"/>
              <a:buChar char="–"/>
              <a:defRPr/>
            </a:pPr>
            <a:r>
              <a:rPr lang="en-US" dirty="0" smtClean="0"/>
              <a:t>Doodles for office hours and tutorial</a:t>
            </a:r>
            <a:endParaRPr lang="en-US" dirty="0" smtClean="0"/>
          </a:p>
          <a:p>
            <a:pPr>
              <a:buFont typeface="Arial" pitchFamily="34" charset="0"/>
              <a:buNone/>
              <a:defRPr/>
            </a:pPr>
            <a:endParaRPr lang="en-US" dirty="0" smtClean="0"/>
          </a:p>
          <a:p>
            <a:pPr>
              <a:buFont typeface="Arial" pitchFamily="34" charset="0"/>
              <a:buChar char="•"/>
              <a:defRPr/>
            </a:pPr>
            <a:r>
              <a:rPr lang="en-US" dirty="0" smtClean="0"/>
              <a:t>Next class: pixels and basic filtering</a:t>
            </a:r>
          </a:p>
          <a:p>
            <a:pPr>
              <a:buFont typeface="Arial" pitchFamily="34" charset="0"/>
              <a:buChar char="•"/>
              <a:defRPr/>
            </a:pPr>
            <a:endParaRPr lang="en-US" dirty="0" smtClean="0"/>
          </a:p>
          <a:p>
            <a:pPr>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16100"/>
            <a:ext cx="7412038"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962400" y="1676400"/>
            <a:ext cx="4724400"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96" name="Rectangle 1"/>
          <p:cNvSpPr>
            <a:spLocks noGrp="1" noChangeArrowheads="1"/>
          </p:cNvSpPr>
          <p:nvPr>
            <p:ph type="title"/>
          </p:nvPr>
        </p:nvSpPr>
        <p:spPr>
          <a:xfrm>
            <a:off x="457200" y="76200"/>
            <a:ext cx="8229600" cy="838200"/>
          </a:xfrm>
        </p:spPr>
        <p:txBody>
          <a:bodyPr anchor="t"/>
          <a:lstStyle/>
          <a:p>
            <a:pPr eaLnBrk="1" hangingPunct="1"/>
            <a:r>
              <a:rPr lang="en-US" smtClean="0">
                <a:cs typeface="Calibri" pitchFamily="34" charset="0"/>
              </a:rPr>
              <a:t>My Research</a:t>
            </a:r>
          </a:p>
        </p:txBody>
      </p:sp>
      <p:grpSp>
        <p:nvGrpSpPr>
          <p:cNvPr id="8197" name="Group 31"/>
          <p:cNvGrpSpPr>
            <a:grpSpLocks noChangeAspect="1"/>
          </p:cNvGrpSpPr>
          <p:nvPr/>
        </p:nvGrpSpPr>
        <p:grpSpPr bwMode="auto">
          <a:xfrm>
            <a:off x="4114800" y="2819400"/>
            <a:ext cx="4222750" cy="3127375"/>
            <a:chOff x="1079500" y="4660900"/>
            <a:chExt cx="3543300" cy="2624138"/>
          </a:xfrm>
        </p:grpSpPr>
        <p:pic>
          <p:nvPicPr>
            <p:cNvPr id="82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4660900"/>
              <a:ext cx="35433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bwMode="auto">
            <a:xfrm>
              <a:off x="1658950" y="6146136"/>
              <a:ext cx="595434" cy="999037"/>
            </a:xfrm>
            <a:custGeom>
              <a:avLst/>
              <a:gdLst>
                <a:gd name="connsiteX0" fmla="*/ 21265 w 595423"/>
                <a:gd name="connsiteY0" fmla="*/ 510362 h 999460"/>
                <a:gd name="connsiteX1" fmla="*/ 0 w 595423"/>
                <a:gd name="connsiteY1" fmla="*/ 0 h 999460"/>
                <a:gd name="connsiteX2" fmla="*/ 595423 w 595423"/>
                <a:gd name="connsiteY2" fmla="*/ 297711 h 999460"/>
                <a:gd name="connsiteX3" fmla="*/ 584791 w 595423"/>
                <a:gd name="connsiteY3" fmla="*/ 999460 h 999460"/>
                <a:gd name="connsiteX4" fmla="*/ 21265 w 595423"/>
                <a:gd name="connsiteY4" fmla="*/ 510362 h 9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423" h="999460">
                  <a:moveTo>
                    <a:pt x="21265" y="510362"/>
                  </a:moveTo>
                  <a:lnTo>
                    <a:pt x="0" y="0"/>
                  </a:lnTo>
                  <a:lnTo>
                    <a:pt x="595423" y="297711"/>
                  </a:lnTo>
                  <a:lnTo>
                    <a:pt x="584791" y="999460"/>
                  </a:lnTo>
                  <a:lnTo>
                    <a:pt x="21265" y="510362"/>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sp>
          <p:nvSpPr>
            <p:cNvPr id="8" name="Freeform 7"/>
            <p:cNvSpPr/>
            <p:nvPr/>
          </p:nvSpPr>
          <p:spPr bwMode="auto">
            <a:xfrm>
              <a:off x="1658950" y="5996946"/>
              <a:ext cx="2040728" cy="456893"/>
            </a:xfrm>
            <a:custGeom>
              <a:avLst/>
              <a:gdLst>
                <a:gd name="connsiteX0" fmla="*/ 0 w 2041451"/>
                <a:gd name="connsiteY0" fmla="*/ 138223 h 457200"/>
                <a:gd name="connsiteX1" fmla="*/ 1244009 w 2041451"/>
                <a:gd name="connsiteY1" fmla="*/ 0 h 457200"/>
                <a:gd name="connsiteX2" fmla="*/ 2041451 w 2041451"/>
                <a:gd name="connsiteY2" fmla="*/ 202018 h 457200"/>
                <a:gd name="connsiteX3" fmla="*/ 595423 w 2041451"/>
                <a:gd name="connsiteY3" fmla="*/ 457200 h 457200"/>
                <a:gd name="connsiteX4" fmla="*/ 0 w 2041451"/>
                <a:gd name="connsiteY4" fmla="*/ 138223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451" h="457200">
                  <a:moveTo>
                    <a:pt x="0" y="138223"/>
                  </a:moveTo>
                  <a:lnTo>
                    <a:pt x="1244009" y="0"/>
                  </a:lnTo>
                  <a:lnTo>
                    <a:pt x="2041451" y="202018"/>
                  </a:lnTo>
                  <a:lnTo>
                    <a:pt x="595423" y="457200"/>
                  </a:lnTo>
                  <a:lnTo>
                    <a:pt x="0" y="138223"/>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sp>
          <p:nvSpPr>
            <p:cNvPr id="9" name="Freeform 8"/>
            <p:cNvSpPr/>
            <p:nvPr/>
          </p:nvSpPr>
          <p:spPr bwMode="auto">
            <a:xfrm>
              <a:off x="2265040" y="6199418"/>
              <a:ext cx="1445294" cy="945755"/>
            </a:xfrm>
            <a:custGeom>
              <a:avLst/>
              <a:gdLst>
                <a:gd name="connsiteX0" fmla="*/ 0 w 1446028"/>
                <a:gd name="connsiteY0" fmla="*/ 946298 h 946298"/>
                <a:gd name="connsiteX1" fmla="*/ 1435395 w 1446028"/>
                <a:gd name="connsiteY1" fmla="*/ 531628 h 946298"/>
                <a:gd name="connsiteX2" fmla="*/ 1446028 w 1446028"/>
                <a:gd name="connsiteY2" fmla="*/ 0 h 946298"/>
                <a:gd name="connsiteX3" fmla="*/ 0 w 1446028"/>
                <a:gd name="connsiteY3" fmla="*/ 255182 h 946298"/>
                <a:gd name="connsiteX4" fmla="*/ 0 w 1446028"/>
                <a:gd name="connsiteY4" fmla="*/ 946298 h 94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028" h="946298">
                  <a:moveTo>
                    <a:pt x="0" y="946298"/>
                  </a:moveTo>
                  <a:lnTo>
                    <a:pt x="1435395" y="531628"/>
                  </a:lnTo>
                  <a:lnTo>
                    <a:pt x="1446028" y="0"/>
                  </a:lnTo>
                  <a:lnTo>
                    <a:pt x="0" y="255182"/>
                  </a:lnTo>
                  <a:lnTo>
                    <a:pt x="0" y="946298"/>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sp>
          <p:nvSpPr>
            <p:cNvPr id="10" name="Freeform 9"/>
            <p:cNvSpPr/>
            <p:nvPr/>
          </p:nvSpPr>
          <p:spPr bwMode="auto">
            <a:xfrm>
              <a:off x="2892445" y="5657273"/>
              <a:ext cx="828546" cy="542145"/>
            </a:xfrm>
            <a:custGeom>
              <a:avLst/>
              <a:gdLst>
                <a:gd name="connsiteX0" fmla="*/ 0 w 829339"/>
                <a:gd name="connsiteY0" fmla="*/ 329609 h 542260"/>
                <a:gd name="connsiteX1" fmla="*/ 10632 w 829339"/>
                <a:gd name="connsiteY1" fmla="*/ 0 h 542260"/>
                <a:gd name="connsiteX2" fmla="*/ 829339 w 829339"/>
                <a:gd name="connsiteY2" fmla="*/ 74428 h 542260"/>
                <a:gd name="connsiteX3" fmla="*/ 808074 w 829339"/>
                <a:gd name="connsiteY3" fmla="*/ 542260 h 542260"/>
                <a:gd name="connsiteX4" fmla="*/ 0 w 829339"/>
                <a:gd name="connsiteY4" fmla="*/ 329609 h 54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339" h="542260">
                  <a:moveTo>
                    <a:pt x="0" y="329609"/>
                  </a:moveTo>
                  <a:lnTo>
                    <a:pt x="10632" y="0"/>
                  </a:lnTo>
                  <a:lnTo>
                    <a:pt x="829339" y="74428"/>
                  </a:lnTo>
                  <a:lnTo>
                    <a:pt x="808074" y="542260"/>
                  </a:lnTo>
                  <a:lnTo>
                    <a:pt x="0" y="329609"/>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grpSp>
      <p:sp>
        <p:nvSpPr>
          <p:cNvPr id="8198" name="TextBox 11"/>
          <p:cNvSpPr txBox="1">
            <a:spLocks noChangeArrowheads="1"/>
          </p:cNvSpPr>
          <p:nvPr/>
        </p:nvSpPr>
        <p:spPr bwMode="auto">
          <a:xfrm>
            <a:off x="381000" y="9398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latin typeface="Calibri" pitchFamily="34" charset="0"/>
              </a:rPr>
              <a:t>Recovering 3D layout and context</a:t>
            </a:r>
          </a:p>
        </p:txBody>
      </p:sp>
      <p:sp>
        <p:nvSpPr>
          <p:cNvPr id="8199" name="TextBox 12"/>
          <p:cNvSpPr txBox="1">
            <a:spLocks noChangeArrowheads="1"/>
          </p:cNvSpPr>
          <p:nvPr/>
        </p:nvSpPr>
        <p:spPr bwMode="auto">
          <a:xfrm>
            <a:off x="7391400" y="4038600"/>
            <a:ext cx="6159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latin typeface="Calibri" pitchFamily="34" charset="0"/>
              </a:rPr>
              <a:t>BED</a:t>
            </a:r>
          </a:p>
        </p:txBody>
      </p:sp>
      <p:sp>
        <p:nvSpPr>
          <p:cNvPr id="14" name="TextBox 5"/>
          <p:cNvSpPr txBox="1">
            <a:spLocks noChangeArrowheads="1"/>
          </p:cNvSpPr>
          <p:nvPr/>
        </p:nvSpPr>
        <p:spPr bwMode="auto">
          <a:xfrm>
            <a:off x="6514241" y="6477369"/>
            <a:ext cx="2646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Hedau et al. 2009, 2010</a:t>
            </a:r>
            <a:endParaRPr lang="en-US" dirty="0"/>
          </a:p>
        </p:txBody>
      </p:sp>
    </p:spTree>
    <p:extLst>
      <p:ext uri="{BB962C8B-B14F-4D97-AF65-F5344CB8AC3E}">
        <p14:creationId xmlns:p14="http://schemas.microsoft.com/office/powerpoint/2010/main" val="264180756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Research</a:t>
            </a:r>
            <a:endParaRPr lang="en-US" dirty="0"/>
          </a:p>
        </p:txBody>
      </p:sp>
      <p:sp>
        <p:nvSpPr>
          <p:cNvPr id="3" name="Content Placeholder 2"/>
          <p:cNvSpPr>
            <a:spLocks noGrp="1"/>
          </p:cNvSpPr>
          <p:nvPr>
            <p:ph idx="1"/>
          </p:nvPr>
        </p:nvSpPr>
        <p:spPr>
          <a:xfrm>
            <a:off x="457200" y="1189037"/>
            <a:ext cx="8229600" cy="5135563"/>
          </a:xfrm>
        </p:spPr>
        <p:txBody>
          <a:bodyPr/>
          <a:lstStyle/>
          <a:p>
            <a:pPr marL="0" indent="0">
              <a:buNone/>
            </a:pPr>
            <a:r>
              <a:rPr lang="en-US" dirty="0" smtClean="0"/>
              <a:t>3D scene model from RGB+D image</a:t>
            </a:r>
            <a:endParaRPr lang="en-US" dirty="0"/>
          </a:p>
        </p:txBody>
      </p:sp>
      <p:sp>
        <p:nvSpPr>
          <p:cNvPr id="4" name="Right Arrow 3"/>
          <p:cNvSpPr/>
          <p:nvPr/>
        </p:nvSpPr>
        <p:spPr>
          <a:xfrm>
            <a:off x="4191386" y="3739776"/>
            <a:ext cx="647210" cy="797537"/>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pic>
        <p:nvPicPr>
          <p:cNvPr id="5" name="Picture 2" descr="http://aqua.cs.uiuc.edu/cache_demo/1_kitchen_0004_1.png"/>
          <p:cNvPicPr>
            <a:picLocks noChangeAspect="1" noChangeArrowheads="1"/>
          </p:cNvPicPr>
          <p:nvPr/>
        </p:nvPicPr>
        <p:blipFill rotWithShape="1">
          <a:blip r:embed="rId4">
            <a:extLst>
              <a:ext uri="{28A0092B-C50C-407E-A947-70E740481C1C}">
                <a14:useLocalDpi xmlns:a14="http://schemas.microsoft.com/office/drawing/2010/main" val="0"/>
              </a:ext>
            </a:extLst>
          </a:blip>
          <a:srcRect r="83472" b="-3044"/>
          <a:stretch/>
        </p:blipFill>
        <p:spPr bwMode="auto">
          <a:xfrm>
            <a:off x="262066" y="2738881"/>
            <a:ext cx="3781035" cy="2990329"/>
          </a:xfrm>
          <a:prstGeom prst="rect">
            <a:avLst/>
          </a:prstGeom>
          <a:noFill/>
          <a:extLst>
            <a:ext uri="{909E8E84-426E-40DD-AFC4-6F175D3DCCD1}">
              <a14:hiddenFill xmlns:a14="http://schemas.microsoft.com/office/drawing/2010/main">
                <a:solidFill>
                  <a:srgbClr val="FFFFFF"/>
                </a:solidFill>
              </a14:hiddenFill>
            </a:ext>
          </a:extLst>
        </p:spPr>
      </p:pic>
      <p:pic>
        <p:nvPicPr>
          <p:cNvPr id="6" name="1_ann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68242" y="2734398"/>
            <a:ext cx="3715931" cy="2828347"/>
          </a:xfrm>
          <a:prstGeom prst="rect">
            <a:avLst/>
          </a:prstGeom>
        </p:spPr>
      </p:pic>
      <p:pic>
        <p:nvPicPr>
          <p:cNvPr id="7" name="Picture 2" descr="http://aqua.cs.uiuc.edu/cache_demo/1_kitchen_0004_1.png"/>
          <p:cNvPicPr>
            <a:picLocks noChangeAspect="1" noChangeArrowheads="1"/>
          </p:cNvPicPr>
          <p:nvPr/>
        </p:nvPicPr>
        <p:blipFill rotWithShape="1">
          <a:blip r:embed="rId4">
            <a:extLst>
              <a:ext uri="{28A0092B-C50C-407E-A947-70E740481C1C}">
                <a14:useLocalDpi xmlns:a14="http://schemas.microsoft.com/office/drawing/2010/main" val="0"/>
              </a:ext>
            </a:extLst>
          </a:blip>
          <a:srcRect l="33217" r="49984" b="-3044"/>
          <a:stretch/>
        </p:blipFill>
        <p:spPr bwMode="auto">
          <a:xfrm>
            <a:off x="4986881" y="2743200"/>
            <a:ext cx="3733786" cy="29053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53200" y="6541384"/>
            <a:ext cx="3276600" cy="307777"/>
          </a:xfrm>
          <a:prstGeom prst="rect">
            <a:avLst/>
          </a:prstGeom>
          <a:noFill/>
        </p:spPr>
        <p:txBody>
          <a:bodyPr wrap="square" rtlCol="0">
            <a:spAutoFit/>
          </a:bodyPr>
          <a:lstStyle/>
          <a:p>
            <a:r>
              <a:rPr lang="en-US" sz="1400" dirty="0" smtClean="0"/>
              <a:t>Guo and Hoiem, unpublished</a:t>
            </a:r>
            <a:endParaRPr lang="en-US" sz="1400" dirty="0"/>
          </a:p>
        </p:txBody>
      </p:sp>
      <p:sp>
        <p:nvSpPr>
          <p:cNvPr id="9" name="TextBox 8"/>
          <p:cNvSpPr txBox="1"/>
          <p:nvPr/>
        </p:nvSpPr>
        <p:spPr>
          <a:xfrm>
            <a:off x="1374165" y="5595681"/>
            <a:ext cx="1556836" cy="369332"/>
          </a:xfrm>
          <a:prstGeom prst="rect">
            <a:avLst/>
          </a:prstGeom>
          <a:noFill/>
        </p:spPr>
        <p:txBody>
          <a:bodyPr wrap="none" rtlCol="0">
            <a:spAutoFit/>
          </a:bodyPr>
          <a:lstStyle/>
          <a:p>
            <a:r>
              <a:rPr lang="en-US" dirty="0" smtClean="0"/>
              <a:t>RGBD Image</a:t>
            </a:r>
            <a:endParaRPr lang="en-US" dirty="0"/>
          </a:p>
        </p:txBody>
      </p:sp>
      <p:sp>
        <p:nvSpPr>
          <p:cNvPr id="10" name="TextBox 9"/>
          <p:cNvSpPr txBox="1"/>
          <p:nvPr/>
        </p:nvSpPr>
        <p:spPr>
          <a:xfrm>
            <a:off x="6201966" y="5544544"/>
            <a:ext cx="1172116" cy="369332"/>
          </a:xfrm>
          <a:prstGeom prst="rect">
            <a:avLst/>
          </a:prstGeom>
          <a:noFill/>
        </p:spPr>
        <p:txBody>
          <a:bodyPr wrap="none" rtlCol="0">
            <a:spAutoFit/>
          </a:bodyPr>
          <a:lstStyle/>
          <a:p>
            <a:r>
              <a:rPr lang="en-US" dirty="0" smtClean="0"/>
              <a:t>3D Model</a:t>
            </a:r>
            <a:endParaRPr lang="en-US" dirty="0"/>
          </a:p>
        </p:txBody>
      </p:sp>
    </p:spTree>
    <p:extLst>
      <p:ext uri="{BB962C8B-B14F-4D97-AF65-F5344CB8AC3E}">
        <p14:creationId xmlns:p14="http://schemas.microsoft.com/office/powerpoint/2010/main" val="12978120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My Research</a:t>
            </a:r>
          </a:p>
        </p:txBody>
      </p:sp>
      <p:sp>
        <p:nvSpPr>
          <p:cNvPr id="9219" name="Content Placeholder 2"/>
          <p:cNvSpPr>
            <a:spLocks noGrp="1"/>
          </p:cNvSpPr>
          <p:nvPr>
            <p:ph idx="1"/>
          </p:nvPr>
        </p:nvSpPr>
        <p:spPr>
          <a:xfrm>
            <a:off x="457200" y="1066800"/>
            <a:ext cx="8229600" cy="5135563"/>
          </a:xfrm>
        </p:spPr>
        <p:txBody>
          <a:bodyPr/>
          <a:lstStyle/>
          <a:p>
            <a:pPr>
              <a:buFont typeface="Arial" charset="0"/>
              <a:buNone/>
            </a:pPr>
            <a:r>
              <a:rPr lang="en-US" smtClean="0"/>
              <a:t>Editing images as if they were 3D scenes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40000"/>
            <a:ext cx="42862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371" y="2514600"/>
            <a:ext cx="4362450"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5"/>
          <p:cNvSpPr txBox="1">
            <a:spLocks noChangeArrowheads="1"/>
          </p:cNvSpPr>
          <p:nvPr/>
        </p:nvSpPr>
        <p:spPr bwMode="auto">
          <a:xfrm>
            <a:off x="7116970" y="6477369"/>
            <a:ext cx="2027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Karsch et al. 2011</a:t>
            </a:r>
            <a:endParaRPr lang="en-US" dirty="0"/>
          </a:p>
        </p:txBody>
      </p:sp>
    </p:spTree>
    <p:extLst>
      <p:ext uri="{BB962C8B-B14F-4D97-AF65-F5344CB8AC3E}">
        <p14:creationId xmlns:p14="http://schemas.microsoft.com/office/powerpoint/2010/main" val="3430410616"/>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2|0.9"/>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21.5"/>
</p:tagLst>
</file>

<file path=ppt/tags/tag4.xml><?xml version="1.0" encoding="utf-8"?>
<p:tagLst xmlns:a="http://schemas.openxmlformats.org/drawingml/2006/main" xmlns:r="http://schemas.openxmlformats.org/officeDocument/2006/relationships" xmlns:p="http://schemas.openxmlformats.org/presentationml/2006/main">
  <p:tag name="TIMING" val="|11.4|2.9|19.6|6.3|16.3"/>
</p:tagLst>
</file>

<file path=ppt/tags/tag5.xml><?xml version="1.0" encoding="utf-8"?>
<p:tagLst xmlns:a="http://schemas.openxmlformats.org/drawingml/2006/main" xmlns:r="http://schemas.openxmlformats.org/officeDocument/2006/relationships" xmlns:p="http://schemas.openxmlformats.org/presentationml/2006/main">
  <p:tag name="TIMING" val="|30.7|27.9|16.6|17|29.6|16.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31935</TotalTime>
  <Words>1444</Words>
  <Application>Microsoft Office PowerPoint</Application>
  <PresentationFormat>On-screen Show (4:3)</PresentationFormat>
  <Paragraphs>302</Paragraphs>
  <Slides>66</Slides>
  <Notes>10</Notes>
  <HiddenSlides>2</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66</vt:i4>
      </vt:variant>
    </vt:vector>
  </HeadingPairs>
  <TitlesOfParts>
    <vt:vector size="76" baseType="lpstr">
      <vt:lpstr>ＭＳ Ｐゴシック</vt:lpstr>
      <vt:lpstr>Arial</vt:lpstr>
      <vt:lpstr>Calibri</vt:lpstr>
      <vt:lpstr>Comic Sans MS</vt:lpstr>
      <vt:lpstr>DejaVu Sans</vt:lpstr>
      <vt:lpstr>Elephant</vt:lpstr>
      <vt:lpstr>Palatino Linotype</vt:lpstr>
      <vt:lpstr>StarSymbol</vt:lpstr>
      <vt:lpstr>Office Theme</vt:lpstr>
      <vt:lpstr>1_Office Theme</vt:lpstr>
      <vt:lpstr>Computational Photography CS498dh</vt:lpstr>
      <vt:lpstr>Today’s Class</vt:lpstr>
      <vt:lpstr>About me</vt:lpstr>
      <vt:lpstr>About me</vt:lpstr>
      <vt:lpstr>My research</vt:lpstr>
      <vt:lpstr>My Research</vt:lpstr>
      <vt:lpstr>My Research</vt:lpstr>
      <vt:lpstr>My Research</vt:lpstr>
      <vt:lpstr>My Research</vt:lpstr>
      <vt:lpstr>PowerPoint Presentation</vt:lpstr>
      <vt:lpstr>PowerPoint Presentation</vt:lpstr>
      <vt:lpstr>PowerPoint Presentation</vt:lpstr>
      <vt:lpstr>PowerPoint Presentation</vt:lpstr>
      <vt:lpstr>Education</vt:lpstr>
      <vt:lpstr>Awards</vt:lpstr>
      <vt:lpstr>Image Understanding</vt:lpstr>
      <vt:lpstr>Fast Object Detection</vt:lpstr>
      <vt:lpstr>Some background to computational photography and …</vt:lpstr>
      <vt:lpstr>Depicting Our World: The Beginning</vt:lpstr>
      <vt:lpstr>Depicting Our World: Middle Ages</vt:lpstr>
      <vt:lpstr>Depicting Our World: Middle Ages</vt:lpstr>
      <vt:lpstr>Depicting Our World: Renaissance</vt:lpstr>
      <vt:lpstr>Depicting Our World: Renaissance</vt:lpstr>
      <vt:lpstr>Depicting Our World: Toward Perfection</vt:lpstr>
      <vt:lpstr>Depicting Our World: Toward Perfection</vt:lpstr>
      <vt:lpstr>Depicting Our World: Perfection!</vt:lpstr>
      <vt:lpstr>Your own camera obscura? </vt:lpstr>
      <vt:lpstr>Depicting Our World: Perfection!</vt:lpstr>
      <vt:lpstr>But is a photo really realistic?</vt:lpstr>
      <vt:lpstr>Is reality what we want?</vt:lpstr>
      <vt:lpstr>Better than realism?</vt:lpstr>
      <vt:lpstr>Enter Computer Graphics...</vt:lpstr>
      <vt:lpstr>Traditional Computer Graphics</vt:lpstr>
      <vt:lpstr>Computer graphics</vt:lpstr>
      <vt:lpstr>The richness of our everyday world</vt:lpstr>
      <vt:lpstr>Which parts are hard to model?</vt:lpstr>
      <vt:lpstr>People</vt:lpstr>
      <vt:lpstr>Faces / Hair</vt:lpstr>
      <vt:lpstr>Urban Scenes</vt:lpstr>
      <vt:lpstr>Nature</vt:lpstr>
      <vt:lpstr>The Realism Spectrum</vt:lpstr>
      <vt:lpstr>Computational Photography</vt:lpstr>
      <vt:lpstr>Virtual Real World</vt:lpstr>
      <vt:lpstr>Going beyond reality…</vt:lpstr>
      <vt:lpstr>Course outline</vt:lpstr>
      <vt:lpstr>Course objectives</vt:lpstr>
      <vt:lpstr>Course objectives</vt:lpstr>
      <vt:lpstr>Got job?</vt:lpstr>
      <vt:lpstr>Course objectives</vt:lpstr>
      <vt:lpstr>Course objectives</vt:lpstr>
      <vt:lpstr>Projects</vt:lpstr>
      <vt:lpstr>Project 1: Hybrid Images</vt:lpstr>
      <vt:lpstr>Project 2: Image Quilting for Texture Synthesis and Transfer</vt:lpstr>
      <vt:lpstr>Project 3: Poisson Editing</vt:lpstr>
      <vt:lpstr>Project 3: Poisson Editing</vt:lpstr>
      <vt:lpstr>Project 4: Image-Based Lighting</vt:lpstr>
      <vt:lpstr>Project 5: Automatic Photo Stitching </vt:lpstr>
      <vt:lpstr>Final Project</vt:lpstr>
      <vt:lpstr>Project details</vt:lpstr>
      <vt:lpstr>Getting help outside of class</vt:lpstr>
      <vt:lpstr>Grades</vt:lpstr>
      <vt:lpstr>Academic Integrity</vt:lpstr>
      <vt:lpstr>Other comments</vt:lpstr>
      <vt:lpstr>Feedback is welcome</vt:lpstr>
      <vt:lpstr>PowerPoint Presentation</vt:lpstr>
      <vt:lpstr>Final comments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cp:lastModifiedBy>
  <cp:revision>100</cp:revision>
  <dcterms:created xsi:type="dcterms:W3CDTF">2009-12-16T02:55:56Z</dcterms:created>
  <dcterms:modified xsi:type="dcterms:W3CDTF">2014-08-26T15:42:57Z</dcterms:modified>
</cp:coreProperties>
</file>