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581" r:id="rId2"/>
    <p:sldId id="601" r:id="rId3"/>
    <p:sldId id="599" r:id="rId4"/>
    <p:sldId id="602" r:id="rId5"/>
    <p:sldId id="603" r:id="rId6"/>
    <p:sldId id="627" r:id="rId7"/>
    <p:sldId id="608" r:id="rId8"/>
    <p:sldId id="614" r:id="rId9"/>
    <p:sldId id="609" r:id="rId10"/>
    <p:sldId id="646" r:id="rId11"/>
    <p:sldId id="610" r:id="rId12"/>
    <p:sldId id="612" r:id="rId13"/>
    <p:sldId id="615" r:id="rId14"/>
    <p:sldId id="619" r:id="rId15"/>
    <p:sldId id="616" r:id="rId16"/>
    <p:sldId id="617" r:id="rId17"/>
    <p:sldId id="618" r:id="rId18"/>
    <p:sldId id="620" r:id="rId19"/>
    <p:sldId id="621" r:id="rId20"/>
    <p:sldId id="645" r:id="rId21"/>
    <p:sldId id="625" r:id="rId22"/>
    <p:sldId id="622" r:id="rId23"/>
    <p:sldId id="623" r:id="rId24"/>
    <p:sldId id="606" r:id="rId25"/>
    <p:sldId id="607" r:id="rId26"/>
    <p:sldId id="624" r:id="rId27"/>
    <p:sldId id="644" r:id="rId28"/>
    <p:sldId id="626" r:id="rId29"/>
    <p:sldId id="629" r:id="rId30"/>
    <p:sldId id="628" r:id="rId31"/>
    <p:sldId id="635" r:id="rId32"/>
    <p:sldId id="630" r:id="rId33"/>
    <p:sldId id="633" r:id="rId34"/>
    <p:sldId id="634" r:id="rId35"/>
    <p:sldId id="631" r:id="rId36"/>
    <p:sldId id="632" r:id="rId37"/>
    <p:sldId id="636" r:id="rId38"/>
    <p:sldId id="637" r:id="rId39"/>
    <p:sldId id="639" r:id="rId40"/>
    <p:sldId id="640" r:id="rId41"/>
    <p:sldId id="638" r:id="rId42"/>
    <p:sldId id="641" r:id="rId43"/>
    <p:sldId id="643" r:id="rId44"/>
    <p:sldId id="64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80080" autoAdjust="0"/>
  </p:normalViewPr>
  <p:slideViewPr>
    <p:cSldViewPr>
      <p:cViewPr varScale="1">
        <p:scale>
          <a:sx n="47" d="100"/>
          <a:sy n="47" d="100"/>
        </p:scale>
        <p:origin x="-166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8BmgtMKFbY" TargetMode="External"/><Relationship Id="rId7" Type="http://schemas.openxmlformats.org/officeDocument/2006/relationships/hyperlink" Target="http://www.youtube.com/watch?v=V7LthXRoESw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2" Type="http://schemas.openxmlformats.org/officeDocument/2006/relationships/hyperlink" Target="http://www.futurepicture.org/?p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qs.org/patents/app/20100007717" TargetMode="External"/><Relationship Id="rId4" Type="http://schemas.openxmlformats.org/officeDocument/2006/relationships/hyperlink" Target="http://www.faqs.org/patents/app/20100020078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193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6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7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795337" y="493089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95338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and the </a:t>
            </a:r>
            <a:r>
              <a:rPr lang="en-US" dirty="0" err="1"/>
              <a:t>E</a:t>
            </a:r>
            <a:r>
              <a:rPr lang="en-US" dirty="0" err="1" smtClean="0"/>
              <a:t>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01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02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77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78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Projections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907328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Projector-Sensor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438356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95556" y="2286000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98905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473" y="5791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9176" y="57912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813104" y="3127248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6473" y="3127248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1407" y="271174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Scene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stereo algorithms apply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792" y="54229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229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168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Region-growing Random Dot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Windowed search via normalized cross correlation along </a:t>
            </a:r>
            <a:r>
              <a:rPr lang="en-US" dirty="0" err="1" smtClean="0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 smtClean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3570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IR vs. Natural Light 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advantages of IR?</a:t>
            </a:r>
          </a:p>
          <a:p>
            <a:pPr lvl="1"/>
            <a:r>
              <a:rPr lang="en-US" dirty="0" smtClean="0"/>
              <a:t>Works in low light conditions</a:t>
            </a:r>
          </a:p>
          <a:p>
            <a:pPr lvl="1"/>
            <a:r>
              <a:rPr lang="en-US" dirty="0" smtClean="0"/>
              <a:t>Does not rely on having textured objects</a:t>
            </a:r>
          </a:p>
          <a:p>
            <a:pPr lvl="1"/>
            <a:r>
              <a:rPr lang="en-US" dirty="0" smtClean="0"/>
              <a:t>Not confused by repeated scene textures</a:t>
            </a:r>
          </a:p>
          <a:p>
            <a:pPr lvl="1"/>
            <a:r>
              <a:rPr lang="en-US" dirty="0" smtClean="0"/>
              <a:t>Can tailor algorithm to produced pattern</a:t>
            </a:r>
          </a:p>
          <a:p>
            <a:endParaRPr lang="en-US" dirty="0"/>
          </a:p>
          <a:p>
            <a:r>
              <a:rPr lang="en-US" dirty="0" smtClean="0"/>
              <a:t>What are advantages of natural light?</a:t>
            </a:r>
          </a:p>
          <a:p>
            <a:pPr lvl="1"/>
            <a:r>
              <a:rPr lang="en-US" dirty="0" smtClean="0"/>
              <a:t>Works outside, anywhere with sufficient light</a:t>
            </a:r>
          </a:p>
          <a:p>
            <a:pPr lvl="1"/>
            <a:r>
              <a:rPr lang="en-US" dirty="0" smtClean="0"/>
              <a:t>Uses less energy</a:t>
            </a:r>
          </a:p>
          <a:p>
            <a:pPr lvl="1"/>
            <a:r>
              <a:rPr lang="en-US" dirty="0" smtClean="0"/>
              <a:t>Resolution limited only by sensors, not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Difficulties with both</a:t>
            </a:r>
          </a:p>
          <a:p>
            <a:pPr lvl="1"/>
            <a:r>
              <a:rPr lang="en-US" dirty="0" smtClean="0"/>
              <a:t>Very dark surfaces may not reflect enough light</a:t>
            </a:r>
          </a:p>
          <a:p>
            <a:pPr lvl="1"/>
            <a:r>
              <a:rPr lang="en-US" dirty="0" smtClean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Pose from depth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46787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76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 smtClean="0"/>
              <a:t>CVPR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1" y="1066800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" y="6497391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primesense.com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estimate pose from depth image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22860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5397" y="49625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64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9325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Label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2576" y="4922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Positions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7797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variation in bodies, orientation, poses</a:t>
            </a:r>
          </a:p>
          <a:p>
            <a:r>
              <a:rPr lang="en-US" dirty="0" smtClean="0"/>
              <a:t>Needs to be very fast (their algorithm runs at 200 FPS on the Xbox 360 GPU)</a:t>
            </a:r>
            <a:endParaRPr lang="en-US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4100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590800" y="23907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85" y="314432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Pose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0" y="5411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one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body pixels by </a:t>
            </a:r>
            <a:r>
              <a:rPr lang="en-US" dirty="0" err="1" smtClean="0"/>
              <a:t>thresholding</a:t>
            </a:r>
            <a:r>
              <a:rPr lang="en-US" dirty="0" smtClean="0"/>
              <a:t> depth</a:t>
            </a:r>
            <a:endParaRPr lang="en-US" dirty="0"/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62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8" y="1427646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Very simple features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8" y="990600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70426" y="3124200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495957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depth at two offsets</a:t>
            </a:r>
          </a:p>
          <a:p>
            <a:pPr lvl="1"/>
            <a:r>
              <a:rPr lang="en-US" dirty="0" smtClean="0"/>
              <a:t>Offset is scaled by depth at center</a:t>
            </a:r>
            <a:endParaRPr lang="en-US" dirty="0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901696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lots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sample 500K </a:t>
            </a:r>
            <a:r>
              <a:rPr lang="en-US" dirty="0" err="1" smtClean="0"/>
              <a:t>mocap</a:t>
            </a:r>
            <a:r>
              <a:rPr lang="en-US" dirty="0" smtClean="0"/>
              <a:t> frames of people kicking, driving, dancing, etc.</a:t>
            </a:r>
          </a:p>
          <a:p>
            <a:r>
              <a:rPr lang="en-US" dirty="0" smtClean="0"/>
              <a:t>Get 3D models for 15 bodies with a variety of weight, height, etc.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mocap</a:t>
            </a:r>
            <a:r>
              <a:rPr lang="en-US" dirty="0" smtClean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4367213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9" y="10565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0984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prediction with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Randomized decision forests: collection of independently trained trees</a:t>
            </a:r>
          </a:p>
          <a:p>
            <a:r>
              <a:rPr lang="en-US" dirty="0" smtClean="0"/>
              <a:t>Each tree is a classifier that predicts the likelihood of a pixel belonging to each part</a:t>
            </a:r>
          </a:p>
          <a:p>
            <a:pPr lvl="1"/>
            <a:r>
              <a:rPr lang="en-US" dirty="0" smtClean="0"/>
              <a:t>Node corresponds to a </a:t>
            </a:r>
            <a:r>
              <a:rPr lang="en-US" dirty="0" err="1" smtClean="0"/>
              <a:t>thresholded</a:t>
            </a:r>
            <a:r>
              <a:rPr lang="en-US" dirty="0" smtClean="0"/>
              <a:t> feature</a:t>
            </a:r>
          </a:p>
          <a:p>
            <a:pPr lvl="1"/>
            <a:r>
              <a:rPr lang="en-US" dirty="0" smtClean="0"/>
              <a:t>The leaf node that an example falls into corresponds to a conjunction of several features</a:t>
            </a:r>
          </a:p>
          <a:p>
            <a:pPr lvl="1"/>
            <a:r>
              <a:rPr lang="en-US" dirty="0" smtClean="0"/>
              <a:t>In training, at each node, a subset of features is chosen randomly, and the most discriminative is selected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 smtClean="0"/>
              <a:t>Observed part center is offset by pre-estimated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274320" y="1423416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72225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3416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5182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55681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Kinect</a:t>
            </a:r>
            <a:r>
              <a:rPr lang="en-US" dirty="0" smtClean="0"/>
              <a:t> does</a:t>
            </a:r>
            <a:endParaRPr lang="en-US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" y="4085844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33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267200" y="2514600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76400" y="3505200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876800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" y="95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Depth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630" y="62654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Body Pose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65708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(e.g., 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066799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vs. Number of Training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9906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</a:t>
            </a:r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Mario: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www.youtube.com/watch?v=8CTJL5lUjHg</a:t>
            </a:r>
            <a:endParaRPr lang="en-US" sz="2800" dirty="0"/>
          </a:p>
          <a:p>
            <a:r>
              <a:rPr lang="en-US" dirty="0" smtClean="0"/>
              <a:t>Robot Control: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www.youtube.com/watch?v=w8BmgtMKFbY</a:t>
            </a:r>
            <a:endParaRPr lang="en-US" sz="2800" dirty="0"/>
          </a:p>
          <a:p>
            <a:r>
              <a:rPr lang="en-US" dirty="0" smtClean="0"/>
              <a:t>Capture for holography: </a:t>
            </a: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www.youtube.com/watch?v=4LW8wgmfpTE</a:t>
            </a:r>
            <a:endParaRPr lang="en-US" sz="2800" dirty="0" smtClean="0"/>
          </a:p>
          <a:p>
            <a:r>
              <a:rPr lang="en-US" dirty="0" smtClean="0"/>
              <a:t>Virtual dressing room: </a:t>
            </a:r>
            <a:r>
              <a:rPr lang="en-US" sz="2800" dirty="0" smtClean="0">
                <a:hlinkClick r:id="rId5"/>
              </a:rPr>
              <a:t>http</a:t>
            </a:r>
            <a:r>
              <a:rPr lang="en-US" sz="2800" dirty="0">
                <a:hlinkClick r:id="rId5"/>
              </a:rPr>
              <a:t>://</a:t>
            </a:r>
            <a:r>
              <a:rPr lang="en-US" sz="2800" dirty="0" smtClean="0">
                <a:hlinkClick r:id="rId5"/>
              </a:rPr>
              <a:t>www.youtube.com/watch?v=1jbvnk1T4vQ</a:t>
            </a:r>
            <a:endParaRPr lang="en-US" sz="2800" dirty="0" smtClean="0"/>
          </a:p>
          <a:p>
            <a:r>
              <a:rPr lang="en-US" dirty="0" smtClean="0"/>
              <a:t>Fly wall: </a:t>
            </a:r>
            <a:r>
              <a:rPr lang="en-US" sz="2800" dirty="0" smtClean="0">
                <a:hlinkClick r:id="rId6"/>
              </a:rPr>
              <a:t>http</a:t>
            </a:r>
            <a:r>
              <a:rPr lang="en-US" sz="2800" dirty="0">
                <a:hlinkClick r:id="rId6"/>
              </a:rPr>
              <a:t>://</a:t>
            </a:r>
            <a:r>
              <a:rPr lang="en-US" sz="2800" dirty="0" smtClean="0">
                <a:hlinkClick r:id="rId6"/>
              </a:rPr>
              <a:t>vimeo.com/user3445108/kiwibankinteractivewall</a:t>
            </a:r>
            <a:endParaRPr lang="en-US" sz="2800" dirty="0" smtClean="0"/>
          </a:p>
          <a:p>
            <a:r>
              <a:rPr lang="en-US" dirty="0" smtClean="0"/>
              <a:t>3D Scanner: </a:t>
            </a:r>
            <a:r>
              <a:rPr lang="en-US" sz="2800" dirty="0">
                <a:hlinkClick r:id="rId7"/>
              </a:rPr>
              <a:t>http://</a:t>
            </a:r>
            <a:r>
              <a:rPr lang="en-US" sz="2800" dirty="0" smtClean="0">
                <a:hlinkClick r:id="rId7"/>
              </a:rPr>
              <a:t>www.youtube.com/watch?v=V7LthXRoESw</a:t>
            </a:r>
            <a:endParaRPr lang="en-US" sz="2800" dirty="0" smtClean="0"/>
          </a:p>
          <a:p>
            <a:r>
              <a:rPr lang="en-US" dirty="0" err="1" smtClean="0"/>
              <a:t>IllumiRoom</a:t>
            </a:r>
            <a:r>
              <a:rPr lang="en-US" dirty="0" smtClean="0"/>
              <a:t>: </a:t>
            </a:r>
            <a:r>
              <a:rPr lang="en-US" sz="2800" dirty="0">
                <a:hlinkClick r:id="rId7"/>
              </a:rPr>
              <a:t>http://www.youtube.com/watch?v=V7LthXRoESw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Warning: lots </a:t>
            </a:r>
            <a:r>
              <a:rPr lang="en-US" dirty="0"/>
              <a:t>of wrong info </a:t>
            </a:r>
            <a:r>
              <a:rPr lang="en-US" dirty="0" smtClean="0"/>
              <a:t>on web</a:t>
            </a:r>
          </a:p>
          <a:p>
            <a:endParaRPr lang="en-US" dirty="0"/>
          </a:p>
          <a:p>
            <a:r>
              <a:rPr lang="en-US" dirty="0" smtClean="0"/>
              <a:t>Great site by Daniel </a:t>
            </a:r>
            <a:r>
              <a:rPr lang="en-US" dirty="0" err="1" smtClean="0"/>
              <a:t>Reetz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http://www.futurepicture.org/?</a:t>
            </a:r>
            <a:r>
              <a:rPr lang="en-US" dirty="0" smtClean="0">
                <a:hlinkClick r:id="rId2"/>
              </a:rPr>
              <a:t>p=97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Kinect</a:t>
            </a:r>
            <a:r>
              <a:rPr lang="en-US" dirty="0" smtClean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Mon: Image stitching project due</a:t>
            </a:r>
          </a:p>
          <a:p>
            <a:endParaRPr lang="en-US" dirty="0"/>
          </a:p>
          <a:p>
            <a:r>
              <a:rPr lang="en-US" dirty="0" smtClean="0"/>
              <a:t>Tues: detecting fake photographs</a:t>
            </a:r>
          </a:p>
          <a:p>
            <a:endParaRPr lang="en-US" dirty="0" smtClean="0"/>
          </a:p>
          <a:p>
            <a:r>
              <a:rPr lang="en-US" dirty="0" smtClean="0"/>
              <a:t>Thurs: computational approaches to cameras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Kinect</a:t>
            </a:r>
            <a:r>
              <a:rPr lang="en-US" dirty="0" smtClean="0"/>
              <a:t> Works: Overview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5885" y="838200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Stereo from projected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Stereo algorithm used by </a:t>
            </a:r>
            <a:r>
              <a:rPr lang="en-US" dirty="0" err="1" smtClean="0"/>
              <a:t>Primesense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35512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46367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5256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3433763" y="6538412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Some of following slides adapted from </a:t>
            </a:r>
            <a:r>
              <a:rPr lang="en-US" sz="1400" dirty="0"/>
              <a:t>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55414</TotalTime>
  <Words>1149</Words>
  <Application>Microsoft Office PowerPoint</Application>
  <PresentationFormat>On-screen Show (4:3)</PresentationFormat>
  <Paragraphs>260</Paragraphs>
  <Slides>44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2_Office Theme</vt:lpstr>
      <vt:lpstr>Equation</vt:lpstr>
      <vt:lpstr>Image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Depth from disparity</vt:lpstr>
      <vt:lpstr>Stereo and the Epipolar constraint</vt:lpstr>
      <vt:lpstr>Simplest Case: Parallel images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</vt:lpstr>
      <vt:lpstr>To learn more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204</cp:revision>
  <dcterms:created xsi:type="dcterms:W3CDTF">2009-12-16T02:55:56Z</dcterms:created>
  <dcterms:modified xsi:type="dcterms:W3CDTF">2013-11-07T16:42:02Z</dcterms:modified>
</cp:coreProperties>
</file>