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0"/>
  </p:notesMasterIdLst>
  <p:sldIdLst>
    <p:sldId id="425" r:id="rId3"/>
    <p:sldId id="670" r:id="rId4"/>
    <p:sldId id="671" r:id="rId5"/>
    <p:sldId id="672" r:id="rId6"/>
    <p:sldId id="673" r:id="rId7"/>
    <p:sldId id="674" r:id="rId8"/>
    <p:sldId id="615" r:id="rId9"/>
    <p:sldId id="616" r:id="rId10"/>
    <p:sldId id="571" r:id="rId11"/>
    <p:sldId id="669" r:id="rId12"/>
    <p:sldId id="577" r:id="rId13"/>
    <p:sldId id="574" r:id="rId14"/>
    <p:sldId id="573" r:id="rId15"/>
    <p:sldId id="572" r:id="rId16"/>
    <p:sldId id="644" r:id="rId17"/>
    <p:sldId id="576" r:id="rId18"/>
    <p:sldId id="579" r:id="rId19"/>
    <p:sldId id="575" r:id="rId20"/>
    <p:sldId id="582" r:id="rId21"/>
    <p:sldId id="634" r:id="rId22"/>
    <p:sldId id="635" r:id="rId23"/>
    <p:sldId id="583" r:id="rId24"/>
    <p:sldId id="581" r:id="rId25"/>
    <p:sldId id="641" r:id="rId26"/>
    <p:sldId id="667" r:id="rId27"/>
    <p:sldId id="637" r:id="rId28"/>
    <p:sldId id="638" r:id="rId29"/>
    <p:sldId id="666" r:id="rId30"/>
    <p:sldId id="636" r:id="rId31"/>
    <p:sldId id="639" r:id="rId32"/>
    <p:sldId id="640" r:id="rId33"/>
    <p:sldId id="643" r:id="rId34"/>
    <p:sldId id="642" r:id="rId35"/>
    <p:sldId id="584" r:id="rId36"/>
    <p:sldId id="586" r:id="rId37"/>
    <p:sldId id="585" r:id="rId38"/>
    <p:sldId id="588" r:id="rId39"/>
    <p:sldId id="589" r:id="rId40"/>
    <p:sldId id="591" r:id="rId41"/>
    <p:sldId id="590" r:id="rId42"/>
    <p:sldId id="587" r:id="rId43"/>
    <p:sldId id="594" r:id="rId44"/>
    <p:sldId id="595" r:id="rId45"/>
    <p:sldId id="611" r:id="rId46"/>
    <p:sldId id="597" r:id="rId47"/>
    <p:sldId id="567" r:id="rId48"/>
    <p:sldId id="598" r:id="rId49"/>
    <p:sldId id="599" r:id="rId50"/>
    <p:sldId id="609" r:id="rId51"/>
    <p:sldId id="600" r:id="rId52"/>
    <p:sldId id="607" r:id="rId53"/>
    <p:sldId id="605" r:id="rId54"/>
    <p:sldId id="606" r:id="rId55"/>
    <p:sldId id="592" r:id="rId56"/>
    <p:sldId id="580" r:id="rId57"/>
    <p:sldId id="645" r:id="rId58"/>
    <p:sldId id="651" r:id="rId59"/>
    <p:sldId id="646" r:id="rId60"/>
    <p:sldId id="647" r:id="rId61"/>
    <p:sldId id="649" r:id="rId62"/>
    <p:sldId id="650" r:id="rId63"/>
    <p:sldId id="652" r:id="rId64"/>
    <p:sldId id="653" r:id="rId65"/>
    <p:sldId id="654" r:id="rId66"/>
    <p:sldId id="655" r:id="rId67"/>
    <p:sldId id="656" r:id="rId68"/>
    <p:sldId id="657" r:id="rId69"/>
    <p:sldId id="658" r:id="rId70"/>
    <p:sldId id="659" r:id="rId71"/>
    <p:sldId id="660" r:id="rId72"/>
    <p:sldId id="661" r:id="rId73"/>
    <p:sldId id="662" r:id="rId74"/>
    <p:sldId id="663" r:id="rId75"/>
    <p:sldId id="664" r:id="rId76"/>
    <p:sldId id="665" r:id="rId77"/>
    <p:sldId id="593" r:id="rId78"/>
    <p:sldId id="613" r:id="rId7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000C"/>
    <a:srgbClr val="00FF00"/>
    <a:srgbClr val="0AA676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8" autoAdjust="0"/>
    <p:restoredTop sz="92277" autoAdjust="0"/>
  </p:normalViewPr>
  <p:slideViewPr>
    <p:cSldViewPr>
      <p:cViewPr varScale="1">
        <p:scale>
          <a:sx n="55" d="100"/>
          <a:sy n="55" d="100"/>
        </p:scale>
        <p:origin x="-685" y="-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0CD970-CD09-4724-822C-C586AC9A7F99}" type="datetimeFigureOut">
              <a:rPr lang="en-US"/>
              <a:pPr>
                <a:defRPr/>
              </a:pPr>
              <a:t>10/28/2013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4F91C9-C3D1-4588-B28B-EA1D20341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414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8B90B-E87A-4A88-9CB1-71A47E956C9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E5CA5A-5476-4555-9BE5-14113CEBCB38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881063" y="2641600"/>
            <a:ext cx="4554538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0" y="611188"/>
            <a:ext cx="3886200" cy="792162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DF8DA2-E1CF-47AF-9FC9-CAEE28C886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SVD gives</a:t>
            </a:r>
            <a:r>
              <a:rPr lang="en-US" baseline="0" dirty="0" smtClean="0"/>
              <a:t> the homogeneous least squares solution constrained to have a norm of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831B17-FDD9-4174-865B-EEE4C758D1F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/>
              <a:pPr>
                <a:defRPr/>
              </a:pPr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/>
              <a:pPr>
                <a:defRPr/>
              </a:pPr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/>
              <a:pPr>
                <a:defRPr/>
              </a:pPr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16F9AD-2ACB-4A5F-84C6-B32F21A951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237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2E070-8969-4F52-852A-17BB167A14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98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E5A348-C0E3-4D70-B62D-1E088F31CE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77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18956-2C27-44DF-A8D5-EBCCFC7439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569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12EAE-C768-44C9-8FA6-CB94D19D54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09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6C503-2013-408C-8276-823CBC5B44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675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728FE-0862-4BDD-871A-FA08BDCBDD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57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E5C4F-2175-4D66-8A6B-B68E60A39F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6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/>
              <a:pPr>
                <a:defRPr/>
              </a:pPr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A85E3-17BD-40A3-B35C-6E00BC1758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70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9BC19-6037-456C-BDE1-A68501DC42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43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F1870E-FCD2-4C64-91D1-57C7F8F7FB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62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A717C7D-039C-4765-97B3-EB50A2E83D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86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/>
              <a:pPr>
                <a:defRPr/>
              </a:pPr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/>
              <a:pPr>
                <a:defRPr/>
              </a:pPr>
              <a:t>10/28/2013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/>
              <a:pPr>
                <a:defRPr/>
              </a:pPr>
              <a:t>10/28/2013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/>
              <a:pPr>
                <a:defRPr/>
              </a:pPr>
              <a:t>10/28/2013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/>
              <a:pPr>
                <a:defRPr/>
              </a:pPr>
              <a:t>10/28/2013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/>
              <a:pPr>
                <a:defRPr/>
              </a:pPr>
              <a:t>10/28/2013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/>
              <a:pPr>
                <a:defRPr/>
              </a:pPr>
              <a:t>10/28/2013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/>
              <a:pPr>
                <a:defRPr/>
              </a:pPr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875729-F9E8-417A-BC27-BCDF1C99FC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67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5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50.wmf"/><Relationship Id="rId4" Type="http://schemas.openxmlformats.org/officeDocument/2006/relationships/image" Target="../media/image47.wmf"/><Relationship Id="rId9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54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59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6.wmf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58.wmf"/><Relationship Id="rId5" Type="http://schemas.openxmlformats.org/officeDocument/2006/relationships/image" Target="../media/image55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7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eb.engr.illinois.edu/~sittig2/cs498dwh/proj3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cecs.anu.edu.au/~hartley/Papers/CVPR99-tutorial/tut_4up.pdf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cecs.anu.edu.au/~hartley/Papers/CVPR99-tutorial/tut_4up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8.wmf"/><Relationship Id="rId4" Type="http://schemas.openxmlformats.org/officeDocument/2006/relationships/oleObject" Target="../embeddings/oleObject17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18" Type="http://schemas.openxmlformats.org/officeDocument/2006/relationships/image" Target="../media/image82.jpeg"/><Relationship Id="rId26" Type="http://schemas.openxmlformats.org/officeDocument/2006/relationships/image" Target="../media/image90.jpeg"/><Relationship Id="rId3" Type="http://schemas.openxmlformats.org/officeDocument/2006/relationships/image" Target="../media/image67.jpeg"/><Relationship Id="rId21" Type="http://schemas.openxmlformats.org/officeDocument/2006/relationships/image" Target="../media/image85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17" Type="http://schemas.openxmlformats.org/officeDocument/2006/relationships/image" Target="../media/image81.jpeg"/><Relationship Id="rId25" Type="http://schemas.openxmlformats.org/officeDocument/2006/relationships/image" Target="../media/image89.jpeg"/><Relationship Id="rId2" Type="http://schemas.openxmlformats.org/officeDocument/2006/relationships/image" Target="../media/image66.jpeg"/><Relationship Id="rId16" Type="http://schemas.openxmlformats.org/officeDocument/2006/relationships/image" Target="../media/image80.jpeg"/><Relationship Id="rId20" Type="http://schemas.openxmlformats.org/officeDocument/2006/relationships/image" Target="../media/image84.jpeg"/><Relationship Id="rId29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24" Type="http://schemas.openxmlformats.org/officeDocument/2006/relationships/image" Target="../media/image88.jpeg"/><Relationship Id="rId5" Type="http://schemas.openxmlformats.org/officeDocument/2006/relationships/image" Target="../media/image69.jpeg"/><Relationship Id="rId15" Type="http://schemas.openxmlformats.org/officeDocument/2006/relationships/image" Target="../media/image79.jpeg"/><Relationship Id="rId23" Type="http://schemas.openxmlformats.org/officeDocument/2006/relationships/image" Target="../media/image87.jpeg"/><Relationship Id="rId28" Type="http://schemas.openxmlformats.org/officeDocument/2006/relationships/image" Target="../media/image92.jpeg"/><Relationship Id="rId10" Type="http://schemas.openxmlformats.org/officeDocument/2006/relationships/image" Target="../media/image74.jpeg"/><Relationship Id="rId19" Type="http://schemas.openxmlformats.org/officeDocument/2006/relationships/image" Target="../media/image83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image" Target="../media/image78.jpeg"/><Relationship Id="rId22" Type="http://schemas.openxmlformats.org/officeDocument/2006/relationships/image" Target="../media/image86.jpeg"/><Relationship Id="rId27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18" Type="http://schemas.openxmlformats.org/officeDocument/2006/relationships/image" Target="../media/image86.jpeg"/><Relationship Id="rId3" Type="http://schemas.openxmlformats.org/officeDocument/2006/relationships/image" Target="../media/image71.jpeg"/><Relationship Id="rId21" Type="http://schemas.openxmlformats.org/officeDocument/2006/relationships/image" Target="../media/image89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17" Type="http://schemas.openxmlformats.org/officeDocument/2006/relationships/image" Target="../media/image85.jpeg"/><Relationship Id="rId25" Type="http://schemas.openxmlformats.org/officeDocument/2006/relationships/image" Target="../media/image93.jpeg"/><Relationship Id="rId2" Type="http://schemas.openxmlformats.org/officeDocument/2006/relationships/image" Target="../media/image70.jpeg"/><Relationship Id="rId16" Type="http://schemas.openxmlformats.org/officeDocument/2006/relationships/image" Target="../media/image84.jpeg"/><Relationship Id="rId20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24" Type="http://schemas.openxmlformats.org/officeDocument/2006/relationships/image" Target="../media/image92.jpeg"/><Relationship Id="rId5" Type="http://schemas.openxmlformats.org/officeDocument/2006/relationships/image" Target="../media/image73.jpeg"/><Relationship Id="rId15" Type="http://schemas.openxmlformats.org/officeDocument/2006/relationships/image" Target="../media/image83.jpeg"/><Relationship Id="rId23" Type="http://schemas.openxmlformats.org/officeDocument/2006/relationships/image" Target="../media/image91.jpeg"/><Relationship Id="rId10" Type="http://schemas.openxmlformats.org/officeDocument/2006/relationships/image" Target="../media/image78.jpeg"/><Relationship Id="rId19" Type="http://schemas.openxmlformats.org/officeDocument/2006/relationships/image" Target="../media/image87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Relationship Id="rId14" Type="http://schemas.openxmlformats.org/officeDocument/2006/relationships/image" Target="../media/image82.jpeg"/><Relationship Id="rId22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18" Type="http://schemas.openxmlformats.org/officeDocument/2006/relationships/image" Target="../media/image86.jpeg"/><Relationship Id="rId3" Type="http://schemas.openxmlformats.org/officeDocument/2006/relationships/image" Target="../media/image71.jpeg"/><Relationship Id="rId21" Type="http://schemas.openxmlformats.org/officeDocument/2006/relationships/image" Target="../media/image89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17" Type="http://schemas.openxmlformats.org/officeDocument/2006/relationships/image" Target="../media/image85.jpeg"/><Relationship Id="rId25" Type="http://schemas.openxmlformats.org/officeDocument/2006/relationships/image" Target="../media/image93.jpeg"/><Relationship Id="rId2" Type="http://schemas.openxmlformats.org/officeDocument/2006/relationships/image" Target="../media/image70.jpeg"/><Relationship Id="rId16" Type="http://schemas.openxmlformats.org/officeDocument/2006/relationships/image" Target="../media/image84.jpeg"/><Relationship Id="rId20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24" Type="http://schemas.openxmlformats.org/officeDocument/2006/relationships/image" Target="../media/image92.jpeg"/><Relationship Id="rId5" Type="http://schemas.openxmlformats.org/officeDocument/2006/relationships/image" Target="../media/image73.jpeg"/><Relationship Id="rId15" Type="http://schemas.openxmlformats.org/officeDocument/2006/relationships/image" Target="../media/image83.jpeg"/><Relationship Id="rId23" Type="http://schemas.openxmlformats.org/officeDocument/2006/relationships/image" Target="../media/image91.jpeg"/><Relationship Id="rId10" Type="http://schemas.openxmlformats.org/officeDocument/2006/relationships/image" Target="../media/image78.jpeg"/><Relationship Id="rId19" Type="http://schemas.openxmlformats.org/officeDocument/2006/relationships/image" Target="../media/image87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Relationship Id="rId14" Type="http://schemas.openxmlformats.org/officeDocument/2006/relationships/image" Target="../media/image82.jpeg"/><Relationship Id="rId22" Type="http://schemas.openxmlformats.org/officeDocument/2006/relationships/image" Target="../media/image9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18" Type="http://schemas.openxmlformats.org/officeDocument/2006/relationships/image" Target="../media/image82.jpeg"/><Relationship Id="rId26" Type="http://schemas.openxmlformats.org/officeDocument/2006/relationships/image" Target="../media/image90.jpeg"/><Relationship Id="rId3" Type="http://schemas.openxmlformats.org/officeDocument/2006/relationships/image" Target="../media/image67.jpeg"/><Relationship Id="rId21" Type="http://schemas.openxmlformats.org/officeDocument/2006/relationships/image" Target="../media/image85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17" Type="http://schemas.openxmlformats.org/officeDocument/2006/relationships/image" Target="../media/image81.jpeg"/><Relationship Id="rId25" Type="http://schemas.openxmlformats.org/officeDocument/2006/relationships/image" Target="../media/image89.jpeg"/><Relationship Id="rId2" Type="http://schemas.openxmlformats.org/officeDocument/2006/relationships/image" Target="../media/image66.jpeg"/><Relationship Id="rId16" Type="http://schemas.openxmlformats.org/officeDocument/2006/relationships/image" Target="../media/image80.jpeg"/><Relationship Id="rId20" Type="http://schemas.openxmlformats.org/officeDocument/2006/relationships/image" Target="../media/image84.jpeg"/><Relationship Id="rId29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24" Type="http://schemas.openxmlformats.org/officeDocument/2006/relationships/image" Target="../media/image88.jpeg"/><Relationship Id="rId5" Type="http://schemas.openxmlformats.org/officeDocument/2006/relationships/image" Target="../media/image69.jpeg"/><Relationship Id="rId15" Type="http://schemas.openxmlformats.org/officeDocument/2006/relationships/image" Target="../media/image79.jpeg"/><Relationship Id="rId23" Type="http://schemas.openxmlformats.org/officeDocument/2006/relationships/image" Target="../media/image87.jpeg"/><Relationship Id="rId28" Type="http://schemas.openxmlformats.org/officeDocument/2006/relationships/image" Target="../media/image92.jpeg"/><Relationship Id="rId10" Type="http://schemas.openxmlformats.org/officeDocument/2006/relationships/image" Target="../media/image74.jpeg"/><Relationship Id="rId19" Type="http://schemas.openxmlformats.org/officeDocument/2006/relationships/image" Target="../media/image83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image" Target="../media/image78.jpeg"/><Relationship Id="rId22" Type="http://schemas.openxmlformats.org/officeDocument/2006/relationships/image" Target="../media/image86.jpeg"/><Relationship Id="rId27" Type="http://schemas.openxmlformats.org/officeDocument/2006/relationships/image" Target="../media/image9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tags" Target="../tags/tag2.xml"/><Relationship Id="rId7" Type="http://schemas.openxmlformats.org/officeDocument/2006/relationships/image" Target="../media/image103.wmf"/><Relationship Id="rId2" Type="http://schemas.openxmlformats.org/officeDocument/2006/relationships/tags" Target="../tags/tag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05.png"/><Relationship Id="rId10" Type="http://schemas.openxmlformats.org/officeDocument/2006/relationships/image" Target="../media/image10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4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18.jpeg"/><Relationship Id="rId18" Type="http://schemas.openxmlformats.org/officeDocument/2006/relationships/image" Target="../media/image123.jpeg"/><Relationship Id="rId26" Type="http://schemas.openxmlformats.org/officeDocument/2006/relationships/image" Target="../media/image131.jpeg"/><Relationship Id="rId3" Type="http://schemas.openxmlformats.org/officeDocument/2006/relationships/image" Target="../media/image108.jpeg"/><Relationship Id="rId21" Type="http://schemas.openxmlformats.org/officeDocument/2006/relationships/image" Target="../media/image126.jpeg"/><Relationship Id="rId34" Type="http://schemas.openxmlformats.org/officeDocument/2006/relationships/image" Target="../media/image139.jpe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17" Type="http://schemas.openxmlformats.org/officeDocument/2006/relationships/image" Target="../media/image122.jpeg"/><Relationship Id="rId25" Type="http://schemas.openxmlformats.org/officeDocument/2006/relationships/image" Target="../media/image130.jpeg"/><Relationship Id="rId33" Type="http://schemas.openxmlformats.org/officeDocument/2006/relationships/image" Target="../media/image138.jpeg"/><Relationship Id="rId38" Type="http://schemas.openxmlformats.org/officeDocument/2006/relationships/image" Target="../media/image143.jpeg"/><Relationship Id="rId2" Type="http://schemas.openxmlformats.org/officeDocument/2006/relationships/image" Target="../media/image107.jpeg"/><Relationship Id="rId16" Type="http://schemas.openxmlformats.org/officeDocument/2006/relationships/image" Target="../media/image121.jpeg"/><Relationship Id="rId20" Type="http://schemas.openxmlformats.org/officeDocument/2006/relationships/image" Target="../media/image125.jpeg"/><Relationship Id="rId29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24" Type="http://schemas.openxmlformats.org/officeDocument/2006/relationships/image" Target="../media/image129.jpeg"/><Relationship Id="rId32" Type="http://schemas.openxmlformats.org/officeDocument/2006/relationships/image" Target="../media/image137.jpeg"/><Relationship Id="rId37" Type="http://schemas.openxmlformats.org/officeDocument/2006/relationships/image" Target="../media/image142.jpeg"/><Relationship Id="rId5" Type="http://schemas.openxmlformats.org/officeDocument/2006/relationships/image" Target="../media/image110.jpeg"/><Relationship Id="rId15" Type="http://schemas.openxmlformats.org/officeDocument/2006/relationships/image" Target="../media/image120.jpeg"/><Relationship Id="rId23" Type="http://schemas.openxmlformats.org/officeDocument/2006/relationships/image" Target="../media/image128.jpeg"/><Relationship Id="rId28" Type="http://schemas.openxmlformats.org/officeDocument/2006/relationships/image" Target="../media/image133.jpeg"/><Relationship Id="rId36" Type="http://schemas.openxmlformats.org/officeDocument/2006/relationships/image" Target="../media/image141.jpeg"/><Relationship Id="rId10" Type="http://schemas.openxmlformats.org/officeDocument/2006/relationships/image" Target="../media/image115.jpeg"/><Relationship Id="rId19" Type="http://schemas.openxmlformats.org/officeDocument/2006/relationships/image" Target="../media/image124.jpeg"/><Relationship Id="rId31" Type="http://schemas.openxmlformats.org/officeDocument/2006/relationships/image" Target="../media/image136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Relationship Id="rId14" Type="http://schemas.openxmlformats.org/officeDocument/2006/relationships/image" Target="../media/image119.jpeg"/><Relationship Id="rId22" Type="http://schemas.openxmlformats.org/officeDocument/2006/relationships/image" Target="../media/image127.jpeg"/><Relationship Id="rId27" Type="http://schemas.openxmlformats.org/officeDocument/2006/relationships/image" Target="../media/image132.jpeg"/><Relationship Id="rId30" Type="http://schemas.openxmlformats.org/officeDocument/2006/relationships/image" Target="../media/image135.jpeg"/><Relationship Id="rId35" Type="http://schemas.openxmlformats.org/officeDocument/2006/relationships/image" Target="../media/image14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cs.bath.ac.uk/brown/papers/ijcv2007.pdf" TargetMode="External"/><Relationship Id="rId2" Type="http://schemas.openxmlformats.org/officeDocument/2006/relationships/hyperlink" Target="http://users.cecs.anu.edu.au/~hartley/Papers/CVPR99-tutorial/tut_4up.pdf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photos.russellhewett.com/Colorado/Colorado-Panorama/2694311_sUXTb" TargetMode="Externa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13" Type="http://schemas.openxmlformats.org/officeDocument/2006/relationships/image" Target="../media/image166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12" Type="http://schemas.openxmlformats.org/officeDocument/2006/relationships/image" Target="../media/image165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9.jpeg"/><Relationship Id="rId11" Type="http://schemas.openxmlformats.org/officeDocument/2006/relationships/image" Target="../media/image164.jpeg"/><Relationship Id="rId5" Type="http://schemas.openxmlformats.org/officeDocument/2006/relationships/image" Target="../media/image158.jpeg"/><Relationship Id="rId15" Type="http://schemas.openxmlformats.org/officeDocument/2006/relationships/image" Target="../media/image168.jpeg"/><Relationship Id="rId10" Type="http://schemas.openxmlformats.org/officeDocument/2006/relationships/image" Target="../media/image163.jpeg"/><Relationship Id="rId4" Type="http://schemas.openxmlformats.org/officeDocument/2006/relationships/image" Target="../media/image157.jpeg"/><Relationship Id="rId9" Type="http://schemas.openxmlformats.org/officeDocument/2006/relationships/image" Target="../media/image162.jpeg"/><Relationship Id="rId14" Type="http://schemas.openxmlformats.org/officeDocument/2006/relationships/image" Target="../media/image16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photos.russellhewett.com/Ireland/Ireland-Panorama/1537976_3KPgc" TargetMode="Externa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10" Type="http://schemas.openxmlformats.org/officeDocument/2006/relationships/image" Target="../media/image177.jpeg"/><Relationship Id="rId4" Type="http://schemas.openxmlformats.org/officeDocument/2006/relationships/image" Target="../media/image171.jpeg"/><Relationship Id="rId9" Type="http://schemas.openxmlformats.org/officeDocument/2006/relationships/image" Target="../media/image176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hyperlink" Target="http://photos.russellhewett.com/Switzerland/Switzerland-Preview/13751686_fpNfK" TargetMode="Externa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30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3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s.russellhewett.com/Random-and-Misc/Contests/3889511_cGhzm" TargetMode="External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eg"/><Relationship Id="rId3" Type="http://schemas.openxmlformats.org/officeDocument/2006/relationships/image" Target="../media/image199.jpeg"/><Relationship Id="rId7" Type="http://schemas.openxmlformats.org/officeDocument/2006/relationships/image" Target="../media/image203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hyperlink" Target="http://photos.russellhewett.com/Colorado/Colorado-Previews/2605757_evd3v" TargetMode="Externa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hyperlink" Target="http://robots.stanford.edu/cs223b07/notes/CS223B-L11-Panoramas.ppt" TargetMode="External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10/29/13</a:t>
            </a:r>
            <a:endParaRPr lang="en-US" dirty="0"/>
          </a:p>
        </p:txBody>
      </p:sp>
      <p:pic>
        <p:nvPicPr>
          <p:cNvPr id="5" name="Picture 13" descr="pano_0003-pf-ps-nx-ps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2488"/>
            <a:ext cx="9144000" cy="1900237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28600" y="707136"/>
            <a:ext cx="8763000" cy="11430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Image Stitching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057400" y="5181600"/>
            <a:ext cx="5181600" cy="10668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Computational Photography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Derek Hoiem, University of Illinois</a:t>
            </a:r>
          </a:p>
        </p:txBody>
      </p:sp>
      <p:pic>
        <p:nvPicPr>
          <p:cNvPr id="10" name="Picture 5" descr="panorama_1-ps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05000"/>
            <a:ext cx="9144000" cy="124148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096645" y="6550223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Photos by Russ Hewett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Views from rotating camera</a:t>
            </a:r>
          </a:p>
        </p:txBody>
      </p:sp>
      <p:sp>
        <p:nvSpPr>
          <p:cNvPr id="18435" name="Content Placeholder 3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76600" y="4343400"/>
            <a:ext cx="2667000" cy="1524000"/>
            <a:chOff x="2064" y="2736"/>
            <a:chExt cx="1680" cy="960"/>
          </a:xfrm>
        </p:grpSpPr>
        <p:grpSp>
          <p:nvGrpSpPr>
            <p:cNvPr id="18466" name="Group 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18468" name="Line 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9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67" name="Line 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37" name="Group 8"/>
          <p:cNvGrpSpPr>
            <a:grpSpLocks/>
          </p:cNvGrpSpPr>
          <p:nvPr/>
        </p:nvGrpSpPr>
        <p:grpSpPr bwMode="auto">
          <a:xfrm>
            <a:off x="76200" y="4343400"/>
            <a:ext cx="9067800" cy="1524000"/>
            <a:chOff x="48" y="2736"/>
            <a:chExt cx="5712" cy="960"/>
          </a:xfrm>
        </p:grpSpPr>
        <p:grpSp>
          <p:nvGrpSpPr>
            <p:cNvPr id="18462" name="Group 9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18464" name="Line 1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5" name="Line 1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63" name="Line 12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 rot="1825181">
            <a:off x="3667125" y="4438650"/>
            <a:ext cx="2667000" cy="1524000"/>
            <a:chOff x="2064" y="2736"/>
            <a:chExt cx="1680" cy="960"/>
          </a:xfrm>
        </p:grpSpPr>
        <p:grpSp>
          <p:nvGrpSpPr>
            <p:cNvPr id="18458" name="Group 1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18460" name="Line 1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1" name="Line 1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59" name="Line 1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9" name="Text Box 21"/>
          <p:cNvSpPr txBox="1">
            <a:spLocks noChangeArrowheads="1"/>
          </p:cNvSpPr>
          <p:nvPr/>
        </p:nvSpPr>
        <p:spPr bwMode="auto">
          <a:xfrm>
            <a:off x="2895600" y="61722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Camera Center</a:t>
            </a:r>
          </a:p>
        </p:txBody>
      </p:sp>
      <p:sp>
        <p:nvSpPr>
          <p:cNvPr id="18440" name="Line 22"/>
          <p:cNvSpPr>
            <a:spLocks noChangeShapeType="1"/>
          </p:cNvSpPr>
          <p:nvPr/>
        </p:nvSpPr>
        <p:spPr bwMode="auto">
          <a:xfrm flipV="1">
            <a:off x="4343400" y="5943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610100" y="4291013"/>
            <a:ext cx="2862263" cy="1566862"/>
            <a:chOff x="2904" y="2703"/>
            <a:chExt cx="1803" cy="987"/>
          </a:xfrm>
        </p:grpSpPr>
        <p:sp>
          <p:nvSpPr>
            <p:cNvPr id="18455" name="Line 19"/>
            <p:cNvSpPr>
              <a:spLocks noChangeShapeType="1"/>
            </p:cNvSpPr>
            <p:nvPr/>
          </p:nvSpPr>
          <p:spPr bwMode="auto">
            <a:xfrm flipH="1">
              <a:off x="2904" y="2736"/>
              <a:ext cx="1752" cy="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6" name="Oval 20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7" name="Oval 32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4600575" y="4286250"/>
            <a:ext cx="947738" cy="1581150"/>
            <a:chOff x="2898" y="2700"/>
            <a:chExt cx="597" cy="996"/>
          </a:xfrm>
        </p:grpSpPr>
        <p:sp>
          <p:nvSpPr>
            <p:cNvPr id="18452" name="Line 24"/>
            <p:cNvSpPr>
              <a:spLocks noChangeShapeType="1"/>
            </p:cNvSpPr>
            <p:nvPr/>
          </p:nvSpPr>
          <p:spPr bwMode="auto">
            <a:xfrm flipV="1">
              <a:off x="2898" y="2736"/>
              <a:ext cx="55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3" name="Oval 2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Oval 33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73128" name="Picture 40" descr="small-P101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764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129" name="Picture 41" descr="small-P101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6764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3138" name="Oval 50"/>
          <p:cNvSpPr>
            <a:spLocks noChangeAspect="1" noChangeArrowheads="1"/>
          </p:cNvSpPr>
          <p:nvPr/>
        </p:nvSpPr>
        <p:spPr bwMode="auto">
          <a:xfrm>
            <a:off x="7543800" y="2019300"/>
            <a:ext cx="109538" cy="1095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3124200" y="2838450"/>
            <a:ext cx="2547938" cy="209550"/>
            <a:chOff x="1968" y="1788"/>
            <a:chExt cx="1605" cy="132"/>
          </a:xfrm>
        </p:grpSpPr>
        <p:sp>
          <p:nvSpPr>
            <p:cNvPr id="18450" name="Oval 51"/>
            <p:cNvSpPr>
              <a:spLocks noChangeAspect="1" noChangeArrowheads="1"/>
            </p:cNvSpPr>
            <p:nvPr/>
          </p:nvSpPr>
          <p:spPr bwMode="auto">
            <a:xfrm>
              <a:off x="1968" y="1851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1" name="Oval 52"/>
            <p:cNvSpPr>
              <a:spLocks noChangeAspect="1" noChangeArrowheads="1"/>
            </p:cNvSpPr>
            <p:nvPr/>
          </p:nvSpPr>
          <p:spPr bwMode="auto">
            <a:xfrm>
              <a:off x="3504" y="178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5486400" y="4419600"/>
            <a:ext cx="1885950" cy="581025"/>
            <a:chOff x="3456" y="2784"/>
            <a:chExt cx="1188" cy="366"/>
          </a:xfrm>
        </p:grpSpPr>
        <p:sp>
          <p:nvSpPr>
            <p:cNvPr id="18448" name="Line 55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9" name="Line 56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126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Photo stitching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276600" y="4343400"/>
            <a:ext cx="2667000" cy="1524000"/>
            <a:chOff x="2064" y="2736"/>
            <a:chExt cx="1680" cy="960"/>
          </a:xfrm>
        </p:grpSpPr>
        <p:grpSp>
          <p:nvGrpSpPr>
            <p:cNvPr id="17441" name="Group 7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75" name="Line 4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6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74" name="Line 15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76200" y="4343400"/>
            <a:ext cx="9067800" cy="1524000"/>
            <a:chOff x="48" y="2736"/>
            <a:chExt cx="5712" cy="960"/>
          </a:xfrm>
        </p:grpSpPr>
        <p:grpSp>
          <p:nvGrpSpPr>
            <p:cNvPr id="17437" name="Group 21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80" name="Line 22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Line 23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79" name="Line 25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 rot="1825181">
            <a:off x="3667125" y="4438650"/>
            <a:ext cx="2667000" cy="1524000"/>
            <a:chOff x="2064" y="2736"/>
            <a:chExt cx="1680" cy="960"/>
          </a:xfrm>
        </p:grpSpPr>
        <p:grpSp>
          <p:nvGrpSpPr>
            <p:cNvPr id="17433" name="Group 29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85" name="Line 3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6" name="Line 3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84" name="Line 32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4610100" y="3571875"/>
            <a:ext cx="4267200" cy="2286000"/>
            <a:chOff x="2904" y="2250"/>
            <a:chExt cx="2688" cy="1440"/>
          </a:xfrm>
        </p:grpSpPr>
        <p:sp>
          <p:nvSpPr>
            <p:cNvPr id="88" name="Line 40"/>
            <p:cNvSpPr>
              <a:spLocks noChangeShapeType="1"/>
            </p:cNvSpPr>
            <p:nvPr/>
          </p:nvSpPr>
          <p:spPr bwMode="auto">
            <a:xfrm flipH="1">
              <a:off x="2904" y="2250"/>
              <a:ext cx="2688" cy="144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Oval 38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0" name="Text Box 42"/>
          <p:cNvSpPr txBox="1">
            <a:spLocks noChangeArrowheads="1"/>
          </p:cNvSpPr>
          <p:nvPr/>
        </p:nvSpPr>
        <p:spPr bwMode="auto">
          <a:xfrm>
            <a:off x="2895600" y="61722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kern="0">
                <a:solidFill>
                  <a:sysClr val="windowText" lastClr="000000"/>
                </a:solidFill>
              </a:rPr>
              <a:t>Camera Center</a:t>
            </a:r>
          </a:p>
        </p:txBody>
      </p:sp>
      <p:sp>
        <p:nvSpPr>
          <p:cNvPr id="91" name="Line 43"/>
          <p:cNvSpPr>
            <a:spLocks noChangeShapeType="1"/>
          </p:cNvSpPr>
          <p:nvPr/>
        </p:nvSpPr>
        <p:spPr bwMode="auto">
          <a:xfrm flipV="1">
            <a:off x="4343400" y="5943600"/>
            <a:ext cx="228600" cy="3048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4600575" y="1981200"/>
            <a:ext cx="2181225" cy="3886200"/>
            <a:chOff x="2898" y="1248"/>
            <a:chExt cx="1374" cy="2448"/>
          </a:xfrm>
        </p:grpSpPr>
        <p:sp>
          <p:nvSpPr>
            <p:cNvPr id="93" name="Line 35"/>
            <p:cNvSpPr>
              <a:spLocks noChangeShapeType="1"/>
            </p:cNvSpPr>
            <p:nvPr/>
          </p:nvSpPr>
          <p:spPr bwMode="auto">
            <a:xfrm flipV="1">
              <a:off x="2898" y="1584"/>
              <a:ext cx="1248" cy="211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Oval 33"/>
            <p:cNvSpPr>
              <a:spLocks noChangeAspect="1" noChangeArrowheads="1"/>
            </p:cNvSpPr>
            <p:nvPr/>
          </p:nvSpPr>
          <p:spPr bwMode="auto">
            <a:xfrm>
              <a:off x="4086" y="1542"/>
              <a:ext cx="111" cy="111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Oval 3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Text Box 45"/>
            <p:cNvSpPr txBox="1">
              <a:spLocks noChangeArrowheads="1"/>
            </p:cNvSpPr>
            <p:nvPr/>
          </p:nvSpPr>
          <p:spPr bwMode="auto">
            <a:xfrm>
              <a:off x="4032" y="1248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sysClr val="windowText" lastClr="000000"/>
                  </a:solidFill>
                </a:rPr>
                <a:t>P</a:t>
              </a:r>
            </a:p>
          </p:txBody>
        </p: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8610600" y="3048000"/>
            <a:ext cx="381000" cy="623888"/>
            <a:chOff x="5424" y="1920"/>
            <a:chExt cx="240" cy="393"/>
          </a:xfrm>
        </p:grpSpPr>
        <p:sp>
          <p:nvSpPr>
            <p:cNvPr id="98" name="Oval 39"/>
            <p:cNvSpPr>
              <a:spLocks noChangeAspect="1" noChangeArrowheads="1"/>
            </p:cNvSpPr>
            <p:nvPr/>
          </p:nvSpPr>
          <p:spPr bwMode="auto">
            <a:xfrm>
              <a:off x="5520" y="2202"/>
              <a:ext cx="111" cy="11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Text Box 46"/>
            <p:cNvSpPr txBox="1">
              <a:spLocks noChangeArrowheads="1"/>
            </p:cNvSpPr>
            <p:nvPr/>
          </p:nvSpPr>
          <p:spPr bwMode="auto">
            <a:xfrm>
              <a:off x="5424" y="1920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kern="0">
                  <a:solidFill>
                    <a:sysClr val="windowText" lastClr="000000"/>
                  </a:solidFill>
                </a:rPr>
                <a:t>Q</a:t>
              </a:r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5324475" y="4505325"/>
            <a:ext cx="919163" cy="557213"/>
            <a:chOff x="3354" y="2838"/>
            <a:chExt cx="579" cy="351"/>
          </a:xfrm>
        </p:grpSpPr>
        <p:sp>
          <p:nvSpPr>
            <p:cNvPr id="101" name="Oval 41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Oval 37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rgbClr val="FF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" name="Group 55"/>
          <p:cNvGrpSpPr>
            <a:grpSpLocks/>
          </p:cNvGrpSpPr>
          <p:nvPr/>
        </p:nvGrpSpPr>
        <p:grpSpPr bwMode="auto">
          <a:xfrm>
            <a:off x="5486400" y="4419600"/>
            <a:ext cx="1885950" cy="581025"/>
            <a:chOff x="3456" y="2784"/>
            <a:chExt cx="1188" cy="366"/>
          </a:xfrm>
        </p:grpSpPr>
        <p:sp>
          <p:nvSpPr>
            <p:cNvPr id="104" name="Line 52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Line 54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rgbClr val="FF6633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Problem basics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Do on board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problem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/>
              <a:t>x = K [R t] X</a:t>
            </a:r>
          </a:p>
          <a:p>
            <a:pPr>
              <a:defRPr/>
            </a:pPr>
            <a:r>
              <a:rPr lang="en-US" dirty="0" smtClean="0"/>
              <a:t>x’ = K’ [R’ t’] X’</a:t>
            </a:r>
          </a:p>
          <a:p>
            <a:pPr>
              <a:defRPr/>
            </a:pPr>
            <a:r>
              <a:rPr lang="en-US" dirty="0" smtClean="0"/>
              <a:t>t=t’=0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x‘=</a:t>
            </a:r>
            <a:r>
              <a:rPr lang="en-US" dirty="0" err="1" smtClean="0"/>
              <a:t>Hx</a:t>
            </a:r>
            <a:r>
              <a:rPr lang="en-US" dirty="0" smtClean="0"/>
              <a:t>    </a:t>
            </a:r>
            <a:r>
              <a:rPr lang="en-US" sz="2400" dirty="0" smtClean="0"/>
              <a:t>where</a:t>
            </a:r>
            <a:r>
              <a:rPr lang="en-US" dirty="0" smtClean="0"/>
              <a:t> 	  H = K’ R’ R</a:t>
            </a:r>
            <a:r>
              <a:rPr lang="en-US" baseline="30000" dirty="0" smtClean="0"/>
              <a:t>-1</a:t>
            </a:r>
            <a:r>
              <a:rPr lang="en-US" dirty="0" smtClean="0"/>
              <a:t> K</a:t>
            </a:r>
            <a:r>
              <a:rPr lang="en-US" baseline="30000" dirty="0" smtClean="0"/>
              <a:t>-1</a:t>
            </a:r>
          </a:p>
          <a:p>
            <a:pPr>
              <a:defRPr/>
            </a:pPr>
            <a:r>
              <a:rPr lang="en-US" dirty="0" smtClean="0"/>
              <a:t>Typically only R and f will change (4 parameters), but, in general, H has 8 parameters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567238" y="2501900"/>
            <a:ext cx="2514600" cy="533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334000" y="2438400"/>
            <a:ext cx="2743200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248400" y="4191000"/>
            <a:ext cx="152400" cy="152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16200000" flipV="1">
            <a:off x="5410200" y="3276600"/>
            <a:ext cx="1371600" cy="457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5829300" y="3314700"/>
            <a:ext cx="1371600" cy="381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9" name="TextBox 13"/>
          <p:cNvSpPr txBox="1">
            <a:spLocks noChangeArrowheads="1"/>
          </p:cNvSpPr>
          <p:nvPr/>
        </p:nvSpPr>
        <p:spPr bwMode="auto">
          <a:xfrm>
            <a:off x="5791200" y="3505200"/>
            <a:ext cx="249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20490" name="TextBox 14"/>
          <p:cNvSpPr txBox="1">
            <a:spLocks noChangeArrowheads="1"/>
          </p:cNvSpPr>
          <p:nvPr/>
        </p:nvSpPr>
        <p:spPr bwMode="auto">
          <a:xfrm>
            <a:off x="6553200" y="3505200"/>
            <a:ext cx="292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f'</a:t>
            </a:r>
          </a:p>
        </p:txBody>
      </p:sp>
      <p:sp>
        <p:nvSpPr>
          <p:cNvPr id="20491" name="TextBox 15"/>
          <p:cNvSpPr txBox="1">
            <a:spLocks noChangeArrowheads="1"/>
          </p:cNvSpPr>
          <p:nvPr/>
        </p:nvSpPr>
        <p:spPr bwMode="auto">
          <a:xfrm>
            <a:off x="6705600" y="1143000"/>
            <a:ext cx="298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/>
              <a:t>.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5400000" flipH="1" flipV="1">
            <a:off x="5295900" y="2552700"/>
            <a:ext cx="2590800" cy="5334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3" name="TextBox 18"/>
          <p:cNvSpPr txBox="1">
            <a:spLocks noChangeArrowheads="1"/>
          </p:cNvSpPr>
          <p:nvPr/>
        </p:nvSpPr>
        <p:spPr bwMode="auto">
          <a:xfrm>
            <a:off x="6781800" y="19812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</a:p>
        </p:txBody>
      </p:sp>
      <p:sp>
        <p:nvSpPr>
          <p:cNvPr id="20494" name="TextBox 19"/>
          <p:cNvSpPr txBox="1">
            <a:spLocks noChangeArrowheads="1"/>
          </p:cNvSpPr>
          <p:nvPr/>
        </p:nvSpPr>
        <p:spPr bwMode="auto">
          <a:xfrm>
            <a:off x="6096000" y="2819400"/>
            <a:ext cx="35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  <a:r>
              <a:rPr lang="en-US"/>
              <a:t>'</a:t>
            </a:r>
          </a:p>
        </p:txBody>
      </p:sp>
      <p:cxnSp>
        <p:nvCxnSpPr>
          <p:cNvPr id="22" name="Straight Arrow Connector 21"/>
          <p:cNvCxnSpPr>
            <a:stCxn id="20494" idx="3"/>
          </p:cNvCxnSpPr>
          <p:nvPr/>
        </p:nvCxnSpPr>
        <p:spPr>
          <a:xfrm flipV="1">
            <a:off x="6451600" y="2819400"/>
            <a:ext cx="101600" cy="1841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6683375" y="2339975"/>
            <a:ext cx="19685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7" name="TextBox 24"/>
          <p:cNvSpPr txBox="1">
            <a:spLocks noChangeArrowheads="1"/>
          </p:cNvSpPr>
          <p:nvPr/>
        </p:nvSpPr>
        <p:spPr bwMode="auto">
          <a:xfrm>
            <a:off x="6858000" y="1230313"/>
            <a:ext cx="338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Stitching Algorithm Overview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Detect </a:t>
            </a:r>
            <a:r>
              <a:rPr lang="en-US" dirty="0" err="1" smtClean="0"/>
              <a:t>keypoints</a:t>
            </a: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Match </a:t>
            </a:r>
            <a:r>
              <a:rPr lang="en-US" dirty="0" err="1" smtClean="0"/>
              <a:t>keypoints</a:t>
            </a: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Estimate </a:t>
            </a:r>
            <a:r>
              <a:rPr lang="en-US" dirty="0" err="1" smtClean="0"/>
              <a:t>homography</a:t>
            </a:r>
            <a:r>
              <a:rPr lang="en-US" dirty="0" smtClean="0"/>
              <a:t> with four matched </a:t>
            </a:r>
            <a:r>
              <a:rPr lang="en-US" dirty="0" err="1" smtClean="0"/>
              <a:t>keypoints</a:t>
            </a:r>
            <a:r>
              <a:rPr lang="en-US" dirty="0" smtClean="0"/>
              <a:t> (using RANSAC)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Project onto a surface and blend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Stitching Algorithm Overview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Detect/extract </a:t>
            </a:r>
            <a:r>
              <a:rPr lang="en-US" dirty="0" err="1" smtClean="0"/>
              <a:t>keypoints</a:t>
            </a:r>
            <a:r>
              <a:rPr lang="en-US" dirty="0" smtClean="0"/>
              <a:t> (e.g., </a:t>
            </a:r>
            <a:r>
              <a:rPr lang="en-US" dirty="0" err="1" smtClean="0"/>
              <a:t>DoG</a:t>
            </a:r>
            <a:r>
              <a:rPr lang="en-US" dirty="0" smtClean="0"/>
              <a:t>/SIFT)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Match </a:t>
            </a:r>
            <a:r>
              <a:rPr lang="en-US" dirty="0" err="1" smtClean="0"/>
              <a:t>keypoints</a:t>
            </a:r>
            <a:r>
              <a:rPr lang="en-US" dirty="0" smtClean="0"/>
              <a:t> (most similar features, compared to 2</a:t>
            </a:r>
            <a:r>
              <a:rPr lang="en-US" baseline="30000" dirty="0" smtClean="0"/>
              <a:t>nd</a:t>
            </a:r>
            <a:r>
              <a:rPr lang="en-US" dirty="0" smtClean="0"/>
              <a:t> most similar)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557587"/>
            <a:ext cx="434133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35563"/>
          </a:xfrm>
        </p:spPr>
        <p:txBody>
          <a:bodyPr/>
          <a:lstStyle/>
          <a:p>
            <a:pPr>
              <a:buNone/>
              <a:defRPr/>
            </a:pPr>
            <a:r>
              <a:rPr lang="en-US" dirty="0" smtClean="0"/>
              <a:t>	Assume we have four matched points: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Direct Linear Transformation (DLT)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24000" y="3505200"/>
          <a:ext cx="1570037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Equation" r:id="rId3" imgW="495000" imgH="164880" progId="Equation.3">
                  <p:embed/>
                </p:oleObj>
              </mc:Choice>
              <mc:Fallback>
                <p:oleObj name="Equation" r:id="rId3" imgW="495000" imgH="1648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505200"/>
                        <a:ext cx="1570037" cy="52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65163" y="5105400"/>
          <a:ext cx="6667500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Equation" r:id="rId5" imgW="3187440" imgH="469800" progId="Equation.3">
                  <p:embed/>
                </p:oleObj>
              </mc:Choice>
              <mc:Fallback>
                <p:oleObj name="Equation" r:id="rId5" imgW="3187440" imgH="469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3" y="5105400"/>
                        <a:ext cx="6667500" cy="982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3581400" y="3200400"/>
          <a:ext cx="1052512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name="Equation" r:id="rId7" imgW="672840" imgH="698400" progId="Equation.3">
                  <p:embed/>
                </p:oleObj>
              </mc:Choice>
              <mc:Fallback>
                <p:oleObj name="Equation" r:id="rId7" imgW="672840" imgH="698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200400"/>
                        <a:ext cx="1052512" cy="109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5105400" y="2971800"/>
          <a:ext cx="2251659" cy="141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Equation" r:id="rId9" imgW="1130040" imgH="711000" progId="Equation.3">
                  <p:embed/>
                </p:oleObj>
              </mc:Choice>
              <mc:Fallback>
                <p:oleObj name="Equation" r:id="rId9" imgW="1130040" imgH="7110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971800"/>
                        <a:ext cx="2251659" cy="1417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7772400" y="4553450"/>
          <a:ext cx="533400" cy="203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Equation" r:id="rId11" imgW="545760" imgH="2082600" progId="Equation.3">
                  <p:embed/>
                </p:oleObj>
              </mc:Choice>
              <mc:Fallback>
                <p:oleObj name="Equation" r:id="rId11" imgW="545760" imgH="20826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4553450"/>
                        <a:ext cx="533400" cy="2036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Direct Linear Transform</a:t>
            </a:r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r>
              <a:rPr lang="en-US" sz="2400" dirty="0" smtClean="0"/>
              <a:t>Apply SVD: </a:t>
            </a:r>
            <a:r>
              <a:rPr lang="en-US" sz="2400" b="1" i="1" dirty="0" smtClean="0"/>
              <a:t>UDV</a:t>
            </a:r>
            <a:r>
              <a:rPr lang="en-US" sz="2400" i="1" baseline="30000" dirty="0" smtClean="0"/>
              <a:t>T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= </a:t>
            </a:r>
            <a:r>
              <a:rPr lang="en-US" sz="2400" b="1" i="1" dirty="0" smtClean="0"/>
              <a:t>A</a:t>
            </a:r>
          </a:p>
          <a:p>
            <a:r>
              <a:rPr lang="en-US" sz="2400" b="1" i="1" dirty="0" smtClean="0"/>
              <a:t>h = </a:t>
            </a:r>
            <a:r>
              <a:rPr lang="en-US" sz="2400" b="1" i="1" dirty="0" err="1" smtClean="0"/>
              <a:t>V</a:t>
            </a:r>
            <a:r>
              <a:rPr lang="en-US" sz="2400" baseline="-25000" dirty="0" err="1" smtClean="0"/>
              <a:t>smallest</a:t>
            </a:r>
            <a:r>
              <a:rPr lang="en-US" sz="2400" dirty="0" smtClean="0"/>
              <a:t> (column of </a:t>
            </a:r>
            <a:r>
              <a:rPr lang="en-US" sz="2400" b="1" i="1" dirty="0" smtClean="0"/>
              <a:t>V</a:t>
            </a:r>
            <a:r>
              <a:rPr lang="en-US" sz="2400" dirty="0" smtClean="0"/>
              <a:t> corr. to smallest singular value)</a:t>
            </a:r>
          </a:p>
          <a:p>
            <a:endParaRPr lang="en-US" dirty="0" smtClean="0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411538" y="4881563"/>
          <a:ext cx="23812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1538" y="4881563"/>
                        <a:ext cx="238125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3"/>
          <p:cNvGraphicFramePr>
            <a:graphicFrameLocks noChangeAspect="1"/>
          </p:cNvGraphicFramePr>
          <p:nvPr/>
        </p:nvGraphicFramePr>
        <p:xfrm>
          <a:off x="1219200" y="5029200"/>
          <a:ext cx="2819400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Equation" r:id="rId6" imgW="1790640" imgH="939600" progId="Equation.3">
                  <p:embed/>
                </p:oleObj>
              </mc:Choice>
              <mc:Fallback>
                <p:oleObj name="Equation" r:id="rId6" imgW="1790640" imgH="939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029200"/>
                        <a:ext cx="2819400" cy="147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28600" y="1922462"/>
          <a:ext cx="8766175" cy="196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Equation" r:id="rId8" imgW="4190760" imgH="939600" progId="Equation.3">
                  <p:embed/>
                </p:oleObj>
              </mc:Choice>
              <mc:Fallback>
                <p:oleObj name="Equation" r:id="rId8" imgW="4190760" imgH="939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22462"/>
                        <a:ext cx="8766175" cy="1963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57800" y="5029200"/>
            <a:ext cx="2895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Matlab</a:t>
            </a:r>
            <a:r>
              <a:rPr lang="en-US" sz="2400" dirty="0" smtClean="0"/>
              <a:t> 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(A);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h = V(:, end);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  <a:defRPr/>
            </a:pPr>
            <a:r>
              <a:rPr lang="en-US" dirty="0" smtClean="0"/>
              <a:t>	Assume we have four matched points: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Normalized DLT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Normalize coordinates 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Translate for zero mean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Scale so that u and v are ~=1 on average</a:t>
            </a:r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r>
              <a:rPr lang="en-US" dirty="0" smtClean="0"/>
              <a:t>This makes problem better behaved numerically (see Hartley and Zisserman p. 107-108)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     using DLT in normalized coordinates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/>
              <a:t>Unnormalize</a:t>
            </a:r>
            <a:r>
              <a:rPr lang="en-US" dirty="0" smtClean="0"/>
              <a:t>: 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352800" y="3962400"/>
          <a:ext cx="11128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name="Equation" r:id="rId4" imgW="482400" imgH="164880" progId="Equation.3">
                  <p:embed/>
                </p:oleObj>
              </mc:Choice>
              <mc:Fallback>
                <p:oleObj name="Equation" r:id="rId4" imgW="482400" imgH="1648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962400"/>
                        <a:ext cx="1112838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862513" y="3917950"/>
          <a:ext cx="12731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name="Equation" r:id="rId6" imgW="583920" imgH="164880" progId="Equation.3">
                  <p:embed/>
                </p:oleObj>
              </mc:Choice>
              <mc:Fallback>
                <p:oleObj name="Equation" r:id="rId6" imgW="58392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2513" y="3917950"/>
                        <a:ext cx="1273175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3"/>
          <p:cNvGraphicFramePr>
            <a:graphicFrameLocks noChangeAspect="1"/>
          </p:cNvGraphicFramePr>
          <p:nvPr/>
        </p:nvGraphicFramePr>
        <p:xfrm>
          <a:off x="3124200" y="5486400"/>
          <a:ext cx="1846263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name="Equation" r:id="rId8" imgW="799920" imgH="190440" progId="Equation.3">
                  <p:embed/>
                </p:oleObj>
              </mc:Choice>
              <mc:Fallback>
                <p:oleObj name="Equation" r:id="rId8" imgW="799920" imgH="1904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5486400"/>
                        <a:ext cx="1846263" cy="43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3"/>
          <p:cNvGraphicFramePr>
            <a:graphicFrameLocks noChangeAspect="1"/>
          </p:cNvGraphicFramePr>
          <p:nvPr/>
        </p:nvGraphicFramePr>
        <p:xfrm>
          <a:off x="3124200" y="6096000"/>
          <a:ext cx="1246188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" name="Equation" r:id="rId10" imgW="571320" imgH="228600" progId="Equation.3">
                  <p:embed/>
                </p:oleObj>
              </mc:Choice>
              <mc:Fallback>
                <p:oleObj name="Equation" r:id="rId10" imgW="57132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6096000"/>
                        <a:ext cx="1246188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709912"/>
              </p:ext>
            </p:extLst>
          </p:nvPr>
        </p:nvGraphicFramePr>
        <p:xfrm>
          <a:off x="2590800" y="4995864"/>
          <a:ext cx="3810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Equation" r:id="rId12" imgW="164880" imgH="203040" progId="Equation.3">
                  <p:embed/>
                </p:oleObj>
              </mc:Choice>
              <mc:Fallback>
                <p:oleObj name="Equation" r:id="rId12" imgW="16488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995864"/>
                        <a:ext cx="3810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1355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Assume we have matched points with outliers: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Automatic </a:t>
            </a:r>
            <a:r>
              <a:rPr lang="en-US" dirty="0" err="1" smtClean="0"/>
              <a:t>Homography</a:t>
            </a:r>
            <a:r>
              <a:rPr lang="en-US" dirty="0" smtClean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Proj</a:t>
            </a:r>
            <a:r>
              <a:rPr lang="en-US" dirty="0" smtClean="0"/>
              <a:t> 3 favorites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Favorite project</a:t>
            </a:r>
          </a:p>
          <a:p>
            <a:pPr lvl="1"/>
            <a:r>
              <a:rPr lang="en-US" dirty="0" smtClean="0"/>
              <a:t>Michael Sittig: </a:t>
            </a:r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web.engr.illinois.edu</a:t>
            </a:r>
            <a:r>
              <a:rPr lang="en-US" sz="2000" dirty="0">
                <a:hlinkClick r:id="rId2"/>
              </a:rPr>
              <a:t>/~sittig2/cs498dwh/proj3/</a:t>
            </a:r>
            <a:endParaRPr lang="en-US" sz="2000" dirty="0"/>
          </a:p>
        </p:txBody>
      </p:sp>
      <p:pic>
        <p:nvPicPr>
          <p:cNvPr id="69634" name="Picture 2" descr="http://web.engr.illinois.edu/~sittig2/cs498dwh/proj3/copycloudsk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779987"/>
            <a:ext cx="317658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 descr="http://web.engr.illinois.edu/~sittig2/cs498dwh/proj3/cloudsk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166" y="2779987"/>
            <a:ext cx="317658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8" name="Picture 6" descr="http://web.engr.illinois.edu/~sittig2/cs498dwh/proj3/writingpap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7" y="2438400"/>
            <a:ext cx="2793302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13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RANSAC: </a:t>
            </a:r>
            <a:r>
              <a:rPr lang="en-US" dirty="0" err="1" smtClean="0"/>
              <a:t>RANdom</a:t>
            </a:r>
            <a:r>
              <a:rPr lang="en-US" dirty="0" smtClean="0"/>
              <a:t> </a:t>
            </a:r>
            <a:r>
              <a:rPr lang="en-US" dirty="0" err="1" smtClean="0"/>
              <a:t>SAmple</a:t>
            </a:r>
            <a:r>
              <a:rPr lang="en-US" dirty="0" smtClean="0"/>
              <a:t> Consensus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816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None/>
            </a:pPr>
            <a:r>
              <a:rPr lang="en-US" dirty="0" smtClean="0"/>
              <a:t>	Scenario: We’ve got way more matched points than needed to fit the parameters, but we’re not sure which are correct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RANSAC Algorithm</a:t>
            </a:r>
          </a:p>
          <a:p>
            <a:pPr marL="514350" indent="-514350"/>
            <a:r>
              <a:rPr lang="en-US" sz="3000" dirty="0" smtClean="0"/>
              <a:t>Repeat N times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 smtClean="0"/>
              <a:t>Randomly select a sample</a:t>
            </a:r>
          </a:p>
          <a:p>
            <a:pPr marL="914400" lvl="1" indent="-514350"/>
            <a:r>
              <a:rPr lang="en-US" sz="2600" dirty="0" smtClean="0"/>
              <a:t>Select just enough points to recover the parameters</a:t>
            </a:r>
          </a:p>
          <a:p>
            <a:pPr marL="914400" lvl="1" indent="-514350">
              <a:buAutoNum type="arabicPeriod" startAt="2"/>
            </a:pPr>
            <a:r>
              <a:rPr lang="en-US" sz="2600" dirty="0" smtClean="0"/>
              <a:t>Fit the model with random sample</a:t>
            </a:r>
          </a:p>
          <a:p>
            <a:pPr marL="914400" lvl="1" indent="-514350">
              <a:buAutoNum type="arabicPeriod" startAt="2"/>
            </a:pPr>
            <a:r>
              <a:rPr lang="en-US" sz="3000" dirty="0" smtClean="0"/>
              <a:t>See how many other points agree</a:t>
            </a:r>
          </a:p>
          <a:p>
            <a:pPr marL="514350" indent="-514350"/>
            <a:r>
              <a:rPr lang="en-US" sz="3000" dirty="0" smtClean="0"/>
              <a:t>Best estimate is one with most agreement</a:t>
            </a:r>
          </a:p>
          <a:p>
            <a:pPr marL="914400" lvl="1" indent="-514350"/>
            <a:r>
              <a:rPr lang="en-US" sz="2600" dirty="0" smtClean="0"/>
              <a:t>can use agreeing points to refine estimate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1355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Assume we have matched points with outliers: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Automatic </a:t>
            </a:r>
            <a:r>
              <a:rPr lang="en-US" dirty="0" err="1" smtClean="0"/>
              <a:t>Homography</a:t>
            </a:r>
            <a:r>
              <a:rPr lang="en-US" dirty="0" smtClean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number of samples </a:t>
            </a:r>
            <a:r>
              <a:rPr lang="en-US" i="1" dirty="0" smtClean="0"/>
              <a:t>N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530600"/>
            <a:ext cx="45720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11"/>
          <p:cNvSpPr txBox="1">
            <a:spLocks noChangeArrowheads="1"/>
          </p:cNvSpPr>
          <p:nvPr/>
        </p:nvSpPr>
        <p:spPr bwMode="auto">
          <a:xfrm>
            <a:off x="7391400" y="6553200"/>
            <a:ext cx="168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3"/>
              </a:rPr>
              <a:t>HZ Tutorial ‘99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135563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Assume we have matched points with outliers: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Automatic </a:t>
            </a:r>
            <a:r>
              <a:rPr lang="en-US" dirty="0" err="1" smtClean="0"/>
              <a:t>Homography</a:t>
            </a:r>
            <a:r>
              <a:rPr lang="en-US" dirty="0" smtClean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number of samples </a:t>
            </a:r>
            <a:r>
              <a:rPr lang="en-US" i="1" dirty="0" smtClean="0"/>
              <a:t>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4 random potential matches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</a:t>
            </a:r>
            <a:r>
              <a:rPr lang="en-US" b="1" dirty="0" smtClean="0"/>
              <a:t>H</a:t>
            </a:r>
            <a:r>
              <a:rPr lang="en-US" dirty="0" smtClean="0"/>
              <a:t> using normalized DLT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Project points from </a:t>
            </a:r>
            <a:r>
              <a:rPr lang="en-US" b="1" dirty="0" smtClean="0"/>
              <a:t>x</a:t>
            </a:r>
            <a:r>
              <a:rPr lang="en-US" dirty="0" smtClean="0"/>
              <a:t> to </a:t>
            </a:r>
            <a:r>
              <a:rPr lang="en-US" b="1" dirty="0" smtClean="0"/>
              <a:t>x</a:t>
            </a:r>
            <a:r>
              <a:rPr lang="en-US" dirty="0" smtClean="0"/>
              <a:t>’ for each potentially matching pair: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Count points with projected distance  &lt;  t</a:t>
            </a:r>
          </a:p>
          <a:p>
            <a:pPr marL="914400" lvl="1" indent="-514350">
              <a:defRPr/>
            </a:pPr>
            <a:r>
              <a:rPr lang="en-US" dirty="0" smtClean="0"/>
              <a:t>E.g., t = 3 pixels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Repeat steps 2-5 </a:t>
            </a:r>
            <a:r>
              <a:rPr lang="en-US" i="1" dirty="0" smtClean="0"/>
              <a:t>N</a:t>
            </a:r>
            <a:r>
              <a:rPr lang="en-US" dirty="0" smtClean="0"/>
              <a:t> times</a:t>
            </a:r>
          </a:p>
          <a:p>
            <a:pPr marL="914400" lvl="1" indent="-514350">
              <a:defRPr/>
            </a:pPr>
            <a:r>
              <a:rPr lang="en-US" dirty="0" smtClean="0"/>
              <a:t>Choose </a:t>
            </a:r>
            <a:r>
              <a:rPr lang="en-US" b="1" dirty="0" smtClean="0"/>
              <a:t>H</a:t>
            </a:r>
            <a:r>
              <a:rPr lang="en-US" dirty="0" smtClean="0"/>
              <a:t> with most inliers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7391400" y="6553200"/>
            <a:ext cx="168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3"/>
              </a:rPr>
              <a:t>HZ Tutorial ‘99</a:t>
            </a:r>
            <a:endParaRPr lang="en-US"/>
          </a:p>
        </p:txBody>
      </p:sp>
      <p:sp>
        <p:nvSpPr>
          <p:cNvPr id="8" name="Curved Right Arrow 7"/>
          <p:cNvSpPr/>
          <p:nvPr/>
        </p:nvSpPr>
        <p:spPr>
          <a:xfrm flipV="1">
            <a:off x="112713" y="3048000"/>
            <a:ext cx="381000" cy="1981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33794" name="Object 3"/>
          <p:cNvGraphicFramePr>
            <a:graphicFrameLocks noChangeAspect="1"/>
          </p:cNvGraphicFramePr>
          <p:nvPr/>
        </p:nvGraphicFramePr>
        <p:xfrm>
          <a:off x="3276600" y="3886200"/>
          <a:ext cx="10763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Equation" r:id="rId4" imgW="571320" imgH="228600" progId="Equation.3">
                  <p:embed/>
                </p:oleObj>
              </mc:Choice>
              <mc:Fallback>
                <p:oleObj name="Equation" r:id="rId4" imgW="57132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886200"/>
                        <a:ext cx="1076325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Image Stitching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interest points on each image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candidate matches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Estimate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 </a:t>
            </a:r>
            <a:r>
              <a:rPr lang="en-US" dirty="0" smtClean="0"/>
              <a:t>using matched points and RANSAC with normalized DLT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Project each image onto the same surface and blend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 Projection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Many to choose: planar, cylindrical, spherical, cubic, etc.</a:t>
            </a:r>
          </a:p>
        </p:txBody>
      </p:sp>
      <p:pic>
        <p:nvPicPr>
          <p:cNvPr id="66562" name="Picture 2" descr="C:\Users\Hoiem\Documents\Classes\Computational Photography - Fall 2010\projects\stitching\display\initial_matches.png"/>
          <p:cNvPicPr>
            <a:picLocks noChangeAspect="1" noChangeArrowheads="1"/>
          </p:cNvPicPr>
          <p:nvPr/>
        </p:nvPicPr>
        <p:blipFill>
          <a:blip r:embed="rId2" cstate="print"/>
          <a:srcRect t="25000" b="26389"/>
          <a:stretch>
            <a:fillRect/>
          </a:stretch>
        </p:blipFill>
        <p:spPr bwMode="auto">
          <a:xfrm>
            <a:off x="457200" y="2590800"/>
            <a:ext cx="8360229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Mapping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804737" y="2409527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887579" y="2213011"/>
            <a:ext cx="2438400" cy="8823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887579" y="454312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39979" y="2409527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068053" y="2594011"/>
            <a:ext cx="886326" cy="2101516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35179" y="3400127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647101" y="3376299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039979" y="2384375"/>
            <a:ext cx="2133600" cy="2311153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44897" y="280219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045991" y="199551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80529" y="6065966"/>
            <a:ext cx="613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For red image: pixels are already on the planar surface</a:t>
            </a:r>
          </a:p>
          <a:p>
            <a:pPr marL="342900" indent="-342900">
              <a:buAutoNum type="arabicParenR"/>
            </a:pPr>
            <a:r>
              <a:rPr lang="en-US" dirty="0" smtClean="0"/>
              <a:t>For green image: map to first image plane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804737" y="2384375"/>
            <a:ext cx="4588042" cy="16768"/>
          </a:xfrm>
          <a:prstGeom prst="line">
            <a:avLst/>
          </a:prstGeom>
          <a:ln w="38100">
            <a:solidFill>
              <a:srgbClr val="32000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039979" y="2409527"/>
            <a:ext cx="3352800" cy="2286000"/>
          </a:xfrm>
          <a:prstGeom prst="line">
            <a:avLst/>
          </a:prstGeom>
          <a:ln w="28575">
            <a:solidFill>
              <a:srgbClr val="3200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1804737" y="2457182"/>
            <a:ext cx="1235242" cy="2234768"/>
          </a:xfrm>
          <a:prstGeom prst="line">
            <a:avLst/>
          </a:prstGeom>
          <a:ln w="28575">
            <a:solidFill>
              <a:srgbClr val="3200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69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vs. Cylindrical Projection</a:t>
            </a:r>
            <a:endParaRPr lang="en-US" dirty="0"/>
          </a:p>
        </p:txBody>
      </p:sp>
      <p:pic>
        <p:nvPicPr>
          <p:cNvPr id="65539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8591550" cy="54673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57400" y="5638800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Planar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6645" y="6550223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Photos by Russ Hewett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vs. Cylindrical Projection</a:t>
            </a:r>
            <a:endParaRPr lang="en-US" dirty="0"/>
          </a:p>
        </p:txBody>
      </p:sp>
      <p:pic>
        <p:nvPicPr>
          <p:cNvPr id="65539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 cstate="print"/>
          <a:srcRect t="22300" r="665" b="23345"/>
          <a:stretch>
            <a:fillRect/>
          </a:stretch>
        </p:blipFill>
        <p:spPr bwMode="auto">
          <a:xfrm>
            <a:off x="304800" y="2209800"/>
            <a:ext cx="8534400" cy="2971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038600" y="1676400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Planar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Mapping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828800" y="1295400"/>
            <a:ext cx="4572000" cy="4572000"/>
          </a:xfrm>
          <a:prstGeom prst="ellipse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803358" y="12954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1098884"/>
            <a:ext cx="2438400" cy="8823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886200" y="3429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038600" y="1295400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066674" y="1479884"/>
            <a:ext cx="886326" cy="2101516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33800" y="2286000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509837" y="2574758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3048000" y="1343055"/>
            <a:ext cx="990600" cy="2238345"/>
          </a:xfrm>
          <a:prstGeom prst="line">
            <a:avLst/>
          </a:prstGeom>
          <a:ln w="38100">
            <a:solidFill>
              <a:srgbClr val="32000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14001" y="110289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951748" y="128701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80529" y="6065966"/>
            <a:ext cx="8058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For red image: compute h, theta on cylindrical surface from (u, v)</a:t>
            </a:r>
          </a:p>
          <a:p>
            <a:pPr marL="342900" indent="-342900">
              <a:buAutoNum type="arabicParenR"/>
            </a:pPr>
            <a:r>
              <a:rPr lang="en-US" dirty="0" smtClean="0"/>
              <a:t>For green image: map to first image plane, than map to cylindrical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72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vs. Cylindrical Projection</a:t>
            </a:r>
            <a:endParaRPr lang="en-US" dirty="0"/>
          </a:p>
        </p:txBody>
      </p:sp>
      <p:pic>
        <p:nvPicPr>
          <p:cNvPr id="65538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1919288"/>
            <a:ext cx="9086850" cy="30194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29000" y="1371600"/>
            <a:ext cx="160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Cylindrical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http://web.engr.illinois.edu/~friedm13/cs498dwh/proj3/cat_in_moon_mix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4288327"/>
            <a:ext cx="3838575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4" name="Picture 8" descr="http://web.engr.illinois.edu/~friedm13/cs498dwh/proj3/lizzymoon_afte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471054"/>
            <a:ext cx="2743200" cy="234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6" name="Picture 10" descr="http://web.engr.illinois.edu/~friedm13/cs498dwh/proj3/flatwolf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403831"/>
            <a:ext cx="4357362" cy="264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4219165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Josh Friedman</a:t>
            </a:r>
            <a:endParaRPr lang="en-US" dirty="0"/>
          </a:p>
        </p:txBody>
      </p:sp>
      <p:pic>
        <p:nvPicPr>
          <p:cNvPr id="65548" name="Picture 12" descr="http://web.engr.illinois.edu/~balali2/cs498dwh/proj3/index/image0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1494276" cy="21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0" name="Picture 14" descr="http://web.engr.illinois.edu/~balali2/cs498dwh/proj3/index/image0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655" y="1066799"/>
            <a:ext cx="3383591" cy="21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2655" y="3265274"/>
            <a:ext cx="1385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Vahid Balali</a:t>
            </a:r>
            <a:endParaRPr lang="en-US" dirty="0"/>
          </a:p>
        </p:txBody>
      </p:sp>
      <p:pic>
        <p:nvPicPr>
          <p:cNvPr id="65552" name="Picture 16" descr="http://web.engr.illinois.edu/~galusza1/cs498dwh/proj3/parchmen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019" y="478911"/>
            <a:ext cx="1427724" cy="117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4" name="Picture 18" descr="http://web.engr.illinois.edu/~galusza1/cs498dwh/proj3/wolf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490" y="593365"/>
            <a:ext cx="1415094" cy="106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6" name="Picture 20" descr="http://web.engr.illinois.edu/~galusza1/cs498dwh/proj3/wolf_resul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426" y="1748196"/>
            <a:ext cx="1814634" cy="148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79105" y="3265275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72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vs. Cylindrical Projection</a:t>
            </a:r>
            <a:endParaRPr lang="en-US" dirty="0"/>
          </a:p>
        </p:txBody>
      </p:sp>
      <p:pic>
        <p:nvPicPr>
          <p:cNvPr id="65538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2" cstate="print"/>
          <a:srcRect t="4574" b="4574"/>
          <a:stretch>
            <a:fillRect/>
          </a:stretch>
        </p:blipFill>
        <p:spPr bwMode="auto">
          <a:xfrm>
            <a:off x="28575" y="2057400"/>
            <a:ext cx="9086850" cy="2743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29000" y="1371600"/>
            <a:ext cx="160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Cylindrical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 cstate="print"/>
          <a:srcRect t="22300" r="665" b="23345"/>
          <a:stretch>
            <a:fillRect/>
          </a:stretch>
        </p:blipFill>
        <p:spPr bwMode="auto">
          <a:xfrm>
            <a:off x="304800" y="838200"/>
            <a:ext cx="8534400" cy="2971800"/>
          </a:xfrm>
          <a:prstGeom prst="rect">
            <a:avLst/>
          </a:prstGeom>
          <a:noFill/>
        </p:spPr>
      </p:pic>
      <p:pic>
        <p:nvPicPr>
          <p:cNvPr id="5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3" cstate="print"/>
          <a:srcRect l="-629" t="4574" b="4574"/>
          <a:stretch>
            <a:fillRect/>
          </a:stretch>
        </p:blipFill>
        <p:spPr bwMode="auto">
          <a:xfrm>
            <a:off x="0" y="3962400"/>
            <a:ext cx="9144000" cy="2743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48600" y="3352800"/>
            <a:ext cx="889987" cy="36933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Planar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6248400"/>
            <a:ext cx="1364476" cy="36933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Cylindrical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gain adjustment</a:t>
            </a:r>
            <a:endParaRPr lang="en-US" dirty="0"/>
          </a:p>
        </p:txBody>
      </p:sp>
      <p:pic>
        <p:nvPicPr>
          <p:cNvPr id="67586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 cstate="print"/>
          <a:srcRect t="22300" r="1878" b="23345"/>
          <a:stretch>
            <a:fillRect/>
          </a:stretch>
        </p:blipFill>
        <p:spPr bwMode="auto">
          <a:xfrm>
            <a:off x="228600" y="1713470"/>
            <a:ext cx="4724400" cy="1659924"/>
          </a:xfrm>
          <a:prstGeom prst="rect">
            <a:avLst/>
          </a:prstGeom>
          <a:noFill/>
        </p:spPr>
      </p:pic>
      <p:pic>
        <p:nvPicPr>
          <p:cNvPr id="67587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 cstate="print"/>
          <a:srcRect t="22028" r="1552" b="23427"/>
          <a:stretch>
            <a:fillRect/>
          </a:stretch>
        </p:blipFill>
        <p:spPr bwMode="auto">
          <a:xfrm>
            <a:off x="228600" y="3886200"/>
            <a:ext cx="4876800" cy="1713470"/>
          </a:xfrm>
          <a:prstGeom prst="rect">
            <a:avLst/>
          </a:prstGeom>
          <a:noFill/>
        </p:spPr>
      </p:pic>
      <p:pic>
        <p:nvPicPr>
          <p:cNvPr id="5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 cstate="print"/>
          <a:srcRect l="28487" t="22300" r="57269" b="23345"/>
          <a:stretch>
            <a:fillRect/>
          </a:stretch>
        </p:blipFill>
        <p:spPr bwMode="auto">
          <a:xfrm>
            <a:off x="5638800" y="1905000"/>
            <a:ext cx="1447800" cy="3504284"/>
          </a:xfrm>
          <a:prstGeom prst="rect">
            <a:avLst/>
          </a:prstGeom>
          <a:noFill/>
        </p:spPr>
      </p:pic>
      <p:pic>
        <p:nvPicPr>
          <p:cNvPr id="6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 cstate="print"/>
          <a:srcRect l="27688" t="22028" r="58468" b="23427"/>
          <a:stretch>
            <a:fillRect/>
          </a:stretch>
        </p:blipFill>
        <p:spPr bwMode="auto">
          <a:xfrm>
            <a:off x="7512477" y="1905000"/>
            <a:ext cx="1402923" cy="3505200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>
            <a:off x="7144512" y="35814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362200" y="3466070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Automatically choosing images to stitch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grpSp>
        <p:nvGrpSpPr>
          <p:cNvPr id="24579" name="Group 40"/>
          <p:cNvGrpSpPr>
            <a:grpSpLocks/>
          </p:cNvGrpSpPr>
          <p:nvPr/>
        </p:nvGrpSpPr>
        <p:grpSpPr bwMode="auto">
          <a:xfrm>
            <a:off x="990600" y="963613"/>
            <a:ext cx="7010400" cy="5360987"/>
            <a:chOff x="45" y="0"/>
            <a:chExt cx="8064" cy="6166"/>
          </a:xfrm>
        </p:grpSpPr>
        <p:grpSp>
          <p:nvGrpSpPr>
            <p:cNvPr id="24582" name="Group 7"/>
            <p:cNvGrpSpPr>
              <a:grpSpLocks noChangeAspect="1"/>
            </p:cNvGrpSpPr>
            <p:nvPr/>
          </p:nvGrpSpPr>
          <p:grpSpPr bwMode="auto">
            <a:xfrm>
              <a:off x="762" y="2689"/>
              <a:ext cx="6855" cy="3477"/>
              <a:chOff x="9504" y="5904"/>
              <a:chExt cx="8160" cy="4137"/>
            </a:xfrm>
          </p:grpSpPr>
          <p:pic>
            <p:nvPicPr>
              <p:cNvPr id="24609" name="Picture 8" descr="C:\WINDOWS\Desktop\is2003\images\rohr2Large.jpg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2816" y="5904"/>
                <a:ext cx="3840" cy="2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10" name="Picture 9" descr="C:\WINDOWS\Desktop\is2003\images\rohr1Large.jpg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504" y="5904"/>
                <a:ext cx="3241" cy="4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11" name="Picture 10" descr="C:\WINDOWS\Desktop\is2003\images\rohr3Large.jpg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816" y="8256"/>
                <a:ext cx="2496" cy="1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12" name="Picture 11" descr="C:\WINDOWS\Desktop\is2003\images\rohr4Large.jpg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5408" y="8256"/>
                <a:ext cx="2256" cy="1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4583" name="Group 12"/>
            <p:cNvGrpSpPr>
              <a:grpSpLocks noChangeAspect="1"/>
            </p:cNvGrpSpPr>
            <p:nvPr/>
          </p:nvGrpSpPr>
          <p:grpSpPr bwMode="auto">
            <a:xfrm>
              <a:off x="45" y="0"/>
              <a:ext cx="8064" cy="2268"/>
              <a:chOff x="9216" y="4176"/>
              <a:chExt cx="9216" cy="2592"/>
            </a:xfrm>
          </p:grpSpPr>
          <p:pic>
            <p:nvPicPr>
              <p:cNvPr id="24585" name="Picture 13" descr="C:\WINDOWS\Desktop\is2003\images\thumb\0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368" y="4176"/>
                <a:ext cx="1152" cy="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6" name="Picture 14" descr="C:\WINDOWS\Desktop\is2003\images\thumb\1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216" y="4176"/>
                <a:ext cx="1152" cy="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7" name="Picture 15" descr="C:\WINDOWS\Desktop\is2003\images\thumb\2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1520" y="4176"/>
                <a:ext cx="1152" cy="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8" name="Picture 16" descr="C:\WINDOWS\Desktop\is2003\images\thumb\4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3824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9" name="Picture 17" descr="C:\WINDOWS\Desktop\is2003\images\thumb\5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976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0" name="Picture 18" descr="C:\WINDOWS\Desktop\is2003\images\thumb\6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6128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1" name="Picture 19" descr="C:\WINDOWS\Desktop\is2003\images\thumb\7.jp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7280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2" name="Picture 20" descr="C:\WINDOWS\Desktop\is2003\images\thumb\8.jp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9216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3" name="Picture 21" descr="C:\WINDOWS\Desktop\is2003\images\thumb\9.jp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0368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4" name="Picture 22" descr="C:\WINDOWS\Desktop\is2003\images\thumb\10.jpg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1520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5" name="Picture 23" descr="C:\WINDOWS\Desktop\is2003\images\thumb\11.jp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2672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6" name="Picture 24" descr="C:\WINDOWS\Desktop\is2003\images\thumb\12.jp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13824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7" name="Picture 25" descr="C:\WINDOWS\Desktop\is2003\images\thumb\13.jp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14976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8" name="Picture 26" descr="C:\WINDOWS\Desktop\is2003\images\thumb\14.jpg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16128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9" name="Picture 27" descr="C:\WINDOWS\Desktop\is2003\images\thumb\15.jpg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17280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0" name="Picture 28" descr="C:\WINDOWS\Desktop\is2003\images\thumb\19.jpg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12672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1" name="Picture 29" descr="C:\WINDOWS\Desktop\is2003\images\thumb\20.jpg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13824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2" name="Picture 30" descr="C:\WINDOWS\Desktop\is2003\images\thumb\21.jpg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14976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3" name="Picture 31" descr="C:\WINDOWS\Desktop\is2003\images\thumb\22.jpg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16128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4" name="Picture 32" descr="C:\WINDOWS\Desktop\is2003\images\thumb\23.jpg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17280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5" name="Picture 33" descr="C:\WINDOWS\Desktop\is2003\images\thumb\3.jpg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12672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6" name="Picture 34" descr="C:\WINDOWS\Desktop\is2003\images\thumb\16.jpg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9216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7" name="Picture 35" descr="C:\WINDOWS\Desktop\is2003\images\thumb\17.jpg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10368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8" name="Picture 36" descr="C:\WINDOWS\Desktop\is2003\images\thumb\18.jpg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11520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584" name="AutoShape 37"/>
            <p:cNvSpPr>
              <a:spLocks noChangeArrowheads="1"/>
            </p:cNvSpPr>
            <p:nvPr/>
          </p:nvSpPr>
          <p:spPr bwMode="auto">
            <a:xfrm>
              <a:off x="3639" y="2016"/>
              <a:ext cx="314" cy="482"/>
            </a:xfrm>
            <a:prstGeom prst="downArrow">
              <a:avLst>
                <a:gd name="adj1" fmla="val 50000"/>
                <a:gd name="adj2" fmla="val 3682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4580" name="TextBox 35"/>
          <p:cNvSpPr txBox="1">
            <a:spLocks noChangeArrowheads="1"/>
          </p:cNvSpPr>
          <p:nvPr/>
        </p:nvSpPr>
        <p:spPr bwMode="auto">
          <a:xfrm>
            <a:off x="6022975" y="6488113"/>
            <a:ext cx="3121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Brown and Lowe 2003, 2007</a:t>
            </a:r>
          </a:p>
        </p:txBody>
      </p:sp>
      <p:sp>
        <p:nvSpPr>
          <p:cNvPr id="24581" name="TextBox 36"/>
          <p:cNvSpPr txBox="1">
            <a:spLocks noChangeArrowheads="1"/>
          </p:cNvSpPr>
          <p:nvPr/>
        </p:nvSpPr>
        <p:spPr bwMode="auto">
          <a:xfrm>
            <a:off x="0" y="6550025"/>
            <a:ext cx="5486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Some of following material from Brown and Lowe 2003 talk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Select M candidate matching images by counting matched </a:t>
            </a:r>
            <a:r>
              <a:rPr lang="en-US" dirty="0" err="1" smtClean="0"/>
              <a:t>keypoints</a:t>
            </a:r>
            <a:r>
              <a:rPr lang="en-US" dirty="0" smtClean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Solve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err="1" smtClean="0"/>
              <a:t>H</a:t>
            </a:r>
            <a:r>
              <a:rPr lang="en-US" baseline="-25000" dirty="0" err="1" smtClean="0"/>
              <a:t>ij</a:t>
            </a:r>
            <a:r>
              <a:rPr lang="en-US" dirty="0" smtClean="0"/>
              <a:t> for each matched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Select M candidate matching images by counting matched </a:t>
            </a:r>
            <a:r>
              <a:rPr lang="en-US" dirty="0" err="1" smtClean="0"/>
              <a:t>keypoints</a:t>
            </a:r>
            <a:r>
              <a:rPr lang="en-US" dirty="0" smtClean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Solve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err="1" smtClean="0"/>
              <a:t>H</a:t>
            </a:r>
            <a:r>
              <a:rPr lang="en-US" baseline="-25000" dirty="0" err="1" smtClean="0"/>
              <a:t>ij</a:t>
            </a:r>
            <a:r>
              <a:rPr lang="en-US" dirty="0" smtClean="0"/>
              <a:t> for each matched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Decide if match is valid (</a:t>
            </a:r>
            <a:r>
              <a:rPr lang="en-US" dirty="0" err="1" smtClean="0"/>
              <a:t>n</a:t>
            </a:r>
            <a:r>
              <a:rPr lang="en-US" baseline="-25000" dirty="0" err="1" smtClean="0"/>
              <a:t>i</a:t>
            </a:r>
            <a:r>
              <a:rPr lang="en-US" dirty="0" smtClean="0"/>
              <a:t>  &gt;  8  +   0.3 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f</a:t>
            </a:r>
            <a:r>
              <a:rPr lang="en-US" dirty="0" smtClean="0"/>
              <a:t> )</a:t>
            </a:r>
            <a:endParaRPr lang="en-US" baseline="-25000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4572000" y="5867400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4114800" y="6324600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# inliers</a:t>
            </a:r>
          </a:p>
        </p:txBody>
      </p:sp>
      <p:sp>
        <p:nvSpPr>
          <p:cNvPr id="26630" name="TextBox 6"/>
          <p:cNvSpPr txBox="1">
            <a:spLocks noChangeArrowheads="1"/>
          </p:cNvSpPr>
          <p:nvPr/>
        </p:nvSpPr>
        <p:spPr bwMode="auto">
          <a:xfrm>
            <a:off x="6629400" y="6211888"/>
            <a:ext cx="190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# </a:t>
            </a:r>
            <a:r>
              <a:rPr lang="en-US" dirty="0" err="1" smtClean="0"/>
              <a:t>keypoints</a:t>
            </a:r>
            <a:r>
              <a:rPr lang="en-US" dirty="0" smtClean="0"/>
              <a:t> </a:t>
            </a:r>
            <a:r>
              <a:rPr lang="en-US" dirty="0"/>
              <a:t>in overlapping area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6972300" y="5981700"/>
            <a:ext cx="5334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WINDOWS\Desktop\iccv2003\images\SIFT2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9243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C:\WINDOWS\Desktop\iccv2003\images\SIF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9243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602038" cy="523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Initial Matched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pic>
        <p:nvPicPr>
          <p:cNvPr id="28677" name="Picture 7" descr="C:\WINDOWS\Desktop\is2003\images\matches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21125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8" descr="C:\WINDOWS\Desktop\is2003\images\matches2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543300" cy="523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Final Matched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26" descr="C:\WINDOWS\Desktop\is2003\images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027" descr="C:\WINDOWS\Desktop\is2003\images\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Verification</a:t>
            </a:r>
          </a:p>
        </p:txBody>
      </p:sp>
      <p:pic>
        <p:nvPicPr>
          <p:cNvPr id="29701" name="Picture 1032" descr="C:\WINDOWS\Desktop\iccv2003\images\inliers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788" y="3921125"/>
            <a:ext cx="36750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033" descr="C:\WINDOWS\Desktop\iccv2003\images\inliers2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web.engr.illinois.edu/~sidali2/cs498dwh/proj3/images/scream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69049"/>
            <a:ext cx="2209800" cy="173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http://web.engr.illinois.edu/~sidali2/cs498dwh/proj3/images/love_wall_mix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47800"/>
            <a:ext cx="24193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 descr="http://web.engr.illinois.edu/~sidali2/cs498dwh/proj3/images/lov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388" y="391586"/>
            <a:ext cx="1367774" cy="91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326493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Sidha</a:t>
            </a:r>
            <a:r>
              <a:rPr lang="en-US" dirty="0" smtClean="0"/>
              <a:t> Li</a:t>
            </a:r>
            <a:endParaRPr lang="en-US" dirty="0"/>
          </a:p>
        </p:txBody>
      </p:sp>
      <p:pic>
        <p:nvPicPr>
          <p:cNvPr id="66568" name="Picture 8" descr="http://web.engr.illinois.edu/~ruiwang3/cs498dwh/proj3/results/2.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097" y="4435811"/>
            <a:ext cx="314040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0" name="Picture 10" descr="http://web.engr.illinois.edu/~ruiwang3/cs498dwh/proj3/results/1.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91000"/>
            <a:ext cx="3581400" cy="231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25014" y="6449277"/>
            <a:ext cx="1189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Rui Wang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77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WINDOWS\Desktop\is2003\images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C:\WINDOWS\Desktop\is2003\images\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pic>
        <p:nvPicPr>
          <p:cNvPr id="30725" name="Picture 7" descr="C:\WINDOWS\Desktop\is2003\images\homograph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8313" y="39227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AutoShape 8"/>
          <p:cNvSpPr>
            <a:spLocks noChangeArrowheads="1"/>
          </p:cNvSpPr>
          <p:nvPr/>
        </p:nvSpPr>
        <p:spPr bwMode="auto">
          <a:xfrm>
            <a:off x="4191000" y="3200400"/>
            <a:ext cx="739775" cy="1090613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Find connected components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32771" name="Group 1032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32795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6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7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8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9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0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1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2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3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4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5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6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7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8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9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0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1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2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3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4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5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6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7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8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772" name="Line 1085"/>
          <p:cNvSpPr>
            <a:spLocks noChangeShapeType="1"/>
          </p:cNvSpPr>
          <p:nvPr/>
        </p:nvSpPr>
        <p:spPr bwMode="auto">
          <a:xfrm>
            <a:off x="15240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3" name="Line 1086"/>
          <p:cNvSpPr>
            <a:spLocks noChangeShapeType="1"/>
          </p:cNvSpPr>
          <p:nvPr/>
        </p:nvSpPr>
        <p:spPr bwMode="auto">
          <a:xfrm flipV="1">
            <a:off x="5943600" y="1676400"/>
            <a:ext cx="758825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4" name="Line 1087"/>
          <p:cNvSpPr>
            <a:spLocks noChangeShapeType="1"/>
          </p:cNvSpPr>
          <p:nvPr/>
        </p:nvSpPr>
        <p:spPr bwMode="auto">
          <a:xfrm>
            <a:off x="6934200" y="16764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5" name="Line 1088"/>
          <p:cNvSpPr>
            <a:spLocks noChangeShapeType="1"/>
          </p:cNvSpPr>
          <p:nvPr/>
        </p:nvSpPr>
        <p:spPr bwMode="auto">
          <a:xfrm>
            <a:off x="25146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6" name="Line 1089"/>
          <p:cNvSpPr>
            <a:spLocks noChangeShapeType="1"/>
          </p:cNvSpPr>
          <p:nvPr/>
        </p:nvSpPr>
        <p:spPr bwMode="auto">
          <a:xfrm>
            <a:off x="144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7" name="Line 1090"/>
          <p:cNvSpPr>
            <a:spLocks noChangeShapeType="1"/>
          </p:cNvSpPr>
          <p:nvPr/>
        </p:nvSpPr>
        <p:spPr bwMode="auto">
          <a:xfrm>
            <a:off x="25146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8" name="Line 1091"/>
          <p:cNvSpPr>
            <a:spLocks noChangeShapeType="1"/>
          </p:cNvSpPr>
          <p:nvPr/>
        </p:nvSpPr>
        <p:spPr bwMode="auto">
          <a:xfrm>
            <a:off x="34290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9" name="Line 1092"/>
          <p:cNvSpPr>
            <a:spLocks noChangeShapeType="1"/>
          </p:cNvSpPr>
          <p:nvPr/>
        </p:nvSpPr>
        <p:spPr bwMode="auto">
          <a:xfrm>
            <a:off x="43434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0" name="Line 1093"/>
          <p:cNvSpPr>
            <a:spLocks noChangeShapeType="1"/>
          </p:cNvSpPr>
          <p:nvPr/>
        </p:nvSpPr>
        <p:spPr bwMode="auto">
          <a:xfrm>
            <a:off x="525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1" name="Line 1094"/>
          <p:cNvSpPr>
            <a:spLocks noChangeShapeType="1"/>
          </p:cNvSpPr>
          <p:nvPr/>
        </p:nvSpPr>
        <p:spPr bwMode="auto">
          <a:xfrm>
            <a:off x="5638800" y="1600200"/>
            <a:ext cx="1524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2" name="Line 1095"/>
          <p:cNvSpPr>
            <a:spLocks noChangeShapeType="1"/>
          </p:cNvSpPr>
          <p:nvPr/>
        </p:nvSpPr>
        <p:spPr bwMode="auto">
          <a:xfrm flipH="1">
            <a:off x="6096000" y="1905000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3" name="Line 1096"/>
          <p:cNvSpPr>
            <a:spLocks noChangeShapeType="1"/>
          </p:cNvSpPr>
          <p:nvPr/>
        </p:nvSpPr>
        <p:spPr bwMode="auto">
          <a:xfrm flipH="1">
            <a:off x="1676400" y="17526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4" name="Line 1097"/>
          <p:cNvSpPr>
            <a:spLocks noChangeShapeType="1"/>
          </p:cNvSpPr>
          <p:nvPr/>
        </p:nvSpPr>
        <p:spPr bwMode="auto">
          <a:xfrm flipH="1">
            <a:off x="5715000" y="1447800"/>
            <a:ext cx="18288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5" name="Line 1098"/>
          <p:cNvSpPr>
            <a:spLocks noChangeShapeType="1"/>
          </p:cNvSpPr>
          <p:nvPr/>
        </p:nvSpPr>
        <p:spPr bwMode="auto">
          <a:xfrm flipV="1">
            <a:off x="16002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6" name="Line 1099"/>
          <p:cNvSpPr>
            <a:spLocks noChangeShapeType="1"/>
          </p:cNvSpPr>
          <p:nvPr/>
        </p:nvSpPr>
        <p:spPr bwMode="auto">
          <a:xfrm flipV="1">
            <a:off x="30480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7" name="Line 1100"/>
          <p:cNvSpPr>
            <a:spLocks noChangeShapeType="1"/>
          </p:cNvSpPr>
          <p:nvPr/>
        </p:nvSpPr>
        <p:spPr bwMode="auto">
          <a:xfrm flipV="1">
            <a:off x="47244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8" name="Line 1101"/>
          <p:cNvSpPr>
            <a:spLocks noChangeShapeType="1"/>
          </p:cNvSpPr>
          <p:nvPr/>
        </p:nvSpPr>
        <p:spPr bwMode="auto">
          <a:xfrm flipV="1">
            <a:off x="4038600" y="1905000"/>
            <a:ext cx="2667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9" name="Line 1102"/>
          <p:cNvSpPr>
            <a:spLocks noChangeShapeType="1"/>
          </p:cNvSpPr>
          <p:nvPr/>
        </p:nvSpPr>
        <p:spPr bwMode="auto">
          <a:xfrm flipV="1">
            <a:off x="5257800" y="1828800"/>
            <a:ext cx="609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0" name="Line 1103"/>
          <p:cNvSpPr>
            <a:spLocks noChangeShapeType="1"/>
          </p:cNvSpPr>
          <p:nvPr/>
        </p:nvSpPr>
        <p:spPr bwMode="auto">
          <a:xfrm>
            <a:off x="1371600" y="2971800"/>
            <a:ext cx="9144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1" name="Line 1104"/>
          <p:cNvSpPr>
            <a:spLocks noChangeShapeType="1"/>
          </p:cNvSpPr>
          <p:nvPr/>
        </p:nvSpPr>
        <p:spPr bwMode="auto">
          <a:xfrm flipV="1">
            <a:off x="2286000" y="2895600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2" name="Line 1105"/>
          <p:cNvSpPr>
            <a:spLocks noChangeShapeType="1"/>
          </p:cNvSpPr>
          <p:nvPr/>
        </p:nvSpPr>
        <p:spPr bwMode="auto">
          <a:xfrm>
            <a:off x="4038600" y="30480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3" name="Line 1106"/>
          <p:cNvSpPr>
            <a:spLocks noChangeShapeType="1"/>
          </p:cNvSpPr>
          <p:nvPr/>
        </p:nvSpPr>
        <p:spPr bwMode="auto">
          <a:xfrm>
            <a:off x="4724400" y="28956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4" name="Line 1107"/>
          <p:cNvSpPr>
            <a:spLocks noChangeShapeType="1"/>
          </p:cNvSpPr>
          <p:nvPr/>
        </p:nvSpPr>
        <p:spPr bwMode="auto">
          <a:xfrm flipV="1">
            <a:off x="5638800" y="3124200"/>
            <a:ext cx="914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33795" name="Group 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33834" name="Picture 4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5" name="Picture 5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6" name="Picture 6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7" name="Picture 7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8" name="Picture 8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9" name="Picture 9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0" name="Picture 10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1" name="Picture 11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2" name="Picture 1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3" name="Picture 1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4" name="Picture 1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5" name="Picture 1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6" name="Picture 1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7" name="Picture 1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8" name="Picture 1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9" name="Picture 1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0" name="Picture 2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1" name="Picture 2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2" name="Picture 2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3" name="Picture 2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4" name="Picture 2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5" name="Picture 2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6" name="Picture 2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7" name="Picture 2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796" name="AutoShape 2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33797" name="Picture 29" descr="C:\WINDOWS\Desktop\is2003\images\thumb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6019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30" descr="C:\WINDOWS\Desktop\is2003\images\thumb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943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31" descr="C:\WINDOWS\Desktop\is2003\images\thumb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4864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32" descr="C:\WINDOWS\Desktop\is2003\images\thumb\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5715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33" descr="C:\WINDOWS\Desktop\is2003\images\thumb\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3810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34" descr="C:\WINDOWS\Desktop\is2003\images\thumb\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33600" y="4038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35" descr="C:\WINDOWS\Desktop\is2003\images\thumb\1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5000" y="46482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36" descr="C:\WINDOWS\Desktop\is2003\images\thumb\1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71800" y="3810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37" descr="C:\WINDOWS\Desktop\is2003\images\thumb\1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71800" y="4572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Picture 38" descr="C:\WINDOWS\Desktop\is2003\images\thumb\1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28800" y="5562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Picture 39" descr="C:\WINDOWS\Desktop\is2003\images\thumb\19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324600" y="6019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8" name="Picture 40" descr="C:\WINDOWS\Desktop\is2003\images\thumb\20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858000" y="5562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9" name="Picture 41" descr="C:\WINDOWS\Desktop\is2003\images\thumb\21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096000" y="5562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0" name="Picture 42" descr="C:\WINDOWS\Desktop\is2003\images\thumb\22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086600" y="6019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1" name="Picture 43" descr="C:\WINDOWS\Desktop\is2003\images\thumb\16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486400" y="4495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2" name="Picture 44" descr="C:\WINDOWS\Desktop\is2003\images\thumb\17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257800" y="3810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3" name="Picture 45" descr="C:\WINDOWS\Desktop\is2003\images\thumb\18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724400" y="42672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4" name="Picture 46" descr="C:\WINDOWS\Desktop\is2003\images\thumb\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50292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5" name="Picture 47" descr="C:\WINDOWS\Desktop\is2003\images\thumb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4953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16" name="Line 48"/>
          <p:cNvSpPr>
            <a:spLocks noChangeShapeType="1"/>
          </p:cNvSpPr>
          <p:nvPr/>
        </p:nvSpPr>
        <p:spPr bwMode="auto">
          <a:xfrm flipH="1" flipV="1">
            <a:off x="2895600" y="5334000"/>
            <a:ext cx="152400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7" name="Line 49"/>
          <p:cNvSpPr>
            <a:spLocks noChangeShapeType="1"/>
          </p:cNvSpPr>
          <p:nvPr/>
        </p:nvSpPr>
        <p:spPr bwMode="auto">
          <a:xfrm flipH="1" flipV="1">
            <a:off x="3429000" y="4114800"/>
            <a:ext cx="0" cy="765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8" name="Line 50"/>
          <p:cNvSpPr>
            <a:spLocks noChangeShapeType="1"/>
          </p:cNvSpPr>
          <p:nvPr/>
        </p:nvSpPr>
        <p:spPr bwMode="auto">
          <a:xfrm flipH="1" flipV="1">
            <a:off x="1981200" y="4038600"/>
            <a:ext cx="6096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9" name="Line 52"/>
          <p:cNvSpPr>
            <a:spLocks noChangeShapeType="1"/>
          </p:cNvSpPr>
          <p:nvPr/>
        </p:nvSpPr>
        <p:spPr bwMode="auto">
          <a:xfrm flipH="1" flipV="1">
            <a:off x="1828800" y="54864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0" name="Line 54"/>
          <p:cNvSpPr>
            <a:spLocks noChangeShapeType="1"/>
          </p:cNvSpPr>
          <p:nvPr/>
        </p:nvSpPr>
        <p:spPr bwMode="auto">
          <a:xfrm flipH="1" flipV="1">
            <a:off x="4724400" y="58674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1" name="Line 55"/>
          <p:cNvSpPr>
            <a:spLocks noChangeShapeType="1"/>
          </p:cNvSpPr>
          <p:nvPr/>
        </p:nvSpPr>
        <p:spPr bwMode="auto">
          <a:xfrm flipH="1" flipV="1">
            <a:off x="2514600" y="48006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2" name="Line 56"/>
          <p:cNvSpPr>
            <a:spLocks noChangeShapeType="1"/>
          </p:cNvSpPr>
          <p:nvPr/>
        </p:nvSpPr>
        <p:spPr bwMode="auto">
          <a:xfrm flipH="1" flipV="1">
            <a:off x="2057400" y="4800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3" name="Line 57"/>
          <p:cNvSpPr>
            <a:spLocks noChangeShapeType="1"/>
          </p:cNvSpPr>
          <p:nvPr/>
        </p:nvSpPr>
        <p:spPr bwMode="auto">
          <a:xfrm flipH="1">
            <a:off x="2743200" y="4191000"/>
            <a:ext cx="4572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4" name="Line 58"/>
          <p:cNvSpPr>
            <a:spLocks noChangeShapeType="1"/>
          </p:cNvSpPr>
          <p:nvPr/>
        </p:nvSpPr>
        <p:spPr bwMode="auto">
          <a:xfrm flipH="1" flipV="1">
            <a:off x="2514600" y="4953000"/>
            <a:ext cx="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5" name="Line 59"/>
          <p:cNvSpPr>
            <a:spLocks noChangeShapeType="1"/>
          </p:cNvSpPr>
          <p:nvPr/>
        </p:nvSpPr>
        <p:spPr bwMode="auto">
          <a:xfrm flipH="1" flipV="1">
            <a:off x="7391400" y="57912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6" name="Line 60"/>
          <p:cNvSpPr>
            <a:spLocks noChangeShapeType="1"/>
          </p:cNvSpPr>
          <p:nvPr/>
        </p:nvSpPr>
        <p:spPr bwMode="auto">
          <a:xfrm flipH="1" flipV="1">
            <a:off x="5105400" y="4800600"/>
            <a:ext cx="838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7" name="Line 61"/>
          <p:cNvSpPr>
            <a:spLocks noChangeShapeType="1"/>
          </p:cNvSpPr>
          <p:nvPr/>
        </p:nvSpPr>
        <p:spPr bwMode="auto">
          <a:xfrm flipV="1">
            <a:off x="5257800" y="4038600"/>
            <a:ext cx="381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8" name="Line 62"/>
          <p:cNvSpPr>
            <a:spLocks noChangeShapeType="1"/>
          </p:cNvSpPr>
          <p:nvPr/>
        </p:nvSpPr>
        <p:spPr bwMode="auto">
          <a:xfrm flipH="1" flipV="1">
            <a:off x="5943600" y="41910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9" name="Line 63"/>
          <p:cNvSpPr>
            <a:spLocks noChangeShapeType="1"/>
          </p:cNvSpPr>
          <p:nvPr/>
        </p:nvSpPr>
        <p:spPr bwMode="auto">
          <a:xfrm flipH="1" flipV="1">
            <a:off x="4800600" y="64770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0" name="Line 64"/>
          <p:cNvSpPr>
            <a:spLocks noChangeShapeType="1"/>
          </p:cNvSpPr>
          <p:nvPr/>
        </p:nvSpPr>
        <p:spPr bwMode="auto">
          <a:xfrm flipH="1" flipV="1">
            <a:off x="5257800" y="5867400"/>
            <a:ext cx="762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1" name="Line 65"/>
          <p:cNvSpPr>
            <a:spLocks noChangeShapeType="1"/>
          </p:cNvSpPr>
          <p:nvPr/>
        </p:nvSpPr>
        <p:spPr bwMode="auto">
          <a:xfrm flipV="1">
            <a:off x="6629400" y="57912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2" name="Line 66"/>
          <p:cNvSpPr>
            <a:spLocks noChangeShapeType="1"/>
          </p:cNvSpPr>
          <p:nvPr/>
        </p:nvSpPr>
        <p:spPr bwMode="auto">
          <a:xfrm flipV="1">
            <a:off x="6858000" y="64770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3" name="Line 67"/>
          <p:cNvSpPr>
            <a:spLocks noChangeShapeType="1"/>
          </p:cNvSpPr>
          <p:nvPr/>
        </p:nvSpPr>
        <p:spPr bwMode="auto">
          <a:xfrm flipH="1" flipV="1">
            <a:off x="6629400" y="5943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34819" name="Group 1028"/>
          <p:cNvGrpSpPr>
            <a:grpSpLocks noChangeAspect="1"/>
          </p:cNvGrpSpPr>
          <p:nvPr/>
        </p:nvGrpSpPr>
        <p:grpSpPr bwMode="auto">
          <a:xfrm>
            <a:off x="1614488" y="3709988"/>
            <a:ext cx="5959475" cy="3022600"/>
            <a:chOff x="9504" y="5904"/>
            <a:chExt cx="8160" cy="4137"/>
          </a:xfrm>
        </p:grpSpPr>
        <p:pic>
          <p:nvPicPr>
            <p:cNvPr id="34846" name="Picture 1029" descr="C:\WINDOWS\Desktop\is2003\images\rohr2Large.jpg"/>
            <p:cNvPicPr preferRelativeResize="0"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7" name="Picture 1030" descr="C:\WINDOWS\Desktop\is2003\images\rohr1Large.jpg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8" name="Picture 1031" descr="C:\WINDOWS\Desktop\is2003\images\rohr3Large.jpg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9" name="Picture 1032" descr="C:\WINDOWS\Desktop\is2003\images\rohr4Large.jpg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820" name="Group 103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34822" name="Picture 1034" descr="C:\WINDOWS\Desktop\is2003\images\thumb\0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3" name="Picture 1035" descr="C:\WINDOWS\Desktop\is2003\images\thumb\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4" name="Picture 1036" descr="C:\WINDOWS\Desktop\is2003\images\thumb\2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5" name="Picture 1037" descr="C:\WINDOWS\Desktop\is2003\images\thumb\4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6" name="Picture 1038" descr="C:\WINDOWS\Desktop\is2003\images\thumb\5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7" name="Picture 1039" descr="C:\WINDOWS\Desktop\is2003\images\thumb\6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8" name="Picture 1040" descr="C:\WINDOWS\Desktop\is2003\images\thumb\7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9" name="Picture 1041" descr="C:\WINDOWS\Desktop\is2003\images\thumb\8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0" name="Picture 104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1" name="Picture 104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2" name="Picture 104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3" name="Picture 104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4" name="Picture 104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5" name="Picture 104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6" name="Picture 104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7" name="Picture 104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8" name="Picture 105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9" name="Picture 105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0" name="Picture 105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1" name="Picture 105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2" name="Picture 105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3" name="Picture 105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4" name="Picture 105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5" name="Picture 105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821" name="AutoShape 105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Find connected components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For each connected component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Perform bundle adjustment to solve for rotation (</a:t>
            </a:r>
            <a:r>
              <a:rPr lang="el-GR" dirty="0" smtClean="0">
                <a:latin typeface="Arial"/>
                <a:cs typeface="Arial"/>
              </a:rPr>
              <a:t>θ</a:t>
            </a:r>
            <a:r>
              <a:rPr lang="en-US" baseline="-25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el-GR" dirty="0" smtClean="0">
                <a:latin typeface="Arial"/>
                <a:cs typeface="Arial"/>
              </a:rPr>
              <a:t> θ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el-GR" dirty="0" smtClean="0">
                <a:latin typeface="Arial"/>
                <a:cs typeface="Arial"/>
              </a:rPr>
              <a:t> θ</a:t>
            </a:r>
            <a:r>
              <a:rPr lang="en-US" baseline="-25000" dirty="0" smtClean="0">
                <a:latin typeface="Arial"/>
                <a:cs typeface="Arial"/>
              </a:rPr>
              <a:t>3</a:t>
            </a:r>
            <a:r>
              <a:rPr lang="en-US" dirty="0" smtClean="0"/>
              <a:t>) and focal length </a:t>
            </a:r>
            <a:r>
              <a:rPr lang="en-US" i="1" dirty="0" smtClean="0"/>
              <a:t>f</a:t>
            </a:r>
            <a:r>
              <a:rPr lang="en-US" dirty="0" smtClean="0"/>
              <a:t>  of all cameras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Project to a surface (plane, cylinder, or sphere)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Render with multiband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2" descr="txp_fig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1676400"/>
            <a:ext cx="30480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Bundle adjustment for stitching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Non-linear minimization of re-projection error</a:t>
            </a:r>
          </a:p>
          <a:p>
            <a:endParaRPr lang="en-US" smtClean="0"/>
          </a:p>
          <a:p>
            <a:r>
              <a:rPr lang="en-US" sz="2400" smtClean="0"/>
              <a:t> 		where</a:t>
            </a:r>
            <a:r>
              <a:rPr lang="en-US" smtClean="0"/>
              <a:t> 	  </a:t>
            </a:r>
            <a:r>
              <a:rPr lang="en-US" b="1" smtClean="0"/>
              <a:t>H</a:t>
            </a:r>
            <a:r>
              <a:rPr lang="en-US" smtClean="0"/>
              <a:t> = </a:t>
            </a:r>
            <a:r>
              <a:rPr lang="en-US" b="1" smtClean="0"/>
              <a:t>K</a:t>
            </a:r>
            <a:r>
              <a:rPr lang="en-US" smtClean="0"/>
              <a:t>’ </a:t>
            </a:r>
            <a:r>
              <a:rPr lang="en-US" b="1" smtClean="0"/>
              <a:t>R</a:t>
            </a:r>
            <a:r>
              <a:rPr lang="en-US" smtClean="0"/>
              <a:t>’ </a:t>
            </a:r>
            <a:r>
              <a:rPr lang="en-US" b="1" smtClean="0"/>
              <a:t>R</a:t>
            </a:r>
            <a:r>
              <a:rPr lang="en-US" baseline="30000" smtClean="0"/>
              <a:t>-1</a:t>
            </a:r>
            <a:r>
              <a:rPr lang="en-US" smtClean="0"/>
              <a:t> </a:t>
            </a:r>
            <a:r>
              <a:rPr lang="en-US" b="1" smtClean="0"/>
              <a:t>K</a:t>
            </a:r>
            <a:r>
              <a:rPr lang="en-US" baseline="30000" smtClean="0"/>
              <a:t>-1</a:t>
            </a:r>
          </a:p>
          <a:p>
            <a:endParaRPr lang="en-US" baseline="30000" smtClean="0"/>
          </a:p>
          <a:p>
            <a:endParaRPr lang="en-US" baseline="30000" smtClean="0"/>
          </a:p>
          <a:p>
            <a:endParaRPr lang="en-US" baseline="30000" smtClean="0"/>
          </a:p>
          <a:p>
            <a:r>
              <a:rPr lang="en-US" smtClean="0"/>
              <a:t>Solve non-linear least squares (Levenberg-Marquardt algorithm)</a:t>
            </a:r>
          </a:p>
          <a:p>
            <a:pPr lvl="1"/>
            <a:r>
              <a:rPr lang="en-US" baseline="30000" smtClean="0"/>
              <a:t> </a:t>
            </a:r>
            <a:r>
              <a:rPr lang="en-US" smtClean="0"/>
              <a:t>See paper for details</a:t>
            </a:r>
            <a:endParaRPr lang="en-US" baseline="30000" smtClean="0"/>
          </a:p>
        </p:txBody>
      </p:sp>
      <p:graphicFrame>
        <p:nvGraphicFramePr>
          <p:cNvPr id="16388" name="Object 3"/>
          <p:cNvGraphicFramePr>
            <a:graphicFrameLocks noChangeAspect="1"/>
          </p:cNvGraphicFramePr>
          <p:nvPr/>
        </p:nvGraphicFramePr>
        <p:xfrm>
          <a:off x="1295400" y="2971800"/>
          <a:ext cx="269875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Equation" r:id="rId6" imgW="1714320" imgH="457200" progId="Equation.3">
                  <p:embed/>
                </p:oleObj>
              </mc:Choice>
              <mc:Fallback>
                <p:oleObj name="Equation" r:id="rId6" imgW="1714320" imgH="457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971800"/>
                        <a:ext cx="2698750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914400" y="2209800"/>
          <a:ext cx="144780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Equation" r:id="rId8" imgW="520560" imgH="164880" progId="Equation.3">
                  <p:embed/>
                </p:oleObj>
              </mc:Choice>
              <mc:Fallback>
                <p:oleObj name="Equation" r:id="rId8" imgW="52056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209800"/>
                        <a:ext cx="1447800" cy="458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7" name="Picture 15" descr="txp_fig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34200" y="2590800"/>
            <a:ext cx="12017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Bundle Adjustment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en-US" dirty="0" smtClean="0"/>
              <a:t>	New images initialized with rotation, focal length of the best matching image</a:t>
            </a:r>
          </a:p>
        </p:txBody>
      </p:sp>
      <p:pic>
        <p:nvPicPr>
          <p:cNvPr id="36868" name="Picture 5" descr="C:\WINDOWS\Desktop\iccv2003\greenAll\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6" descr="C:\WINDOWS\Desktop\iccv2003\greenAll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Picture 7" descr="C:\WINDOWS\Desktop\iccv2003\greenAll\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Picture 8" descr="C:\WINDOWS\Desktop\iccv2003\greenAll\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3" name="Picture 9" descr="C:\WINDOWS\Desktop\iccv2003\greenAll\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4" name="Picture 10" descr="C:\WINDOWS\Desktop\iccv2003\greenAll\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5" name="Picture 11" descr="C:\WINDOWS\Desktop\iccv2003\greenAll\0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6" name="Picture 12" descr="C:\WINDOWS\Desktop\iccv2003\greenAll\00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7" name="Picture 13" descr="C:\WINDOWS\Desktop\iccv2003\greenAll\00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8" name="Picture 14" descr="C:\WINDOWS\Desktop\iccv2003\greenAll\00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9" name="Picture 15" descr="C:\WINDOWS\Desktop\iccv2003\greenAll\01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0" name="Picture 16" descr="C:\WINDOWS\Desktop\iccv2003\greenAll\01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1" name="Picture 17" descr="C:\WINDOWS\Desktop\iccv2003\greenAll\01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2" name="Picture 18" descr="C:\WINDOWS\Desktop\iccv2003\greenAll\013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3" name="Picture 19" descr="C:\WINDOWS\Desktop\iccv2003\greenAll\014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4" name="Picture 20" descr="C:\WINDOWS\Desktop\iccv2003\greenAll\015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5" name="Picture 21" descr="C:\WINDOWS\Desktop\iccv2003\greenAll\016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6" name="Picture 22" descr="C:\WINDOWS\Desktop\iccv2003\greenAll\017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8" name="Picture 24" descr="C:\mbrown\iccv2003\images\all\018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9" name="Picture 25" descr="C:\mbrown\iccv2003\images\all\019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0" name="Picture 26" descr="C:\mbrown\iccv2003\images\all\020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1" name="Picture 27" descr="C:\mbrown\iccv2003\images\all\021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2" name="Picture 28" descr="C:\mbrown\iccv2003\images\all\022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3" name="Picture 29" descr="C:\mbrown\iccv2003\images\all\023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4" name="Picture 30" descr="C:\mbrown\iccv2003\images\all\024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5" name="Picture 31" descr="C:\mbrown\iccv2003\images\all\025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6" name="Picture 32" descr="C:\mbrown\iccv2003\images\all\026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7" name="Picture 33" descr="C:\mbrown\iccv2003\images\all\027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8" name="Picture 34" descr="C:\mbrown\iccv2003\images\all\028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9" name="Picture 35" descr="C:\mbrown\iccv2003\images\all\029.jp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0" name="Picture 36" descr="C:\mbrown\iccv2003\images\all\030.jp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1" name="Picture 37" descr="C:\mbrown\iccv2003\images\all\031.jp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2" name="Picture 38" descr="C:\mbrown\iccv2003\images\all\032.jp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3" name="Picture 39" descr="C:\mbrown\iccv2003\images\all\033.jp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4" name="Picture 40" descr="C:\mbrown\iccv2003\images\all\034.jp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5" name="Picture 41" descr="C:\mbrown\iccv2003\images\all\035.jpg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6" name="Picture 42" descr="C:\mbrown\iccv2003\images\all\036.jpg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1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9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6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3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7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4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1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8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2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9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6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3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7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4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1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8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2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9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36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43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Bundle Adjustment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en-US" dirty="0" smtClean="0"/>
              <a:t>	New images initialized with rotation, focal length of the best matching image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37892" name="Picture 22" descr="C:\WINDOWS\Desktop\iccv2003\greenAll\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Blending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Gain compensation: minimize intensity difference of overlapping pixels</a:t>
            </a:r>
          </a:p>
          <a:p>
            <a:endParaRPr lang="en-US" smtClean="0"/>
          </a:p>
          <a:p>
            <a:r>
              <a:rPr lang="en-US" smtClean="0"/>
              <a:t>Blending</a:t>
            </a:r>
          </a:p>
          <a:p>
            <a:pPr lvl="1"/>
            <a:r>
              <a:rPr lang="en-US" smtClean="0"/>
              <a:t>Pixels near center of image get more weight</a:t>
            </a:r>
          </a:p>
          <a:p>
            <a:pPr lvl="1"/>
            <a:r>
              <a:rPr lang="en-US" smtClean="0"/>
              <a:t>Multiband blending to prevent blurring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web.engr.illinois.edu/~sun60/cs498/proj3/doginwa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18" y="1371600"/>
            <a:ext cx="3797664" cy="247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http://web.engr.illinois.edu/~sun60/cs498/proj3/do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3" y="1560936"/>
            <a:ext cx="2133600" cy="178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8547" y="3431777"/>
            <a:ext cx="915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Yu-han</a:t>
            </a:r>
            <a:endParaRPr lang="en-US" dirty="0"/>
          </a:p>
        </p:txBody>
      </p:sp>
      <p:pic>
        <p:nvPicPr>
          <p:cNvPr id="67590" name="Picture 6" descr="http://web.engr.illinois.edu/~thorsen1/cs498dwh/proj3/images/poisson_4_ble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35" y="4151736"/>
            <a:ext cx="2983116" cy="223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44917" y="5085738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Which one is real?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66852" y="6389073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Justin</a:t>
            </a:r>
            <a:endParaRPr lang="en-US" dirty="0"/>
          </a:p>
        </p:txBody>
      </p:sp>
      <p:pic>
        <p:nvPicPr>
          <p:cNvPr id="67592" name="Picture 8" descr="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49405"/>
            <a:ext cx="3222357" cy="260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41944" y="3776453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Shuxin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55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Multi-band Blending (</a:t>
            </a:r>
            <a:r>
              <a:rPr lang="en-US" dirty="0" err="1" smtClean="0"/>
              <a:t>Laplacian</a:t>
            </a:r>
            <a:r>
              <a:rPr lang="en-US" dirty="0" smtClean="0"/>
              <a:t> Pyramid)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Burt &amp; Adelson 1983</a:t>
            </a:r>
          </a:p>
          <a:p>
            <a:pPr lvl="1" eaLnBrk="1" hangingPunct="1"/>
            <a:r>
              <a:rPr lang="en-US" smtClean="0"/>
              <a:t>Blend frequency bands over range </a:t>
            </a:r>
            <a:r>
              <a:rPr lang="en-US" smtClean="0">
                <a:latin typeface="cmsy10" pitchFamily="34" charset="0"/>
                <a:sym typeface="Symbol" pitchFamily="18" charset="2"/>
              </a:rPr>
              <a:t></a:t>
            </a:r>
            <a:r>
              <a:rPr lang="en-US" smtClean="0"/>
              <a:t> </a:t>
            </a:r>
            <a:r>
              <a:rPr lang="en-US" smtClean="0">
                <a:latin typeface="Symbol" pitchFamily="18" charset="2"/>
              </a:rPr>
              <a:t>l</a:t>
            </a:r>
          </a:p>
        </p:txBody>
      </p:sp>
      <p:pic>
        <p:nvPicPr>
          <p:cNvPr id="40964" name="Picture 5" descr="C:\WINDOWS\Desktop\iccv2003\green\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C:\WINDOWS\Desktop\iccv2003\green\pan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Multiband blending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0" y="704850"/>
            <a:ext cx="3714750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Blending comparison (IJCV 2007)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413" y="1281113"/>
            <a:ext cx="7877175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Blending Comparison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143000"/>
            <a:ext cx="535305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Straightening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Rectify images so that “up” is vertical</a:t>
            </a: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752600"/>
            <a:ext cx="50292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810000"/>
            <a:ext cx="60198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Further reading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458200" cy="51355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Harley and Zisserman: Multi-view Geometry book</a:t>
            </a:r>
          </a:p>
          <a:p>
            <a:r>
              <a:rPr lang="en-US" sz="2800" dirty="0" smtClean="0"/>
              <a:t>DLT algorithm: HZ p. 91 (</a:t>
            </a:r>
            <a:r>
              <a:rPr lang="en-US" sz="2800" dirty="0" err="1" smtClean="0"/>
              <a:t>alg</a:t>
            </a:r>
            <a:r>
              <a:rPr lang="en-US" sz="2800" dirty="0" smtClean="0"/>
              <a:t> 4.2), p. 585</a:t>
            </a:r>
          </a:p>
          <a:p>
            <a:r>
              <a:rPr lang="en-US" sz="2800" dirty="0" smtClean="0"/>
              <a:t>Normalization: HZ p. 107-109 (</a:t>
            </a:r>
            <a:r>
              <a:rPr lang="en-US" sz="2800" dirty="0" err="1" smtClean="0"/>
              <a:t>alg</a:t>
            </a:r>
            <a:r>
              <a:rPr lang="en-US" sz="2800" dirty="0" smtClean="0"/>
              <a:t> 4.2)</a:t>
            </a:r>
          </a:p>
          <a:p>
            <a:r>
              <a:rPr lang="en-US" sz="2800" dirty="0" smtClean="0"/>
              <a:t>RANSAC: HZ Sec 4.7, p. 123, </a:t>
            </a:r>
            <a:r>
              <a:rPr lang="en-US" sz="2800" dirty="0" err="1" smtClean="0"/>
              <a:t>alg</a:t>
            </a:r>
            <a:r>
              <a:rPr lang="en-US" sz="2800" dirty="0" smtClean="0"/>
              <a:t> 4.6</a:t>
            </a:r>
          </a:p>
          <a:p>
            <a:r>
              <a:rPr lang="en-US" sz="2800" dirty="0" smtClean="0"/>
              <a:t>Tutorial: </a:t>
            </a:r>
            <a:r>
              <a:rPr lang="en-US" sz="2800" dirty="0" smtClean="0">
                <a:hlinkClick r:id="rId2"/>
              </a:rPr>
              <a:t>http://users.cecs.anu.edu.au/~hartley/Papers/CVPR99-tutorial/tut_4up.pdf</a:t>
            </a:r>
            <a:endParaRPr lang="en-US" sz="2800" dirty="0" smtClean="0"/>
          </a:p>
          <a:p>
            <a:endParaRPr lang="en-US" sz="2800" dirty="0" smtClean="0"/>
          </a:p>
          <a:p>
            <a:endParaRPr lang="en-US" dirty="0" smtClean="0"/>
          </a:p>
          <a:p>
            <a:r>
              <a:rPr lang="en-US" dirty="0" err="1" smtClean="0">
                <a:hlinkClick r:id="rId3"/>
              </a:rPr>
              <a:t>Recognising</a:t>
            </a:r>
            <a:r>
              <a:rPr lang="en-US" dirty="0" smtClean="0">
                <a:hlinkClick r:id="rId3"/>
              </a:rPr>
              <a:t> Panoramas</a:t>
            </a:r>
            <a:r>
              <a:rPr lang="en-US" dirty="0" smtClean="0"/>
              <a:t>: Brown and Lowe, IJCV 2007 (also bundle adjustment)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072786" y="152400"/>
            <a:ext cx="50143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Tips and Photos from Russ Hewett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522538" y="152400"/>
            <a:ext cx="4135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Capturing Panoramic Images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57200" y="927100"/>
            <a:ext cx="8382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Tripod vs Handheld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Help from modern cameras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Leveling tripod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Gigapan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Or wing it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457200" y="3581400"/>
            <a:ext cx="8382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Exposure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Consistent exposure between frames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Gives smooth transitions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Manual exposure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Makes consistent exposure of dynamic scenes easier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But scenes don’t have constant intensity everywhere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457200" y="5410200"/>
            <a:ext cx="6096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Caution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Distortion in lens (Pin Cushion, Barrel, and Fisheye)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Polarizing filters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Sharpness in image edge / overlap region</a:t>
            </a: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457200" y="2514600"/>
            <a:ext cx="8077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Image Sequence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Requires a reasonable amount of overlap (at least 15-30%)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Enough to overcome lens distortion</a:t>
            </a:r>
          </a:p>
        </p:txBody>
      </p:sp>
    </p:spTree>
    <p:extLst>
      <p:ext uri="{BB962C8B-B14F-4D97-AF65-F5344CB8AC3E}">
        <p14:creationId xmlns:p14="http://schemas.microsoft.com/office/powerpoint/2010/main" val="414349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736850" y="152400"/>
            <a:ext cx="3659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Pike’s Peak Highway, CO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410200" y="6583363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Tokina 12-24mm @ 16mm, f/22, 1/40s</a:t>
            </a:r>
          </a:p>
        </p:txBody>
      </p:sp>
      <p:pic>
        <p:nvPicPr>
          <p:cNvPr id="2055" name="Picture 7" descr="DSC_0066 (Mediu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417763"/>
            <a:ext cx="2895600" cy="1925637"/>
          </a:xfrm>
          <a:prstGeom prst="rect">
            <a:avLst/>
          </a:prstGeom>
          <a:noFill/>
        </p:spPr>
      </p:pic>
      <p:pic>
        <p:nvPicPr>
          <p:cNvPr id="2056" name="Picture 8" descr="DSC_0067 (Mediu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417763"/>
            <a:ext cx="2895600" cy="1925637"/>
          </a:xfrm>
          <a:prstGeom prst="rect">
            <a:avLst/>
          </a:prstGeom>
          <a:noFill/>
        </p:spPr>
      </p:pic>
      <p:pic>
        <p:nvPicPr>
          <p:cNvPr id="2057" name="Picture 9" descr="DSC_0068 (Mediu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417763"/>
            <a:ext cx="2895600" cy="1925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310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736850" y="152400"/>
            <a:ext cx="3659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Pike’s Peak Highway, CO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899400" y="6629400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3085" name="Picture 13" descr="pano_0003-pf-ps-nx-ps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9363"/>
            <a:ext cx="9144000" cy="1900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398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4617" y="331303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Joe</a:t>
            </a:r>
            <a:endParaRPr lang="en-US" dirty="0"/>
          </a:p>
        </p:txBody>
      </p:sp>
      <p:pic>
        <p:nvPicPr>
          <p:cNvPr id="68612" name="Picture 4" descr="Bat Signal UIUC Blend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8748"/>
            <a:ext cx="3378813" cy="225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8" descr="Dragon Mountain Blend Pictu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8" t="7172" b="3898"/>
          <a:stretch/>
        </p:blipFill>
        <p:spPr bwMode="auto">
          <a:xfrm>
            <a:off x="3505200" y="1219200"/>
            <a:ext cx="5538243" cy="209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8" name="Picture 10" descr="Bri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58" y="3674309"/>
            <a:ext cx="4048125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50202" y="6346853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Ben</a:t>
            </a:r>
            <a:endParaRPr lang="en-US" dirty="0"/>
          </a:p>
        </p:txBody>
      </p:sp>
      <p:pic>
        <p:nvPicPr>
          <p:cNvPr id="68620" name="Picture 12" descr="http://web.engr.illinois.edu/~hsingh10/cs498dwh/proj3/Results/mixedblendfin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575" y="3508209"/>
            <a:ext cx="422142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07529" y="624078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Harjas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88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508250" y="152400"/>
            <a:ext cx="4119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360 Degrees, Tripod Leveled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410200" y="6583363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D70, Tokina 12-24mm @ 12mm, f/8, 1/125s</a:t>
            </a:r>
          </a:p>
        </p:txBody>
      </p:sp>
      <p:pic>
        <p:nvPicPr>
          <p:cNvPr id="4101" name="Picture 5" descr="DSC_0001-nc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85800"/>
            <a:ext cx="2106613" cy="1401763"/>
          </a:xfrm>
          <a:prstGeom prst="rect">
            <a:avLst/>
          </a:prstGeom>
          <a:noFill/>
        </p:spPr>
      </p:pic>
      <p:pic>
        <p:nvPicPr>
          <p:cNvPr id="4102" name="Picture 6" descr="DSC_0002-nc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685800"/>
            <a:ext cx="2106613" cy="1401763"/>
          </a:xfrm>
          <a:prstGeom prst="rect">
            <a:avLst/>
          </a:prstGeom>
          <a:noFill/>
        </p:spPr>
      </p:pic>
      <p:pic>
        <p:nvPicPr>
          <p:cNvPr id="4103" name="Picture 7" descr="DSC_0003-nc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685800"/>
            <a:ext cx="2106613" cy="1401763"/>
          </a:xfrm>
          <a:prstGeom prst="rect">
            <a:avLst/>
          </a:prstGeom>
          <a:noFill/>
        </p:spPr>
      </p:pic>
      <p:pic>
        <p:nvPicPr>
          <p:cNvPr id="4104" name="Picture 8" descr="DSC_0004-nc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685800"/>
            <a:ext cx="2106613" cy="1401763"/>
          </a:xfrm>
          <a:prstGeom prst="rect">
            <a:avLst/>
          </a:prstGeom>
          <a:noFill/>
        </p:spPr>
      </p:pic>
      <p:pic>
        <p:nvPicPr>
          <p:cNvPr id="4105" name="Picture 9" descr="DSC_0005-nc (Custom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209800"/>
            <a:ext cx="2106613" cy="1401763"/>
          </a:xfrm>
          <a:prstGeom prst="rect">
            <a:avLst/>
          </a:prstGeom>
          <a:noFill/>
        </p:spPr>
      </p:pic>
      <p:pic>
        <p:nvPicPr>
          <p:cNvPr id="4106" name="Picture 10" descr="DSC_0006-nc (Custom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0" y="2209800"/>
            <a:ext cx="2106613" cy="1401763"/>
          </a:xfrm>
          <a:prstGeom prst="rect">
            <a:avLst/>
          </a:prstGeom>
          <a:noFill/>
        </p:spPr>
      </p:pic>
      <p:pic>
        <p:nvPicPr>
          <p:cNvPr id="4107" name="Picture 11" descr="DSC_0007-nc (Custom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2209800"/>
            <a:ext cx="2106613" cy="1401763"/>
          </a:xfrm>
          <a:prstGeom prst="rect">
            <a:avLst/>
          </a:prstGeom>
          <a:noFill/>
        </p:spPr>
      </p:pic>
      <p:pic>
        <p:nvPicPr>
          <p:cNvPr id="4108" name="Picture 12" descr="DSC_0008-nc (Custom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0" y="2209800"/>
            <a:ext cx="2106613" cy="1401763"/>
          </a:xfrm>
          <a:prstGeom prst="rect">
            <a:avLst/>
          </a:prstGeom>
          <a:noFill/>
        </p:spPr>
      </p:pic>
      <p:pic>
        <p:nvPicPr>
          <p:cNvPr id="4109" name="Picture 13" descr="DSC_0009-nc (Custom)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3733800"/>
            <a:ext cx="2106613" cy="1401763"/>
          </a:xfrm>
          <a:prstGeom prst="rect">
            <a:avLst/>
          </a:prstGeom>
          <a:noFill/>
        </p:spPr>
      </p:pic>
      <p:pic>
        <p:nvPicPr>
          <p:cNvPr id="4110" name="Picture 14" descr="DSC_0010-nc (Custom)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62200" y="3733800"/>
            <a:ext cx="2106613" cy="1401763"/>
          </a:xfrm>
          <a:prstGeom prst="rect">
            <a:avLst/>
          </a:prstGeom>
          <a:noFill/>
        </p:spPr>
      </p:pic>
      <p:pic>
        <p:nvPicPr>
          <p:cNvPr id="4111" name="Picture 15" descr="DSC_0011-nc (Custom)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8200" y="3733800"/>
            <a:ext cx="2106613" cy="1401763"/>
          </a:xfrm>
          <a:prstGeom prst="rect">
            <a:avLst/>
          </a:prstGeom>
          <a:noFill/>
        </p:spPr>
      </p:pic>
      <p:pic>
        <p:nvPicPr>
          <p:cNvPr id="4112" name="Picture 16" descr="DSC_0012-nc (Custom)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0" y="3733800"/>
            <a:ext cx="2106613" cy="1401763"/>
          </a:xfrm>
          <a:prstGeom prst="rect">
            <a:avLst/>
          </a:prstGeom>
          <a:noFill/>
        </p:spPr>
      </p:pic>
      <p:pic>
        <p:nvPicPr>
          <p:cNvPr id="4113" name="Picture 17" descr="DSC_0013-nc (Custom)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62200" y="5181600"/>
            <a:ext cx="2106613" cy="1401763"/>
          </a:xfrm>
          <a:prstGeom prst="rect">
            <a:avLst/>
          </a:prstGeom>
          <a:noFill/>
        </p:spPr>
      </p:pic>
      <p:pic>
        <p:nvPicPr>
          <p:cNvPr id="4114" name="Picture 18" descr="DSC_0014-nc (Custom)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48200" y="5181600"/>
            <a:ext cx="2106613" cy="1401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585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475038" y="152400"/>
            <a:ext cx="2151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Howth, Ireland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7899400" y="6629400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5125" name="Picture 5" descr="panorama_1-ps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76550"/>
            <a:ext cx="9120188" cy="1238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919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276600" y="152400"/>
            <a:ext cx="2662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Handheld Camera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019800" y="6583363"/>
            <a:ext cx="3124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Nikon 18-70mm @ 70mm, f/6.3, 1/200s</a:t>
            </a:r>
          </a:p>
        </p:txBody>
      </p:sp>
      <p:pic>
        <p:nvPicPr>
          <p:cNvPr id="6149" name="Picture 5" descr="DSC_0208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2932113" cy="1951038"/>
          </a:xfrm>
          <a:prstGeom prst="rect">
            <a:avLst/>
          </a:prstGeom>
          <a:noFill/>
        </p:spPr>
      </p:pic>
      <p:pic>
        <p:nvPicPr>
          <p:cNvPr id="6150" name="Picture 6" descr="DSC_0209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609600"/>
            <a:ext cx="2932113" cy="1951038"/>
          </a:xfrm>
          <a:prstGeom prst="rect">
            <a:avLst/>
          </a:prstGeom>
          <a:noFill/>
        </p:spPr>
      </p:pic>
      <p:pic>
        <p:nvPicPr>
          <p:cNvPr id="6151" name="Picture 7" descr="DSC_0210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609600"/>
            <a:ext cx="2932113" cy="1951038"/>
          </a:xfrm>
          <a:prstGeom prst="rect">
            <a:avLst/>
          </a:prstGeom>
          <a:noFill/>
        </p:spPr>
      </p:pic>
      <p:pic>
        <p:nvPicPr>
          <p:cNvPr id="6152" name="Picture 8" descr="DSC_0211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590800"/>
            <a:ext cx="2932113" cy="1951038"/>
          </a:xfrm>
          <a:prstGeom prst="rect">
            <a:avLst/>
          </a:prstGeom>
          <a:noFill/>
        </p:spPr>
      </p:pic>
      <p:pic>
        <p:nvPicPr>
          <p:cNvPr id="6153" name="Picture 9" descr="DSC_0212 (Custom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2590800"/>
            <a:ext cx="2932113" cy="1951038"/>
          </a:xfrm>
          <a:prstGeom prst="rect">
            <a:avLst/>
          </a:prstGeom>
          <a:noFill/>
        </p:spPr>
      </p:pic>
      <p:pic>
        <p:nvPicPr>
          <p:cNvPr id="6154" name="Picture 10" descr="DSC_0213 (Custom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2590800"/>
            <a:ext cx="2932113" cy="1951038"/>
          </a:xfrm>
          <a:prstGeom prst="rect">
            <a:avLst/>
          </a:prstGeom>
          <a:noFill/>
        </p:spPr>
      </p:pic>
      <p:pic>
        <p:nvPicPr>
          <p:cNvPr id="6155" name="Picture 11" descr="DSC_0214 (Custom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4572000"/>
            <a:ext cx="2932113" cy="1951038"/>
          </a:xfrm>
          <a:prstGeom prst="rect">
            <a:avLst/>
          </a:prstGeom>
          <a:noFill/>
        </p:spPr>
      </p:pic>
      <p:pic>
        <p:nvPicPr>
          <p:cNvPr id="6156" name="Picture 12" descr="DSC_0215 (Custom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4200" y="4572000"/>
            <a:ext cx="2932113" cy="1951038"/>
          </a:xfrm>
          <a:prstGeom prst="rect">
            <a:avLst/>
          </a:prstGeom>
          <a:noFill/>
        </p:spPr>
      </p:pic>
      <p:pic>
        <p:nvPicPr>
          <p:cNvPr id="6157" name="Picture 13" descr="DSC_0216 (Custom)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4572000"/>
            <a:ext cx="2932113" cy="1951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696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pic>
        <p:nvPicPr>
          <p:cNvPr id="18435" name="Picture 3" descr="swiss_precrop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" y="2286000"/>
            <a:ext cx="8991600" cy="1993900"/>
          </a:xfrm>
          <a:noFill/>
          <a:ln/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276600" y="152400"/>
            <a:ext cx="2662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Handheld Camera</a:t>
            </a:r>
          </a:p>
        </p:txBody>
      </p:sp>
    </p:spTree>
    <p:extLst>
      <p:ext uri="{BB962C8B-B14F-4D97-AF65-F5344CB8AC3E}">
        <p14:creationId xmlns:p14="http://schemas.microsoft.com/office/powerpoint/2010/main" val="2471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590800" y="152400"/>
            <a:ext cx="3881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Les Diablerets, Switzerland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899400" y="6629400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8201" name="Picture 9" descr="test_quick_final (Custom) (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62200"/>
            <a:ext cx="9144000" cy="197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308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 &amp; Bowen Lee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057650" y="152400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Macro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410200" y="6583363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Tamron 90mm Micro @ 90mm, f/10, 15s</a:t>
            </a:r>
          </a:p>
        </p:txBody>
      </p:sp>
      <p:pic>
        <p:nvPicPr>
          <p:cNvPr id="9221" name="Picture 5" descr="DSC_0085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4306888" cy="2865438"/>
          </a:xfrm>
          <a:prstGeom prst="rect">
            <a:avLst/>
          </a:prstGeom>
          <a:noFill/>
        </p:spPr>
      </p:pic>
      <p:pic>
        <p:nvPicPr>
          <p:cNvPr id="9222" name="Picture 6" descr="DSC_0086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609600"/>
            <a:ext cx="4306888" cy="2865438"/>
          </a:xfrm>
          <a:prstGeom prst="rect">
            <a:avLst/>
          </a:prstGeom>
          <a:noFill/>
        </p:spPr>
      </p:pic>
      <p:pic>
        <p:nvPicPr>
          <p:cNvPr id="9223" name="Picture 7" descr="DSC_0087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611563"/>
            <a:ext cx="4306888" cy="2865437"/>
          </a:xfrm>
          <a:prstGeom prst="rect">
            <a:avLst/>
          </a:prstGeom>
          <a:noFill/>
        </p:spPr>
      </p:pic>
      <p:pic>
        <p:nvPicPr>
          <p:cNvPr id="9224" name="Picture 8" descr="DSC_0088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611563"/>
            <a:ext cx="4306888" cy="2865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216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 &amp; Bowen Lee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508375" y="152400"/>
            <a:ext cx="2151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Side of Laptop</a:t>
            </a:r>
          </a:p>
        </p:txBody>
      </p:sp>
      <p:pic>
        <p:nvPicPr>
          <p:cNvPr id="10244" name="Picture 4" descr="Laptop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62200"/>
            <a:ext cx="9144000" cy="2132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827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2598738" y="152400"/>
            <a:ext cx="4016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Considerations For Stitching</a:t>
            </a: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457200" y="927100"/>
            <a:ext cx="838200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Variable intensity across the total scene</a:t>
            </a:r>
          </a:p>
          <a:p>
            <a:pPr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Variable intensity and contrast between frames</a:t>
            </a:r>
          </a:p>
          <a:p>
            <a:pPr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Lens distortion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Pin Cushion, Barrel, and Fisheye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Profile your lens at the chosen focal length (read from EXIF)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Or get a profile from </a:t>
            </a:r>
            <a:r>
              <a:rPr lang="en-US" dirty="0" err="1">
                <a:solidFill>
                  <a:srgbClr val="FFFFFF"/>
                </a:solidFill>
              </a:rPr>
              <a:t>LensFun</a:t>
            </a: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Dynamics/Motion in the scene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Causes ghosting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Once images are aligned, simply choose from one or the other</a:t>
            </a:r>
          </a:p>
          <a:p>
            <a:pPr lvl="1"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Misalignment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Also causes ghosting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Pick better control points</a:t>
            </a:r>
          </a:p>
          <a:p>
            <a:pPr lvl="1"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Visually pleasing result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Super wide panoramas are not always ‘pleasant’ to look at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Crop to golden ratio, 10:3, or something else visually pleasing</a:t>
            </a:r>
          </a:p>
        </p:txBody>
      </p:sp>
    </p:spTree>
    <p:extLst>
      <p:ext uri="{BB962C8B-B14F-4D97-AF65-F5344CB8AC3E}">
        <p14:creationId xmlns:p14="http://schemas.microsoft.com/office/powerpoint/2010/main" val="315386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359025" y="152400"/>
            <a:ext cx="4422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Ghosting and Variable Intensity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410200" y="6583363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Tokina 12-24mm @ 12mm, f/8, 1/400s</a:t>
            </a:r>
          </a:p>
        </p:txBody>
      </p:sp>
      <p:pic>
        <p:nvPicPr>
          <p:cNvPr id="11269" name="Picture 5" descr="DSC_0358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4306888" cy="2865438"/>
          </a:xfrm>
          <a:prstGeom prst="rect">
            <a:avLst/>
          </a:prstGeom>
          <a:noFill/>
        </p:spPr>
      </p:pic>
      <p:pic>
        <p:nvPicPr>
          <p:cNvPr id="11270" name="Picture 6" descr="DSC_0359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609600"/>
            <a:ext cx="4306888" cy="2865438"/>
          </a:xfrm>
          <a:prstGeom prst="rect">
            <a:avLst/>
          </a:prstGeom>
          <a:noFill/>
        </p:spPr>
      </p:pic>
      <p:pic>
        <p:nvPicPr>
          <p:cNvPr id="11271" name="Picture 7" descr="DSC_0360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657600"/>
            <a:ext cx="4306888" cy="2865438"/>
          </a:xfrm>
          <a:prstGeom prst="rect">
            <a:avLst/>
          </a:prstGeom>
          <a:noFill/>
        </p:spPr>
      </p:pic>
      <p:pic>
        <p:nvPicPr>
          <p:cNvPr id="11272" name="Picture 8" descr="DSC_0362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657600"/>
            <a:ext cx="4306888" cy="2865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266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pic>
        <p:nvPicPr>
          <p:cNvPr id="19459" name="Picture 3" descr="pre_fin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47800" y="152400"/>
            <a:ext cx="6324600" cy="2855913"/>
          </a:xfrm>
          <a:noFill/>
          <a:ln/>
        </p:spPr>
      </p:pic>
      <p:pic>
        <p:nvPicPr>
          <p:cNvPr id="19460" name="Picture 4" descr="ghost_blu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28800" y="3048000"/>
            <a:ext cx="5562600" cy="34544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18817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Last Class: </a:t>
            </a:r>
            <a:r>
              <a:rPr lang="en-US" dirty="0" err="1" smtClean="0"/>
              <a:t>Keypoint</a:t>
            </a:r>
            <a:r>
              <a:rPr lang="en-US" dirty="0" smtClean="0"/>
              <a:t> Matching</a:t>
            </a:r>
            <a:endParaRPr lang="de-CH" dirty="0" smtClean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663" y="4573588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1968500" y="4213225"/>
            <a:ext cx="828675" cy="1020763"/>
            <a:chOff x="2771775" y="4797425"/>
            <a:chExt cx="828675" cy="1020657"/>
          </a:xfrm>
        </p:grpSpPr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10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3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4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5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6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7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8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9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0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1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2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562" name="Equation" r:id="rId5" imgW="190440" imgH="215640" progId="Equation.3">
                    <p:embed/>
                  </p:oleObj>
                </mc:Choice>
                <mc:Fallback>
                  <p:oleObj name="Equation" r:id="rId5" imgW="190440" imgH="21564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4157663" y="4249738"/>
            <a:ext cx="757237" cy="982662"/>
            <a:chOff x="4967288" y="4833938"/>
            <a:chExt cx="757237" cy="982688"/>
          </a:xfrm>
        </p:grpSpPr>
        <p:grpSp>
          <p:nvGrpSpPr>
            <p:cNvPr id="5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094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7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8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9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0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1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2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3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4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5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6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7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563" name="Equation" r:id="rId7" imgW="190440" imgH="215640" progId="Equation.3">
                    <p:embed/>
                  </p:oleObj>
                </mc:Choice>
                <mc:Fallback>
                  <p:oleObj name="Equation" r:id="rId7" imgW="190440" imgH="21564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36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019039">
            <a:off x="3644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-6419039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-1019039">
            <a:off x="4005263" y="2078038"/>
            <a:ext cx="1560512" cy="1771650"/>
            <a:chOff x="5087938" y="2849563"/>
            <a:chExt cx="1333500" cy="1511678"/>
          </a:xfrm>
        </p:grpSpPr>
        <p:grpSp>
          <p:nvGrpSpPr>
            <p:cNvPr id="7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091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089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087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085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083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081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78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79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80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039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1247775" y="2016125"/>
            <a:ext cx="1612900" cy="1406525"/>
            <a:chOff x="2051050" y="2600325"/>
            <a:chExt cx="1612552" cy="1406525"/>
          </a:xfrm>
        </p:grpSpPr>
        <p:grpSp>
          <p:nvGrpSpPr>
            <p:cNvPr id="16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069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067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065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063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61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59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6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7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8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64" name="Equation" r:id="rId11" imgW="863280" imgH="215640" progId="Equation.3">
                  <p:embed/>
                </p:oleObj>
              </mc:Choice>
              <mc:Fallback>
                <p:oleObj name="Equation" r:id="rId11" imgW="86328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88088" y="1019175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1. Find a set of   </a:t>
            </a:r>
            <a:br>
              <a:rPr lang="en-US" sz="2100" b="1" dirty="0"/>
            </a:br>
            <a:r>
              <a:rPr lang="en-US" sz="2100" b="1" dirty="0"/>
              <a:t>    distinctive key-</a:t>
            </a:r>
            <a:br>
              <a:rPr lang="en-US" sz="2100" b="1" dirty="0"/>
            </a:br>
            <a:r>
              <a:rPr lang="en-US" sz="2100" b="1" dirty="0"/>
              <a:t>    points </a:t>
            </a:r>
            <a:endParaRPr lang="en-US" b="1" dirty="0"/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6288088" y="3387725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3. Extract and </a:t>
            </a:r>
            <a:br>
              <a:rPr lang="en-US" sz="2100" b="1"/>
            </a:br>
            <a:r>
              <a:rPr lang="en-US" sz="2100" b="1"/>
              <a:t>    normalize the    </a:t>
            </a:r>
            <a:br>
              <a:rPr lang="en-US" sz="2100" b="1"/>
            </a:br>
            <a:r>
              <a:rPr lang="en-US" sz="2100" b="1"/>
              <a:t>    region content  </a:t>
            </a:r>
            <a:endParaRPr lang="en-US" b="1"/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88088" y="2182813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2. Define a region </a:t>
            </a:r>
            <a:br>
              <a:rPr lang="en-US" sz="2100" b="1"/>
            </a:br>
            <a:r>
              <a:rPr lang="en-US" sz="2100" b="1"/>
              <a:t>    around each </a:t>
            </a:r>
            <a:br>
              <a:rPr lang="en-US" sz="2100" b="1"/>
            </a:br>
            <a:r>
              <a:rPr lang="en-US" sz="2100" b="1"/>
              <a:t>    keypoint   </a:t>
            </a:r>
            <a:endParaRPr lang="en-US" b="1"/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88088" y="4560888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4. Compute a local </a:t>
            </a:r>
            <a:br>
              <a:rPr lang="en-US" sz="2100" b="1"/>
            </a:br>
            <a:r>
              <a:rPr lang="en-US" sz="2100" b="1"/>
              <a:t>    descriptor from the </a:t>
            </a:r>
            <a:br>
              <a:rPr lang="en-US" sz="2100" b="1"/>
            </a:br>
            <a:r>
              <a:rPr lang="en-US" sz="2100" b="1"/>
              <a:t>    normalized region</a:t>
            </a:r>
            <a:endParaRPr lang="en-US" b="1"/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88088" y="5791200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5. Match local </a:t>
            </a:r>
            <a:br>
              <a:rPr lang="en-US" sz="2100" b="1"/>
            </a:br>
            <a:r>
              <a:rPr lang="en-US" sz="2100" b="1"/>
              <a:t>    descriptors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stitched (Large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62000"/>
            <a:ext cx="9144000" cy="2832100"/>
          </a:xfrm>
          <a:noFill/>
          <a:ln/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Bowen Lee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981325" y="1524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Ghosting From Motion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410200" y="6583363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e4100 P&amp;S</a:t>
            </a:r>
          </a:p>
        </p:txBody>
      </p:sp>
      <p:pic>
        <p:nvPicPr>
          <p:cNvPr id="26644" name="Picture 20" descr="zoomi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81200" y="3733800"/>
            <a:ext cx="5105400" cy="279558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81926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486400" y="6583363"/>
            <a:ext cx="3657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D70, Nikon 70-210mm @ 135mm, f/11, 1/320s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838450" y="152400"/>
            <a:ext cx="348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Motion Between Frames</a:t>
            </a:r>
          </a:p>
        </p:txBody>
      </p:sp>
      <p:pic>
        <p:nvPicPr>
          <p:cNvPr id="13317" name="Picture 5" descr="DSC_0041_tonecomp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76400"/>
            <a:ext cx="4306888" cy="2865438"/>
          </a:xfrm>
          <a:prstGeom prst="rect">
            <a:avLst/>
          </a:prstGeom>
          <a:noFill/>
        </p:spPr>
      </p:pic>
      <p:pic>
        <p:nvPicPr>
          <p:cNvPr id="13318" name="Picture 6" descr="DSC_0042_tonecomp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76400"/>
            <a:ext cx="4306888" cy="2865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240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nitial_stitch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429000"/>
            <a:ext cx="6629400" cy="3314700"/>
          </a:xfrm>
          <a:prstGeom prst="rect">
            <a:avLst/>
          </a:prstGeom>
          <a:noFill/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pic>
        <p:nvPicPr>
          <p:cNvPr id="20484" name="Picture 4" descr="initial_stit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76200"/>
            <a:ext cx="6629400" cy="3322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650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(2)-tonecomp_cropped_pa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22438"/>
            <a:ext cx="9144000" cy="3657600"/>
          </a:xfrm>
          <a:prstGeom prst="rect">
            <a:avLst/>
          </a:prstGeom>
          <a:noFill/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429000" y="152400"/>
            <a:ext cx="2182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Gibson City, IL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7899400" y="6629400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3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099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227388" y="152400"/>
            <a:ext cx="2674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Mount Blanca, CO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410200" y="6583363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Tokina 12-24mm @ 12mm, f/22, 1/50s</a:t>
            </a:r>
          </a:p>
        </p:txBody>
      </p:sp>
      <p:pic>
        <p:nvPicPr>
          <p:cNvPr id="16389" name="Picture 5" descr="DSC_0006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143000"/>
            <a:ext cx="2840038" cy="1889125"/>
          </a:xfrm>
          <a:prstGeom prst="rect">
            <a:avLst/>
          </a:prstGeom>
          <a:noFill/>
        </p:spPr>
      </p:pic>
      <p:pic>
        <p:nvPicPr>
          <p:cNvPr id="16390" name="Picture 6" descr="DSC_0007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762000"/>
            <a:ext cx="2840038" cy="1889125"/>
          </a:xfrm>
          <a:prstGeom prst="rect">
            <a:avLst/>
          </a:prstGeom>
          <a:noFill/>
        </p:spPr>
      </p:pic>
      <p:pic>
        <p:nvPicPr>
          <p:cNvPr id="16391" name="Picture 7" descr="DSC_0008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143000"/>
            <a:ext cx="2840038" cy="1889125"/>
          </a:xfrm>
          <a:prstGeom prst="rect">
            <a:avLst/>
          </a:prstGeom>
          <a:noFill/>
        </p:spPr>
      </p:pic>
      <p:pic>
        <p:nvPicPr>
          <p:cNvPr id="16392" name="Picture 8" descr="DSC_0002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2743200"/>
            <a:ext cx="2840038" cy="1889125"/>
          </a:xfrm>
          <a:prstGeom prst="rect">
            <a:avLst/>
          </a:prstGeom>
          <a:noFill/>
        </p:spPr>
      </p:pic>
      <p:pic>
        <p:nvPicPr>
          <p:cNvPr id="16393" name="Picture 9" descr="DSC_0003 (Custom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343400"/>
            <a:ext cx="2840038" cy="1889125"/>
          </a:xfrm>
          <a:prstGeom prst="rect">
            <a:avLst/>
          </a:prstGeom>
          <a:noFill/>
        </p:spPr>
      </p:pic>
      <p:pic>
        <p:nvPicPr>
          <p:cNvPr id="16394" name="Picture 10" descr="DSC_0004 (Custom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4740275"/>
            <a:ext cx="2840038" cy="1889125"/>
          </a:xfrm>
          <a:prstGeom prst="rect">
            <a:avLst/>
          </a:prstGeom>
          <a:noFill/>
        </p:spPr>
      </p:pic>
      <p:pic>
        <p:nvPicPr>
          <p:cNvPr id="16395" name="Picture 11" descr="DSC_0005 (Custom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4343400"/>
            <a:ext cx="2840038" cy="1889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939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227388" y="152400"/>
            <a:ext cx="2674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Mount Blanca, CO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7899400" y="6629400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17413" name="Picture 5" descr="pano_02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90800"/>
            <a:ext cx="9144000" cy="1346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568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848600" cy="5135563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Homography</a:t>
            </a:r>
            <a:r>
              <a:rPr lang="en-US" dirty="0" smtClean="0"/>
              <a:t> relates rotating </a:t>
            </a:r>
            <a:r>
              <a:rPr lang="en-US" dirty="0" smtClean="0"/>
              <a:t>cameras</a:t>
            </a:r>
          </a:p>
          <a:p>
            <a:pPr lvl="1">
              <a:defRPr/>
            </a:pPr>
            <a:r>
              <a:rPr lang="en-US" dirty="0" err="1" smtClean="0"/>
              <a:t>Homography</a:t>
            </a:r>
            <a:r>
              <a:rPr lang="en-US" dirty="0" smtClean="0"/>
              <a:t> is plane to plane mapping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Recover </a:t>
            </a:r>
            <a:r>
              <a:rPr lang="en-US" dirty="0" err="1" smtClean="0"/>
              <a:t>homography</a:t>
            </a:r>
            <a:r>
              <a:rPr lang="en-US" dirty="0" smtClean="0"/>
              <a:t> using RANSAC and normalized DLT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Can choose surface of projection: cylinder, plane, and sphere are most common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Lots of room for tweaking (blending, straightening, etc.)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Next class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Object recognition and retrieval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10200" cy="5135563"/>
          </a:xfrm>
        </p:spPr>
        <p:txBody>
          <a:bodyPr/>
          <a:lstStyle/>
          <a:p>
            <a:endParaRPr lang="en-US" sz="2800" dirty="0" smtClean="0"/>
          </a:p>
          <a:p>
            <a:r>
              <a:rPr lang="en-US" sz="2800" dirty="0" err="1" smtClean="0"/>
              <a:t>Keypoint</a:t>
            </a:r>
            <a:r>
              <a:rPr lang="en-US" sz="2800" dirty="0" smtClean="0"/>
              <a:t> detection: repeatable and distinctive</a:t>
            </a:r>
          </a:p>
          <a:p>
            <a:pPr lvl="1"/>
            <a:r>
              <a:rPr lang="en-US" sz="2400" dirty="0" smtClean="0"/>
              <a:t>Corners, blobs</a:t>
            </a:r>
          </a:p>
          <a:p>
            <a:pPr lvl="1"/>
            <a:r>
              <a:rPr lang="en-US" sz="2400" dirty="0" smtClean="0"/>
              <a:t>Harris, </a:t>
            </a:r>
            <a:r>
              <a:rPr lang="en-US" sz="2400" dirty="0" err="1" smtClean="0"/>
              <a:t>DoG</a:t>
            </a:r>
            <a:endParaRPr lang="en-US" sz="24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Descriptors: robust and selective</a:t>
            </a:r>
          </a:p>
          <a:p>
            <a:pPr lvl="1"/>
            <a:r>
              <a:rPr lang="en-US" sz="2400" dirty="0" smtClean="0"/>
              <a:t>SIFT: spatial histograms of gradient orientation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7475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47800"/>
            <a:ext cx="27813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495800"/>
            <a:ext cx="3124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Today: Image Stitching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35563"/>
          </a:xfrm>
        </p:spPr>
        <p:txBody>
          <a:bodyPr/>
          <a:lstStyle/>
          <a:p>
            <a:r>
              <a:rPr lang="en-US" smtClean="0"/>
              <a:t>Combine two or more overlapping images to make one larger image</a:t>
            </a:r>
          </a:p>
        </p:txBody>
      </p: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3581400" y="3352800"/>
            <a:ext cx="1531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Add example</a:t>
            </a:r>
          </a:p>
        </p:txBody>
      </p:sp>
      <p:grpSp>
        <p:nvGrpSpPr>
          <p:cNvPr id="16389" name="Group 24"/>
          <p:cNvGrpSpPr>
            <a:grpSpLocks/>
          </p:cNvGrpSpPr>
          <p:nvPr/>
        </p:nvGrpSpPr>
        <p:grpSpPr bwMode="auto">
          <a:xfrm>
            <a:off x="3028950" y="2254250"/>
            <a:ext cx="5797550" cy="1022350"/>
            <a:chOff x="2012" y="1200"/>
            <a:chExt cx="3652" cy="644"/>
          </a:xfrm>
        </p:grpSpPr>
        <p:pic>
          <p:nvPicPr>
            <p:cNvPr id="16392" name="Picture 17" descr="small-P10100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3" name="Picture 18" descr="small-P101003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4" name="Picture 19" descr="small-P10100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5" name="Picture 20" descr="small-P101003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6" name="Picture 21" descr="small-P101003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7" name="Picture 22" descr="small-P101003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8" name="Picture 23" descr="small-P101003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</p:grpSp>
      <p:pic>
        <p:nvPicPr>
          <p:cNvPr id="16390" name="Picture 25" descr="small-emlak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429000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6391" name="TextBox 13"/>
          <p:cNvSpPr txBox="1">
            <a:spLocks noChangeArrowheads="1"/>
          </p:cNvSpPr>
          <p:nvPr/>
        </p:nvSpPr>
        <p:spPr bwMode="auto">
          <a:xfrm>
            <a:off x="6249988" y="6488113"/>
            <a:ext cx="2894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Slide credit: </a:t>
            </a:r>
            <a:r>
              <a:rPr lang="en-US">
                <a:hlinkClick r:id="rId10"/>
              </a:rPr>
              <a:t>Vaibhav Vaish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macros}&#10;\usepackage{amsmath}&#10;\usepackage{amssymb}&#10;&#10;\begin{document}&#10;&#10;\[&#10;\mat{R}_i = e^{[{\vectg{\theta}}_i]_{\times}}&#10;\texttt{, }&#10;[{\vectg{\theta}}_i]_{\times} =&#10;\bmat&#10;0 &amp; -{\theta_i}_3 &amp; {\theta_i}_2 \\&#10;{\theta_i}_3 &amp; 0 &amp; -{\theta_i}_1 \\&#10;-{\theta_i}_2 &amp; {\theta_i}_1 &amp; 0&#10;\emat&#10;\]&#10;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6"/>
  <p:tag name="BOXFONT" val="10"/>
  <p:tag name="BOXWRAP" val="False"/>
  <p:tag name="WORKAROUNDTRANSPARENCYBUG" val="False"/>
  <p:tag name="BITMAPFORMAT" val="pngmono"/>
  <p:tag name="DEBUGINTERACTIVE" val="True"/>
  <p:tag name="ORIGWIDTH" val="385"/>
  <p:tag name="PICTUREFILESIZE" val="284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macros}&#10;\usepackage{amsmath}&#10;\usepackage{amssymb}&#10;&#10;\begin{document}&#10;&#10;\[&#10;\mat{K}_i =&#10;\bmat&#10;f_i &amp; 0   &amp; 0 \\&#10;0   &amp; f_i &amp; 0 \\&#10;0   &amp; 0   &amp; 1&#10;\emat&#10;\]&#10;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86"/>
  <p:tag name="BOXFONT" val="10"/>
  <p:tag name="BOXWRAP" val="False"/>
  <p:tag name="WORKAROUNDTRANSPARENCYBUG" val="False"/>
  <p:tag name="BITMAPFORMAT" val="pngmono"/>
  <p:tag name="DEBUGINTERACTIVE" val="True"/>
  <p:tag name="ORIGWIDTH" val="151"/>
  <p:tag name="PICTUREFILESIZE" val="114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47816</TotalTime>
  <Words>1483</Words>
  <Application>Microsoft Office PowerPoint</Application>
  <PresentationFormat>On-screen Show (4:3)</PresentationFormat>
  <Paragraphs>374</Paragraphs>
  <Slides>77</Slides>
  <Notes>6</Notes>
  <HiddenSlides>2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0" baseType="lpstr">
      <vt:lpstr>Office Theme</vt:lpstr>
      <vt:lpstr>2_Default Design</vt:lpstr>
      <vt:lpstr>Equation</vt:lpstr>
      <vt:lpstr>PowerPoint Presentation</vt:lpstr>
      <vt:lpstr>Proj 3 favorites</vt:lpstr>
      <vt:lpstr>PowerPoint Presentation</vt:lpstr>
      <vt:lpstr>PowerPoint Presentation</vt:lpstr>
      <vt:lpstr>PowerPoint Presentation</vt:lpstr>
      <vt:lpstr>PowerPoint Presentation</vt:lpstr>
      <vt:lpstr>Last Class: Keypoint Matching</vt:lpstr>
      <vt:lpstr>Last Class: Summary</vt:lpstr>
      <vt:lpstr>Today: Image Stitching</vt:lpstr>
      <vt:lpstr>Views from rotating camera</vt:lpstr>
      <vt:lpstr>Photo stitching</vt:lpstr>
      <vt:lpstr>Problem basics</vt:lpstr>
      <vt:lpstr>Basic problem </vt:lpstr>
      <vt:lpstr>Image Stitching Algorithm Overview</vt:lpstr>
      <vt:lpstr>Image Stitching Algorithm Overview</vt:lpstr>
      <vt:lpstr>Computing homography</vt:lpstr>
      <vt:lpstr>Computing homography</vt:lpstr>
      <vt:lpstr>Computing homography</vt:lpstr>
      <vt:lpstr>Computing homography</vt:lpstr>
      <vt:lpstr>RANSAC: RANdom SAmple Consensus</vt:lpstr>
      <vt:lpstr>Computing homography</vt:lpstr>
      <vt:lpstr>Computing homography</vt:lpstr>
      <vt:lpstr>Automatic Image Stitching</vt:lpstr>
      <vt:lpstr>Choosing a Projection Surface</vt:lpstr>
      <vt:lpstr>Planar Mapping</vt:lpstr>
      <vt:lpstr>Planar vs. Cylindrical Projection</vt:lpstr>
      <vt:lpstr>Planar vs. Cylindrical Projection</vt:lpstr>
      <vt:lpstr>Cylindrical Mapping</vt:lpstr>
      <vt:lpstr>Planar vs. Cylindrical Projection</vt:lpstr>
      <vt:lpstr>Planar vs. Cylindrical Projection</vt:lpstr>
      <vt:lpstr>PowerPoint Presentation</vt:lpstr>
      <vt:lpstr>Simple gain adjustment</vt:lpstr>
      <vt:lpstr>Automatically choosing images to stitch</vt:lpstr>
      <vt:lpstr>Recognizing Panoramas</vt:lpstr>
      <vt:lpstr>Recognizing Panoramas</vt:lpstr>
      <vt:lpstr>Recognizing Panoramas</vt:lpstr>
      <vt:lpstr>RANSAC for Homography</vt:lpstr>
      <vt:lpstr>RANSAC for Homography</vt:lpstr>
      <vt:lpstr>Verification</vt:lpstr>
      <vt:lpstr>RANSAC for Homography</vt:lpstr>
      <vt:lpstr>Recognizing Panoramas (cont.)</vt:lpstr>
      <vt:lpstr>Finding the panoramas</vt:lpstr>
      <vt:lpstr>Finding the panoramas</vt:lpstr>
      <vt:lpstr>Finding the panoramas</vt:lpstr>
      <vt:lpstr>Recognizing Panoramas (cont.)</vt:lpstr>
      <vt:lpstr>Bundle adjustment for stitching</vt:lpstr>
      <vt:lpstr>Bundle Adjustment</vt:lpstr>
      <vt:lpstr>Bundle Adjustment</vt:lpstr>
      <vt:lpstr>Blending</vt:lpstr>
      <vt:lpstr>Multi-band Blending (Laplacian Pyramid)</vt:lpstr>
      <vt:lpstr>Multiband blending</vt:lpstr>
      <vt:lpstr>Blending comparison (IJCV 2007)</vt:lpstr>
      <vt:lpstr>Blending Comparison</vt:lpstr>
      <vt:lpstr>Straightening</vt:lpstr>
      <vt:lpstr>Further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Things to remember</vt:lpstr>
      <vt:lpstr>Next class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 Hoiem</cp:lastModifiedBy>
  <cp:revision>179</cp:revision>
  <dcterms:created xsi:type="dcterms:W3CDTF">2009-12-16T02:55:56Z</dcterms:created>
  <dcterms:modified xsi:type="dcterms:W3CDTF">2013-10-29T15:40:17Z</dcterms:modified>
</cp:coreProperties>
</file>