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398" r:id="rId3"/>
    <p:sldId id="590" r:id="rId4"/>
    <p:sldId id="599" r:id="rId5"/>
    <p:sldId id="513" r:id="rId6"/>
    <p:sldId id="514" r:id="rId7"/>
    <p:sldId id="515" r:id="rId8"/>
    <p:sldId id="516" r:id="rId9"/>
    <p:sldId id="518" r:id="rId10"/>
    <p:sldId id="517" r:id="rId11"/>
    <p:sldId id="519" r:id="rId12"/>
    <p:sldId id="520" r:id="rId13"/>
    <p:sldId id="521" r:id="rId14"/>
    <p:sldId id="522" r:id="rId15"/>
    <p:sldId id="604" r:id="rId16"/>
    <p:sldId id="524" r:id="rId17"/>
    <p:sldId id="523" r:id="rId18"/>
    <p:sldId id="600" r:id="rId19"/>
    <p:sldId id="601" r:id="rId20"/>
    <p:sldId id="602" r:id="rId21"/>
    <p:sldId id="603" r:id="rId22"/>
    <p:sldId id="526" r:id="rId23"/>
    <p:sldId id="587" r:id="rId24"/>
    <p:sldId id="586" r:id="rId25"/>
    <p:sldId id="527" r:id="rId26"/>
    <p:sldId id="528" r:id="rId27"/>
    <p:sldId id="589" r:id="rId28"/>
    <p:sldId id="529" r:id="rId29"/>
    <p:sldId id="530" r:id="rId30"/>
    <p:sldId id="595" r:id="rId31"/>
    <p:sldId id="532" r:id="rId32"/>
    <p:sldId id="593" r:id="rId33"/>
    <p:sldId id="594" r:id="rId34"/>
    <p:sldId id="535" r:id="rId35"/>
    <p:sldId id="588" r:id="rId36"/>
    <p:sldId id="534" r:id="rId37"/>
    <p:sldId id="536" r:id="rId38"/>
    <p:sldId id="541" r:id="rId39"/>
    <p:sldId id="545" r:id="rId40"/>
    <p:sldId id="592" r:id="rId41"/>
    <p:sldId id="547" r:id="rId42"/>
    <p:sldId id="548" r:id="rId43"/>
    <p:sldId id="549" r:id="rId44"/>
    <p:sldId id="550" r:id="rId45"/>
    <p:sldId id="551" r:id="rId46"/>
    <p:sldId id="552" r:id="rId47"/>
    <p:sldId id="553" r:id="rId48"/>
    <p:sldId id="554" r:id="rId49"/>
    <p:sldId id="555" r:id="rId50"/>
    <p:sldId id="556" r:id="rId51"/>
    <p:sldId id="557" r:id="rId52"/>
    <p:sldId id="560" r:id="rId53"/>
    <p:sldId id="561" r:id="rId54"/>
    <p:sldId id="562" r:id="rId55"/>
    <p:sldId id="563" r:id="rId56"/>
    <p:sldId id="569" r:id="rId57"/>
    <p:sldId id="591" r:id="rId58"/>
    <p:sldId id="570" r:id="rId59"/>
    <p:sldId id="571" r:id="rId60"/>
    <p:sldId id="572" r:id="rId61"/>
    <p:sldId id="573" r:id="rId62"/>
    <p:sldId id="578" r:id="rId63"/>
    <p:sldId id="583" r:id="rId64"/>
    <p:sldId id="584" r:id="rId65"/>
    <p:sldId id="585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5" autoAdjust="0"/>
    <p:restoredTop sz="84462" autoAdjust="0"/>
  </p:normalViewPr>
  <p:slideViewPr>
    <p:cSldViewPr>
      <p:cViewPr>
        <p:scale>
          <a:sx n="50" d="100"/>
          <a:sy n="50" d="100"/>
        </p:scale>
        <p:origin x="-810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8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09F240-A3A7-49C5-BBB6-8B0C679894A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4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29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9" Type="http://schemas.openxmlformats.org/officeDocument/2006/relationships/tags" Target="../tags/tag38.xml"/><Relationship Id="rId21" Type="http://schemas.openxmlformats.org/officeDocument/2006/relationships/tags" Target="../tags/tag20.xml"/><Relationship Id="rId34" Type="http://schemas.openxmlformats.org/officeDocument/2006/relationships/tags" Target="../tags/tag33.xml"/><Relationship Id="rId42" Type="http://schemas.openxmlformats.org/officeDocument/2006/relationships/tags" Target="../tags/tag41.xml"/><Relationship Id="rId47" Type="http://schemas.openxmlformats.org/officeDocument/2006/relationships/tags" Target="../tags/tag46.xml"/><Relationship Id="rId50" Type="http://schemas.openxmlformats.org/officeDocument/2006/relationships/tags" Target="../tags/tag49.xml"/><Relationship Id="rId55" Type="http://schemas.openxmlformats.org/officeDocument/2006/relationships/tags" Target="../tags/tag54.xml"/><Relationship Id="rId63" Type="http://schemas.openxmlformats.org/officeDocument/2006/relationships/tags" Target="../tags/tag62.xml"/><Relationship Id="rId68" Type="http://schemas.openxmlformats.org/officeDocument/2006/relationships/tags" Target="../tags/tag67.xml"/><Relationship Id="rId7" Type="http://schemas.openxmlformats.org/officeDocument/2006/relationships/tags" Target="../tags/tag6.xml"/><Relationship Id="rId71" Type="http://schemas.openxmlformats.org/officeDocument/2006/relationships/oleObject" Target="../embeddings/oleObject5.bin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9" Type="http://schemas.openxmlformats.org/officeDocument/2006/relationships/tags" Target="../tags/tag28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tags" Target="../tags/tag31.xml"/><Relationship Id="rId37" Type="http://schemas.openxmlformats.org/officeDocument/2006/relationships/tags" Target="../tags/tag36.xml"/><Relationship Id="rId40" Type="http://schemas.openxmlformats.org/officeDocument/2006/relationships/tags" Target="../tags/tag39.xml"/><Relationship Id="rId45" Type="http://schemas.openxmlformats.org/officeDocument/2006/relationships/tags" Target="../tags/tag44.xml"/><Relationship Id="rId53" Type="http://schemas.openxmlformats.org/officeDocument/2006/relationships/tags" Target="../tags/tag52.xml"/><Relationship Id="rId58" Type="http://schemas.openxmlformats.org/officeDocument/2006/relationships/tags" Target="../tags/tag57.xml"/><Relationship Id="rId66" Type="http://schemas.openxmlformats.org/officeDocument/2006/relationships/tags" Target="../tags/tag65.xml"/><Relationship Id="rId74" Type="http://schemas.openxmlformats.org/officeDocument/2006/relationships/image" Target="../media/image30.emf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49" Type="http://schemas.openxmlformats.org/officeDocument/2006/relationships/tags" Target="../tags/tag48.xml"/><Relationship Id="rId57" Type="http://schemas.openxmlformats.org/officeDocument/2006/relationships/tags" Target="../tags/tag56.xml"/><Relationship Id="rId61" Type="http://schemas.openxmlformats.org/officeDocument/2006/relationships/tags" Target="../tags/tag60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tags" Target="../tags/tag30.xml"/><Relationship Id="rId44" Type="http://schemas.openxmlformats.org/officeDocument/2006/relationships/tags" Target="../tags/tag43.xml"/><Relationship Id="rId52" Type="http://schemas.openxmlformats.org/officeDocument/2006/relationships/tags" Target="../tags/tag51.xml"/><Relationship Id="rId60" Type="http://schemas.openxmlformats.org/officeDocument/2006/relationships/tags" Target="../tags/tag59.xml"/><Relationship Id="rId65" Type="http://schemas.openxmlformats.org/officeDocument/2006/relationships/tags" Target="../tags/tag64.xml"/><Relationship Id="rId73" Type="http://schemas.openxmlformats.org/officeDocument/2006/relationships/image" Target="../media/image29.wmf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tags" Target="../tags/tag42.xml"/><Relationship Id="rId48" Type="http://schemas.openxmlformats.org/officeDocument/2006/relationships/tags" Target="../tags/tag47.xml"/><Relationship Id="rId56" Type="http://schemas.openxmlformats.org/officeDocument/2006/relationships/tags" Target="../tags/tag55.xml"/><Relationship Id="rId64" Type="http://schemas.openxmlformats.org/officeDocument/2006/relationships/tags" Target="../tags/tag63.xml"/><Relationship Id="rId69" Type="http://schemas.openxmlformats.org/officeDocument/2006/relationships/tags" Target="../tags/tag68.xml"/><Relationship Id="rId8" Type="http://schemas.openxmlformats.org/officeDocument/2006/relationships/tags" Target="../tags/tag7.xml"/><Relationship Id="rId51" Type="http://schemas.openxmlformats.org/officeDocument/2006/relationships/tags" Target="../tags/tag50.xml"/><Relationship Id="rId72" Type="http://schemas.openxmlformats.org/officeDocument/2006/relationships/image" Target="../media/image28.png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tags" Target="../tags/tag37.xml"/><Relationship Id="rId46" Type="http://schemas.openxmlformats.org/officeDocument/2006/relationships/tags" Target="../tags/tag45.xml"/><Relationship Id="rId59" Type="http://schemas.openxmlformats.org/officeDocument/2006/relationships/tags" Target="../tags/tag58.xml"/><Relationship Id="rId67" Type="http://schemas.openxmlformats.org/officeDocument/2006/relationships/tags" Target="../tags/tag66.xml"/><Relationship Id="rId20" Type="http://schemas.openxmlformats.org/officeDocument/2006/relationships/tags" Target="../tags/tag19.xml"/><Relationship Id="rId41" Type="http://schemas.openxmlformats.org/officeDocument/2006/relationships/tags" Target="../tags/tag40.xml"/><Relationship Id="rId54" Type="http://schemas.openxmlformats.org/officeDocument/2006/relationships/tags" Target="../tags/tag53.xml"/><Relationship Id="rId62" Type="http://schemas.openxmlformats.org/officeDocument/2006/relationships/tags" Target="../tags/tag61.xml"/><Relationship Id="rId70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hyperlink" Target="http://www.cambridgeincolour.com/tutorials/depth-of-field.htm" TargetMode="External"/><Relationship Id="rId2" Type="http://schemas.openxmlformats.org/officeDocument/2006/relationships/hyperlink" Target="http://en.wikipedia.org/wiki/Image:Jonquil_flowers_at_f3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http://en.wikipedia.org/wiki/Image:Jonquil_flowers_at_f5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5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60.wmf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58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7.wmf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59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png"/><Relationship Id="rId11" Type="http://schemas.openxmlformats.org/officeDocument/2006/relationships/image" Target="../media/image78.wmf"/><Relationship Id="rId5" Type="http://schemas.openxmlformats.org/officeDocument/2006/relationships/image" Target="../media/image77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9.png"/><Relationship Id="rId11" Type="http://schemas.openxmlformats.org/officeDocument/2006/relationships/image" Target="../media/image83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png"/><Relationship Id="rId11" Type="http://schemas.openxmlformats.org/officeDocument/2006/relationships/image" Target="../media/image85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9.png"/><Relationship Id="rId11" Type="http://schemas.openxmlformats.org/officeDocument/2006/relationships/image" Target="../media/image87.wmf"/><Relationship Id="rId5" Type="http://schemas.openxmlformats.org/officeDocument/2006/relationships/image" Target="../media/image8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9.png"/><Relationship Id="rId11" Type="http://schemas.openxmlformats.org/officeDocument/2006/relationships/image" Target="../media/image89.wmf"/><Relationship Id="rId5" Type="http://schemas.openxmlformats.org/officeDocument/2006/relationships/image" Target="../media/image88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9.png"/><Relationship Id="rId11" Type="http://schemas.openxmlformats.org/officeDocument/2006/relationships/image" Target="../media/image91.wmf"/><Relationship Id="rId5" Type="http://schemas.openxmlformats.org/officeDocument/2006/relationships/image" Target="../media/image90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Interest Points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10/24/13</a:t>
            </a:r>
            <a:endParaRPr lang="en-US" dirty="0"/>
          </a:p>
        </p:txBody>
      </p:sp>
      <p:pic>
        <p:nvPicPr>
          <p:cNvPr id="51202" name="Picture 2" descr="http://1.bp.blogspot.com/_ManUrDzGkeI/S3Dx4L5CDbI/AAAAAAAAAgc/9n_OKabRwyg/s400/Galatea+of+the+Sphe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90600"/>
            <a:ext cx="3200400" cy="47238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4419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Galatea of the Spheres</a:t>
            </a:r>
          </a:p>
          <a:p>
            <a:r>
              <a:rPr lang="en-US" sz="1400" dirty="0" smtClean="0"/>
              <a:t>Salvador Dali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between 2D coordinates using linear projection</a:t>
            </a:r>
            <a:endParaRPr lang="en-US" dirty="0"/>
          </a:p>
        </p:txBody>
      </p:sp>
      <p:graphicFrame>
        <p:nvGraphicFramePr>
          <p:cNvPr id="133122" name="Object 4"/>
          <p:cNvGraphicFramePr>
            <a:graphicFrameLocks noChangeAspect="1"/>
          </p:cNvGraphicFramePr>
          <p:nvPr/>
        </p:nvGraphicFramePr>
        <p:xfrm>
          <a:off x="6019800" y="22860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2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23714" t="51855" r="14572" b="21048"/>
          <a:stretch>
            <a:fillRect/>
          </a:stretch>
        </p:blipFill>
        <p:spPr bwMode="auto">
          <a:xfrm>
            <a:off x="1524000" y="44958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 l="6572" t="30191" r="4286" b="14952"/>
          <a:stretch>
            <a:fillRect/>
          </a:stretch>
        </p:blipFill>
        <p:spPr bwMode="auto">
          <a:xfrm>
            <a:off x="457200" y="2133600"/>
            <a:ext cx="528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morphing = warp + blend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Warp coordinates with triangular mesh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400" dirty="0" smtClean="0"/>
              <a:t>Transfer pixels using affine transforms that map between original and intermediate triangles, then blend</a:t>
            </a:r>
          </a:p>
          <a:p>
            <a:pPr lvl="1"/>
            <a:r>
              <a:rPr lang="en-US" sz="2000" dirty="0" smtClean="0"/>
              <a:t>Use mapping from source to target</a:t>
            </a:r>
          </a:p>
          <a:p>
            <a:endParaRPr lang="en-US" sz="28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72" t="28667" r="8858" b="22571"/>
          <a:stretch>
            <a:fillRect/>
          </a:stretch>
        </p:blipFill>
        <p:spPr bwMode="auto">
          <a:xfrm>
            <a:off x="1752600" y="1295400"/>
            <a:ext cx="51101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19524" r="5429" b="14952"/>
          <a:stretch>
            <a:fillRect/>
          </a:stretch>
        </p:blipFill>
        <p:spPr bwMode="auto">
          <a:xfrm>
            <a:off x="2667000" y="4648200"/>
            <a:ext cx="368418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with 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Use corresponding points to average, manipulate, and extrapolate</a:t>
            </a:r>
          </a:p>
          <a:p>
            <a:r>
              <a:rPr lang="en-US" sz="2800" dirty="0" smtClean="0"/>
              <a:t>PCA: compactly represent a large number of variables with a few coefficients by projecting onto directions of maximum variation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16868"/>
            <a:ext cx="236220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6412468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face</a:t>
            </a:r>
            <a:endParaRPr lang="en-US" dirty="0"/>
          </a:p>
        </p:txBody>
      </p:sp>
      <p:pic>
        <p:nvPicPr>
          <p:cNvPr id="6" name="Picture 5" descr="Rowland2c"/>
          <p:cNvPicPr>
            <a:picLocks noChangeAspect="1" noChangeArrowheads="1"/>
          </p:cNvPicPr>
          <p:nvPr/>
        </p:nvPicPr>
        <p:blipFill>
          <a:blip r:embed="rId3" cstate="print"/>
          <a:srcRect r="48738" b="50185"/>
          <a:stretch>
            <a:fillRect/>
          </a:stretch>
        </p:blipFill>
        <p:spPr bwMode="auto">
          <a:xfrm>
            <a:off x="3886200" y="3516868"/>
            <a:ext cx="2334986" cy="2971800"/>
          </a:xfrm>
          <a:prstGeom prst="rect">
            <a:avLst/>
          </a:prstGeom>
          <a:noFill/>
        </p:spPr>
      </p:pic>
      <p:pic>
        <p:nvPicPr>
          <p:cNvPr id="7" name="Picture 6" descr="Rowland2c"/>
          <p:cNvPicPr>
            <a:picLocks noChangeAspect="1" noChangeArrowheads="1"/>
          </p:cNvPicPr>
          <p:nvPr/>
        </p:nvPicPr>
        <p:blipFill>
          <a:blip r:embed="rId3" cstate="print"/>
          <a:srcRect l="51262" t="49815" r="1789"/>
          <a:stretch>
            <a:fillRect/>
          </a:stretch>
        </p:blipFill>
        <p:spPr bwMode="auto">
          <a:xfrm>
            <a:off x="6324600" y="3593068"/>
            <a:ext cx="2068285" cy="2895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648866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more feminine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Pinhole camera model</a:t>
            </a:r>
            <a:endParaRPr lang="en-US" sz="3600" dirty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Linear projection from 3D to 2D</a:t>
            </a:r>
          </a:p>
          <a:p>
            <a:pPr lvl="1"/>
            <a:r>
              <a:rPr lang="en-US" sz="2400" dirty="0" smtClean="0"/>
              <a:t>Be familiar with projection matrix (focal length, principal point, etc.)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993074"/>
              </p:ext>
            </p:extLst>
          </p:nvPr>
        </p:nvGraphicFramePr>
        <p:xfrm>
          <a:off x="3197289" y="2506128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0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89" y="2506128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oup 3"/>
          <p:cNvGrpSpPr>
            <a:grpSpLocks noChangeAspect="1"/>
          </p:cNvGrpSpPr>
          <p:nvPr/>
        </p:nvGrpSpPr>
        <p:grpSpPr>
          <a:xfrm>
            <a:off x="959818" y="3049053"/>
            <a:ext cx="6136167" cy="3352839"/>
            <a:chOff x="0" y="1038100"/>
            <a:chExt cx="7186550" cy="3926775"/>
          </a:xfrm>
        </p:grpSpPr>
        <p:sp>
          <p:nvSpPr>
            <p:cNvPr id="79" name="Rectangle 78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80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113" name="Rectangle 112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5" name="Straight Connector 114"/>
              <p:cNvCxnSpPr>
                <a:stCxn id="113" idx="0"/>
                <a:endCxn id="114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106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111" name="Straight Connector 110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Freeform 106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3205348" y="3276600"/>
              <a:ext cx="1557149" cy="86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Camera Center 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(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x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y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z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51" name="Equation" r:id="rId5" imgW="558720" imgH="698400" progId="Equation.3">
                    <p:embed/>
                  </p:oleObj>
                </mc:Choice>
                <mc:Fallback>
                  <p:oleObj name="Equation" r:id="rId5" imgW="558720" imgH="698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TextBox 84"/>
            <p:cNvSpPr txBox="1"/>
            <p:nvPr/>
          </p:nvSpPr>
          <p:spPr>
            <a:xfrm>
              <a:off x="5586350" y="1038100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C000"/>
                  </a:solidFill>
                </a:rPr>
                <a:t>.</a:t>
              </a:r>
              <a:endParaRPr lang="en-US" sz="3600" dirty="0">
                <a:solidFill>
                  <a:srgbClr val="FFC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30975" y="3164775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2"/>
                  </a:solidFill>
                </a:rPr>
                <a:t>.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728850" y="2097976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743201" y="2474025"/>
              <a:ext cx="283863" cy="39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f</a:t>
              </a:r>
              <a:endParaRPr lang="en-US" sz="1600" i="1" dirty="0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648200" y="2474025"/>
              <a:ext cx="362714" cy="39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Z</a:t>
              </a:r>
              <a:endParaRPr lang="en-US" sz="1600" i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31825" y="2514600"/>
              <a:ext cx="304799" cy="36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Y</a:t>
              </a:r>
              <a:endParaRPr lang="en-US" sz="1400" i="1" dirty="0"/>
            </a:p>
          </p:txBody>
        </p:sp>
        <p:graphicFrame>
          <p:nvGraphicFramePr>
            <p:cNvPr id="95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52" name="Equation" r:id="rId7" imgW="495000" imgH="469800" progId="Equation.3">
                    <p:embed/>
                  </p:oleObj>
                </mc:Choice>
                <mc:Fallback>
                  <p:oleObj name="Equation" r:id="rId7" imgW="495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TextBox 5"/>
            <p:cNvSpPr txBox="1"/>
            <p:nvPr/>
          </p:nvSpPr>
          <p:spPr>
            <a:xfrm>
              <a:off x="3471945" y="2306487"/>
              <a:ext cx="495653" cy="1023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600199" y="1600200"/>
              <a:ext cx="1066799" cy="86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Optical Center (</a:t>
              </a:r>
              <a:r>
                <a:rPr lang="en-US" sz="1400" i="1" dirty="0" smtClean="0"/>
                <a:t>u</a:t>
              </a:r>
              <a:r>
                <a:rPr lang="en-US" sz="1400" i="1" baseline="-25000" dirty="0" smtClean="0"/>
                <a:t>0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i="1" baseline="-25000" dirty="0" smtClean="0"/>
                <a:t>0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1828800" y="3124200"/>
              <a:ext cx="321411" cy="360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v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12075" y="3762292"/>
              <a:ext cx="332676" cy="360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u</a:t>
              </a:r>
              <a:endParaRPr lang="en-US" sz="1400" i="1" dirty="0"/>
            </a:p>
          </p:txBody>
        </p:sp>
        <p:cxnSp>
          <p:nvCxnSpPr>
            <p:cNvPr id="105" name="Straight Connector 104"/>
            <p:cNvCxnSpPr>
              <a:stCxn id="107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Vanishing points and metrology</a:t>
            </a:r>
            <a:endParaRPr lang="en-US" dirty="0"/>
          </a:p>
        </p:txBody>
      </p:sp>
      <p:sp>
        <p:nvSpPr>
          <p:cNvPr id="4" name="Content Placeholder 38"/>
          <p:cNvSpPr txBox="1">
            <a:spLocks/>
          </p:cNvSpPr>
          <p:nvPr/>
        </p:nvSpPr>
        <p:spPr bwMode="auto">
          <a:xfrm>
            <a:off x="609600" y="11430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Parallel lines in 3D intersect at a vanishing point in the image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Can measure relative object heights using vanishing point tricks</a:t>
            </a:r>
          </a:p>
          <a:p>
            <a:endParaRPr lang="en-US" sz="2800" dirty="0"/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175596" y="1592706"/>
            <a:ext cx="4864885" cy="2362200"/>
            <a:chOff x="-28575" y="1676401"/>
            <a:chExt cx="9296400" cy="475456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0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28" name="Photo Editor Photo" r:id="rId71" imgW="9752381" imgH="7314286" progId="">
                    <p:embed/>
                  </p:oleObj>
                </mc:Choice>
                <mc:Fallback>
                  <p:oleObj name="Photo Editor Photo" r:id="rId71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0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31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2604330" y="4191000"/>
            <a:ext cx="3556393" cy="2667000"/>
            <a:chOff x="0" y="756"/>
            <a:chExt cx="9144000" cy="6857244"/>
          </a:xfrm>
        </p:grpSpPr>
        <p:sp>
          <p:nvSpPr>
            <p:cNvPr id="39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0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2" cy="4159250"/>
              <a:chOff x="1050" y="1976"/>
              <a:chExt cx="3862" cy="1830"/>
            </a:xfrm>
          </p:grpSpPr>
          <p:sp>
            <p:nvSpPr>
              <p:cNvPr id="96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7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8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9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4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6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7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8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41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83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4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5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6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7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8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0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1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2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3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4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42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3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53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54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78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79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80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81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82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55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56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8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9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0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1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2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3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4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5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6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7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8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9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0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1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2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3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4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5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6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7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44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6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50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47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48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4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49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3D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Technically impossible to go from 2D to 3D, but we can do it with simplifying models</a:t>
            </a:r>
          </a:p>
          <a:p>
            <a:pPr lvl="1"/>
            <a:r>
              <a:rPr lang="en-US" dirty="0" smtClean="0"/>
              <a:t>Need some interaction or recognition algorithms</a:t>
            </a:r>
          </a:p>
          <a:p>
            <a:pPr lvl="1"/>
            <a:r>
              <a:rPr lang="en-US" dirty="0" smtClean="0"/>
              <a:t>Uses basic VP tricks and projective geometry</a:t>
            </a:r>
            <a:endParaRPr lang="en-US" dirty="0"/>
          </a:p>
        </p:txBody>
      </p:sp>
      <p:pic>
        <p:nvPicPr>
          <p:cNvPr id="4" name="Picture 6" descr="scenery15_view2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62400"/>
            <a:ext cx="4191000" cy="2222500"/>
          </a:xfrm>
          <a:prstGeom prst="rect">
            <a:avLst/>
          </a:prstGeom>
          <a:noFill/>
        </p:spPr>
      </p:pic>
      <p:pic>
        <p:nvPicPr>
          <p:cNvPr id="5" name="Picture 4" descr="scenery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124200" cy="206057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886200" y="4876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Lens, aperture, focal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Aperture </a:t>
            </a:r>
            <a:r>
              <a:rPr lang="en-US" sz="2800" dirty="0" smtClean="0"/>
              <a:t>size and focal length control amount of exposure needed, depth of field, field of view</a:t>
            </a:r>
            <a:endParaRPr lang="en-US" sz="2800" dirty="0"/>
          </a:p>
        </p:txBody>
      </p:sp>
      <p:pic>
        <p:nvPicPr>
          <p:cNvPr id="75" name="Picture 10" descr="At f/32, the background is distracting.">
            <a:hlinkClick r:id="rId2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8288" y="4876800"/>
            <a:ext cx="24213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2" descr="At f/5.6, the flowers are isolated from the background.">
            <a:hlinkClick r:id="rId4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7488" y="4876800"/>
            <a:ext cx="242135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5" descr="lens_term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0647" y="2286000"/>
            <a:ext cx="4493794" cy="24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77"/>
          <p:cNvSpPr txBox="1"/>
          <p:nvPr/>
        </p:nvSpPr>
        <p:spPr>
          <a:xfrm>
            <a:off x="81439" y="6488668"/>
            <a:ext cx="835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explanation: </a:t>
            </a:r>
            <a:r>
              <a:rPr lang="en-US" dirty="0">
                <a:hlinkClick r:id="rId7"/>
              </a:rPr>
              <a:t>http://www.cambridgeincolour.com/tutorials/depth-of-field.htm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Capturing light with a mirrored sphere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1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7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Review </a:t>
            </a:r>
            <a:r>
              <a:rPr lang="en-US" dirty="0" smtClean="0"/>
              <a:t>of </a:t>
            </a:r>
            <a:r>
              <a:rPr lang="en-US" dirty="0" smtClean="0"/>
              <a:t>“Modeling the Physical World”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Interest </a:t>
            </a:r>
            <a:r>
              <a:rPr lang="en-US" dirty="0" smtClean="0"/>
              <a:t>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Relighting: environment map acts as light source, substituting for distant scene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09800"/>
            <a:ext cx="488397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5159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 of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Correspondence</a:t>
            </a:r>
          </a:p>
          <a:p>
            <a:pPr lvl="1"/>
            <a:r>
              <a:rPr lang="en-US" dirty="0" smtClean="0"/>
              <a:t>How do we find matching patches in two images?</a:t>
            </a:r>
          </a:p>
          <a:p>
            <a:pPr lvl="1"/>
            <a:r>
              <a:rPr lang="en-US" dirty="0" smtClean="0"/>
              <a:t>How can we automatically align two images of the same scene?</a:t>
            </a:r>
          </a:p>
          <a:p>
            <a:pPr lvl="1"/>
            <a:r>
              <a:rPr lang="en-US" dirty="0" smtClean="0"/>
              <a:t>How do we find images with similar content?</a:t>
            </a:r>
          </a:p>
          <a:p>
            <a:pPr lvl="1"/>
            <a:r>
              <a:rPr lang="en-US" dirty="0" smtClean="0"/>
              <a:t>How do we tell if two pictures are of the same person’s face?</a:t>
            </a:r>
          </a:p>
          <a:p>
            <a:pPr lvl="1"/>
            <a:r>
              <a:rPr lang="en-US" dirty="0" smtClean="0"/>
              <a:t>How can we detect objects from a particular category?</a:t>
            </a:r>
          </a:p>
          <a:p>
            <a:endParaRPr lang="en-US" dirty="0" smtClean="0"/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Photo stitching</a:t>
            </a:r>
          </a:p>
          <a:p>
            <a:pPr lvl="1"/>
            <a:r>
              <a:rPr lang="en-US" dirty="0" smtClean="0"/>
              <a:t>Object recognition</a:t>
            </a:r>
          </a:p>
          <a:p>
            <a:pPr lvl="1"/>
            <a:r>
              <a:rPr lang="en-US" dirty="0" smtClean="0"/>
              <a:t>3D Reconstruction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 of global transformation</a:t>
            </a:r>
          </a:p>
          <a:p>
            <a:endParaRPr lang="en-US" dirty="0"/>
          </a:p>
        </p:txBody>
      </p:sp>
      <p:pic>
        <p:nvPicPr>
          <p:cNvPr id="4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matching?</a:t>
            </a:r>
          </a:p>
          <a:p>
            <a:pPr lvl="1"/>
            <a:r>
              <a:rPr lang="en-US" dirty="0" smtClean="0"/>
              <a:t>But what if</a:t>
            </a:r>
          </a:p>
          <a:p>
            <a:pPr lvl="2"/>
            <a:r>
              <a:rPr lang="en-US" dirty="0" smtClean="0"/>
              <a:t>Not just translation change, but rotation and scale?</a:t>
            </a:r>
          </a:p>
          <a:p>
            <a:pPr lvl="2"/>
            <a:r>
              <a:rPr lang="en-US" dirty="0" smtClean="0"/>
              <a:t>Only small pieces of the pictures match?</a:t>
            </a:r>
          </a:p>
          <a:p>
            <a:endParaRPr lang="en-US" dirty="0"/>
          </a:p>
        </p:txBody>
      </p:sp>
      <p:pic>
        <p:nvPicPr>
          <p:cNvPr id="1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05511" y="34927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54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55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6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challenges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Change in position, scale, and rotation</a:t>
            </a:r>
          </a:p>
          <a:p>
            <a:endParaRPr lang="en-US" dirty="0" smtClean="0"/>
          </a:p>
          <a:p>
            <a:r>
              <a:rPr lang="en-US" dirty="0" smtClean="0"/>
              <a:t>Change in viewpoint</a:t>
            </a:r>
          </a:p>
          <a:p>
            <a:endParaRPr lang="en-US" dirty="0" smtClean="0"/>
          </a:p>
          <a:p>
            <a:r>
              <a:rPr lang="en-US" dirty="0" smtClean="0"/>
              <a:t>Occlusion</a:t>
            </a:r>
          </a:p>
          <a:p>
            <a:endParaRPr lang="en-US" dirty="0" smtClean="0"/>
          </a:p>
          <a:p>
            <a:r>
              <a:rPr lang="en-US" dirty="0" smtClean="0"/>
              <a:t>Articulation, change in appearance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not just take every patch in the original image and find best match in second image?</a:t>
            </a:r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81525" y="3211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505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3584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366713" y="4648200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654050" y="6259513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550025" y="6248400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Keypoint</a:t>
            </a:r>
            <a:r>
              <a:rPr lang="en-US" dirty="0" smtClean="0"/>
              <a:t>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4343401" cy="5573078"/>
          </a:xfrm>
        </p:spPr>
        <p:txBody>
          <a:bodyPr>
            <a:normAutofit/>
          </a:bodyPr>
          <a:lstStyle/>
          <a:p>
            <a:r>
              <a:rPr lang="en-US" dirty="0" smtClean="0"/>
              <a:t>Suppose </a:t>
            </a:r>
            <a:r>
              <a:rPr lang="en-US" dirty="0"/>
              <a:t>you have to click on some </a:t>
            </a:r>
            <a:r>
              <a:rPr lang="en-US" dirty="0" smtClean="0"/>
              <a:t>point,  </a:t>
            </a:r>
            <a:r>
              <a:rPr lang="en-US" dirty="0"/>
              <a:t>go away and come back </a:t>
            </a:r>
            <a:r>
              <a:rPr lang="en-US" dirty="0" smtClean="0"/>
              <a:t>after I deform the image, and </a:t>
            </a:r>
            <a:r>
              <a:rPr lang="en-US" dirty="0"/>
              <a:t>click on the same points </a:t>
            </a:r>
            <a:r>
              <a:rPr lang="en-US" dirty="0" smtClean="0"/>
              <a:t>again.  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points would you choose?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6063" y="1223446"/>
            <a:ext cx="3191578" cy="2485309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5189274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6477000" y="838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87089" y="619434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Vote for project 3 favorites!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Keypoint Localization</a:t>
            </a:r>
            <a:endParaRPr lang="de-CH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Tx/>
              <a:buNone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</a:rPr>
              <a:t>Goals: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Repeatable detection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Precise localization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Interesting content</a:t>
            </a:r>
            <a:endParaRPr lang="pl-PL" dirty="0" smtClean="0">
              <a:latin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latin typeface="Arial" pitchFamily="34" charset="0"/>
                <a:sym typeface="Symbol" pitchFamily="18" charset="2"/>
              </a:rPr>
              <a:t>	</a:t>
            </a:r>
            <a:endParaRPr lang="pl-PL" i="1" dirty="0" smtClean="0">
              <a:latin typeface="Arial" pitchFamily="34" charset="0"/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891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0" y="1185863"/>
            <a:ext cx="41719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58370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4412"/>
            <a:ext cx="5053582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61442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057400"/>
            <a:ext cx="48707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6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Corners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Peaks/Valleys </a:t>
            </a:r>
          </a:p>
        </p:txBody>
      </p:sp>
      <p:pic>
        <p:nvPicPr>
          <p:cNvPr id="4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2919982" cy="21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4114800"/>
            <a:ext cx="243535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291641" y="30480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25041" y="48768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patches are easier to match?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181912" y="37213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5105400" cy="48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5105400"/>
            <a:ext cx="762000" cy="6096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7000" y="2057400"/>
            <a:ext cx="381000" cy="5334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3276600"/>
            <a:ext cx="762000" cy="6096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23880" t="70896" r="59702" b="16501"/>
          <a:stretch>
            <a:fillRect/>
          </a:stretch>
        </p:blipFill>
        <p:spPr bwMode="auto">
          <a:xfrm>
            <a:off x="5638800" y="1295400"/>
            <a:ext cx="990600" cy="72043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0299" t="36235" r="44776" b="54312"/>
          <a:stretch>
            <a:fillRect/>
          </a:stretch>
        </p:blipFill>
        <p:spPr bwMode="auto">
          <a:xfrm>
            <a:off x="6858000" y="1295400"/>
            <a:ext cx="1270000" cy="7620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7761" t="9453" r="44776" b="79519"/>
          <a:stretch>
            <a:fillRect/>
          </a:stretch>
        </p:blipFill>
        <p:spPr bwMode="auto">
          <a:xfrm>
            <a:off x="8382000" y="1219200"/>
            <a:ext cx="685800" cy="96012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00" y="2667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Down Arrow 12"/>
          <p:cNvSpPr/>
          <p:nvPr/>
        </p:nvSpPr>
        <p:spPr>
          <a:xfrm>
            <a:off x="7162800" y="23622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If you wanted to meet a friend would you say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campus.”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Green street.”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at Green and Wright.”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r>
              <a:rPr lang="en-US" dirty="0" smtClean="0"/>
              <a:t>Or if you were in a secluded area: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in the Plains of Akbar.”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the side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top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Many Existing Detectors Available</a:t>
            </a:r>
            <a:endParaRPr lang="de-CH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kern="0" dirty="0" smtClean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err="1" smtClean="0">
                <a:solidFill>
                  <a:srgbClr val="000099"/>
                </a:solidFill>
              </a:rPr>
              <a:t>Laplacian</a:t>
            </a:r>
            <a:r>
              <a:rPr lang="en-US" sz="2400" kern="0" dirty="0" smtClean="0">
                <a:solidFill>
                  <a:srgbClr val="000099"/>
                </a:solidFill>
              </a:rPr>
              <a:t>, </a:t>
            </a:r>
            <a:r>
              <a:rPr lang="en-US" sz="2400" kern="0" dirty="0" err="1" smtClean="0">
                <a:solidFill>
                  <a:srgbClr val="000099"/>
                </a:solidFill>
              </a:rPr>
              <a:t>DoG</a:t>
            </a:r>
            <a:r>
              <a:rPr lang="en-US" sz="2400" kern="0" dirty="0" smtClean="0">
                <a:solidFill>
                  <a:srgbClr val="000099"/>
                </a:solidFill>
              </a:rPr>
              <a:t>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Lindeberg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‘98], [Lowe 1999]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Harris-/Hessian-Laplace      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‘01]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MSER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‘02]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de-CH" sz="24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de-CH" smtClean="0"/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pl-PL" dirty="0" smtClean="0"/>
              <a:t>Second moment matrix</a:t>
            </a:r>
            <a:br>
              <a:rPr lang="pl-PL" dirty="0" smtClean="0"/>
            </a:br>
            <a:endParaRPr lang="de-CH" dirty="0" smtClean="0"/>
          </a:p>
        </p:txBody>
      </p:sp>
      <p:sp>
        <p:nvSpPr>
          <p:cNvPr id="4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1250" y="6553200"/>
            <a:ext cx="4572000" cy="304800"/>
          </a:xfrm>
        </p:spPr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3752850" cy="292289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81000" y="2667000"/>
          <a:ext cx="42830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6" name="Equation" r:id="rId5" imgW="2654280" imgH="507960" progId="Equation.3">
                  <p:embed/>
                </p:oleObj>
              </mc:Choice>
              <mc:Fallback>
                <p:oleObj name="Equation" r:id="rId5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428307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26"/>
          <p:cNvSpPr txBox="1">
            <a:spLocks noChangeArrowheads="1"/>
          </p:cNvSpPr>
          <p:nvPr/>
        </p:nvSpPr>
        <p:spPr bwMode="auto">
          <a:xfrm>
            <a:off x="990600" y="5181600"/>
            <a:ext cx="723741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i="1" dirty="0"/>
              <a:t>Intuition:</a:t>
            </a:r>
            <a:r>
              <a:rPr lang="en-US" sz="2100" dirty="0"/>
              <a:t> Search for local neighborhoods where the image </a:t>
            </a:r>
            <a:r>
              <a:rPr lang="en-US" sz="2100" dirty="0" smtClean="0"/>
              <a:t>gradient </a:t>
            </a:r>
            <a:r>
              <a:rPr lang="en-US" sz="2100" dirty="0"/>
              <a:t>has two main directions (eigenvectors).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br>
              <a:rPr lang="pl-PL" dirty="0" smtClean="0"/>
            </a:br>
            <a:endParaRPr lang="en-US" dirty="0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2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D9460-D11B-4D16-941B-9917FF301C73}" type="slidenum">
              <a:rPr lang="de-DE" smtClean="0"/>
              <a:pPr>
                <a:defRPr/>
              </a:pPr>
              <a:t>38</a:t>
            </a:fld>
            <a:endParaRPr lang="de-DE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3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97816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4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153400" y="4953000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5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 for Harris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function 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detectKeypoints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alpha, N)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harris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function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fspecial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('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gaussian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', [7 7], 1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smoothing filter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 image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gradient(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gradient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smoothed x-gradient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% compute smoothed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y-gradient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alpha*(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Ixx+Iyy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).^2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; %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cornerness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get local maxima within 7x7 window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49, ones(7)); % sorts values in each window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maxv2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48, ones(7));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find(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&amp;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~=maxv2); </a:t>
            </a: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top N points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sort(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'descend');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ind2sub(size(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(1:min(N,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numel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))));</a:t>
            </a:r>
          </a:p>
        </p:txBody>
      </p:sp>
    </p:spTree>
    <p:extLst>
      <p:ext uri="{BB962C8B-B14F-4D97-AF65-F5344CB8AC3E}">
        <p14:creationId xmlns:p14="http://schemas.microsoft.com/office/powerpoint/2010/main" val="33329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“The Digital Canvas”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Cutting</a:t>
            </a:r>
          </a:p>
          <a:p>
            <a:r>
              <a:rPr lang="en-US" dirty="0" smtClean="0"/>
              <a:t>Growing</a:t>
            </a:r>
          </a:p>
          <a:p>
            <a:r>
              <a:rPr lang="en-US" dirty="0" smtClean="0"/>
              <a:t>Blending</a:t>
            </a:r>
          </a:p>
          <a:p>
            <a:r>
              <a:rPr lang="en-US" dirty="0" smtClean="0"/>
              <a:t>Capturing</a:t>
            </a:r>
          </a:p>
          <a:p>
            <a:r>
              <a:rPr lang="en-US" dirty="0" smtClean="0"/>
              <a:t>Measuring</a:t>
            </a:r>
          </a:p>
          <a:p>
            <a:r>
              <a:rPr lang="en-US" dirty="0" smtClean="0"/>
              <a:t>Reconstructing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406525" y="1201738"/>
            <a:ext cx="6561138" cy="5265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So far: can localize in x-y, but not scale</a:t>
            </a:r>
            <a:endParaRPr lang="en-US" sz="2000" dirty="0" smtClean="0">
              <a:latin typeface="Arial" pitchFamily="34" charset="0"/>
            </a:endParaRP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219200" y="1295400"/>
            <a:ext cx="6553200" cy="5259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10256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10254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0" name="Equation" r:id="rId6" imgW="2120760" imgH="241200" progId="Equation.3">
                  <p:embed/>
                </p:oleObj>
              </mc:Choice>
              <mc:Fallback>
                <p:oleObj name="Equation" r:id="rId6" imgW="212076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4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11287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11285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7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5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2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4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98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2313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2311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301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99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6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1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33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2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333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333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5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3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28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0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3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43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6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436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436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49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4350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7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4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0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5408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5406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1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6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8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0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1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2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3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4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5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6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7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8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9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0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1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2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4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5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63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4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6430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6428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7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5" name="Equation" r:id="rId10" imgW="965160" imgH="241200" progId="Equation.3">
                  <p:embed/>
                </p:oleObj>
              </mc:Choice>
              <mc:Fallback>
                <p:oleObj name="Equation" r:id="rId10" imgW="96516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9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Cutting: Intelligent Scissors and 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04801" y="2455653"/>
            <a:ext cx="3962400" cy="2971800"/>
            <a:chOff x="2209800" y="3124200"/>
            <a:chExt cx="4673600" cy="3505200"/>
          </a:xfrm>
        </p:grpSpPr>
        <p:pic>
          <p:nvPicPr>
            <p:cNvPr id="4" name="Picture 2" descr="C:\Users\Hoiem\Documents\Classes\Computational Photography - Fall 2010\lectures\figs\gradi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124200"/>
              <a:ext cx="4673600" cy="3505200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4852359" y="3778370"/>
              <a:ext cx="990600" cy="2393830"/>
            </a:xfrm>
            <a:custGeom>
              <a:avLst/>
              <a:gdLst>
                <a:gd name="connsiteX0" fmla="*/ 517585 w 1148036"/>
                <a:gd name="connsiteY0" fmla="*/ 5751 h 2076090"/>
                <a:gd name="connsiteX1" fmla="*/ 379563 w 1148036"/>
                <a:gd name="connsiteY1" fmla="*/ 74762 h 2076090"/>
                <a:gd name="connsiteX2" fmla="*/ 310551 w 1148036"/>
                <a:gd name="connsiteY2" fmla="*/ 126520 h 2076090"/>
                <a:gd name="connsiteX3" fmla="*/ 172529 w 1148036"/>
                <a:gd name="connsiteY3" fmla="*/ 143773 h 2076090"/>
                <a:gd name="connsiteX4" fmla="*/ 120770 w 1148036"/>
                <a:gd name="connsiteY4" fmla="*/ 281796 h 2076090"/>
                <a:gd name="connsiteX5" fmla="*/ 69012 w 1148036"/>
                <a:gd name="connsiteY5" fmla="*/ 299049 h 2076090"/>
                <a:gd name="connsiteX6" fmla="*/ 17253 w 1148036"/>
                <a:gd name="connsiteY6" fmla="*/ 695864 h 2076090"/>
                <a:gd name="connsiteX7" fmla="*/ 0 w 1148036"/>
                <a:gd name="connsiteY7" fmla="*/ 1109932 h 2076090"/>
                <a:gd name="connsiteX8" fmla="*/ 17253 w 1148036"/>
                <a:gd name="connsiteY8" fmla="*/ 1351471 h 2076090"/>
                <a:gd name="connsiteX9" fmla="*/ 51759 w 1148036"/>
                <a:gd name="connsiteY9" fmla="*/ 1403230 h 2076090"/>
                <a:gd name="connsiteX10" fmla="*/ 69012 w 1148036"/>
                <a:gd name="connsiteY10" fmla="*/ 1489494 h 2076090"/>
                <a:gd name="connsiteX11" fmla="*/ 155276 w 1148036"/>
                <a:gd name="connsiteY11" fmla="*/ 1575758 h 2076090"/>
                <a:gd name="connsiteX12" fmla="*/ 189781 w 1148036"/>
                <a:gd name="connsiteY12" fmla="*/ 1627517 h 2076090"/>
                <a:gd name="connsiteX13" fmla="*/ 207034 w 1148036"/>
                <a:gd name="connsiteY13" fmla="*/ 1679275 h 2076090"/>
                <a:gd name="connsiteX14" fmla="*/ 310551 w 1148036"/>
                <a:gd name="connsiteY14" fmla="*/ 1782792 h 2076090"/>
                <a:gd name="connsiteX15" fmla="*/ 362310 w 1148036"/>
                <a:gd name="connsiteY15" fmla="*/ 1834551 h 2076090"/>
                <a:gd name="connsiteX16" fmla="*/ 465827 w 1148036"/>
                <a:gd name="connsiteY16" fmla="*/ 1903562 h 2076090"/>
                <a:gd name="connsiteX17" fmla="*/ 517585 w 1148036"/>
                <a:gd name="connsiteY17" fmla="*/ 1955320 h 2076090"/>
                <a:gd name="connsiteX18" fmla="*/ 707366 w 1148036"/>
                <a:gd name="connsiteY18" fmla="*/ 2041585 h 2076090"/>
                <a:gd name="connsiteX19" fmla="*/ 810883 w 1148036"/>
                <a:gd name="connsiteY19" fmla="*/ 2076090 h 2076090"/>
                <a:gd name="connsiteX20" fmla="*/ 948906 w 1148036"/>
                <a:gd name="connsiteY20" fmla="*/ 2058837 h 2076090"/>
                <a:gd name="connsiteX21" fmla="*/ 1035170 w 1148036"/>
                <a:gd name="connsiteY21" fmla="*/ 1955320 h 2076090"/>
                <a:gd name="connsiteX22" fmla="*/ 1052423 w 1148036"/>
                <a:gd name="connsiteY22" fmla="*/ 1869056 h 2076090"/>
                <a:gd name="connsiteX23" fmla="*/ 1069676 w 1148036"/>
                <a:gd name="connsiteY23" fmla="*/ 1800045 h 2076090"/>
                <a:gd name="connsiteX24" fmla="*/ 1121434 w 1148036"/>
                <a:gd name="connsiteY24" fmla="*/ 885645 h 2076090"/>
                <a:gd name="connsiteX25" fmla="*/ 1121434 w 1148036"/>
                <a:gd name="connsiteY25" fmla="*/ 506083 h 2076090"/>
                <a:gd name="connsiteX26" fmla="*/ 1069676 w 1148036"/>
                <a:gd name="connsiteY26" fmla="*/ 385313 h 2076090"/>
                <a:gd name="connsiteX27" fmla="*/ 1017917 w 1148036"/>
                <a:gd name="connsiteY27" fmla="*/ 350807 h 2076090"/>
                <a:gd name="connsiteX28" fmla="*/ 914400 w 1148036"/>
                <a:gd name="connsiteY28" fmla="*/ 281796 h 2076090"/>
                <a:gd name="connsiteX29" fmla="*/ 776378 w 1148036"/>
                <a:gd name="connsiteY29" fmla="*/ 195532 h 2076090"/>
                <a:gd name="connsiteX30" fmla="*/ 724619 w 1148036"/>
                <a:gd name="connsiteY30" fmla="*/ 161026 h 2076090"/>
                <a:gd name="connsiteX31" fmla="*/ 586596 w 1148036"/>
                <a:gd name="connsiteY31" fmla="*/ 126520 h 2076090"/>
                <a:gd name="connsiteX32" fmla="*/ 534838 w 1148036"/>
                <a:gd name="connsiteY32" fmla="*/ 109268 h 2076090"/>
                <a:gd name="connsiteX33" fmla="*/ 517585 w 1148036"/>
                <a:gd name="connsiteY33" fmla="*/ 5751 h 20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036" h="2076090">
                  <a:moveTo>
                    <a:pt x="517585" y="5751"/>
                  </a:moveTo>
                  <a:cubicBezTo>
                    <a:pt x="491706" y="0"/>
                    <a:pt x="423994" y="48844"/>
                    <a:pt x="379563" y="74762"/>
                  </a:cubicBezTo>
                  <a:cubicBezTo>
                    <a:pt x="354725" y="89251"/>
                    <a:pt x="337830" y="117427"/>
                    <a:pt x="310551" y="126520"/>
                  </a:cubicBezTo>
                  <a:cubicBezTo>
                    <a:pt x="266565" y="141182"/>
                    <a:pt x="218536" y="138022"/>
                    <a:pt x="172529" y="143773"/>
                  </a:cubicBezTo>
                  <a:cubicBezTo>
                    <a:pt x="162901" y="182284"/>
                    <a:pt x="150844" y="251722"/>
                    <a:pt x="120770" y="281796"/>
                  </a:cubicBezTo>
                  <a:cubicBezTo>
                    <a:pt x="107911" y="294655"/>
                    <a:pt x="86265" y="293298"/>
                    <a:pt x="69012" y="299049"/>
                  </a:cubicBezTo>
                  <a:cubicBezTo>
                    <a:pt x="4976" y="491155"/>
                    <a:pt x="32764" y="377890"/>
                    <a:pt x="17253" y="695864"/>
                  </a:cubicBezTo>
                  <a:cubicBezTo>
                    <a:pt x="10522" y="833842"/>
                    <a:pt x="5751" y="971909"/>
                    <a:pt x="0" y="1109932"/>
                  </a:cubicBezTo>
                  <a:cubicBezTo>
                    <a:pt x="5751" y="1190445"/>
                    <a:pt x="3225" y="1271981"/>
                    <a:pt x="17253" y="1351471"/>
                  </a:cubicBezTo>
                  <a:cubicBezTo>
                    <a:pt x="20857" y="1371891"/>
                    <a:pt x="44478" y="1383815"/>
                    <a:pt x="51759" y="1403230"/>
                  </a:cubicBezTo>
                  <a:cubicBezTo>
                    <a:pt x="62055" y="1430687"/>
                    <a:pt x="58716" y="1462037"/>
                    <a:pt x="69012" y="1489494"/>
                  </a:cubicBezTo>
                  <a:cubicBezTo>
                    <a:pt x="88182" y="1540614"/>
                    <a:pt x="113102" y="1547642"/>
                    <a:pt x="155276" y="1575758"/>
                  </a:cubicBezTo>
                  <a:cubicBezTo>
                    <a:pt x="166778" y="1593011"/>
                    <a:pt x="180508" y="1608971"/>
                    <a:pt x="189781" y="1627517"/>
                  </a:cubicBezTo>
                  <a:cubicBezTo>
                    <a:pt x="197914" y="1643783"/>
                    <a:pt x="195869" y="1664920"/>
                    <a:pt x="207034" y="1679275"/>
                  </a:cubicBezTo>
                  <a:cubicBezTo>
                    <a:pt x="236993" y="1717794"/>
                    <a:pt x="276045" y="1748286"/>
                    <a:pt x="310551" y="1782792"/>
                  </a:cubicBezTo>
                  <a:cubicBezTo>
                    <a:pt x="327804" y="1800045"/>
                    <a:pt x="342008" y="1821017"/>
                    <a:pt x="362310" y="1834551"/>
                  </a:cubicBezTo>
                  <a:cubicBezTo>
                    <a:pt x="396816" y="1857555"/>
                    <a:pt x="436503" y="1874238"/>
                    <a:pt x="465827" y="1903562"/>
                  </a:cubicBezTo>
                  <a:cubicBezTo>
                    <a:pt x="483080" y="1920815"/>
                    <a:pt x="498326" y="1940340"/>
                    <a:pt x="517585" y="1955320"/>
                  </a:cubicBezTo>
                  <a:cubicBezTo>
                    <a:pt x="643208" y="2053027"/>
                    <a:pt x="582058" y="2007410"/>
                    <a:pt x="707366" y="2041585"/>
                  </a:cubicBezTo>
                  <a:cubicBezTo>
                    <a:pt x="742457" y="2051155"/>
                    <a:pt x="810883" y="2076090"/>
                    <a:pt x="810883" y="2076090"/>
                  </a:cubicBezTo>
                  <a:cubicBezTo>
                    <a:pt x="856891" y="2070339"/>
                    <a:pt x="905332" y="2074682"/>
                    <a:pt x="948906" y="2058837"/>
                  </a:cubicBezTo>
                  <a:cubicBezTo>
                    <a:pt x="978131" y="2048210"/>
                    <a:pt x="1018740" y="1979964"/>
                    <a:pt x="1035170" y="1955320"/>
                  </a:cubicBezTo>
                  <a:cubicBezTo>
                    <a:pt x="1040921" y="1926565"/>
                    <a:pt x="1046062" y="1897682"/>
                    <a:pt x="1052423" y="1869056"/>
                  </a:cubicBezTo>
                  <a:cubicBezTo>
                    <a:pt x="1057567" y="1845909"/>
                    <a:pt x="1068782" y="1823740"/>
                    <a:pt x="1069676" y="1800045"/>
                  </a:cubicBezTo>
                  <a:cubicBezTo>
                    <a:pt x="1103780" y="896289"/>
                    <a:pt x="959391" y="1209735"/>
                    <a:pt x="1121434" y="885645"/>
                  </a:cubicBezTo>
                  <a:cubicBezTo>
                    <a:pt x="1145226" y="695310"/>
                    <a:pt x="1148036" y="745503"/>
                    <a:pt x="1121434" y="506083"/>
                  </a:cubicBezTo>
                  <a:cubicBezTo>
                    <a:pt x="1116485" y="461538"/>
                    <a:pt x="1102177" y="417814"/>
                    <a:pt x="1069676" y="385313"/>
                  </a:cubicBezTo>
                  <a:cubicBezTo>
                    <a:pt x="1055014" y="370651"/>
                    <a:pt x="1033846" y="364082"/>
                    <a:pt x="1017917" y="350807"/>
                  </a:cubicBezTo>
                  <a:cubicBezTo>
                    <a:pt x="931760" y="279010"/>
                    <a:pt x="1005361" y="312116"/>
                    <a:pt x="914400" y="281796"/>
                  </a:cubicBezTo>
                  <a:cubicBezTo>
                    <a:pt x="831629" y="157636"/>
                    <a:pt x="948840" y="310507"/>
                    <a:pt x="776378" y="195532"/>
                  </a:cubicBezTo>
                  <a:cubicBezTo>
                    <a:pt x="759125" y="184030"/>
                    <a:pt x="743165" y="170299"/>
                    <a:pt x="724619" y="161026"/>
                  </a:cubicBezTo>
                  <a:cubicBezTo>
                    <a:pt x="685181" y="141307"/>
                    <a:pt x="625970" y="136363"/>
                    <a:pt x="586596" y="126520"/>
                  </a:cubicBezTo>
                  <a:cubicBezTo>
                    <a:pt x="568953" y="122109"/>
                    <a:pt x="552091" y="115019"/>
                    <a:pt x="534838" y="109268"/>
                  </a:cubicBezTo>
                  <a:cubicBezTo>
                    <a:pt x="510311" y="35686"/>
                    <a:pt x="543464" y="11502"/>
                    <a:pt x="517585" y="575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4216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5562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Intelligent Scissors: Good boundaries are a short (high gradient) path through the graph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915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Difference of 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44143" y="1822450"/>
            <a:ext cx="7680745" cy="4176713"/>
            <a:chOff x="599656" y="2420938"/>
            <a:chExt cx="7680744" cy="4176712"/>
          </a:xfrm>
        </p:grpSpPr>
        <p:pic>
          <p:nvPicPr>
            <p:cNvPr id="51206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99656" y="4871243"/>
              <a:ext cx="7680744" cy="1726407"/>
              <a:chOff x="599656" y="4871243"/>
              <a:chExt cx="7680744" cy="1726407"/>
            </a:xfrm>
          </p:grpSpPr>
          <p:pic>
            <p:nvPicPr>
              <p:cNvPr id="51208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67063" y="4871243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0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656" y="4897768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10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1211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1212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DoG – Efficient Computation</a:t>
            </a:r>
            <a:endParaRPr lang="de-CH" smtClean="0"/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09575" y="1676400"/>
            <a:ext cx="8397875" cy="4483100"/>
            <a:chOff x="299979" y="1611314"/>
            <a:chExt cx="8397990" cy="4483136"/>
          </a:xfrm>
        </p:grpSpPr>
        <p:pic>
          <p:nvPicPr>
            <p:cNvPr id="184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8441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pic>
          <p:nvPicPr>
            <p:cNvPr id="1844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1845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44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18457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8434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22" name="Microsoft Equation 3.0" r:id="rId7" imgW="444240" imgH="304560" progId="Equation.3">
                      <p:embed/>
                    </p:oleObj>
                  </mc:Choice>
                  <mc:Fallback>
                    <p:oleObj name="Microsoft Equation 3.0" r:id="rId7" imgW="444240" imgH="30456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46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18455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6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18453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4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18451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2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50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Results: Lowe’s DoG</a:t>
            </a:r>
            <a:endParaRPr lang="de-CH" smtClean="0"/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2229" name="Picture 4" descr="gra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38250"/>
            <a:ext cx="582612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4 h 9641"/>
                <a:gd name="T10" fmla="*/ 35 w 8629"/>
                <a:gd name="T11" fmla="*/ 5 h 9641"/>
                <a:gd name="T12" fmla="*/ 36 w 8629"/>
                <a:gd name="T13" fmla="*/ 7 h 9641"/>
                <a:gd name="T14" fmla="*/ 38 w 8629"/>
                <a:gd name="T15" fmla="*/ 9 h 9641"/>
                <a:gd name="T16" fmla="*/ 39 w 8629"/>
                <a:gd name="T17" fmla="*/ 12 h 9641"/>
                <a:gd name="T18" fmla="*/ 40 w 8629"/>
                <a:gd name="T19" fmla="*/ 14 h 9641"/>
                <a:gd name="T20" fmla="*/ 40 w 8629"/>
                <a:gd name="T21" fmla="*/ 16 h 9641"/>
                <a:gd name="T22" fmla="*/ 40 w 8629"/>
                <a:gd name="T23" fmla="*/ 19 h 9641"/>
                <a:gd name="T24" fmla="*/ 39 w 8629"/>
                <a:gd name="T25" fmla="*/ 21 h 9641"/>
                <a:gd name="T26" fmla="*/ 38 w 8629"/>
                <a:gd name="T27" fmla="*/ 24 h 9641"/>
                <a:gd name="T28" fmla="*/ 36 w 8629"/>
                <a:gd name="T29" fmla="*/ 26 h 9641"/>
                <a:gd name="T30" fmla="*/ 35 w 8629"/>
                <a:gd name="T31" fmla="*/ 28 h 9641"/>
                <a:gd name="T32" fmla="*/ 33 w 8629"/>
                <a:gd name="T33" fmla="*/ 29 h 9641"/>
                <a:gd name="T34" fmla="*/ 30 w 8629"/>
                <a:gd name="T35" fmla="*/ 31 h 9641"/>
                <a:gd name="T36" fmla="*/ 28 w 8629"/>
                <a:gd name="T37" fmla="*/ 32 h 9641"/>
                <a:gd name="T38" fmla="*/ 25 w 8629"/>
                <a:gd name="T39" fmla="*/ 32 h 9641"/>
                <a:gd name="T40" fmla="*/ 22 w 8629"/>
                <a:gd name="T41" fmla="*/ 33 h 9641"/>
                <a:gd name="T42" fmla="*/ 19 w 8629"/>
                <a:gd name="T43" fmla="*/ 33 h 9641"/>
                <a:gd name="T44" fmla="*/ 16 w 8629"/>
                <a:gd name="T45" fmla="*/ 33 h 9641"/>
                <a:gd name="T46" fmla="*/ 13 w 8629"/>
                <a:gd name="T47" fmla="*/ 32 h 9641"/>
                <a:gd name="T48" fmla="*/ 10 w 8629"/>
                <a:gd name="T49" fmla="*/ 31 h 9641"/>
                <a:gd name="T50" fmla="*/ 8 w 8629"/>
                <a:gd name="T51" fmla="*/ 30 h 9641"/>
                <a:gd name="T52" fmla="*/ 6 w 8629"/>
                <a:gd name="T53" fmla="*/ 28 h 9641"/>
                <a:gd name="T54" fmla="*/ 4 w 8629"/>
                <a:gd name="T55" fmla="*/ 26 h 9641"/>
                <a:gd name="T56" fmla="*/ 2 w 8629"/>
                <a:gd name="T57" fmla="*/ 24 h 9641"/>
                <a:gd name="T58" fmla="*/ 1 w 8629"/>
                <a:gd name="T59" fmla="*/ 22 h 9641"/>
                <a:gd name="T60" fmla="*/ 0 w 8629"/>
                <a:gd name="T61" fmla="*/ 20 h 9641"/>
                <a:gd name="T62" fmla="*/ 0 w 8629"/>
                <a:gd name="T63" fmla="*/ 17 h 9641"/>
                <a:gd name="T64" fmla="*/ 0 w 8629"/>
                <a:gd name="T65" fmla="*/ 15 h 9641"/>
                <a:gd name="T66" fmla="*/ 1 w 8629"/>
                <a:gd name="T67" fmla="*/ 12 h 9641"/>
                <a:gd name="T68" fmla="*/ 1 w 8629"/>
                <a:gd name="T69" fmla="*/ 10 h 9641"/>
                <a:gd name="T70" fmla="*/ 3 w 8629"/>
                <a:gd name="T71" fmla="*/ 8 h 9641"/>
                <a:gd name="T72" fmla="*/ 4 w 8629"/>
                <a:gd name="T73" fmla="*/ 6 h 9641"/>
                <a:gd name="T74" fmla="*/ 6 w 8629"/>
                <a:gd name="T75" fmla="*/ 4 h 9641"/>
                <a:gd name="T76" fmla="*/ 9 w 8629"/>
                <a:gd name="T77" fmla="*/ 3 h 9641"/>
                <a:gd name="T78" fmla="*/ 11 w 8629"/>
                <a:gd name="T79" fmla="*/ 2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20 w 4360"/>
                <a:gd name="T1" fmla="*/ 16 h 4871"/>
                <a:gd name="T2" fmla="*/ 20 w 4360"/>
                <a:gd name="T3" fmla="*/ 15 h 4871"/>
                <a:gd name="T4" fmla="*/ 20 w 4360"/>
                <a:gd name="T5" fmla="*/ 14 h 4871"/>
                <a:gd name="T6" fmla="*/ 20 w 4360"/>
                <a:gd name="T7" fmla="*/ 13 h 4871"/>
                <a:gd name="T8" fmla="*/ 19 w 4360"/>
                <a:gd name="T9" fmla="*/ 12 h 4871"/>
                <a:gd name="T10" fmla="*/ 19 w 4360"/>
                <a:gd name="T11" fmla="*/ 11 h 4871"/>
                <a:gd name="T12" fmla="*/ 19 w 4360"/>
                <a:gd name="T13" fmla="*/ 10 h 4871"/>
                <a:gd name="T14" fmla="*/ 18 w 4360"/>
                <a:gd name="T15" fmla="*/ 9 h 4871"/>
                <a:gd name="T16" fmla="*/ 17 w 4360"/>
                <a:gd name="T17" fmla="*/ 8 h 4871"/>
                <a:gd name="T18" fmla="*/ 17 w 4360"/>
                <a:gd name="T19" fmla="*/ 7 h 4871"/>
                <a:gd name="T20" fmla="*/ 16 w 4360"/>
                <a:gd name="T21" fmla="*/ 6 h 4871"/>
                <a:gd name="T22" fmla="*/ 15 w 4360"/>
                <a:gd name="T23" fmla="*/ 6 h 4871"/>
                <a:gd name="T24" fmla="*/ 15 w 4360"/>
                <a:gd name="T25" fmla="*/ 5 h 4871"/>
                <a:gd name="T26" fmla="*/ 14 w 4360"/>
                <a:gd name="T27" fmla="*/ 4 h 4871"/>
                <a:gd name="T28" fmla="*/ 13 w 4360"/>
                <a:gd name="T29" fmla="*/ 4 h 4871"/>
                <a:gd name="T30" fmla="*/ 12 w 4360"/>
                <a:gd name="T31" fmla="*/ 3 h 4871"/>
                <a:gd name="T32" fmla="*/ 11 w 4360"/>
                <a:gd name="T33" fmla="*/ 3 h 4871"/>
                <a:gd name="T34" fmla="*/ 10 w 4360"/>
                <a:gd name="T35" fmla="*/ 2 h 4871"/>
                <a:gd name="T36" fmla="*/ 9 w 4360"/>
                <a:gd name="T37" fmla="*/ 2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3 h 4871"/>
                <a:gd name="T70" fmla="*/ 11 w 4360"/>
                <a:gd name="T71" fmla="*/ 3 h 4871"/>
                <a:gd name="T72" fmla="*/ 12 w 4360"/>
                <a:gd name="T73" fmla="*/ 4 h 4871"/>
                <a:gd name="T74" fmla="*/ 13 w 4360"/>
                <a:gd name="T75" fmla="*/ 4 h 4871"/>
                <a:gd name="T76" fmla="*/ 14 w 4360"/>
                <a:gd name="T77" fmla="*/ 5 h 4871"/>
                <a:gd name="T78" fmla="*/ 15 w 4360"/>
                <a:gd name="T79" fmla="*/ 6 h 4871"/>
                <a:gd name="T80" fmla="*/ 16 w 4360"/>
                <a:gd name="T81" fmla="*/ 7 h 4871"/>
                <a:gd name="T82" fmla="*/ 16 w 4360"/>
                <a:gd name="T83" fmla="*/ 7 h 4871"/>
                <a:gd name="T84" fmla="*/ 17 w 4360"/>
                <a:gd name="T85" fmla="*/ 8 h 4871"/>
                <a:gd name="T86" fmla="*/ 18 w 4360"/>
                <a:gd name="T87" fmla="*/ 9 h 4871"/>
                <a:gd name="T88" fmla="*/ 18 w 4360"/>
                <a:gd name="T89" fmla="*/ 10 h 4871"/>
                <a:gd name="T90" fmla="*/ 19 w 4360"/>
                <a:gd name="T91" fmla="*/ 11 h 4871"/>
                <a:gd name="T92" fmla="*/ 19 w 4360"/>
                <a:gd name="T93" fmla="*/ 12 h 4871"/>
                <a:gd name="T94" fmla="*/ 19 w 4360"/>
                <a:gd name="T95" fmla="*/ 13 h 4871"/>
                <a:gd name="T96" fmla="*/ 20 w 4360"/>
                <a:gd name="T97" fmla="*/ 14 h 4871"/>
                <a:gd name="T98" fmla="*/ 20 w 4360"/>
                <a:gd name="T99" fmla="*/ 15 h 4871"/>
                <a:gd name="T100" fmla="*/ 20 w 4360"/>
                <a:gd name="T101" fmla="*/ 16 h 4871"/>
                <a:gd name="T102" fmla="*/ 20 w 4360"/>
                <a:gd name="T103" fmla="*/ 17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1 w 4360"/>
                <a:gd name="T1" fmla="*/ 17 h 4872"/>
                <a:gd name="T2" fmla="*/ 2 w 4360"/>
                <a:gd name="T3" fmla="*/ 17 h 4872"/>
                <a:gd name="T4" fmla="*/ 3 w 4360"/>
                <a:gd name="T5" fmla="*/ 16 h 4872"/>
                <a:gd name="T6" fmla="*/ 5 w 4360"/>
                <a:gd name="T7" fmla="*/ 16 h 4872"/>
                <a:gd name="T8" fmla="*/ 6 w 4360"/>
                <a:gd name="T9" fmla="*/ 16 h 4872"/>
                <a:gd name="T10" fmla="*/ 7 w 4360"/>
                <a:gd name="T11" fmla="*/ 16 h 4872"/>
                <a:gd name="T12" fmla="*/ 8 w 4360"/>
                <a:gd name="T13" fmla="*/ 15 h 4872"/>
                <a:gd name="T14" fmla="*/ 9 w 4360"/>
                <a:gd name="T15" fmla="*/ 15 h 4872"/>
                <a:gd name="T16" fmla="*/ 10 w 4360"/>
                <a:gd name="T17" fmla="*/ 14 h 4872"/>
                <a:gd name="T18" fmla="*/ 11 w 4360"/>
                <a:gd name="T19" fmla="*/ 14 h 4872"/>
                <a:gd name="T20" fmla="*/ 12 w 4360"/>
                <a:gd name="T21" fmla="*/ 13 h 4872"/>
                <a:gd name="T22" fmla="*/ 13 w 4360"/>
                <a:gd name="T23" fmla="*/ 12 h 4872"/>
                <a:gd name="T24" fmla="*/ 14 w 4360"/>
                <a:gd name="T25" fmla="*/ 12 h 4872"/>
                <a:gd name="T26" fmla="*/ 15 w 4360"/>
                <a:gd name="T27" fmla="*/ 11 h 4872"/>
                <a:gd name="T28" fmla="*/ 16 w 4360"/>
                <a:gd name="T29" fmla="*/ 10 h 4872"/>
                <a:gd name="T30" fmla="*/ 17 w 4360"/>
                <a:gd name="T31" fmla="*/ 10 h 4872"/>
                <a:gd name="T32" fmla="*/ 17 w 4360"/>
                <a:gd name="T33" fmla="*/ 9 h 4872"/>
                <a:gd name="T34" fmla="*/ 18 w 4360"/>
                <a:gd name="T35" fmla="*/ 8 h 4872"/>
                <a:gd name="T36" fmla="*/ 18 w 4360"/>
                <a:gd name="T37" fmla="*/ 7 h 4872"/>
                <a:gd name="T38" fmla="*/ 19 w 4360"/>
                <a:gd name="T39" fmla="*/ 6 h 4872"/>
                <a:gd name="T40" fmla="*/ 19 w 4360"/>
                <a:gd name="T41" fmla="*/ 5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3 h 4872"/>
                <a:gd name="T58" fmla="*/ 19 w 4360"/>
                <a:gd name="T59" fmla="*/ 4 h 4872"/>
                <a:gd name="T60" fmla="*/ 19 w 4360"/>
                <a:gd name="T61" fmla="*/ 5 h 4872"/>
                <a:gd name="T62" fmla="*/ 19 w 4360"/>
                <a:gd name="T63" fmla="*/ 6 h 4872"/>
                <a:gd name="T64" fmla="*/ 18 w 4360"/>
                <a:gd name="T65" fmla="*/ 7 h 4872"/>
                <a:gd name="T66" fmla="*/ 18 w 4360"/>
                <a:gd name="T67" fmla="*/ 8 h 4872"/>
                <a:gd name="T68" fmla="*/ 17 w 4360"/>
                <a:gd name="T69" fmla="*/ 8 h 4872"/>
                <a:gd name="T70" fmla="*/ 16 w 4360"/>
                <a:gd name="T71" fmla="*/ 9 h 4872"/>
                <a:gd name="T72" fmla="*/ 16 w 4360"/>
                <a:gd name="T73" fmla="*/ 10 h 4872"/>
                <a:gd name="T74" fmla="*/ 15 w 4360"/>
                <a:gd name="T75" fmla="*/ 11 h 4872"/>
                <a:gd name="T76" fmla="*/ 14 w 4360"/>
                <a:gd name="T77" fmla="*/ 11 h 4872"/>
                <a:gd name="T78" fmla="*/ 13 w 4360"/>
                <a:gd name="T79" fmla="*/ 12 h 4872"/>
                <a:gd name="T80" fmla="*/ 12 w 4360"/>
                <a:gd name="T81" fmla="*/ 13 h 4872"/>
                <a:gd name="T82" fmla="*/ 11 w 4360"/>
                <a:gd name="T83" fmla="*/ 13 h 4872"/>
                <a:gd name="T84" fmla="*/ 10 w 4360"/>
                <a:gd name="T85" fmla="*/ 14 h 4872"/>
                <a:gd name="T86" fmla="*/ 9 w 4360"/>
                <a:gd name="T87" fmla="*/ 14 h 4872"/>
                <a:gd name="T88" fmla="*/ 8 w 4360"/>
                <a:gd name="T89" fmla="*/ 15 h 4872"/>
                <a:gd name="T90" fmla="*/ 7 w 4360"/>
                <a:gd name="T91" fmla="*/ 15 h 4872"/>
                <a:gd name="T92" fmla="*/ 6 w 4360"/>
                <a:gd name="T93" fmla="*/ 15 h 4872"/>
                <a:gd name="T94" fmla="*/ 5 w 4360"/>
                <a:gd name="T95" fmla="*/ 16 h 4872"/>
                <a:gd name="T96" fmla="*/ 4 w 4360"/>
                <a:gd name="T97" fmla="*/ 16 h 4872"/>
                <a:gd name="T98" fmla="*/ 2 w 4360"/>
                <a:gd name="T99" fmla="*/ 16 h 4872"/>
                <a:gd name="T100" fmla="*/ 1 w 4360"/>
                <a:gd name="T101" fmla="*/ 16 h 4872"/>
                <a:gd name="T102" fmla="*/ 0 w 4360"/>
                <a:gd name="T103" fmla="*/ 16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2 h 4872"/>
                <a:gd name="T4" fmla="*/ 0 w 4359"/>
                <a:gd name="T5" fmla="*/ 3 h 4872"/>
                <a:gd name="T6" fmla="*/ 0 w 4359"/>
                <a:gd name="T7" fmla="*/ 4 h 4872"/>
                <a:gd name="T8" fmla="*/ 1 w 4359"/>
                <a:gd name="T9" fmla="*/ 5 h 4872"/>
                <a:gd name="T10" fmla="*/ 1 w 4359"/>
                <a:gd name="T11" fmla="*/ 6 h 4872"/>
                <a:gd name="T12" fmla="*/ 2 w 4359"/>
                <a:gd name="T13" fmla="*/ 7 h 4872"/>
                <a:gd name="T14" fmla="*/ 2 w 4359"/>
                <a:gd name="T15" fmla="*/ 8 h 4872"/>
                <a:gd name="T16" fmla="*/ 3 w 4359"/>
                <a:gd name="T17" fmla="*/ 8 h 4872"/>
                <a:gd name="T18" fmla="*/ 3 w 4359"/>
                <a:gd name="T19" fmla="*/ 9 h 4872"/>
                <a:gd name="T20" fmla="*/ 4 w 4359"/>
                <a:gd name="T21" fmla="*/ 10 h 4872"/>
                <a:gd name="T22" fmla="*/ 5 w 4359"/>
                <a:gd name="T23" fmla="*/ 11 h 4872"/>
                <a:gd name="T24" fmla="*/ 6 w 4359"/>
                <a:gd name="T25" fmla="*/ 12 h 4872"/>
                <a:gd name="T26" fmla="*/ 7 w 4359"/>
                <a:gd name="T27" fmla="*/ 12 h 4872"/>
                <a:gd name="T28" fmla="*/ 7 w 4359"/>
                <a:gd name="T29" fmla="*/ 13 h 4872"/>
                <a:gd name="T30" fmla="*/ 8 w 4359"/>
                <a:gd name="T31" fmla="*/ 14 h 4872"/>
                <a:gd name="T32" fmla="*/ 9 w 4359"/>
                <a:gd name="T33" fmla="*/ 14 h 4872"/>
                <a:gd name="T34" fmla="*/ 10 w 4359"/>
                <a:gd name="T35" fmla="*/ 15 h 4872"/>
                <a:gd name="T36" fmla="*/ 12 w 4359"/>
                <a:gd name="T37" fmla="*/ 15 h 4872"/>
                <a:gd name="T38" fmla="*/ 13 w 4359"/>
                <a:gd name="T39" fmla="*/ 15 h 4872"/>
                <a:gd name="T40" fmla="*/ 14 w 4359"/>
                <a:gd name="T41" fmla="*/ 16 h 4872"/>
                <a:gd name="T42" fmla="*/ 15 w 4359"/>
                <a:gd name="T43" fmla="*/ 16 h 4872"/>
                <a:gd name="T44" fmla="*/ 16 w 4359"/>
                <a:gd name="T45" fmla="*/ 16 h 4872"/>
                <a:gd name="T46" fmla="*/ 18 w 4359"/>
                <a:gd name="T47" fmla="*/ 16 h 4872"/>
                <a:gd name="T48" fmla="*/ 19 w 4359"/>
                <a:gd name="T49" fmla="*/ 17 h 4872"/>
                <a:gd name="T50" fmla="*/ 20 w 4359"/>
                <a:gd name="T51" fmla="*/ 17 h 4872"/>
                <a:gd name="T52" fmla="*/ 19 w 4359"/>
                <a:gd name="T53" fmla="*/ 16 h 4872"/>
                <a:gd name="T54" fmla="*/ 18 w 4359"/>
                <a:gd name="T55" fmla="*/ 16 h 4872"/>
                <a:gd name="T56" fmla="*/ 17 w 4359"/>
                <a:gd name="T57" fmla="*/ 16 h 4872"/>
                <a:gd name="T58" fmla="*/ 15 w 4359"/>
                <a:gd name="T59" fmla="*/ 16 h 4872"/>
                <a:gd name="T60" fmla="*/ 14 w 4359"/>
                <a:gd name="T61" fmla="*/ 15 h 4872"/>
                <a:gd name="T62" fmla="*/ 13 w 4359"/>
                <a:gd name="T63" fmla="*/ 15 h 4872"/>
                <a:gd name="T64" fmla="*/ 12 w 4359"/>
                <a:gd name="T65" fmla="*/ 15 h 4872"/>
                <a:gd name="T66" fmla="*/ 11 w 4359"/>
                <a:gd name="T67" fmla="*/ 14 h 4872"/>
                <a:gd name="T68" fmla="*/ 10 w 4359"/>
                <a:gd name="T69" fmla="*/ 14 h 4872"/>
                <a:gd name="T70" fmla="*/ 9 w 4359"/>
                <a:gd name="T71" fmla="*/ 13 h 4872"/>
                <a:gd name="T72" fmla="*/ 8 w 4359"/>
                <a:gd name="T73" fmla="*/ 13 h 4872"/>
                <a:gd name="T74" fmla="*/ 7 w 4359"/>
                <a:gd name="T75" fmla="*/ 12 h 4872"/>
                <a:gd name="T76" fmla="*/ 6 w 4359"/>
                <a:gd name="T77" fmla="*/ 11 h 4872"/>
                <a:gd name="T78" fmla="*/ 5 w 4359"/>
                <a:gd name="T79" fmla="*/ 11 h 4872"/>
                <a:gd name="T80" fmla="*/ 5 w 4359"/>
                <a:gd name="T81" fmla="*/ 10 h 4872"/>
                <a:gd name="T82" fmla="*/ 4 w 4359"/>
                <a:gd name="T83" fmla="*/ 9 h 4872"/>
                <a:gd name="T84" fmla="*/ 3 w 4359"/>
                <a:gd name="T85" fmla="*/ 8 h 4872"/>
                <a:gd name="T86" fmla="*/ 3 w 4359"/>
                <a:gd name="T87" fmla="*/ 8 h 4872"/>
                <a:gd name="T88" fmla="*/ 2 w 4359"/>
                <a:gd name="T89" fmla="*/ 7 h 4872"/>
                <a:gd name="T90" fmla="*/ 2 w 4359"/>
                <a:gd name="T91" fmla="*/ 6 h 4872"/>
                <a:gd name="T92" fmla="*/ 1 w 4359"/>
                <a:gd name="T93" fmla="*/ 5 h 4872"/>
                <a:gd name="T94" fmla="*/ 1 w 4359"/>
                <a:gd name="T95" fmla="*/ 4 h 4872"/>
                <a:gd name="T96" fmla="*/ 1 w 4359"/>
                <a:gd name="T97" fmla="*/ 3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3 h 4871"/>
                <a:gd name="T20" fmla="*/ 8 w 4359"/>
                <a:gd name="T21" fmla="*/ 3 h 4871"/>
                <a:gd name="T22" fmla="*/ 7 w 4359"/>
                <a:gd name="T23" fmla="*/ 4 h 4871"/>
                <a:gd name="T24" fmla="*/ 6 w 4359"/>
                <a:gd name="T25" fmla="*/ 5 h 4871"/>
                <a:gd name="T26" fmla="*/ 5 w 4359"/>
                <a:gd name="T27" fmla="*/ 5 h 4871"/>
                <a:gd name="T28" fmla="*/ 4 w 4359"/>
                <a:gd name="T29" fmla="*/ 6 h 4871"/>
                <a:gd name="T30" fmla="*/ 4 w 4359"/>
                <a:gd name="T31" fmla="*/ 7 h 4871"/>
                <a:gd name="T32" fmla="*/ 3 w 4359"/>
                <a:gd name="T33" fmla="*/ 8 h 4871"/>
                <a:gd name="T34" fmla="*/ 2 w 4359"/>
                <a:gd name="T35" fmla="*/ 9 h 4871"/>
                <a:gd name="T36" fmla="*/ 2 w 4359"/>
                <a:gd name="T37" fmla="*/ 10 h 4871"/>
                <a:gd name="T38" fmla="*/ 1 w 4359"/>
                <a:gd name="T39" fmla="*/ 11 h 4871"/>
                <a:gd name="T40" fmla="*/ 1 w 4359"/>
                <a:gd name="T41" fmla="*/ 11 h 4871"/>
                <a:gd name="T42" fmla="*/ 1 w 4359"/>
                <a:gd name="T43" fmla="*/ 12 h 4871"/>
                <a:gd name="T44" fmla="*/ 0 w 4359"/>
                <a:gd name="T45" fmla="*/ 14 h 4871"/>
                <a:gd name="T46" fmla="*/ 0 w 4359"/>
                <a:gd name="T47" fmla="*/ 14 h 4871"/>
                <a:gd name="T48" fmla="*/ 0 w 4359"/>
                <a:gd name="T49" fmla="*/ 15 h 4871"/>
                <a:gd name="T50" fmla="*/ 0 w 4359"/>
                <a:gd name="T51" fmla="*/ 17 h 4871"/>
                <a:gd name="T52" fmla="*/ 0 w 4359"/>
                <a:gd name="T53" fmla="*/ 16 h 4871"/>
                <a:gd name="T54" fmla="*/ 0 w 4359"/>
                <a:gd name="T55" fmla="*/ 15 h 4871"/>
                <a:gd name="T56" fmla="*/ 1 w 4359"/>
                <a:gd name="T57" fmla="*/ 14 h 4871"/>
                <a:gd name="T58" fmla="*/ 1 w 4359"/>
                <a:gd name="T59" fmla="*/ 13 h 4871"/>
                <a:gd name="T60" fmla="*/ 1 w 4359"/>
                <a:gd name="T61" fmla="*/ 12 h 4871"/>
                <a:gd name="T62" fmla="*/ 2 w 4359"/>
                <a:gd name="T63" fmla="*/ 11 h 4871"/>
                <a:gd name="T64" fmla="*/ 2 w 4359"/>
                <a:gd name="T65" fmla="*/ 10 h 4871"/>
                <a:gd name="T66" fmla="*/ 3 w 4359"/>
                <a:gd name="T67" fmla="*/ 9 h 4871"/>
                <a:gd name="T68" fmla="*/ 3 w 4359"/>
                <a:gd name="T69" fmla="*/ 8 h 4871"/>
                <a:gd name="T70" fmla="*/ 4 w 4359"/>
                <a:gd name="T71" fmla="*/ 7 h 4871"/>
                <a:gd name="T72" fmla="*/ 5 w 4359"/>
                <a:gd name="T73" fmla="*/ 7 h 4871"/>
                <a:gd name="T74" fmla="*/ 5 w 4359"/>
                <a:gd name="T75" fmla="*/ 6 h 4871"/>
                <a:gd name="T76" fmla="*/ 6 w 4359"/>
                <a:gd name="T77" fmla="*/ 5 h 4871"/>
                <a:gd name="T78" fmla="*/ 7 w 4359"/>
                <a:gd name="T79" fmla="*/ 4 h 4871"/>
                <a:gd name="T80" fmla="*/ 8 w 4359"/>
                <a:gd name="T81" fmla="*/ 4 h 4871"/>
                <a:gd name="T82" fmla="*/ 9 w 4359"/>
                <a:gd name="T83" fmla="*/ 3 h 4871"/>
                <a:gd name="T84" fmla="*/ 10 w 4359"/>
                <a:gd name="T85" fmla="*/ 3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1 w 2905"/>
                <a:gd name="T1" fmla="*/ 11 h 3409"/>
                <a:gd name="T2" fmla="*/ 0 w 2905"/>
                <a:gd name="T3" fmla="*/ 12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1 h 3409"/>
                <a:gd name="T10" fmla="*/ 0 w 2905"/>
                <a:gd name="T11" fmla="*/ 12 h 3409"/>
                <a:gd name="T12" fmla="*/ 0 w 2905"/>
                <a:gd name="T13" fmla="*/ 11 h 3409"/>
                <a:gd name="T14" fmla="*/ 0 w 2905"/>
                <a:gd name="T15" fmla="*/ 11 h 3409"/>
                <a:gd name="T16" fmla="*/ 0 w 2905"/>
                <a:gd name="T17" fmla="*/ 12 h 3409"/>
                <a:gd name="T18" fmla="*/ 1 w 2905"/>
                <a:gd name="T19" fmla="*/ 11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3 w 799"/>
                <a:gd name="T1" fmla="*/ 8 h 2329"/>
                <a:gd name="T2" fmla="*/ 4 w 799"/>
                <a:gd name="T3" fmla="*/ 8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8 h 2329"/>
                <a:gd name="T10" fmla="*/ 3 w 799"/>
                <a:gd name="T11" fmla="*/ 8 h 2329"/>
                <a:gd name="T12" fmla="*/ 3 w 799"/>
                <a:gd name="T13" fmla="*/ 8 h 2329"/>
                <a:gd name="T14" fmla="*/ 3 w 799"/>
                <a:gd name="T15" fmla="*/ 8 h 2329"/>
                <a:gd name="T16" fmla="*/ 3 w 799"/>
                <a:gd name="T17" fmla="*/ 8 h 2329"/>
                <a:gd name="T18" fmla="*/ 3 w 799"/>
                <a:gd name="T19" fmla="*/ 8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8 h 2368"/>
                <a:gd name="T6" fmla="*/ 0 w 3980"/>
                <a:gd name="T7" fmla="*/ 8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7 h 2138"/>
                <a:gd name="T6" fmla="*/ 0 w 3171"/>
                <a:gd name="T7" fmla="*/ 7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5 h 1515"/>
                <a:gd name="T6" fmla="*/ 10 w 2136"/>
                <a:gd name="T7" fmla="*/ 5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2 w 446"/>
                <a:gd name="T1" fmla="*/ 9 h 2717"/>
                <a:gd name="T2" fmla="*/ 2 w 446"/>
                <a:gd name="T3" fmla="*/ 9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9 h 2717"/>
                <a:gd name="T10" fmla="*/ 2 w 446"/>
                <a:gd name="T11" fmla="*/ 9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079024276 w 1361"/>
              <a:gd name="T77" fmla="*/ 2147483647 h 1317"/>
              <a:gd name="T78" fmla="*/ 1652071980 w 1361"/>
              <a:gd name="T79" fmla="*/ 2147483647 h 1317"/>
              <a:gd name="T80" fmla="*/ 1206612811 w 1361"/>
              <a:gd name="T81" fmla="*/ 2147483647 h 1317"/>
              <a:gd name="T82" fmla="*/ 761081888 w 1361"/>
              <a:gd name="T83" fmla="*/ 2147483647 h 1317"/>
              <a:gd name="T84" fmla="*/ 315551891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983542046 w 4749"/>
              <a:gd name="T1" fmla="*/ 2147483647 h 3780"/>
              <a:gd name="T2" fmla="*/ 1948509206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983542046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40 w 8674"/>
                <a:gd name="T1" fmla="*/ 0 h 103"/>
                <a:gd name="T2" fmla="*/ 40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40 w 8674"/>
                <a:gd name="T9" fmla="*/ 0 h 103"/>
                <a:gd name="T10" fmla="*/ 40 w 8674"/>
                <a:gd name="T11" fmla="*/ 0 h 103"/>
                <a:gd name="T12" fmla="*/ 40 w 8674"/>
                <a:gd name="T13" fmla="*/ 0 h 103"/>
                <a:gd name="T14" fmla="*/ 40 w 8674"/>
                <a:gd name="T15" fmla="*/ 0 h 103"/>
                <a:gd name="T16" fmla="*/ 40 w 8674"/>
                <a:gd name="T17" fmla="*/ 0 h 103"/>
                <a:gd name="T18" fmla="*/ 40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16 h 5560"/>
                <a:gd name="T2" fmla="*/ 0 w 92"/>
                <a:gd name="T3" fmla="*/ 16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16 h 5560"/>
                <a:gd name="T10" fmla="*/ 0 w 92"/>
                <a:gd name="T11" fmla="*/ 16 h 5560"/>
                <a:gd name="T12" fmla="*/ 0 w 92"/>
                <a:gd name="T13" fmla="*/ 16 h 5560"/>
                <a:gd name="T14" fmla="*/ 0 w 92"/>
                <a:gd name="T15" fmla="*/ 16 h 5560"/>
                <a:gd name="T16" fmla="*/ 0 w 92"/>
                <a:gd name="T17" fmla="*/ 16 h 5560"/>
                <a:gd name="T18" fmla="*/ 0 w 92"/>
                <a:gd name="T19" fmla="*/ 16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40 w 8674"/>
                <a:gd name="T5" fmla="*/ 0 h 102"/>
                <a:gd name="T6" fmla="*/ 40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16 h 5561"/>
                <a:gd name="T6" fmla="*/ 0 w 91"/>
                <a:gd name="T7" fmla="*/ 16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0 w 91"/>
                <a:gd name="T7" fmla="*/ 4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6 w 1278"/>
                <a:gd name="T1" fmla="*/ 0 h 102"/>
                <a:gd name="T2" fmla="*/ 6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6 w 1278"/>
                <a:gd name="T9" fmla="*/ 0 h 102"/>
                <a:gd name="T10" fmla="*/ 6 w 1278"/>
                <a:gd name="T11" fmla="*/ 0 h 102"/>
                <a:gd name="T12" fmla="*/ 6 w 1278"/>
                <a:gd name="T13" fmla="*/ 0 h 102"/>
                <a:gd name="T14" fmla="*/ 6 w 1278"/>
                <a:gd name="T15" fmla="*/ 0 h 102"/>
                <a:gd name="T16" fmla="*/ 6 w 1278"/>
                <a:gd name="T17" fmla="*/ 0 h 102"/>
                <a:gd name="T18" fmla="*/ 6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12 h 4184"/>
                <a:gd name="T2" fmla="*/ 0 w 92"/>
                <a:gd name="T3" fmla="*/ 12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12 h 4184"/>
                <a:gd name="T10" fmla="*/ 0 w 92"/>
                <a:gd name="T11" fmla="*/ 12 h 4184"/>
                <a:gd name="T12" fmla="*/ 0 w 92"/>
                <a:gd name="T13" fmla="*/ 12 h 4184"/>
                <a:gd name="T14" fmla="*/ 0 w 92"/>
                <a:gd name="T15" fmla="*/ 12 h 4184"/>
                <a:gd name="T16" fmla="*/ 0 w 92"/>
                <a:gd name="T17" fmla="*/ 12 h 4184"/>
                <a:gd name="T18" fmla="*/ 0 w 92"/>
                <a:gd name="T19" fmla="*/ 12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12 h 4184"/>
                <a:gd name="T6" fmla="*/ 0 w 91"/>
                <a:gd name="T7" fmla="*/ 12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8 h 2806"/>
                <a:gd name="T2" fmla="*/ 0 w 92"/>
                <a:gd name="T3" fmla="*/ 8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8 h 2806"/>
                <a:gd name="T10" fmla="*/ 0 w 92"/>
                <a:gd name="T11" fmla="*/ 8 h 2806"/>
                <a:gd name="T12" fmla="*/ 0 w 92"/>
                <a:gd name="T13" fmla="*/ 8 h 2806"/>
                <a:gd name="T14" fmla="*/ 0 w 92"/>
                <a:gd name="T15" fmla="*/ 8 h 2806"/>
                <a:gd name="T16" fmla="*/ 0 w 92"/>
                <a:gd name="T17" fmla="*/ 8 h 2806"/>
                <a:gd name="T18" fmla="*/ 0 w 92"/>
                <a:gd name="T19" fmla="*/ 8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6 w 1277"/>
                <a:gd name="T1" fmla="*/ 0 h 102"/>
                <a:gd name="T2" fmla="*/ 6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6 w 1277"/>
                <a:gd name="T9" fmla="*/ 0 h 102"/>
                <a:gd name="T10" fmla="*/ 6 w 1277"/>
                <a:gd name="T11" fmla="*/ 0 h 102"/>
                <a:gd name="T12" fmla="*/ 6 w 1277"/>
                <a:gd name="T13" fmla="*/ 0 h 102"/>
                <a:gd name="T14" fmla="*/ 6 w 1277"/>
                <a:gd name="T15" fmla="*/ 0 h 102"/>
                <a:gd name="T16" fmla="*/ 6 w 1277"/>
                <a:gd name="T17" fmla="*/ 0 h 102"/>
                <a:gd name="T18" fmla="*/ 6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8 h 2806"/>
                <a:gd name="T6" fmla="*/ 0 w 91"/>
                <a:gd name="T7" fmla="*/ 8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3 h 969"/>
                <a:gd name="T2" fmla="*/ 1 w 91"/>
                <a:gd name="T3" fmla="*/ 3 h 969"/>
                <a:gd name="T4" fmla="*/ 1 w 91"/>
                <a:gd name="T5" fmla="*/ 0 h 969"/>
                <a:gd name="T6" fmla="*/ 0 w 91"/>
                <a:gd name="T7" fmla="*/ 0 h 969"/>
                <a:gd name="T8" fmla="*/ 0 w 91"/>
                <a:gd name="T9" fmla="*/ 3 h 969"/>
                <a:gd name="T10" fmla="*/ 0 w 91"/>
                <a:gd name="T11" fmla="*/ 3 h 969"/>
                <a:gd name="T12" fmla="*/ 0 w 91"/>
                <a:gd name="T13" fmla="*/ 3 h 969"/>
                <a:gd name="T14" fmla="*/ 1 w 91"/>
                <a:gd name="T15" fmla="*/ 3 h 969"/>
                <a:gd name="T16" fmla="*/ 1 w 91"/>
                <a:gd name="T17" fmla="*/ 3 h 969"/>
                <a:gd name="T18" fmla="*/ 0 w 91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3 h 969"/>
                <a:gd name="T6" fmla="*/ 0 w 91"/>
                <a:gd name="T7" fmla="*/ 3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1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1 w 91"/>
                <a:gd name="T7" fmla="*/ 4 h 1429"/>
                <a:gd name="T8" fmla="*/ 1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1 h 510"/>
                <a:gd name="T2" fmla="*/ 0 w 91"/>
                <a:gd name="T3" fmla="*/ 1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1 h 510"/>
                <a:gd name="T10" fmla="*/ 0 w 91"/>
                <a:gd name="T11" fmla="*/ 1 h 510"/>
                <a:gd name="T12" fmla="*/ 0 w 91"/>
                <a:gd name="T13" fmla="*/ 1 h 510"/>
                <a:gd name="T14" fmla="*/ 0 w 91"/>
                <a:gd name="T15" fmla="*/ 1 h 510"/>
                <a:gd name="T16" fmla="*/ 0 w 91"/>
                <a:gd name="T17" fmla="*/ 1 h 510"/>
                <a:gd name="T18" fmla="*/ 0 w 91"/>
                <a:gd name="T19" fmla="*/ 1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5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6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5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1 h 510"/>
                <a:gd name="T6" fmla="*/ 1 w 92"/>
                <a:gd name="T7" fmla="*/ 1 h 510"/>
                <a:gd name="T8" fmla="*/ 1 w 92"/>
                <a:gd name="T9" fmla="*/ 0 h 510"/>
                <a:gd name="T10" fmla="*/ 0 w 92"/>
                <a:gd name="T11" fmla="*/ 0 h 510"/>
                <a:gd name="T12" fmla="*/ 1 w 92"/>
                <a:gd name="T13" fmla="*/ 0 h 510"/>
                <a:gd name="T14" fmla="*/ 1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3 h 969"/>
                <a:gd name="T2" fmla="*/ 0 w 92"/>
                <a:gd name="T3" fmla="*/ 3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3 h 969"/>
                <a:gd name="T10" fmla="*/ 0 w 92"/>
                <a:gd name="T11" fmla="*/ 3 h 969"/>
                <a:gd name="T12" fmla="*/ 0 w 92"/>
                <a:gd name="T13" fmla="*/ 3 h 969"/>
                <a:gd name="T14" fmla="*/ 0 w 92"/>
                <a:gd name="T15" fmla="*/ 3 h 969"/>
                <a:gd name="T16" fmla="*/ 0 w 92"/>
                <a:gd name="T17" fmla="*/ 3 h 969"/>
                <a:gd name="T18" fmla="*/ 0 w 92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3 h 969"/>
                <a:gd name="T6" fmla="*/ 1 w 92"/>
                <a:gd name="T7" fmla="*/ 3 h 969"/>
                <a:gd name="T8" fmla="*/ 1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814944465 w 92"/>
              <a:gd name="T1" fmla="*/ 2147483647 h 775"/>
              <a:gd name="T2" fmla="*/ 1595187610 w 92"/>
              <a:gd name="T3" fmla="*/ 2147483647 h 775"/>
              <a:gd name="T4" fmla="*/ 1595187610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814944465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3 h 9641"/>
                <a:gd name="T10" fmla="*/ 35 w 8629"/>
                <a:gd name="T11" fmla="*/ 5 h 9641"/>
                <a:gd name="T12" fmla="*/ 36 w 8629"/>
                <a:gd name="T13" fmla="*/ 6 h 9641"/>
                <a:gd name="T14" fmla="*/ 38 w 8629"/>
                <a:gd name="T15" fmla="*/ 8 h 9641"/>
                <a:gd name="T16" fmla="*/ 39 w 8629"/>
                <a:gd name="T17" fmla="*/ 10 h 9641"/>
                <a:gd name="T18" fmla="*/ 40 w 8629"/>
                <a:gd name="T19" fmla="*/ 12 h 9641"/>
                <a:gd name="T20" fmla="*/ 40 w 8629"/>
                <a:gd name="T21" fmla="*/ 14 h 9641"/>
                <a:gd name="T22" fmla="*/ 40 w 8629"/>
                <a:gd name="T23" fmla="*/ 16 h 9641"/>
                <a:gd name="T24" fmla="*/ 39 w 8629"/>
                <a:gd name="T25" fmla="*/ 18 h 9641"/>
                <a:gd name="T26" fmla="*/ 38 w 8629"/>
                <a:gd name="T27" fmla="*/ 20 h 9641"/>
                <a:gd name="T28" fmla="*/ 36 w 8629"/>
                <a:gd name="T29" fmla="*/ 22 h 9641"/>
                <a:gd name="T30" fmla="*/ 35 w 8629"/>
                <a:gd name="T31" fmla="*/ 24 h 9641"/>
                <a:gd name="T32" fmla="*/ 33 w 8629"/>
                <a:gd name="T33" fmla="*/ 25 h 9641"/>
                <a:gd name="T34" fmla="*/ 30 w 8629"/>
                <a:gd name="T35" fmla="*/ 26 h 9641"/>
                <a:gd name="T36" fmla="*/ 28 w 8629"/>
                <a:gd name="T37" fmla="*/ 27 h 9641"/>
                <a:gd name="T38" fmla="*/ 25 w 8629"/>
                <a:gd name="T39" fmla="*/ 28 h 9641"/>
                <a:gd name="T40" fmla="*/ 22 w 8629"/>
                <a:gd name="T41" fmla="*/ 28 h 9641"/>
                <a:gd name="T42" fmla="*/ 19 w 8629"/>
                <a:gd name="T43" fmla="*/ 28 h 9641"/>
                <a:gd name="T44" fmla="*/ 16 w 8629"/>
                <a:gd name="T45" fmla="*/ 28 h 9641"/>
                <a:gd name="T46" fmla="*/ 13 w 8629"/>
                <a:gd name="T47" fmla="*/ 27 h 9641"/>
                <a:gd name="T48" fmla="*/ 10 w 8629"/>
                <a:gd name="T49" fmla="*/ 26 h 9641"/>
                <a:gd name="T50" fmla="*/ 8 w 8629"/>
                <a:gd name="T51" fmla="*/ 25 h 9641"/>
                <a:gd name="T52" fmla="*/ 6 w 8629"/>
                <a:gd name="T53" fmla="*/ 24 h 9641"/>
                <a:gd name="T54" fmla="*/ 4 w 8629"/>
                <a:gd name="T55" fmla="*/ 22 h 9641"/>
                <a:gd name="T56" fmla="*/ 2 w 8629"/>
                <a:gd name="T57" fmla="*/ 21 h 9641"/>
                <a:gd name="T58" fmla="*/ 1 w 8629"/>
                <a:gd name="T59" fmla="*/ 19 h 9641"/>
                <a:gd name="T60" fmla="*/ 0 w 8629"/>
                <a:gd name="T61" fmla="*/ 17 h 9641"/>
                <a:gd name="T62" fmla="*/ 0 w 8629"/>
                <a:gd name="T63" fmla="*/ 15 h 9641"/>
                <a:gd name="T64" fmla="*/ 0 w 8629"/>
                <a:gd name="T65" fmla="*/ 13 h 9641"/>
                <a:gd name="T66" fmla="*/ 1 w 8629"/>
                <a:gd name="T67" fmla="*/ 11 h 9641"/>
                <a:gd name="T68" fmla="*/ 1 w 8629"/>
                <a:gd name="T69" fmla="*/ 9 h 9641"/>
                <a:gd name="T70" fmla="*/ 3 w 8629"/>
                <a:gd name="T71" fmla="*/ 7 h 9641"/>
                <a:gd name="T72" fmla="*/ 4 w 8629"/>
                <a:gd name="T73" fmla="*/ 5 h 9641"/>
                <a:gd name="T74" fmla="*/ 6 w 8629"/>
                <a:gd name="T75" fmla="*/ 4 h 9641"/>
                <a:gd name="T76" fmla="*/ 9 w 8629"/>
                <a:gd name="T77" fmla="*/ 2 h 9641"/>
                <a:gd name="T78" fmla="*/ 11 w 8629"/>
                <a:gd name="T79" fmla="*/ 1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20 w 4360"/>
                <a:gd name="T1" fmla="*/ 14 h 4871"/>
                <a:gd name="T2" fmla="*/ 20 w 4360"/>
                <a:gd name="T3" fmla="*/ 13 h 4871"/>
                <a:gd name="T4" fmla="*/ 20 w 4360"/>
                <a:gd name="T5" fmla="*/ 12 h 4871"/>
                <a:gd name="T6" fmla="*/ 20 w 4360"/>
                <a:gd name="T7" fmla="*/ 11 h 4871"/>
                <a:gd name="T8" fmla="*/ 19 w 4360"/>
                <a:gd name="T9" fmla="*/ 10 h 4871"/>
                <a:gd name="T10" fmla="*/ 19 w 4360"/>
                <a:gd name="T11" fmla="*/ 9 h 4871"/>
                <a:gd name="T12" fmla="*/ 19 w 4360"/>
                <a:gd name="T13" fmla="*/ 9 h 4871"/>
                <a:gd name="T14" fmla="*/ 18 w 4360"/>
                <a:gd name="T15" fmla="*/ 8 h 4871"/>
                <a:gd name="T16" fmla="*/ 17 w 4360"/>
                <a:gd name="T17" fmla="*/ 7 h 4871"/>
                <a:gd name="T18" fmla="*/ 17 w 4360"/>
                <a:gd name="T19" fmla="*/ 6 h 4871"/>
                <a:gd name="T20" fmla="*/ 16 w 4360"/>
                <a:gd name="T21" fmla="*/ 6 h 4871"/>
                <a:gd name="T22" fmla="*/ 15 w 4360"/>
                <a:gd name="T23" fmla="*/ 5 h 4871"/>
                <a:gd name="T24" fmla="*/ 15 w 4360"/>
                <a:gd name="T25" fmla="*/ 4 h 4871"/>
                <a:gd name="T26" fmla="*/ 14 w 4360"/>
                <a:gd name="T27" fmla="*/ 4 h 4871"/>
                <a:gd name="T28" fmla="*/ 13 w 4360"/>
                <a:gd name="T29" fmla="*/ 3 h 4871"/>
                <a:gd name="T30" fmla="*/ 12 w 4360"/>
                <a:gd name="T31" fmla="*/ 3 h 4871"/>
                <a:gd name="T32" fmla="*/ 11 w 4360"/>
                <a:gd name="T33" fmla="*/ 2 h 4871"/>
                <a:gd name="T34" fmla="*/ 10 w 4360"/>
                <a:gd name="T35" fmla="*/ 2 h 4871"/>
                <a:gd name="T36" fmla="*/ 9 w 4360"/>
                <a:gd name="T37" fmla="*/ 1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2 h 4871"/>
                <a:gd name="T70" fmla="*/ 11 w 4360"/>
                <a:gd name="T71" fmla="*/ 3 h 4871"/>
                <a:gd name="T72" fmla="*/ 12 w 4360"/>
                <a:gd name="T73" fmla="*/ 3 h 4871"/>
                <a:gd name="T74" fmla="*/ 13 w 4360"/>
                <a:gd name="T75" fmla="*/ 4 h 4871"/>
                <a:gd name="T76" fmla="*/ 14 w 4360"/>
                <a:gd name="T77" fmla="*/ 4 h 4871"/>
                <a:gd name="T78" fmla="*/ 15 w 4360"/>
                <a:gd name="T79" fmla="*/ 5 h 4871"/>
                <a:gd name="T80" fmla="*/ 16 w 4360"/>
                <a:gd name="T81" fmla="*/ 6 h 4871"/>
                <a:gd name="T82" fmla="*/ 16 w 4360"/>
                <a:gd name="T83" fmla="*/ 6 h 4871"/>
                <a:gd name="T84" fmla="*/ 17 w 4360"/>
                <a:gd name="T85" fmla="*/ 7 h 4871"/>
                <a:gd name="T86" fmla="*/ 18 w 4360"/>
                <a:gd name="T87" fmla="*/ 8 h 4871"/>
                <a:gd name="T88" fmla="*/ 18 w 4360"/>
                <a:gd name="T89" fmla="*/ 8 h 4871"/>
                <a:gd name="T90" fmla="*/ 19 w 4360"/>
                <a:gd name="T91" fmla="*/ 9 h 4871"/>
                <a:gd name="T92" fmla="*/ 19 w 4360"/>
                <a:gd name="T93" fmla="*/ 10 h 4871"/>
                <a:gd name="T94" fmla="*/ 19 w 4360"/>
                <a:gd name="T95" fmla="*/ 11 h 4871"/>
                <a:gd name="T96" fmla="*/ 20 w 4360"/>
                <a:gd name="T97" fmla="*/ 12 h 4871"/>
                <a:gd name="T98" fmla="*/ 20 w 4360"/>
                <a:gd name="T99" fmla="*/ 13 h 4871"/>
                <a:gd name="T100" fmla="*/ 20 w 4360"/>
                <a:gd name="T101" fmla="*/ 13 h 4871"/>
                <a:gd name="T102" fmla="*/ 20 w 4360"/>
                <a:gd name="T103" fmla="*/ 14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1 w 4360"/>
                <a:gd name="T1" fmla="*/ 14 h 4872"/>
                <a:gd name="T2" fmla="*/ 2 w 4360"/>
                <a:gd name="T3" fmla="*/ 14 h 4872"/>
                <a:gd name="T4" fmla="*/ 3 w 4360"/>
                <a:gd name="T5" fmla="*/ 14 h 4872"/>
                <a:gd name="T6" fmla="*/ 5 w 4360"/>
                <a:gd name="T7" fmla="*/ 14 h 4872"/>
                <a:gd name="T8" fmla="*/ 6 w 4360"/>
                <a:gd name="T9" fmla="*/ 14 h 4872"/>
                <a:gd name="T10" fmla="*/ 7 w 4360"/>
                <a:gd name="T11" fmla="*/ 13 h 4872"/>
                <a:gd name="T12" fmla="*/ 8 w 4360"/>
                <a:gd name="T13" fmla="*/ 13 h 4872"/>
                <a:gd name="T14" fmla="*/ 9 w 4360"/>
                <a:gd name="T15" fmla="*/ 13 h 4872"/>
                <a:gd name="T16" fmla="*/ 10 w 4360"/>
                <a:gd name="T17" fmla="*/ 12 h 4872"/>
                <a:gd name="T18" fmla="*/ 11 w 4360"/>
                <a:gd name="T19" fmla="*/ 12 h 4872"/>
                <a:gd name="T20" fmla="*/ 12 w 4360"/>
                <a:gd name="T21" fmla="*/ 11 h 4872"/>
                <a:gd name="T22" fmla="*/ 13 w 4360"/>
                <a:gd name="T23" fmla="*/ 11 h 4872"/>
                <a:gd name="T24" fmla="*/ 14 w 4360"/>
                <a:gd name="T25" fmla="*/ 10 h 4872"/>
                <a:gd name="T26" fmla="*/ 15 w 4360"/>
                <a:gd name="T27" fmla="*/ 10 h 4872"/>
                <a:gd name="T28" fmla="*/ 16 w 4360"/>
                <a:gd name="T29" fmla="*/ 9 h 4872"/>
                <a:gd name="T30" fmla="*/ 17 w 4360"/>
                <a:gd name="T31" fmla="*/ 8 h 4872"/>
                <a:gd name="T32" fmla="*/ 17 w 4360"/>
                <a:gd name="T33" fmla="*/ 8 h 4872"/>
                <a:gd name="T34" fmla="*/ 18 w 4360"/>
                <a:gd name="T35" fmla="*/ 7 h 4872"/>
                <a:gd name="T36" fmla="*/ 18 w 4360"/>
                <a:gd name="T37" fmla="*/ 6 h 4872"/>
                <a:gd name="T38" fmla="*/ 19 w 4360"/>
                <a:gd name="T39" fmla="*/ 5 h 4872"/>
                <a:gd name="T40" fmla="*/ 19 w 4360"/>
                <a:gd name="T41" fmla="*/ 4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2 h 4872"/>
                <a:gd name="T58" fmla="*/ 19 w 4360"/>
                <a:gd name="T59" fmla="*/ 3 h 4872"/>
                <a:gd name="T60" fmla="*/ 19 w 4360"/>
                <a:gd name="T61" fmla="*/ 4 h 4872"/>
                <a:gd name="T62" fmla="*/ 19 w 4360"/>
                <a:gd name="T63" fmla="*/ 5 h 4872"/>
                <a:gd name="T64" fmla="*/ 18 w 4360"/>
                <a:gd name="T65" fmla="*/ 6 h 4872"/>
                <a:gd name="T66" fmla="*/ 18 w 4360"/>
                <a:gd name="T67" fmla="*/ 6 h 4872"/>
                <a:gd name="T68" fmla="*/ 17 w 4360"/>
                <a:gd name="T69" fmla="*/ 7 h 4872"/>
                <a:gd name="T70" fmla="*/ 16 w 4360"/>
                <a:gd name="T71" fmla="*/ 8 h 4872"/>
                <a:gd name="T72" fmla="*/ 16 w 4360"/>
                <a:gd name="T73" fmla="*/ 9 h 4872"/>
                <a:gd name="T74" fmla="*/ 15 w 4360"/>
                <a:gd name="T75" fmla="*/ 9 h 4872"/>
                <a:gd name="T76" fmla="*/ 14 w 4360"/>
                <a:gd name="T77" fmla="*/ 10 h 4872"/>
                <a:gd name="T78" fmla="*/ 13 w 4360"/>
                <a:gd name="T79" fmla="*/ 10 h 4872"/>
                <a:gd name="T80" fmla="*/ 12 w 4360"/>
                <a:gd name="T81" fmla="*/ 11 h 4872"/>
                <a:gd name="T82" fmla="*/ 11 w 4360"/>
                <a:gd name="T83" fmla="*/ 11 h 4872"/>
                <a:gd name="T84" fmla="*/ 10 w 4360"/>
                <a:gd name="T85" fmla="*/ 12 h 4872"/>
                <a:gd name="T86" fmla="*/ 9 w 4360"/>
                <a:gd name="T87" fmla="*/ 12 h 4872"/>
                <a:gd name="T88" fmla="*/ 8 w 4360"/>
                <a:gd name="T89" fmla="*/ 13 h 4872"/>
                <a:gd name="T90" fmla="*/ 7 w 4360"/>
                <a:gd name="T91" fmla="*/ 13 h 4872"/>
                <a:gd name="T92" fmla="*/ 6 w 4360"/>
                <a:gd name="T93" fmla="*/ 13 h 4872"/>
                <a:gd name="T94" fmla="*/ 5 w 4360"/>
                <a:gd name="T95" fmla="*/ 14 h 4872"/>
                <a:gd name="T96" fmla="*/ 4 w 4360"/>
                <a:gd name="T97" fmla="*/ 14 h 4872"/>
                <a:gd name="T98" fmla="*/ 2 w 4360"/>
                <a:gd name="T99" fmla="*/ 14 h 4872"/>
                <a:gd name="T100" fmla="*/ 1 w 4360"/>
                <a:gd name="T101" fmla="*/ 14 h 4872"/>
                <a:gd name="T102" fmla="*/ 0 w 4360"/>
                <a:gd name="T103" fmla="*/ 14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1 h 4872"/>
                <a:gd name="T4" fmla="*/ 0 w 4359"/>
                <a:gd name="T5" fmla="*/ 2 h 4872"/>
                <a:gd name="T6" fmla="*/ 0 w 4359"/>
                <a:gd name="T7" fmla="*/ 3 h 4872"/>
                <a:gd name="T8" fmla="*/ 1 w 4359"/>
                <a:gd name="T9" fmla="*/ 4 h 4872"/>
                <a:gd name="T10" fmla="*/ 1 w 4359"/>
                <a:gd name="T11" fmla="*/ 5 h 4872"/>
                <a:gd name="T12" fmla="*/ 2 w 4359"/>
                <a:gd name="T13" fmla="*/ 6 h 4872"/>
                <a:gd name="T14" fmla="*/ 2 w 4359"/>
                <a:gd name="T15" fmla="*/ 6 h 4872"/>
                <a:gd name="T16" fmla="*/ 3 w 4359"/>
                <a:gd name="T17" fmla="*/ 7 h 4872"/>
                <a:gd name="T18" fmla="*/ 3 w 4359"/>
                <a:gd name="T19" fmla="*/ 8 h 4872"/>
                <a:gd name="T20" fmla="*/ 4 w 4359"/>
                <a:gd name="T21" fmla="*/ 9 h 4872"/>
                <a:gd name="T22" fmla="*/ 5 w 4359"/>
                <a:gd name="T23" fmla="*/ 9 h 4872"/>
                <a:gd name="T24" fmla="*/ 6 w 4359"/>
                <a:gd name="T25" fmla="*/ 10 h 4872"/>
                <a:gd name="T26" fmla="*/ 7 w 4359"/>
                <a:gd name="T27" fmla="*/ 11 h 4872"/>
                <a:gd name="T28" fmla="*/ 7 w 4359"/>
                <a:gd name="T29" fmla="*/ 11 h 4872"/>
                <a:gd name="T30" fmla="*/ 8 w 4359"/>
                <a:gd name="T31" fmla="*/ 12 h 4872"/>
                <a:gd name="T32" fmla="*/ 9 w 4359"/>
                <a:gd name="T33" fmla="*/ 12 h 4872"/>
                <a:gd name="T34" fmla="*/ 10 w 4359"/>
                <a:gd name="T35" fmla="*/ 12 h 4872"/>
                <a:gd name="T36" fmla="*/ 12 w 4359"/>
                <a:gd name="T37" fmla="*/ 13 h 4872"/>
                <a:gd name="T38" fmla="*/ 13 w 4359"/>
                <a:gd name="T39" fmla="*/ 13 h 4872"/>
                <a:gd name="T40" fmla="*/ 14 w 4359"/>
                <a:gd name="T41" fmla="*/ 14 h 4872"/>
                <a:gd name="T42" fmla="*/ 15 w 4359"/>
                <a:gd name="T43" fmla="*/ 14 h 4872"/>
                <a:gd name="T44" fmla="*/ 16 w 4359"/>
                <a:gd name="T45" fmla="*/ 14 h 4872"/>
                <a:gd name="T46" fmla="*/ 18 w 4359"/>
                <a:gd name="T47" fmla="*/ 14 h 4872"/>
                <a:gd name="T48" fmla="*/ 19 w 4359"/>
                <a:gd name="T49" fmla="*/ 14 h 4872"/>
                <a:gd name="T50" fmla="*/ 20 w 4359"/>
                <a:gd name="T51" fmla="*/ 14 h 4872"/>
                <a:gd name="T52" fmla="*/ 19 w 4359"/>
                <a:gd name="T53" fmla="*/ 14 h 4872"/>
                <a:gd name="T54" fmla="*/ 18 w 4359"/>
                <a:gd name="T55" fmla="*/ 14 h 4872"/>
                <a:gd name="T56" fmla="*/ 17 w 4359"/>
                <a:gd name="T57" fmla="*/ 14 h 4872"/>
                <a:gd name="T58" fmla="*/ 15 w 4359"/>
                <a:gd name="T59" fmla="*/ 14 h 4872"/>
                <a:gd name="T60" fmla="*/ 14 w 4359"/>
                <a:gd name="T61" fmla="*/ 13 h 4872"/>
                <a:gd name="T62" fmla="*/ 13 w 4359"/>
                <a:gd name="T63" fmla="*/ 13 h 4872"/>
                <a:gd name="T64" fmla="*/ 12 w 4359"/>
                <a:gd name="T65" fmla="*/ 13 h 4872"/>
                <a:gd name="T66" fmla="*/ 11 w 4359"/>
                <a:gd name="T67" fmla="*/ 12 h 4872"/>
                <a:gd name="T68" fmla="*/ 10 w 4359"/>
                <a:gd name="T69" fmla="*/ 12 h 4872"/>
                <a:gd name="T70" fmla="*/ 9 w 4359"/>
                <a:gd name="T71" fmla="*/ 11 h 4872"/>
                <a:gd name="T72" fmla="*/ 8 w 4359"/>
                <a:gd name="T73" fmla="*/ 11 h 4872"/>
                <a:gd name="T74" fmla="*/ 7 w 4359"/>
                <a:gd name="T75" fmla="*/ 10 h 4872"/>
                <a:gd name="T76" fmla="*/ 6 w 4359"/>
                <a:gd name="T77" fmla="*/ 10 h 4872"/>
                <a:gd name="T78" fmla="*/ 5 w 4359"/>
                <a:gd name="T79" fmla="*/ 9 h 4872"/>
                <a:gd name="T80" fmla="*/ 5 w 4359"/>
                <a:gd name="T81" fmla="*/ 9 h 4872"/>
                <a:gd name="T82" fmla="*/ 4 w 4359"/>
                <a:gd name="T83" fmla="*/ 8 h 4872"/>
                <a:gd name="T84" fmla="*/ 3 w 4359"/>
                <a:gd name="T85" fmla="*/ 7 h 4872"/>
                <a:gd name="T86" fmla="*/ 3 w 4359"/>
                <a:gd name="T87" fmla="*/ 6 h 4872"/>
                <a:gd name="T88" fmla="*/ 2 w 4359"/>
                <a:gd name="T89" fmla="*/ 6 h 4872"/>
                <a:gd name="T90" fmla="*/ 2 w 4359"/>
                <a:gd name="T91" fmla="*/ 5 h 4872"/>
                <a:gd name="T92" fmla="*/ 1 w 4359"/>
                <a:gd name="T93" fmla="*/ 4 h 4872"/>
                <a:gd name="T94" fmla="*/ 1 w 4359"/>
                <a:gd name="T95" fmla="*/ 3 h 4872"/>
                <a:gd name="T96" fmla="*/ 1 w 4359"/>
                <a:gd name="T97" fmla="*/ 2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2 h 4871"/>
                <a:gd name="T20" fmla="*/ 8 w 4359"/>
                <a:gd name="T21" fmla="*/ 3 h 4871"/>
                <a:gd name="T22" fmla="*/ 7 w 4359"/>
                <a:gd name="T23" fmla="*/ 3 h 4871"/>
                <a:gd name="T24" fmla="*/ 6 w 4359"/>
                <a:gd name="T25" fmla="*/ 4 h 4871"/>
                <a:gd name="T26" fmla="*/ 5 w 4359"/>
                <a:gd name="T27" fmla="*/ 5 h 4871"/>
                <a:gd name="T28" fmla="*/ 4 w 4359"/>
                <a:gd name="T29" fmla="*/ 5 h 4871"/>
                <a:gd name="T30" fmla="*/ 4 w 4359"/>
                <a:gd name="T31" fmla="*/ 6 h 4871"/>
                <a:gd name="T32" fmla="*/ 3 w 4359"/>
                <a:gd name="T33" fmla="*/ 7 h 4871"/>
                <a:gd name="T34" fmla="*/ 2 w 4359"/>
                <a:gd name="T35" fmla="*/ 7 h 4871"/>
                <a:gd name="T36" fmla="*/ 2 w 4359"/>
                <a:gd name="T37" fmla="*/ 8 h 4871"/>
                <a:gd name="T38" fmla="*/ 1 w 4359"/>
                <a:gd name="T39" fmla="*/ 9 h 4871"/>
                <a:gd name="T40" fmla="*/ 1 w 4359"/>
                <a:gd name="T41" fmla="*/ 10 h 4871"/>
                <a:gd name="T42" fmla="*/ 1 w 4359"/>
                <a:gd name="T43" fmla="*/ 11 h 4871"/>
                <a:gd name="T44" fmla="*/ 0 w 4359"/>
                <a:gd name="T45" fmla="*/ 12 h 4871"/>
                <a:gd name="T46" fmla="*/ 0 w 4359"/>
                <a:gd name="T47" fmla="*/ 12 h 4871"/>
                <a:gd name="T48" fmla="*/ 0 w 4359"/>
                <a:gd name="T49" fmla="*/ 13 h 4871"/>
                <a:gd name="T50" fmla="*/ 0 w 4359"/>
                <a:gd name="T51" fmla="*/ 14 h 4871"/>
                <a:gd name="T52" fmla="*/ 0 w 4359"/>
                <a:gd name="T53" fmla="*/ 13 h 4871"/>
                <a:gd name="T54" fmla="*/ 0 w 4359"/>
                <a:gd name="T55" fmla="*/ 13 h 4871"/>
                <a:gd name="T56" fmla="*/ 1 w 4359"/>
                <a:gd name="T57" fmla="*/ 12 h 4871"/>
                <a:gd name="T58" fmla="*/ 1 w 4359"/>
                <a:gd name="T59" fmla="*/ 11 h 4871"/>
                <a:gd name="T60" fmla="*/ 1 w 4359"/>
                <a:gd name="T61" fmla="*/ 10 h 4871"/>
                <a:gd name="T62" fmla="*/ 2 w 4359"/>
                <a:gd name="T63" fmla="*/ 9 h 4871"/>
                <a:gd name="T64" fmla="*/ 2 w 4359"/>
                <a:gd name="T65" fmla="*/ 8 h 4871"/>
                <a:gd name="T66" fmla="*/ 3 w 4359"/>
                <a:gd name="T67" fmla="*/ 8 h 4871"/>
                <a:gd name="T68" fmla="*/ 3 w 4359"/>
                <a:gd name="T69" fmla="*/ 7 h 4871"/>
                <a:gd name="T70" fmla="*/ 4 w 4359"/>
                <a:gd name="T71" fmla="*/ 6 h 4871"/>
                <a:gd name="T72" fmla="*/ 5 w 4359"/>
                <a:gd name="T73" fmla="*/ 6 h 4871"/>
                <a:gd name="T74" fmla="*/ 5 w 4359"/>
                <a:gd name="T75" fmla="*/ 5 h 4871"/>
                <a:gd name="T76" fmla="*/ 6 w 4359"/>
                <a:gd name="T77" fmla="*/ 4 h 4871"/>
                <a:gd name="T78" fmla="*/ 7 w 4359"/>
                <a:gd name="T79" fmla="*/ 4 h 4871"/>
                <a:gd name="T80" fmla="*/ 8 w 4359"/>
                <a:gd name="T81" fmla="*/ 3 h 4871"/>
                <a:gd name="T82" fmla="*/ 9 w 4359"/>
                <a:gd name="T83" fmla="*/ 3 h 4871"/>
                <a:gd name="T84" fmla="*/ 10 w 4359"/>
                <a:gd name="T85" fmla="*/ 2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1 w 2905"/>
                <a:gd name="T1" fmla="*/ 10 h 3409"/>
                <a:gd name="T2" fmla="*/ 0 w 2905"/>
                <a:gd name="T3" fmla="*/ 10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0 h 3409"/>
                <a:gd name="T10" fmla="*/ 0 w 2905"/>
                <a:gd name="T11" fmla="*/ 10 h 3409"/>
                <a:gd name="T12" fmla="*/ 0 w 2905"/>
                <a:gd name="T13" fmla="*/ 10 h 3409"/>
                <a:gd name="T14" fmla="*/ 0 w 2905"/>
                <a:gd name="T15" fmla="*/ 10 h 3409"/>
                <a:gd name="T16" fmla="*/ 0 w 2905"/>
                <a:gd name="T17" fmla="*/ 10 h 3409"/>
                <a:gd name="T18" fmla="*/ 1 w 2905"/>
                <a:gd name="T19" fmla="*/ 1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3 w 799"/>
                <a:gd name="T1" fmla="*/ 6 h 2329"/>
                <a:gd name="T2" fmla="*/ 4 w 799"/>
                <a:gd name="T3" fmla="*/ 7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7 h 2329"/>
                <a:gd name="T10" fmla="*/ 3 w 799"/>
                <a:gd name="T11" fmla="*/ 7 h 2329"/>
                <a:gd name="T12" fmla="*/ 3 w 799"/>
                <a:gd name="T13" fmla="*/ 7 h 2329"/>
                <a:gd name="T14" fmla="*/ 3 w 799"/>
                <a:gd name="T15" fmla="*/ 7 h 2329"/>
                <a:gd name="T16" fmla="*/ 3 w 799"/>
                <a:gd name="T17" fmla="*/ 7 h 2329"/>
                <a:gd name="T18" fmla="*/ 3 w 799"/>
                <a:gd name="T19" fmla="*/ 6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7 h 2368"/>
                <a:gd name="T6" fmla="*/ 0 w 3980"/>
                <a:gd name="T7" fmla="*/ 7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6 h 2138"/>
                <a:gd name="T6" fmla="*/ 0 w 3171"/>
                <a:gd name="T7" fmla="*/ 6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4 h 1515"/>
                <a:gd name="T6" fmla="*/ 10 w 2136"/>
                <a:gd name="T7" fmla="*/ 4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2 w 446"/>
                <a:gd name="T1" fmla="*/ 8 h 2717"/>
                <a:gd name="T2" fmla="*/ 2 w 446"/>
                <a:gd name="T3" fmla="*/ 8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8 h 2717"/>
                <a:gd name="T10" fmla="*/ 2 w 446"/>
                <a:gd name="T11" fmla="*/ 8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3 w 1361"/>
                <a:gd name="T1" fmla="*/ 4 h 1317"/>
                <a:gd name="T2" fmla="*/ 3 w 1361"/>
                <a:gd name="T3" fmla="*/ 4 h 1317"/>
                <a:gd name="T4" fmla="*/ 3 w 1361"/>
                <a:gd name="T5" fmla="*/ 4 h 1317"/>
                <a:gd name="T6" fmla="*/ 3 w 1361"/>
                <a:gd name="T7" fmla="*/ 4 h 1317"/>
                <a:gd name="T8" fmla="*/ 3 w 1361"/>
                <a:gd name="T9" fmla="*/ 3 h 1317"/>
                <a:gd name="T10" fmla="*/ 3 w 1361"/>
                <a:gd name="T11" fmla="*/ 3 h 1317"/>
                <a:gd name="T12" fmla="*/ 3 w 1361"/>
                <a:gd name="T13" fmla="*/ 3 h 1317"/>
                <a:gd name="T14" fmla="*/ 3 w 1361"/>
                <a:gd name="T15" fmla="*/ 3 h 1317"/>
                <a:gd name="T16" fmla="*/ 3 w 1361"/>
                <a:gd name="T17" fmla="*/ 3 h 1317"/>
                <a:gd name="T18" fmla="*/ 3 w 1361"/>
                <a:gd name="T19" fmla="*/ 3 h 1317"/>
                <a:gd name="T20" fmla="*/ 3 w 1361"/>
                <a:gd name="T21" fmla="*/ 3 h 1317"/>
                <a:gd name="T22" fmla="*/ 3 w 1361"/>
                <a:gd name="T23" fmla="*/ 3 h 1317"/>
                <a:gd name="T24" fmla="*/ 3 w 1361"/>
                <a:gd name="T25" fmla="*/ 3 h 1317"/>
                <a:gd name="T26" fmla="*/ 3 w 1361"/>
                <a:gd name="T27" fmla="*/ 3 h 1317"/>
                <a:gd name="T28" fmla="*/ 3 w 1361"/>
                <a:gd name="T29" fmla="*/ 3 h 1317"/>
                <a:gd name="T30" fmla="*/ 2 w 1361"/>
                <a:gd name="T31" fmla="*/ 3 h 1317"/>
                <a:gd name="T32" fmla="*/ 2 w 1361"/>
                <a:gd name="T33" fmla="*/ 3 h 1317"/>
                <a:gd name="T34" fmla="*/ 2 w 1361"/>
                <a:gd name="T35" fmla="*/ 2 h 1317"/>
                <a:gd name="T36" fmla="*/ 2 w 1361"/>
                <a:gd name="T37" fmla="*/ 2 h 1317"/>
                <a:gd name="T38" fmla="*/ 2 w 1361"/>
                <a:gd name="T39" fmla="*/ 2 h 1317"/>
                <a:gd name="T40" fmla="*/ 2 w 1361"/>
                <a:gd name="T41" fmla="*/ 2 h 1317"/>
                <a:gd name="T42" fmla="*/ 2 w 1361"/>
                <a:gd name="T43" fmla="*/ 2 h 1317"/>
                <a:gd name="T44" fmla="*/ 2 w 1361"/>
                <a:gd name="T45" fmla="*/ 2 h 1317"/>
                <a:gd name="T46" fmla="*/ 2 w 1361"/>
                <a:gd name="T47" fmla="*/ 2 h 1317"/>
                <a:gd name="T48" fmla="*/ 2 w 1361"/>
                <a:gd name="T49" fmla="*/ 2 h 1317"/>
                <a:gd name="T50" fmla="*/ 2 w 1361"/>
                <a:gd name="T51" fmla="*/ 2 h 1317"/>
                <a:gd name="T52" fmla="*/ 2 w 1361"/>
                <a:gd name="T53" fmla="*/ 2 h 1317"/>
                <a:gd name="T54" fmla="*/ 2 w 1361"/>
                <a:gd name="T55" fmla="*/ 2 h 1317"/>
                <a:gd name="T56" fmla="*/ 2 w 1361"/>
                <a:gd name="T57" fmla="*/ 2 h 1317"/>
                <a:gd name="T58" fmla="*/ 1 w 1361"/>
                <a:gd name="T59" fmla="*/ 2 h 1317"/>
                <a:gd name="T60" fmla="*/ 1 w 1361"/>
                <a:gd name="T61" fmla="*/ 2 h 1317"/>
                <a:gd name="T62" fmla="*/ 1 w 1361"/>
                <a:gd name="T63" fmla="*/ 2 h 1317"/>
                <a:gd name="T64" fmla="*/ 1 w 1361"/>
                <a:gd name="T65" fmla="*/ 1 h 1317"/>
                <a:gd name="T66" fmla="*/ 1 w 1361"/>
                <a:gd name="T67" fmla="*/ 1 h 1317"/>
                <a:gd name="T68" fmla="*/ 1 w 1361"/>
                <a:gd name="T69" fmla="*/ 1 h 1317"/>
                <a:gd name="T70" fmla="*/ 1 w 1361"/>
                <a:gd name="T71" fmla="*/ 1 h 1317"/>
                <a:gd name="T72" fmla="*/ 1 w 1361"/>
                <a:gd name="T73" fmla="*/ 1 h 1317"/>
                <a:gd name="T74" fmla="*/ 1 w 1361"/>
                <a:gd name="T75" fmla="*/ 1 h 1317"/>
                <a:gd name="T76" fmla="*/ 1 w 1361"/>
                <a:gd name="T77" fmla="*/ 1 h 1317"/>
                <a:gd name="T78" fmla="*/ 1 w 1361"/>
                <a:gd name="T79" fmla="*/ 1 h 1317"/>
                <a:gd name="T80" fmla="*/ 0 w 1361"/>
                <a:gd name="T81" fmla="*/ 1 h 1317"/>
                <a:gd name="T82" fmla="*/ 0 w 1361"/>
                <a:gd name="T83" fmla="*/ 1 h 1317"/>
                <a:gd name="T84" fmla="*/ 0 w 1361"/>
                <a:gd name="T85" fmla="*/ 1 h 1317"/>
                <a:gd name="T86" fmla="*/ 6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11 h 3780"/>
                <a:gd name="T2" fmla="*/ 1 w 4749"/>
                <a:gd name="T3" fmla="*/ 11 h 3780"/>
                <a:gd name="T4" fmla="*/ 22 w 4749"/>
                <a:gd name="T5" fmla="*/ 0 h 3780"/>
                <a:gd name="T6" fmla="*/ 22 w 4749"/>
                <a:gd name="T7" fmla="*/ 0 h 3780"/>
                <a:gd name="T8" fmla="*/ 0 w 4749"/>
                <a:gd name="T9" fmla="*/ 11 h 3780"/>
                <a:gd name="T10" fmla="*/ 0 w 4749"/>
                <a:gd name="T11" fmla="*/ 11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describe the </a:t>
            </a:r>
            <a:r>
              <a:rPr lang="en-US" dirty="0" err="1" smtClean="0"/>
              <a:t>keypoint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</a:t>
            </a:r>
            <a:r>
              <a:rPr lang="en-US" dirty="0" err="1" smtClean="0"/>
              <a:t>DoG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Remove edge points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orientations into 36 bin histogram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gradient magnitude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Use parabola for better orientation fit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</a:t>
            </a:r>
            <a:r>
              <a:rPr lang="en-US" dirty="0" err="1" smtClean="0"/>
              <a:t>x,y,scale,orientation</a:t>
            </a:r>
            <a:r>
              <a:rPr lang="en-US" dirty="0" smtClean="0"/>
              <a:t>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mag. and rel.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295400"/>
            <a:ext cx="1819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81200"/>
            <a:ext cx="1590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Cutting: Intelligent Scissors and 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274959" y="2819400"/>
            <a:ext cx="4525641" cy="2365439"/>
            <a:chOff x="304800" y="1219200"/>
            <a:chExt cx="8687614" cy="4540798"/>
          </a:xfrm>
        </p:grpSpPr>
        <p:sp>
          <p:nvSpPr>
            <p:cNvPr id="9" name="Oval 8"/>
            <p:cNvSpPr/>
            <p:nvPr/>
          </p:nvSpPr>
          <p:spPr>
            <a:xfrm>
              <a:off x="4648200" y="5029200"/>
              <a:ext cx="914400" cy="457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4953000" y="3733800"/>
              <a:ext cx="167640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086350" y="3657600"/>
              <a:ext cx="238125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86300" y="4533900"/>
              <a:ext cx="1143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105400" y="4343400"/>
              <a:ext cx="15240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762500" y="4152900"/>
              <a:ext cx="14478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1"/>
            <p:cNvGrpSpPr/>
            <p:nvPr/>
          </p:nvGrpSpPr>
          <p:grpSpPr>
            <a:xfrm>
              <a:off x="2860675" y="2057400"/>
              <a:ext cx="4911725" cy="3276600"/>
              <a:chOff x="1411287" y="2057400"/>
              <a:chExt cx="4911725" cy="3276600"/>
            </a:xfrm>
            <a:scene3d>
              <a:camera prst="isometricOffAxis2Top"/>
              <a:lightRig rig="threePt" dir="t"/>
            </a:scene3d>
          </p:grpSpPr>
          <p:sp>
            <p:nvSpPr>
              <p:cNvPr id="16" name="Oval 15"/>
              <p:cNvSpPr/>
              <p:nvPr/>
            </p:nvSpPr>
            <p:spPr>
              <a:xfrm>
                <a:off x="14112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828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112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19" name="Straight Connector 18"/>
              <p:cNvCxnSpPr>
                <a:stCxn id="16" idx="6"/>
                <a:endCxn id="17" idx="2"/>
              </p:cNvCxnSpPr>
              <p:nvPr/>
            </p:nvCxnSpPr>
            <p:spPr>
              <a:xfrm>
                <a:off x="2173287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4"/>
                <a:endCxn id="18" idx="0"/>
              </p:cNvCxnSpPr>
              <p:nvPr/>
            </p:nvCxnSpPr>
            <p:spPr>
              <a:xfrm rot="5400000">
                <a:off x="15636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7828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rot="5400000">
                <a:off x="29352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73287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1894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610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1894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7" name="Straight Connector 26"/>
              <p:cNvCxnSpPr>
                <a:stCxn id="24" idx="6"/>
                <a:endCxn id="25" idx="2"/>
              </p:cNvCxnSpPr>
              <p:nvPr/>
            </p:nvCxnSpPr>
            <p:spPr>
              <a:xfrm>
                <a:off x="4951412" y="24907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4" idx="4"/>
                <a:endCxn id="26" idx="0"/>
              </p:cNvCxnSpPr>
              <p:nvPr/>
            </p:nvCxnSpPr>
            <p:spPr>
              <a:xfrm rot="5400000">
                <a:off x="43426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5610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0" name="Straight Connector 29"/>
              <p:cNvCxnSpPr>
                <a:stCxn id="25" idx="4"/>
                <a:endCxn id="29" idx="0"/>
              </p:cNvCxnSpPr>
              <p:nvPr/>
            </p:nvCxnSpPr>
            <p:spPr>
              <a:xfrm rot="5400000">
                <a:off x="57142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1412" y="37861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4112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3" name="Straight Connector 32"/>
              <p:cNvCxnSpPr>
                <a:endCxn id="32" idx="0"/>
              </p:cNvCxnSpPr>
              <p:nvPr/>
            </p:nvCxnSpPr>
            <p:spPr>
              <a:xfrm rot="5400000">
                <a:off x="15636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27828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29352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3287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41894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8" name="Straight Connector 37"/>
              <p:cNvCxnSpPr>
                <a:endCxn id="37" idx="0"/>
              </p:cNvCxnSpPr>
              <p:nvPr/>
            </p:nvCxnSpPr>
            <p:spPr>
              <a:xfrm rot="5400000">
                <a:off x="43426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5610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40" name="Straight Connector 39"/>
              <p:cNvCxnSpPr>
                <a:endCxn id="39" idx="0"/>
              </p:cNvCxnSpPr>
              <p:nvPr/>
            </p:nvCxnSpPr>
            <p:spPr>
              <a:xfrm rot="5400000">
                <a:off x="57142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51412" y="50292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562350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62350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562350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4800600" y="1447800"/>
              <a:ext cx="9144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 rot="5400000">
              <a:off x="4038600" y="1828800"/>
              <a:ext cx="11430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"/>
            </p:cNvCxnSpPr>
            <p:nvPr/>
          </p:nvCxnSpPr>
          <p:spPr>
            <a:xfrm rot="5400000">
              <a:off x="4572000" y="2514600"/>
              <a:ext cx="12954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4"/>
            </p:cNvCxnSpPr>
            <p:nvPr/>
          </p:nvCxnSpPr>
          <p:spPr>
            <a:xfrm rot="5400000">
              <a:off x="3162300" y="1638300"/>
              <a:ext cx="1828800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4"/>
            </p:cNvCxnSpPr>
            <p:nvPr/>
          </p:nvCxnSpPr>
          <p:spPr>
            <a:xfrm rot="5400000">
              <a:off x="3695700" y="2324100"/>
              <a:ext cx="1981200" cy="1143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5" idx="4"/>
            </p:cNvCxnSpPr>
            <p:nvPr/>
          </p:nvCxnSpPr>
          <p:spPr>
            <a:xfrm rot="5400000">
              <a:off x="4152900" y="2476500"/>
              <a:ext cx="167640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4"/>
            </p:cNvCxnSpPr>
            <p:nvPr/>
          </p:nvCxnSpPr>
          <p:spPr>
            <a:xfrm rot="5400000">
              <a:off x="3581400" y="1752600"/>
              <a:ext cx="15240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5"/>
            <p:cNvSpPr txBox="1">
              <a:spLocks noChangeArrowheads="1"/>
            </p:cNvSpPr>
            <p:nvPr/>
          </p:nvSpPr>
          <p:spPr bwMode="auto">
            <a:xfrm>
              <a:off x="6019799" y="1219200"/>
              <a:ext cx="2354668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Source (Label 0)</a:t>
              </a:r>
            </a:p>
          </p:txBody>
        </p:sp>
        <p:sp>
          <p:nvSpPr>
            <p:cNvPr id="53" name="TextBox 126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025409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Sink (Label 1)</a:t>
              </a:r>
            </a:p>
          </p:txBody>
        </p:sp>
        <p:sp>
          <p:nvSpPr>
            <p:cNvPr id="54" name="TextBox 127"/>
            <p:cNvSpPr txBox="1">
              <a:spLocks noChangeArrowheads="1"/>
            </p:cNvSpPr>
            <p:nvPr/>
          </p:nvSpPr>
          <p:spPr bwMode="auto">
            <a:xfrm>
              <a:off x="6400800" y="2285999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0</a:t>
              </a:r>
            </a:p>
          </p:txBody>
        </p:sp>
        <p:sp>
          <p:nvSpPr>
            <p:cNvPr id="55" name="TextBox 128"/>
            <p:cNvSpPr txBox="1">
              <a:spLocks noChangeArrowheads="1"/>
            </p:cNvSpPr>
            <p:nvPr/>
          </p:nvSpPr>
          <p:spPr bwMode="auto">
            <a:xfrm>
              <a:off x="2286000" y="4876801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1</a:t>
              </a:r>
            </a:p>
          </p:txBody>
        </p:sp>
        <p:sp>
          <p:nvSpPr>
            <p:cNvPr id="56" name="TextBox 129"/>
            <p:cNvSpPr txBox="1">
              <a:spLocks noChangeArrowheads="1"/>
            </p:cNvSpPr>
            <p:nvPr/>
          </p:nvSpPr>
          <p:spPr bwMode="auto">
            <a:xfrm>
              <a:off x="304800" y="4038601"/>
              <a:ext cx="2579305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split nodes</a:t>
              </a: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884105" y="3886204"/>
              <a:ext cx="697297" cy="4034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638800" y="3048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05400" y="3505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000" y="3886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67050" y="2057400"/>
              <a:ext cx="3867150" cy="2476500"/>
            </a:xfrm>
            <a:custGeom>
              <a:avLst/>
              <a:gdLst>
                <a:gd name="connsiteX0" fmla="*/ 2076450 w 2076450"/>
                <a:gd name="connsiteY0" fmla="*/ 0 h 2171700"/>
                <a:gd name="connsiteX1" fmla="*/ 1905000 w 2076450"/>
                <a:gd name="connsiteY1" fmla="*/ 38100 h 2171700"/>
                <a:gd name="connsiteX2" fmla="*/ 1790700 w 2076450"/>
                <a:gd name="connsiteY2" fmla="*/ 95250 h 2171700"/>
                <a:gd name="connsiteX3" fmla="*/ 1676400 w 2076450"/>
                <a:gd name="connsiteY3" fmla="*/ 209550 h 2171700"/>
                <a:gd name="connsiteX4" fmla="*/ 1638300 w 2076450"/>
                <a:gd name="connsiteY4" fmla="*/ 266700 h 2171700"/>
                <a:gd name="connsiteX5" fmla="*/ 1543050 w 2076450"/>
                <a:gd name="connsiteY5" fmla="*/ 381000 h 2171700"/>
                <a:gd name="connsiteX6" fmla="*/ 1504950 w 2076450"/>
                <a:gd name="connsiteY6" fmla="*/ 514350 h 2171700"/>
                <a:gd name="connsiteX7" fmla="*/ 1428750 w 2076450"/>
                <a:gd name="connsiteY7" fmla="*/ 628650 h 2171700"/>
                <a:gd name="connsiteX8" fmla="*/ 1352550 w 2076450"/>
                <a:gd name="connsiteY8" fmla="*/ 723900 h 2171700"/>
                <a:gd name="connsiteX9" fmla="*/ 1276350 w 2076450"/>
                <a:gd name="connsiteY9" fmla="*/ 838200 h 2171700"/>
                <a:gd name="connsiteX10" fmla="*/ 1162050 w 2076450"/>
                <a:gd name="connsiteY10" fmla="*/ 952500 h 2171700"/>
                <a:gd name="connsiteX11" fmla="*/ 1104900 w 2076450"/>
                <a:gd name="connsiteY11" fmla="*/ 1009650 h 2171700"/>
                <a:gd name="connsiteX12" fmla="*/ 1047750 w 2076450"/>
                <a:gd name="connsiteY12" fmla="*/ 1085850 h 2171700"/>
                <a:gd name="connsiteX13" fmla="*/ 971550 w 2076450"/>
                <a:gd name="connsiteY13" fmla="*/ 1200150 h 2171700"/>
                <a:gd name="connsiteX14" fmla="*/ 933450 w 2076450"/>
                <a:gd name="connsiteY14" fmla="*/ 1257300 h 2171700"/>
                <a:gd name="connsiteX15" fmla="*/ 876300 w 2076450"/>
                <a:gd name="connsiteY15" fmla="*/ 1295400 h 2171700"/>
                <a:gd name="connsiteX16" fmla="*/ 819150 w 2076450"/>
                <a:gd name="connsiteY16" fmla="*/ 1352550 h 2171700"/>
                <a:gd name="connsiteX17" fmla="*/ 762000 w 2076450"/>
                <a:gd name="connsiteY17" fmla="*/ 1371600 h 2171700"/>
                <a:gd name="connsiteX18" fmla="*/ 647700 w 2076450"/>
                <a:gd name="connsiteY18" fmla="*/ 1447800 h 2171700"/>
                <a:gd name="connsiteX19" fmla="*/ 590550 w 2076450"/>
                <a:gd name="connsiteY19" fmla="*/ 1485900 h 2171700"/>
                <a:gd name="connsiteX20" fmla="*/ 476250 w 2076450"/>
                <a:gd name="connsiteY20" fmla="*/ 1543050 h 2171700"/>
                <a:gd name="connsiteX21" fmla="*/ 419100 w 2076450"/>
                <a:gd name="connsiteY21" fmla="*/ 1562100 h 2171700"/>
                <a:gd name="connsiteX22" fmla="*/ 361950 w 2076450"/>
                <a:gd name="connsiteY22" fmla="*/ 1600200 h 2171700"/>
                <a:gd name="connsiteX23" fmla="*/ 247650 w 2076450"/>
                <a:gd name="connsiteY23" fmla="*/ 1638300 h 2171700"/>
                <a:gd name="connsiteX24" fmla="*/ 114300 w 2076450"/>
                <a:gd name="connsiteY24" fmla="*/ 1695450 h 2171700"/>
                <a:gd name="connsiteX25" fmla="*/ 57150 w 2076450"/>
                <a:gd name="connsiteY25" fmla="*/ 1733550 h 2171700"/>
                <a:gd name="connsiteX26" fmla="*/ 0 w 2076450"/>
                <a:gd name="connsiteY26" fmla="*/ 1847850 h 2171700"/>
                <a:gd name="connsiteX27" fmla="*/ 19050 w 2076450"/>
                <a:gd name="connsiteY27" fmla="*/ 2000250 h 2171700"/>
                <a:gd name="connsiteX28" fmla="*/ 38100 w 2076450"/>
                <a:gd name="connsiteY28" fmla="*/ 2095500 h 2171700"/>
                <a:gd name="connsiteX29" fmla="*/ 95250 w 2076450"/>
                <a:gd name="connsiteY29" fmla="*/ 2114550 h 2171700"/>
                <a:gd name="connsiteX30" fmla="*/ 114300 w 2076450"/>
                <a:gd name="connsiteY30" fmla="*/ 2171700 h 21717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885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895350 w 3867150"/>
                <a:gd name="connsiteY29" fmla="*/ 2343150 h 2476500"/>
                <a:gd name="connsiteX30" fmla="*/ 0 w 3867150"/>
                <a:gd name="connsiteY30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7150" h="2476500">
                  <a:moveTo>
                    <a:pt x="3867150" y="0"/>
                  </a:moveTo>
                  <a:cubicBezTo>
                    <a:pt x="3823250" y="7317"/>
                    <a:pt x="3742597" y="14652"/>
                    <a:pt x="3695700" y="38100"/>
                  </a:cubicBezTo>
                  <a:cubicBezTo>
                    <a:pt x="3547984" y="111958"/>
                    <a:pt x="3725048" y="47367"/>
                    <a:pt x="3581400" y="95250"/>
                  </a:cubicBezTo>
                  <a:cubicBezTo>
                    <a:pt x="3543300" y="133350"/>
                    <a:pt x="3496988" y="164718"/>
                    <a:pt x="3467100" y="209550"/>
                  </a:cubicBezTo>
                  <a:cubicBezTo>
                    <a:pt x="3454400" y="228600"/>
                    <a:pt x="3443657" y="249111"/>
                    <a:pt x="3429000" y="266700"/>
                  </a:cubicBezTo>
                  <a:cubicBezTo>
                    <a:pt x="3306768" y="413379"/>
                    <a:pt x="3428345" y="239107"/>
                    <a:pt x="3333750" y="381000"/>
                  </a:cubicBezTo>
                  <a:cubicBezTo>
                    <a:pt x="3329266" y="398936"/>
                    <a:pt x="3308072" y="491990"/>
                    <a:pt x="3295650" y="514350"/>
                  </a:cubicBezTo>
                  <a:cubicBezTo>
                    <a:pt x="3273412" y="554378"/>
                    <a:pt x="3233930" y="585209"/>
                    <a:pt x="3219450" y="628650"/>
                  </a:cubicBezTo>
                  <a:cubicBezTo>
                    <a:pt x="3193160" y="707520"/>
                    <a:pt x="3217108" y="674661"/>
                    <a:pt x="3143250" y="723900"/>
                  </a:cubicBezTo>
                  <a:cubicBezTo>
                    <a:pt x="3117850" y="762000"/>
                    <a:pt x="3099429" y="805821"/>
                    <a:pt x="3067050" y="838200"/>
                  </a:cubicBezTo>
                  <a:lnTo>
                    <a:pt x="2952750" y="952500"/>
                  </a:lnTo>
                  <a:cubicBezTo>
                    <a:pt x="2933700" y="971550"/>
                    <a:pt x="2911764" y="988097"/>
                    <a:pt x="2895600" y="1009650"/>
                  </a:cubicBezTo>
                  <a:lnTo>
                    <a:pt x="2838450" y="1085850"/>
                  </a:lnTo>
                  <a:cubicBezTo>
                    <a:pt x="2804972" y="1186285"/>
                    <a:pt x="2841527" y="1105018"/>
                    <a:pt x="2762250" y="1200150"/>
                  </a:cubicBezTo>
                  <a:cubicBezTo>
                    <a:pt x="2747593" y="1217739"/>
                    <a:pt x="2740339" y="1241111"/>
                    <a:pt x="2724150" y="1257300"/>
                  </a:cubicBezTo>
                  <a:cubicBezTo>
                    <a:pt x="2707961" y="1273489"/>
                    <a:pt x="2684589" y="1280743"/>
                    <a:pt x="2667000" y="1295400"/>
                  </a:cubicBezTo>
                  <a:cubicBezTo>
                    <a:pt x="2646304" y="1312647"/>
                    <a:pt x="2632266" y="1337606"/>
                    <a:pt x="2609850" y="1352550"/>
                  </a:cubicBezTo>
                  <a:cubicBezTo>
                    <a:pt x="2593142" y="1363689"/>
                    <a:pt x="2570253" y="1361848"/>
                    <a:pt x="2552700" y="1371600"/>
                  </a:cubicBezTo>
                  <a:cubicBezTo>
                    <a:pt x="2512672" y="1393838"/>
                    <a:pt x="2476500" y="1422400"/>
                    <a:pt x="2438400" y="1447800"/>
                  </a:cubicBezTo>
                  <a:cubicBezTo>
                    <a:pt x="2419350" y="1460500"/>
                    <a:pt x="2402970" y="1478660"/>
                    <a:pt x="2381250" y="1485900"/>
                  </a:cubicBezTo>
                  <a:cubicBezTo>
                    <a:pt x="2237602" y="1533783"/>
                    <a:pt x="2414666" y="1469192"/>
                    <a:pt x="2266950" y="1543050"/>
                  </a:cubicBezTo>
                  <a:cubicBezTo>
                    <a:pt x="2248989" y="1552030"/>
                    <a:pt x="2227761" y="1553120"/>
                    <a:pt x="2209800" y="1562100"/>
                  </a:cubicBezTo>
                  <a:cubicBezTo>
                    <a:pt x="2189322" y="1572339"/>
                    <a:pt x="2173572" y="1590901"/>
                    <a:pt x="2152650" y="1600200"/>
                  </a:cubicBezTo>
                  <a:cubicBezTo>
                    <a:pt x="2115950" y="1616511"/>
                    <a:pt x="2071766" y="1616023"/>
                    <a:pt x="2038350" y="1638300"/>
                  </a:cubicBezTo>
                  <a:cubicBezTo>
                    <a:pt x="1959415" y="1690923"/>
                    <a:pt x="2003412" y="1670847"/>
                    <a:pt x="1905000" y="1695450"/>
                  </a:cubicBezTo>
                  <a:cubicBezTo>
                    <a:pt x="1885950" y="1708150"/>
                    <a:pt x="1864039" y="1717361"/>
                    <a:pt x="1847850" y="1733550"/>
                  </a:cubicBezTo>
                  <a:cubicBezTo>
                    <a:pt x="1810921" y="1770479"/>
                    <a:pt x="1806194" y="1801369"/>
                    <a:pt x="1790700" y="1847850"/>
                  </a:cubicBezTo>
                  <a:cubicBezTo>
                    <a:pt x="1797050" y="1898650"/>
                    <a:pt x="1801965" y="1949650"/>
                    <a:pt x="1809750" y="2000250"/>
                  </a:cubicBezTo>
                  <a:cubicBezTo>
                    <a:pt x="1814673" y="2032252"/>
                    <a:pt x="1125039" y="2297159"/>
                    <a:pt x="1143000" y="2324100"/>
                  </a:cubicBezTo>
                  <a:cubicBezTo>
                    <a:pt x="1154139" y="2340808"/>
                    <a:pt x="876300" y="2336800"/>
                    <a:pt x="895350" y="2343150"/>
                  </a:cubicBezTo>
                  <a:lnTo>
                    <a:pt x="0" y="2476500"/>
                  </a:lnTo>
                </a:path>
              </a:pathLst>
            </a:cu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</p:grp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28600" y="558165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Graph cut: Good boundaries are a cheap cut, where some pixels want to be foreground, and some to be background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Descriptors: SURF</a:t>
            </a:r>
            <a:endParaRPr lang="de-CH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Efficient computation by 2D box filters &amp; integral images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  <a:sym typeface="Symbol" pitchFamily="18" charset="2"/>
              </a:rPr>
              <a:t> </a:t>
            </a:r>
            <a:r>
              <a:rPr kumimoji="1" lang="en-US" b="1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use when?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Detectors</a:t>
            </a:r>
          </a:p>
          <a:p>
            <a:r>
              <a:rPr lang="en-US" sz="2800" dirty="0" smtClean="0"/>
              <a:t>Harris gives very precise localization but doesn’t predict scale</a:t>
            </a:r>
          </a:p>
          <a:p>
            <a:pPr lvl="1"/>
            <a:r>
              <a:rPr lang="en-US" sz="2400" dirty="0" smtClean="0"/>
              <a:t>Good for some tracking applications</a:t>
            </a:r>
          </a:p>
          <a:p>
            <a:r>
              <a:rPr lang="en-US" sz="2800" dirty="0" smtClean="0"/>
              <a:t>DOG (difference of Gaussian) provides ok localization and scale</a:t>
            </a:r>
          </a:p>
          <a:p>
            <a:pPr lvl="1"/>
            <a:r>
              <a:rPr lang="en-US" sz="2400" dirty="0" smtClean="0"/>
              <a:t>Good for multi-scale or long-range matching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Descriptors</a:t>
            </a:r>
          </a:p>
          <a:p>
            <a:r>
              <a:rPr lang="en-US" sz="2800" dirty="0" smtClean="0"/>
              <a:t>SIFT: good general purpose descriptor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Panoramic Stitching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276600" y="3962400"/>
            <a:ext cx="2667000" cy="1524000"/>
            <a:chOff x="2064" y="2736"/>
            <a:chExt cx="1680" cy="96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6200" y="3962400"/>
            <a:ext cx="9067800" cy="1524000"/>
            <a:chOff x="48" y="2736"/>
            <a:chExt cx="5712" cy="960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 rot="1825181">
            <a:off x="3667125" y="4057650"/>
            <a:ext cx="2667000" cy="1524000"/>
            <a:chOff x="2064" y="2736"/>
            <a:chExt cx="1680" cy="960"/>
          </a:xfrm>
        </p:grpSpPr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895600" y="5791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4343400" y="5562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46"/>
          <p:cNvGrpSpPr>
            <a:grpSpLocks/>
          </p:cNvGrpSpPr>
          <p:nvPr/>
        </p:nvGrpSpPr>
        <p:grpSpPr bwMode="auto">
          <a:xfrm>
            <a:off x="4610100" y="3910013"/>
            <a:ext cx="2862263" cy="1566862"/>
            <a:chOff x="2904" y="2703"/>
            <a:chExt cx="1803" cy="987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45"/>
          <p:cNvGrpSpPr>
            <a:grpSpLocks/>
          </p:cNvGrpSpPr>
          <p:nvPr/>
        </p:nvGrpSpPr>
        <p:grpSpPr bwMode="auto">
          <a:xfrm>
            <a:off x="4600575" y="3905250"/>
            <a:ext cx="947738" cy="1581150"/>
            <a:chOff x="2898" y="2700"/>
            <a:chExt cx="597" cy="996"/>
          </a:xfrm>
        </p:grpSpPr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50"/>
          <p:cNvSpPr>
            <a:spLocks noChangeAspect="1" noChangeArrowheads="1"/>
          </p:cNvSpPr>
          <p:nvPr/>
        </p:nvSpPr>
        <p:spPr bwMode="auto">
          <a:xfrm>
            <a:off x="7543800" y="1638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53"/>
          <p:cNvGrpSpPr>
            <a:grpSpLocks/>
          </p:cNvGrpSpPr>
          <p:nvPr/>
        </p:nvGrpSpPr>
        <p:grpSpPr bwMode="auto">
          <a:xfrm>
            <a:off x="3124200" y="2457450"/>
            <a:ext cx="2547938" cy="209550"/>
            <a:chOff x="1968" y="1788"/>
            <a:chExt cx="1605" cy="132"/>
          </a:xfrm>
        </p:grpSpPr>
        <p:sp>
          <p:nvSpPr>
            <p:cNvPr id="34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5486400" y="4038600"/>
            <a:ext cx="1885950" cy="581025"/>
            <a:chOff x="3456" y="2784"/>
            <a:chExt cx="1188" cy="366"/>
          </a:xfrm>
        </p:grpSpPr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Growing: Texture synthesis and hole-filling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3200" dirty="0" smtClean="0"/>
              <a:t>Transfer based on simple matching is a powerful idea</a:t>
            </a:r>
          </a:p>
          <a:p>
            <a:pPr lvl="1"/>
            <a:r>
              <a:rPr lang="en-US" dirty="0" smtClean="0"/>
              <a:t>Hallucinate new pixels from their surroundings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83264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85847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Efros &amp; Leung, </a:t>
            </a:r>
            <a:r>
              <a:rPr lang="en-US" dirty="0" err="1" smtClean="0"/>
              <a:t>Criminisi</a:t>
            </a:r>
            <a:r>
              <a:rPr lang="en-US" dirty="0" smtClean="0"/>
              <a:t> et al.: To fill in pixels, take the center pixel from a patch that matches known surrounding values.  Work from the outside in, prioritizing pixels with strong gradients.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4" name="Picture 6" descr="http://tkadic2.projects.cs.illinois.edu/cs498dwh/proj3/hawk_pois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40640"/>
            <a:ext cx="2861094" cy="19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Pasting: 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Gradient-domain fusion: Treat the pixels as variables to solve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128004" name="Picture 4" descr="http://dailiu1.projects.cs.illinois.edu/cs498dwh/proj3/img/example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79" y="2191827"/>
            <a:ext cx="2234242" cy="1431551"/>
          </a:xfrm>
          <a:prstGeom prst="rect">
            <a:avLst/>
          </a:prstGeom>
          <a:noFill/>
        </p:spPr>
      </p:pic>
      <p:pic>
        <p:nvPicPr>
          <p:cNvPr id="128006" name="Picture 6" descr="http://dailiu1.projects.cs.illinois.edu/cs498dwh/proj3/img/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492" y="2191827"/>
            <a:ext cx="1908735" cy="1431551"/>
          </a:xfrm>
          <a:prstGeom prst="rect">
            <a:avLst/>
          </a:prstGeom>
          <a:noFill/>
        </p:spPr>
      </p:pic>
      <p:pic>
        <p:nvPicPr>
          <p:cNvPr id="128008" name="Picture 8" descr="http://dailiu1.projects.cs.illinois.edu/cs498dwh/proj3/img/exampl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1738" y="2212473"/>
            <a:ext cx="2286000" cy="1717681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5257800" y="2927371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3600" y="1849257"/>
            <a:ext cx="345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Adair’s Poisson Blending Result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90910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Poisson editing: make blended gradient as close as possible to source by solving a system of linear equations.</a:t>
            </a:r>
            <a:endParaRPr lang="en-US" sz="2400" dirty="0">
              <a:latin typeface="+mn-lt"/>
            </a:endParaRPr>
          </a:p>
        </p:txBody>
      </p:sp>
      <p:pic>
        <p:nvPicPr>
          <p:cNvPr id="155650" name="Picture 2" descr="http://tkadic2.projects.cs.illinois.edu/cs498dwh/proj3/haw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09" y="4182804"/>
            <a:ext cx="1957520" cy="15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2" name="Picture 4" descr="http://tkadic2.projects.cs.illinois.edu/cs498dwh/proj3/underwat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76" y="4167190"/>
            <a:ext cx="2109754" cy="15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5257800" y="4889955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98256" y="3844506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Tim’s Poisson Blending Result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Pasting: 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Laplacian</a:t>
            </a:r>
            <a:r>
              <a:rPr lang="en-US" sz="2800" dirty="0" smtClean="0"/>
              <a:t> blending: blend low-frequency slowly, high frequency quickly</a:t>
            </a:r>
          </a:p>
          <a:p>
            <a:pPr lvl="1"/>
            <a:r>
              <a:rPr lang="en-US" sz="2400" dirty="0" smtClean="0"/>
              <a:t>Blend with alpha mask values ranging from 0 to 1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228600" y="2438400"/>
            <a:ext cx="5896199" cy="4191000"/>
            <a:chOff x="117475" y="255588"/>
            <a:chExt cx="8645525" cy="6145212"/>
          </a:xfrm>
        </p:grpSpPr>
        <p:pic>
          <p:nvPicPr>
            <p:cNvPr id="21" name="Picture 3" descr="level0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988" y="4340225"/>
              <a:ext cx="7466012" cy="206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117475" y="255588"/>
              <a:ext cx="8643938" cy="2068512"/>
              <a:chOff x="74" y="161"/>
              <a:chExt cx="5445" cy="1303"/>
            </a:xfrm>
          </p:grpSpPr>
          <p:pic>
            <p:nvPicPr>
              <p:cNvPr id="23" name="Picture 5" descr="level4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6" y="161"/>
                <a:ext cx="4703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74" y="432"/>
                <a:ext cx="807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117475" y="2305050"/>
              <a:ext cx="8645525" cy="2062163"/>
              <a:chOff x="74" y="1452"/>
              <a:chExt cx="5446" cy="1299"/>
            </a:xfrm>
          </p:grpSpPr>
          <p:pic>
            <p:nvPicPr>
              <p:cNvPr id="26" name="Picture 8" descr="level2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6" y="1452"/>
                <a:ext cx="4704" cy="1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74" y="1728"/>
                <a:ext cx="807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117475" y="4756150"/>
              <a:ext cx="1281113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pic>
        <p:nvPicPr>
          <p:cNvPr id="30" name="Picture 5" descr="contribR"/>
          <p:cNvPicPr>
            <a:picLocks noChangeAspect="1" noChangeArrowheads="1"/>
          </p:cNvPicPr>
          <p:nvPr/>
        </p:nvPicPr>
        <p:blipFill>
          <a:blip r:embed="rId5" cstate="print"/>
          <a:srcRect l="66957"/>
          <a:stretch>
            <a:fillRect/>
          </a:stretch>
        </p:blipFill>
        <p:spPr bwMode="auto">
          <a:xfrm>
            <a:off x="6248400" y="3365500"/>
            <a:ext cx="2895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21329</TotalTime>
  <Words>1906</Words>
  <Application>Microsoft Office PowerPoint</Application>
  <PresentationFormat>On-screen Show (4:3)</PresentationFormat>
  <Paragraphs>450</Paragraphs>
  <Slides>64</Slides>
  <Notes>21</Notes>
  <HiddenSlides>12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Lecture1 - Introduction - CP Fall 2010</vt:lpstr>
      <vt:lpstr>Custom Design</vt:lpstr>
      <vt:lpstr>Equation</vt:lpstr>
      <vt:lpstr>Photo Editor Photo</vt:lpstr>
      <vt:lpstr>Microsoft Equation 3.0</vt:lpstr>
      <vt:lpstr>Interest Points</vt:lpstr>
      <vt:lpstr>Today’s class</vt:lpstr>
      <vt:lpstr>Vote for project 3 favorites!</vt:lpstr>
      <vt:lpstr>Review of “The Digital Canvas”</vt:lpstr>
      <vt:lpstr>Cutting: Intelligent Scissors and Graph Cuts</vt:lpstr>
      <vt:lpstr>Cutting: Intelligent Scissors and Graph Cuts</vt:lpstr>
      <vt:lpstr>Growing: Texture synthesis and hole-filling</vt:lpstr>
      <vt:lpstr>Pasting: Compositing and Blending</vt:lpstr>
      <vt:lpstr>Pasting: Compositing and Blending</vt:lpstr>
      <vt:lpstr>Image warping</vt:lpstr>
      <vt:lpstr>Image morphing = warp + blend</vt:lpstr>
      <vt:lpstr>Fun with faces</vt:lpstr>
      <vt:lpstr>Pinhole camera model</vt:lpstr>
      <vt:lpstr>Vanishing points and metrology</vt:lpstr>
      <vt:lpstr>Single-view 3D Reconstruction</vt:lpstr>
      <vt:lpstr>Lens, aperture, focal length</vt:lpstr>
      <vt:lpstr>Capturing light with a mirrored sphere</vt:lpstr>
      <vt:lpstr>One small snag</vt:lpstr>
      <vt:lpstr>Key ideas for Image-based Lighting</vt:lpstr>
      <vt:lpstr>Key ideas for Image-based Lighting</vt:lpstr>
      <vt:lpstr>Next section of topics</vt:lpstr>
      <vt:lpstr>How can we align two pictures?</vt:lpstr>
      <vt:lpstr>How can we align two pictures?</vt:lpstr>
      <vt:lpstr>Today: Keypoint Matching</vt:lpstr>
      <vt:lpstr>Main challenges</vt:lpstr>
      <vt:lpstr>Question</vt:lpstr>
      <vt:lpstr>Goals for Keypoints</vt:lpstr>
      <vt:lpstr>Key trade-offs</vt:lpstr>
      <vt:lpstr>Keypoint localization</vt:lpstr>
      <vt:lpstr>Keypoint Localization</vt:lpstr>
      <vt:lpstr>Choosing interest points</vt:lpstr>
      <vt:lpstr>Choosing interest points</vt:lpstr>
      <vt:lpstr>Choosing interest points</vt:lpstr>
      <vt:lpstr>Which patches are easier to match?</vt:lpstr>
      <vt:lpstr>Choosing interest points</vt:lpstr>
      <vt:lpstr>Many Existing Detectors Available</vt:lpstr>
      <vt:lpstr>Harris Detector [Harris88]</vt:lpstr>
      <vt:lpstr>Harris Detector [Harris88]</vt:lpstr>
      <vt:lpstr>Matlab code for Harris Detector</vt:lpstr>
      <vt:lpstr>Harris Detector – Responses [Harris88]</vt:lpstr>
      <vt:lpstr>Harris Detector – Responses [Harris88]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Results: Lowe’s DoG</vt:lpstr>
      <vt:lpstr>Orientation Normalization</vt:lpstr>
      <vt:lpstr>Available at a web site near you…</vt:lpstr>
      <vt:lpstr>How do we describe the keypoint?</vt:lpstr>
      <vt:lpstr>Local Descriptors</vt:lpstr>
      <vt:lpstr>Local Descriptors: SIFT Descriptor</vt:lpstr>
      <vt:lpstr>Details of Lowe’s SIFT algorithm</vt:lpstr>
      <vt:lpstr>Matching SIFT Descriptors</vt:lpstr>
      <vt:lpstr>Local Descriptors: SURF</vt:lpstr>
      <vt:lpstr>What to use when?</vt:lpstr>
      <vt:lpstr>Things to remember</vt:lpstr>
      <vt:lpstr>Next time: Panoramic Stitching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72</cp:revision>
  <dcterms:created xsi:type="dcterms:W3CDTF">2010-08-30T03:58:01Z</dcterms:created>
  <dcterms:modified xsi:type="dcterms:W3CDTF">2013-10-24T15:42:51Z</dcterms:modified>
</cp:coreProperties>
</file>