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notesSlides/notesSlide2.xml" ContentType="application/vnd.openxmlformats-officedocument.presentationml.notesSlide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notesSlides/notesSlide3.xml" ContentType="application/vnd.openxmlformats-officedocument.presentationml.notesSlide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notesSlides/notesSlide4.xml" ContentType="application/vnd.openxmlformats-officedocument.presentationml.notesSlide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notesSlides/notesSlide5.xml" ContentType="application/vnd.openxmlformats-officedocument.presentationml.notesSlide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notesSlides/notesSlide6.xml" ContentType="application/vnd.openxmlformats-officedocument.presentationml.notesSlide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notesSlides/notesSlide7.xml" ContentType="application/vnd.openxmlformats-officedocument.presentationml.notesSlide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notesSlides/notesSlide8.xml" ContentType="application/vnd.openxmlformats-officedocument.presentationml.notesSlide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notesSlides/notesSlide9.xml" ContentType="application/vnd.openxmlformats-officedocument.presentationml.notesSlide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notesSlides/notesSlide10.xml" ContentType="application/vnd.openxmlformats-officedocument.presentationml.notesSlide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notesSlides/notesSlide11.xml" ContentType="application/vnd.openxmlformats-officedocument.presentationml.notesSlide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notesSlides/notesSlide12.xml" ContentType="application/vnd.openxmlformats-officedocument.presentationml.notesSlide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tags/tag500.xml" ContentType="application/vnd.openxmlformats-officedocument.presentationml.tags+xml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tags/tag503.xml" ContentType="application/vnd.openxmlformats-officedocument.presentationml.tags+xml"/>
  <Override PartName="/ppt/tags/tag504.xml" ContentType="application/vnd.openxmlformats-officedocument.presentationml.tags+xml"/>
  <Override PartName="/ppt/tags/tag505.xml" ContentType="application/vnd.openxmlformats-officedocument.presentationml.tags+xml"/>
  <Override PartName="/ppt/tags/tag506.xml" ContentType="application/vnd.openxmlformats-officedocument.presentationml.tags+xml"/>
  <Override PartName="/ppt/tags/tag507.xml" ContentType="application/vnd.openxmlformats-officedocument.presentationml.tags+xml"/>
  <Override PartName="/ppt/tags/tag508.xml" ContentType="application/vnd.openxmlformats-officedocument.presentationml.tags+xml"/>
  <Override PartName="/ppt/tags/tag509.xml" ContentType="application/vnd.openxmlformats-officedocument.presentationml.tags+xml"/>
  <Override PartName="/ppt/tags/tag510.xml" ContentType="application/vnd.openxmlformats-officedocument.presentationml.tags+xml"/>
  <Override PartName="/ppt/tags/tag511.xml" ContentType="application/vnd.openxmlformats-officedocument.presentationml.tags+xml"/>
  <Override PartName="/ppt/tags/tag512.xml" ContentType="application/vnd.openxmlformats-officedocument.presentationml.tags+xml"/>
  <Override PartName="/ppt/tags/tag513.xml" ContentType="application/vnd.openxmlformats-officedocument.presentationml.tags+xml"/>
  <Override PartName="/ppt/tags/tag514.xml" ContentType="application/vnd.openxmlformats-officedocument.presentationml.tags+xml"/>
  <Override PartName="/ppt/tags/tag515.xml" ContentType="application/vnd.openxmlformats-officedocument.presentationml.tags+xml"/>
  <Override PartName="/ppt/tags/tag516.xml" ContentType="application/vnd.openxmlformats-officedocument.presentationml.tags+xml"/>
  <Override PartName="/ppt/tags/tag517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518.xml" ContentType="application/vnd.openxmlformats-officedocument.presentationml.tags+xml"/>
  <Override PartName="/ppt/tags/tag519.xml" ContentType="application/vnd.openxmlformats-officedocument.presentationml.tags+xml"/>
  <Override PartName="/ppt/tags/tag520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521.xml" ContentType="application/vnd.openxmlformats-officedocument.presentationml.tags+xml"/>
  <Override PartName="/ppt/tags/tag522.xml" ContentType="application/vnd.openxmlformats-officedocument.presentationml.tags+xml"/>
  <Override PartName="/ppt/tags/tag523.xml" ContentType="application/vnd.openxmlformats-officedocument.presentationml.tags+xml"/>
  <Override PartName="/ppt/tags/tag524.xml" ContentType="application/vnd.openxmlformats-officedocument.presentationml.tags+xml"/>
  <Override PartName="/ppt/tags/tag525.xml" ContentType="application/vnd.openxmlformats-officedocument.presentationml.tags+xml"/>
  <Override PartName="/ppt/tags/tag526.xml" ContentType="application/vnd.openxmlformats-officedocument.presentationml.tags+xml"/>
  <Override PartName="/ppt/tags/tag527.xml" ContentType="application/vnd.openxmlformats-officedocument.presentationml.tags+xml"/>
  <Override PartName="/ppt/tags/tag528.xml" ContentType="application/vnd.openxmlformats-officedocument.presentationml.tags+xml"/>
  <Override PartName="/ppt/tags/tag529.xml" ContentType="application/vnd.openxmlformats-officedocument.presentationml.tags+xml"/>
  <Override PartName="/ppt/tags/tag530.xml" ContentType="application/vnd.openxmlformats-officedocument.presentationml.tags+xml"/>
  <Override PartName="/ppt/tags/tag531.xml" ContentType="application/vnd.openxmlformats-officedocument.presentationml.tags+xml"/>
  <Override PartName="/ppt/tags/tag532.xml" ContentType="application/vnd.openxmlformats-officedocument.presentationml.tags+xml"/>
  <Override PartName="/ppt/tags/tag533.xml" ContentType="application/vnd.openxmlformats-officedocument.presentationml.tags+xml"/>
  <Override PartName="/ppt/tags/tag534.xml" ContentType="application/vnd.openxmlformats-officedocument.presentationml.tags+xml"/>
  <Override PartName="/ppt/tags/tag535.xml" ContentType="application/vnd.openxmlformats-officedocument.presentationml.tags+xml"/>
  <Override PartName="/ppt/tags/tag536.xml" ContentType="application/vnd.openxmlformats-officedocument.presentationml.tags+xml"/>
  <Override PartName="/ppt/tags/tag537.xml" ContentType="application/vnd.openxmlformats-officedocument.presentationml.tags+xml"/>
  <Override PartName="/ppt/tags/tag538.xml" ContentType="application/vnd.openxmlformats-officedocument.presentationml.tags+xml"/>
  <Override PartName="/ppt/tags/tag539.xml" ContentType="application/vnd.openxmlformats-officedocument.presentationml.tags+xml"/>
  <Override PartName="/ppt/tags/tag540.xml" ContentType="application/vnd.openxmlformats-officedocument.presentationml.tags+xml"/>
  <Override PartName="/ppt/tags/tag541.xml" ContentType="application/vnd.openxmlformats-officedocument.presentationml.tags+xml"/>
  <Override PartName="/ppt/tags/tag542.xml" ContentType="application/vnd.openxmlformats-officedocument.presentationml.tags+xml"/>
  <Override PartName="/ppt/tags/tag543.xml" ContentType="application/vnd.openxmlformats-officedocument.presentationml.tags+xml"/>
  <Override PartName="/ppt/tags/tag544.xml" ContentType="application/vnd.openxmlformats-officedocument.presentationml.tags+xml"/>
  <Override PartName="/ppt/tags/tag545.xml" ContentType="application/vnd.openxmlformats-officedocument.presentationml.tags+xml"/>
  <Override PartName="/ppt/tags/tag546.xml" ContentType="application/vnd.openxmlformats-officedocument.presentationml.tags+xml"/>
  <Override PartName="/ppt/tags/tag547.xml" ContentType="application/vnd.openxmlformats-officedocument.presentationml.tags+xml"/>
  <Override PartName="/ppt/tags/tag548.xml" ContentType="application/vnd.openxmlformats-officedocument.presentationml.tags+xml"/>
  <Override PartName="/ppt/tags/tag549.xml" ContentType="application/vnd.openxmlformats-officedocument.presentationml.tags+xml"/>
  <Override PartName="/ppt/tags/tag550.xml" ContentType="application/vnd.openxmlformats-officedocument.presentationml.tags+xml"/>
  <Override PartName="/ppt/tags/tag551.xml" ContentType="application/vnd.openxmlformats-officedocument.presentationml.tags+xml"/>
  <Override PartName="/ppt/tags/tag552.xml" ContentType="application/vnd.openxmlformats-officedocument.presentationml.tags+xml"/>
  <Override PartName="/ppt/tags/tag553.xml" ContentType="application/vnd.openxmlformats-officedocument.presentationml.tags+xml"/>
  <Override PartName="/ppt/tags/tag554.xml" ContentType="application/vnd.openxmlformats-officedocument.presentationml.tags+xml"/>
  <Override PartName="/ppt/tags/tag555.xml" ContentType="application/vnd.openxmlformats-officedocument.presentationml.tags+xml"/>
  <Override PartName="/ppt/tags/tag556.xml" ContentType="application/vnd.openxmlformats-officedocument.presentationml.tags+xml"/>
  <Override PartName="/ppt/tags/tag557.xml" ContentType="application/vnd.openxmlformats-officedocument.presentationml.tags+xml"/>
  <Override PartName="/ppt/tags/tag558.xml" ContentType="application/vnd.openxmlformats-officedocument.presentationml.tags+xml"/>
  <Override PartName="/ppt/tags/tag559.xml" ContentType="application/vnd.openxmlformats-officedocument.presentationml.tags+xml"/>
  <Override PartName="/ppt/tags/tag560.xml" ContentType="application/vnd.openxmlformats-officedocument.presentationml.tags+xml"/>
  <Override PartName="/ppt/tags/tag561.xml" ContentType="application/vnd.openxmlformats-officedocument.presentationml.tags+xml"/>
  <Override PartName="/ppt/tags/tag562.xml" ContentType="application/vnd.openxmlformats-officedocument.presentationml.tags+xml"/>
  <Override PartName="/ppt/tags/tag563.xml" ContentType="application/vnd.openxmlformats-officedocument.presentationml.tags+xml"/>
  <Override PartName="/ppt/tags/tag564.xml" ContentType="application/vnd.openxmlformats-officedocument.presentationml.tags+xml"/>
  <Override PartName="/ppt/tags/tag565.xml" ContentType="application/vnd.openxmlformats-officedocument.presentationml.tags+xml"/>
  <Override PartName="/ppt/tags/tag566.xml" ContentType="application/vnd.openxmlformats-officedocument.presentationml.tags+xml"/>
  <Override PartName="/ppt/tags/tag567.xml" ContentType="application/vnd.openxmlformats-officedocument.presentationml.tags+xml"/>
  <Override PartName="/ppt/tags/tag568.xml" ContentType="application/vnd.openxmlformats-officedocument.presentationml.tags+xml"/>
  <Override PartName="/ppt/tags/tag569.xml" ContentType="application/vnd.openxmlformats-officedocument.presentationml.tags+xml"/>
  <Override PartName="/ppt/tags/tag570.xml" ContentType="application/vnd.openxmlformats-officedocument.presentationml.tags+xml"/>
  <Override PartName="/ppt/tags/tag571.xml" ContentType="application/vnd.openxmlformats-officedocument.presentationml.tags+xml"/>
  <Override PartName="/ppt/tags/tag572.xml" ContentType="application/vnd.openxmlformats-officedocument.presentationml.tags+xml"/>
  <Override PartName="/ppt/tags/tag573.xml" ContentType="application/vnd.openxmlformats-officedocument.presentationml.tags+xml"/>
  <Override PartName="/ppt/tags/tag574.xml" ContentType="application/vnd.openxmlformats-officedocument.presentationml.tags+xml"/>
  <Override PartName="/ppt/tags/tag575.xml" ContentType="application/vnd.openxmlformats-officedocument.presentationml.tags+xml"/>
  <Override PartName="/ppt/tags/tag576.xml" ContentType="application/vnd.openxmlformats-officedocument.presentationml.tags+xml"/>
  <Override PartName="/ppt/tags/tag577.xml" ContentType="application/vnd.openxmlformats-officedocument.presentationml.tags+xml"/>
  <Override PartName="/ppt/tags/tag578.xml" ContentType="application/vnd.openxmlformats-officedocument.presentationml.tags+xml"/>
  <Override PartName="/ppt/tags/tag579.xml" ContentType="application/vnd.openxmlformats-officedocument.presentationml.tags+xml"/>
  <Override PartName="/ppt/tags/tag580.xml" ContentType="application/vnd.openxmlformats-officedocument.presentationml.tags+xml"/>
  <Override PartName="/ppt/tags/tag581.xml" ContentType="application/vnd.openxmlformats-officedocument.presentationml.tags+xml"/>
  <Override PartName="/ppt/tags/tag582.xml" ContentType="application/vnd.openxmlformats-officedocument.presentationml.tags+xml"/>
  <Override PartName="/ppt/tags/tag583.xml" ContentType="application/vnd.openxmlformats-officedocument.presentationml.tags+xml"/>
  <Override PartName="/ppt/tags/tag584.xml" ContentType="application/vnd.openxmlformats-officedocument.presentationml.tags+xml"/>
  <Override PartName="/ppt/tags/tag585.xml" ContentType="application/vnd.openxmlformats-officedocument.presentationml.tags+xml"/>
  <Override PartName="/ppt/tags/tag586.xml" ContentType="application/vnd.openxmlformats-officedocument.presentationml.tags+xml"/>
  <Override PartName="/ppt/tags/tag587.xml" ContentType="application/vnd.openxmlformats-officedocument.presentationml.tags+xml"/>
  <Override PartName="/ppt/tags/tag588.xml" ContentType="application/vnd.openxmlformats-officedocument.presentationml.tags+xml"/>
  <Override PartName="/ppt/tags/tag58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  <p:sldMasterId id="2147483685" r:id="rId4"/>
  </p:sldMasterIdLst>
  <p:notesMasterIdLst>
    <p:notesMasterId r:id="rId57"/>
  </p:notesMasterIdLst>
  <p:sldIdLst>
    <p:sldId id="398" r:id="rId5"/>
    <p:sldId id="467" r:id="rId6"/>
    <p:sldId id="471" r:id="rId7"/>
    <p:sldId id="470" r:id="rId8"/>
    <p:sldId id="472" r:id="rId9"/>
    <p:sldId id="469" r:id="rId10"/>
    <p:sldId id="466" r:id="rId11"/>
    <p:sldId id="402" r:id="rId12"/>
    <p:sldId id="403" r:id="rId13"/>
    <p:sldId id="401" r:id="rId14"/>
    <p:sldId id="404" r:id="rId15"/>
    <p:sldId id="411" r:id="rId16"/>
    <p:sldId id="405" r:id="rId17"/>
    <p:sldId id="412" r:id="rId18"/>
    <p:sldId id="413" r:id="rId19"/>
    <p:sldId id="414" r:id="rId20"/>
    <p:sldId id="417" r:id="rId21"/>
    <p:sldId id="416" r:id="rId22"/>
    <p:sldId id="418" r:id="rId23"/>
    <p:sldId id="435" r:id="rId24"/>
    <p:sldId id="427" r:id="rId25"/>
    <p:sldId id="428" r:id="rId26"/>
    <p:sldId id="468" r:id="rId27"/>
    <p:sldId id="437" r:id="rId28"/>
    <p:sldId id="429" r:id="rId29"/>
    <p:sldId id="430" r:id="rId30"/>
    <p:sldId id="431" r:id="rId31"/>
    <p:sldId id="432" r:id="rId32"/>
    <p:sldId id="433" r:id="rId33"/>
    <p:sldId id="434" r:id="rId34"/>
    <p:sldId id="436" r:id="rId35"/>
    <p:sldId id="438" r:id="rId36"/>
    <p:sldId id="448" r:id="rId37"/>
    <p:sldId id="439" r:id="rId38"/>
    <p:sldId id="459" r:id="rId39"/>
    <p:sldId id="463" r:id="rId40"/>
    <p:sldId id="440" r:id="rId41"/>
    <p:sldId id="441" r:id="rId42"/>
    <p:sldId id="442" r:id="rId43"/>
    <p:sldId id="443" r:id="rId44"/>
    <p:sldId id="462" r:id="rId45"/>
    <p:sldId id="449" r:id="rId46"/>
    <p:sldId id="450" r:id="rId47"/>
    <p:sldId id="451" r:id="rId48"/>
    <p:sldId id="454" r:id="rId49"/>
    <p:sldId id="452" r:id="rId50"/>
    <p:sldId id="453" r:id="rId51"/>
    <p:sldId id="444" r:id="rId52"/>
    <p:sldId id="455" r:id="rId53"/>
    <p:sldId id="445" r:id="rId54"/>
    <p:sldId id="456" r:id="rId55"/>
    <p:sldId id="458" r:id="rId56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68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30" autoAdjust="0"/>
    <p:restoredTop sz="84356" autoAdjust="0"/>
  </p:normalViewPr>
  <p:slideViewPr>
    <p:cSldViewPr>
      <p:cViewPr>
        <p:scale>
          <a:sx n="50" d="100"/>
          <a:sy n="50" d="100"/>
        </p:scale>
        <p:origin x="-245" y="-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5601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  <p:sld r:id="rId7" collapse="1"/>
    </p:sldLst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notesMaster" Target="notesMasters/notesMaster1.xml"/><Relationship Id="rId61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viewProps" Target="viewProps.xml"/></Relationships>
</file>

<file path=ppt/_rels/viewProps.xml.rels><?xml version="1.0" encoding="UTF-8" standalone="yes"?>
<Relationships xmlns="http://schemas.openxmlformats.org/package/2006/relationships"><Relationship Id="rId3" Type="http://schemas.openxmlformats.org/officeDocument/2006/relationships/slide" Target="slides/slide25.xml"/><Relationship Id="rId7" Type="http://schemas.openxmlformats.org/officeDocument/2006/relationships/slide" Target="slides/slide40.xml"/><Relationship Id="rId2" Type="http://schemas.openxmlformats.org/officeDocument/2006/relationships/slide" Target="slides/slide22.xml"/><Relationship Id="rId1" Type="http://schemas.openxmlformats.org/officeDocument/2006/relationships/slide" Target="slides/slide21.xml"/><Relationship Id="rId6" Type="http://schemas.openxmlformats.org/officeDocument/2006/relationships/slide" Target="slides/slide39.xml"/><Relationship Id="rId5" Type="http://schemas.openxmlformats.org/officeDocument/2006/relationships/slide" Target="slides/slide35.xml"/><Relationship Id="rId4" Type="http://schemas.openxmlformats.org/officeDocument/2006/relationships/slide" Target="slides/slide29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4.wmf"/><Relationship Id="rId1" Type="http://schemas.openxmlformats.org/officeDocument/2006/relationships/image" Target="../media/image23.wmf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24.wmf"/><Relationship Id="rId1" Type="http://schemas.openxmlformats.org/officeDocument/2006/relationships/image" Target="../media/image23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5.wmf"/></Relationships>
</file>

<file path=ppt/drawings/_rels/vmlDrawing12.vml.rels><?xml version="1.0" encoding="UTF-8" standalone="yes"?>
<Relationships xmlns="http://schemas.openxmlformats.org/package/2006/relationships"><Relationship Id="rId2" Type="http://schemas.openxmlformats.org/officeDocument/2006/relationships/image" Target="../media/image89.wmf"/><Relationship Id="rId1" Type="http://schemas.openxmlformats.org/officeDocument/2006/relationships/image" Target="../media/image88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6.wmf"/><Relationship Id="rId1" Type="http://schemas.openxmlformats.org/officeDocument/2006/relationships/image" Target="../media/image25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png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26.wmf"/><Relationship Id="rId1" Type="http://schemas.openxmlformats.org/officeDocument/2006/relationships/image" Target="../media/image29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png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56.wmf"/><Relationship Id="rId2" Type="http://schemas.openxmlformats.org/officeDocument/2006/relationships/image" Target="../media/image55.wmf"/><Relationship Id="rId1" Type="http://schemas.openxmlformats.org/officeDocument/2006/relationships/image" Target="../media/image54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59.wmf"/><Relationship Id="rId2" Type="http://schemas.openxmlformats.org/officeDocument/2006/relationships/image" Target="../media/image58.wmf"/><Relationship Id="rId1" Type="http://schemas.openxmlformats.org/officeDocument/2006/relationships/image" Target="../media/image57.wmf"/><Relationship Id="rId6" Type="http://schemas.openxmlformats.org/officeDocument/2006/relationships/image" Target="../media/image62.wmf"/><Relationship Id="rId5" Type="http://schemas.openxmlformats.org/officeDocument/2006/relationships/image" Target="../media/image61.wmf"/><Relationship Id="rId4" Type="http://schemas.openxmlformats.org/officeDocument/2006/relationships/image" Target="../media/image60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6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6F4FBCDD-D989-4CE3-ADE9-54A81E3DAD12}" type="datetimeFigureOut">
              <a:rPr lang="en-US"/>
              <a:pPr>
                <a:defRPr/>
              </a:pPr>
              <a:t>10/7/2013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0EA13999-41D4-4B40-AFC6-99FBFE0D64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73710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A13999-41D4-4B40-AFC6-99FBFE0D6424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83E177B-FF33-4E61-BDBE-5DBC57DA31E0}" type="slidenum">
              <a:rPr lang="en-US">
                <a:solidFill>
                  <a:prstClr val="black"/>
                </a:solidFill>
              </a:rPr>
              <a:pPr/>
              <a:t>28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30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48271E6-CB49-4FA4-95B8-E82C25D8FC0C}" type="slidenum">
              <a:rPr lang="en-US">
                <a:solidFill>
                  <a:prstClr val="black"/>
                </a:solidFill>
              </a:rPr>
              <a:pPr/>
              <a:t>29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31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1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1E4B753-6280-4A0D-B1E7-827340EB3136}" type="slidenum">
              <a:rPr lang="en-US">
                <a:solidFill>
                  <a:prstClr val="black"/>
                </a:solidFill>
              </a:rPr>
              <a:pPr/>
              <a:t>30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32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2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3BCB7A8-4D89-476F-AB10-2D26D308CA60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34</a:t>
            </a:fld>
            <a:endParaRPr lang="en-US" smtClean="0"/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217BE30-075D-4A3D-A8C8-FE107CDC0BC6}" type="slidenum">
              <a:rPr lang="en-US"/>
              <a:pPr/>
              <a:t>35</a:t>
            </a:fld>
            <a:endParaRPr lang="en-US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/>
              <a:t>Note that the retina is curved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A13999-41D4-4B40-AFC6-99FBFE0D6424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5819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6EE1A7C-6CB5-4CE9-9B30-66D2979D4BF5}" type="slidenum">
              <a:rPr lang="en-US"/>
              <a:pPr/>
              <a:t>17</a:t>
            </a:fld>
            <a:endParaRPr lang="en-US"/>
          </a:p>
        </p:txBody>
      </p:sp>
      <p:sp>
        <p:nvSpPr>
          <p:cNvPr id="422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2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62692FC-C9F5-45F3-A7C9-2547C7CA9296}" type="slidenum">
              <a:rPr lang="en-US"/>
              <a:pPr/>
              <a:t>18</a:t>
            </a:fld>
            <a:endParaRPr lang="en-US"/>
          </a:p>
        </p:txBody>
      </p:sp>
      <p:sp>
        <p:nvSpPr>
          <p:cNvPr id="421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1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A52BAA7-C329-482B-B6A2-AF3FBEBCF787}" type="slidenum">
              <a:rPr lang="en-US"/>
              <a:pPr/>
              <a:t>19</a:t>
            </a:fld>
            <a:endParaRPr lang="en-US"/>
          </a:p>
        </p:txBody>
      </p:sp>
      <p:sp>
        <p:nvSpPr>
          <p:cNvPr id="423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3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47351FF-6B77-4F35-9D25-8DE635889565}" type="slidenum">
              <a:rPr lang="en-US">
                <a:solidFill>
                  <a:prstClr val="black"/>
                </a:solidFill>
              </a:rPr>
              <a:pPr/>
              <a:t>21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24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4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B60FD81-EB2F-4356-B917-21B53518ADD8}" type="slidenum">
              <a:rPr lang="en-US">
                <a:solidFill>
                  <a:prstClr val="black"/>
                </a:solidFill>
              </a:rPr>
              <a:pPr/>
              <a:t>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25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5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2F38406-9238-4F2B-BC13-0B8516B3261C}" type="slidenum">
              <a:rPr lang="en-US">
                <a:solidFill>
                  <a:prstClr val="black"/>
                </a:solidFill>
              </a:rPr>
              <a:pPr/>
              <a:t>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27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7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BD3290B-4CF8-4CCF-971E-0EE2961BA876}" type="slidenum">
              <a:rPr lang="en-US">
                <a:solidFill>
                  <a:prstClr val="black"/>
                </a:solidFill>
              </a:rPr>
              <a:pPr/>
              <a:t>26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28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8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4D35F3C-D971-4C8F-83EF-BDD282A9F5D9}" type="slidenum">
              <a:rPr lang="en-US">
                <a:solidFill>
                  <a:prstClr val="black"/>
                </a:solidFill>
              </a:rPr>
              <a:pPr/>
              <a:t>27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29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9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355975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928856-9DEC-4F70-BAC4-A3F83621488F}" type="datetimeFigureOut">
              <a:rPr lang="en-US"/>
              <a:pPr>
                <a:defRPr/>
              </a:pPr>
              <a:t>10/7/2013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213ED9-5A0B-4A31-954B-2A54A108E8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60BF57-0160-4C5B-B9BD-AF25353160A6}" type="datetimeFigureOut">
              <a:rPr lang="en-US"/>
              <a:pPr>
                <a:defRPr/>
              </a:pPr>
              <a:t>10/7/2013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1194E1-1295-4EEB-B5B3-E50E5BF992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F29195-A194-4B65-A99C-A8BE0BAE2B20}" type="datetimeFigureOut">
              <a:rPr lang="en-US"/>
              <a:pPr>
                <a:defRPr/>
              </a:pPr>
              <a:t>10/7/2013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A7B8B3-B96D-45F2-A102-918AF287C5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BigBlueDots1600Logo2 op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52400" y="5334000"/>
            <a:ext cx="8763000" cy="685800"/>
          </a:xfrm>
          <a:effectLst/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662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85800" y="6096000"/>
            <a:ext cx="8229600" cy="533400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05254D-8B20-4C4C-8DBB-724452D461E9}" type="datetimeFigureOut">
              <a:rPr lang="en-US"/>
              <a:pPr>
                <a:defRPr/>
              </a:pPr>
              <a:t>10/7/2013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F88BE6-D0E6-4FA5-A5C6-AF6DB92BA8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61261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61261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400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800600"/>
          </a:xfrm>
        </p:spPr>
        <p:txBody>
          <a:bodyPr/>
          <a:lstStyle/>
          <a:p>
            <a:pPr lvl="0"/>
            <a:endParaRPr lang="en-US" noProof="0" smtClean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4CCD12-2C6C-43F6-9E0F-B8751FC058A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99477F-885F-4022-9061-1D27CCDBE63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554D07-BB9F-4A23-967F-ACE06E1A44B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4101F9-9C8F-4B51-852E-EE0A9BF0982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300CAF-D436-4556-8B19-6E9F2A9054E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CC363C-35BF-4796-9819-2A8E0C12D92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CA1C5E-A3A3-47F0-9854-D6BA8E3AE4F0}" type="datetimeFigureOut">
              <a:rPr lang="en-US"/>
              <a:pPr>
                <a:defRPr/>
              </a:pPr>
              <a:t>10/7/2013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E17E4F-D037-4C32-8A72-16E6101325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30311E-A328-4A13-9831-3472503FA82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918134-83A4-4CB4-AAD8-C0DCCDA99F3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4A349E-8BD1-4E8F-9C0F-10BC23122FB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BB9FD2-7067-4C5C-A80F-1E050E54B3C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6CA3AB-07F1-4036-9B2E-7CA28D0377C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355975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737748-23E0-4C34-9D3C-EAACF573886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791739-BAFF-4C2A-A0F2-0D85E5808B5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322845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70455E-A974-4383-A1F2-9D37570C2CB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6D8B6E-0CCD-4B4A-8474-3FBDED4205F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775870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3E55E7-9C5C-42F4-A97B-0DA97570390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6066A7-BC2B-4554-BA07-805E2D8397E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188362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444010-FF58-4C5C-989A-18021577E8D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BAC591-60BB-4238-81C5-F7ABF7E66A9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342193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0DDD7B-E393-4FDC-A104-D211C199731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20649F-9A11-4A4A-A8DE-B2B3389C101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52884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C660B9-CB34-42C7-A624-E7D942AC8C03}" type="datetimeFigureOut">
              <a:rPr lang="en-US"/>
              <a:pPr>
                <a:defRPr/>
              </a:pPr>
              <a:t>10/7/2013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BBDDFB-8755-4DAB-83C3-C2137D7AEE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055693-774E-4291-972D-7593B39A460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61A51B-FDE6-4C99-B2B3-89855BBE998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660738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C7E723-F95E-4DB8-9451-97D721207B9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02AF9A-CE35-43E7-B622-B80E77A53D5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386614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DCD1B8-298C-4C30-9B1E-6C9467295F1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C97526-865F-4E07-AA12-5D2B1C7C0A9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376232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9B19CA-C11D-451B-93C4-E16C6F93D5C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32AEF9-0673-4DFD-ABA6-7FE193114FF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787738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292E1C-A67C-42D8-A593-D2891F2A4ED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46CC81-88AB-4D5D-912C-AE2EA2BFAD1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664681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58ABDA-121A-43CD-BA08-1A2451D8238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85C265-6EC9-44E3-ABDD-21FF2C01B14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94972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E9164F-B89B-4408-B261-81D9BBF3AF7D}" type="datetimeFigureOut">
              <a:rPr lang="en-US"/>
              <a:pPr>
                <a:defRPr/>
              </a:pPr>
              <a:t>10/7/2013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9C5821-7A2A-4B75-9372-AD219CD435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16ACE7-F072-4577-8DFB-307FEB5C7225}" type="datetimeFigureOut">
              <a:rPr lang="en-US"/>
              <a:pPr>
                <a:defRPr/>
              </a:pPr>
              <a:t>10/7/2013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49F74F-E1BA-481A-9488-C3D953712C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CD670D-6FA2-4662-8410-CC77271782D4}" type="datetimeFigureOut">
              <a:rPr lang="en-US"/>
              <a:pPr>
                <a:defRPr/>
              </a:pPr>
              <a:t>10/7/2013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B45972-3906-42E4-B419-283498EC60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5A707E-1994-4168-AE0D-61C2EB8A1E43}" type="datetimeFigureOut">
              <a:rPr lang="en-US"/>
              <a:pPr>
                <a:defRPr/>
              </a:pPr>
              <a:t>10/7/2013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E27FB2-42E4-4193-9FF7-5E1B62D4FB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5E4515-B7D1-4DF3-91C9-897736C83C07}" type="datetimeFigureOut">
              <a:rPr lang="en-US"/>
              <a:pPr>
                <a:defRPr/>
              </a:pPr>
              <a:t>10/7/2013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1916EB-F8A5-4114-9CA6-17A0800FA3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229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066800"/>
            <a:ext cx="82296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AC39668-E5BA-457E-AD7F-4FEFDFA7E865}" type="datetimeFigureOut">
              <a:rPr lang="en-US"/>
              <a:pPr>
                <a:defRPr/>
              </a:pPr>
              <a:t>10/7/2013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3D5E663-3A5B-4AF0-A77F-EACA1A9218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2" descr="BigBlueDots1600gradientWithBriteLogo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6400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bg2"/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2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2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330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55331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55332" name="Rectangle 102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eaLnBrk="0" hangingPunct="0"/>
            <a:endParaRPr lang="en-US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55333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eaLnBrk="0" hangingPunct="0"/>
            <a:endParaRPr lang="en-US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55334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eaLnBrk="0" hangingPunct="0"/>
            <a:fld id="{50678024-6D65-4F98-8BE6-8CE1573391D8}" type="slidenum">
              <a:rPr lang="en-US" smtClean="0">
                <a:solidFill>
                  <a:srgbClr val="000000"/>
                </a:solidFill>
                <a:latin typeface="Times New Roman" pitchFamily="18" charset="0"/>
              </a:rPr>
              <a:pPr eaLnBrk="0" hangingPunct="0"/>
              <a:t>‹#›</a:t>
            </a:fld>
            <a:endParaRPr lang="en-US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55335" name="Line 1031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066800"/>
            <a:ext cx="82296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90D6271-50E0-4E7A-B33B-0899CAC8786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85AB21B-8CEB-4B5D-92EA-31DD188811C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7408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6.wmf"/><Relationship Id="rId2" Type="http://schemas.openxmlformats.org/officeDocument/2006/relationships/tags" Target="../tags/tag1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7.bin"/><Relationship Id="rId5" Type="http://schemas.openxmlformats.org/officeDocument/2006/relationships/image" Target="../media/image29.wmf"/><Relationship Id="rId4" Type="http://schemas.openxmlformats.org/officeDocument/2006/relationships/oleObject" Target="../embeddings/oleObject6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7" Type="http://schemas.openxmlformats.org/officeDocument/2006/relationships/image" Target="../media/image30.wmf"/><Relationship Id="rId2" Type="http://schemas.openxmlformats.org/officeDocument/2006/relationships/tags" Target="../tags/tag2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8.bin"/><Relationship Id="rId5" Type="http://schemas.openxmlformats.org/officeDocument/2006/relationships/image" Target="../media/image31.png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tags" Target="../tags/tag12.xml"/><Relationship Id="rId13" Type="http://schemas.openxmlformats.org/officeDocument/2006/relationships/tags" Target="../tags/tag17.xml"/><Relationship Id="rId18" Type="http://schemas.openxmlformats.org/officeDocument/2006/relationships/tags" Target="../tags/tag22.xml"/><Relationship Id="rId26" Type="http://schemas.openxmlformats.org/officeDocument/2006/relationships/tags" Target="../tags/tag30.xml"/><Relationship Id="rId39" Type="http://schemas.openxmlformats.org/officeDocument/2006/relationships/notesSlide" Target="../notesSlides/notesSlide2.xml"/><Relationship Id="rId3" Type="http://schemas.openxmlformats.org/officeDocument/2006/relationships/tags" Target="../tags/tag7.xml"/><Relationship Id="rId21" Type="http://schemas.openxmlformats.org/officeDocument/2006/relationships/tags" Target="../tags/tag25.xml"/><Relationship Id="rId34" Type="http://schemas.openxmlformats.org/officeDocument/2006/relationships/tags" Target="../tags/tag38.xml"/><Relationship Id="rId42" Type="http://schemas.openxmlformats.org/officeDocument/2006/relationships/image" Target="../media/image36.emf"/><Relationship Id="rId7" Type="http://schemas.openxmlformats.org/officeDocument/2006/relationships/tags" Target="../tags/tag11.xml"/><Relationship Id="rId12" Type="http://schemas.openxmlformats.org/officeDocument/2006/relationships/tags" Target="../tags/tag16.xml"/><Relationship Id="rId17" Type="http://schemas.openxmlformats.org/officeDocument/2006/relationships/tags" Target="../tags/tag21.xml"/><Relationship Id="rId25" Type="http://schemas.openxmlformats.org/officeDocument/2006/relationships/tags" Target="../tags/tag29.xml"/><Relationship Id="rId33" Type="http://schemas.openxmlformats.org/officeDocument/2006/relationships/tags" Target="../tags/tag37.xml"/><Relationship Id="rId38" Type="http://schemas.openxmlformats.org/officeDocument/2006/relationships/slideLayout" Target="../slideLayouts/slideLayout6.xml"/><Relationship Id="rId2" Type="http://schemas.openxmlformats.org/officeDocument/2006/relationships/tags" Target="../tags/tag6.xml"/><Relationship Id="rId16" Type="http://schemas.openxmlformats.org/officeDocument/2006/relationships/tags" Target="../tags/tag20.xml"/><Relationship Id="rId20" Type="http://schemas.openxmlformats.org/officeDocument/2006/relationships/tags" Target="../tags/tag24.xml"/><Relationship Id="rId29" Type="http://schemas.openxmlformats.org/officeDocument/2006/relationships/tags" Target="../tags/tag33.xml"/><Relationship Id="rId41" Type="http://schemas.openxmlformats.org/officeDocument/2006/relationships/image" Target="../media/image35.emf"/><Relationship Id="rId1" Type="http://schemas.openxmlformats.org/officeDocument/2006/relationships/tags" Target="../tags/tag5.xml"/><Relationship Id="rId6" Type="http://schemas.openxmlformats.org/officeDocument/2006/relationships/tags" Target="../tags/tag10.xml"/><Relationship Id="rId11" Type="http://schemas.openxmlformats.org/officeDocument/2006/relationships/tags" Target="../tags/tag15.xml"/><Relationship Id="rId24" Type="http://schemas.openxmlformats.org/officeDocument/2006/relationships/tags" Target="../tags/tag28.xml"/><Relationship Id="rId32" Type="http://schemas.openxmlformats.org/officeDocument/2006/relationships/tags" Target="../tags/tag36.xml"/><Relationship Id="rId37" Type="http://schemas.openxmlformats.org/officeDocument/2006/relationships/tags" Target="../tags/tag41.xml"/><Relationship Id="rId40" Type="http://schemas.openxmlformats.org/officeDocument/2006/relationships/image" Target="../media/image34.emf"/><Relationship Id="rId5" Type="http://schemas.openxmlformats.org/officeDocument/2006/relationships/tags" Target="../tags/tag9.xml"/><Relationship Id="rId15" Type="http://schemas.openxmlformats.org/officeDocument/2006/relationships/tags" Target="../tags/tag19.xml"/><Relationship Id="rId23" Type="http://schemas.openxmlformats.org/officeDocument/2006/relationships/tags" Target="../tags/tag27.xml"/><Relationship Id="rId28" Type="http://schemas.openxmlformats.org/officeDocument/2006/relationships/tags" Target="../tags/tag32.xml"/><Relationship Id="rId36" Type="http://schemas.openxmlformats.org/officeDocument/2006/relationships/tags" Target="../tags/tag40.xml"/><Relationship Id="rId10" Type="http://schemas.openxmlformats.org/officeDocument/2006/relationships/tags" Target="../tags/tag14.xml"/><Relationship Id="rId19" Type="http://schemas.openxmlformats.org/officeDocument/2006/relationships/tags" Target="../tags/tag23.xml"/><Relationship Id="rId31" Type="http://schemas.openxmlformats.org/officeDocument/2006/relationships/tags" Target="../tags/tag35.xml"/><Relationship Id="rId4" Type="http://schemas.openxmlformats.org/officeDocument/2006/relationships/tags" Target="../tags/tag8.xml"/><Relationship Id="rId9" Type="http://schemas.openxmlformats.org/officeDocument/2006/relationships/tags" Target="../tags/tag13.xml"/><Relationship Id="rId14" Type="http://schemas.openxmlformats.org/officeDocument/2006/relationships/tags" Target="../tags/tag18.xml"/><Relationship Id="rId22" Type="http://schemas.openxmlformats.org/officeDocument/2006/relationships/tags" Target="../tags/tag26.xml"/><Relationship Id="rId27" Type="http://schemas.openxmlformats.org/officeDocument/2006/relationships/tags" Target="../tags/tag31.xml"/><Relationship Id="rId30" Type="http://schemas.openxmlformats.org/officeDocument/2006/relationships/tags" Target="../tags/tag34.xml"/><Relationship Id="rId35" Type="http://schemas.openxmlformats.org/officeDocument/2006/relationships/tags" Target="../tags/tag39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tags" Target="../tags/tag49.xml"/><Relationship Id="rId13" Type="http://schemas.openxmlformats.org/officeDocument/2006/relationships/tags" Target="../tags/tag54.xml"/><Relationship Id="rId18" Type="http://schemas.openxmlformats.org/officeDocument/2006/relationships/tags" Target="../tags/tag59.xml"/><Relationship Id="rId26" Type="http://schemas.openxmlformats.org/officeDocument/2006/relationships/notesSlide" Target="../notesSlides/notesSlide3.xml"/><Relationship Id="rId3" Type="http://schemas.openxmlformats.org/officeDocument/2006/relationships/tags" Target="../tags/tag44.xml"/><Relationship Id="rId21" Type="http://schemas.openxmlformats.org/officeDocument/2006/relationships/tags" Target="../tags/tag62.xml"/><Relationship Id="rId7" Type="http://schemas.openxmlformats.org/officeDocument/2006/relationships/tags" Target="../tags/tag48.xml"/><Relationship Id="rId12" Type="http://schemas.openxmlformats.org/officeDocument/2006/relationships/tags" Target="../tags/tag53.xml"/><Relationship Id="rId17" Type="http://schemas.openxmlformats.org/officeDocument/2006/relationships/tags" Target="../tags/tag58.xml"/><Relationship Id="rId25" Type="http://schemas.openxmlformats.org/officeDocument/2006/relationships/slideLayout" Target="../slideLayouts/slideLayout6.xml"/><Relationship Id="rId2" Type="http://schemas.openxmlformats.org/officeDocument/2006/relationships/tags" Target="../tags/tag43.xml"/><Relationship Id="rId16" Type="http://schemas.openxmlformats.org/officeDocument/2006/relationships/tags" Target="../tags/tag57.xml"/><Relationship Id="rId20" Type="http://schemas.openxmlformats.org/officeDocument/2006/relationships/tags" Target="../tags/tag61.xml"/><Relationship Id="rId29" Type="http://schemas.openxmlformats.org/officeDocument/2006/relationships/image" Target="../media/image39.emf"/><Relationship Id="rId1" Type="http://schemas.openxmlformats.org/officeDocument/2006/relationships/tags" Target="../tags/tag42.xml"/><Relationship Id="rId6" Type="http://schemas.openxmlformats.org/officeDocument/2006/relationships/tags" Target="../tags/tag47.xml"/><Relationship Id="rId11" Type="http://schemas.openxmlformats.org/officeDocument/2006/relationships/tags" Target="../tags/tag52.xml"/><Relationship Id="rId24" Type="http://schemas.openxmlformats.org/officeDocument/2006/relationships/tags" Target="../tags/tag65.xml"/><Relationship Id="rId5" Type="http://schemas.openxmlformats.org/officeDocument/2006/relationships/tags" Target="../tags/tag46.xml"/><Relationship Id="rId15" Type="http://schemas.openxmlformats.org/officeDocument/2006/relationships/tags" Target="../tags/tag56.xml"/><Relationship Id="rId23" Type="http://schemas.openxmlformats.org/officeDocument/2006/relationships/tags" Target="../tags/tag64.xml"/><Relationship Id="rId28" Type="http://schemas.openxmlformats.org/officeDocument/2006/relationships/image" Target="../media/image38.emf"/><Relationship Id="rId10" Type="http://schemas.openxmlformats.org/officeDocument/2006/relationships/tags" Target="../tags/tag51.xml"/><Relationship Id="rId19" Type="http://schemas.openxmlformats.org/officeDocument/2006/relationships/tags" Target="../tags/tag60.xml"/><Relationship Id="rId4" Type="http://schemas.openxmlformats.org/officeDocument/2006/relationships/tags" Target="../tags/tag45.xml"/><Relationship Id="rId9" Type="http://schemas.openxmlformats.org/officeDocument/2006/relationships/tags" Target="../tags/tag50.xml"/><Relationship Id="rId14" Type="http://schemas.openxmlformats.org/officeDocument/2006/relationships/tags" Target="../tags/tag55.xml"/><Relationship Id="rId22" Type="http://schemas.openxmlformats.org/officeDocument/2006/relationships/tags" Target="../tags/tag63.xml"/><Relationship Id="rId27" Type="http://schemas.openxmlformats.org/officeDocument/2006/relationships/image" Target="../media/image37.e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tags" Target="../tags/tag73.xml"/><Relationship Id="rId13" Type="http://schemas.openxmlformats.org/officeDocument/2006/relationships/tags" Target="../tags/tag78.xml"/><Relationship Id="rId18" Type="http://schemas.openxmlformats.org/officeDocument/2006/relationships/tags" Target="../tags/tag83.xml"/><Relationship Id="rId26" Type="http://schemas.openxmlformats.org/officeDocument/2006/relationships/tags" Target="../tags/tag91.xml"/><Relationship Id="rId39" Type="http://schemas.openxmlformats.org/officeDocument/2006/relationships/notesSlide" Target="../notesSlides/notesSlide4.xml"/><Relationship Id="rId3" Type="http://schemas.openxmlformats.org/officeDocument/2006/relationships/tags" Target="../tags/tag68.xml"/><Relationship Id="rId21" Type="http://schemas.openxmlformats.org/officeDocument/2006/relationships/tags" Target="../tags/tag86.xml"/><Relationship Id="rId34" Type="http://schemas.openxmlformats.org/officeDocument/2006/relationships/tags" Target="../tags/tag99.xml"/><Relationship Id="rId42" Type="http://schemas.openxmlformats.org/officeDocument/2006/relationships/image" Target="../media/image42.emf"/><Relationship Id="rId7" Type="http://schemas.openxmlformats.org/officeDocument/2006/relationships/tags" Target="../tags/tag72.xml"/><Relationship Id="rId12" Type="http://schemas.openxmlformats.org/officeDocument/2006/relationships/tags" Target="../tags/tag77.xml"/><Relationship Id="rId17" Type="http://schemas.openxmlformats.org/officeDocument/2006/relationships/tags" Target="../tags/tag82.xml"/><Relationship Id="rId25" Type="http://schemas.openxmlformats.org/officeDocument/2006/relationships/tags" Target="../tags/tag90.xml"/><Relationship Id="rId33" Type="http://schemas.openxmlformats.org/officeDocument/2006/relationships/tags" Target="../tags/tag98.xml"/><Relationship Id="rId38" Type="http://schemas.openxmlformats.org/officeDocument/2006/relationships/slideLayout" Target="../slideLayouts/slideLayout6.xml"/><Relationship Id="rId2" Type="http://schemas.openxmlformats.org/officeDocument/2006/relationships/tags" Target="../tags/tag67.xml"/><Relationship Id="rId16" Type="http://schemas.openxmlformats.org/officeDocument/2006/relationships/tags" Target="../tags/tag81.xml"/><Relationship Id="rId20" Type="http://schemas.openxmlformats.org/officeDocument/2006/relationships/tags" Target="../tags/tag85.xml"/><Relationship Id="rId29" Type="http://schemas.openxmlformats.org/officeDocument/2006/relationships/tags" Target="../tags/tag94.xml"/><Relationship Id="rId41" Type="http://schemas.openxmlformats.org/officeDocument/2006/relationships/image" Target="../media/image41.emf"/><Relationship Id="rId1" Type="http://schemas.openxmlformats.org/officeDocument/2006/relationships/tags" Target="../tags/tag66.xml"/><Relationship Id="rId6" Type="http://schemas.openxmlformats.org/officeDocument/2006/relationships/tags" Target="../tags/tag71.xml"/><Relationship Id="rId11" Type="http://schemas.openxmlformats.org/officeDocument/2006/relationships/tags" Target="../tags/tag76.xml"/><Relationship Id="rId24" Type="http://schemas.openxmlformats.org/officeDocument/2006/relationships/tags" Target="../tags/tag89.xml"/><Relationship Id="rId32" Type="http://schemas.openxmlformats.org/officeDocument/2006/relationships/tags" Target="../tags/tag97.xml"/><Relationship Id="rId37" Type="http://schemas.openxmlformats.org/officeDocument/2006/relationships/tags" Target="../tags/tag102.xml"/><Relationship Id="rId40" Type="http://schemas.openxmlformats.org/officeDocument/2006/relationships/image" Target="../media/image40.emf"/><Relationship Id="rId5" Type="http://schemas.openxmlformats.org/officeDocument/2006/relationships/tags" Target="../tags/tag70.xml"/><Relationship Id="rId15" Type="http://schemas.openxmlformats.org/officeDocument/2006/relationships/tags" Target="../tags/tag80.xml"/><Relationship Id="rId23" Type="http://schemas.openxmlformats.org/officeDocument/2006/relationships/tags" Target="../tags/tag88.xml"/><Relationship Id="rId28" Type="http://schemas.openxmlformats.org/officeDocument/2006/relationships/tags" Target="../tags/tag93.xml"/><Relationship Id="rId36" Type="http://schemas.openxmlformats.org/officeDocument/2006/relationships/tags" Target="../tags/tag101.xml"/><Relationship Id="rId10" Type="http://schemas.openxmlformats.org/officeDocument/2006/relationships/tags" Target="../tags/tag75.xml"/><Relationship Id="rId19" Type="http://schemas.openxmlformats.org/officeDocument/2006/relationships/tags" Target="../tags/tag84.xml"/><Relationship Id="rId31" Type="http://schemas.openxmlformats.org/officeDocument/2006/relationships/tags" Target="../tags/tag96.xml"/><Relationship Id="rId4" Type="http://schemas.openxmlformats.org/officeDocument/2006/relationships/tags" Target="../tags/tag69.xml"/><Relationship Id="rId9" Type="http://schemas.openxmlformats.org/officeDocument/2006/relationships/tags" Target="../tags/tag74.xml"/><Relationship Id="rId14" Type="http://schemas.openxmlformats.org/officeDocument/2006/relationships/tags" Target="../tags/tag79.xml"/><Relationship Id="rId22" Type="http://schemas.openxmlformats.org/officeDocument/2006/relationships/tags" Target="../tags/tag87.xml"/><Relationship Id="rId27" Type="http://schemas.openxmlformats.org/officeDocument/2006/relationships/tags" Target="../tags/tag92.xml"/><Relationship Id="rId30" Type="http://schemas.openxmlformats.org/officeDocument/2006/relationships/tags" Target="../tags/tag95.xml"/><Relationship Id="rId35" Type="http://schemas.openxmlformats.org/officeDocument/2006/relationships/tags" Target="../tags/tag100.xml"/><Relationship Id="rId43" Type="http://schemas.openxmlformats.org/officeDocument/2006/relationships/image" Target="../media/image43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eb.engr.illinois.edu/~thorsen1/cs498dwh/proj2/" TargetMode="External"/><Relationship Id="rId7" Type="http://schemas.openxmlformats.org/officeDocument/2006/relationships/image" Target="../media/image7.jpeg"/><Relationship Id="rId2" Type="http://schemas.openxmlformats.org/officeDocument/2006/relationships/hyperlink" Target="http://web.engr.illinois.edu/~degol2/cs498dwh/proj2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03.xml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tags" Target="../tags/tag111.xml"/><Relationship Id="rId13" Type="http://schemas.openxmlformats.org/officeDocument/2006/relationships/tags" Target="../tags/tag116.xml"/><Relationship Id="rId18" Type="http://schemas.openxmlformats.org/officeDocument/2006/relationships/tags" Target="../tags/tag121.xml"/><Relationship Id="rId26" Type="http://schemas.openxmlformats.org/officeDocument/2006/relationships/tags" Target="../tags/tag129.xml"/><Relationship Id="rId39" Type="http://schemas.openxmlformats.org/officeDocument/2006/relationships/tags" Target="../tags/tag142.xml"/><Relationship Id="rId3" Type="http://schemas.openxmlformats.org/officeDocument/2006/relationships/tags" Target="../tags/tag106.xml"/><Relationship Id="rId21" Type="http://schemas.openxmlformats.org/officeDocument/2006/relationships/tags" Target="../tags/tag124.xml"/><Relationship Id="rId34" Type="http://schemas.openxmlformats.org/officeDocument/2006/relationships/tags" Target="../tags/tag137.xml"/><Relationship Id="rId42" Type="http://schemas.openxmlformats.org/officeDocument/2006/relationships/image" Target="../media/image46.emf"/><Relationship Id="rId7" Type="http://schemas.openxmlformats.org/officeDocument/2006/relationships/tags" Target="../tags/tag110.xml"/><Relationship Id="rId12" Type="http://schemas.openxmlformats.org/officeDocument/2006/relationships/tags" Target="../tags/tag115.xml"/><Relationship Id="rId17" Type="http://schemas.openxmlformats.org/officeDocument/2006/relationships/tags" Target="../tags/tag120.xml"/><Relationship Id="rId25" Type="http://schemas.openxmlformats.org/officeDocument/2006/relationships/tags" Target="../tags/tag128.xml"/><Relationship Id="rId33" Type="http://schemas.openxmlformats.org/officeDocument/2006/relationships/tags" Target="../tags/tag136.xml"/><Relationship Id="rId38" Type="http://schemas.openxmlformats.org/officeDocument/2006/relationships/tags" Target="../tags/tag141.xml"/><Relationship Id="rId2" Type="http://schemas.openxmlformats.org/officeDocument/2006/relationships/tags" Target="../tags/tag105.xml"/><Relationship Id="rId16" Type="http://schemas.openxmlformats.org/officeDocument/2006/relationships/tags" Target="../tags/tag119.xml"/><Relationship Id="rId20" Type="http://schemas.openxmlformats.org/officeDocument/2006/relationships/tags" Target="../tags/tag123.xml"/><Relationship Id="rId29" Type="http://schemas.openxmlformats.org/officeDocument/2006/relationships/tags" Target="../tags/tag132.xml"/><Relationship Id="rId41" Type="http://schemas.openxmlformats.org/officeDocument/2006/relationships/notesSlide" Target="../notesSlides/notesSlide5.xml"/><Relationship Id="rId1" Type="http://schemas.openxmlformats.org/officeDocument/2006/relationships/tags" Target="../tags/tag104.xml"/><Relationship Id="rId6" Type="http://schemas.openxmlformats.org/officeDocument/2006/relationships/tags" Target="../tags/tag109.xml"/><Relationship Id="rId11" Type="http://schemas.openxmlformats.org/officeDocument/2006/relationships/tags" Target="../tags/tag114.xml"/><Relationship Id="rId24" Type="http://schemas.openxmlformats.org/officeDocument/2006/relationships/tags" Target="../tags/tag127.xml"/><Relationship Id="rId32" Type="http://schemas.openxmlformats.org/officeDocument/2006/relationships/tags" Target="../tags/tag135.xml"/><Relationship Id="rId37" Type="http://schemas.openxmlformats.org/officeDocument/2006/relationships/tags" Target="../tags/tag140.xml"/><Relationship Id="rId40" Type="http://schemas.openxmlformats.org/officeDocument/2006/relationships/slideLayout" Target="../slideLayouts/slideLayout30.xml"/><Relationship Id="rId45" Type="http://schemas.openxmlformats.org/officeDocument/2006/relationships/image" Target="../media/image49.emf"/><Relationship Id="rId5" Type="http://schemas.openxmlformats.org/officeDocument/2006/relationships/tags" Target="../tags/tag108.xml"/><Relationship Id="rId15" Type="http://schemas.openxmlformats.org/officeDocument/2006/relationships/tags" Target="../tags/tag118.xml"/><Relationship Id="rId23" Type="http://schemas.openxmlformats.org/officeDocument/2006/relationships/tags" Target="../tags/tag126.xml"/><Relationship Id="rId28" Type="http://schemas.openxmlformats.org/officeDocument/2006/relationships/tags" Target="../tags/tag131.xml"/><Relationship Id="rId36" Type="http://schemas.openxmlformats.org/officeDocument/2006/relationships/tags" Target="../tags/tag139.xml"/><Relationship Id="rId10" Type="http://schemas.openxmlformats.org/officeDocument/2006/relationships/tags" Target="../tags/tag113.xml"/><Relationship Id="rId19" Type="http://schemas.openxmlformats.org/officeDocument/2006/relationships/tags" Target="../tags/tag122.xml"/><Relationship Id="rId31" Type="http://schemas.openxmlformats.org/officeDocument/2006/relationships/tags" Target="../tags/tag134.xml"/><Relationship Id="rId44" Type="http://schemas.openxmlformats.org/officeDocument/2006/relationships/image" Target="../media/image48.emf"/><Relationship Id="rId4" Type="http://schemas.openxmlformats.org/officeDocument/2006/relationships/tags" Target="../tags/tag107.xml"/><Relationship Id="rId9" Type="http://schemas.openxmlformats.org/officeDocument/2006/relationships/tags" Target="../tags/tag112.xml"/><Relationship Id="rId14" Type="http://schemas.openxmlformats.org/officeDocument/2006/relationships/tags" Target="../tags/tag117.xml"/><Relationship Id="rId22" Type="http://schemas.openxmlformats.org/officeDocument/2006/relationships/tags" Target="../tags/tag125.xml"/><Relationship Id="rId27" Type="http://schemas.openxmlformats.org/officeDocument/2006/relationships/tags" Target="../tags/tag130.xml"/><Relationship Id="rId30" Type="http://schemas.openxmlformats.org/officeDocument/2006/relationships/tags" Target="../tags/tag133.xml"/><Relationship Id="rId35" Type="http://schemas.openxmlformats.org/officeDocument/2006/relationships/tags" Target="../tags/tag138.xml"/><Relationship Id="rId43" Type="http://schemas.openxmlformats.org/officeDocument/2006/relationships/image" Target="../media/image47.emf"/></Relationships>
</file>

<file path=ppt/slides/_rels/slide22.xml.rels><?xml version="1.0" encoding="UTF-8" standalone="yes"?>
<Relationships xmlns="http://schemas.openxmlformats.org/package/2006/relationships"><Relationship Id="rId13" Type="http://schemas.openxmlformats.org/officeDocument/2006/relationships/tags" Target="../tags/tag155.xml"/><Relationship Id="rId18" Type="http://schemas.openxmlformats.org/officeDocument/2006/relationships/tags" Target="../tags/tag160.xml"/><Relationship Id="rId26" Type="http://schemas.openxmlformats.org/officeDocument/2006/relationships/tags" Target="../tags/tag168.xml"/><Relationship Id="rId39" Type="http://schemas.openxmlformats.org/officeDocument/2006/relationships/tags" Target="../tags/tag181.xml"/><Relationship Id="rId21" Type="http://schemas.openxmlformats.org/officeDocument/2006/relationships/tags" Target="../tags/tag163.xml"/><Relationship Id="rId34" Type="http://schemas.openxmlformats.org/officeDocument/2006/relationships/tags" Target="../tags/tag176.xml"/><Relationship Id="rId42" Type="http://schemas.openxmlformats.org/officeDocument/2006/relationships/tags" Target="../tags/tag184.xml"/><Relationship Id="rId47" Type="http://schemas.openxmlformats.org/officeDocument/2006/relationships/tags" Target="../tags/tag189.xml"/><Relationship Id="rId50" Type="http://schemas.openxmlformats.org/officeDocument/2006/relationships/tags" Target="../tags/tag192.xml"/><Relationship Id="rId55" Type="http://schemas.openxmlformats.org/officeDocument/2006/relationships/tags" Target="../tags/tag197.xml"/><Relationship Id="rId63" Type="http://schemas.openxmlformats.org/officeDocument/2006/relationships/tags" Target="../tags/tag205.xml"/><Relationship Id="rId68" Type="http://schemas.openxmlformats.org/officeDocument/2006/relationships/tags" Target="../tags/tag210.xml"/><Relationship Id="rId76" Type="http://schemas.openxmlformats.org/officeDocument/2006/relationships/tags" Target="../tags/tag218.xml"/><Relationship Id="rId7" Type="http://schemas.openxmlformats.org/officeDocument/2006/relationships/tags" Target="../tags/tag149.xml"/><Relationship Id="rId71" Type="http://schemas.openxmlformats.org/officeDocument/2006/relationships/tags" Target="../tags/tag213.xml"/><Relationship Id="rId2" Type="http://schemas.openxmlformats.org/officeDocument/2006/relationships/tags" Target="../tags/tag144.xml"/><Relationship Id="rId16" Type="http://schemas.openxmlformats.org/officeDocument/2006/relationships/tags" Target="../tags/tag158.xml"/><Relationship Id="rId29" Type="http://schemas.openxmlformats.org/officeDocument/2006/relationships/tags" Target="../tags/tag171.xml"/><Relationship Id="rId11" Type="http://schemas.openxmlformats.org/officeDocument/2006/relationships/tags" Target="../tags/tag153.xml"/><Relationship Id="rId24" Type="http://schemas.openxmlformats.org/officeDocument/2006/relationships/tags" Target="../tags/tag166.xml"/><Relationship Id="rId32" Type="http://schemas.openxmlformats.org/officeDocument/2006/relationships/tags" Target="../tags/tag174.xml"/><Relationship Id="rId37" Type="http://schemas.openxmlformats.org/officeDocument/2006/relationships/tags" Target="../tags/tag179.xml"/><Relationship Id="rId40" Type="http://schemas.openxmlformats.org/officeDocument/2006/relationships/tags" Target="../tags/tag182.xml"/><Relationship Id="rId45" Type="http://schemas.openxmlformats.org/officeDocument/2006/relationships/tags" Target="../tags/tag187.xml"/><Relationship Id="rId53" Type="http://schemas.openxmlformats.org/officeDocument/2006/relationships/tags" Target="../tags/tag195.xml"/><Relationship Id="rId58" Type="http://schemas.openxmlformats.org/officeDocument/2006/relationships/tags" Target="../tags/tag200.xml"/><Relationship Id="rId66" Type="http://schemas.openxmlformats.org/officeDocument/2006/relationships/tags" Target="../tags/tag208.xml"/><Relationship Id="rId74" Type="http://schemas.openxmlformats.org/officeDocument/2006/relationships/tags" Target="../tags/tag216.xml"/><Relationship Id="rId79" Type="http://schemas.openxmlformats.org/officeDocument/2006/relationships/image" Target="../media/image50.wmf"/><Relationship Id="rId5" Type="http://schemas.openxmlformats.org/officeDocument/2006/relationships/tags" Target="../tags/tag147.xml"/><Relationship Id="rId61" Type="http://schemas.openxmlformats.org/officeDocument/2006/relationships/tags" Target="../tags/tag203.xml"/><Relationship Id="rId10" Type="http://schemas.openxmlformats.org/officeDocument/2006/relationships/tags" Target="../tags/tag152.xml"/><Relationship Id="rId19" Type="http://schemas.openxmlformats.org/officeDocument/2006/relationships/tags" Target="../tags/tag161.xml"/><Relationship Id="rId31" Type="http://schemas.openxmlformats.org/officeDocument/2006/relationships/tags" Target="../tags/tag173.xml"/><Relationship Id="rId44" Type="http://schemas.openxmlformats.org/officeDocument/2006/relationships/tags" Target="../tags/tag186.xml"/><Relationship Id="rId52" Type="http://schemas.openxmlformats.org/officeDocument/2006/relationships/tags" Target="../tags/tag194.xml"/><Relationship Id="rId60" Type="http://schemas.openxmlformats.org/officeDocument/2006/relationships/tags" Target="../tags/tag202.xml"/><Relationship Id="rId65" Type="http://schemas.openxmlformats.org/officeDocument/2006/relationships/tags" Target="../tags/tag207.xml"/><Relationship Id="rId73" Type="http://schemas.openxmlformats.org/officeDocument/2006/relationships/tags" Target="../tags/tag215.xml"/><Relationship Id="rId78" Type="http://schemas.openxmlformats.org/officeDocument/2006/relationships/notesSlide" Target="../notesSlides/notesSlide6.xml"/><Relationship Id="rId4" Type="http://schemas.openxmlformats.org/officeDocument/2006/relationships/tags" Target="../tags/tag146.xml"/><Relationship Id="rId9" Type="http://schemas.openxmlformats.org/officeDocument/2006/relationships/tags" Target="../tags/tag151.xml"/><Relationship Id="rId14" Type="http://schemas.openxmlformats.org/officeDocument/2006/relationships/tags" Target="../tags/tag156.xml"/><Relationship Id="rId22" Type="http://schemas.openxmlformats.org/officeDocument/2006/relationships/tags" Target="../tags/tag164.xml"/><Relationship Id="rId27" Type="http://schemas.openxmlformats.org/officeDocument/2006/relationships/tags" Target="../tags/tag169.xml"/><Relationship Id="rId30" Type="http://schemas.openxmlformats.org/officeDocument/2006/relationships/tags" Target="../tags/tag172.xml"/><Relationship Id="rId35" Type="http://schemas.openxmlformats.org/officeDocument/2006/relationships/tags" Target="../tags/tag177.xml"/><Relationship Id="rId43" Type="http://schemas.openxmlformats.org/officeDocument/2006/relationships/tags" Target="../tags/tag185.xml"/><Relationship Id="rId48" Type="http://schemas.openxmlformats.org/officeDocument/2006/relationships/tags" Target="../tags/tag190.xml"/><Relationship Id="rId56" Type="http://schemas.openxmlformats.org/officeDocument/2006/relationships/tags" Target="../tags/tag198.xml"/><Relationship Id="rId64" Type="http://schemas.openxmlformats.org/officeDocument/2006/relationships/tags" Target="../tags/tag206.xml"/><Relationship Id="rId69" Type="http://schemas.openxmlformats.org/officeDocument/2006/relationships/tags" Target="../tags/tag211.xml"/><Relationship Id="rId77" Type="http://schemas.openxmlformats.org/officeDocument/2006/relationships/slideLayout" Target="../slideLayouts/slideLayout30.xml"/><Relationship Id="rId8" Type="http://schemas.openxmlformats.org/officeDocument/2006/relationships/tags" Target="../tags/tag150.xml"/><Relationship Id="rId51" Type="http://schemas.openxmlformats.org/officeDocument/2006/relationships/tags" Target="../tags/tag193.xml"/><Relationship Id="rId72" Type="http://schemas.openxmlformats.org/officeDocument/2006/relationships/tags" Target="../tags/tag214.xml"/><Relationship Id="rId80" Type="http://schemas.openxmlformats.org/officeDocument/2006/relationships/image" Target="../media/image51.emf"/><Relationship Id="rId3" Type="http://schemas.openxmlformats.org/officeDocument/2006/relationships/tags" Target="../tags/tag145.xml"/><Relationship Id="rId12" Type="http://schemas.openxmlformats.org/officeDocument/2006/relationships/tags" Target="../tags/tag154.xml"/><Relationship Id="rId17" Type="http://schemas.openxmlformats.org/officeDocument/2006/relationships/tags" Target="../tags/tag159.xml"/><Relationship Id="rId25" Type="http://schemas.openxmlformats.org/officeDocument/2006/relationships/tags" Target="../tags/tag167.xml"/><Relationship Id="rId33" Type="http://schemas.openxmlformats.org/officeDocument/2006/relationships/tags" Target="../tags/tag175.xml"/><Relationship Id="rId38" Type="http://schemas.openxmlformats.org/officeDocument/2006/relationships/tags" Target="../tags/tag180.xml"/><Relationship Id="rId46" Type="http://schemas.openxmlformats.org/officeDocument/2006/relationships/tags" Target="../tags/tag188.xml"/><Relationship Id="rId59" Type="http://schemas.openxmlformats.org/officeDocument/2006/relationships/tags" Target="../tags/tag201.xml"/><Relationship Id="rId67" Type="http://schemas.openxmlformats.org/officeDocument/2006/relationships/tags" Target="../tags/tag209.xml"/><Relationship Id="rId20" Type="http://schemas.openxmlformats.org/officeDocument/2006/relationships/tags" Target="../tags/tag162.xml"/><Relationship Id="rId41" Type="http://schemas.openxmlformats.org/officeDocument/2006/relationships/tags" Target="../tags/tag183.xml"/><Relationship Id="rId54" Type="http://schemas.openxmlformats.org/officeDocument/2006/relationships/tags" Target="../tags/tag196.xml"/><Relationship Id="rId62" Type="http://schemas.openxmlformats.org/officeDocument/2006/relationships/tags" Target="../tags/tag204.xml"/><Relationship Id="rId70" Type="http://schemas.openxmlformats.org/officeDocument/2006/relationships/tags" Target="../tags/tag212.xml"/><Relationship Id="rId75" Type="http://schemas.openxmlformats.org/officeDocument/2006/relationships/tags" Target="../tags/tag217.xml"/><Relationship Id="rId1" Type="http://schemas.openxmlformats.org/officeDocument/2006/relationships/tags" Target="../tags/tag143.xml"/><Relationship Id="rId6" Type="http://schemas.openxmlformats.org/officeDocument/2006/relationships/tags" Target="../tags/tag148.xml"/><Relationship Id="rId15" Type="http://schemas.openxmlformats.org/officeDocument/2006/relationships/tags" Target="../tags/tag157.xml"/><Relationship Id="rId23" Type="http://schemas.openxmlformats.org/officeDocument/2006/relationships/tags" Target="../tags/tag165.xml"/><Relationship Id="rId28" Type="http://schemas.openxmlformats.org/officeDocument/2006/relationships/tags" Target="../tags/tag170.xml"/><Relationship Id="rId36" Type="http://schemas.openxmlformats.org/officeDocument/2006/relationships/tags" Target="../tags/tag178.xml"/><Relationship Id="rId49" Type="http://schemas.openxmlformats.org/officeDocument/2006/relationships/tags" Target="../tags/tag191.xml"/><Relationship Id="rId57" Type="http://schemas.openxmlformats.org/officeDocument/2006/relationships/tags" Target="../tags/tag19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9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tags" Target="../tags/tag227.xml"/><Relationship Id="rId13" Type="http://schemas.openxmlformats.org/officeDocument/2006/relationships/tags" Target="../tags/tag232.xml"/><Relationship Id="rId18" Type="http://schemas.openxmlformats.org/officeDocument/2006/relationships/tags" Target="../tags/tag237.xml"/><Relationship Id="rId26" Type="http://schemas.openxmlformats.org/officeDocument/2006/relationships/tags" Target="../tags/tag245.xml"/><Relationship Id="rId39" Type="http://schemas.openxmlformats.org/officeDocument/2006/relationships/hyperlink" Target="http://www-2.cs.cmu.edu/afs/cs/user/rcollins/www/home.html" TargetMode="External"/><Relationship Id="rId3" Type="http://schemas.openxmlformats.org/officeDocument/2006/relationships/tags" Target="../tags/tag222.xml"/><Relationship Id="rId21" Type="http://schemas.openxmlformats.org/officeDocument/2006/relationships/tags" Target="../tags/tag240.xml"/><Relationship Id="rId34" Type="http://schemas.openxmlformats.org/officeDocument/2006/relationships/tags" Target="../tags/tag253.xml"/><Relationship Id="rId7" Type="http://schemas.openxmlformats.org/officeDocument/2006/relationships/tags" Target="../tags/tag226.xml"/><Relationship Id="rId12" Type="http://schemas.openxmlformats.org/officeDocument/2006/relationships/tags" Target="../tags/tag231.xml"/><Relationship Id="rId17" Type="http://schemas.openxmlformats.org/officeDocument/2006/relationships/tags" Target="../tags/tag236.xml"/><Relationship Id="rId25" Type="http://schemas.openxmlformats.org/officeDocument/2006/relationships/tags" Target="../tags/tag244.xml"/><Relationship Id="rId33" Type="http://schemas.openxmlformats.org/officeDocument/2006/relationships/tags" Target="../tags/tag252.xml"/><Relationship Id="rId38" Type="http://schemas.openxmlformats.org/officeDocument/2006/relationships/image" Target="../media/image53.png"/><Relationship Id="rId2" Type="http://schemas.openxmlformats.org/officeDocument/2006/relationships/tags" Target="../tags/tag221.xml"/><Relationship Id="rId16" Type="http://schemas.openxmlformats.org/officeDocument/2006/relationships/tags" Target="../tags/tag235.xml"/><Relationship Id="rId20" Type="http://schemas.openxmlformats.org/officeDocument/2006/relationships/tags" Target="../tags/tag239.xml"/><Relationship Id="rId29" Type="http://schemas.openxmlformats.org/officeDocument/2006/relationships/tags" Target="../tags/tag248.xml"/><Relationship Id="rId1" Type="http://schemas.openxmlformats.org/officeDocument/2006/relationships/tags" Target="../tags/tag220.xml"/><Relationship Id="rId6" Type="http://schemas.openxmlformats.org/officeDocument/2006/relationships/tags" Target="../tags/tag225.xml"/><Relationship Id="rId11" Type="http://schemas.openxmlformats.org/officeDocument/2006/relationships/tags" Target="../tags/tag230.xml"/><Relationship Id="rId24" Type="http://schemas.openxmlformats.org/officeDocument/2006/relationships/tags" Target="../tags/tag243.xml"/><Relationship Id="rId32" Type="http://schemas.openxmlformats.org/officeDocument/2006/relationships/tags" Target="../tags/tag251.xml"/><Relationship Id="rId37" Type="http://schemas.openxmlformats.org/officeDocument/2006/relationships/notesSlide" Target="../notesSlides/notesSlide7.xml"/><Relationship Id="rId40" Type="http://schemas.openxmlformats.org/officeDocument/2006/relationships/hyperlink" Target="http://www-2.cs.cmu.edu/~ph/869/www/notes/vanishing.txt" TargetMode="External"/><Relationship Id="rId5" Type="http://schemas.openxmlformats.org/officeDocument/2006/relationships/tags" Target="../tags/tag224.xml"/><Relationship Id="rId15" Type="http://schemas.openxmlformats.org/officeDocument/2006/relationships/tags" Target="../tags/tag234.xml"/><Relationship Id="rId23" Type="http://schemas.openxmlformats.org/officeDocument/2006/relationships/tags" Target="../tags/tag242.xml"/><Relationship Id="rId28" Type="http://schemas.openxmlformats.org/officeDocument/2006/relationships/tags" Target="../tags/tag247.xml"/><Relationship Id="rId36" Type="http://schemas.openxmlformats.org/officeDocument/2006/relationships/slideLayout" Target="../slideLayouts/slideLayout25.xml"/><Relationship Id="rId10" Type="http://schemas.openxmlformats.org/officeDocument/2006/relationships/tags" Target="../tags/tag229.xml"/><Relationship Id="rId19" Type="http://schemas.openxmlformats.org/officeDocument/2006/relationships/tags" Target="../tags/tag238.xml"/><Relationship Id="rId31" Type="http://schemas.openxmlformats.org/officeDocument/2006/relationships/tags" Target="../tags/tag250.xml"/><Relationship Id="rId4" Type="http://schemas.openxmlformats.org/officeDocument/2006/relationships/tags" Target="../tags/tag223.xml"/><Relationship Id="rId9" Type="http://schemas.openxmlformats.org/officeDocument/2006/relationships/tags" Target="../tags/tag228.xml"/><Relationship Id="rId14" Type="http://schemas.openxmlformats.org/officeDocument/2006/relationships/tags" Target="../tags/tag233.xml"/><Relationship Id="rId22" Type="http://schemas.openxmlformats.org/officeDocument/2006/relationships/tags" Target="../tags/tag241.xml"/><Relationship Id="rId27" Type="http://schemas.openxmlformats.org/officeDocument/2006/relationships/tags" Target="../tags/tag246.xml"/><Relationship Id="rId30" Type="http://schemas.openxmlformats.org/officeDocument/2006/relationships/tags" Target="../tags/tag249.xml"/><Relationship Id="rId35" Type="http://schemas.openxmlformats.org/officeDocument/2006/relationships/tags" Target="../tags/tag254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tags" Target="../tags/tag262.xml"/><Relationship Id="rId13" Type="http://schemas.openxmlformats.org/officeDocument/2006/relationships/tags" Target="../tags/tag267.xml"/><Relationship Id="rId18" Type="http://schemas.openxmlformats.org/officeDocument/2006/relationships/tags" Target="../tags/tag272.xml"/><Relationship Id="rId26" Type="http://schemas.openxmlformats.org/officeDocument/2006/relationships/notesSlide" Target="../notesSlides/notesSlide8.xml"/><Relationship Id="rId3" Type="http://schemas.openxmlformats.org/officeDocument/2006/relationships/tags" Target="../tags/tag257.xml"/><Relationship Id="rId21" Type="http://schemas.openxmlformats.org/officeDocument/2006/relationships/tags" Target="../tags/tag275.xml"/><Relationship Id="rId7" Type="http://schemas.openxmlformats.org/officeDocument/2006/relationships/tags" Target="../tags/tag261.xml"/><Relationship Id="rId12" Type="http://schemas.openxmlformats.org/officeDocument/2006/relationships/tags" Target="../tags/tag266.xml"/><Relationship Id="rId17" Type="http://schemas.openxmlformats.org/officeDocument/2006/relationships/tags" Target="../tags/tag271.xml"/><Relationship Id="rId25" Type="http://schemas.openxmlformats.org/officeDocument/2006/relationships/slideLayout" Target="../slideLayouts/slideLayout25.xml"/><Relationship Id="rId2" Type="http://schemas.openxmlformats.org/officeDocument/2006/relationships/tags" Target="../tags/tag256.xml"/><Relationship Id="rId16" Type="http://schemas.openxmlformats.org/officeDocument/2006/relationships/tags" Target="../tags/tag270.xml"/><Relationship Id="rId20" Type="http://schemas.openxmlformats.org/officeDocument/2006/relationships/tags" Target="../tags/tag274.xml"/><Relationship Id="rId1" Type="http://schemas.openxmlformats.org/officeDocument/2006/relationships/tags" Target="../tags/tag255.xml"/><Relationship Id="rId6" Type="http://schemas.openxmlformats.org/officeDocument/2006/relationships/tags" Target="../tags/tag260.xml"/><Relationship Id="rId11" Type="http://schemas.openxmlformats.org/officeDocument/2006/relationships/tags" Target="../tags/tag265.xml"/><Relationship Id="rId24" Type="http://schemas.openxmlformats.org/officeDocument/2006/relationships/tags" Target="../tags/tag278.xml"/><Relationship Id="rId5" Type="http://schemas.openxmlformats.org/officeDocument/2006/relationships/tags" Target="../tags/tag259.xml"/><Relationship Id="rId15" Type="http://schemas.openxmlformats.org/officeDocument/2006/relationships/tags" Target="../tags/tag269.xml"/><Relationship Id="rId23" Type="http://schemas.openxmlformats.org/officeDocument/2006/relationships/tags" Target="../tags/tag277.xml"/><Relationship Id="rId10" Type="http://schemas.openxmlformats.org/officeDocument/2006/relationships/tags" Target="../tags/tag264.xml"/><Relationship Id="rId19" Type="http://schemas.openxmlformats.org/officeDocument/2006/relationships/tags" Target="../tags/tag273.xml"/><Relationship Id="rId4" Type="http://schemas.openxmlformats.org/officeDocument/2006/relationships/tags" Target="../tags/tag258.xml"/><Relationship Id="rId9" Type="http://schemas.openxmlformats.org/officeDocument/2006/relationships/tags" Target="../tags/tag263.xml"/><Relationship Id="rId14" Type="http://schemas.openxmlformats.org/officeDocument/2006/relationships/tags" Target="../tags/tag268.xml"/><Relationship Id="rId22" Type="http://schemas.openxmlformats.org/officeDocument/2006/relationships/tags" Target="../tags/tag276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tags" Target="../tags/tag285.xml"/><Relationship Id="rId13" Type="http://schemas.openxmlformats.org/officeDocument/2006/relationships/tags" Target="../tags/tag290.xml"/><Relationship Id="rId18" Type="http://schemas.openxmlformats.org/officeDocument/2006/relationships/slideLayout" Target="../slideLayouts/slideLayout25.xml"/><Relationship Id="rId3" Type="http://schemas.openxmlformats.org/officeDocument/2006/relationships/tags" Target="../tags/tag280.xml"/><Relationship Id="rId21" Type="http://schemas.openxmlformats.org/officeDocument/2006/relationships/image" Target="../media/image54.wmf"/><Relationship Id="rId7" Type="http://schemas.openxmlformats.org/officeDocument/2006/relationships/tags" Target="../tags/tag284.xml"/><Relationship Id="rId12" Type="http://schemas.openxmlformats.org/officeDocument/2006/relationships/tags" Target="../tags/tag289.xml"/><Relationship Id="rId17" Type="http://schemas.openxmlformats.org/officeDocument/2006/relationships/tags" Target="../tags/tag294.xml"/><Relationship Id="rId25" Type="http://schemas.openxmlformats.org/officeDocument/2006/relationships/image" Target="../media/image56.wmf"/><Relationship Id="rId2" Type="http://schemas.openxmlformats.org/officeDocument/2006/relationships/tags" Target="../tags/tag279.xml"/><Relationship Id="rId16" Type="http://schemas.openxmlformats.org/officeDocument/2006/relationships/tags" Target="../tags/tag293.xml"/><Relationship Id="rId20" Type="http://schemas.openxmlformats.org/officeDocument/2006/relationships/oleObject" Target="../embeddings/oleObject10.bin"/><Relationship Id="rId1" Type="http://schemas.openxmlformats.org/officeDocument/2006/relationships/vmlDrawing" Target="../drawings/vmlDrawing7.vml"/><Relationship Id="rId6" Type="http://schemas.openxmlformats.org/officeDocument/2006/relationships/tags" Target="../tags/tag283.xml"/><Relationship Id="rId11" Type="http://schemas.openxmlformats.org/officeDocument/2006/relationships/tags" Target="../tags/tag288.xml"/><Relationship Id="rId24" Type="http://schemas.openxmlformats.org/officeDocument/2006/relationships/oleObject" Target="../embeddings/oleObject12.bin"/><Relationship Id="rId5" Type="http://schemas.openxmlformats.org/officeDocument/2006/relationships/tags" Target="../tags/tag282.xml"/><Relationship Id="rId15" Type="http://schemas.openxmlformats.org/officeDocument/2006/relationships/tags" Target="../tags/tag292.xml"/><Relationship Id="rId23" Type="http://schemas.openxmlformats.org/officeDocument/2006/relationships/image" Target="../media/image55.wmf"/><Relationship Id="rId10" Type="http://schemas.openxmlformats.org/officeDocument/2006/relationships/tags" Target="../tags/tag287.xml"/><Relationship Id="rId19" Type="http://schemas.openxmlformats.org/officeDocument/2006/relationships/notesSlide" Target="../notesSlides/notesSlide9.xml"/><Relationship Id="rId4" Type="http://schemas.openxmlformats.org/officeDocument/2006/relationships/tags" Target="../tags/tag281.xml"/><Relationship Id="rId9" Type="http://schemas.openxmlformats.org/officeDocument/2006/relationships/tags" Target="../tags/tag286.xml"/><Relationship Id="rId14" Type="http://schemas.openxmlformats.org/officeDocument/2006/relationships/tags" Target="../tags/tag291.xml"/><Relationship Id="rId22" Type="http://schemas.openxmlformats.org/officeDocument/2006/relationships/oleObject" Target="../embeddings/oleObject11.bin"/></Relationships>
</file>

<file path=ppt/slides/_rels/slide28.xml.rels><?xml version="1.0" encoding="UTF-8" standalone="yes"?>
<Relationships xmlns="http://schemas.openxmlformats.org/package/2006/relationships"><Relationship Id="rId13" Type="http://schemas.openxmlformats.org/officeDocument/2006/relationships/tags" Target="../tags/tag306.xml"/><Relationship Id="rId18" Type="http://schemas.openxmlformats.org/officeDocument/2006/relationships/tags" Target="../tags/tag311.xml"/><Relationship Id="rId26" Type="http://schemas.openxmlformats.org/officeDocument/2006/relationships/tags" Target="../tags/tag319.xml"/><Relationship Id="rId39" Type="http://schemas.openxmlformats.org/officeDocument/2006/relationships/tags" Target="../tags/tag332.xml"/><Relationship Id="rId21" Type="http://schemas.openxmlformats.org/officeDocument/2006/relationships/tags" Target="../tags/tag314.xml"/><Relationship Id="rId34" Type="http://schemas.openxmlformats.org/officeDocument/2006/relationships/tags" Target="../tags/tag327.xml"/><Relationship Id="rId42" Type="http://schemas.openxmlformats.org/officeDocument/2006/relationships/tags" Target="../tags/tag335.xml"/><Relationship Id="rId47" Type="http://schemas.openxmlformats.org/officeDocument/2006/relationships/tags" Target="../tags/tag340.xml"/><Relationship Id="rId50" Type="http://schemas.openxmlformats.org/officeDocument/2006/relationships/tags" Target="../tags/tag343.xml"/><Relationship Id="rId55" Type="http://schemas.openxmlformats.org/officeDocument/2006/relationships/notesSlide" Target="../notesSlides/notesSlide10.xml"/><Relationship Id="rId63" Type="http://schemas.openxmlformats.org/officeDocument/2006/relationships/image" Target="../media/image60.wmf"/><Relationship Id="rId7" Type="http://schemas.openxmlformats.org/officeDocument/2006/relationships/tags" Target="../tags/tag300.xml"/><Relationship Id="rId2" Type="http://schemas.openxmlformats.org/officeDocument/2006/relationships/tags" Target="../tags/tag295.xml"/><Relationship Id="rId16" Type="http://schemas.openxmlformats.org/officeDocument/2006/relationships/tags" Target="../tags/tag309.xml"/><Relationship Id="rId29" Type="http://schemas.openxmlformats.org/officeDocument/2006/relationships/tags" Target="../tags/tag322.xml"/><Relationship Id="rId1" Type="http://schemas.openxmlformats.org/officeDocument/2006/relationships/vmlDrawing" Target="../drawings/vmlDrawing8.vml"/><Relationship Id="rId6" Type="http://schemas.openxmlformats.org/officeDocument/2006/relationships/tags" Target="../tags/tag299.xml"/><Relationship Id="rId11" Type="http://schemas.openxmlformats.org/officeDocument/2006/relationships/tags" Target="../tags/tag304.xml"/><Relationship Id="rId24" Type="http://schemas.openxmlformats.org/officeDocument/2006/relationships/tags" Target="../tags/tag317.xml"/><Relationship Id="rId32" Type="http://schemas.openxmlformats.org/officeDocument/2006/relationships/tags" Target="../tags/tag325.xml"/><Relationship Id="rId37" Type="http://schemas.openxmlformats.org/officeDocument/2006/relationships/tags" Target="../tags/tag330.xml"/><Relationship Id="rId40" Type="http://schemas.openxmlformats.org/officeDocument/2006/relationships/tags" Target="../tags/tag333.xml"/><Relationship Id="rId45" Type="http://schemas.openxmlformats.org/officeDocument/2006/relationships/tags" Target="../tags/tag338.xml"/><Relationship Id="rId53" Type="http://schemas.openxmlformats.org/officeDocument/2006/relationships/tags" Target="../tags/tag346.xml"/><Relationship Id="rId58" Type="http://schemas.openxmlformats.org/officeDocument/2006/relationships/oleObject" Target="../embeddings/oleObject14.bin"/><Relationship Id="rId66" Type="http://schemas.openxmlformats.org/officeDocument/2006/relationships/oleObject" Target="../embeddings/oleObject18.bin"/><Relationship Id="rId5" Type="http://schemas.openxmlformats.org/officeDocument/2006/relationships/tags" Target="../tags/tag298.xml"/><Relationship Id="rId15" Type="http://schemas.openxmlformats.org/officeDocument/2006/relationships/tags" Target="../tags/tag308.xml"/><Relationship Id="rId23" Type="http://schemas.openxmlformats.org/officeDocument/2006/relationships/tags" Target="../tags/tag316.xml"/><Relationship Id="rId28" Type="http://schemas.openxmlformats.org/officeDocument/2006/relationships/tags" Target="../tags/tag321.xml"/><Relationship Id="rId36" Type="http://schemas.openxmlformats.org/officeDocument/2006/relationships/tags" Target="../tags/tag329.xml"/><Relationship Id="rId49" Type="http://schemas.openxmlformats.org/officeDocument/2006/relationships/tags" Target="../tags/tag342.xml"/><Relationship Id="rId57" Type="http://schemas.openxmlformats.org/officeDocument/2006/relationships/image" Target="../media/image57.wmf"/><Relationship Id="rId61" Type="http://schemas.openxmlformats.org/officeDocument/2006/relationships/image" Target="../media/image59.wmf"/><Relationship Id="rId10" Type="http://schemas.openxmlformats.org/officeDocument/2006/relationships/tags" Target="../tags/tag303.xml"/><Relationship Id="rId19" Type="http://schemas.openxmlformats.org/officeDocument/2006/relationships/tags" Target="../tags/tag312.xml"/><Relationship Id="rId31" Type="http://schemas.openxmlformats.org/officeDocument/2006/relationships/tags" Target="../tags/tag324.xml"/><Relationship Id="rId44" Type="http://schemas.openxmlformats.org/officeDocument/2006/relationships/tags" Target="../tags/tag337.xml"/><Relationship Id="rId52" Type="http://schemas.openxmlformats.org/officeDocument/2006/relationships/tags" Target="../tags/tag345.xml"/><Relationship Id="rId60" Type="http://schemas.openxmlformats.org/officeDocument/2006/relationships/oleObject" Target="../embeddings/oleObject15.bin"/><Relationship Id="rId65" Type="http://schemas.openxmlformats.org/officeDocument/2006/relationships/image" Target="../media/image61.wmf"/><Relationship Id="rId4" Type="http://schemas.openxmlformats.org/officeDocument/2006/relationships/tags" Target="../tags/tag297.xml"/><Relationship Id="rId9" Type="http://schemas.openxmlformats.org/officeDocument/2006/relationships/tags" Target="../tags/tag302.xml"/><Relationship Id="rId14" Type="http://schemas.openxmlformats.org/officeDocument/2006/relationships/tags" Target="../tags/tag307.xml"/><Relationship Id="rId22" Type="http://schemas.openxmlformats.org/officeDocument/2006/relationships/tags" Target="../tags/tag315.xml"/><Relationship Id="rId27" Type="http://schemas.openxmlformats.org/officeDocument/2006/relationships/tags" Target="../tags/tag320.xml"/><Relationship Id="rId30" Type="http://schemas.openxmlformats.org/officeDocument/2006/relationships/tags" Target="../tags/tag323.xml"/><Relationship Id="rId35" Type="http://schemas.openxmlformats.org/officeDocument/2006/relationships/tags" Target="../tags/tag328.xml"/><Relationship Id="rId43" Type="http://schemas.openxmlformats.org/officeDocument/2006/relationships/tags" Target="../tags/tag336.xml"/><Relationship Id="rId48" Type="http://schemas.openxmlformats.org/officeDocument/2006/relationships/tags" Target="../tags/tag341.xml"/><Relationship Id="rId56" Type="http://schemas.openxmlformats.org/officeDocument/2006/relationships/oleObject" Target="../embeddings/oleObject13.bin"/><Relationship Id="rId64" Type="http://schemas.openxmlformats.org/officeDocument/2006/relationships/oleObject" Target="../embeddings/oleObject17.bin"/><Relationship Id="rId8" Type="http://schemas.openxmlformats.org/officeDocument/2006/relationships/tags" Target="../tags/tag301.xml"/><Relationship Id="rId51" Type="http://schemas.openxmlformats.org/officeDocument/2006/relationships/tags" Target="../tags/tag344.xml"/><Relationship Id="rId3" Type="http://schemas.openxmlformats.org/officeDocument/2006/relationships/tags" Target="../tags/tag296.xml"/><Relationship Id="rId12" Type="http://schemas.openxmlformats.org/officeDocument/2006/relationships/tags" Target="../tags/tag305.xml"/><Relationship Id="rId17" Type="http://schemas.openxmlformats.org/officeDocument/2006/relationships/tags" Target="../tags/tag310.xml"/><Relationship Id="rId25" Type="http://schemas.openxmlformats.org/officeDocument/2006/relationships/tags" Target="../tags/tag318.xml"/><Relationship Id="rId33" Type="http://schemas.openxmlformats.org/officeDocument/2006/relationships/tags" Target="../tags/tag326.xml"/><Relationship Id="rId38" Type="http://schemas.openxmlformats.org/officeDocument/2006/relationships/tags" Target="../tags/tag331.xml"/><Relationship Id="rId46" Type="http://schemas.openxmlformats.org/officeDocument/2006/relationships/tags" Target="../tags/tag339.xml"/><Relationship Id="rId59" Type="http://schemas.openxmlformats.org/officeDocument/2006/relationships/image" Target="../media/image58.wmf"/><Relationship Id="rId67" Type="http://schemas.openxmlformats.org/officeDocument/2006/relationships/image" Target="../media/image62.wmf"/><Relationship Id="rId20" Type="http://schemas.openxmlformats.org/officeDocument/2006/relationships/tags" Target="../tags/tag313.xml"/><Relationship Id="rId41" Type="http://schemas.openxmlformats.org/officeDocument/2006/relationships/tags" Target="../tags/tag334.xml"/><Relationship Id="rId54" Type="http://schemas.openxmlformats.org/officeDocument/2006/relationships/slideLayout" Target="../slideLayouts/slideLayout25.xml"/><Relationship Id="rId62" Type="http://schemas.openxmlformats.org/officeDocument/2006/relationships/oleObject" Target="../embeddings/oleObject16.bin"/></Relationships>
</file>

<file path=ppt/slides/_rels/slide29.xml.rels><?xml version="1.0" encoding="UTF-8" standalone="yes"?>
<Relationships xmlns="http://schemas.openxmlformats.org/package/2006/relationships"><Relationship Id="rId13" Type="http://schemas.openxmlformats.org/officeDocument/2006/relationships/tags" Target="../tags/tag358.xml"/><Relationship Id="rId18" Type="http://schemas.openxmlformats.org/officeDocument/2006/relationships/tags" Target="../tags/tag363.xml"/><Relationship Id="rId26" Type="http://schemas.openxmlformats.org/officeDocument/2006/relationships/tags" Target="../tags/tag371.xml"/><Relationship Id="rId39" Type="http://schemas.openxmlformats.org/officeDocument/2006/relationships/tags" Target="../tags/tag384.xml"/><Relationship Id="rId21" Type="http://schemas.openxmlformats.org/officeDocument/2006/relationships/tags" Target="../tags/tag366.xml"/><Relationship Id="rId34" Type="http://schemas.openxmlformats.org/officeDocument/2006/relationships/tags" Target="../tags/tag379.xml"/><Relationship Id="rId42" Type="http://schemas.openxmlformats.org/officeDocument/2006/relationships/tags" Target="../tags/tag387.xml"/><Relationship Id="rId47" Type="http://schemas.openxmlformats.org/officeDocument/2006/relationships/tags" Target="../tags/tag392.xml"/><Relationship Id="rId50" Type="http://schemas.openxmlformats.org/officeDocument/2006/relationships/tags" Target="../tags/tag395.xml"/><Relationship Id="rId55" Type="http://schemas.openxmlformats.org/officeDocument/2006/relationships/tags" Target="../tags/tag400.xml"/><Relationship Id="rId63" Type="http://schemas.openxmlformats.org/officeDocument/2006/relationships/tags" Target="../tags/tag408.xml"/><Relationship Id="rId68" Type="http://schemas.openxmlformats.org/officeDocument/2006/relationships/tags" Target="../tags/tag413.xml"/><Relationship Id="rId76" Type="http://schemas.openxmlformats.org/officeDocument/2006/relationships/image" Target="../media/image66.png"/><Relationship Id="rId7" Type="http://schemas.openxmlformats.org/officeDocument/2006/relationships/tags" Target="../tags/tag352.xml"/><Relationship Id="rId71" Type="http://schemas.openxmlformats.org/officeDocument/2006/relationships/tags" Target="../tags/tag416.xml"/><Relationship Id="rId2" Type="http://schemas.openxmlformats.org/officeDocument/2006/relationships/tags" Target="../tags/tag347.xml"/><Relationship Id="rId16" Type="http://schemas.openxmlformats.org/officeDocument/2006/relationships/tags" Target="../tags/tag361.xml"/><Relationship Id="rId29" Type="http://schemas.openxmlformats.org/officeDocument/2006/relationships/tags" Target="../tags/tag374.xml"/><Relationship Id="rId11" Type="http://schemas.openxmlformats.org/officeDocument/2006/relationships/tags" Target="../tags/tag356.xml"/><Relationship Id="rId24" Type="http://schemas.openxmlformats.org/officeDocument/2006/relationships/tags" Target="../tags/tag369.xml"/><Relationship Id="rId32" Type="http://schemas.openxmlformats.org/officeDocument/2006/relationships/tags" Target="../tags/tag377.xml"/><Relationship Id="rId37" Type="http://schemas.openxmlformats.org/officeDocument/2006/relationships/tags" Target="../tags/tag382.xml"/><Relationship Id="rId40" Type="http://schemas.openxmlformats.org/officeDocument/2006/relationships/tags" Target="../tags/tag385.xml"/><Relationship Id="rId45" Type="http://schemas.openxmlformats.org/officeDocument/2006/relationships/tags" Target="../tags/tag390.xml"/><Relationship Id="rId53" Type="http://schemas.openxmlformats.org/officeDocument/2006/relationships/tags" Target="../tags/tag398.xml"/><Relationship Id="rId58" Type="http://schemas.openxmlformats.org/officeDocument/2006/relationships/tags" Target="../tags/tag403.xml"/><Relationship Id="rId66" Type="http://schemas.openxmlformats.org/officeDocument/2006/relationships/tags" Target="../tags/tag411.xml"/><Relationship Id="rId74" Type="http://schemas.openxmlformats.org/officeDocument/2006/relationships/image" Target="../media/image64.png"/><Relationship Id="rId79" Type="http://schemas.openxmlformats.org/officeDocument/2006/relationships/image" Target="../media/image63.wmf"/><Relationship Id="rId5" Type="http://schemas.openxmlformats.org/officeDocument/2006/relationships/tags" Target="../tags/tag350.xml"/><Relationship Id="rId61" Type="http://schemas.openxmlformats.org/officeDocument/2006/relationships/tags" Target="../tags/tag406.xml"/><Relationship Id="rId10" Type="http://schemas.openxmlformats.org/officeDocument/2006/relationships/tags" Target="../tags/tag355.xml"/><Relationship Id="rId19" Type="http://schemas.openxmlformats.org/officeDocument/2006/relationships/tags" Target="../tags/tag364.xml"/><Relationship Id="rId31" Type="http://schemas.openxmlformats.org/officeDocument/2006/relationships/tags" Target="../tags/tag376.xml"/><Relationship Id="rId44" Type="http://schemas.openxmlformats.org/officeDocument/2006/relationships/tags" Target="../tags/tag389.xml"/><Relationship Id="rId52" Type="http://schemas.openxmlformats.org/officeDocument/2006/relationships/tags" Target="../tags/tag397.xml"/><Relationship Id="rId60" Type="http://schemas.openxmlformats.org/officeDocument/2006/relationships/tags" Target="../tags/tag405.xml"/><Relationship Id="rId65" Type="http://schemas.openxmlformats.org/officeDocument/2006/relationships/tags" Target="../tags/tag410.xml"/><Relationship Id="rId73" Type="http://schemas.openxmlformats.org/officeDocument/2006/relationships/notesSlide" Target="../notesSlides/notesSlide11.xml"/><Relationship Id="rId78" Type="http://schemas.openxmlformats.org/officeDocument/2006/relationships/oleObject" Target="../embeddings/oleObject19.bin"/><Relationship Id="rId4" Type="http://schemas.openxmlformats.org/officeDocument/2006/relationships/tags" Target="../tags/tag349.xml"/><Relationship Id="rId9" Type="http://schemas.openxmlformats.org/officeDocument/2006/relationships/tags" Target="../tags/tag354.xml"/><Relationship Id="rId14" Type="http://schemas.openxmlformats.org/officeDocument/2006/relationships/tags" Target="../tags/tag359.xml"/><Relationship Id="rId22" Type="http://schemas.openxmlformats.org/officeDocument/2006/relationships/tags" Target="../tags/tag367.xml"/><Relationship Id="rId27" Type="http://schemas.openxmlformats.org/officeDocument/2006/relationships/tags" Target="../tags/tag372.xml"/><Relationship Id="rId30" Type="http://schemas.openxmlformats.org/officeDocument/2006/relationships/tags" Target="../tags/tag375.xml"/><Relationship Id="rId35" Type="http://schemas.openxmlformats.org/officeDocument/2006/relationships/tags" Target="../tags/tag380.xml"/><Relationship Id="rId43" Type="http://schemas.openxmlformats.org/officeDocument/2006/relationships/tags" Target="../tags/tag388.xml"/><Relationship Id="rId48" Type="http://schemas.openxmlformats.org/officeDocument/2006/relationships/tags" Target="../tags/tag393.xml"/><Relationship Id="rId56" Type="http://schemas.openxmlformats.org/officeDocument/2006/relationships/tags" Target="../tags/tag401.xml"/><Relationship Id="rId64" Type="http://schemas.openxmlformats.org/officeDocument/2006/relationships/tags" Target="../tags/tag409.xml"/><Relationship Id="rId69" Type="http://schemas.openxmlformats.org/officeDocument/2006/relationships/tags" Target="../tags/tag414.xml"/><Relationship Id="rId77" Type="http://schemas.openxmlformats.org/officeDocument/2006/relationships/image" Target="../media/image67.png"/><Relationship Id="rId8" Type="http://schemas.openxmlformats.org/officeDocument/2006/relationships/tags" Target="../tags/tag353.xml"/><Relationship Id="rId51" Type="http://schemas.openxmlformats.org/officeDocument/2006/relationships/tags" Target="../tags/tag396.xml"/><Relationship Id="rId72" Type="http://schemas.openxmlformats.org/officeDocument/2006/relationships/slideLayout" Target="../slideLayouts/slideLayout30.xml"/><Relationship Id="rId3" Type="http://schemas.openxmlformats.org/officeDocument/2006/relationships/tags" Target="../tags/tag348.xml"/><Relationship Id="rId12" Type="http://schemas.openxmlformats.org/officeDocument/2006/relationships/tags" Target="../tags/tag357.xml"/><Relationship Id="rId17" Type="http://schemas.openxmlformats.org/officeDocument/2006/relationships/tags" Target="../tags/tag362.xml"/><Relationship Id="rId25" Type="http://schemas.openxmlformats.org/officeDocument/2006/relationships/tags" Target="../tags/tag370.xml"/><Relationship Id="rId33" Type="http://schemas.openxmlformats.org/officeDocument/2006/relationships/tags" Target="../tags/tag378.xml"/><Relationship Id="rId38" Type="http://schemas.openxmlformats.org/officeDocument/2006/relationships/tags" Target="../tags/tag383.xml"/><Relationship Id="rId46" Type="http://schemas.openxmlformats.org/officeDocument/2006/relationships/tags" Target="../tags/tag391.xml"/><Relationship Id="rId59" Type="http://schemas.openxmlformats.org/officeDocument/2006/relationships/tags" Target="../tags/tag404.xml"/><Relationship Id="rId67" Type="http://schemas.openxmlformats.org/officeDocument/2006/relationships/tags" Target="../tags/tag412.xml"/><Relationship Id="rId20" Type="http://schemas.openxmlformats.org/officeDocument/2006/relationships/tags" Target="../tags/tag365.xml"/><Relationship Id="rId41" Type="http://schemas.openxmlformats.org/officeDocument/2006/relationships/tags" Target="../tags/tag386.xml"/><Relationship Id="rId54" Type="http://schemas.openxmlformats.org/officeDocument/2006/relationships/tags" Target="../tags/tag399.xml"/><Relationship Id="rId62" Type="http://schemas.openxmlformats.org/officeDocument/2006/relationships/tags" Target="../tags/tag407.xml"/><Relationship Id="rId70" Type="http://schemas.openxmlformats.org/officeDocument/2006/relationships/tags" Target="../tags/tag415.xml"/><Relationship Id="rId75" Type="http://schemas.openxmlformats.org/officeDocument/2006/relationships/image" Target="../media/image65.png"/><Relationship Id="rId1" Type="http://schemas.openxmlformats.org/officeDocument/2006/relationships/vmlDrawing" Target="../drawings/vmlDrawing9.vml"/><Relationship Id="rId6" Type="http://schemas.openxmlformats.org/officeDocument/2006/relationships/tags" Target="../tags/tag351.xml"/><Relationship Id="rId15" Type="http://schemas.openxmlformats.org/officeDocument/2006/relationships/tags" Target="../tags/tag360.xml"/><Relationship Id="rId23" Type="http://schemas.openxmlformats.org/officeDocument/2006/relationships/tags" Target="../tags/tag368.xml"/><Relationship Id="rId28" Type="http://schemas.openxmlformats.org/officeDocument/2006/relationships/tags" Target="../tags/tag373.xml"/><Relationship Id="rId36" Type="http://schemas.openxmlformats.org/officeDocument/2006/relationships/tags" Target="../tags/tag381.xml"/><Relationship Id="rId49" Type="http://schemas.openxmlformats.org/officeDocument/2006/relationships/tags" Target="../tags/tag394.xml"/><Relationship Id="rId57" Type="http://schemas.openxmlformats.org/officeDocument/2006/relationships/tags" Target="../tags/tag40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3" Type="http://schemas.openxmlformats.org/officeDocument/2006/relationships/tags" Target="../tags/tag429.xml"/><Relationship Id="rId18" Type="http://schemas.openxmlformats.org/officeDocument/2006/relationships/tags" Target="../tags/tag434.xml"/><Relationship Id="rId26" Type="http://schemas.openxmlformats.org/officeDocument/2006/relationships/tags" Target="../tags/tag442.xml"/><Relationship Id="rId39" Type="http://schemas.openxmlformats.org/officeDocument/2006/relationships/tags" Target="../tags/tag455.xml"/><Relationship Id="rId21" Type="http://schemas.openxmlformats.org/officeDocument/2006/relationships/tags" Target="../tags/tag437.xml"/><Relationship Id="rId34" Type="http://schemas.openxmlformats.org/officeDocument/2006/relationships/tags" Target="../tags/tag450.xml"/><Relationship Id="rId42" Type="http://schemas.openxmlformats.org/officeDocument/2006/relationships/tags" Target="../tags/tag458.xml"/><Relationship Id="rId47" Type="http://schemas.openxmlformats.org/officeDocument/2006/relationships/tags" Target="../tags/tag463.xml"/><Relationship Id="rId50" Type="http://schemas.openxmlformats.org/officeDocument/2006/relationships/tags" Target="../tags/tag466.xml"/><Relationship Id="rId55" Type="http://schemas.openxmlformats.org/officeDocument/2006/relationships/tags" Target="../tags/tag471.xml"/><Relationship Id="rId63" Type="http://schemas.openxmlformats.org/officeDocument/2006/relationships/tags" Target="../tags/tag479.xml"/><Relationship Id="rId68" Type="http://schemas.openxmlformats.org/officeDocument/2006/relationships/tags" Target="../tags/tag484.xml"/><Relationship Id="rId76" Type="http://schemas.openxmlformats.org/officeDocument/2006/relationships/slideLayout" Target="../slideLayouts/slideLayout30.xml"/><Relationship Id="rId7" Type="http://schemas.openxmlformats.org/officeDocument/2006/relationships/tags" Target="../tags/tag423.xml"/><Relationship Id="rId71" Type="http://schemas.openxmlformats.org/officeDocument/2006/relationships/tags" Target="../tags/tag487.xml"/><Relationship Id="rId2" Type="http://schemas.openxmlformats.org/officeDocument/2006/relationships/tags" Target="../tags/tag418.xml"/><Relationship Id="rId16" Type="http://schemas.openxmlformats.org/officeDocument/2006/relationships/tags" Target="../tags/tag432.xml"/><Relationship Id="rId29" Type="http://schemas.openxmlformats.org/officeDocument/2006/relationships/tags" Target="../tags/tag445.xml"/><Relationship Id="rId11" Type="http://schemas.openxmlformats.org/officeDocument/2006/relationships/tags" Target="../tags/tag427.xml"/><Relationship Id="rId24" Type="http://schemas.openxmlformats.org/officeDocument/2006/relationships/tags" Target="../tags/tag440.xml"/><Relationship Id="rId32" Type="http://schemas.openxmlformats.org/officeDocument/2006/relationships/tags" Target="../tags/tag448.xml"/><Relationship Id="rId37" Type="http://schemas.openxmlformats.org/officeDocument/2006/relationships/tags" Target="../tags/tag453.xml"/><Relationship Id="rId40" Type="http://schemas.openxmlformats.org/officeDocument/2006/relationships/tags" Target="../tags/tag456.xml"/><Relationship Id="rId45" Type="http://schemas.openxmlformats.org/officeDocument/2006/relationships/tags" Target="../tags/tag461.xml"/><Relationship Id="rId53" Type="http://schemas.openxmlformats.org/officeDocument/2006/relationships/tags" Target="../tags/tag469.xml"/><Relationship Id="rId58" Type="http://schemas.openxmlformats.org/officeDocument/2006/relationships/tags" Target="../tags/tag474.xml"/><Relationship Id="rId66" Type="http://schemas.openxmlformats.org/officeDocument/2006/relationships/tags" Target="../tags/tag482.xml"/><Relationship Id="rId74" Type="http://schemas.openxmlformats.org/officeDocument/2006/relationships/tags" Target="../tags/tag490.xml"/><Relationship Id="rId79" Type="http://schemas.openxmlformats.org/officeDocument/2006/relationships/image" Target="../media/image65.png"/><Relationship Id="rId5" Type="http://schemas.openxmlformats.org/officeDocument/2006/relationships/tags" Target="../tags/tag421.xml"/><Relationship Id="rId61" Type="http://schemas.openxmlformats.org/officeDocument/2006/relationships/tags" Target="../tags/tag477.xml"/><Relationship Id="rId10" Type="http://schemas.openxmlformats.org/officeDocument/2006/relationships/tags" Target="../tags/tag426.xml"/><Relationship Id="rId19" Type="http://schemas.openxmlformats.org/officeDocument/2006/relationships/tags" Target="../tags/tag435.xml"/><Relationship Id="rId31" Type="http://schemas.openxmlformats.org/officeDocument/2006/relationships/tags" Target="../tags/tag447.xml"/><Relationship Id="rId44" Type="http://schemas.openxmlformats.org/officeDocument/2006/relationships/tags" Target="../tags/tag460.xml"/><Relationship Id="rId52" Type="http://schemas.openxmlformats.org/officeDocument/2006/relationships/tags" Target="../tags/tag468.xml"/><Relationship Id="rId60" Type="http://schemas.openxmlformats.org/officeDocument/2006/relationships/tags" Target="../tags/tag476.xml"/><Relationship Id="rId65" Type="http://schemas.openxmlformats.org/officeDocument/2006/relationships/tags" Target="../tags/tag481.xml"/><Relationship Id="rId73" Type="http://schemas.openxmlformats.org/officeDocument/2006/relationships/tags" Target="../tags/tag489.xml"/><Relationship Id="rId78" Type="http://schemas.openxmlformats.org/officeDocument/2006/relationships/image" Target="../media/image64.png"/><Relationship Id="rId4" Type="http://schemas.openxmlformats.org/officeDocument/2006/relationships/tags" Target="../tags/tag420.xml"/><Relationship Id="rId9" Type="http://schemas.openxmlformats.org/officeDocument/2006/relationships/tags" Target="../tags/tag425.xml"/><Relationship Id="rId14" Type="http://schemas.openxmlformats.org/officeDocument/2006/relationships/tags" Target="../tags/tag430.xml"/><Relationship Id="rId22" Type="http://schemas.openxmlformats.org/officeDocument/2006/relationships/tags" Target="../tags/tag438.xml"/><Relationship Id="rId27" Type="http://schemas.openxmlformats.org/officeDocument/2006/relationships/tags" Target="../tags/tag443.xml"/><Relationship Id="rId30" Type="http://schemas.openxmlformats.org/officeDocument/2006/relationships/tags" Target="../tags/tag446.xml"/><Relationship Id="rId35" Type="http://schemas.openxmlformats.org/officeDocument/2006/relationships/tags" Target="../tags/tag451.xml"/><Relationship Id="rId43" Type="http://schemas.openxmlformats.org/officeDocument/2006/relationships/tags" Target="../tags/tag459.xml"/><Relationship Id="rId48" Type="http://schemas.openxmlformats.org/officeDocument/2006/relationships/tags" Target="../tags/tag464.xml"/><Relationship Id="rId56" Type="http://schemas.openxmlformats.org/officeDocument/2006/relationships/tags" Target="../tags/tag472.xml"/><Relationship Id="rId64" Type="http://schemas.openxmlformats.org/officeDocument/2006/relationships/tags" Target="../tags/tag480.xml"/><Relationship Id="rId69" Type="http://schemas.openxmlformats.org/officeDocument/2006/relationships/tags" Target="../tags/tag485.xml"/><Relationship Id="rId77" Type="http://schemas.openxmlformats.org/officeDocument/2006/relationships/notesSlide" Target="../notesSlides/notesSlide12.xml"/><Relationship Id="rId8" Type="http://schemas.openxmlformats.org/officeDocument/2006/relationships/tags" Target="../tags/tag424.xml"/><Relationship Id="rId51" Type="http://schemas.openxmlformats.org/officeDocument/2006/relationships/tags" Target="../tags/tag467.xml"/><Relationship Id="rId72" Type="http://schemas.openxmlformats.org/officeDocument/2006/relationships/tags" Target="../tags/tag488.xml"/><Relationship Id="rId3" Type="http://schemas.openxmlformats.org/officeDocument/2006/relationships/tags" Target="../tags/tag419.xml"/><Relationship Id="rId12" Type="http://schemas.openxmlformats.org/officeDocument/2006/relationships/tags" Target="../tags/tag428.xml"/><Relationship Id="rId17" Type="http://schemas.openxmlformats.org/officeDocument/2006/relationships/tags" Target="../tags/tag433.xml"/><Relationship Id="rId25" Type="http://schemas.openxmlformats.org/officeDocument/2006/relationships/tags" Target="../tags/tag441.xml"/><Relationship Id="rId33" Type="http://schemas.openxmlformats.org/officeDocument/2006/relationships/tags" Target="../tags/tag449.xml"/><Relationship Id="rId38" Type="http://schemas.openxmlformats.org/officeDocument/2006/relationships/tags" Target="../tags/tag454.xml"/><Relationship Id="rId46" Type="http://schemas.openxmlformats.org/officeDocument/2006/relationships/tags" Target="../tags/tag462.xml"/><Relationship Id="rId59" Type="http://schemas.openxmlformats.org/officeDocument/2006/relationships/tags" Target="../tags/tag475.xml"/><Relationship Id="rId67" Type="http://schemas.openxmlformats.org/officeDocument/2006/relationships/tags" Target="../tags/tag483.xml"/><Relationship Id="rId20" Type="http://schemas.openxmlformats.org/officeDocument/2006/relationships/tags" Target="../tags/tag436.xml"/><Relationship Id="rId41" Type="http://schemas.openxmlformats.org/officeDocument/2006/relationships/tags" Target="../tags/tag457.xml"/><Relationship Id="rId54" Type="http://schemas.openxmlformats.org/officeDocument/2006/relationships/tags" Target="../tags/tag470.xml"/><Relationship Id="rId62" Type="http://schemas.openxmlformats.org/officeDocument/2006/relationships/tags" Target="../tags/tag478.xml"/><Relationship Id="rId70" Type="http://schemas.openxmlformats.org/officeDocument/2006/relationships/tags" Target="../tags/tag486.xml"/><Relationship Id="rId75" Type="http://schemas.openxmlformats.org/officeDocument/2006/relationships/tags" Target="../tags/tag491.xml"/><Relationship Id="rId1" Type="http://schemas.openxmlformats.org/officeDocument/2006/relationships/tags" Target="../tags/tag417.xml"/><Relationship Id="rId6" Type="http://schemas.openxmlformats.org/officeDocument/2006/relationships/tags" Target="../tags/tag422.xml"/><Relationship Id="rId15" Type="http://schemas.openxmlformats.org/officeDocument/2006/relationships/tags" Target="../tags/tag431.xml"/><Relationship Id="rId23" Type="http://schemas.openxmlformats.org/officeDocument/2006/relationships/tags" Target="../tags/tag439.xml"/><Relationship Id="rId28" Type="http://schemas.openxmlformats.org/officeDocument/2006/relationships/tags" Target="../tags/tag444.xml"/><Relationship Id="rId36" Type="http://schemas.openxmlformats.org/officeDocument/2006/relationships/tags" Target="../tags/tag452.xml"/><Relationship Id="rId49" Type="http://schemas.openxmlformats.org/officeDocument/2006/relationships/tags" Target="../tags/tag465.xml"/><Relationship Id="rId57" Type="http://schemas.openxmlformats.org/officeDocument/2006/relationships/tags" Target="../tags/tag47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24.wmf"/><Relationship Id="rId5" Type="http://schemas.openxmlformats.org/officeDocument/2006/relationships/oleObject" Target="../embeddings/oleObject21.bin"/><Relationship Id="rId4" Type="http://schemas.openxmlformats.org/officeDocument/2006/relationships/image" Target="../media/image23.wmf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tags" Target="../tags/tag499.xml"/><Relationship Id="rId13" Type="http://schemas.openxmlformats.org/officeDocument/2006/relationships/tags" Target="../tags/tag504.xml"/><Relationship Id="rId18" Type="http://schemas.openxmlformats.org/officeDocument/2006/relationships/tags" Target="../tags/tag509.xml"/><Relationship Id="rId26" Type="http://schemas.openxmlformats.org/officeDocument/2006/relationships/tags" Target="../tags/tag517.xml"/><Relationship Id="rId3" Type="http://schemas.openxmlformats.org/officeDocument/2006/relationships/tags" Target="../tags/tag494.xml"/><Relationship Id="rId21" Type="http://schemas.openxmlformats.org/officeDocument/2006/relationships/tags" Target="../tags/tag512.xml"/><Relationship Id="rId7" Type="http://schemas.openxmlformats.org/officeDocument/2006/relationships/tags" Target="../tags/tag498.xml"/><Relationship Id="rId12" Type="http://schemas.openxmlformats.org/officeDocument/2006/relationships/tags" Target="../tags/tag503.xml"/><Relationship Id="rId17" Type="http://schemas.openxmlformats.org/officeDocument/2006/relationships/tags" Target="../tags/tag508.xml"/><Relationship Id="rId25" Type="http://schemas.openxmlformats.org/officeDocument/2006/relationships/tags" Target="../tags/tag516.xml"/><Relationship Id="rId2" Type="http://schemas.openxmlformats.org/officeDocument/2006/relationships/tags" Target="../tags/tag493.xml"/><Relationship Id="rId16" Type="http://schemas.openxmlformats.org/officeDocument/2006/relationships/tags" Target="../tags/tag507.xml"/><Relationship Id="rId20" Type="http://schemas.openxmlformats.org/officeDocument/2006/relationships/tags" Target="../tags/tag511.xml"/><Relationship Id="rId29" Type="http://schemas.openxmlformats.org/officeDocument/2006/relationships/image" Target="../media/image69.wmf"/><Relationship Id="rId1" Type="http://schemas.openxmlformats.org/officeDocument/2006/relationships/tags" Target="../tags/tag492.xml"/><Relationship Id="rId6" Type="http://schemas.openxmlformats.org/officeDocument/2006/relationships/tags" Target="../tags/tag497.xml"/><Relationship Id="rId11" Type="http://schemas.openxmlformats.org/officeDocument/2006/relationships/tags" Target="../tags/tag502.xml"/><Relationship Id="rId24" Type="http://schemas.openxmlformats.org/officeDocument/2006/relationships/tags" Target="../tags/tag515.xml"/><Relationship Id="rId5" Type="http://schemas.openxmlformats.org/officeDocument/2006/relationships/tags" Target="../tags/tag496.xml"/><Relationship Id="rId15" Type="http://schemas.openxmlformats.org/officeDocument/2006/relationships/tags" Target="../tags/tag506.xml"/><Relationship Id="rId23" Type="http://schemas.openxmlformats.org/officeDocument/2006/relationships/tags" Target="../tags/tag514.xml"/><Relationship Id="rId28" Type="http://schemas.openxmlformats.org/officeDocument/2006/relationships/notesSlide" Target="../notesSlides/notesSlide13.xml"/><Relationship Id="rId10" Type="http://schemas.openxmlformats.org/officeDocument/2006/relationships/tags" Target="../tags/tag501.xml"/><Relationship Id="rId19" Type="http://schemas.openxmlformats.org/officeDocument/2006/relationships/tags" Target="../tags/tag510.xml"/><Relationship Id="rId4" Type="http://schemas.openxmlformats.org/officeDocument/2006/relationships/tags" Target="../tags/tag495.xml"/><Relationship Id="rId9" Type="http://schemas.openxmlformats.org/officeDocument/2006/relationships/tags" Target="../tags/tag500.xml"/><Relationship Id="rId14" Type="http://schemas.openxmlformats.org/officeDocument/2006/relationships/tags" Target="../tags/tag505.xml"/><Relationship Id="rId22" Type="http://schemas.openxmlformats.org/officeDocument/2006/relationships/tags" Target="../tags/tag513.xml"/><Relationship Id="rId27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tags" Target="../tags/tag520.xml"/><Relationship Id="rId2" Type="http://schemas.openxmlformats.org/officeDocument/2006/relationships/tags" Target="../tags/tag519.xml"/><Relationship Id="rId1" Type="http://schemas.openxmlformats.org/officeDocument/2006/relationships/tags" Target="../tags/tag518.xml"/><Relationship Id="rId6" Type="http://schemas.openxmlformats.org/officeDocument/2006/relationships/image" Target="../media/image71.png"/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en.wikipedia.org/wiki/File:Lens3.svg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Image:Jonquil_flowers_at_f32.jpg" TargetMode="External"/><Relationship Id="rId7" Type="http://schemas.openxmlformats.org/officeDocument/2006/relationships/hyperlink" Target="http://en.wikipedia.org/wiki/Depth_of_field" TargetMode="External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jpeg"/><Relationship Id="rId5" Type="http://schemas.openxmlformats.org/officeDocument/2006/relationships/hyperlink" Target="http://en.wikipedia.org/wiki/Image:Jonquil_flowers_at_f5.jpg" TargetMode="External"/><Relationship Id="rId4" Type="http://schemas.openxmlformats.org/officeDocument/2006/relationships/image" Target="../media/image75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wonderfulphotos.com/articles/macro/focus_stacking/" TargetMode="External"/><Relationship Id="rId4" Type="http://schemas.openxmlformats.org/officeDocument/2006/relationships/image" Target="../media/image81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onderfulphotos.com/articles/macro/focus_stacking/" TargetMode="External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igital-photography-school.com/an-introduction-to-focus-stacking" TargetMode="External"/><Relationship Id="rId2" Type="http://schemas.openxmlformats.org/officeDocument/2006/relationships/hyperlink" Target="http://www.zen20934.zen.co.uk/photography/Workflow.htm" TargetMode="Externa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5" Type="http://schemas.openxmlformats.org/officeDocument/2006/relationships/image" Target="../media/image86.png"/><Relationship Id="rId4" Type="http://schemas.openxmlformats.org/officeDocument/2006/relationships/image" Target="../media/image85.w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hyperlink" Target="http://www.youtube.com/watch?v=NB4bikrNzMk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en.wikipedia.org/wiki/Focal_length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89.wmf"/><Relationship Id="rId5" Type="http://schemas.openxmlformats.org/officeDocument/2006/relationships/oleObject" Target="../embeddings/oleObject24.bin"/><Relationship Id="rId4" Type="http://schemas.openxmlformats.org/officeDocument/2006/relationships/image" Target="../media/image88.wmf"/></Relationships>
</file>

<file path=ppt/slides/_rels/slide51.xml.rels><?xml version="1.0" encoding="UTF-8" standalone="yes"?>
<Relationships xmlns="http://schemas.openxmlformats.org/package/2006/relationships"><Relationship Id="rId13" Type="http://schemas.openxmlformats.org/officeDocument/2006/relationships/tags" Target="../tags/tag533.xml"/><Relationship Id="rId18" Type="http://schemas.openxmlformats.org/officeDocument/2006/relationships/tags" Target="../tags/tag538.xml"/><Relationship Id="rId26" Type="http://schemas.openxmlformats.org/officeDocument/2006/relationships/tags" Target="../tags/tag546.xml"/><Relationship Id="rId39" Type="http://schemas.openxmlformats.org/officeDocument/2006/relationships/tags" Target="../tags/tag559.xml"/><Relationship Id="rId21" Type="http://schemas.openxmlformats.org/officeDocument/2006/relationships/tags" Target="../tags/tag541.xml"/><Relationship Id="rId34" Type="http://schemas.openxmlformats.org/officeDocument/2006/relationships/tags" Target="../tags/tag554.xml"/><Relationship Id="rId42" Type="http://schemas.openxmlformats.org/officeDocument/2006/relationships/tags" Target="../tags/tag562.xml"/><Relationship Id="rId47" Type="http://schemas.openxmlformats.org/officeDocument/2006/relationships/tags" Target="../tags/tag567.xml"/><Relationship Id="rId50" Type="http://schemas.openxmlformats.org/officeDocument/2006/relationships/tags" Target="../tags/tag570.xml"/><Relationship Id="rId55" Type="http://schemas.openxmlformats.org/officeDocument/2006/relationships/tags" Target="../tags/tag575.xml"/><Relationship Id="rId63" Type="http://schemas.openxmlformats.org/officeDocument/2006/relationships/tags" Target="../tags/tag583.xml"/><Relationship Id="rId68" Type="http://schemas.openxmlformats.org/officeDocument/2006/relationships/tags" Target="../tags/tag588.xml"/><Relationship Id="rId7" Type="http://schemas.openxmlformats.org/officeDocument/2006/relationships/tags" Target="../tags/tag527.xml"/><Relationship Id="rId71" Type="http://schemas.openxmlformats.org/officeDocument/2006/relationships/image" Target="../media/image84.jpeg"/><Relationship Id="rId2" Type="http://schemas.openxmlformats.org/officeDocument/2006/relationships/tags" Target="../tags/tag522.xml"/><Relationship Id="rId16" Type="http://schemas.openxmlformats.org/officeDocument/2006/relationships/tags" Target="../tags/tag536.xml"/><Relationship Id="rId29" Type="http://schemas.openxmlformats.org/officeDocument/2006/relationships/tags" Target="../tags/tag549.xml"/><Relationship Id="rId11" Type="http://schemas.openxmlformats.org/officeDocument/2006/relationships/tags" Target="../tags/tag531.xml"/><Relationship Id="rId24" Type="http://schemas.openxmlformats.org/officeDocument/2006/relationships/tags" Target="../tags/tag544.xml"/><Relationship Id="rId32" Type="http://schemas.openxmlformats.org/officeDocument/2006/relationships/tags" Target="../tags/tag552.xml"/><Relationship Id="rId37" Type="http://schemas.openxmlformats.org/officeDocument/2006/relationships/tags" Target="../tags/tag557.xml"/><Relationship Id="rId40" Type="http://schemas.openxmlformats.org/officeDocument/2006/relationships/tags" Target="../tags/tag560.xml"/><Relationship Id="rId45" Type="http://schemas.openxmlformats.org/officeDocument/2006/relationships/tags" Target="../tags/tag565.xml"/><Relationship Id="rId53" Type="http://schemas.openxmlformats.org/officeDocument/2006/relationships/tags" Target="../tags/tag573.xml"/><Relationship Id="rId58" Type="http://schemas.openxmlformats.org/officeDocument/2006/relationships/tags" Target="../tags/tag578.xml"/><Relationship Id="rId66" Type="http://schemas.openxmlformats.org/officeDocument/2006/relationships/tags" Target="../tags/tag586.xml"/><Relationship Id="rId74" Type="http://schemas.openxmlformats.org/officeDocument/2006/relationships/image" Target="../media/image31.png"/><Relationship Id="rId5" Type="http://schemas.openxmlformats.org/officeDocument/2006/relationships/tags" Target="../tags/tag525.xml"/><Relationship Id="rId15" Type="http://schemas.openxmlformats.org/officeDocument/2006/relationships/tags" Target="../tags/tag535.xml"/><Relationship Id="rId23" Type="http://schemas.openxmlformats.org/officeDocument/2006/relationships/tags" Target="../tags/tag543.xml"/><Relationship Id="rId28" Type="http://schemas.openxmlformats.org/officeDocument/2006/relationships/tags" Target="../tags/tag548.xml"/><Relationship Id="rId36" Type="http://schemas.openxmlformats.org/officeDocument/2006/relationships/tags" Target="../tags/tag556.xml"/><Relationship Id="rId49" Type="http://schemas.openxmlformats.org/officeDocument/2006/relationships/tags" Target="../tags/tag569.xml"/><Relationship Id="rId57" Type="http://schemas.openxmlformats.org/officeDocument/2006/relationships/tags" Target="../tags/tag577.xml"/><Relationship Id="rId61" Type="http://schemas.openxmlformats.org/officeDocument/2006/relationships/tags" Target="../tags/tag581.xml"/><Relationship Id="rId10" Type="http://schemas.openxmlformats.org/officeDocument/2006/relationships/tags" Target="../tags/tag530.xml"/><Relationship Id="rId19" Type="http://schemas.openxmlformats.org/officeDocument/2006/relationships/tags" Target="../tags/tag539.xml"/><Relationship Id="rId31" Type="http://schemas.openxmlformats.org/officeDocument/2006/relationships/tags" Target="../tags/tag551.xml"/><Relationship Id="rId44" Type="http://schemas.openxmlformats.org/officeDocument/2006/relationships/tags" Target="../tags/tag564.xml"/><Relationship Id="rId52" Type="http://schemas.openxmlformats.org/officeDocument/2006/relationships/tags" Target="../tags/tag572.xml"/><Relationship Id="rId60" Type="http://schemas.openxmlformats.org/officeDocument/2006/relationships/tags" Target="../tags/tag580.xml"/><Relationship Id="rId65" Type="http://schemas.openxmlformats.org/officeDocument/2006/relationships/tags" Target="../tags/tag585.xml"/><Relationship Id="rId73" Type="http://schemas.openxmlformats.org/officeDocument/2006/relationships/image" Target="../media/image51.emf"/><Relationship Id="rId4" Type="http://schemas.openxmlformats.org/officeDocument/2006/relationships/tags" Target="../tags/tag524.xml"/><Relationship Id="rId9" Type="http://schemas.openxmlformats.org/officeDocument/2006/relationships/tags" Target="../tags/tag529.xml"/><Relationship Id="rId14" Type="http://schemas.openxmlformats.org/officeDocument/2006/relationships/tags" Target="../tags/tag534.xml"/><Relationship Id="rId22" Type="http://schemas.openxmlformats.org/officeDocument/2006/relationships/tags" Target="../tags/tag542.xml"/><Relationship Id="rId27" Type="http://schemas.openxmlformats.org/officeDocument/2006/relationships/tags" Target="../tags/tag547.xml"/><Relationship Id="rId30" Type="http://schemas.openxmlformats.org/officeDocument/2006/relationships/tags" Target="../tags/tag550.xml"/><Relationship Id="rId35" Type="http://schemas.openxmlformats.org/officeDocument/2006/relationships/tags" Target="../tags/tag555.xml"/><Relationship Id="rId43" Type="http://schemas.openxmlformats.org/officeDocument/2006/relationships/tags" Target="../tags/tag563.xml"/><Relationship Id="rId48" Type="http://schemas.openxmlformats.org/officeDocument/2006/relationships/tags" Target="../tags/tag568.xml"/><Relationship Id="rId56" Type="http://schemas.openxmlformats.org/officeDocument/2006/relationships/tags" Target="../tags/tag576.xml"/><Relationship Id="rId64" Type="http://schemas.openxmlformats.org/officeDocument/2006/relationships/tags" Target="../tags/tag584.xml"/><Relationship Id="rId69" Type="http://schemas.openxmlformats.org/officeDocument/2006/relationships/tags" Target="../tags/tag589.xml"/><Relationship Id="rId8" Type="http://schemas.openxmlformats.org/officeDocument/2006/relationships/tags" Target="../tags/tag528.xml"/><Relationship Id="rId51" Type="http://schemas.openxmlformats.org/officeDocument/2006/relationships/tags" Target="../tags/tag571.xml"/><Relationship Id="rId72" Type="http://schemas.openxmlformats.org/officeDocument/2006/relationships/image" Target="../media/image50.wmf"/><Relationship Id="rId3" Type="http://schemas.openxmlformats.org/officeDocument/2006/relationships/tags" Target="../tags/tag523.xml"/><Relationship Id="rId12" Type="http://schemas.openxmlformats.org/officeDocument/2006/relationships/tags" Target="../tags/tag532.xml"/><Relationship Id="rId17" Type="http://schemas.openxmlformats.org/officeDocument/2006/relationships/tags" Target="../tags/tag537.xml"/><Relationship Id="rId25" Type="http://schemas.openxmlformats.org/officeDocument/2006/relationships/tags" Target="../tags/tag545.xml"/><Relationship Id="rId33" Type="http://schemas.openxmlformats.org/officeDocument/2006/relationships/tags" Target="../tags/tag553.xml"/><Relationship Id="rId38" Type="http://schemas.openxmlformats.org/officeDocument/2006/relationships/tags" Target="../tags/tag558.xml"/><Relationship Id="rId46" Type="http://schemas.openxmlformats.org/officeDocument/2006/relationships/tags" Target="../tags/tag566.xml"/><Relationship Id="rId59" Type="http://schemas.openxmlformats.org/officeDocument/2006/relationships/tags" Target="../tags/tag579.xml"/><Relationship Id="rId67" Type="http://schemas.openxmlformats.org/officeDocument/2006/relationships/tags" Target="../tags/tag587.xml"/><Relationship Id="rId20" Type="http://schemas.openxmlformats.org/officeDocument/2006/relationships/tags" Target="../tags/tag540.xml"/><Relationship Id="rId41" Type="http://schemas.openxmlformats.org/officeDocument/2006/relationships/tags" Target="../tags/tag561.xml"/><Relationship Id="rId54" Type="http://schemas.openxmlformats.org/officeDocument/2006/relationships/tags" Target="../tags/tag574.xml"/><Relationship Id="rId62" Type="http://schemas.openxmlformats.org/officeDocument/2006/relationships/tags" Target="../tags/tag582.xml"/><Relationship Id="rId70" Type="http://schemas.openxmlformats.org/officeDocument/2006/relationships/slideLayout" Target="../slideLayouts/slideLayout2.xml"/><Relationship Id="rId1" Type="http://schemas.openxmlformats.org/officeDocument/2006/relationships/tags" Target="../tags/tag521.xml"/><Relationship Id="rId6" Type="http://schemas.openxmlformats.org/officeDocument/2006/relationships/tags" Target="../tags/tag526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hyperlink" Target="http://web.engr.illinois.edu/~jlu23/Course/cs498dh3/hw2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://courses.engr.illinois.edu/cs498dh3/projects/gradient/ComputationalPhotography_ProjectGradient.html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4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23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6.w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25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itle 1"/>
          <p:cNvSpPr>
            <a:spLocks noGrp="1"/>
          </p:cNvSpPr>
          <p:nvPr>
            <p:ph type="ctrTitle"/>
          </p:nvPr>
        </p:nvSpPr>
        <p:spPr>
          <a:xfrm>
            <a:off x="152400" y="0"/>
            <a:ext cx="8763000" cy="1143000"/>
          </a:xfrm>
          <a:solidFill>
            <a:schemeClr val="bg1">
              <a:alpha val="20000"/>
            </a:schemeClr>
          </a:solidFill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dirty="0" smtClean="0"/>
              <a:t>Single-view Metrology and Cameras</a:t>
            </a:r>
            <a:endParaRPr lang="en-US" dirty="0" smtClean="0"/>
          </a:p>
        </p:txBody>
      </p:sp>
      <p:sp>
        <p:nvSpPr>
          <p:cNvPr id="13315" name="Subtitle 2"/>
          <p:cNvSpPr>
            <a:spLocks noGrp="1"/>
          </p:cNvSpPr>
          <p:nvPr>
            <p:ph type="subTitle" idx="1"/>
          </p:nvPr>
        </p:nvSpPr>
        <p:spPr>
          <a:xfrm>
            <a:off x="1905000" y="5181600"/>
            <a:ext cx="5181600" cy="1447800"/>
          </a:xfrm>
          <a:solidFill>
            <a:schemeClr val="bg1">
              <a:alpha val="20000"/>
            </a:schemeClr>
          </a:solidFill>
        </p:spPr>
        <p:txBody>
          <a:bodyPr/>
          <a:lstStyle/>
          <a:p>
            <a:pPr eaLnBrk="1" hangingPunct="1"/>
            <a:endParaRPr lang="en-US" dirty="0" smtClean="0">
              <a:solidFill>
                <a:schemeClr val="tx1"/>
              </a:solidFill>
            </a:endParaRPr>
          </a:p>
          <a:p>
            <a:pPr eaLnBrk="1" hangingPunct="1"/>
            <a:r>
              <a:rPr lang="en-US" dirty="0" smtClean="0">
                <a:solidFill>
                  <a:schemeClr val="tx1"/>
                </a:solidFill>
              </a:rPr>
              <a:t>Computational Photography</a:t>
            </a:r>
          </a:p>
          <a:p>
            <a:pPr eaLnBrk="1" hangingPunct="1"/>
            <a:r>
              <a:rPr lang="en-US" dirty="0" smtClean="0">
                <a:solidFill>
                  <a:schemeClr val="tx1"/>
                </a:solidFill>
              </a:rPr>
              <a:t>Derek Hoiem, University of Illinois</a:t>
            </a:r>
          </a:p>
          <a:p>
            <a:pPr eaLnBrk="1" hangingPunct="1"/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13316" name="TextBox 3"/>
          <p:cNvSpPr txBox="1">
            <a:spLocks noChangeArrowheads="1"/>
          </p:cNvSpPr>
          <p:nvPr/>
        </p:nvSpPr>
        <p:spPr bwMode="auto">
          <a:xfrm>
            <a:off x="8061325" y="0"/>
            <a:ext cx="95410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/>
              <a:t>10/8/13</a:t>
            </a:r>
            <a:endParaRPr lang="en-US" dirty="0"/>
          </a:p>
        </p:txBody>
      </p:sp>
      <p:pic>
        <p:nvPicPr>
          <p:cNvPr id="548866" name="Picture 2" descr="http://en.wahooart.com/A55A04/w.nsf/OPRA/SRVV-7T7P5L/$File/Rene+Magritte+-+Personal+Values+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8800" y="1295400"/>
            <a:ext cx="5410200" cy="427766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Review: Vanishing Points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135563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en-US" sz="3600" smtClean="0"/>
              <a:t>	</a:t>
            </a:r>
          </a:p>
        </p:txBody>
      </p:sp>
      <p:graphicFrame>
        <p:nvGraphicFramePr>
          <p:cNvPr id="5" name="Object 5"/>
          <p:cNvGraphicFramePr>
            <a:graphicFrameLocks noChangeAspect="1"/>
          </p:cNvGraphicFramePr>
          <p:nvPr/>
        </p:nvGraphicFramePr>
        <p:xfrm>
          <a:off x="1743075" y="2590800"/>
          <a:ext cx="4962525" cy="3721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2789" name="Photo Editor Photo" r:id="rId3" imgW="9752381" imgH="7314286" progId="">
                  <p:embed/>
                </p:oleObj>
              </mc:Choice>
              <mc:Fallback>
                <p:oleObj name="Photo Editor Photo" r:id="rId3" imgW="9752381" imgH="7314286" progId="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43075" y="2590800"/>
                        <a:ext cx="4962525" cy="3721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Line 3"/>
          <p:cNvSpPr>
            <a:spLocks noChangeShapeType="1"/>
          </p:cNvSpPr>
          <p:nvPr/>
        </p:nvSpPr>
        <p:spPr bwMode="auto">
          <a:xfrm flipH="1">
            <a:off x="76200" y="3200400"/>
            <a:ext cx="5029200" cy="129540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7" name="Line 4"/>
          <p:cNvSpPr>
            <a:spLocks noChangeShapeType="1"/>
          </p:cNvSpPr>
          <p:nvPr/>
        </p:nvSpPr>
        <p:spPr bwMode="auto">
          <a:xfrm flipH="1" flipV="1">
            <a:off x="76200" y="4495800"/>
            <a:ext cx="3962400" cy="99060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8" name="Line 5"/>
          <p:cNvSpPr>
            <a:spLocks noChangeShapeType="1"/>
          </p:cNvSpPr>
          <p:nvPr/>
        </p:nvSpPr>
        <p:spPr bwMode="auto">
          <a:xfrm flipH="1">
            <a:off x="76200" y="4114800"/>
            <a:ext cx="4038600" cy="38100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9" name="Line 6"/>
          <p:cNvSpPr>
            <a:spLocks noChangeShapeType="1"/>
          </p:cNvSpPr>
          <p:nvPr/>
        </p:nvSpPr>
        <p:spPr bwMode="auto">
          <a:xfrm>
            <a:off x="76200" y="4495800"/>
            <a:ext cx="4419600" cy="30480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0" name="Line 7"/>
          <p:cNvSpPr>
            <a:spLocks noChangeShapeType="1"/>
          </p:cNvSpPr>
          <p:nvPr/>
        </p:nvSpPr>
        <p:spPr bwMode="auto">
          <a:xfrm flipV="1">
            <a:off x="76200" y="4267200"/>
            <a:ext cx="4419600" cy="22860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1" name="Line 8"/>
          <p:cNvSpPr>
            <a:spLocks noChangeShapeType="1"/>
          </p:cNvSpPr>
          <p:nvPr/>
        </p:nvSpPr>
        <p:spPr bwMode="auto">
          <a:xfrm flipV="1">
            <a:off x="4800600" y="4648200"/>
            <a:ext cx="4267200" cy="685800"/>
          </a:xfrm>
          <a:prstGeom prst="line">
            <a:avLst/>
          </a:prstGeom>
          <a:noFill/>
          <a:ln w="28575">
            <a:solidFill>
              <a:srgbClr val="CC99FF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2" name="Line 9"/>
          <p:cNvSpPr>
            <a:spLocks noChangeShapeType="1"/>
          </p:cNvSpPr>
          <p:nvPr/>
        </p:nvSpPr>
        <p:spPr bwMode="auto">
          <a:xfrm>
            <a:off x="4800600" y="3581400"/>
            <a:ext cx="4267200" cy="685800"/>
          </a:xfrm>
          <a:prstGeom prst="line">
            <a:avLst/>
          </a:prstGeom>
          <a:noFill/>
          <a:ln w="28575">
            <a:solidFill>
              <a:srgbClr val="CC99FF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3" name="Line 10"/>
          <p:cNvSpPr>
            <a:spLocks noChangeShapeType="1"/>
          </p:cNvSpPr>
          <p:nvPr/>
        </p:nvSpPr>
        <p:spPr bwMode="auto">
          <a:xfrm>
            <a:off x="4800600" y="4343400"/>
            <a:ext cx="4267200" cy="76200"/>
          </a:xfrm>
          <a:prstGeom prst="line">
            <a:avLst/>
          </a:prstGeom>
          <a:noFill/>
          <a:ln w="28575">
            <a:solidFill>
              <a:srgbClr val="CC99FF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4" name="Line 11"/>
          <p:cNvSpPr>
            <a:spLocks noChangeShapeType="1"/>
          </p:cNvSpPr>
          <p:nvPr/>
        </p:nvSpPr>
        <p:spPr bwMode="auto">
          <a:xfrm flipV="1">
            <a:off x="4800600" y="4572000"/>
            <a:ext cx="4267200" cy="533400"/>
          </a:xfrm>
          <a:prstGeom prst="line">
            <a:avLst/>
          </a:prstGeom>
          <a:noFill/>
          <a:ln w="28575">
            <a:solidFill>
              <a:srgbClr val="CC99FF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5" name="Line 12"/>
          <p:cNvSpPr>
            <a:spLocks noChangeShapeType="1"/>
          </p:cNvSpPr>
          <p:nvPr/>
        </p:nvSpPr>
        <p:spPr bwMode="auto">
          <a:xfrm>
            <a:off x="4800600" y="4038600"/>
            <a:ext cx="4267200" cy="304800"/>
          </a:xfrm>
          <a:prstGeom prst="line">
            <a:avLst/>
          </a:prstGeom>
          <a:noFill/>
          <a:ln w="28575">
            <a:solidFill>
              <a:srgbClr val="CC99FF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grpSp>
        <p:nvGrpSpPr>
          <p:cNvPr id="16" name="Group 13"/>
          <p:cNvGrpSpPr>
            <a:grpSpLocks/>
          </p:cNvGrpSpPr>
          <p:nvPr/>
        </p:nvGrpSpPr>
        <p:grpSpPr bwMode="auto">
          <a:xfrm>
            <a:off x="7058025" y="4953000"/>
            <a:ext cx="1857375" cy="1279525"/>
            <a:chOff x="4446" y="3120"/>
            <a:chExt cx="1170" cy="806"/>
          </a:xfrm>
        </p:grpSpPr>
        <p:sp>
          <p:nvSpPr>
            <p:cNvPr id="17" name="Text Box 14"/>
            <p:cNvSpPr txBox="1">
              <a:spLocks noChangeArrowheads="1"/>
            </p:cNvSpPr>
            <p:nvPr/>
          </p:nvSpPr>
          <p:spPr bwMode="auto">
            <a:xfrm>
              <a:off x="4446" y="3408"/>
              <a:ext cx="1066" cy="5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b="1">
                  <a:solidFill>
                    <a:srgbClr val="FF6600"/>
                  </a:solidFill>
                  <a:latin typeface="Tahoma" pitchFamily="34" charset="0"/>
                </a:rPr>
                <a:t>Vanishing</a:t>
              </a:r>
            </a:p>
            <a:p>
              <a:pPr algn="ctr"/>
              <a:r>
                <a:rPr lang="en-US" b="1">
                  <a:solidFill>
                    <a:srgbClr val="FF6600"/>
                  </a:solidFill>
                  <a:latin typeface="Tahoma" pitchFamily="34" charset="0"/>
                </a:rPr>
                <a:t> point</a:t>
              </a:r>
            </a:p>
          </p:txBody>
        </p:sp>
        <p:sp>
          <p:nvSpPr>
            <p:cNvPr id="18" name="Line 15"/>
            <p:cNvSpPr>
              <a:spLocks noChangeShapeType="1"/>
            </p:cNvSpPr>
            <p:nvPr/>
          </p:nvSpPr>
          <p:spPr bwMode="auto">
            <a:xfrm flipV="1">
              <a:off x="4848" y="3120"/>
              <a:ext cx="768" cy="28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/>
            <a:lstStyle/>
            <a:p>
              <a:endParaRPr lang="en-US"/>
            </a:p>
          </p:txBody>
        </p:sp>
      </p:grpSp>
      <p:sp>
        <p:nvSpPr>
          <p:cNvPr id="19" name="Line 16"/>
          <p:cNvSpPr>
            <a:spLocks noChangeShapeType="1"/>
          </p:cNvSpPr>
          <p:nvPr/>
        </p:nvSpPr>
        <p:spPr bwMode="auto">
          <a:xfrm>
            <a:off x="0" y="4495800"/>
            <a:ext cx="9144000" cy="0"/>
          </a:xfrm>
          <a:prstGeom prst="line">
            <a:avLst/>
          </a:prstGeom>
          <a:noFill/>
          <a:ln w="57150">
            <a:solidFill>
              <a:srgbClr val="00FFFF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grpSp>
        <p:nvGrpSpPr>
          <p:cNvPr id="20" name="Group 17"/>
          <p:cNvGrpSpPr>
            <a:grpSpLocks/>
          </p:cNvGrpSpPr>
          <p:nvPr/>
        </p:nvGrpSpPr>
        <p:grpSpPr bwMode="auto">
          <a:xfrm>
            <a:off x="0" y="2743200"/>
            <a:ext cx="1828800" cy="1600200"/>
            <a:chOff x="0" y="1728"/>
            <a:chExt cx="1152" cy="1008"/>
          </a:xfrm>
        </p:grpSpPr>
        <p:sp>
          <p:nvSpPr>
            <p:cNvPr id="21" name="Text Box 18"/>
            <p:cNvSpPr txBox="1">
              <a:spLocks noChangeArrowheads="1"/>
            </p:cNvSpPr>
            <p:nvPr/>
          </p:nvSpPr>
          <p:spPr bwMode="auto">
            <a:xfrm>
              <a:off x="0" y="1728"/>
              <a:ext cx="1152" cy="5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b="1">
                  <a:solidFill>
                    <a:schemeClr val="hlink"/>
                  </a:solidFill>
                  <a:latin typeface="Tahoma" pitchFamily="34" charset="0"/>
                </a:rPr>
                <a:t>Vanishing</a:t>
              </a:r>
            </a:p>
            <a:p>
              <a:pPr algn="ctr"/>
              <a:r>
                <a:rPr lang="en-US" b="1">
                  <a:solidFill>
                    <a:srgbClr val="333399"/>
                  </a:solidFill>
                  <a:latin typeface="Tahoma" pitchFamily="34" charset="0"/>
                </a:rPr>
                <a:t> </a:t>
              </a:r>
              <a:r>
                <a:rPr lang="en-US" b="1">
                  <a:solidFill>
                    <a:schemeClr val="hlink"/>
                  </a:solidFill>
                  <a:latin typeface="Tahoma" pitchFamily="34" charset="0"/>
                </a:rPr>
                <a:t>line</a:t>
              </a:r>
            </a:p>
          </p:txBody>
        </p:sp>
        <p:sp>
          <p:nvSpPr>
            <p:cNvPr id="22" name="Line 19"/>
            <p:cNvSpPr>
              <a:spLocks noChangeShapeType="1"/>
            </p:cNvSpPr>
            <p:nvPr/>
          </p:nvSpPr>
          <p:spPr bwMode="auto">
            <a:xfrm>
              <a:off x="528" y="2208"/>
              <a:ext cx="192" cy="528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 type="triangle" w="med" len="med"/>
            </a:ln>
          </p:spPr>
          <p:txBody>
            <a:bodyPr wrap="none"/>
            <a:lstStyle/>
            <a:p>
              <a:endParaRPr lang="en-US"/>
            </a:p>
          </p:txBody>
        </p:sp>
      </p:grpSp>
      <p:grpSp>
        <p:nvGrpSpPr>
          <p:cNvPr id="23" name="Group 20"/>
          <p:cNvGrpSpPr>
            <a:grpSpLocks/>
          </p:cNvGrpSpPr>
          <p:nvPr/>
        </p:nvGrpSpPr>
        <p:grpSpPr bwMode="auto">
          <a:xfrm>
            <a:off x="-28575" y="4451350"/>
            <a:ext cx="1692275" cy="1644650"/>
            <a:chOff x="-18" y="2804"/>
            <a:chExt cx="1066" cy="1036"/>
          </a:xfrm>
        </p:grpSpPr>
        <p:sp>
          <p:nvSpPr>
            <p:cNvPr id="24" name="Oval 21"/>
            <p:cNvSpPr>
              <a:spLocks noChangeAspect="1" noChangeArrowheads="1"/>
            </p:cNvSpPr>
            <p:nvPr/>
          </p:nvSpPr>
          <p:spPr bwMode="auto">
            <a:xfrm>
              <a:off x="28" y="2804"/>
              <a:ext cx="63" cy="6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99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" name="Text Box 22"/>
            <p:cNvSpPr txBox="1">
              <a:spLocks noChangeArrowheads="1"/>
            </p:cNvSpPr>
            <p:nvPr/>
          </p:nvSpPr>
          <p:spPr bwMode="auto">
            <a:xfrm>
              <a:off x="-18" y="3322"/>
              <a:ext cx="1066" cy="5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b="1">
                  <a:solidFill>
                    <a:srgbClr val="FF6600"/>
                  </a:solidFill>
                  <a:latin typeface="Tahoma" pitchFamily="34" charset="0"/>
                </a:rPr>
                <a:t>Vanishing</a:t>
              </a:r>
            </a:p>
            <a:p>
              <a:pPr algn="ctr"/>
              <a:r>
                <a:rPr lang="en-US" b="1">
                  <a:solidFill>
                    <a:srgbClr val="FF6600"/>
                  </a:solidFill>
                  <a:latin typeface="Tahoma" pitchFamily="34" charset="0"/>
                </a:rPr>
                <a:t> point</a:t>
              </a:r>
            </a:p>
          </p:txBody>
        </p:sp>
        <p:sp>
          <p:nvSpPr>
            <p:cNvPr id="26" name="Line 23"/>
            <p:cNvSpPr>
              <a:spLocks noChangeShapeType="1"/>
            </p:cNvSpPr>
            <p:nvPr/>
          </p:nvSpPr>
          <p:spPr bwMode="auto">
            <a:xfrm flipH="1" flipV="1">
              <a:off x="96" y="2928"/>
              <a:ext cx="240" cy="432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/>
            <a:lstStyle/>
            <a:p>
              <a:endParaRPr lang="en-US"/>
            </a:p>
          </p:txBody>
        </p:sp>
      </p:grpSp>
      <p:sp>
        <p:nvSpPr>
          <p:cNvPr id="27" name="Line 24"/>
          <p:cNvSpPr>
            <a:spLocks noChangeShapeType="1"/>
          </p:cNvSpPr>
          <p:nvPr/>
        </p:nvSpPr>
        <p:spPr bwMode="auto">
          <a:xfrm flipV="1">
            <a:off x="2438400" y="1981200"/>
            <a:ext cx="0" cy="31242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28" name="Line 25"/>
          <p:cNvSpPr>
            <a:spLocks noChangeShapeType="1"/>
          </p:cNvSpPr>
          <p:nvPr/>
        </p:nvSpPr>
        <p:spPr bwMode="auto">
          <a:xfrm flipV="1">
            <a:off x="2805113" y="1981200"/>
            <a:ext cx="0" cy="32004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29" name="Line 26"/>
          <p:cNvSpPr>
            <a:spLocks noChangeShapeType="1"/>
          </p:cNvSpPr>
          <p:nvPr/>
        </p:nvSpPr>
        <p:spPr bwMode="auto">
          <a:xfrm flipV="1">
            <a:off x="3325813" y="1981200"/>
            <a:ext cx="0" cy="33528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0" name="Line 27"/>
          <p:cNvSpPr>
            <a:spLocks noChangeShapeType="1"/>
          </p:cNvSpPr>
          <p:nvPr/>
        </p:nvSpPr>
        <p:spPr bwMode="auto">
          <a:xfrm flipV="1">
            <a:off x="4114800" y="1981200"/>
            <a:ext cx="0" cy="35052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1" name="Line 28"/>
          <p:cNvSpPr>
            <a:spLocks noChangeShapeType="1"/>
          </p:cNvSpPr>
          <p:nvPr/>
        </p:nvSpPr>
        <p:spPr bwMode="auto">
          <a:xfrm flipV="1">
            <a:off x="4724400" y="1981200"/>
            <a:ext cx="0" cy="34290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2" name="Line 29"/>
          <p:cNvSpPr>
            <a:spLocks noChangeShapeType="1"/>
          </p:cNvSpPr>
          <p:nvPr/>
        </p:nvSpPr>
        <p:spPr bwMode="auto">
          <a:xfrm flipV="1">
            <a:off x="5943600" y="1981200"/>
            <a:ext cx="0" cy="32766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3" name="Line 30"/>
          <p:cNvSpPr>
            <a:spLocks noChangeShapeType="1"/>
          </p:cNvSpPr>
          <p:nvPr/>
        </p:nvSpPr>
        <p:spPr bwMode="auto">
          <a:xfrm flipV="1">
            <a:off x="5181600" y="1981200"/>
            <a:ext cx="0" cy="20574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grpSp>
        <p:nvGrpSpPr>
          <p:cNvPr id="34" name="Group 31"/>
          <p:cNvGrpSpPr>
            <a:grpSpLocks/>
          </p:cNvGrpSpPr>
          <p:nvPr/>
        </p:nvGrpSpPr>
        <p:grpSpPr bwMode="auto">
          <a:xfrm>
            <a:off x="6172200" y="1676400"/>
            <a:ext cx="3013075" cy="1187450"/>
            <a:chOff x="4011" y="1248"/>
            <a:chExt cx="1898" cy="748"/>
          </a:xfrm>
        </p:grpSpPr>
        <p:sp>
          <p:nvSpPr>
            <p:cNvPr id="35" name="Text Box 32"/>
            <p:cNvSpPr txBox="1">
              <a:spLocks noChangeArrowheads="1"/>
            </p:cNvSpPr>
            <p:nvPr/>
          </p:nvSpPr>
          <p:spPr bwMode="auto">
            <a:xfrm>
              <a:off x="4011" y="1248"/>
              <a:ext cx="1898" cy="7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b="1">
                  <a:solidFill>
                    <a:srgbClr val="FF6600"/>
                  </a:solidFill>
                  <a:latin typeface="Tahoma" pitchFamily="34" charset="0"/>
                </a:rPr>
                <a:t> Vertical vanishing</a:t>
              </a:r>
            </a:p>
            <a:p>
              <a:pPr algn="ctr"/>
              <a:r>
                <a:rPr lang="en-US" b="1">
                  <a:solidFill>
                    <a:srgbClr val="FF6600"/>
                  </a:solidFill>
                  <a:latin typeface="Tahoma" pitchFamily="34" charset="0"/>
                </a:rPr>
                <a:t> point</a:t>
              </a:r>
            </a:p>
            <a:p>
              <a:pPr algn="ctr"/>
              <a:r>
                <a:rPr lang="en-US" b="1">
                  <a:solidFill>
                    <a:srgbClr val="FF6600"/>
                  </a:solidFill>
                  <a:latin typeface="Tahoma" pitchFamily="34" charset="0"/>
                </a:rPr>
                <a:t>(at infinity)</a:t>
              </a:r>
            </a:p>
          </p:txBody>
        </p:sp>
        <p:sp>
          <p:nvSpPr>
            <p:cNvPr id="36" name="Line 33"/>
            <p:cNvSpPr>
              <a:spLocks noChangeShapeType="1"/>
            </p:cNvSpPr>
            <p:nvPr/>
          </p:nvSpPr>
          <p:spPr bwMode="auto">
            <a:xfrm flipH="1" flipV="1">
              <a:off x="4080" y="1248"/>
              <a:ext cx="0" cy="28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/>
            <a:lstStyle/>
            <a:p>
              <a:endParaRPr lang="en-US"/>
            </a:p>
          </p:txBody>
        </p:sp>
      </p:grpSp>
      <p:sp>
        <p:nvSpPr>
          <p:cNvPr id="37" name="TextBox 36"/>
          <p:cNvSpPr txBox="1">
            <a:spLocks noChangeArrowheads="1"/>
          </p:cNvSpPr>
          <p:nvPr/>
        </p:nvSpPr>
        <p:spPr bwMode="auto">
          <a:xfrm>
            <a:off x="0" y="6629400"/>
            <a:ext cx="27463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Slide from Efros, Photo from Criminisi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9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This class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How can we calibrate the camera?</a:t>
            </a:r>
          </a:p>
          <a:p>
            <a:r>
              <a:rPr lang="en-US" dirty="0" smtClean="0"/>
              <a:t>How can we measure the size of objects in the world from an image?</a:t>
            </a:r>
          </a:p>
          <a:p>
            <a:r>
              <a:rPr lang="en-US" dirty="0" smtClean="0"/>
              <a:t>What about other camera properties: focal length, field of view, depth of field, aperture, f-number?</a:t>
            </a:r>
          </a:p>
          <a:p>
            <a:r>
              <a:rPr lang="en-US" dirty="0" smtClean="0"/>
              <a:t>How to do “focus stacking” to get a sharp picture of a nearby object</a:t>
            </a:r>
          </a:p>
          <a:p>
            <a:r>
              <a:rPr lang="en-US" dirty="0" smtClean="0"/>
              <a:t>How the “vertigo effect” works</a:t>
            </a:r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calibrate the camera?</a:t>
            </a:r>
            <a:endParaRPr lang="en-US" dirty="0"/>
          </a:p>
        </p:txBody>
      </p:sp>
      <p:graphicFrame>
        <p:nvGraphicFramePr>
          <p:cNvPr id="678914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057400" y="2895600"/>
          <a:ext cx="5181600" cy="2974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8952" name="Equation" r:id="rId4" imgW="1612800" imgH="927000" progId="Equation.3">
                  <p:embed/>
                </p:oleObj>
              </mc:Choice>
              <mc:Fallback>
                <p:oleObj name="Equation" r:id="rId4" imgW="1612800" imgH="9270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7400" y="2895600"/>
                        <a:ext cx="5181600" cy="29749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78915" name="Object 4"/>
          <p:cNvGraphicFramePr>
            <a:graphicFrameLocks noChangeAspect="1"/>
          </p:cNvGraphicFramePr>
          <p:nvPr/>
        </p:nvGraphicFramePr>
        <p:xfrm>
          <a:off x="2133600" y="1676400"/>
          <a:ext cx="4975225" cy="1143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8953" name="Equation" r:id="rId6" imgW="939600" imgH="215640" progId="Equation.3">
                  <p:embed/>
                </p:oleObj>
              </mc:Choice>
              <mc:Fallback>
                <p:oleObj name="Equation" r:id="rId6" imgW="939600" imgH="21564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33600" y="1676400"/>
                        <a:ext cx="4975225" cy="1143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Calibrating the Camera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	Method 1: Use an object (calibration grid) with known geometry</a:t>
            </a:r>
          </a:p>
          <a:p>
            <a:pPr lvl="1"/>
            <a:r>
              <a:rPr lang="en-US" dirty="0" smtClean="0"/>
              <a:t>Correspond image points to 3d points</a:t>
            </a:r>
          </a:p>
          <a:p>
            <a:pPr lvl="1"/>
            <a:r>
              <a:rPr lang="en-US" dirty="0" smtClean="0"/>
              <a:t>Get least squares solution (or non-linear solution)</a:t>
            </a:r>
            <a:endParaRPr lang="en-US" dirty="0"/>
          </a:p>
        </p:txBody>
      </p:sp>
      <p:pic>
        <p:nvPicPr>
          <p:cNvPr id="6" name="Picture 4" descr="CalCube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9600" y="3429000"/>
            <a:ext cx="3810000" cy="3140075"/>
          </a:xfrm>
          <a:prstGeom prst="rect">
            <a:avLst/>
          </a:prstGeom>
          <a:noFill/>
        </p:spPr>
      </p:pic>
      <p:graphicFrame>
        <p:nvGraphicFramePr>
          <p:cNvPr id="677892" name="Object 4"/>
          <p:cNvGraphicFramePr>
            <a:graphicFrameLocks noChangeAspect="1"/>
          </p:cNvGraphicFramePr>
          <p:nvPr>
            <p:custDataLst>
              <p:tags r:id="rId3"/>
            </p:custDataLst>
          </p:nvPr>
        </p:nvGraphicFramePr>
        <p:xfrm>
          <a:off x="4560888" y="4038600"/>
          <a:ext cx="4370387" cy="1831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7911" name="Equation" r:id="rId6" imgW="2209680" imgH="927000" progId="Equation.3">
                  <p:embed/>
                </p:oleObj>
              </mc:Choice>
              <mc:Fallback>
                <p:oleObj name="Equation" r:id="rId6" imgW="2209680" imgH="92700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60888" y="4038600"/>
                        <a:ext cx="4370387" cy="18319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Calibrating the Camera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	Method 2: Use vanishing points</a:t>
            </a:r>
          </a:p>
          <a:p>
            <a:pPr lvl="1"/>
            <a:r>
              <a:rPr lang="en-US" dirty="0" smtClean="0"/>
              <a:t>Find vanishing points corresponding to orthogonal directions</a:t>
            </a:r>
            <a:endParaRPr lang="en-US" dirty="0"/>
          </a:p>
        </p:txBody>
      </p:sp>
      <p:graphicFrame>
        <p:nvGraphicFramePr>
          <p:cNvPr id="7" name="Object 5"/>
          <p:cNvGraphicFramePr>
            <a:graphicFrameLocks noChangeAspect="1"/>
          </p:cNvGraphicFramePr>
          <p:nvPr/>
        </p:nvGraphicFramePr>
        <p:xfrm>
          <a:off x="1771650" y="3136900"/>
          <a:ext cx="4962525" cy="3721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9958" name="Photo Editor Photo" r:id="rId3" imgW="9752381" imgH="7314286" progId="">
                  <p:embed/>
                </p:oleObj>
              </mc:Choice>
              <mc:Fallback>
                <p:oleObj name="Photo Editor Photo" r:id="rId3" imgW="9752381" imgH="7314286" progId="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71650" y="3136900"/>
                        <a:ext cx="4962525" cy="3721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Line 3"/>
          <p:cNvSpPr>
            <a:spLocks noChangeShapeType="1"/>
          </p:cNvSpPr>
          <p:nvPr/>
        </p:nvSpPr>
        <p:spPr bwMode="auto">
          <a:xfrm flipH="1">
            <a:off x="104775" y="3746500"/>
            <a:ext cx="5029200" cy="129540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9" name="Line 4"/>
          <p:cNvSpPr>
            <a:spLocks noChangeShapeType="1"/>
          </p:cNvSpPr>
          <p:nvPr/>
        </p:nvSpPr>
        <p:spPr bwMode="auto">
          <a:xfrm flipH="1" flipV="1">
            <a:off x="104775" y="5041900"/>
            <a:ext cx="3962400" cy="99060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0" name="Line 5"/>
          <p:cNvSpPr>
            <a:spLocks noChangeShapeType="1"/>
          </p:cNvSpPr>
          <p:nvPr/>
        </p:nvSpPr>
        <p:spPr bwMode="auto">
          <a:xfrm flipH="1">
            <a:off x="104775" y="4660900"/>
            <a:ext cx="4038600" cy="38100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1" name="Line 6"/>
          <p:cNvSpPr>
            <a:spLocks noChangeShapeType="1"/>
          </p:cNvSpPr>
          <p:nvPr/>
        </p:nvSpPr>
        <p:spPr bwMode="auto">
          <a:xfrm>
            <a:off x="104775" y="5041900"/>
            <a:ext cx="4419600" cy="30480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2" name="Line 7"/>
          <p:cNvSpPr>
            <a:spLocks noChangeShapeType="1"/>
          </p:cNvSpPr>
          <p:nvPr/>
        </p:nvSpPr>
        <p:spPr bwMode="auto">
          <a:xfrm flipV="1">
            <a:off x="104775" y="4813300"/>
            <a:ext cx="4419600" cy="22860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3" name="Line 8"/>
          <p:cNvSpPr>
            <a:spLocks noChangeShapeType="1"/>
          </p:cNvSpPr>
          <p:nvPr/>
        </p:nvSpPr>
        <p:spPr bwMode="auto">
          <a:xfrm flipV="1">
            <a:off x="4829175" y="5194300"/>
            <a:ext cx="4267200" cy="685800"/>
          </a:xfrm>
          <a:prstGeom prst="line">
            <a:avLst/>
          </a:prstGeom>
          <a:noFill/>
          <a:ln w="28575">
            <a:solidFill>
              <a:srgbClr val="CC99FF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4" name="Line 9"/>
          <p:cNvSpPr>
            <a:spLocks noChangeShapeType="1"/>
          </p:cNvSpPr>
          <p:nvPr/>
        </p:nvSpPr>
        <p:spPr bwMode="auto">
          <a:xfrm>
            <a:off x="4829175" y="4127500"/>
            <a:ext cx="4267200" cy="685800"/>
          </a:xfrm>
          <a:prstGeom prst="line">
            <a:avLst/>
          </a:prstGeom>
          <a:noFill/>
          <a:ln w="28575">
            <a:solidFill>
              <a:srgbClr val="CC99FF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5" name="Line 10"/>
          <p:cNvSpPr>
            <a:spLocks noChangeShapeType="1"/>
          </p:cNvSpPr>
          <p:nvPr/>
        </p:nvSpPr>
        <p:spPr bwMode="auto">
          <a:xfrm>
            <a:off x="4829175" y="4889500"/>
            <a:ext cx="4267200" cy="76200"/>
          </a:xfrm>
          <a:prstGeom prst="line">
            <a:avLst/>
          </a:prstGeom>
          <a:noFill/>
          <a:ln w="28575">
            <a:solidFill>
              <a:srgbClr val="CC99FF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6" name="Line 11"/>
          <p:cNvSpPr>
            <a:spLocks noChangeShapeType="1"/>
          </p:cNvSpPr>
          <p:nvPr/>
        </p:nvSpPr>
        <p:spPr bwMode="auto">
          <a:xfrm flipV="1">
            <a:off x="4829175" y="5118100"/>
            <a:ext cx="4267200" cy="533400"/>
          </a:xfrm>
          <a:prstGeom prst="line">
            <a:avLst/>
          </a:prstGeom>
          <a:noFill/>
          <a:ln w="28575">
            <a:solidFill>
              <a:srgbClr val="CC99FF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7" name="Line 12"/>
          <p:cNvSpPr>
            <a:spLocks noChangeShapeType="1"/>
          </p:cNvSpPr>
          <p:nvPr/>
        </p:nvSpPr>
        <p:spPr bwMode="auto">
          <a:xfrm>
            <a:off x="4829175" y="4584700"/>
            <a:ext cx="4267200" cy="304800"/>
          </a:xfrm>
          <a:prstGeom prst="line">
            <a:avLst/>
          </a:prstGeom>
          <a:noFill/>
          <a:ln w="28575">
            <a:solidFill>
              <a:srgbClr val="CC99FF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grpSp>
        <p:nvGrpSpPr>
          <p:cNvPr id="18" name="Group 13"/>
          <p:cNvGrpSpPr>
            <a:grpSpLocks/>
          </p:cNvGrpSpPr>
          <p:nvPr/>
        </p:nvGrpSpPr>
        <p:grpSpPr bwMode="auto">
          <a:xfrm>
            <a:off x="7086600" y="5499100"/>
            <a:ext cx="1857375" cy="1279525"/>
            <a:chOff x="4446" y="3120"/>
            <a:chExt cx="1170" cy="806"/>
          </a:xfrm>
        </p:grpSpPr>
        <p:sp>
          <p:nvSpPr>
            <p:cNvPr id="19" name="Text Box 14"/>
            <p:cNvSpPr txBox="1">
              <a:spLocks noChangeArrowheads="1"/>
            </p:cNvSpPr>
            <p:nvPr/>
          </p:nvSpPr>
          <p:spPr bwMode="auto">
            <a:xfrm>
              <a:off x="4446" y="3408"/>
              <a:ext cx="1066" cy="5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b="1">
                  <a:solidFill>
                    <a:srgbClr val="FF6600"/>
                  </a:solidFill>
                  <a:latin typeface="Tahoma" pitchFamily="34" charset="0"/>
                </a:rPr>
                <a:t>Vanishing</a:t>
              </a:r>
            </a:p>
            <a:p>
              <a:pPr algn="ctr"/>
              <a:r>
                <a:rPr lang="en-US" b="1">
                  <a:solidFill>
                    <a:srgbClr val="FF6600"/>
                  </a:solidFill>
                  <a:latin typeface="Tahoma" pitchFamily="34" charset="0"/>
                </a:rPr>
                <a:t> point</a:t>
              </a:r>
            </a:p>
          </p:txBody>
        </p:sp>
        <p:sp>
          <p:nvSpPr>
            <p:cNvPr id="20" name="Line 15"/>
            <p:cNvSpPr>
              <a:spLocks noChangeShapeType="1"/>
            </p:cNvSpPr>
            <p:nvPr/>
          </p:nvSpPr>
          <p:spPr bwMode="auto">
            <a:xfrm flipV="1">
              <a:off x="4848" y="3120"/>
              <a:ext cx="768" cy="28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/>
            <a:lstStyle/>
            <a:p>
              <a:endParaRPr lang="en-US"/>
            </a:p>
          </p:txBody>
        </p:sp>
      </p:grpSp>
      <p:sp>
        <p:nvSpPr>
          <p:cNvPr id="21" name="Line 16"/>
          <p:cNvSpPr>
            <a:spLocks noChangeShapeType="1"/>
          </p:cNvSpPr>
          <p:nvPr/>
        </p:nvSpPr>
        <p:spPr bwMode="auto">
          <a:xfrm>
            <a:off x="28575" y="5041900"/>
            <a:ext cx="9144000" cy="0"/>
          </a:xfrm>
          <a:prstGeom prst="line">
            <a:avLst/>
          </a:prstGeom>
          <a:noFill/>
          <a:ln w="57150">
            <a:solidFill>
              <a:srgbClr val="00FFFF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grpSp>
        <p:nvGrpSpPr>
          <p:cNvPr id="22" name="Group 17"/>
          <p:cNvGrpSpPr>
            <a:grpSpLocks/>
          </p:cNvGrpSpPr>
          <p:nvPr/>
        </p:nvGrpSpPr>
        <p:grpSpPr bwMode="auto">
          <a:xfrm>
            <a:off x="28575" y="3289300"/>
            <a:ext cx="1828800" cy="1600200"/>
            <a:chOff x="0" y="1728"/>
            <a:chExt cx="1152" cy="1008"/>
          </a:xfrm>
        </p:grpSpPr>
        <p:sp>
          <p:nvSpPr>
            <p:cNvPr id="23" name="Text Box 18"/>
            <p:cNvSpPr txBox="1">
              <a:spLocks noChangeArrowheads="1"/>
            </p:cNvSpPr>
            <p:nvPr/>
          </p:nvSpPr>
          <p:spPr bwMode="auto">
            <a:xfrm>
              <a:off x="0" y="1728"/>
              <a:ext cx="1152" cy="5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b="1">
                  <a:solidFill>
                    <a:schemeClr val="hlink"/>
                  </a:solidFill>
                  <a:latin typeface="Tahoma" pitchFamily="34" charset="0"/>
                </a:rPr>
                <a:t>Vanishing</a:t>
              </a:r>
            </a:p>
            <a:p>
              <a:pPr algn="ctr"/>
              <a:r>
                <a:rPr lang="en-US" b="1">
                  <a:solidFill>
                    <a:srgbClr val="333399"/>
                  </a:solidFill>
                  <a:latin typeface="Tahoma" pitchFamily="34" charset="0"/>
                </a:rPr>
                <a:t> </a:t>
              </a:r>
              <a:r>
                <a:rPr lang="en-US" b="1">
                  <a:solidFill>
                    <a:schemeClr val="hlink"/>
                  </a:solidFill>
                  <a:latin typeface="Tahoma" pitchFamily="34" charset="0"/>
                </a:rPr>
                <a:t>line</a:t>
              </a:r>
            </a:p>
          </p:txBody>
        </p:sp>
        <p:sp>
          <p:nvSpPr>
            <p:cNvPr id="24" name="Line 19"/>
            <p:cNvSpPr>
              <a:spLocks noChangeShapeType="1"/>
            </p:cNvSpPr>
            <p:nvPr/>
          </p:nvSpPr>
          <p:spPr bwMode="auto">
            <a:xfrm>
              <a:off x="528" y="2208"/>
              <a:ext cx="192" cy="528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 type="triangle" w="med" len="med"/>
            </a:ln>
          </p:spPr>
          <p:txBody>
            <a:bodyPr wrap="none"/>
            <a:lstStyle/>
            <a:p>
              <a:endParaRPr lang="en-US"/>
            </a:p>
          </p:txBody>
        </p:sp>
      </p:grpSp>
      <p:grpSp>
        <p:nvGrpSpPr>
          <p:cNvPr id="25" name="Group 20"/>
          <p:cNvGrpSpPr>
            <a:grpSpLocks/>
          </p:cNvGrpSpPr>
          <p:nvPr/>
        </p:nvGrpSpPr>
        <p:grpSpPr bwMode="auto">
          <a:xfrm>
            <a:off x="0" y="4997450"/>
            <a:ext cx="1692275" cy="1644650"/>
            <a:chOff x="-18" y="2804"/>
            <a:chExt cx="1066" cy="1036"/>
          </a:xfrm>
        </p:grpSpPr>
        <p:sp>
          <p:nvSpPr>
            <p:cNvPr id="26" name="Oval 21"/>
            <p:cNvSpPr>
              <a:spLocks noChangeAspect="1" noChangeArrowheads="1"/>
            </p:cNvSpPr>
            <p:nvPr/>
          </p:nvSpPr>
          <p:spPr bwMode="auto">
            <a:xfrm>
              <a:off x="28" y="2804"/>
              <a:ext cx="63" cy="6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99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" name="Text Box 22"/>
            <p:cNvSpPr txBox="1">
              <a:spLocks noChangeArrowheads="1"/>
            </p:cNvSpPr>
            <p:nvPr/>
          </p:nvSpPr>
          <p:spPr bwMode="auto">
            <a:xfrm>
              <a:off x="-18" y="3322"/>
              <a:ext cx="1066" cy="5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b="1">
                  <a:solidFill>
                    <a:srgbClr val="FF6600"/>
                  </a:solidFill>
                  <a:latin typeface="Tahoma" pitchFamily="34" charset="0"/>
                </a:rPr>
                <a:t>Vanishing</a:t>
              </a:r>
            </a:p>
            <a:p>
              <a:pPr algn="ctr"/>
              <a:r>
                <a:rPr lang="en-US" b="1">
                  <a:solidFill>
                    <a:srgbClr val="FF6600"/>
                  </a:solidFill>
                  <a:latin typeface="Tahoma" pitchFamily="34" charset="0"/>
                </a:rPr>
                <a:t> point</a:t>
              </a:r>
            </a:p>
          </p:txBody>
        </p:sp>
        <p:sp>
          <p:nvSpPr>
            <p:cNvPr id="28" name="Line 23"/>
            <p:cNvSpPr>
              <a:spLocks noChangeShapeType="1"/>
            </p:cNvSpPr>
            <p:nvPr/>
          </p:nvSpPr>
          <p:spPr bwMode="auto">
            <a:xfrm flipH="1" flipV="1">
              <a:off x="96" y="2928"/>
              <a:ext cx="240" cy="432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/>
            <a:lstStyle/>
            <a:p>
              <a:endParaRPr lang="en-US"/>
            </a:p>
          </p:txBody>
        </p:sp>
      </p:grpSp>
      <p:sp>
        <p:nvSpPr>
          <p:cNvPr id="29" name="Line 24"/>
          <p:cNvSpPr>
            <a:spLocks noChangeShapeType="1"/>
          </p:cNvSpPr>
          <p:nvPr/>
        </p:nvSpPr>
        <p:spPr bwMode="auto">
          <a:xfrm flipV="1">
            <a:off x="2466975" y="2527300"/>
            <a:ext cx="0" cy="31242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0" name="Line 25"/>
          <p:cNvSpPr>
            <a:spLocks noChangeShapeType="1"/>
          </p:cNvSpPr>
          <p:nvPr/>
        </p:nvSpPr>
        <p:spPr bwMode="auto">
          <a:xfrm flipV="1">
            <a:off x="2833688" y="2527300"/>
            <a:ext cx="0" cy="32004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1" name="Line 26"/>
          <p:cNvSpPr>
            <a:spLocks noChangeShapeType="1"/>
          </p:cNvSpPr>
          <p:nvPr/>
        </p:nvSpPr>
        <p:spPr bwMode="auto">
          <a:xfrm flipV="1">
            <a:off x="3354388" y="2527300"/>
            <a:ext cx="0" cy="33528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2" name="Line 27"/>
          <p:cNvSpPr>
            <a:spLocks noChangeShapeType="1"/>
          </p:cNvSpPr>
          <p:nvPr/>
        </p:nvSpPr>
        <p:spPr bwMode="auto">
          <a:xfrm flipV="1">
            <a:off x="4143375" y="2527300"/>
            <a:ext cx="0" cy="35052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3" name="Line 28"/>
          <p:cNvSpPr>
            <a:spLocks noChangeShapeType="1"/>
          </p:cNvSpPr>
          <p:nvPr/>
        </p:nvSpPr>
        <p:spPr bwMode="auto">
          <a:xfrm flipV="1">
            <a:off x="4752975" y="2527300"/>
            <a:ext cx="0" cy="34290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4" name="Line 29"/>
          <p:cNvSpPr>
            <a:spLocks noChangeShapeType="1"/>
          </p:cNvSpPr>
          <p:nvPr/>
        </p:nvSpPr>
        <p:spPr bwMode="auto">
          <a:xfrm flipV="1">
            <a:off x="5972175" y="2527300"/>
            <a:ext cx="0" cy="32766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5" name="Line 30"/>
          <p:cNvSpPr>
            <a:spLocks noChangeShapeType="1"/>
          </p:cNvSpPr>
          <p:nvPr/>
        </p:nvSpPr>
        <p:spPr bwMode="auto">
          <a:xfrm flipV="1">
            <a:off x="5210175" y="2527300"/>
            <a:ext cx="0" cy="20574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grpSp>
        <p:nvGrpSpPr>
          <p:cNvPr id="36" name="Group 31"/>
          <p:cNvGrpSpPr>
            <a:grpSpLocks/>
          </p:cNvGrpSpPr>
          <p:nvPr/>
        </p:nvGrpSpPr>
        <p:grpSpPr bwMode="auto">
          <a:xfrm>
            <a:off x="6200775" y="2546350"/>
            <a:ext cx="3013075" cy="1187450"/>
            <a:chOff x="4011" y="1248"/>
            <a:chExt cx="1898" cy="748"/>
          </a:xfrm>
        </p:grpSpPr>
        <p:sp>
          <p:nvSpPr>
            <p:cNvPr id="37" name="Text Box 32"/>
            <p:cNvSpPr txBox="1">
              <a:spLocks noChangeArrowheads="1"/>
            </p:cNvSpPr>
            <p:nvPr/>
          </p:nvSpPr>
          <p:spPr bwMode="auto">
            <a:xfrm>
              <a:off x="4011" y="1248"/>
              <a:ext cx="1898" cy="7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b="1">
                  <a:solidFill>
                    <a:srgbClr val="FF6600"/>
                  </a:solidFill>
                  <a:latin typeface="Tahoma" pitchFamily="34" charset="0"/>
                </a:rPr>
                <a:t> Vertical vanishing</a:t>
              </a:r>
            </a:p>
            <a:p>
              <a:pPr algn="ctr"/>
              <a:r>
                <a:rPr lang="en-US" b="1">
                  <a:solidFill>
                    <a:srgbClr val="FF6600"/>
                  </a:solidFill>
                  <a:latin typeface="Tahoma" pitchFamily="34" charset="0"/>
                </a:rPr>
                <a:t> point</a:t>
              </a:r>
            </a:p>
            <a:p>
              <a:pPr algn="ctr"/>
              <a:r>
                <a:rPr lang="en-US" b="1">
                  <a:solidFill>
                    <a:srgbClr val="FF6600"/>
                  </a:solidFill>
                  <a:latin typeface="Tahoma" pitchFamily="34" charset="0"/>
                </a:rPr>
                <a:t>(at infinity)</a:t>
              </a:r>
            </a:p>
          </p:txBody>
        </p:sp>
        <p:sp>
          <p:nvSpPr>
            <p:cNvPr id="38" name="Line 33"/>
            <p:cNvSpPr>
              <a:spLocks noChangeShapeType="1"/>
            </p:cNvSpPr>
            <p:nvPr/>
          </p:nvSpPr>
          <p:spPr bwMode="auto">
            <a:xfrm flipH="1" flipV="1">
              <a:off x="4080" y="1248"/>
              <a:ext cx="0" cy="28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sz="2400" dirty="0" smtClean="0"/>
              <a:t>	Suppose you have estimated three vanishing points corresponding to orthogonal directions.  How can you recover the rotation matrix that is aligned with the 3D axes defined by these points?</a:t>
            </a:r>
          </a:p>
          <a:p>
            <a:pPr lvl="1"/>
            <a:r>
              <a:rPr lang="en-US" sz="2000" dirty="0" smtClean="0"/>
              <a:t>Assume that intrinsic matrix K has three parameters</a:t>
            </a:r>
          </a:p>
          <a:p>
            <a:pPr lvl="1"/>
            <a:r>
              <a:rPr lang="en-US" sz="2000" dirty="0" smtClean="0"/>
              <a:t>Remember, in homogeneous coordinates, we can write a 3d point at infinity as (X, Y, Z, 0)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38400" y="3810000"/>
            <a:ext cx="3505200" cy="271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0" y="6581775"/>
            <a:ext cx="239871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Photo from online Tate collection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rot="10800000">
            <a:off x="990600" y="5562600"/>
            <a:ext cx="1295400" cy="15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066800" y="5181600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VP</a:t>
            </a:r>
            <a:r>
              <a:rPr lang="en-US" baseline="-25000" dirty="0" err="1" smtClean="0">
                <a:solidFill>
                  <a:srgbClr val="FF0000"/>
                </a:solidFill>
              </a:rPr>
              <a:t>x</a:t>
            </a:r>
            <a:endParaRPr lang="en-US" baseline="-25000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267200" y="5486400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FF0000"/>
                </a:solidFill>
              </a:rPr>
              <a:t>VP</a:t>
            </a:r>
            <a:r>
              <a:rPr lang="en-US" b="1" baseline="-25000" dirty="0" err="1" smtClean="0">
                <a:solidFill>
                  <a:srgbClr val="FF0000"/>
                </a:solidFill>
              </a:rPr>
              <a:t>z</a:t>
            </a:r>
            <a:endParaRPr lang="en-US" b="1" baseline="-25000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038600" y="4953000"/>
            <a:ext cx="37702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>
                <a:solidFill>
                  <a:srgbClr val="FF0000"/>
                </a:solidFill>
              </a:rPr>
              <a:t>.</a:t>
            </a:r>
            <a:endParaRPr lang="en-US" sz="5400" dirty="0">
              <a:solidFill>
                <a:srgbClr val="FF0000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rot="5400000" flipH="1" flipV="1">
            <a:off x="4038600" y="3810000"/>
            <a:ext cx="458788" cy="15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343400" y="3429000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VP</a:t>
            </a:r>
            <a:r>
              <a:rPr lang="en-US" baseline="-25000" dirty="0" err="1" smtClean="0">
                <a:solidFill>
                  <a:srgbClr val="FF0000"/>
                </a:solidFill>
              </a:rPr>
              <a:t>y</a:t>
            </a:r>
            <a:endParaRPr lang="en-US" baseline="-25000" dirty="0">
              <a:solidFill>
                <a:srgbClr val="FF0000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/>
          <a:lstStyle/>
          <a:p>
            <a:r>
              <a:rPr lang="en-US" dirty="0" smtClean="0"/>
              <a:t>Take-home question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How can we measure the size of 3D objects from an image?</a:t>
            </a:r>
            <a:endParaRPr lang="en-US" sz="3200" dirty="0"/>
          </a:p>
        </p:txBody>
      </p:sp>
      <p:pic>
        <p:nvPicPr>
          <p:cNvPr id="4" name="Picture 7" descr="Picture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5000" y="1600200"/>
            <a:ext cx="4495800" cy="4351338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7136719" y="6519446"/>
            <a:ext cx="20072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Slide by Steve Seitz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400135" y="1600200"/>
            <a:ext cx="1143000" cy="5029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970" name="Rectangle 2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285875" y="1819275"/>
            <a:ext cx="6181725" cy="3867150"/>
          </a:xfrm>
          <a:prstGeom prst="rect">
            <a:avLst/>
          </a:prstGeom>
          <a:noFill/>
          <a:ln w="12700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9971" name="Rectangle 3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Perspective cues</a:t>
            </a:r>
          </a:p>
        </p:txBody>
      </p:sp>
      <p:grpSp>
        <p:nvGrpSpPr>
          <p:cNvPr id="2" name="Group 4"/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>
            <a:off x="1295400" y="1819275"/>
            <a:ext cx="6181725" cy="3876675"/>
            <a:chOff x="816" y="1146"/>
            <a:chExt cx="3894" cy="2442"/>
          </a:xfrm>
        </p:grpSpPr>
        <p:sp>
          <p:nvSpPr>
            <p:cNvPr id="339973" name="Line 5"/>
            <p:cNvSpPr>
              <a:spLocks noChangeShapeType="1"/>
            </p:cNvSpPr>
            <p:nvPr>
              <p:custDataLst>
                <p:tags r:id="rId7"/>
              </p:custDataLst>
            </p:nvPr>
          </p:nvSpPr>
          <p:spPr bwMode="auto">
            <a:xfrm flipV="1">
              <a:off x="816" y="2256"/>
              <a:ext cx="3888" cy="1104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74" name="Line 6"/>
            <p:cNvSpPr>
              <a:spLocks noChangeShapeType="1"/>
            </p:cNvSpPr>
            <p:nvPr>
              <p:custDataLst>
                <p:tags r:id="rId8"/>
              </p:custDataLst>
            </p:nvPr>
          </p:nvSpPr>
          <p:spPr bwMode="auto">
            <a:xfrm flipV="1">
              <a:off x="816" y="2196"/>
              <a:ext cx="3894" cy="786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75" name="Line 7"/>
            <p:cNvSpPr>
              <a:spLocks noChangeShapeType="1"/>
            </p:cNvSpPr>
            <p:nvPr>
              <p:custDataLst>
                <p:tags r:id="rId9"/>
              </p:custDataLst>
            </p:nvPr>
          </p:nvSpPr>
          <p:spPr bwMode="auto">
            <a:xfrm flipV="1">
              <a:off x="816" y="2118"/>
              <a:ext cx="3888" cy="540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76" name="Line 8"/>
            <p:cNvSpPr>
              <a:spLocks noChangeShapeType="1"/>
            </p:cNvSpPr>
            <p:nvPr>
              <p:custDataLst>
                <p:tags r:id="rId10"/>
              </p:custDataLst>
            </p:nvPr>
          </p:nvSpPr>
          <p:spPr bwMode="auto">
            <a:xfrm flipV="1">
              <a:off x="816" y="2040"/>
              <a:ext cx="3888" cy="240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77" name="Line 9"/>
            <p:cNvSpPr>
              <a:spLocks noChangeShapeType="1"/>
            </p:cNvSpPr>
            <p:nvPr>
              <p:custDataLst>
                <p:tags r:id="rId11"/>
              </p:custDataLst>
            </p:nvPr>
          </p:nvSpPr>
          <p:spPr bwMode="auto">
            <a:xfrm>
              <a:off x="816" y="1950"/>
              <a:ext cx="3888" cy="0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78" name="Line 10"/>
            <p:cNvSpPr>
              <a:spLocks noChangeShapeType="1"/>
            </p:cNvSpPr>
            <p:nvPr>
              <p:custDataLst>
                <p:tags r:id="rId12"/>
              </p:custDataLst>
            </p:nvPr>
          </p:nvSpPr>
          <p:spPr bwMode="auto">
            <a:xfrm>
              <a:off x="816" y="1584"/>
              <a:ext cx="3888" cy="288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79" name="Line 11"/>
            <p:cNvSpPr>
              <a:spLocks noChangeShapeType="1"/>
            </p:cNvSpPr>
            <p:nvPr>
              <p:custDataLst>
                <p:tags r:id="rId13"/>
              </p:custDataLst>
            </p:nvPr>
          </p:nvSpPr>
          <p:spPr bwMode="auto">
            <a:xfrm>
              <a:off x="816" y="1248"/>
              <a:ext cx="3888" cy="576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80" name="Line 12"/>
            <p:cNvSpPr>
              <a:spLocks noChangeShapeType="1"/>
            </p:cNvSpPr>
            <p:nvPr>
              <p:custDataLst>
                <p:tags r:id="rId14"/>
              </p:custDataLst>
            </p:nvPr>
          </p:nvSpPr>
          <p:spPr bwMode="auto">
            <a:xfrm>
              <a:off x="1410" y="3192"/>
              <a:ext cx="771" cy="381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81" name="Line 13"/>
            <p:cNvSpPr>
              <a:spLocks noChangeShapeType="1"/>
            </p:cNvSpPr>
            <p:nvPr>
              <p:custDataLst>
                <p:tags r:id="rId15"/>
              </p:custDataLst>
            </p:nvPr>
          </p:nvSpPr>
          <p:spPr bwMode="auto">
            <a:xfrm>
              <a:off x="2052" y="3006"/>
              <a:ext cx="1740" cy="582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82" name="Line 14"/>
            <p:cNvSpPr>
              <a:spLocks noChangeShapeType="1"/>
            </p:cNvSpPr>
            <p:nvPr>
              <p:custDataLst>
                <p:tags r:id="rId16"/>
              </p:custDataLst>
            </p:nvPr>
          </p:nvSpPr>
          <p:spPr bwMode="auto">
            <a:xfrm>
              <a:off x="2574" y="2868"/>
              <a:ext cx="2124" cy="552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83" name="Line 15"/>
            <p:cNvSpPr>
              <a:spLocks noChangeShapeType="1"/>
            </p:cNvSpPr>
            <p:nvPr>
              <p:custDataLst>
                <p:tags r:id="rId17"/>
              </p:custDataLst>
            </p:nvPr>
          </p:nvSpPr>
          <p:spPr bwMode="auto">
            <a:xfrm>
              <a:off x="2970" y="2748"/>
              <a:ext cx="1734" cy="414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84" name="Line 16"/>
            <p:cNvSpPr>
              <a:spLocks noChangeShapeType="1"/>
            </p:cNvSpPr>
            <p:nvPr>
              <p:custDataLst>
                <p:tags r:id="rId18"/>
              </p:custDataLst>
            </p:nvPr>
          </p:nvSpPr>
          <p:spPr bwMode="auto">
            <a:xfrm>
              <a:off x="3270" y="2676"/>
              <a:ext cx="1428" cy="294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85" name="Line 17"/>
            <p:cNvSpPr>
              <a:spLocks noChangeShapeType="1"/>
            </p:cNvSpPr>
            <p:nvPr>
              <p:custDataLst>
                <p:tags r:id="rId19"/>
              </p:custDataLst>
            </p:nvPr>
          </p:nvSpPr>
          <p:spPr bwMode="auto">
            <a:xfrm>
              <a:off x="3474" y="2608"/>
              <a:ext cx="1224" cy="204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86" name="Line 18"/>
            <p:cNvSpPr>
              <a:spLocks noChangeShapeType="1"/>
            </p:cNvSpPr>
            <p:nvPr>
              <p:custDataLst>
                <p:tags r:id="rId20"/>
              </p:custDataLst>
            </p:nvPr>
          </p:nvSpPr>
          <p:spPr bwMode="auto">
            <a:xfrm>
              <a:off x="3660" y="2568"/>
              <a:ext cx="1038" cy="138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87" name="Line 19"/>
            <p:cNvSpPr>
              <a:spLocks noChangeShapeType="1"/>
            </p:cNvSpPr>
            <p:nvPr>
              <p:custDataLst>
                <p:tags r:id="rId21"/>
              </p:custDataLst>
            </p:nvPr>
          </p:nvSpPr>
          <p:spPr bwMode="auto">
            <a:xfrm>
              <a:off x="3804" y="2514"/>
              <a:ext cx="894" cy="114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88" name="Line 20"/>
            <p:cNvSpPr>
              <a:spLocks noChangeShapeType="1"/>
            </p:cNvSpPr>
            <p:nvPr>
              <p:custDataLst>
                <p:tags r:id="rId22"/>
              </p:custDataLst>
            </p:nvPr>
          </p:nvSpPr>
          <p:spPr bwMode="auto">
            <a:xfrm>
              <a:off x="3942" y="2478"/>
              <a:ext cx="762" cy="84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89" name="Line 21"/>
            <p:cNvSpPr>
              <a:spLocks noChangeShapeType="1"/>
            </p:cNvSpPr>
            <p:nvPr>
              <p:custDataLst>
                <p:tags r:id="rId23"/>
              </p:custDataLst>
            </p:nvPr>
          </p:nvSpPr>
          <p:spPr bwMode="auto">
            <a:xfrm>
              <a:off x="4086" y="2436"/>
              <a:ext cx="612" cy="66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90" name="Line 22"/>
            <p:cNvSpPr>
              <a:spLocks noChangeShapeType="1"/>
            </p:cNvSpPr>
            <p:nvPr>
              <p:custDataLst>
                <p:tags r:id="rId24"/>
              </p:custDataLst>
            </p:nvPr>
          </p:nvSpPr>
          <p:spPr bwMode="auto">
            <a:xfrm>
              <a:off x="4224" y="2400"/>
              <a:ext cx="474" cy="54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91" name="Line 23"/>
            <p:cNvSpPr>
              <a:spLocks noChangeShapeType="1"/>
            </p:cNvSpPr>
            <p:nvPr>
              <p:custDataLst>
                <p:tags r:id="rId25"/>
              </p:custDataLst>
            </p:nvPr>
          </p:nvSpPr>
          <p:spPr bwMode="auto">
            <a:xfrm>
              <a:off x="4374" y="2358"/>
              <a:ext cx="330" cy="42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92" name="Line 24"/>
            <p:cNvSpPr>
              <a:spLocks noChangeShapeType="1"/>
            </p:cNvSpPr>
            <p:nvPr>
              <p:custDataLst>
                <p:tags r:id="rId26"/>
              </p:custDataLst>
            </p:nvPr>
          </p:nvSpPr>
          <p:spPr bwMode="auto">
            <a:xfrm>
              <a:off x="4470" y="2334"/>
              <a:ext cx="234" cy="24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93" name="Line 25"/>
            <p:cNvSpPr>
              <a:spLocks noChangeShapeType="1"/>
            </p:cNvSpPr>
            <p:nvPr>
              <p:custDataLst>
                <p:tags r:id="rId27"/>
              </p:custDataLst>
            </p:nvPr>
          </p:nvSpPr>
          <p:spPr bwMode="auto">
            <a:xfrm>
              <a:off x="4572" y="2304"/>
              <a:ext cx="132" cy="12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94" name="Line 26"/>
            <p:cNvSpPr>
              <a:spLocks noChangeShapeType="1"/>
            </p:cNvSpPr>
            <p:nvPr>
              <p:custDataLst>
                <p:tags r:id="rId28"/>
              </p:custDataLst>
            </p:nvPr>
          </p:nvSpPr>
          <p:spPr bwMode="auto">
            <a:xfrm>
              <a:off x="4668" y="2274"/>
              <a:ext cx="36" cy="0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95" name="Line 27"/>
            <p:cNvSpPr>
              <a:spLocks noChangeShapeType="1"/>
            </p:cNvSpPr>
            <p:nvPr>
              <p:custDataLst>
                <p:tags r:id="rId29"/>
              </p:custDataLst>
            </p:nvPr>
          </p:nvSpPr>
          <p:spPr bwMode="auto">
            <a:xfrm>
              <a:off x="2070" y="1152"/>
              <a:ext cx="2634" cy="588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96" name="Line 28"/>
            <p:cNvSpPr>
              <a:spLocks noChangeShapeType="1"/>
            </p:cNvSpPr>
            <p:nvPr>
              <p:custDataLst>
                <p:tags r:id="rId30"/>
              </p:custDataLst>
            </p:nvPr>
          </p:nvSpPr>
          <p:spPr bwMode="auto">
            <a:xfrm>
              <a:off x="2976" y="1146"/>
              <a:ext cx="1722" cy="528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97" name="Line 29"/>
            <p:cNvSpPr>
              <a:spLocks noChangeShapeType="1"/>
            </p:cNvSpPr>
            <p:nvPr>
              <p:custDataLst>
                <p:tags r:id="rId31"/>
              </p:custDataLst>
            </p:nvPr>
          </p:nvSpPr>
          <p:spPr bwMode="auto">
            <a:xfrm>
              <a:off x="3456" y="1152"/>
              <a:ext cx="1254" cy="462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98" name="Line 30"/>
            <p:cNvSpPr>
              <a:spLocks noChangeShapeType="1"/>
            </p:cNvSpPr>
            <p:nvPr>
              <p:custDataLst>
                <p:tags r:id="rId32"/>
              </p:custDataLst>
            </p:nvPr>
          </p:nvSpPr>
          <p:spPr bwMode="auto">
            <a:xfrm>
              <a:off x="3822" y="1152"/>
              <a:ext cx="882" cy="390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99" name="Line 31"/>
            <p:cNvSpPr>
              <a:spLocks noChangeShapeType="1"/>
            </p:cNvSpPr>
            <p:nvPr>
              <p:custDataLst>
                <p:tags r:id="rId33"/>
              </p:custDataLst>
            </p:nvPr>
          </p:nvSpPr>
          <p:spPr bwMode="auto">
            <a:xfrm>
              <a:off x="4062" y="1152"/>
              <a:ext cx="642" cy="336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0000" name="Line 32"/>
            <p:cNvSpPr>
              <a:spLocks noChangeShapeType="1"/>
            </p:cNvSpPr>
            <p:nvPr>
              <p:custDataLst>
                <p:tags r:id="rId34"/>
              </p:custDataLst>
            </p:nvPr>
          </p:nvSpPr>
          <p:spPr bwMode="auto">
            <a:xfrm>
              <a:off x="4272" y="1152"/>
              <a:ext cx="426" cy="258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0001" name="Line 33"/>
            <p:cNvSpPr>
              <a:spLocks noChangeShapeType="1"/>
            </p:cNvSpPr>
            <p:nvPr>
              <p:custDataLst>
                <p:tags r:id="rId35"/>
              </p:custDataLst>
            </p:nvPr>
          </p:nvSpPr>
          <p:spPr bwMode="auto">
            <a:xfrm>
              <a:off x="4434" y="1152"/>
              <a:ext cx="270" cy="192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0002" name="Line 34"/>
            <p:cNvSpPr>
              <a:spLocks noChangeShapeType="1"/>
            </p:cNvSpPr>
            <p:nvPr>
              <p:custDataLst>
                <p:tags r:id="rId36"/>
              </p:custDataLst>
            </p:nvPr>
          </p:nvSpPr>
          <p:spPr bwMode="auto">
            <a:xfrm>
              <a:off x="4548" y="1152"/>
              <a:ext cx="156" cy="120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0003" name="Line 35"/>
            <p:cNvSpPr>
              <a:spLocks noChangeShapeType="1"/>
            </p:cNvSpPr>
            <p:nvPr>
              <p:custDataLst>
                <p:tags r:id="rId37"/>
              </p:custDataLst>
            </p:nvPr>
          </p:nvSpPr>
          <p:spPr bwMode="auto">
            <a:xfrm>
              <a:off x="4644" y="1146"/>
              <a:ext cx="54" cy="66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340004" name="Picture 36" descr="j0078717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40" cstate="print"/>
          <a:srcRect/>
          <a:stretch>
            <a:fillRect/>
          </a:stretch>
        </p:blipFill>
        <p:spPr bwMode="auto">
          <a:xfrm>
            <a:off x="6145213" y="1897063"/>
            <a:ext cx="908050" cy="2362200"/>
          </a:xfrm>
          <a:prstGeom prst="rect">
            <a:avLst/>
          </a:prstGeom>
          <a:noFill/>
        </p:spPr>
      </p:pic>
      <p:pic>
        <p:nvPicPr>
          <p:cNvPr id="340005" name="Picture 37" descr="j0078717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41" cstate="print"/>
          <a:srcRect/>
          <a:stretch>
            <a:fillRect/>
          </a:stretch>
        </p:blipFill>
        <p:spPr bwMode="auto">
          <a:xfrm>
            <a:off x="1620838" y="3135313"/>
            <a:ext cx="908050" cy="2362200"/>
          </a:xfrm>
          <a:prstGeom prst="rect">
            <a:avLst/>
          </a:prstGeom>
          <a:noFill/>
        </p:spPr>
      </p:pic>
      <p:pic>
        <p:nvPicPr>
          <p:cNvPr id="340006" name="Picture 38" descr="j0078717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42" cstate="print"/>
          <a:srcRect/>
          <a:stretch>
            <a:fillRect/>
          </a:stretch>
        </p:blipFill>
        <p:spPr bwMode="auto">
          <a:xfrm>
            <a:off x="4121150" y="2428875"/>
            <a:ext cx="908050" cy="2362200"/>
          </a:xfrm>
          <a:prstGeom prst="rect">
            <a:avLst/>
          </a:prstGeom>
          <a:noFill/>
        </p:spPr>
      </p:pic>
      <p:sp>
        <p:nvSpPr>
          <p:cNvPr id="40" name="TextBox 39"/>
          <p:cNvSpPr txBox="1"/>
          <p:nvPr/>
        </p:nvSpPr>
        <p:spPr>
          <a:xfrm>
            <a:off x="7136719" y="0"/>
            <a:ext cx="20072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Slide by Steve Seitz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946" name="Rectangle 2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285875" y="1819275"/>
            <a:ext cx="6181725" cy="386715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8947" name="Rectangle 3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Perspective cues</a:t>
            </a:r>
          </a:p>
        </p:txBody>
      </p:sp>
      <p:sp>
        <p:nvSpPr>
          <p:cNvPr id="338948" name="Line 4"/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 flipV="1">
            <a:off x="1295400" y="3581400"/>
            <a:ext cx="6172200" cy="175260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8949" name="Line 5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3390900" y="4743450"/>
            <a:ext cx="2752725" cy="93345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8950" name="Line 6"/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 flipV="1">
            <a:off x="1295400" y="3124200"/>
            <a:ext cx="6172200" cy="175260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8951" name="Line 7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 flipV="1">
            <a:off x="1295400" y="2667000"/>
            <a:ext cx="6172200" cy="175260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8952" name="Line 8"/>
          <p:cNvSpPr>
            <a:spLocks noChangeShapeType="1"/>
          </p:cNvSpPr>
          <p:nvPr>
            <p:custDataLst>
              <p:tags r:id="rId7"/>
            </p:custDataLst>
          </p:nvPr>
        </p:nvSpPr>
        <p:spPr bwMode="auto">
          <a:xfrm flipV="1">
            <a:off x="1295400" y="2209800"/>
            <a:ext cx="6172200" cy="175260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8953" name="Line 9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 flipV="1">
            <a:off x="1295400" y="1828800"/>
            <a:ext cx="5943600" cy="167640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8954" name="Line 10"/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 flipV="1">
            <a:off x="1295400" y="1828800"/>
            <a:ext cx="4343400" cy="121920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8955" name="Line 11"/>
          <p:cNvSpPr>
            <a:spLocks noChangeShapeType="1"/>
          </p:cNvSpPr>
          <p:nvPr>
            <p:custDataLst>
              <p:tags r:id="rId10"/>
            </p:custDataLst>
          </p:nvPr>
        </p:nvSpPr>
        <p:spPr bwMode="auto">
          <a:xfrm flipV="1">
            <a:off x="1295400" y="1828800"/>
            <a:ext cx="2667000" cy="76200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8956" name="Line 12"/>
          <p:cNvSpPr>
            <a:spLocks noChangeShapeType="1"/>
          </p:cNvSpPr>
          <p:nvPr>
            <p:custDataLst>
              <p:tags r:id="rId11"/>
            </p:custDataLst>
          </p:nvPr>
        </p:nvSpPr>
        <p:spPr bwMode="auto">
          <a:xfrm flipV="1">
            <a:off x="1295400" y="1828800"/>
            <a:ext cx="1066800" cy="30480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8957" name="Line 13"/>
          <p:cNvSpPr>
            <a:spLocks noChangeShapeType="1"/>
          </p:cNvSpPr>
          <p:nvPr>
            <p:custDataLst>
              <p:tags r:id="rId12"/>
            </p:custDataLst>
          </p:nvPr>
        </p:nvSpPr>
        <p:spPr bwMode="auto">
          <a:xfrm>
            <a:off x="2724150" y="4933950"/>
            <a:ext cx="2266950" cy="74295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8958" name="Line 14"/>
          <p:cNvSpPr>
            <a:spLocks noChangeShapeType="1"/>
          </p:cNvSpPr>
          <p:nvPr>
            <p:custDataLst>
              <p:tags r:id="rId13"/>
            </p:custDataLst>
          </p:nvPr>
        </p:nvSpPr>
        <p:spPr bwMode="auto">
          <a:xfrm>
            <a:off x="2047875" y="5114925"/>
            <a:ext cx="1695450" cy="561975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8959" name="Line 15"/>
          <p:cNvSpPr>
            <a:spLocks noChangeShapeType="1"/>
          </p:cNvSpPr>
          <p:nvPr>
            <p:custDataLst>
              <p:tags r:id="rId14"/>
            </p:custDataLst>
          </p:nvPr>
        </p:nvSpPr>
        <p:spPr bwMode="auto">
          <a:xfrm>
            <a:off x="1447800" y="5305425"/>
            <a:ext cx="1152525" cy="38100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8960" name="Line 16"/>
          <p:cNvSpPr>
            <a:spLocks noChangeShapeType="1"/>
          </p:cNvSpPr>
          <p:nvPr>
            <p:custDataLst>
              <p:tags r:id="rId15"/>
            </p:custDataLst>
          </p:nvPr>
        </p:nvSpPr>
        <p:spPr bwMode="auto">
          <a:xfrm>
            <a:off x="3943350" y="4572000"/>
            <a:ext cx="3267075" cy="1095375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8961" name="Line 17"/>
          <p:cNvSpPr>
            <a:spLocks noChangeShapeType="1"/>
          </p:cNvSpPr>
          <p:nvPr>
            <p:custDataLst>
              <p:tags r:id="rId16"/>
            </p:custDataLst>
          </p:nvPr>
        </p:nvSpPr>
        <p:spPr bwMode="auto">
          <a:xfrm>
            <a:off x="4572000" y="4410075"/>
            <a:ext cx="2876550" cy="962025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8962" name="Line 18"/>
          <p:cNvSpPr>
            <a:spLocks noChangeShapeType="1"/>
          </p:cNvSpPr>
          <p:nvPr>
            <p:custDataLst>
              <p:tags r:id="rId17"/>
            </p:custDataLst>
          </p:nvPr>
        </p:nvSpPr>
        <p:spPr bwMode="auto">
          <a:xfrm>
            <a:off x="5172075" y="4229100"/>
            <a:ext cx="2286000" cy="76200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8963" name="Line 19"/>
          <p:cNvSpPr>
            <a:spLocks noChangeShapeType="1"/>
          </p:cNvSpPr>
          <p:nvPr>
            <p:custDataLst>
              <p:tags r:id="rId18"/>
            </p:custDataLst>
          </p:nvPr>
        </p:nvSpPr>
        <p:spPr bwMode="auto">
          <a:xfrm>
            <a:off x="5781675" y="4067175"/>
            <a:ext cx="1666875" cy="561975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8964" name="Line 20"/>
          <p:cNvSpPr>
            <a:spLocks noChangeShapeType="1"/>
          </p:cNvSpPr>
          <p:nvPr>
            <p:custDataLst>
              <p:tags r:id="rId19"/>
            </p:custDataLst>
          </p:nvPr>
        </p:nvSpPr>
        <p:spPr bwMode="auto">
          <a:xfrm>
            <a:off x="6362700" y="3895725"/>
            <a:ext cx="1085850" cy="36195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8965" name="Line 21"/>
          <p:cNvSpPr>
            <a:spLocks noChangeShapeType="1"/>
          </p:cNvSpPr>
          <p:nvPr>
            <p:custDataLst>
              <p:tags r:id="rId20"/>
            </p:custDataLst>
          </p:nvPr>
        </p:nvSpPr>
        <p:spPr bwMode="auto">
          <a:xfrm>
            <a:off x="6877050" y="3752850"/>
            <a:ext cx="581025" cy="180975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8966" name="Line 22"/>
          <p:cNvSpPr>
            <a:spLocks noChangeShapeType="1"/>
          </p:cNvSpPr>
          <p:nvPr>
            <p:custDataLst>
              <p:tags r:id="rId21"/>
            </p:custDataLst>
          </p:nvPr>
        </p:nvSpPr>
        <p:spPr bwMode="auto">
          <a:xfrm>
            <a:off x="7315200" y="3619500"/>
            <a:ext cx="152400" cy="3810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338967" name="Picture 23" descr="j0078717"/>
          <p:cNvPicPr>
            <a:picLocks noChangeAspect="1" noChangeArrowheads="1"/>
          </p:cNvPicPr>
          <p:nvPr>
            <p:custDataLst>
              <p:tags r:id="rId22"/>
            </p:custDataLst>
          </p:nvPr>
        </p:nvPicPr>
        <p:blipFill>
          <a:blip r:embed="rId27" cstate="print"/>
          <a:srcRect/>
          <a:stretch>
            <a:fillRect/>
          </a:stretch>
        </p:blipFill>
        <p:spPr bwMode="auto">
          <a:xfrm>
            <a:off x="4121150" y="2428875"/>
            <a:ext cx="90805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968" name="Picture 24" descr="j0078717"/>
          <p:cNvPicPr>
            <a:picLocks noChangeAspect="1" noChangeArrowheads="1"/>
          </p:cNvPicPr>
          <p:nvPr>
            <p:custDataLst>
              <p:tags r:id="rId23"/>
            </p:custDataLst>
          </p:nvPr>
        </p:nvPicPr>
        <p:blipFill>
          <a:blip r:embed="rId28" cstate="print"/>
          <a:srcRect/>
          <a:stretch>
            <a:fillRect/>
          </a:stretch>
        </p:blipFill>
        <p:spPr bwMode="auto">
          <a:xfrm>
            <a:off x="1620838" y="3135313"/>
            <a:ext cx="90805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969" name="Picture 25" descr="j0078717"/>
          <p:cNvPicPr>
            <a:picLocks noChangeAspect="1" noChangeArrowheads="1"/>
          </p:cNvPicPr>
          <p:nvPr>
            <p:custDataLst>
              <p:tags r:id="rId24"/>
            </p:custDataLst>
          </p:nvPr>
        </p:nvPicPr>
        <p:blipFill>
          <a:blip r:embed="rId29" cstate="print"/>
          <a:srcRect/>
          <a:stretch>
            <a:fillRect/>
          </a:stretch>
        </p:blipFill>
        <p:spPr bwMode="auto">
          <a:xfrm>
            <a:off x="6145213" y="1878013"/>
            <a:ext cx="90805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TextBox 26"/>
          <p:cNvSpPr txBox="1"/>
          <p:nvPr/>
        </p:nvSpPr>
        <p:spPr>
          <a:xfrm>
            <a:off x="7136719" y="0"/>
            <a:ext cx="20072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Slide by Steve Seitz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994" name="Rectangle 2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285875" y="1819275"/>
            <a:ext cx="6181725" cy="3867150"/>
          </a:xfrm>
          <a:prstGeom prst="rect">
            <a:avLst/>
          </a:prstGeom>
          <a:noFill/>
          <a:ln w="12700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0995" name="Rectangle 3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Perspective cues</a:t>
            </a:r>
          </a:p>
        </p:txBody>
      </p:sp>
      <p:sp>
        <p:nvSpPr>
          <p:cNvPr id="340996" name="Line 4"/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 flipV="1">
            <a:off x="1295400" y="3581400"/>
            <a:ext cx="6172200" cy="175260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0997" name="Line 5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 flipV="1">
            <a:off x="1295400" y="3486150"/>
            <a:ext cx="6181725" cy="1247775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0998" name="Line 6"/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 flipV="1">
            <a:off x="1295400" y="3362325"/>
            <a:ext cx="6172200" cy="85725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0999" name="Line 7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 flipV="1">
            <a:off x="1295400" y="3238500"/>
            <a:ext cx="6172200" cy="38100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00" name="Line 8"/>
          <p:cNvSpPr>
            <a:spLocks noChangeShapeType="1"/>
          </p:cNvSpPr>
          <p:nvPr>
            <p:custDataLst>
              <p:tags r:id="rId7"/>
            </p:custDataLst>
          </p:nvPr>
        </p:nvSpPr>
        <p:spPr bwMode="auto">
          <a:xfrm>
            <a:off x="1295400" y="3095625"/>
            <a:ext cx="6172200" cy="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01" name="Line 9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>
            <a:off x="1295400" y="2514600"/>
            <a:ext cx="6172200" cy="45720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02" name="Line 10"/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>
            <a:off x="1295400" y="1981200"/>
            <a:ext cx="6172200" cy="91440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03" name="Line 11"/>
          <p:cNvSpPr>
            <a:spLocks noChangeShapeType="1"/>
          </p:cNvSpPr>
          <p:nvPr>
            <p:custDataLst>
              <p:tags r:id="rId10"/>
            </p:custDataLst>
          </p:nvPr>
        </p:nvSpPr>
        <p:spPr bwMode="auto">
          <a:xfrm>
            <a:off x="2238375" y="5067300"/>
            <a:ext cx="1223963" cy="604838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04" name="Line 12"/>
          <p:cNvSpPr>
            <a:spLocks noChangeShapeType="1"/>
          </p:cNvSpPr>
          <p:nvPr>
            <p:custDataLst>
              <p:tags r:id="rId11"/>
            </p:custDataLst>
          </p:nvPr>
        </p:nvSpPr>
        <p:spPr bwMode="auto">
          <a:xfrm>
            <a:off x="3257550" y="4772025"/>
            <a:ext cx="2762250" cy="923925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05" name="Line 13"/>
          <p:cNvSpPr>
            <a:spLocks noChangeShapeType="1"/>
          </p:cNvSpPr>
          <p:nvPr>
            <p:custDataLst>
              <p:tags r:id="rId12"/>
            </p:custDataLst>
          </p:nvPr>
        </p:nvSpPr>
        <p:spPr bwMode="auto">
          <a:xfrm>
            <a:off x="4086225" y="4552950"/>
            <a:ext cx="3371850" cy="87630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06" name="Line 14"/>
          <p:cNvSpPr>
            <a:spLocks noChangeShapeType="1"/>
          </p:cNvSpPr>
          <p:nvPr>
            <p:custDataLst>
              <p:tags r:id="rId13"/>
            </p:custDataLst>
          </p:nvPr>
        </p:nvSpPr>
        <p:spPr bwMode="auto">
          <a:xfrm>
            <a:off x="4714875" y="4362450"/>
            <a:ext cx="2752725" cy="657225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07" name="Line 15"/>
          <p:cNvSpPr>
            <a:spLocks noChangeShapeType="1"/>
          </p:cNvSpPr>
          <p:nvPr>
            <p:custDataLst>
              <p:tags r:id="rId14"/>
            </p:custDataLst>
          </p:nvPr>
        </p:nvSpPr>
        <p:spPr bwMode="auto">
          <a:xfrm>
            <a:off x="5191125" y="4248150"/>
            <a:ext cx="2266950" cy="466725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08" name="Line 16"/>
          <p:cNvSpPr>
            <a:spLocks noChangeShapeType="1"/>
          </p:cNvSpPr>
          <p:nvPr>
            <p:custDataLst>
              <p:tags r:id="rId15"/>
            </p:custDataLst>
          </p:nvPr>
        </p:nvSpPr>
        <p:spPr bwMode="auto">
          <a:xfrm>
            <a:off x="5514975" y="4140200"/>
            <a:ext cx="1943100" cy="32385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09" name="Line 17"/>
          <p:cNvSpPr>
            <a:spLocks noChangeShapeType="1"/>
          </p:cNvSpPr>
          <p:nvPr>
            <p:custDataLst>
              <p:tags r:id="rId16"/>
            </p:custDataLst>
          </p:nvPr>
        </p:nvSpPr>
        <p:spPr bwMode="auto">
          <a:xfrm>
            <a:off x="5810250" y="4076700"/>
            <a:ext cx="1647825" cy="219075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10" name="Line 18"/>
          <p:cNvSpPr>
            <a:spLocks noChangeShapeType="1"/>
          </p:cNvSpPr>
          <p:nvPr>
            <p:custDataLst>
              <p:tags r:id="rId17"/>
            </p:custDataLst>
          </p:nvPr>
        </p:nvSpPr>
        <p:spPr bwMode="auto">
          <a:xfrm>
            <a:off x="6038850" y="3990975"/>
            <a:ext cx="1419225" cy="180975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11" name="Line 19"/>
          <p:cNvSpPr>
            <a:spLocks noChangeShapeType="1"/>
          </p:cNvSpPr>
          <p:nvPr>
            <p:custDataLst>
              <p:tags r:id="rId18"/>
            </p:custDataLst>
          </p:nvPr>
        </p:nvSpPr>
        <p:spPr bwMode="auto">
          <a:xfrm>
            <a:off x="6257925" y="3933825"/>
            <a:ext cx="1209675" cy="13335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12" name="Line 20"/>
          <p:cNvSpPr>
            <a:spLocks noChangeShapeType="1"/>
          </p:cNvSpPr>
          <p:nvPr>
            <p:custDataLst>
              <p:tags r:id="rId19"/>
            </p:custDataLst>
          </p:nvPr>
        </p:nvSpPr>
        <p:spPr bwMode="auto">
          <a:xfrm>
            <a:off x="6486525" y="3867150"/>
            <a:ext cx="971550" cy="104775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13" name="Line 21"/>
          <p:cNvSpPr>
            <a:spLocks noChangeShapeType="1"/>
          </p:cNvSpPr>
          <p:nvPr>
            <p:custDataLst>
              <p:tags r:id="rId20"/>
            </p:custDataLst>
          </p:nvPr>
        </p:nvSpPr>
        <p:spPr bwMode="auto">
          <a:xfrm>
            <a:off x="6705600" y="3810000"/>
            <a:ext cx="752475" cy="85725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14" name="Line 22"/>
          <p:cNvSpPr>
            <a:spLocks noChangeShapeType="1"/>
          </p:cNvSpPr>
          <p:nvPr>
            <p:custDataLst>
              <p:tags r:id="rId21"/>
            </p:custDataLst>
          </p:nvPr>
        </p:nvSpPr>
        <p:spPr bwMode="auto">
          <a:xfrm>
            <a:off x="6943725" y="3743325"/>
            <a:ext cx="523875" cy="66675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15" name="Line 23"/>
          <p:cNvSpPr>
            <a:spLocks noChangeShapeType="1"/>
          </p:cNvSpPr>
          <p:nvPr>
            <p:custDataLst>
              <p:tags r:id="rId22"/>
            </p:custDataLst>
          </p:nvPr>
        </p:nvSpPr>
        <p:spPr bwMode="auto">
          <a:xfrm>
            <a:off x="7096125" y="3705225"/>
            <a:ext cx="371475" cy="3810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16" name="Line 24"/>
          <p:cNvSpPr>
            <a:spLocks noChangeShapeType="1"/>
          </p:cNvSpPr>
          <p:nvPr>
            <p:custDataLst>
              <p:tags r:id="rId23"/>
            </p:custDataLst>
          </p:nvPr>
        </p:nvSpPr>
        <p:spPr bwMode="auto">
          <a:xfrm>
            <a:off x="7258050" y="3657600"/>
            <a:ext cx="209550" cy="1905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17" name="Line 25"/>
          <p:cNvSpPr>
            <a:spLocks noChangeShapeType="1"/>
          </p:cNvSpPr>
          <p:nvPr>
            <p:custDataLst>
              <p:tags r:id="rId24"/>
            </p:custDataLst>
          </p:nvPr>
        </p:nvSpPr>
        <p:spPr bwMode="auto">
          <a:xfrm>
            <a:off x="7410450" y="3609975"/>
            <a:ext cx="57150" cy="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18" name="Line 26"/>
          <p:cNvSpPr>
            <a:spLocks noChangeShapeType="1"/>
          </p:cNvSpPr>
          <p:nvPr>
            <p:custDataLst>
              <p:tags r:id="rId25"/>
            </p:custDataLst>
          </p:nvPr>
        </p:nvSpPr>
        <p:spPr bwMode="auto">
          <a:xfrm>
            <a:off x="3286125" y="1828800"/>
            <a:ext cx="4181475" cy="93345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19" name="Line 27"/>
          <p:cNvSpPr>
            <a:spLocks noChangeShapeType="1"/>
          </p:cNvSpPr>
          <p:nvPr>
            <p:custDataLst>
              <p:tags r:id="rId26"/>
            </p:custDataLst>
          </p:nvPr>
        </p:nvSpPr>
        <p:spPr bwMode="auto">
          <a:xfrm>
            <a:off x="4724400" y="1819275"/>
            <a:ext cx="2733675" cy="83820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20" name="Line 28"/>
          <p:cNvSpPr>
            <a:spLocks noChangeShapeType="1"/>
          </p:cNvSpPr>
          <p:nvPr>
            <p:custDataLst>
              <p:tags r:id="rId27"/>
            </p:custDataLst>
          </p:nvPr>
        </p:nvSpPr>
        <p:spPr bwMode="auto">
          <a:xfrm>
            <a:off x="5486400" y="1828800"/>
            <a:ext cx="1990725" cy="733425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21" name="Line 29"/>
          <p:cNvSpPr>
            <a:spLocks noChangeShapeType="1"/>
          </p:cNvSpPr>
          <p:nvPr>
            <p:custDataLst>
              <p:tags r:id="rId28"/>
            </p:custDataLst>
          </p:nvPr>
        </p:nvSpPr>
        <p:spPr bwMode="auto">
          <a:xfrm>
            <a:off x="6067425" y="1828800"/>
            <a:ext cx="1400175" cy="619125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22" name="Line 30"/>
          <p:cNvSpPr>
            <a:spLocks noChangeShapeType="1"/>
          </p:cNvSpPr>
          <p:nvPr>
            <p:custDataLst>
              <p:tags r:id="rId29"/>
            </p:custDataLst>
          </p:nvPr>
        </p:nvSpPr>
        <p:spPr bwMode="auto">
          <a:xfrm>
            <a:off x="6448425" y="1828800"/>
            <a:ext cx="1019175" cy="53340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23" name="Line 31"/>
          <p:cNvSpPr>
            <a:spLocks noChangeShapeType="1"/>
          </p:cNvSpPr>
          <p:nvPr>
            <p:custDataLst>
              <p:tags r:id="rId30"/>
            </p:custDataLst>
          </p:nvPr>
        </p:nvSpPr>
        <p:spPr bwMode="auto">
          <a:xfrm>
            <a:off x="6781800" y="1828800"/>
            <a:ext cx="676275" cy="409575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24" name="Line 32"/>
          <p:cNvSpPr>
            <a:spLocks noChangeShapeType="1"/>
          </p:cNvSpPr>
          <p:nvPr>
            <p:custDataLst>
              <p:tags r:id="rId31"/>
            </p:custDataLst>
          </p:nvPr>
        </p:nvSpPr>
        <p:spPr bwMode="auto">
          <a:xfrm>
            <a:off x="7038975" y="1828800"/>
            <a:ext cx="428625" cy="30480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25" name="Line 33"/>
          <p:cNvSpPr>
            <a:spLocks noChangeShapeType="1"/>
          </p:cNvSpPr>
          <p:nvPr>
            <p:custDataLst>
              <p:tags r:id="rId32"/>
            </p:custDataLst>
          </p:nvPr>
        </p:nvSpPr>
        <p:spPr bwMode="auto">
          <a:xfrm>
            <a:off x="7219950" y="1828800"/>
            <a:ext cx="247650" cy="19050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26" name="Line 34"/>
          <p:cNvSpPr>
            <a:spLocks noChangeShapeType="1"/>
          </p:cNvSpPr>
          <p:nvPr>
            <p:custDataLst>
              <p:tags r:id="rId33"/>
            </p:custDataLst>
          </p:nvPr>
        </p:nvSpPr>
        <p:spPr bwMode="auto">
          <a:xfrm>
            <a:off x="7372350" y="1819275"/>
            <a:ext cx="85725" cy="104775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341027" name="Picture 35" descr="j0078717"/>
          <p:cNvPicPr>
            <a:picLocks noChangeAspect="1" noChangeArrowheads="1"/>
          </p:cNvPicPr>
          <p:nvPr>
            <p:custDataLst>
              <p:tags r:id="rId34"/>
            </p:custDataLst>
          </p:nvPr>
        </p:nvPicPr>
        <p:blipFill>
          <a:blip r:embed="rId40" cstate="print"/>
          <a:srcRect/>
          <a:stretch>
            <a:fillRect/>
          </a:stretch>
        </p:blipFill>
        <p:spPr bwMode="auto">
          <a:xfrm>
            <a:off x="5707063" y="3113088"/>
            <a:ext cx="431800" cy="112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1028" name="Picture 36" descr="j0078717"/>
          <p:cNvPicPr>
            <a:picLocks noChangeAspect="1" noChangeArrowheads="1"/>
          </p:cNvPicPr>
          <p:nvPr>
            <p:custDataLst>
              <p:tags r:id="rId35"/>
            </p:custDataLst>
          </p:nvPr>
        </p:nvPicPr>
        <p:blipFill>
          <a:blip r:embed="rId41" cstate="print"/>
          <a:srcRect/>
          <a:stretch>
            <a:fillRect/>
          </a:stretch>
        </p:blipFill>
        <p:spPr bwMode="auto">
          <a:xfrm>
            <a:off x="4097338" y="3106738"/>
            <a:ext cx="633412" cy="164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1029" name="Picture 37" descr="j0078717"/>
          <p:cNvPicPr>
            <a:picLocks noChangeAspect="1" noChangeArrowheads="1"/>
          </p:cNvPicPr>
          <p:nvPr>
            <p:custDataLst>
              <p:tags r:id="rId36"/>
            </p:custDataLst>
          </p:nvPr>
        </p:nvPicPr>
        <p:blipFill>
          <a:blip r:embed="rId42" cstate="print"/>
          <a:srcRect/>
          <a:stretch>
            <a:fillRect/>
          </a:stretch>
        </p:blipFill>
        <p:spPr bwMode="auto">
          <a:xfrm>
            <a:off x="1620838" y="3135313"/>
            <a:ext cx="90805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1030" name="Picture 38" descr="j0078717"/>
          <p:cNvPicPr>
            <a:picLocks noChangeAspect="1" noChangeArrowheads="1"/>
          </p:cNvPicPr>
          <p:nvPr>
            <p:custDataLst>
              <p:tags r:id="rId37"/>
            </p:custDataLst>
          </p:nvPr>
        </p:nvPicPr>
        <p:blipFill>
          <a:blip r:embed="rId43" cstate="print"/>
          <a:srcRect/>
          <a:stretch>
            <a:fillRect/>
          </a:stretch>
        </p:blipFill>
        <p:spPr bwMode="auto">
          <a:xfrm>
            <a:off x="6784975" y="3100388"/>
            <a:ext cx="306388" cy="79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" name="TextBox 38"/>
          <p:cNvSpPr txBox="1"/>
          <p:nvPr/>
        </p:nvSpPr>
        <p:spPr>
          <a:xfrm>
            <a:off x="7136719" y="0"/>
            <a:ext cx="20072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Slide by Steve Seitz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Class </a:t>
            </a:r>
            <a:r>
              <a:rPr lang="en-US" dirty="0" smtClean="0"/>
              <a:t>favorites</a:t>
            </a:r>
          </a:p>
          <a:p>
            <a:pPr lvl="1"/>
            <a:r>
              <a:rPr lang="en-US" dirty="0" smtClean="0"/>
              <a:t>Projects: </a:t>
            </a:r>
            <a:r>
              <a:rPr lang="en-US" dirty="0" smtClean="0">
                <a:hlinkClick r:id="rId2"/>
              </a:rPr>
              <a:t>Joe </a:t>
            </a:r>
            <a:r>
              <a:rPr lang="en-US" dirty="0" err="1" smtClean="0">
                <a:hlinkClick r:id="rId2"/>
              </a:rPr>
              <a:t>DeGol</a:t>
            </a:r>
            <a:r>
              <a:rPr lang="en-US" dirty="0" smtClean="0"/>
              <a:t>, </a:t>
            </a:r>
            <a:r>
              <a:rPr lang="en-US" dirty="0" smtClean="0">
                <a:hlinkClick r:id="rId3"/>
              </a:rPr>
              <a:t>Justin Thorsen</a:t>
            </a:r>
            <a:endParaRPr lang="en-US" dirty="0" smtClean="0"/>
          </a:p>
          <a:p>
            <a:pPr lvl="1"/>
            <a:endParaRPr lang="en-US" dirty="0"/>
          </a:p>
          <a:p>
            <a:r>
              <a:rPr lang="en-US" dirty="0" smtClean="0"/>
              <a:t>Favorite result</a:t>
            </a:r>
          </a:p>
          <a:p>
            <a:pPr lvl="1"/>
            <a:r>
              <a:rPr lang="en-US" dirty="0" smtClean="0"/>
              <a:t>Justin Thorsen: synthesis on train</a:t>
            </a:r>
            <a:endParaRPr lang="en-US" dirty="0"/>
          </a:p>
        </p:txBody>
      </p:sp>
      <p:pic>
        <p:nvPicPr>
          <p:cNvPr id="750594" name="Picture 2" descr="http://web.engr.illinois.edu/~thorsen1/cs498dwh/proj2/images/hole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14800"/>
            <a:ext cx="3352800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0596" name="Picture 4" descr="http://web.engr.illinois.edu/~thorsen1/cs498dwh/proj2/images/holes_hole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4105455"/>
            <a:ext cx="1676400" cy="125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0598" name="Picture 6" descr="http://web.engr.illinois.edu/~thorsen1/cs498dwh/proj2/images/holes_hole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5372100"/>
            <a:ext cx="1676400" cy="1257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0600" name="Picture 8" descr="http://web.engr.illinois.edu/~thorsen1/cs498dwh/proj2/images/holes_fill2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4114801"/>
            <a:ext cx="3352800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8625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Ames Room</a:t>
            </a:r>
            <a:endParaRPr lang="en-US" dirty="0"/>
          </a:p>
        </p:txBody>
      </p:sp>
      <p:pic>
        <p:nvPicPr>
          <p:cNvPr id="3" name="Picture 5" descr="Ames-twins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759" y="1600200"/>
            <a:ext cx="4800600" cy="3692525"/>
          </a:xfrm>
          <a:prstGeom prst="rect">
            <a:avLst/>
          </a:prstGeom>
          <a:noFill/>
        </p:spPr>
      </p:pic>
      <p:pic>
        <p:nvPicPr>
          <p:cNvPr id="690178" name="Picture 2" descr="File:Ames room.sv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65954" y="1371600"/>
            <a:ext cx="4229805" cy="4191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0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018" name="Line 2"/>
          <p:cNvSpPr>
            <a:spLocks noChangeShapeType="1"/>
          </p:cNvSpPr>
          <p:nvPr>
            <p:custDataLst>
              <p:tags r:id="rId1"/>
            </p:custDataLst>
          </p:nvPr>
        </p:nvSpPr>
        <p:spPr bwMode="auto">
          <a:xfrm>
            <a:off x="30163" y="2693988"/>
            <a:ext cx="9113837" cy="0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2" name="Group 3"/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0" y="2693988"/>
            <a:ext cx="9139238" cy="4159250"/>
            <a:chOff x="1050" y="1976"/>
            <a:chExt cx="3862" cy="1830"/>
          </a:xfrm>
        </p:grpSpPr>
        <p:sp>
          <p:nvSpPr>
            <p:cNvPr id="342020" name="Line 4"/>
            <p:cNvSpPr>
              <a:spLocks noChangeShapeType="1"/>
            </p:cNvSpPr>
            <p:nvPr>
              <p:custDataLst>
                <p:tags r:id="rId27"/>
              </p:custDataLst>
            </p:nvPr>
          </p:nvSpPr>
          <p:spPr bwMode="auto">
            <a:xfrm flipH="1">
              <a:off x="1056" y="1976"/>
              <a:ext cx="3479" cy="1492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21" name="Line 5"/>
            <p:cNvSpPr>
              <a:spLocks noChangeShapeType="1"/>
            </p:cNvSpPr>
            <p:nvPr>
              <p:custDataLst>
                <p:tags r:id="rId28"/>
              </p:custDataLst>
            </p:nvPr>
          </p:nvSpPr>
          <p:spPr bwMode="auto">
            <a:xfrm flipV="1">
              <a:off x="1586" y="1976"/>
              <a:ext cx="2949" cy="183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22" name="Line 6"/>
            <p:cNvSpPr>
              <a:spLocks noChangeShapeType="1"/>
            </p:cNvSpPr>
            <p:nvPr>
              <p:custDataLst>
                <p:tags r:id="rId29"/>
              </p:custDataLst>
            </p:nvPr>
          </p:nvSpPr>
          <p:spPr bwMode="auto">
            <a:xfrm flipV="1">
              <a:off x="2525" y="1976"/>
              <a:ext cx="2010" cy="1824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23" name="Line 7"/>
            <p:cNvSpPr>
              <a:spLocks noChangeShapeType="1"/>
            </p:cNvSpPr>
            <p:nvPr>
              <p:custDataLst>
                <p:tags r:id="rId30"/>
              </p:custDataLst>
            </p:nvPr>
          </p:nvSpPr>
          <p:spPr bwMode="auto">
            <a:xfrm flipV="1">
              <a:off x="3371" y="1976"/>
              <a:ext cx="1164" cy="181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24" name="Line 8"/>
            <p:cNvSpPr>
              <a:spLocks noChangeShapeType="1"/>
            </p:cNvSpPr>
            <p:nvPr>
              <p:custDataLst>
                <p:tags r:id="rId31"/>
              </p:custDataLst>
            </p:nvPr>
          </p:nvSpPr>
          <p:spPr bwMode="auto">
            <a:xfrm flipV="1">
              <a:off x="4195" y="1976"/>
              <a:ext cx="340" cy="181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25" name="Line 9"/>
            <p:cNvSpPr>
              <a:spLocks noChangeShapeType="1"/>
            </p:cNvSpPr>
            <p:nvPr>
              <p:custDataLst>
                <p:tags r:id="rId32"/>
              </p:custDataLst>
            </p:nvPr>
          </p:nvSpPr>
          <p:spPr bwMode="auto">
            <a:xfrm flipH="1" flipV="1">
              <a:off x="4535" y="1976"/>
              <a:ext cx="367" cy="921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26" name="Line 10"/>
            <p:cNvSpPr>
              <a:spLocks noChangeShapeType="1"/>
            </p:cNvSpPr>
            <p:nvPr>
              <p:custDataLst>
                <p:tags r:id="rId33"/>
              </p:custDataLst>
            </p:nvPr>
          </p:nvSpPr>
          <p:spPr bwMode="auto">
            <a:xfrm flipH="1" flipV="1">
              <a:off x="4540" y="1976"/>
              <a:ext cx="372" cy="401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27" name="Line 11"/>
            <p:cNvSpPr>
              <a:spLocks noChangeShapeType="1"/>
            </p:cNvSpPr>
            <p:nvPr>
              <p:custDataLst>
                <p:tags r:id="rId34"/>
              </p:custDataLst>
            </p:nvPr>
          </p:nvSpPr>
          <p:spPr bwMode="auto">
            <a:xfrm>
              <a:off x="4540" y="1976"/>
              <a:ext cx="368" cy="19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28" name="Line 12"/>
            <p:cNvSpPr>
              <a:spLocks noChangeShapeType="1"/>
            </p:cNvSpPr>
            <p:nvPr>
              <p:custDataLst>
                <p:tags r:id="rId35"/>
              </p:custDataLst>
            </p:nvPr>
          </p:nvSpPr>
          <p:spPr bwMode="auto">
            <a:xfrm flipH="1" flipV="1">
              <a:off x="4540" y="1976"/>
              <a:ext cx="357" cy="9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29" name="Line 13"/>
            <p:cNvSpPr>
              <a:spLocks noChangeShapeType="1"/>
            </p:cNvSpPr>
            <p:nvPr>
              <p:custDataLst>
                <p:tags r:id="rId36"/>
              </p:custDataLst>
            </p:nvPr>
          </p:nvSpPr>
          <p:spPr bwMode="auto">
            <a:xfrm flipV="1">
              <a:off x="1062" y="1976"/>
              <a:ext cx="3478" cy="989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30" name="Line 14"/>
            <p:cNvSpPr>
              <a:spLocks noChangeShapeType="1"/>
            </p:cNvSpPr>
            <p:nvPr>
              <p:custDataLst>
                <p:tags r:id="rId37"/>
              </p:custDataLst>
            </p:nvPr>
          </p:nvSpPr>
          <p:spPr bwMode="auto">
            <a:xfrm flipV="1">
              <a:off x="1050" y="1976"/>
              <a:ext cx="3479" cy="59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31" name="Line 15"/>
            <p:cNvSpPr>
              <a:spLocks noChangeShapeType="1"/>
            </p:cNvSpPr>
            <p:nvPr>
              <p:custDataLst>
                <p:tags r:id="rId38"/>
              </p:custDataLst>
            </p:nvPr>
          </p:nvSpPr>
          <p:spPr bwMode="auto">
            <a:xfrm flipV="1">
              <a:off x="1056" y="1976"/>
              <a:ext cx="3473" cy="339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32" name="Line 16"/>
            <p:cNvSpPr>
              <a:spLocks noChangeShapeType="1"/>
            </p:cNvSpPr>
            <p:nvPr>
              <p:custDataLst>
                <p:tags r:id="rId39"/>
              </p:custDataLst>
            </p:nvPr>
          </p:nvSpPr>
          <p:spPr bwMode="auto">
            <a:xfrm flipV="1">
              <a:off x="1050" y="1976"/>
              <a:ext cx="3479" cy="142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3" name="Group 17"/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 flipH="1">
            <a:off x="6350" y="2698750"/>
            <a:ext cx="9118600" cy="4159250"/>
            <a:chOff x="1050" y="1976"/>
            <a:chExt cx="3862" cy="1830"/>
          </a:xfrm>
        </p:grpSpPr>
        <p:sp>
          <p:nvSpPr>
            <p:cNvPr id="342034" name="Line 18"/>
            <p:cNvSpPr>
              <a:spLocks noChangeShapeType="1"/>
            </p:cNvSpPr>
            <p:nvPr>
              <p:custDataLst>
                <p:tags r:id="rId14"/>
              </p:custDataLst>
            </p:nvPr>
          </p:nvSpPr>
          <p:spPr bwMode="auto">
            <a:xfrm flipH="1">
              <a:off x="1056" y="1976"/>
              <a:ext cx="3479" cy="1492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35" name="Line 19"/>
            <p:cNvSpPr>
              <a:spLocks noChangeShapeType="1"/>
            </p:cNvSpPr>
            <p:nvPr>
              <p:custDataLst>
                <p:tags r:id="rId15"/>
              </p:custDataLst>
            </p:nvPr>
          </p:nvSpPr>
          <p:spPr bwMode="auto">
            <a:xfrm flipV="1">
              <a:off x="1586" y="1976"/>
              <a:ext cx="2949" cy="183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36" name="Line 20"/>
            <p:cNvSpPr>
              <a:spLocks noChangeShapeType="1"/>
            </p:cNvSpPr>
            <p:nvPr>
              <p:custDataLst>
                <p:tags r:id="rId16"/>
              </p:custDataLst>
            </p:nvPr>
          </p:nvSpPr>
          <p:spPr bwMode="auto">
            <a:xfrm flipV="1">
              <a:off x="2525" y="1976"/>
              <a:ext cx="2010" cy="1824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37" name="Line 21"/>
            <p:cNvSpPr>
              <a:spLocks noChangeShapeType="1"/>
            </p:cNvSpPr>
            <p:nvPr>
              <p:custDataLst>
                <p:tags r:id="rId17"/>
              </p:custDataLst>
            </p:nvPr>
          </p:nvSpPr>
          <p:spPr bwMode="auto">
            <a:xfrm flipV="1">
              <a:off x="3371" y="1976"/>
              <a:ext cx="1164" cy="181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38" name="Line 22"/>
            <p:cNvSpPr>
              <a:spLocks noChangeShapeType="1"/>
            </p:cNvSpPr>
            <p:nvPr>
              <p:custDataLst>
                <p:tags r:id="rId18"/>
              </p:custDataLst>
            </p:nvPr>
          </p:nvSpPr>
          <p:spPr bwMode="auto">
            <a:xfrm flipV="1">
              <a:off x="4195" y="1976"/>
              <a:ext cx="340" cy="181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39" name="Line 23"/>
            <p:cNvSpPr>
              <a:spLocks noChangeShapeType="1"/>
            </p:cNvSpPr>
            <p:nvPr>
              <p:custDataLst>
                <p:tags r:id="rId19"/>
              </p:custDataLst>
            </p:nvPr>
          </p:nvSpPr>
          <p:spPr bwMode="auto">
            <a:xfrm flipH="1" flipV="1">
              <a:off x="4535" y="1976"/>
              <a:ext cx="367" cy="921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40" name="Line 24"/>
            <p:cNvSpPr>
              <a:spLocks noChangeShapeType="1"/>
            </p:cNvSpPr>
            <p:nvPr>
              <p:custDataLst>
                <p:tags r:id="rId20"/>
              </p:custDataLst>
            </p:nvPr>
          </p:nvSpPr>
          <p:spPr bwMode="auto">
            <a:xfrm flipH="1" flipV="1">
              <a:off x="4540" y="1976"/>
              <a:ext cx="372" cy="401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41" name="Line 25"/>
            <p:cNvSpPr>
              <a:spLocks noChangeShapeType="1"/>
            </p:cNvSpPr>
            <p:nvPr>
              <p:custDataLst>
                <p:tags r:id="rId21"/>
              </p:custDataLst>
            </p:nvPr>
          </p:nvSpPr>
          <p:spPr bwMode="auto">
            <a:xfrm>
              <a:off x="4540" y="1976"/>
              <a:ext cx="368" cy="19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42" name="Line 26"/>
            <p:cNvSpPr>
              <a:spLocks noChangeShapeType="1"/>
            </p:cNvSpPr>
            <p:nvPr>
              <p:custDataLst>
                <p:tags r:id="rId22"/>
              </p:custDataLst>
            </p:nvPr>
          </p:nvSpPr>
          <p:spPr bwMode="auto">
            <a:xfrm flipH="1" flipV="1">
              <a:off x="4540" y="1976"/>
              <a:ext cx="357" cy="9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43" name="Line 27"/>
            <p:cNvSpPr>
              <a:spLocks noChangeShapeType="1"/>
            </p:cNvSpPr>
            <p:nvPr>
              <p:custDataLst>
                <p:tags r:id="rId23"/>
              </p:custDataLst>
            </p:nvPr>
          </p:nvSpPr>
          <p:spPr bwMode="auto">
            <a:xfrm flipV="1">
              <a:off x="1062" y="1976"/>
              <a:ext cx="3478" cy="989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44" name="Line 28"/>
            <p:cNvSpPr>
              <a:spLocks noChangeShapeType="1"/>
            </p:cNvSpPr>
            <p:nvPr>
              <p:custDataLst>
                <p:tags r:id="rId24"/>
              </p:custDataLst>
            </p:nvPr>
          </p:nvSpPr>
          <p:spPr bwMode="auto">
            <a:xfrm flipV="1">
              <a:off x="1050" y="1976"/>
              <a:ext cx="3479" cy="59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45" name="Line 29"/>
            <p:cNvSpPr>
              <a:spLocks noChangeShapeType="1"/>
            </p:cNvSpPr>
            <p:nvPr>
              <p:custDataLst>
                <p:tags r:id="rId25"/>
              </p:custDataLst>
            </p:nvPr>
          </p:nvSpPr>
          <p:spPr bwMode="auto">
            <a:xfrm flipV="1">
              <a:off x="1056" y="1976"/>
              <a:ext cx="3473" cy="339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46" name="Line 30"/>
            <p:cNvSpPr>
              <a:spLocks noChangeShapeType="1"/>
            </p:cNvSpPr>
            <p:nvPr>
              <p:custDataLst>
                <p:tags r:id="rId26"/>
              </p:custDataLst>
            </p:nvPr>
          </p:nvSpPr>
          <p:spPr bwMode="auto">
            <a:xfrm flipV="1">
              <a:off x="1050" y="1976"/>
              <a:ext cx="3479" cy="142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342047" name="Rectangle 31"/>
          <p:cNvSpPr>
            <a:spLocks noGrp="1" noChangeArrowheads="1"/>
          </p:cNvSpPr>
          <p:nvPr>
            <p:ph type="title" idx="4294967295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en-US"/>
              <a:t>Comparing heights</a:t>
            </a:r>
          </a:p>
        </p:txBody>
      </p:sp>
      <p:grpSp>
        <p:nvGrpSpPr>
          <p:cNvPr id="4" name="Group 32"/>
          <p:cNvGrpSpPr>
            <a:grpSpLocks/>
          </p:cNvGrpSpPr>
          <p:nvPr>
            <p:custDataLst>
              <p:tags r:id="rId5"/>
            </p:custDataLst>
          </p:nvPr>
        </p:nvGrpSpPr>
        <p:grpSpPr bwMode="auto">
          <a:xfrm>
            <a:off x="0" y="1971675"/>
            <a:ext cx="8239125" cy="3443288"/>
            <a:chOff x="0" y="1242"/>
            <a:chExt cx="5190" cy="2169"/>
          </a:xfrm>
        </p:grpSpPr>
        <p:sp>
          <p:nvSpPr>
            <p:cNvPr id="342049" name="Line 33"/>
            <p:cNvSpPr>
              <a:spLocks noChangeShapeType="1"/>
            </p:cNvSpPr>
            <p:nvPr>
              <p:custDataLst>
                <p:tags r:id="rId12"/>
              </p:custDataLst>
            </p:nvPr>
          </p:nvSpPr>
          <p:spPr bwMode="auto">
            <a:xfrm flipH="1">
              <a:off x="0" y="1705"/>
              <a:ext cx="5190" cy="1706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50" name="Line 34"/>
            <p:cNvSpPr>
              <a:spLocks noChangeShapeType="1"/>
            </p:cNvSpPr>
            <p:nvPr>
              <p:custDataLst>
                <p:tags r:id="rId13"/>
              </p:custDataLst>
            </p:nvPr>
          </p:nvSpPr>
          <p:spPr bwMode="auto">
            <a:xfrm flipH="1" flipV="1">
              <a:off x="0" y="1242"/>
              <a:ext cx="5190" cy="463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pic>
        <p:nvPicPr>
          <p:cNvPr id="342051" name="Picture 35" descr="j0078717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42" cstate="print"/>
          <a:srcRect/>
          <a:stretch>
            <a:fillRect/>
          </a:stretch>
        </p:blipFill>
        <p:spPr bwMode="auto">
          <a:xfrm>
            <a:off x="5695950" y="2438400"/>
            <a:ext cx="323850" cy="1066800"/>
          </a:xfrm>
          <a:prstGeom prst="rect">
            <a:avLst/>
          </a:prstGeom>
          <a:noFill/>
        </p:spPr>
      </p:pic>
      <p:pic>
        <p:nvPicPr>
          <p:cNvPr id="342052" name="Picture 36" descr="j0078717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43" cstate="print"/>
          <a:srcRect/>
          <a:stretch>
            <a:fillRect/>
          </a:stretch>
        </p:blipFill>
        <p:spPr bwMode="auto">
          <a:xfrm>
            <a:off x="801688" y="2097088"/>
            <a:ext cx="908050" cy="2990850"/>
          </a:xfrm>
          <a:prstGeom prst="rect">
            <a:avLst/>
          </a:prstGeom>
          <a:noFill/>
        </p:spPr>
      </p:pic>
      <p:pic>
        <p:nvPicPr>
          <p:cNvPr id="342053" name="Picture 37" descr="j0078717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44" cstate="print"/>
          <a:srcRect/>
          <a:stretch>
            <a:fillRect/>
          </a:stretch>
        </p:blipFill>
        <p:spPr bwMode="auto">
          <a:xfrm>
            <a:off x="3543300" y="2308225"/>
            <a:ext cx="573088" cy="1890713"/>
          </a:xfrm>
          <a:prstGeom prst="rect">
            <a:avLst/>
          </a:prstGeom>
          <a:noFill/>
        </p:spPr>
      </p:pic>
      <p:pic>
        <p:nvPicPr>
          <p:cNvPr id="342054" name="Picture 38" descr="j0078717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45" cstate="print"/>
          <a:srcRect/>
          <a:stretch>
            <a:fillRect/>
          </a:stretch>
        </p:blipFill>
        <p:spPr bwMode="auto">
          <a:xfrm>
            <a:off x="7138988" y="2595563"/>
            <a:ext cx="139700" cy="465137"/>
          </a:xfrm>
          <a:prstGeom prst="rect">
            <a:avLst/>
          </a:prstGeom>
          <a:noFill/>
        </p:spPr>
      </p:pic>
      <p:sp>
        <p:nvSpPr>
          <p:cNvPr id="342055" name="Text Box 39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7131050" y="1585913"/>
            <a:ext cx="1276350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  <a:flatTx/>
          </a:bodyPr>
          <a:lstStyle/>
          <a:p>
            <a:pPr algn="ctr" eaLnBrk="0" hangingPunct="0"/>
            <a:r>
              <a:rPr lang="en-US" b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Vanishing</a:t>
            </a:r>
          </a:p>
          <a:p>
            <a:pPr algn="ctr" eaLnBrk="0" hangingPunct="0"/>
            <a:r>
              <a:rPr lang="en-US" b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Point</a:t>
            </a:r>
          </a:p>
        </p:txBody>
      </p:sp>
      <p:sp>
        <p:nvSpPr>
          <p:cNvPr id="342056" name="Line 40"/>
          <p:cNvSpPr>
            <a:spLocks noChangeShapeType="1"/>
          </p:cNvSpPr>
          <p:nvPr>
            <p:custDataLst>
              <p:tags r:id="rId11"/>
            </p:custDataLst>
          </p:nvPr>
        </p:nvSpPr>
        <p:spPr bwMode="auto">
          <a:xfrm>
            <a:off x="7924800" y="2209800"/>
            <a:ext cx="304800" cy="45720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136719" y="0"/>
            <a:ext cx="20072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Slide by Steve Seitz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02" name="Line 2"/>
          <p:cNvSpPr>
            <a:spLocks noChangeShapeType="1"/>
          </p:cNvSpPr>
          <p:nvPr>
            <p:custDataLst>
              <p:tags r:id="rId1"/>
            </p:custDataLst>
          </p:nvPr>
        </p:nvSpPr>
        <p:spPr bwMode="auto">
          <a:xfrm>
            <a:off x="30163" y="2693988"/>
            <a:ext cx="9113837" cy="0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2" name="Group 3"/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0" y="2693988"/>
            <a:ext cx="9139238" cy="4159250"/>
            <a:chOff x="1050" y="1976"/>
            <a:chExt cx="3862" cy="1830"/>
          </a:xfrm>
        </p:grpSpPr>
        <p:sp>
          <p:nvSpPr>
            <p:cNvPr id="358404" name="Line 4"/>
            <p:cNvSpPr>
              <a:spLocks noChangeShapeType="1"/>
            </p:cNvSpPr>
            <p:nvPr>
              <p:custDataLst>
                <p:tags r:id="rId64"/>
              </p:custDataLst>
            </p:nvPr>
          </p:nvSpPr>
          <p:spPr bwMode="auto">
            <a:xfrm flipH="1">
              <a:off x="1056" y="1976"/>
              <a:ext cx="3479" cy="1492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05" name="Line 5"/>
            <p:cNvSpPr>
              <a:spLocks noChangeShapeType="1"/>
            </p:cNvSpPr>
            <p:nvPr>
              <p:custDataLst>
                <p:tags r:id="rId65"/>
              </p:custDataLst>
            </p:nvPr>
          </p:nvSpPr>
          <p:spPr bwMode="auto">
            <a:xfrm flipV="1">
              <a:off x="1586" y="1976"/>
              <a:ext cx="2949" cy="183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06" name="Line 6"/>
            <p:cNvSpPr>
              <a:spLocks noChangeShapeType="1"/>
            </p:cNvSpPr>
            <p:nvPr>
              <p:custDataLst>
                <p:tags r:id="rId66"/>
              </p:custDataLst>
            </p:nvPr>
          </p:nvSpPr>
          <p:spPr bwMode="auto">
            <a:xfrm flipV="1">
              <a:off x="2525" y="1976"/>
              <a:ext cx="2010" cy="1824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07" name="Line 7"/>
            <p:cNvSpPr>
              <a:spLocks noChangeShapeType="1"/>
            </p:cNvSpPr>
            <p:nvPr>
              <p:custDataLst>
                <p:tags r:id="rId67"/>
              </p:custDataLst>
            </p:nvPr>
          </p:nvSpPr>
          <p:spPr bwMode="auto">
            <a:xfrm flipV="1">
              <a:off x="3371" y="1976"/>
              <a:ext cx="1164" cy="181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08" name="Line 8"/>
            <p:cNvSpPr>
              <a:spLocks noChangeShapeType="1"/>
            </p:cNvSpPr>
            <p:nvPr>
              <p:custDataLst>
                <p:tags r:id="rId68"/>
              </p:custDataLst>
            </p:nvPr>
          </p:nvSpPr>
          <p:spPr bwMode="auto">
            <a:xfrm flipV="1">
              <a:off x="4195" y="1976"/>
              <a:ext cx="340" cy="181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09" name="Line 9"/>
            <p:cNvSpPr>
              <a:spLocks noChangeShapeType="1"/>
            </p:cNvSpPr>
            <p:nvPr>
              <p:custDataLst>
                <p:tags r:id="rId69"/>
              </p:custDataLst>
            </p:nvPr>
          </p:nvSpPr>
          <p:spPr bwMode="auto">
            <a:xfrm flipH="1" flipV="1">
              <a:off x="4535" y="1976"/>
              <a:ext cx="367" cy="921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10" name="Line 10"/>
            <p:cNvSpPr>
              <a:spLocks noChangeShapeType="1"/>
            </p:cNvSpPr>
            <p:nvPr>
              <p:custDataLst>
                <p:tags r:id="rId70"/>
              </p:custDataLst>
            </p:nvPr>
          </p:nvSpPr>
          <p:spPr bwMode="auto">
            <a:xfrm flipH="1" flipV="1">
              <a:off x="4540" y="1976"/>
              <a:ext cx="372" cy="401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11" name="Line 11"/>
            <p:cNvSpPr>
              <a:spLocks noChangeShapeType="1"/>
            </p:cNvSpPr>
            <p:nvPr>
              <p:custDataLst>
                <p:tags r:id="rId71"/>
              </p:custDataLst>
            </p:nvPr>
          </p:nvSpPr>
          <p:spPr bwMode="auto">
            <a:xfrm>
              <a:off x="4540" y="1976"/>
              <a:ext cx="368" cy="19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12" name="Line 12"/>
            <p:cNvSpPr>
              <a:spLocks noChangeShapeType="1"/>
            </p:cNvSpPr>
            <p:nvPr>
              <p:custDataLst>
                <p:tags r:id="rId72"/>
              </p:custDataLst>
            </p:nvPr>
          </p:nvSpPr>
          <p:spPr bwMode="auto">
            <a:xfrm flipH="1" flipV="1">
              <a:off x="4540" y="1976"/>
              <a:ext cx="357" cy="9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13" name="Line 13"/>
            <p:cNvSpPr>
              <a:spLocks noChangeShapeType="1"/>
            </p:cNvSpPr>
            <p:nvPr>
              <p:custDataLst>
                <p:tags r:id="rId73"/>
              </p:custDataLst>
            </p:nvPr>
          </p:nvSpPr>
          <p:spPr bwMode="auto">
            <a:xfrm flipV="1">
              <a:off x="1062" y="1976"/>
              <a:ext cx="3478" cy="989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14" name="Line 14"/>
            <p:cNvSpPr>
              <a:spLocks noChangeShapeType="1"/>
            </p:cNvSpPr>
            <p:nvPr>
              <p:custDataLst>
                <p:tags r:id="rId74"/>
              </p:custDataLst>
            </p:nvPr>
          </p:nvSpPr>
          <p:spPr bwMode="auto">
            <a:xfrm flipV="1">
              <a:off x="1050" y="1976"/>
              <a:ext cx="3479" cy="59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15" name="Line 15"/>
            <p:cNvSpPr>
              <a:spLocks noChangeShapeType="1"/>
            </p:cNvSpPr>
            <p:nvPr>
              <p:custDataLst>
                <p:tags r:id="rId75"/>
              </p:custDataLst>
            </p:nvPr>
          </p:nvSpPr>
          <p:spPr bwMode="auto">
            <a:xfrm flipV="1">
              <a:off x="1056" y="1976"/>
              <a:ext cx="3473" cy="339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16" name="Line 16"/>
            <p:cNvSpPr>
              <a:spLocks noChangeShapeType="1"/>
            </p:cNvSpPr>
            <p:nvPr>
              <p:custDataLst>
                <p:tags r:id="rId76"/>
              </p:custDataLst>
            </p:nvPr>
          </p:nvSpPr>
          <p:spPr bwMode="auto">
            <a:xfrm flipV="1">
              <a:off x="1050" y="1976"/>
              <a:ext cx="3479" cy="142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3" name="Group 17"/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 flipH="1">
            <a:off x="6350" y="2698750"/>
            <a:ext cx="9118600" cy="4159250"/>
            <a:chOff x="1050" y="1976"/>
            <a:chExt cx="3862" cy="1830"/>
          </a:xfrm>
        </p:grpSpPr>
        <p:sp>
          <p:nvSpPr>
            <p:cNvPr id="358418" name="Line 18"/>
            <p:cNvSpPr>
              <a:spLocks noChangeShapeType="1"/>
            </p:cNvSpPr>
            <p:nvPr>
              <p:custDataLst>
                <p:tags r:id="rId51"/>
              </p:custDataLst>
            </p:nvPr>
          </p:nvSpPr>
          <p:spPr bwMode="auto">
            <a:xfrm flipH="1">
              <a:off x="1056" y="1976"/>
              <a:ext cx="3479" cy="1492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19" name="Line 19"/>
            <p:cNvSpPr>
              <a:spLocks noChangeShapeType="1"/>
            </p:cNvSpPr>
            <p:nvPr>
              <p:custDataLst>
                <p:tags r:id="rId52"/>
              </p:custDataLst>
            </p:nvPr>
          </p:nvSpPr>
          <p:spPr bwMode="auto">
            <a:xfrm flipV="1">
              <a:off x="1586" y="1976"/>
              <a:ext cx="2949" cy="183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20" name="Line 20"/>
            <p:cNvSpPr>
              <a:spLocks noChangeShapeType="1"/>
            </p:cNvSpPr>
            <p:nvPr>
              <p:custDataLst>
                <p:tags r:id="rId53"/>
              </p:custDataLst>
            </p:nvPr>
          </p:nvSpPr>
          <p:spPr bwMode="auto">
            <a:xfrm flipV="1">
              <a:off x="2525" y="1976"/>
              <a:ext cx="2010" cy="1824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21" name="Line 21"/>
            <p:cNvSpPr>
              <a:spLocks noChangeShapeType="1"/>
            </p:cNvSpPr>
            <p:nvPr>
              <p:custDataLst>
                <p:tags r:id="rId54"/>
              </p:custDataLst>
            </p:nvPr>
          </p:nvSpPr>
          <p:spPr bwMode="auto">
            <a:xfrm flipV="1">
              <a:off x="3371" y="1976"/>
              <a:ext cx="1164" cy="181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22" name="Line 22"/>
            <p:cNvSpPr>
              <a:spLocks noChangeShapeType="1"/>
            </p:cNvSpPr>
            <p:nvPr>
              <p:custDataLst>
                <p:tags r:id="rId55"/>
              </p:custDataLst>
            </p:nvPr>
          </p:nvSpPr>
          <p:spPr bwMode="auto">
            <a:xfrm flipV="1">
              <a:off x="4195" y="1976"/>
              <a:ext cx="340" cy="181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23" name="Line 23"/>
            <p:cNvSpPr>
              <a:spLocks noChangeShapeType="1"/>
            </p:cNvSpPr>
            <p:nvPr>
              <p:custDataLst>
                <p:tags r:id="rId56"/>
              </p:custDataLst>
            </p:nvPr>
          </p:nvSpPr>
          <p:spPr bwMode="auto">
            <a:xfrm flipH="1" flipV="1">
              <a:off x="4535" y="1976"/>
              <a:ext cx="367" cy="921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24" name="Line 24"/>
            <p:cNvSpPr>
              <a:spLocks noChangeShapeType="1"/>
            </p:cNvSpPr>
            <p:nvPr>
              <p:custDataLst>
                <p:tags r:id="rId57"/>
              </p:custDataLst>
            </p:nvPr>
          </p:nvSpPr>
          <p:spPr bwMode="auto">
            <a:xfrm flipH="1" flipV="1">
              <a:off x="4540" y="1976"/>
              <a:ext cx="372" cy="401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25" name="Line 25"/>
            <p:cNvSpPr>
              <a:spLocks noChangeShapeType="1"/>
            </p:cNvSpPr>
            <p:nvPr>
              <p:custDataLst>
                <p:tags r:id="rId58"/>
              </p:custDataLst>
            </p:nvPr>
          </p:nvSpPr>
          <p:spPr bwMode="auto">
            <a:xfrm>
              <a:off x="4540" y="1976"/>
              <a:ext cx="368" cy="19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26" name="Line 26"/>
            <p:cNvSpPr>
              <a:spLocks noChangeShapeType="1"/>
            </p:cNvSpPr>
            <p:nvPr>
              <p:custDataLst>
                <p:tags r:id="rId59"/>
              </p:custDataLst>
            </p:nvPr>
          </p:nvSpPr>
          <p:spPr bwMode="auto">
            <a:xfrm flipH="1" flipV="1">
              <a:off x="4540" y="1976"/>
              <a:ext cx="357" cy="9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27" name="Line 27"/>
            <p:cNvSpPr>
              <a:spLocks noChangeShapeType="1"/>
            </p:cNvSpPr>
            <p:nvPr>
              <p:custDataLst>
                <p:tags r:id="rId60"/>
              </p:custDataLst>
            </p:nvPr>
          </p:nvSpPr>
          <p:spPr bwMode="auto">
            <a:xfrm flipV="1">
              <a:off x="1062" y="1976"/>
              <a:ext cx="3478" cy="989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28" name="Line 28"/>
            <p:cNvSpPr>
              <a:spLocks noChangeShapeType="1"/>
            </p:cNvSpPr>
            <p:nvPr>
              <p:custDataLst>
                <p:tags r:id="rId61"/>
              </p:custDataLst>
            </p:nvPr>
          </p:nvSpPr>
          <p:spPr bwMode="auto">
            <a:xfrm flipV="1">
              <a:off x="1050" y="1976"/>
              <a:ext cx="3479" cy="59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29" name="Line 29"/>
            <p:cNvSpPr>
              <a:spLocks noChangeShapeType="1"/>
            </p:cNvSpPr>
            <p:nvPr>
              <p:custDataLst>
                <p:tags r:id="rId62"/>
              </p:custDataLst>
            </p:nvPr>
          </p:nvSpPr>
          <p:spPr bwMode="auto">
            <a:xfrm flipV="1">
              <a:off x="1056" y="1976"/>
              <a:ext cx="3473" cy="339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30" name="Line 30"/>
            <p:cNvSpPr>
              <a:spLocks noChangeShapeType="1"/>
            </p:cNvSpPr>
            <p:nvPr>
              <p:custDataLst>
                <p:tags r:id="rId63"/>
              </p:custDataLst>
            </p:nvPr>
          </p:nvSpPr>
          <p:spPr bwMode="auto">
            <a:xfrm flipV="1">
              <a:off x="1050" y="1976"/>
              <a:ext cx="3479" cy="142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358431" name="Rectangle 31"/>
          <p:cNvSpPr>
            <a:spLocks noGrp="1" noChangeArrowheads="1"/>
          </p:cNvSpPr>
          <p:nvPr>
            <p:ph type="title" idx="4294967295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en-US"/>
              <a:t>Measuring height</a:t>
            </a:r>
          </a:p>
        </p:txBody>
      </p:sp>
      <p:sp>
        <p:nvSpPr>
          <p:cNvPr id="358432" name="Line 32"/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 flipH="1" flipV="1">
            <a:off x="3343275" y="2695575"/>
            <a:ext cx="2524125" cy="202882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4" name="Group 33"/>
          <p:cNvGrpSpPr>
            <a:grpSpLocks/>
          </p:cNvGrpSpPr>
          <p:nvPr>
            <p:custDataLst>
              <p:tags r:id="rId6"/>
            </p:custDataLst>
          </p:nvPr>
        </p:nvGrpSpPr>
        <p:grpSpPr bwMode="auto">
          <a:xfrm>
            <a:off x="5867400" y="1219200"/>
            <a:ext cx="685800" cy="3505200"/>
            <a:chOff x="3696" y="768"/>
            <a:chExt cx="432" cy="2208"/>
          </a:xfrm>
        </p:grpSpPr>
        <p:sp>
          <p:nvSpPr>
            <p:cNvPr id="358434" name="Rectangle 34"/>
            <p:cNvSpPr>
              <a:spLocks noChangeArrowheads="1"/>
            </p:cNvSpPr>
            <p:nvPr>
              <p:custDataLst>
                <p:tags r:id="rId23"/>
              </p:custDataLst>
            </p:nvPr>
          </p:nvSpPr>
          <p:spPr bwMode="auto">
            <a:xfrm>
              <a:off x="3696" y="768"/>
              <a:ext cx="384" cy="2208"/>
            </a:xfrm>
            <a:prstGeom prst="rect">
              <a:avLst/>
            </a:prstGeom>
            <a:solidFill>
              <a:schemeClr val="tx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grpSp>
          <p:nvGrpSpPr>
            <p:cNvPr id="5" name="Group 35"/>
            <p:cNvGrpSpPr>
              <a:grpSpLocks/>
            </p:cNvGrpSpPr>
            <p:nvPr/>
          </p:nvGrpSpPr>
          <p:grpSpPr bwMode="auto">
            <a:xfrm>
              <a:off x="3888" y="912"/>
              <a:ext cx="240" cy="1824"/>
              <a:chOff x="3888" y="912"/>
              <a:chExt cx="240" cy="1824"/>
            </a:xfrm>
          </p:grpSpPr>
          <p:sp>
            <p:nvSpPr>
              <p:cNvPr id="358436" name="Text Box 36"/>
              <p:cNvSpPr txBox="1">
                <a:spLocks noChangeArrowheads="1"/>
              </p:cNvSpPr>
              <p:nvPr>
                <p:custDataLst>
                  <p:tags r:id="rId46"/>
                </p:custDataLst>
              </p:nvPr>
            </p:nvSpPr>
            <p:spPr bwMode="auto">
              <a:xfrm>
                <a:off x="3888" y="2448"/>
                <a:ext cx="240" cy="28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  <a:flatTx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sz="2400" b="1" smtClean="0">
                    <a:solidFill>
                      <a:srgbClr val="FFFFFF"/>
                    </a:solidFill>
                    <a:latin typeface="Times New Roman" pitchFamily="18" charset="0"/>
                  </a:rPr>
                  <a:t>1</a:t>
                </a:r>
              </a:p>
            </p:txBody>
          </p:sp>
          <p:sp>
            <p:nvSpPr>
              <p:cNvPr id="358437" name="Text Box 37"/>
              <p:cNvSpPr txBox="1">
                <a:spLocks noChangeArrowheads="1"/>
              </p:cNvSpPr>
              <p:nvPr>
                <p:custDataLst>
                  <p:tags r:id="rId47"/>
                </p:custDataLst>
              </p:nvPr>
            </p:nvSpPr>
            <p:spPr bwMode="auto">
              <a:xfrm>
                <a:off x="3888" y="2064"/>
                <a:ext cx="240" cy="28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  <a:flatTx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sz="2400" b="1" smtClean="0">
                    <a:solidFill>
                      <a:srgbClr val="FFFFFF"/>
                    </a:solidFill>
                    <a:latin typeface="Times New Roman" pitchFamily="18" charset="0"/>
                  </a:rPr>
                  <a:t>2</a:t>
                </a:r>
              </a:p>
            </p:txBody>
          </p:sp>
          <p:sp>
            <p:nvSpPr>
              <p:cNvPr id="358438" name="Text Box 38"/>
              <p:cNvSpPr txBox="1">
                <a:spLocks noChangeArrowheads="1"/>
              </p:cNvSpPr>
              <p:nvPr>
                <p:custDataLst>
                  <p:tags r:id="rId48"/>
                </p:custDataLst>
              </p:nvPr>
            </p:nvSpPr>
            <p:spPr bwMode="auto">
              <a:xfrm>
                <a:off x="3888" y="1680"/>
                <a:ext cx="240" cy="28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  <a:flatTx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sz="2400" b="1" smtClean="0">
                    <a:solidFill>
                      <a:srgbClr val="FFFFFF"/>
                    </a:solidFill>
                    <a:latin typeface="Times New Roman" pitchFamily="18" charset="0"/>
                  </a:rPr>
                  <a:t>3</a:t>
                </a:r>
              </a:p>
            </p:txBody>
          </p:sp>
          <p:sp>
            <p:nvSpPr>
              <p:cNvPr id="358439" name="Text Box 39"/>
              <p:cNvSpPr txBox="1">
                <a:spLocks noChangeArrowheads="1"/>
              </p:cNvSpPr>
              <p:nvPr>
                <p:custDataLst>
                  <p:tags r:id="rId49"/>
                </p:custDataLst>
              </p:nvPr>
            </p:nvSpPr>
            <p:spPr bwMode="auto">
              <a:xfrm>
                <a:off x="3888" y="1296"/>
                <a:ext cx="240" cy="28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  <a:flatTx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sz="2400" b="1" smtClean="0">
                    <a:solidFill>
                      <a:srgbClr val="FFFFFF"/>
                    </a:solidFill>
                    <a:latin typeface="Times New Roman" pitchFamily="18" charset="0"/>
                  </a:rPr>
                  <a:t>4</a:t>
                </a:r>
              </a:p>
            </p:txBody>
          </p:sp>
          <p:sp>
            <p:nvSpPr>
              <p:cNvPr id="358440" name="Text Box 40"/>
              <p:cNvSpPr txBox="1">
                <a:spLocks noChangeArrowheads="1"/>
              </p:cNvSpPr>
              <p:nvPr>
                <p:custDataLst>
                  <p:tags r:id="rId50"/>
                </p:custDataLst>
              </p:nvPr>
            </p:nvSpPr>
            <p:spPr bwMode="auto">
              <a:xfrm>
                <a:off x="3888" y="912"/>
                <a:ext cx="240" cy="28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  <a:flatTx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sz="2400" b="1" smtClean="0">
                    <a:solidFill>
                      <a:srgbClr val="FFFFFF"/>
                    </a:solidFill>
                    <a:latin typeface="Times New Roman" pitchFamily="18" charset="0"/>
                  </a:rPr>
                  <a:t>5</a:t>
                </a:r>
              </a:p>
            </p:txBody>
          </p:sp>
        </p:grpSp>
        <p:grpSp>
          <p:nvGrpSpPr>
            <p:cNvPr id="6" name="Group 41"/>
            <p:cNvGrpSpPr>
              <a:grpSpLocks/>
            </p:cNvGrpSpPr>
            <p:nvPr/>
          </p:nvGrpSpPr>
          <p:grpSpPr bwMode="auto">
            <a:xfrm>
              <a:off x="3696" y="864"/>
              <a:ext cx="192" cy="2016"/>
              <a:chOff x="3696" y="864"/>
              <a:chExt cx="192" cy="2016"/>
            </a:xfrm>
          </p:grpSpPr>
          <p:sp>
            <p:nvSpPr>
              <p:cNvPr id="358442" name="Line 42"/>
              <p:cNvSpPr>
                <a:spLocks noChangeShapeType="1"/>
              </p:cNvSpPr>
              <p:nvPr>
                <p:custDataLst>
                  <p:tags r:id="rId24"/>
                </p:custDataLst>
              </p:nvPr>
            </p:nvSpPr>
            <p:spPr bwMode="auto">
              <a:xfrm>
                <a:off x="3696" y="2880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43" name="Line 43"/>
              <p:cNvSpPr>
                <a:spLocks noChangeShapeType="1"/>
              </p:cNvSpPr>
              <p:nvPr>
                <p:custDataLst>
                  <p:tags r:id="rId25"/>
                </p:custDataLst>
              </p:nvPr>
            </p:nvSpPr>
            <p:spPr bwMode="auto">
              <a:xfrm>
                <a:off x="3696" y="2784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44" name="Line 44"/>
              <p:cNvSpPr>
                <a:spLocks noChangeShapeType="1"/>
              </p:cNvSpPr>
              <p:nvPr>
                <p:custDataLst>
                  <p:tags r:id="rId26"/>
                </p:custDataLst>
              </p:nvPr>
            </p:nvSpPr>
            <p:spPr bwMode="auto">
              <a:xfrm>
                <a:off x="3696" y="2688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45" name="Line 45"/>
              <p:cNvSpPr>
                <a:spLocks noChangeShapeType="1"/>
              </p:cNvSpPr>
              <p:nvPr>
                <p:custDataLst>
                  <p:tags r:id="rId27"/>
                </p:custDataLst>
              </p:nvPr>
            </p:nvSpPr>
            <p:spPr bwMode="auto">
              <a:xfrm>
                <a:off x="3696" y="2592"/>
                <a:ext cx="192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46" name="Line 46"/>
              <p:cNvSpPr>
                <a:spLocks noChangeShapeType="1"/>
              </p:cNvSpPr>
              <p:nvPr>
                <p:custDataLst>
                  <p:tags r:id="rId28"/>
                </p:custDataLst>
              </p:nvPr>
            </p:nvSpPr>
            <p:spPr bwMode="auto">
              <a:xfrm>
                <a:off x="3696" y="2496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47" name="Line 47"/>
              <p:cNvSpPr>
                <a:spLocks noChangeShapeType="1"/>
              </p:cNvSpPr>
              <p:nvPr>
                <p:custDataLst>
                  <p:tags r:id="rId29"/>
                </p:custDataLst>
              </p:nvPr>
            </p:nvSpPr>
            <p:spPr bwMode="auto">
              <a:xfrm>
                <a:off x="3696" y="2400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48" name="Line 48"/>
              <p:cNvSpPr>
                <a:spLocks noChangeShapeType="1"/>
              </p:cNvSpPr>
              <p:nvPr>
                <p:custDataLst>
                  <p:tags r:id="rId30"/>
                </p:custDataLst>
              </p:nvPr>
            </p:nvSpPr>
            <p:spPr bwMode="auto">
              <a:xfrm>
                <a:off x="3696" y="2304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49" name="Line 49"/>
              <p:cNvSpPr>
                <a:spLocks noChangeShapeType="1"/>
              </p:cNvSpPr>
              <p:nvPr>
                <p:custDataLst>
                  <p:tags r:id="rId31"/>
                </p:custDataLst>
              </p:nvPr>
            </p:nvSpPr>
            <p:spPr bwMode="auto">
              <a:xfrm>
                <a:off x="3696" y="2208"/>
                <a:ext cx="192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50" name="Line 50"/>
              <p:cNvSpPr>
                <a:spLocks noChangeShapeType="1"/>
              </p:cNvSpPr>
              <p:nvPr>
                <p:custDataLst>
                  <p:tags r:id="rId32"/>
                </p:custDataLst>
              </p:nvPr>
            </p:nvSpPr>
            <p:spPr bwMode="auto">
              <a:xfrm>
                <a:off x="3696" y="2112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51" name="Line 51"/>
              <p:cNvSpPr>
                <a:spLocks noChangeShapeType="1"/>
              </p:cNvSpPr>
              <p:nvPr>
                <p:custDataLst>
                  <p:tags r:id="rId33"/>
                </p:custDataLst>
              </p:nvPr>
            </p:nvSpPr>
            <p:spPr bwMode="auto">
              <a:xfrm>
                <a:off x="3696" y="2016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52" name="Line 52"/>
              <p:cNvSpPr>
                <a:spLocks noChangeShapeType="1"/>
              </p:cNvSpPr>
              <p:nvPr>
                <p:custDataLst>
                  <p:tags r:id="rId34"/>
                </p:custDataLst>
              </p:nvPr>
            </p:nvSpPr>
            <p:spPr bwMode="auto">
              <a:xfrm>
                <a:off x="3696" y="1920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53" name="Line 53"/>
              <p:cNvSpPr>
                <a:spLocks noChangeShapeType="1"/>
              </p:cNvSpPr>
              <p:nvPr>
                <p:custDataLst>
                  <p:tags r:id="rId35"/>
                </p:custDataLst>
              </p:nvPr>
            </p:nvSpPr>
            <p:spPr bwMode="auto">
              <a:xfrm>
                <a:off x="3696" y="1824"/>
                <a:ext cx="192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54" name="Line 54"/>
              <p:cNvSpPr>
                <a:spLocks noChangeShapeType="1"/>
              </p:cNvSpPr>
              <p:nvPr>
                <p:custDataLst>
                  <p:tags r:id="rId36"/>
                </p:custDataLst>
              </p:nvPr>
            </p:nvSpPr>
            <p:spPr bwMode="auto">
              <a:xfrm>
                <a:off x="3696" y="1728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55" name="Line 55"/>
              <p:cNvSpPr>
                <a:spLocks noChangeShapeType="1"/>
              </p:cNvSpPr>
              <p:nvPr>
                <p:custDataLst>
                  <p:tags r:id="rId37"/>
                </p:custDataLst>
              </p:nvPr>
            </p:nvSpPr>
            <p:spPr bwMode="auto">
              <a:xfrm>
                <a:off x="3696" y="1632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56" name="Line 56"/>
              <p:cNvSpPr>
                <a:spLocks noChangeShapeType="1"/>
              </p:cNvSpPr>
              <p:nvPr>
                <p:custDataLst>
                  <p:tags r:id="rId38"/>
                </p:custDataLst>
              </p:nvPr>
            </p:nvSpPr>
            <p:spPr bwMode="auto">
              <a:xfrm>
                <a:off x="3696" y="1536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57" name="Line 57"/>
              <p:cNvSpPr>
                <a:spLocks noChangeShapeType="1"/>
              </p:cNvSpPr>
              <p:nvPr>
                <p:custDataLst>
                  <p:tags r:id="rId39"/>
                </p:custDataLst>
              </p:nvPr>
            </p:nvSpPr>
            <p:spPr bwMode="auto">
              <a:xfrm>
                <a:off x="3696" y="1440"/>
                <a:ext cx="192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58" name="Line 58"/>
              <p:cNvSpPr>
                <a:spLocks noChangeShapeType="1"/>
              </p:cNvSpPr>
              <p:nvPr>
                <p:custDataLst>
                  <p:tags r:id="rId40"/>
                </p:custDataLst>
              </p:nvPr>
            </p:nvSpPr>
            <p:spPr bwMode="auto">
              <a:xfrm>
                <a:off x="3696" y="1344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59" name="Line 59"/>
              <p:cNvSpPr>
                <a:spLocks noChangeShapeType="1"/>
              </p:cNvSpPr>
              <p:nvPr>
                <p:custDataLst>
                  <p:tags r:id="rId41"/>
                </p:custDataLst>
              </p:nvPr>
            </p:nvSpPr>
            <p:spPr bwMode="auto">
              <a:xfrm>
                <a:off x="3696" y="1248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60" name="Line 60"/>
              <p:cNvSpPr>
                <a:spLocks noChangeShapeType="1"/>
              </p:cNvSpPr>
              <p:nvPr>
                <p:custDataLst>
                  <p:tags r:id="rId42"/>
                </p:custDataLst>
              </p:nvPr>
            </p:nvSpPr>
            <p:spPr bwMode="auto">
              <a:xfrm>
                <a:off x="3696" y="1152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61" name="Line 61"/>
              <p:cNvSpPr>
                <a:spLocks noChangeShapeType="1"/>
              </p:cNvSpPr>
              <p:nvPr>
                <p:custDataLst>
                  <p:tags r:id="rId43"/>
                </p:custDataLst>
              </p:nvPr>
            </p:nvSpPr>
            <p:spPr bwMode="auto">
              <a:xfrm>
                <a:off x="3696" y="1056"/>
                <a:ext cx="192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62" name="Line 62"/>
              <p:cNvSpPr>
                <a:spLocks noChangeShapeType="1"/>
              </p:cNvSpPr>
              <p:nvPr>
                <p:custDataLst>
                  <p:tags r:id="rId44"/>
                </p:custDataLst>
              </p:nvPr>
            </p:nvSpPr>
            <p:spPr bwMode="auto">
              <a:xfrm>
                <a:off x="3696" y="960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63" name="Line 63"/>
              <p:cNvSpPr>
                <a:spLocks noChangeShapeType="1"/>
              </p:cNvSpPr>
              <p:nvPr>
                <p:custDataLst>
                  <p:tags r:id="rId45"/>
                </p:custDataLst>
              </p:nvPr>
            </p:nvSpPr>
            <p:spPr bwMode="auto">
              <a:xfrm>
                <a:off x="3696" y="864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</p:grpSp>
      <p:sp>
        <p:nvSpPr>
          <p:cNvPr id="358464" name="Line 64"/>
          <p:cNvSpPr>
            <a:spLocks noChangeShapeType="1"/>
          </p:cNvSpPr>
          <p:nvPr>
            <p:custDataLst>
              <p:tags r:id="rId7"/>
            </p:custDataLst>
          </p:nvPr>
        </p:nvSpPr>
        <p:spPr bwMode="auto">
          <a:xfrm flipV="1">
            <a:off x="3343275" y="1428750"/>
            <a:ext cx="2524125" cy="127635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7" name="Group 65"/>
          <p:cNvGrpSpPr>
            <a:grpSpLocks/>
          </p:cNvGrpSpPr>
          <p:nvPr>
            <p:custDataLst>
              <p:tags r:id="rId8"/>
            </p:custDataLst>
          </p:nvPr>
        </p:nvGrpSpPr>
        <p:grpSpPr bwMode="auto">
          <a:xfrm>
            <a:off x="5867400" y="1200150"/>
            <a:ext cx="1752600" cy="457200"/>
            <a:chOff x="3696" y="756"/>
            <a:chExt cx="1104" cy="288"/>
          </a:xfrm>
        </p:grpSpPr>
        <p:sp>
          <p:nvSpPr>
            <p:cNvPr id="358466" name="Line 66"/>
            <p:cNvSpPr>
              <a:spLocks noChangeShapeType="1"/>
            </p:cNvSpPr>
            <p:nvPr>
              <p:custDataLst>
                <p:tags r:id="rId21"/>
              </p:custDataLst>
            </p:nvPr>
          </p:nvSpPr>
          <p:spPr bwMode="auto">
            <a:xfrm>
              <a:off x="3696" y="900"/>
              <a:ext cx="624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67" name="Text Box 67"/>
            <p:cNvSpPr txBox="1">
              <a:spLocks noChangeArrowheads="1"/>
            </p:cNvSpPr>
            <p:nvPr>
              <p:custDataLst>
                <p:tags r:id="rId22"/>
              </p:custDataLst>
            </p:nvPr>
          </p:nvSpPr>
          <p:spPr bwMode="auto">
            <a:xfrm>
              <a:off x="4272" y="756"/>
              <a:ext cx="528" cy="28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>
              <a:spAutoFit/>
              <a:flatTx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400" b="1" smtClean="0">
                  <a:solidFill>
                    <a:srgbClr val="FF0000"/>
                  </a:solidFill>
                  <a:latin typeface="Times New Roman" pitchFamily="18" charset="0"/>
                </a:rPr>
                <a:t>5.4</a:t>
              </a:r>
            </a:p>
          </p:txBody>
        </p:sp>
      </p:grpSp>
      <p:grpSp>
        <p:nvGrpSpPr>
          <p:cNvPr id="8" name="Group 68"/>
          <p:cNvGrpSpPr>
            <a:grpSpLocks/>
          </p:cNvGrpSpPr>
          <p:nvPr>
            <p:custDataLst>
              <p:tags r:id="rId9"/>
            </p:custDataLst>
          </p:nvPr>
        </p:nvGrpSpPr>
        <p:grpSpPr bwMode="auto">
          <a:xfrm>
            <a:off x="657225" y="2686050"/>
            <a:ext cx="6962775" cy="2038350"/>
            <a:chOff x="414" y="1692"/>
            <a:chExt cx="4386" cy="1284"/>
          </a:xfrm>
        </p:grpSpPr>
        <p:sp>
          <p:nvSpPr>
            <p:cNvPr id="358469" name="Line 69"/>
            <p:cNvSpPr>
              <a:spLocks noChangeShapeType="1"/>
            </p:cNvSpPr>
            <p:nvPr>
              <p:custDataLst>
                <p:tags r:id="rId17"/>
              </p:custDataLst>
            </p:nvPr>
          </p:nvSpPr>
          <p:spPr bwMode="auto">
            <a:xfrm flipH="1" flipV="1">
              <a:off x="432" y="1704"/>
              <a:ext cx="3264" cy="1272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70" name="Line 70"/>
            <p:cNvSpPr>
              <a:spLocks noChangeShapeType="1"/>
            </p:cNvSpPr>
            <p:nvPr>
              <p:custDataLst>
                <p:tags r:id="rId18"/>
              </p:custDataLst>
            </p:nvPr>
          </p:nvSpPr>
          <p:spPr bwMode="auto">
            <a:xfrm>
              <a:off x="414" y="1692"/>
              <a:ext cx="3276" cy="192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71" name="Line 71"/>
            <p:cNvSpPr>
              <a:spLocks noChangeShapeType="1"/>
            </p:cNvSpPr>
            <p:nvPr>
              <p:custDataLst>
                <p:tags r:id="rId19"/>
              </p:custDataLst>
            </p:nvPr>
          </p:nvSpPr>
          <p:spPr bwMode="auto">
            <a:xfrm>
              <a:off x="3690" y="1884"/>
              <a:ext cx="630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72" name="Text Box 72"/>
            <p:cNvSpPr txBox="1">
              <a:spLocks noChangeArrowheads="1"/>
            </p:cNvSpPr>
            <p:nvPr>
              <p:custDataLst>
                <p:tags r:id="rId20"/>
              </p:custDataLst>
            </p:nvPr>
          </p:nvSpPr>
          <p:spPr bwMode="auto">
            <a:xfrm>
              <a:off x="4272" y="1740"/>
              <a:ext cx="528" cy="28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>
              <a:spAutoFit/>
              <a:flatTx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400" b="1" smtClean="0">
                  <a:solidFill>
                    <a:srgbClr val="FF0000"/>
                  </a:solidFill>
                  <a:latin typeface="Times New Roman" pitchFamily="18" charset="0"/>
                </a:rPr>
                <a:t>2.8</a:t>
              </a:r>
            </a:p>
          </p:txBody>
        </p:sp>
      </p:grpSp>
      <p:pic>
        <p:nvPicPr>
          <p:cNvPr id="358473" name="Picture 73" descr="turtle"/>
          <p:cNvPicPr>
            <a:picLocks noChangeAspect="1" noChangeArrowheads="1"/>
          </p:cNvPicPr>
          <p:nvPr>
            <p:custDataLst>
              <p:tags r:id="rId10"/>
            </p:custDataLst>
          </p:nvPr>
        </p:nvPicPr>
        <p:blipFill>
          <a:blip r:embed="rId79" cstate="print"/>
          <a:srcRect/>
          <a:stretch>
            <a:fillRect/>
          </a:stretch>
        </p:blipFill>
        <p:spPr bwMode="auto">
          <a:xfrm>
            <a:off x="1752600" y="2784475"/>
            <a:ext cx="1371600" cy="730250"/>
          </a:xfrm>
          <a:prstGeom prst="rect">
            <a:avLst/>
          </a:prstGeom>
          <a:noFill/>
        </p:spPr>
      </p:pic>
      <p:pic>
        <p:nvPicPr>
          <p:cNvPr id="358474" name="Picture 74" descr="j0078717"/>
          <p:cNvPicPr>
            <a:picLocks noChangeAspect="1" noChangeArrowheads="1"/>
          </p:cNvPicPr>
          <p:nvPr>
            <p:custDataLst>
              <p:tags r:id="rId11"/>
            </p:custDataLst>
          </p:nvPr>
        </p:nvPicPr>
        <p:blipFill>
          <a:blip r:embed="rId80" cstate="print"/>
          <a:srcRect/>
          <a:stretch>
            <a:fillRect/>
          </a:stretch>
        </p:blipFill>
        <p:spPr bwMode="auto">
          <a:xfrm>
            <a:off x="4191000" y="2057400"/>
            <a:ext cx="573088" cy="1738313"/>
          </a:xfrm>
          <a:prstGeom prst="rect">
            <a:avLst/>
          </a:prstGeom>
          <a:noFill/>
        </p:spPr>
      </p:pic>
      <p:grpSp>
        <p:nvGrpSpPr>
          <p:cNvPr id="9" name="Group 75"/>
          <p:cNvGrpSpPr>
            <a:grpSpLocks/>
          </p:cNvGrpSpPr>
          <p:nvPr>
            <p:custDataLst>
              <p:tags r:id="rId12"/>
            </p:custDataLst>
          </p:nvPr>
        </p:nvGrpSpPr>
        <p:grpSpPr bwMode="auto">
          <a:xfrm>
            <a:off x="0" y="1901825"/>
            <a:ext cx="9144000" cy="841375"/>
            <a:chOff x="0" y="1198"/>
            <a:chExt cx="5760" cy="530"/>
          </a:xfrm>
        </p:grpSpPr>
        <p:grpSp>
          <p:nvGrpSpPr>
            <p:cNvPr id="10" name="Group 76"/>
            <p:cNvGrpSpPr>
              <a:grpSpLocks/>
            </p:cNvGrpSpPr>
            <p:nvPr/>
          </p:nvGrpSpPr>
          <p:grpSpPr bwMode="auto">
            <a:xfrm>
              <a:off x="0" y="1440"/>
              <a:ext cx="5760" cy="288"/>
              <a:chOff x="0" y="1440"/>
              <a:chExt cx="5760" cy="288"/>
            </a:xfrm>
          </p:grpSpPr>
          <p:sp>
            <p:nvSpPr>
              <p:cNvPr id="358477" name="Line 77"/>
              <p:cNvSpPr>
                <a:spLocks noChangeShapeType="1"/>
              </p:cNvSpPr>
              <p:nvPr>
                <p:custDataLst>
                  <p:tags r:id="rId15"/>
                </p:custDataLst>
              </p:nvPr>
            </p:nvSpPr>
            <p:spPr bwMode="auto">
              <a:xfrm>
                <a:off x="0" y="1696"/>
                <a:ext cx="576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78" name="Text Box 78"/>
              <p:cNvSpPr txBox="1">
                <a:spLocks noChangeArrowheads="1"/>
              </p:cNvSpPr>
              <p:nvPr>
                <p:custDataLst>
                  <p:tags r:id="rId16"/>
                </p:custDataLst>
              </p:nvPr>
            </p:nvSpPr>
            <p:spPr bwMode="auto">
              <a:xfrm>
                <a:off x="4242" y="1440"/>
                <a:ext cx="432" cy="28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 sz="2400" b="1" smtClean="0">
                    <a:solidFill>
                      <a:srgbClr val="FF0000"/>
                    </a:solidFill>
                    <a:latin typeface="Times New Roman" pitchFamily="18" charset="0"/>
                  </a:rPr>
                  <a:t>3.3</a:t>
                </a:r>
              </a:p>
            </p:txBody>
          </p:sp>
        </p:grpSp>
        <p:grpSp>
          <p:nvGrpSpPr>
            <p:cNvPr id="11" name="Group 79"/>
            <p:cNvGrpSpPr>
              <a:grpSpLocks/>
            </p:cNvGrpSpPr>
            <p:nvPr/>
          </p:nvGrpSpPr>
          <p:grpSpPr bwMode="auto">
            <a:xfrm>
              <a:off x="4383" y="1198"/>
              <a:ext cx="1060" cy="338"/>
              <a:chOff x="4383" y="1198"/>
              <a:chExt cx="1060" cy="338"/>
            </a:xfrm>
          </p:grpSpPr>
          <p:sp>
            <p:nvSpPr>
              <p:cNvPr id="358480" name="Text Box 80"/>
              <p:cNvSpPr txBox="1">
                <a:spLocks noChangeArrowheads="1"/>
              </p:cNvSpPr>
              <p:nvPr>
                <p:custDataLst>
                  <p:tags r:id="rId13"/>
                </p:custDataLst>
              </p:nvPr>
            </p:nvSpPr>
            <p:spPr bwMode="auto">
              <a:xfrm>
                <a:off x="4383" y="1198"/>
                <a:ext cx="1060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smtClean="0">
                    <a:solidFill>
                      <a:srgbClr val="000000"/>
                    </a:solidFill>
                  </a:rPr>
                  <a:t>Camera height</a:t>
                </a:r>
              </a:p>
            </p:txBody>
          </p:sp>
          <p:sp>
            <p:nvSpPr>
              <p:cNvPr id="358481" name="Line 81"/>
              <p:cNvSpPr>
                <a:spLocks noChangeShapeType="1"/>
              </p:cNvSpPr>
              <p:nvPr>
                <p:custDataLst>
                  <p:tags r:id="rId14"/>
                </p:custDataLst>
              </p:nvPr>
            </p:nvSpPr>
            <p:spPr bwMode="auto">
              <a:xfrm flipH="1">
                <a:off x="4608" y="1392"/>
                <a:ext cx="288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</p:grpSp>
      <p:sp>
        <p:nvSpPr>
          <p:cNvPr id="83" name="TextBox 82"/>
          <p:cNvSpPr txBox="1"/>
          <p:nvPr/>
        </p:nvSpPr>
        <p:spPr>
          <a:xfrm>
            <a:off x="7136719" y="0"/>
            <a:ext cx="20072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Slide by Steve Seitz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32" grpId="0" animBg="1"/>
      <p:bldP spid="35846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Two views of a scene</a:t>
            </a: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685800" y="3276600"/>
            <a:ext cx="4495800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1371600" y="1524000"/>
            <a:ext cx="381000" cy="457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Isosceles Triangle 7"/>
          <p:cNvSpPr/>
          <p:nvPr/>
        </p:nvSpPr>
        <p:spPr>
          <a:xfrm>
            <a:off x="1364412" y="2362200"/>
            <a:ext cx="381000" cy="91440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1371600" y="1981200"/>
            <a:ext cx="342900" cy="1066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4838700" y="1202664"/>
            <a:ext cx="0" cy="11430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1562100" y="1774164"/>
            <a:ext cx="4000500" cy="2286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6324600" y="1143000"/>
            <a:ext cx="2667000" cy="21336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cxnSp>
        <p:nvCxnSpPr>
          <p:cNvPr id="20" name="Straight Connector 19"/>
          <p:cNvCxnSpPr>
            <a:endCxn id="15" idx="3"/>
          </p:cNvCxnSpPr>
          <p:nvPr/>
        </p:nvCxnSpPr>
        <p:spPr>
          <a:xfrm>
            <a:off x="6324600" y="2188232"/>
            <a:ext cx="2667000" cy="21568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18"/>
          <p:cNvGrpSpPr/>
          <p:nvPr/>
        </p:nvGrpSpPr>
        <p:grpSpPr>
          <a:xfrm>
            <a:off x="7619241" y="2083280"/>
            <a:ext cx="190500" cy="898585"/>
            <a:chOff x="7660976" y="1355785"/>
            <a:chExt cx="388188" cy="1752600"/>
          </a:xfrm>
        </p:grpSpPr>
        <p:sp>
          <p:nvSpPr>
            <p:cNvPr id="16" name="Oval 15"/>
            <p:cNvSpPr/>
            <p:nvPr/>
          </p:nvSpPr>
          <p:spPr>
            <a:xfrm>
              <a:off x="7668164" y="1355785"/>
              <a:ext cx="381000" cy="4572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7" name="Isosceles Triangle 16"/>
            <p:cNvSpPr/>
            <p:nvPr/>
          </p:nvSpPr>
          <p:spPr>
            <a:xfrm>
              <a:off x="7660976" y="2193985"/>
              <a:ext cx="381000" cy="914400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8" name="Oval 17"/>
            <p:cNvSpPr/>
            <p:nvPr/>
          </p:nvSpPr>
          <p:spPr>
            <a:xfrm>
              <a:off x="7668164" y="1812985"/>
              <a:ext cx="342900" cy="10668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22" name="Oval 21"/>
          <p:cNvSpPr/>
          <p:nvPr/>
        </p:nvSpPr>
        <p:spPr>
          <a:xfrm>
            <a:off x="5314950" y="1682724"/>
            <a:ext cx="228600" cy="228600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>
            <a:off x="457200" y="6248400"/>
            <a:ext cx="4495800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val 23"/>
          <p:cNvSpPr/>
          <p:nvPr/>
        </p:nvSpPr>
        <p:spPr>
          <a:xfrm>
            <a:off x="1143000" y="4495800"/>
            <a:ext cx="381000" cy="457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Isosceles Triangle 24"/>
          <p:cNvSpPr/>
          <p:nvPr/>
        </p:nvSpPr>
        <p:spPr>
          <a:xfrm>
            <a:off x="1135812" y="5334000"/>
            <a:ext cx="381000" cy="91440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1143000" y="4953000"/>
            <a:ext cx="342900" cy="1066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27" name="Straight Connector 26"/>
          <p:cNvCxnSpPr/>
          <p:nvPr/>
        </p:nvCxnSpPr>
        <p:spPr>
          <a:xfrm>
            <a:off x="4575594" y="4478547"/>
            <a:ext cx="495300" cy="11430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1333500" y="4745964"/>
            <a:ext cx="4000500" cy="2286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6324600" y="4114800"/>
            <a:ext cx="2667000" cy="21336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6324600" y="4600752"/>
            <a:ext cx="2667000" cy="21568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Oval 34"/>
          <p:cNvSpPr/>
          <p:nvPr/>
        </p:nvSpPr>
        <p:spPr>
          <a:xfrm>
            <a:off x="5200650" y="4669764"/>
            <a:ext cx="228600" cy="228600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37" name="Straight Connector 36"/>
          <p:cNvCxnSpPr>
            <a:endCxn id="22" idx="2"/>
          </p:cNvCxnSpPr>
          <p:nvPr/>
        </p:nvCxnSpPr>
        <p:spPr>
          <a:xfrm>
            <a:off x="4823244" y="1787677"/>
            <a:ext cx="491706" cy="9347"/>
          </a:xfrm>
          <a:prstGeom prst="line">
            <a:avLst/>
          </a:prstGeom>
          <a:ln>
            <a:solidFill>
              <a:schemeClr val="tx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>
            <a:endCxn id="35" idx="3"/>
          </p:cNvCxnSpPr>
          <p:nvPr/>
        </p:nvCxnSpPr>
        <p:spPr>
          <a:xfrm flipV="1">
            <a:off x="4848045" y="4864886"/>
            <a:ext cx="386083" cy="197954"/>
          </a:xfrm>
          <a:prstGeom prst="line">
            <a:avLst/>
          </a:prstGeom>
          <a:ln>
            <a:solidFill>
              <a:schemeClr val="tx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>
            <a:stCxn id="25" idx="3"/>
            <a:endCxn id="35" idx="2"/>
          </p:cNvCxnSpPr>
          <p:nvPr/>
        </p:nvCxnSpPr>
        <p:spPr>
          <a:xfrm flipV="1">
            <a:off x="1326312" y="4784064"/>
            <a:ext cx="3874338" cy="1464336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>
            <a:endCxn id="22" idx="3"/>
          </p:cNvCxnSpPr>
          <p:nvPr/>
        </p:nvCxnSpPr>
        <p:spPr>
          <a:xfrm flipV="1">
            <a:off x="1516812" y="1877846"/>
            <a:ext cx="3831616" cy="136736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6" name="Group 45"/>
          <p:cNvGrpSpPr>
            <a:grpSpLocks noChangeAspect="1"/>
          </p:cNvGrpSpPr>
          <p:nvPr/>
        </p:nvGrpSpPr>
        <p:grpSpPr>
          <a:xfrm>
            <a:off x="7581900" y="4514570"/>
            <a:ext cx="164775" cy="777240"/>
            <a:chOff x="7660976" y="1355785"/>
            <a:chExt cx="388188" cy="1752600"/>
          </a:xfrm>
        </p:grpSpPr>
        <p:sp>
          <p:nvSpPr>
            <p:cNvPr id="47" name="Oval 46"/>
            <p:cNvSpPr/>
            <p:nvPr/>
          </p:nvSpPr>
          <p:spPr>
            <a:xfrm>
              <a:off x="7668164" y="1355785"/>
              <a:ext cx="381000" cy="4572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8" name="Isosceles Triangle 47"/>
            <p:cNvSpPr/>
            <p:nvPr/>
          </p:nvSpPr>
          <p:spPr>
            <a:xfrm>
              <a:off x="7660976" y="2193985"/>
              <a:ext cx="381000" cy="914400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9" name="Oval 48"/>
            <p:cNvSpPr/>
            <p:nvPr/>
          </p:nvSpPr>
          <p:spPr>
            <a:xfrm>
              <a:off x="7668164" y="1812985"/>
              <a:ext cx="342900" cy="10668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50" name="TextBox 49"/>
          <p:cNvSpPr txBox="1"/>
          <p:nvPr/>
        </p:nvSpPr>
        <p:spPr>
          <a:xfrm>
            <a:off x="152400" y="3245206"/>
            <a:ext cx="902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cs typeface="Arial" charset="0"/>
              </a:rPr>
              <a:t>ground</a:t>
            </a:r>
            <a:endParaRPr lang="en-US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4659789" y="2448866"/>
            <a:ext cx="9028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cs typeface="Arial" charset="0"/>
              </a:rPr>
              <a:t>i</a:t>
            </a:r>
            <a:r>
              <a:rPr lang="en-US" dirty="0" smtClean="0">
                <a:solidFill>
                  <a:prstClr val="black"/>
                </a:solidFill>
                <a:cs typeface="Arial" charset="0"/>
              </a:rPr>
              <a:t>mage plane</a:t>
            </a:r>
            <a:endParaRPr lang="en-US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5334000" y="879498"/>
            <a:ext cx="1143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cs typeface="Arial" charset="0"/>
              </a:rPr>
              <a:t>c</a:t>
            </a:r>
            <a:r>
              <a:rPr lang="en-US" dirty="0" smtClean="0">
                <a:solidFill>
                  <a:prstClr val="black"/>
                </a:solidFill>
                <a:cs typeface="Arial" charset="0"/>
              </a:rPr>
              <a:t>amera center</a:t>
            </a:r>
            <a:endParaRPr lang="en-US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2289620" y="1031897"/>
            <a:ext cx="14441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cs typeface="Arial" charset="0"/>
              </a:rPr>
              <a:t>Parallel to ground</a:t>
            </a:r>
            <a:endParaRPr lang="en-US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4598238" y="3876865"/>
            <a:ext cx="13299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cs typeface="Arial" charset="0"/>
              </a:rPr>
              <a:t>camera looks down</a:t>
            </a:r>
            <a:endParaRPr lang="en-US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7400334" y="694832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cs typeface="Arial" charset="0"/>
              </a:rPr>
              <a:t>Image</a:t>
            </a:r>
            <a:endParaRPr lang="en-US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6366294" y="1856118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cs typeface="Arial" charset="0"/>
              </a:rPr>
              <a:t>horizon</a:t>
            </a:r>
            <a:endParaRPr lang="en-US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6705600" y="5334000"/>
            <a:ext cx="22467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cs typeface="Arial" charset="0"/>
              </a:rPr>
              <a:t>slight foreshortening due to camera angle </a:t>
            </a:r>
            <a:endParaRPr lang="en-US" dirty="0">
              <a:solidFill>
                <a:prstClr val="black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49949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	Which is higher – the camera or the parachute?</a:t>
            </a:r>
            <a:endParaRPr lang="en-US" dirty="0"/>
          </a:p>
        </p:txBody>
      </p:sp>
      <p:pic>
        <p:nvPicPr>
          <p:cNvPr id="4" name="Picture 5" descr="The%20Blue%20Horizon%20of%20the%20Mid%20North%20Coast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9200" y="2153911"/>
            <a:ext cx="6629400" cy="4399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464" name="Text Box 48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3505200" y="2438400"/>
            <a:ext cx="6858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r>
              <a:rPr lang="en-US" sz="1600" b="1" smtClean="0">
                <a:solidFill>
                  <a:srgbClr val="000000"/>
                </a:solidFill>
              </a:rPr>
              <a:t>q</a:t>
            </a:r>
            <a:r>
              <a:rPr lang="en-US" sz="1600" b="1" baseline="-25000" smtClean="0">
                <a:solidFill>
                  <a:srgbClr val="000000"/>
                </a:solidFill>
              </a:rPr>
              <a:t>1</a:t>
            </a:r>
          </a:p>
        </p:txBody>
      </p:sp>
      <p:grpSp>
        <p:nvGrpSpPr>
          <p:cNvPr id="2" name="Group 39"/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2971800" y="1752600"/>
            <a:ext cx="2838450" cy="838200"/>
            <a:chOff x="1872" y="1104"/>
            <a:chExt cx="1788" cy="528"/>
          </a:xfrm>
        </p:grpSpPr>
        <p:sp>
          <p:nvSpPr>
            <p:cNvPr id="316456" name="Line 40"/>
            <p:cNvSpPr>
              <a:spLocks noChangeShapeType="1"/>
            </p:cNvSpPr>
            <p:nvPr>
              <p:custDataLst>
                <p:tags r:id="rId32"/>
              </p:custDataLst>
            </p:nvPr>
          </p:nvSpPr>
          <p:spPr bwMode="auto">
            <a:xfrm>
              <a:off x="1872" y="1104"/>
              <a:ext cx="1488" cy="52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6457" name="Line 41"/>
            <p:cNvSpPr>
              <a:spLocks noChangeShapeType="1"/>
            </p:cNvSpPr>
            <p:nvPr>
              <p:custDataLst>
                <p:tags r:id="rId33"/>
              </p:custDataLst>
            </p:nvPr>
          </p:nvSpPr>
          <p:spPr bwMode="auto">
            <a:xfrm>
              <a:off x="1872" y="1104"/>
              <a:ext cx="1632" cy="38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6458" name="Line 42"/>
            <p:cNvSpPr>
              <a:spLocks noChangeShapeType="1"/>
            </p:cNvSpPr>
            <p:nvPr>
              <p:custDataLst>
                <p:tags r:id="rId34"/>
              </p:custDataLst>
            </p:nvPr>
          </p:nvSpPr>
          <p:spPr bwMode="auto">
            <a:xfrm>
              <a:off x="1872" y="1104"/>
              <a:ext cx="1728" cy="28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6459" name="Line 43"/>
            <p:cNvSpPr>
              <a:spLocks noChangeShapeType="1"/>
            </p:cNvSpPr>
            <p:nvPr>
              <p:custDataLst>
                <p:tags r:id="rId35"/>
              </p:custDataLst>
            </p:nvPr>
          </p:nvSpPr>
          <p:spPr bwMode="auto">
            <a:xfrm>
              <a:off x="1872" y="1104"/>
              <a:ext cx="1788" cy="22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316420" name="Rectangle 4"/>
          <p:cNvSpPr>
            <a:spLocks noGrp="1" noChangeArrowheads="1"/>
          </p:cNvSpPr>
          <p:nvPr>
            <p:ph type="title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en-US"/>
              <a:t>Computing vanishing points (from lines)</a:t>
            </a:r>
          </a:p>
        </p:txBody>
      </p:sp>
      <p:sp>
        <p:nvSpPr>
          <p:cNvPr id="316421" name="Rectangle 5"/>
          <p:cNvSpPr>
            <a:spLocks noGrp="1" noChangeArrowheads="1"/>
          </p:cNvSpPr>
          <p:nvPr>
            <p:ph type="body" idx="1"/>
            <p:custDataLst>
              <p:tags r:id="rId4"/>
            </p:custDataLst>
          </p:nvPr>
        </p:nvSpPr>
        <p:spPr>
          <a:xfrm>
            <a:off x="685800" y="3657600"/>
            <a:ext cx="7848600" cy="914400"/>
          </a:xfrm>
        </p:spPr>
        <p:txBody>
          <a:bodyPr/>
          <a:lstStyle/>
          <a:p>
            <a:r>
              <a:rPr lang="en-US"/>
              <a:t>Intersect p</a:t>
            </a:r>
            <a:r>
              <a:rPr lang="en-US" baseline="-25000"/>
              <a:t>1</a:t>
            </a:r>
            <a:r>
              <a:rPr lang="en-US"/>
              <a:t>q</a:t>
            </a:r>
            <a:r>
              <a:rPr lang="en-US" baseline="-25000"/>
              <a:t>1</a:t>
            </a:r>
            <a:r>
              <a:rPr lang="en-US"/>
              <a:t> with p</a:t>
            </a:r>
            <a:r>
              <a:rPr lang="en-US" baseline="-25000"/>
              <a:t>2</a:t>
            </a:r>
            <a:r>
              <a:rPr lang="en-US"/>
              <a:t>q</a:t>
            </a:r>
            <a:r>
              <a:rPr lang="en-US" baseline="-25000"/>
              <a:t>2</a:t>
            </a:r>
            <a:r>
              <a:rPr lang="en-US" sz="2000"/>
              <a:t> </a:t>
            </a:r>
            <a:endParaRPr lang="en-US"/>
          </a:p>
        </p:txBody>
      </p:sp>
      <p:sp>
        <p:nvSpPr>
          <p:cNvPr id="316422" name="Rectangle 6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2514600" y="990600"/>
            <a:ext cx="4191000" cy="2590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6423" name="Line 7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>
            <a:off x="2514600" y="1752600"/>
            <a:ext cx="4191000" cy="0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6424" name="Line 8"/>
          <p:cNvSpPr>
            <a:spLocks noChangeShapeType="1"/>
          </p:cNvSpPr>
          <p:nvPr>
            <p:custDataLst>
              <p:tags r:id="rId7"/>
            </p:custDataLst>
          </p:nvPr>
        </p:nvSpPr>
        <p:spPr bwMode="auto">
          <a:xfrm>
            <a:off x="2971800" y="1752600"/>
            <a:ext cx="1600200" cy="1600200"/>
          </a:xfrm>
          <a:prstGeom prst="line">
            <a:avLst/>
          </a:prstGeom>
          <a:noFill/>
          <a:ln w="28575">
            <a:solidFill>
              <a:srgbClr val="0066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6425" name="Line 9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 flipV="1">
            <a:off x="4572000" y="1752600"/>
            <a:ext cx="1600200" cy="1600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6426" name="Line 10"/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>
            <a:off x="2971800" y="1752600"/>
            <a:ext cx="2057400" cy="1143000"/>
          </a:xfrm>
          <a:prstGeom prst="line">
            <a:avLst/>
          </a:prstGeom>
          <a:noFill/>
          <a:ln w="28575">
            <a:solidFill>
              <a:srgbClr val="0066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3" name="Group 15"/>
          <p:cNvGrpSpPr>
            <a:grpSpLocks/>
          </p:cNvGrpSpPr>
          <p:nvPr>
            <p:custDataLst>
              <p:tags r:id="rId10"/>
            </p:custDataLst>
          </p:nvPr>
        </p:nvGrpSpPr>
        <p:grpSpPr bwMode="auto">
          <a:xfrm flipH="1">
            <a:off x="3333750" y="1752600"/>
            <a:ext cx="2838450" cy="1143000"/>
            <a:chOff x="1872" y="1392"/>
            <a:chExt cx="1788" cy="720"/>
          </a:xfrm>
        </p:grpSpPr>
        <p:sp>
          <p:nvSpPr>
            <p:cNvPr id="316432" name="Line 16"/>
            <p:cNvSpPr>
              <a:spLocks noChangeShapeType="1"/>
            </p:cNvSpPr>
            <p:nvPr>
              <p:custDataLst>
                <p:tags r:id="rId27"/>
              </p:custDataLst>
            </p:nvPr>
          </p:nvSpPr>
          <p:spPr bwMode="auto">
            <a:xfrm>
              <a:off x="1872" y="1392"/>
              <a:ext cx="1296" cy="72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6433" name="Line 17"/>
            <p:cNvSpPr>
              <a:spLocks noChangeShapeType="1"/>
            </p:cNvSpPr>
            <p:nvPr>
              <p:custDataLst>
                <p:tags r:id="rId28"/>
              </p:custDataLst>
            </p:nvPr>
          </p:nvSpPr>
          <p:spPr bwMode="auto">
            <a:xfrm>
              <a:off x="1872" y="1392"/>
              <a:ext cx="1488" cy="52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6434" name="Line 18"/>
            <p:cNvSpPr>
              <a:spLocks noChangeShapeType="1"/>
            </p:cNvSpPr>
            <p:nvPr>
              <p:custDataLst>
                <p:tags r:id="rId29"/>
              </p:custDataLst>
            </p:nvPr>
          </p:nvSpPr>
          <p:spPr bwMode="auto">
            <a:xfrm>
              <a:off x="1872" y="1392"/>
              <a:ext cx="1632" cy="38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6435" name="Line 19"/>
            <p:cNvSpPr>
              <a:spLocks noChangeShapeType="1"/>
            </p:cNvSpPr>
            <p:nvPr>
              <p:custDataLst>
                <p:tags r:id="rId30"/>
              </p:custDataLst>
            </p:nvPr>
          </p:nvSpPr>
          <p:spPr bwMode="auto">
            <a:xfrm>
              <a:off x="1872" y="1392"/>
              <a:ext cx="1728" cy="28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6436" name="Line 20"/>
            <p:cNvSpPr>
              <a:spLocks noChangeShapeType="1"/>
            </p:cNvSpPr>
            <p:nvPr>
              <p:custDataLst>
                <p:tags r:id="rId31"/>
              </p:custDataLst>
            </p:nvPr>
          </p:nvSpPr>
          <p:spPr bwMode="auto">
            <a:xfrm>
              <a:off x="1872" y="1392"/>
              <a:ext cx="1788" cy="22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316437" name="Oval 21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2943225" y="1711325"/>
            <a:ext cx="76200" cy="76200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6438" name="Text Box 22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2743200" y="1447800"/>
            <a:ext cx="3810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r>
              <a:rPr lang="en-US" sz="1600" b="1" smtClean="0">
                <a:solidFill>
                  <a:srgbClr val="000000"/>
                </a:solidFill>
                <a:latin typeface="Times New Roman" pitchFamily="18" charset="0"/>
              </a:rPr>
              <a:t>v</a:t>
            </a:r>
          </a:p>
        </p:txBody>
      </p:sp>
      <p:sp>
        <p:nvSpPr>
          <p:cNvPr id="316460" name="Text Box 44"/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4495800" y="3244850"/>
            <a:ext cx="6858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r>
              <a:rPr lang="en-US" sz="1600" b="1" smtClean="0">
                <a:solidFill>
                  <a:srgbClr val="000000"/>
                </a:solidFill>
              </a:rPr>
              <a:t>p</a:t>
            </a:r>
            <a:r>
              <a:rPr lang="en-US" sz="1600" b="1" baseline="-25000" smtClean="0">
                <a:solidFill>
                  <a:srgbClr val="000000"/>
                </a:solidFill>
              </a:rPr>
              <a:t>1</a:t>
            </a:r>
          </a:p>
        </p:txBody>
      </p:sp>
      <p:sp>
        <p:nvSpPr>
          <p:cNvPr id="316462" name="Oval 46"/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4529138" y="3298825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6463" name="Oval 47"/>
          <p:cNvSpPr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3733800" y="251460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6465" name="Text Box 49"/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5029200" y="2743200"/>
            <a:ext cx="6858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r>
              <a:rPr lang="en-US" sz="1600" b="1" smtClean="0">
                <a:solidFill>
                  <a:srgbClr val="000000"/>
                </a:solidFill>
              </a:rPr>
              <a:t>p</a:t>
            </a:r>
            <a:r>
              <a:rPr lang="en-US" sz="1600" b="1" baseline="-25000" smtClean="0">
                <a:solidFill>
                  <a:srgbClr val="000000"/>
                </a:solidFill>
              </a:rPr>
              <a:t>2</a:t>
            </a:r>
          </a:p>
        </p:txBody>
      </p:sp>
      <p:sp>
        <p:nvSpPr>
          <p:cNvPr id="316466" name="Oval 50"/>
          <p:cNvSpPr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4984750" y="285115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6467" name="Oval 51"/>
          <p:cNvSpPr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4114800" y="236220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6468" name="Text Box 52"/>
          <p:cNvSpPr txBox="1"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4114800" y="2133600"/>
            <a:ext cx="6858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r>
              <a:rPr lang="en-US" sz="1600" b="1" smtClean="0">
                <a:solidFill>
                  <a:srgbClr val="000000"/>
                </a:solidFill>
              </a:rPr>
              <a:t>q</a:t>
            </a:r>
            <a:r>
              <a:rPr lang="en-US" sz="1600" b="1" baseline="-25000" smtClean="0">
                <a:solidFill>
                  <a:srgbClr val="000000"/>
                </a:solidFill>
              </a:rPr>
              <a:t>2</a:t>
            </a:r>
          </a:p>
        </p:txBody>
      </p:sp>
      <p:pic>
        <p:nvPicPr>
          <p:cNvPr id="316470" name="Picture 54" descr="Edittex"/>
          <p:cNvPicPr>
            <a:picLocks noChangeAspect="1" noChangeArrowheads="1"/>
          </p:cNvPicPr>
          <p:nvPr>
            <p:custDataLst>
              <p:tags r:id="rId20"/>
            </p:custDataLst>
          </p:nvPr>
        </p:nvPicPr>
        <p:blipFill>
          <a:blip r:embed="rId38" cstate="print"/>
          <a:srcRect/>
          <a:stretch>
            <a:fillRect/>
          </a:stretch>
        </p:blipFill>
        <p:spPr bwMode="auto">
          <a:xfrm>
            <a:off x="1497013" y="4213225"/>
            <a:ext cx="3392487" cy="28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4" name="Group 56"/>
          <p:cNvGrpSpPr>
            <a:grpSpLocks/>
          </p:cNvGrpSpPr>
          <p:nvPr>
            <p:custDataLst>
              <p:tags r:id="rId21"/>
            </p:custDataLst>
          </p:nvPr>
        </p:nvGrpSpPr>
        <p:grpSpPr bwMode="auto">
          <a:xfrm>
            <a:off x="685800" y="1752600"/>
            <a:ext cx="7848600" cy="4419600"/>
            <a:chOff x="432" y="1104"/>
            <a:chExt cx="4944" cy="2784"/>
          </a:xfrm>
        </p:grpSpPr>
        <p:grpSp>
          <p:nvGrpSpPr>
            <p:cNvPr id="5" name="Group 37"/>
            <p:cNvGrpSpPr>
              <a:grpSpLocks/>
            </p:cNvGrpSpPr>
            <p:nvPr/>
          </p:nvGrpSpPr>
          <p:grpSpPr bwMode="auto">
            <a:xfrm>
              <a:off x="1872" y="1104"/>
              <a:ext cx="1788" cy="528"/>
              <a:chOff x="1872" y="1104"/>
              <a:chExt cx="1788" cy="528"/>
            </a:xfrm>
          </p:grpSpPr>
          <p:sp>
            <p:nvSpPr>
              <p:cNvPr id="316427" name="Line 11"/>
              <p:cNvSpPr>
                <a:spLocks noChangeShapeType="1"/>
              </p:cNvSpPr>
              <p:nvPr>
                <p:custDataLst>
                  <p:tags r:id="rId23"/>
                </p:custDataLst>
              </p:nvPr>
            </p:nvSpPr>
            <p:spPr bwMode="auto">
              <a:xfrm>
                <a:off x="1872" y="1104"/>
                <a:ext cx="1488" cy="528"/>
              </a:xfrm>
              <a:prstGeom prst="line">
                <a:avLst/>
              </a:prstGeom>
              <a:noFill/>
              <a:ln w="28575">
                <a:solidFill>
                  <a:srgbClr val="0066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16428" name="Line 12"/>
              <p:cNvSpPr>
                <a:spLocks noChangeShapeType="1"/>
              </p:cNvSpPr>
              <p:nvPr>
                <p:custDataLst>
                  <p:tags r:id="rId24"/>
                </p:custDataLst>
              </p:nvPr>
            </p:nvSpPr>
            <p:spPr bwMode="auto">
              <a:xfrm>
                <a:off x="1872" y="1104"/>
                <a:ext cx="1632" cy="384"/>
              </a:xfrm>
              <a:prstGeom prst="line">
                <a:avLst/>
              </a:prstGeom>
              <a:noFill/>
              <a:ln w="28575">
                <a:solidFill>
                  <a:srgbClr val="0066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16429" name="Line 13"/>
              <p:cNvSpPr>
                <a:spLocks noChangeShapeType="1"/>
              </p:cNvSpPr>
              <p:nvPr>
                <p:custDataLst>
                  <p:tags r:id="rId25"/>
                </p:custDataLst>
              </p:nvPr>
            </p:nvSpPr>
            <p:spPr bwMode="auto">
              <a:xfrm>
                <a:off x="1872" y="1104"/>
                <a:ext cx="1728" cy="288"/>
              </a:xfrm>
              <a:prstGeom prst="line">
                <a:avLst/>
              </a:prstGeom>
              <a:noFill/>
              <a:ln w="28575">
                <a:solidFill>
                  <a:srgbClr val="0066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16430" name="Line 14"/>
              <p:cNvSpPr>
                <a:spLocks noChangeShapeType="1"/>
              </p:cNvSpPr>
              <p:nvPr>
                <p:custDataLst>
                  <p:tags r:id="rId26"/>
                </p:custDataLst>
              </p:nvPr>
            </p:nvSpPr>
            <p:spPr bwMode="auto">
              <a:xfrm>
                <a:off x="1872" y="1104"/>
                <a:ext cx="1788" cy="222"/>
              </a:xfrm>
              <a:prstGeom prst="line">
                <a:avLst/>
              </a:prstGeom>
              <a:noFill/>
              <a:ln w="28575">
                <a:solidFill>
                  <a:srgbClr val="0066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316471" name="Rectangle 55"/>
            <p:cNvSpPr>
              <a:spLocks noChangeArrowheads="1"/>
            </p:cNvSpPr>
            <p:nvPr>
              <p:custDataLst>
                <p:tags r:id="rId22"/>
              </p:custDataLst>
            </p:nvPr>
          </p:nvSpPr>
          <p:spPr bwMode="auto">
            <a:xfrm>
              <a:off x="432" y="2880"/>
              <a:ext cx="4944" cy="10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marL="342900" indent="-342900" eaLnBrk="0" hangingPunct="0">
                <a:spcBef>
                  <a:spcPct val="20000"/>
                </a:spcBef>
              </a:pPr>
              <a:r>
                <a:rPr lang="en-US" sz="2400" smtClean="0">
                  <a:solidFill>
                    <a:srgbClr val="000000"/>
                  </a:solidFill>
                </a:rPr>
                <a:t>Least squares version</a:t>
              </a:r>
              <a:endParaRPr lang="en-US" sz="2400" baseline="-25000" smtClean="0">
                <a:solidFill>
                  <a:srgbClr val="000000"/>
                </a:solidFill>
              </a:endParaRPr>
            </a:p>
            <a:p>
              <a:pPr marL="742950" lvl="1" indent="-285750" eaLnBrk="0" hangingPunct="0">
                <a:spcBef>
                  <a:spcPct val="20000"/>
                </a:spcBef>
                <a:buFontTx/>
                <a:buChar char="•"/>
              </a:pPr>
              <a:r>
                <a:rPr lang="en-US" smtClean="0">
                  <a:solidFill>
                    <a:srgbClr val="000000"/>
                  </a:solidFill>
                </a:rPr>
                <a:t>Better to use more than two lines and compute the “closest” point of intersection</a:t>
              </a:r>
            </a:p>
            <a:p>
              <a:pPr marL="742950" lvl="1" indent="-285750" eaLnBrk="0" hangingPunct="0">
                <a:spcBef>
                  <a:spcPct val="20000"/>
                </a:spcBef>
                <a:buFontTx/>
                <a:buChar char="•"/>
              </a:pPr>
              <a:r>
                <a:rPr lang="en-US" smtClean="0">
                  <a:solidFill>
                    <a:srgbClr val="000000"/>
                  </a:solidFill>
                </a:rPr>
                <a:t>See notes by </a:t>
              </a:r>
              <a:r>
                <a:rPr lang="en-US" smtClean="0">
                  <a:solidFill>
                    <a:srgbClr val="000000"/>
                  </a:solidFill>
                  <a:hlinkClick r:id="rId39"/>
                </a:rPr>
                <a:t>Bob Collins </a:t>
              </a:r>
              <a:r>
                <a:rPr lang="en-US" smtClean="0">
                  <a:solidFill>
                    <a:srgbClr val="000000"/>
                  </a:solidFill>
                </a:rPr>
                <a:t>for one good way of doing this:</a:t>
              </a:r>
            </a:p>
            <a:p>
              <a:pPr marL="1143000" lvl="2" indent="-228600" eaLnBrk="0" hangingPunct="0">
                <a:spcBef>
                  <a:spcPct val="20000"/>
                </a:spcBef>
                <a:buFontTx/>
                <a:buChar char="–"/>
              </a:pPr>
              <a:r>
                <a:rPr lang="en-US" sz="1600" smtClean="0">
                  <a:solidFill>
                    <a:srgbClr val="000000"/>
                  </a:solidFill>
                  <a:hlinkClick r:id="rId40"/>
                </a:rPr>
                <a:t>http://www-2.cs.cmu.edu/~ph/869/www/notes/vanishing.txt</a:t>
              </a:r>
              <a:endParaRPr lang="en-US" sz="1600" smtClean="0">
                <a:solidFill>
                  <a:srgbClr val="000000"/>
                </a:solidFill>
              </a:endParaRPr>
            </a:p>
            <a:p>
              <a:pPr marL="1143000" lvl="2" indent="-228600" eaLnBrk="0" hangingPunct="0">
                <a:spcBef>
                  <a:spcPct val="20000"/>
                </a:spcBef>
              </a:pPr>
              <a:endParaRPr lang="en-US" sz="1600" smtClean="0">
                <a:solidFill>
                  <a:srgbClr val="000000"/>
                </a:solidFill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6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491" name="Line 3"/>
          <p:cNvSpPr>
            <a:spLocks noChangeShapeType="1"/>
          </p:cNvSpPr>
          <p:nvPr>
            <p:custDataLst>
              <p:tags r:id="rId1"/>
            </p:custDataLst>
          </p:nvPr>
        </p:nvSpPr>
        <p:spPr bwMode="auto">
          <a:xfrm flipV="1">
            <a:off x="2628900" y="1797050"/>
            <a:ext cx="304800" cy="5334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9492" name="Line 4"/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 flipV="1">
            <a:off x="2209800" y="1447800"/>
            <a:ext cx="16002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9493" name="Text Box 5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828800" y="2057400"/>
            <a:ext cx="3683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000" b="1" smtClean="0">
                <a:solidFill>
                  <a:srgbClr val="000000"/>
                </a:solidFill>
                <a:latin typeface="Times New Roman" pitchFamily="18" charset="0"/>
              </a:rPr>
              <a:t>C</a:t>
            </a:r>
            <a:endParaRPr lang="en-US" sz="20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9494" name="Rectangle 6"/>
          <p:cNvSpPr>
            <a:spLocks noGrp="1" noChangeArrowheads="1"/>
          </p:cNvSpPr>
          <p:nvPr>
            <p:ph type="title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en-US" dirty="0"/>
              <a:t>Measuring height without a </a:t>
            </a:r>
            <a:r>
              <a:rPr lang="en-US" dirty="0" smtClean="0"/>
              <a:t>giant ruler</a:t>
            </a:r>
            <a:endParaRPr lang="en-US" dirty="0"/>
          </a:p>
        </p:txBody>
      </p:sp>
      <p:sp>
        <p:nvSpPr>
          <p:cNvPr id="319495" name="Line 7"/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 flipV="1">
            <a:off x="2438400" y="2514600"/>
            <a:ext cx="838200" cy="838200"/>
          </a:xfrm>
          <a:prstGeom prst="line">
            <a:avLst/>
          </a:prstGeom>
          <a:noFill/>
          <a:ln w="28575">
            <a:solidFill>
              <a:srgbClr val="0066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9496" name="Oval 8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2147888" y="2090738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2" name="Group 9"/>
          <p:cNvGrpSpPr>
            <a:grpSpLocks/>
          </p:cNvGrpSpPr>
          <p:nvPr>
            <p:custDataLst>
              <p:tags r:id="rId7"/>
            </p:custDataLst>
          </p:nvPr>
        </p:nvGrpSpPr>
        <p:grpSpPr bwMode="auto">
          <a:xfrm>
            <a:off x="2438400" y="2514600"/>
            <a:ext cx="2286000" cy="838200"/>
            <a:chOff x="1536" y="1584"/>
            <a:chExt cx="1440" cy="528"/>
          </a:xfrm>
        </p:grpSpPr>
        <p:sp>
          <p:nvSpPr>
            <p:cNvPr id="319498" name="Line 10"/>
            <p:cNvSpPr>
              <a:spLocks noChangeShapeType="1"/>
            </p:cNvSpPr>
            <p:nvPr>
              <p:custDataLst>
                <p:tags r:id="rId22"/>
              </p:custDataLst>
            </p:nvPr>
          </p:nvSpPr>
          <p:spPr bwMode="auto">
            <a:xfrm>
              <a:off x="1536" y="2112"/>
              <a:ext cx="912" cy="0"/>
            </a:xfrm>
            <a:prstGeom prst="line">
              <a:avLst/>
            </a:prstGeom>
            <a:noFill/>
            <a:ln w="28575">
              <a:solidFill>
                <a:srgbClr val="0066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9499" name="Line 11"/>
            <p:cNvSpPr>
              <a:spLocks noChangeShapeType="1"/>
            </p:cNvSpPr>
            <p:nvPr>
              <p:custDataLst>
                <p:tags r:id="rId23"/>
              </p:custDataLst>
            </p:nvPr>
          </p:nvSpPr>
          <p:spPr bwMode="auto">
            <a:xfrm>
              <a:off x="2064" y="1584"/>
              <a:ext cx="912" cy="0"/>
            </a:xfrm>
            <a:prstGeom prst="line">
              <a:avLst/>
            </a:prstGeom>
            <a:noFill/>
            <a:ln w="28575">
              <a:solidFill>
                <a:srgbClr val="0066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9500" name="Line 12"/>
            <p:cNvSpPr>
              <a:spLocks noChangeShapeType="1"/>
            </p:cNvSpPr>
            <p:nvPr>
              <p:custDataLst>
                <p:tags r:id="rId24"/>
              </p:custDataLst>
            </p:nvPr>
          </p:nvSpPr>
          <p:spPr bwMode="auto">
            <a:xfrm flipV="1">
              <a:off x="2448" y="1584"/>
              <a:ext cx="528" cy="528"/>
            </a:xfrm>
            <a:prstGeom prst="line">
              <a:avLst/>
            </a:prstGeom>
            <a:noFill/>
            <a:ln w="28575">
              <a:solidFill>
                <a:srgbClr val="0066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319501" name="Text Box 13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4106863" y="3127375"/>
            <a:ext cx="15160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000" smtClean="0">
                <a:solidFill>
                  <a:srgbClr val="000000"/>
                </a:solidFill>
                <a:latin typeface="Times New Roman" pitchFamily="18" charset="0"/>
              </a:rPr>
              <a:t>ground plane</a:t>
            </a:r>
          </a:p>
        </p:txBody>
      </p:sp>
      <p:sp>
        <p:nvSpPr>
          <p:cNvPr id="319502" name="Line 14"/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 flipV="1">
            <a:off x="3810000" y="1524000"/>
            <a:ext cx="0" cy="13716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9503" name="Oval 15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3775075" y="2819400"/>
            <a:ext cx="76200" cy="76200"/>
          </a:xfrm>
          <a:prstGeom prst="ellipse">
            <a:avLst/>
          </a:prstGeom>
          <a:solidFill>
            <a:srgbClr val="0066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9504" name="Oval 16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3775075" y="1447800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9507" name="Rectangle 19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679450" y="3657600"/>
            <a:ext cx="823595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sz="2400" dirty="0" smtClean="0">
                <a:solidFill>
                  <a:srgbClr val="000000"/>
                </a:solidFill>
              </a:rPr>
              <a:t>Compute Z from image measurements</a:t>
            </a:r>
          </a:p>
          <a:p>
            <a:pPr marL="742950" lvl="1" indent="-285750" eaLnBrk="0" hangingPunct="0">
              <a:spcBef>
                <a:spcPct val="20000"/>
              </a:spcBef>
              <a:buFontTx/>
              <a:buChar char="•"/>
            </a:pPr>
            <a:r>
              <a:rPr lang="en-US" sz="2000" dirty="0" smtClean="0">
                <a:solidFill>
                  <a:srgbClr val="000000"/>
                </a:solidFill>
              </a:rPr>
              <a:t>Need a reference object</a:t>
            </a:r>
          </a:p>
        </p:txBody>
      </p:sp>
      <p:grpSp>
        <p:nvGrpSpPr>
          <p:cNvPr id="3" name="Group 20"/>
          <p:cNvGrpSpPr>
            <a:grpSpLocks/>
          </p:cNvGrpSpPr>
          <p:nvPr>
            <p:custDataLst>
              <p:tags r:id="rId13"/>
            </p:custDataLst>
          </p:nvPr>
        </p:nvGrpSpPr>
        <p:grpSpPr bwMode="auto">
          <a:xfrm>
            <a:off x="2209800" y="1447800"/>
            <a:ext cx="1066800" cy="1143000"/>
            <a:chOff x="1392" y="912"/>
            <a:chExt cx="672" cy="720"/>
          </a:xfrm>
        </p:grpSpPr>
        <p:sp>
          <p:nvSpPr>
            <p:cNvPr id="319509" name="Line 21"/>
            <p:cNvSpPr>
              <a:spLocks noChangeShapeType="1"/>
            </p:cNvSpPr>
            <p:nvPr>
              <p:custDataLst>
                <p:tags r:id="rId18"/>
              </p:custDataLst>
            </p:nvPr>
          </p:nvSpPr>
          <p:spPr bwMode="auto">
            <a:xfrm flipH="1">
              <a:off x="1392" y="1104"/>
              <a:ext cx="192" cy="52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9510" name="Line 22"/>
            <p:cNvSpPr>
              <a:spLocks noChangeShapeType="1"/>
            </p:cNvSpPr>
            <p:nvPr>
              <p:custDataLst>
                <p:tags r:id="rId19"/>
              </p:custDataLst>
            </p:nvPr>
          </p:nvSpPr>
          <p:spPr bwMode="auto">
            <a:xfrm flipH="1">
              <a:off x="1872" y="912"/>
              <a:ext cx="192" cy="52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9511" name="Line 23"/>
            <p:cNvSpPr>
              <a:spLocks noChangeShapeType="1"/>
            </p:cNvSpPr>
            <p:nvPr>
              <p:custDataLst>
                <p:tags r:id="rId20"/>
              </p:custDataLst>
            </p:nvPr>
          </p:nvSpPr>
          <p:spPr bwMode="auto">
            <a:xfrm flipV="1">
              <a:off x="1392" y="1440"/>
              <a:ext cx="480" cy="19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9512" name="Line 24"/>
            <p:cNvSpPr>
              <a:spLocks noChangeShapeType="1"/>
            </p:cNvSpPr>
            <p:nvPr>
              <p:custDataLst>
                <p:tags r:id="rId21"/>
              </p:custDataLst>
            </p:nvPr>
          </p:nvSpPr>
          <p:spPr bwMode="auto">
            <a:xfrm flipV="1">
              <a:off x="1584" y="912"/>
              <a:ext cx="480" cy="19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319513" name="Line 25"/>
          <p:cNvSpPr>
            <a:spLocks noChangeShapeType="1"/>
          </p:cNvSpPr>
          <p:nvPr>
            <p:custDataLst>
              <p:tags r:id="rId14"/>
            </p:custDataLst>
          </p:nvPr>
        </p:nvSpPr>
        <p:spPr bwMode="auto">
          <a:xfrm>
            <a:off x="2209800" y="2133600"/>
            <a:ext cx="160020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9514" name="Oval 26"/>
          <p:cNvSpPr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2895600" y="1752600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9515" name="Oval 27"/>
          <p:cNvSpPr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2590800" y="2286000"/>
            <a:ext cx="76200" cy="76200"/>
          </a:xfrm>
          <a:prstGeom prst="ellipse">
            <a:avLst/>
          </a:prstGeom>
          <a:solidFill>
            <a:srgbClr val="0066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9517" name="Text Box 29"/>
          <p:cNvSpPr txBox="1"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3810000" y="1981200"/>
            <a:ext cx="3540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000" b="1" smtClean="0">
                <a:solidFill>
                  <a:srgbClr val="000000"/>
                </a:solidFill>
                <a:latin typeface="Times New Roman" pitchFamily="18" charset="0"/>
              </a:rPr>
              <a:t>Z</a:t>
            </a:r>
            <a:endParaRPr lang="en-US" sz="20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136719" y="0"/>
            <a:ext cx="20072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Slide by Steve Seitz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466" name="Rectangle 2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The cross ratio</a:t>
            </a:r>
          </a:p>
        </p:txBody>
      </p:sp>
      <p:sp>
        <p:nvSpPr>
          <p:cNvPr id="318467" name="Rectangle 3"/>
          <p:cNvSpPr>
            <a:spLocks noGrp="1" noChangeArrowheads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685800" y="990600"/>
            <a:ext cx="7772400" cy="1295400"/>
          </a:xfrm>
        </p:spPr>
        <p:txBody>
          <a:bodyPr/>
          <a:lstStyle/>
          <a:p>
            <a:r>
              <a:rPr lang="en-US" sz="2000"/>
              <a:t>A Projective Invariant</a:t>
            </a:r>
          </a:p>
          <a:p>
            <a:pPr lvl="1"/>
            <a:r>
              <a:rPr lang="en-US" sz="1800"/>
              <a:t>Something that does not change under projective transformations (including perspective projection)</a:t>
            </a:r>
          </a:p>
        </p:txBody>
      </p:sp>
      <p:sp>
        <p:nvSpPr>
          <p:cNvPr id="318469" name="Line 5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 flipV="1">
            <a:off x="609600" y="2819400"/>
            <a:ext cx="2743200" cy="1676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8470" name="Oval 6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111250" y="4076700"/>
            <a:ext cx="152400" cy="152400"/>
          </a:xfrm>
          <a:prstGeom prst="ellipse">
            <a:avLst/>
          </a:prstGeom>
          <a:solidFill>
            <a:schemeClr val="tx1"/>
          </a:solidFill>
          <a:ln w="127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8471" name="Oval 7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1676400" y="3733800"/>
            <a:ext cx="152400" cy="152400"/>
          </a:xfrm>
          <a:prstGeom prst="ellipse">
            <a:avLst/>
          </a:prstGeom>
          <a:solidFill>
            <a:schemeClr val="tx1"/>
          </a:solidFill>
          <a:ln w="127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8472" name="Oval 8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2514600" y="3206750"/>
            <a:ext cx="152400" cy="152400"/>
          </a:xfrm>
          <a:prstGeom prst="ellipse">
            <a:avLst/>
          </a:prstGeom>
          <a:solidFill>
            <a:schemeClr val="tx1"/>
          </a:solidFill>
          <a:ln w="127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8473" name="Oval 9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2871788" y="2989263"/>
            <a:ext cx="152400" cy="152400"/>
          </a:xfrm>
          <a:prstGeom prst="ellipse">
            <a:avLst/>
          </a:prstGeom>
          <a:solidFill>
            <a:schemeClr val="tx1"/>
          </a:solidFill>
          <a:ln w="127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8474" name="Text Box 10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1155700" y="4114800"/>
            <a:ext cx="4714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400" b="1" smtClean="0">
                <a:solidFill>
                  <a:srgbClr val="000000"/>
                </a:solidFill>
                <a:latin typeface="Times New Roman" pitchFamily="18" charset="0"/>
              </a:rPr>
              <a:t>P</a:t>
            </a:r>
            <a:r>
              <a:rPr lang="en-US" sz="2400" b="1" baseline="-25000" smtClean="0">
                <a:solidFill>
                  <a:srgbClr val="000000"/>
                </a:solidFill>
                <a:latin typeface="Times New Roman" pitchFamily="18" charset="0"/>
              </a:rPr>
              <a:t>1</a:t>
            </a:r>
            <a:endParaRPr lang="en-US" sz="20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8475" name="Text Box 11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1752600" y="3733800"/>
            <a:ext cx="4714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400" b="1" smtClean="0">
                <a:solidFill>
                  <a:srgbClr val="000000"/>
                </a:solidFill>
                <a:latin typeface="Times New Roman" pitchFamily="18" charset="0"/>
              </a:rPr>
              <a:t>P</a:t>
            </a:r>
            <a:r>
              <a:rPr lang="en-US" sz="2400" b="1" baseline="-25000" smtClean="0">
                <a:solidFill>
                  <a:srgbClr val="000000"/>
                </a:solidFill>
                <a:latin typeface="Times New Roman" pitchFamily="18" charset="0"/>
              </a:rPr>
              <a:t>2</a:t>
            </a:r>
            <a:endParaRPr lang="en-US" sz="20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8476" name="Text Box 12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2590800" y="3200400"/>
            <a:ext cx="4714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400" b="1" smtClean="0">
                <a:solidFill>
                  <a:srgbClr val="000000"/>
                </a:solidFill>
                <a:latin typeface="Times New Roman" pitchFamily="18" charset="0"/>
              </a:rPr>
              <a:t>P</a:t>
            </a:r>
            <a:r>
              <a:rPr lang="en-US" sz="2400" b="1" baseline="-25000" smtClean="0">
                <a:solidFill>
                  <a:srgbClr val="000000"/>
                </a:solidFill>
                <a:latin typeface="Times New Roman" pitchFamily="18" charset="0"/>
              </a:rPr>
              <a:t>3</a:t>
            </a:r>
            <a:endParaRPr lang="en-US" sz="20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8477" name="Text Box 13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2957513" y="2971800"/>
            <a:ext cx="4714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400" b="1" smtClean="0">
                <a:solidFill>
                  <a:srgbClr val="000000"/>
                </a:solidFill>
                <a:latin typeface="Times New Roman" pitchFamily="18" charset="0"/>
              </a:rPr>
              <a:t>P</a:t>
            </a:r>
            <a:r>
              <a:rPr lang="en-US" sz="2400" b="1" baseline="-25000" smtClean="0">
                <a:solidFill>
                  <a:srgbClr val="000000"/>
                </a:solidFill>
                <a:latin typeface="Times New Roman" pitchFamily="18" charset="0"/>
              </a:rPr>
              <a:t>4</a:t>
            </a:r>
            <a:endParaRPr lang="en-US" sz="20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graphicFrame>
        <p:nvGraphicFramePr>
          <p:cNvPr id="318478" name="Object 14"/>
          <p:cNvGraphicFramePr>
            <a:graphicFrameLocks noChangeAspect="1"/>
          </p:cNvGraphicFramePr>
          <p:nvPr>
            <p:custDataLst>
              <p:tags r:id="rId13"/>
            </p:custDataLst>
          </p:nvPr>
        </p:nvGraphicFramePr>
        <p:xfrm>
          <a:off x="3886200" y="3144838"/>
          <a:ext cx="2819400" cy="1198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7163" name="Equation" r:id="rId20" imgW="1104840" imgH="469800" progId="Equation.3">
                  <p:embed/>
                </p:oleObj>
              </mc:Choice>
              <mc:Fallback>
                <p:oleObj name="Equation" r:id="rId20" imgW="1104840" imgH="4698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86200" y="3144838"/>
                        <a:ext cx="2819400" cy="11985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8479" name="Rectangle 15"/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685800" y="2133600"/>
            <a:ext cx="7772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eaLnBrk="0" hangingPunct="0"/>
            <a:r>
              <a:rPr lang="en-US" sz="2400" smtClean="0">
                <a:solidFill>
                  <a:srgbClr val="000000"/>
                </a:solidFill>
              </a:rPr>
              <a:t>The cross-ratio of 4 collinear points</a:t>
            </a:r>
          </a:p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318480" name="Rectangle 16"/>
          <p:cNvSpPr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685800" y="5181600"/>
            <a:ext cx="84582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sz="2000" smtClean="0">
                <a:solidFill>
                  <a:srgbClr val="000000"/>
                </a:solidFill>
              </a:rPr>
              <a:t>Can permute the point ordering</a:t>
            </a:r>
          </a:p>
          <a:p>
            <a:pPr marL="742950" lvl="1" indent="-285750" eaLnBrk="0" hangingPunct="0">
              <a:spcBef>
                <a:spcPct val="20000"/>
              </a:spcBef>
              <a:buFontTx/>
              <a:buChar char="•"/>
            </a:pPr>
            <a:r>
              <a:rPr lang="en-US" sz="2000" smtClean="0">
                <a:solidFill>
                  <a:srgbClr val="000000"/>
                </a:solidFill>
              </a:rPr>
              <a:t>4! = 24 different orders (but only 6 distinct values)</a:t>
            </a:r>
          </a:p>
          <a:p>
            <a:pPr marL="342900" indent="-342900" eaLnBrk="0" hangingPunct="0">
              <a:spcBef>
                <a:spcPct val="20000"/>
              </a:spcBef>
            </a:pPr>
            <a:r>
              <a:rPr lang="en-US" sz="2000" smtClean="0">
                <a:solidFill>
                  <a:srgbClr val="000000"/>
                </a:solidFill>
              </a:rPr>
              <a:t>This is the fundamental invariant of projective geometry</a:t>
            </a:r>
          </a:p>
        </p:txBody>
      </p:sp>
      <p:graphicFrame>
        <p:nvGraphicFramePr>
          <p:cNvPr id="318486" name="Object 22"/>
          <p:cNvGraphicFramePr>
            <a:graphicFrameLocks noChangeAspect="1"/>
          </p:cNvGraphicFramePr>
          <p:nvPr>
            <p:custDataLst>
              <p:tags r:id="rId16"/>
            </p:custDataLst>
          </p:nvPr>
        </p:nvGraphicFramePr>
        <p:xfrm>
          <a:off x="7467600" y="2971800"/>
          <a:ext cx="1031875" cy="152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7164" name="Equation" r:id="rId22" imgW="622080" imgH="914400" progId="Equation.3">
                  <p:embed/>
                </p:oleObj>
              </mc:Choice>
              <mc:Fallback>
                <p:oleObj name="Equation" r:id="rId22" imgW="622080" imgH="91440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67600" y="2971800"/>
                        <a:ext cx="1031875" cy="1524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8487" name="Object 23"/>
          <p:cNvGraphicFramePr>
            <a:graphicFrameLocks noChangeAspect="1"/>
          </p:cNvGraphicFramePr>
          <p:nvPr>
            <p:custDataLst>
              <p:tags r:id="rId17"/>
            </p:custDataLst>
          </p:nvPr>
        </p:nvGraphicFramePr>
        <p:xfrm>
          <a:off x="4953000" y="4795838"/>
          <a:ext cx="1981200" cy="842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7165" name="Equation" r:id="rId24" imgW="1104840" imgH="469800" progId="Equation.3">
                  <p:embed/>
                </p:oleObj>
              </mc:Choice>
              <mc:Fallback>
                <p:oleObj name="Equation" r:id="rId24" imgW="1104840" imgH="46980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53000" y="4795838"/>
                        <a:ext cx="1981200" cy="8429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7136719" y="0"/>
            <a:ext cx="20072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Slide by Steve Seitz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8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8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8480" grpId="0" autoUpdateAnimBg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7"/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1343025" y="4051300"/>
            <a:ext cx="3035300" cy="1112838"/>
            <a:chOff x="1536" y="1584"/>
            <a:chExt cx="1440" cy="528"/>
          </a:xfrm>
        </p:grpSpPr>
        <p:sp>
          <p:nvSpPr>
            <p:cNvPr id="320540" name="Line 28"/>
            <p:cNvSpPr>
              <a:spLocks noChangeShapeType="1"/>
            </p:cNvSpPr>
            <p:nvPr>
              <p:custDataLst>
                <p:tags r:id="rId51"/>
              </p:custDataLst>
            </p:nvPr>
          </p:nvSpPr>
          <p:spPr bwMode="auto">
            <a:xfrm>
              <a:off x="1536" y="2112"/>
              <a:ext cx="912" cy="0"/>
            </a:xfrm>
            <a:prstGeom prst="line">
              <a:avLst/>
            </a:prstGeom>
            <a:noFill/>
            <a:ln w="28575">
              <a:solidFill>
                <a:srgbClr val="0066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20541" name="Line 29"/>
            <p:cNvSpPr>
              <a:spLocks noChangeShapeType="1"/>
            </p:cNvSpPr>
            <p:nvPr>
              <p:custDataLst>
                <p:tags r:id="rId52"/>
              </p:custDataLst>
            </p:nvPr>
          </p:nvSpPr>
          <p:spPr bwMode="auto">
            <a:xfrm>
              <a:off x="2064" y="1584"/>
              <a:ext cx="912" cy="0"/>
            </a:xfrm>
            <a:prstGeom prst="line">
              <a:avLst/>
            </a:prstGeom>
            <a:noFill/>
            <a:ln w="28575">
              <a:solidFill>
                <a:srgbClr val="0066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20542" name="Line 30"/>
            <p:cNvSpPr>
              <a:spLocks noChangeShapeType="1"/>
            </p:cNvSpPr>
            <p:nvPr>
              <p:custDataLst>
                <p:tags r:id="rId53"/>
              </p:custDataLst>
            </p:nvPr>
          </p:nvSpPr>
          <p:spPr bwMode="auto">
            <a:xfrm flipV="1">
              <a:off x="2448" y="1584"/>
              <a:ext cx="528" cy="528"/>
            </a:xfrm>
            <a:prstGeom prst="line">
              <a:avLst/>
            </a:prstGeom>
            <a:noFill/>
            <a:ln w="28575">
              <a:solidFill>
                <a:srgbClr val="0066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3" name="Group 74"/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>
            <a:off x="628650" y="2635250"/>
            <a:ext cx="2535238" cy="2322513"/>
            <a:chOff x="396" y="1660"/>
            <a:chExt cx="1597" cy="1463"/>
          </a:xfrm>
        </p:grpSpPr>
        <p:grpSp>
          <p:nvGrpSpPr>
            <p:cNvPr id="4" name="Group 57"/>
            <p:cNvGrpSpPr>
              <a:grpSpLocks/>
            </p:cNvGrpSpPr>
            <p:nvPr/>
          </p:nvGrpSpPr>
          <p:grpSpPr bwMode="auto">
            <a:xfrm>
              <a:off x="623" y="1660"/>
              <a:ext cx="1370" cy="1417"/>
              <a:chOff x="623" y="1660"/>
              <a:chExt cx="1370" cy="1417"/>
            </a:xfrm>
          </p:grpSpPr>
          <p:sp>
            <p:nvSpPr>
              <p:cNvPr id="320518" name="Line 6"/>
              <p:cNvSpPr>
                <a:spLocks noChangeShapeType="1"/>
              </p:cNvSpPr>
              <p:nvPr>
                <p:custDataLst>
                  <p:tags r:id="rId42"/>
                </p:custDataLst>
              </p:nvPr>
            </p:nvSpPr>
            <p:spPr bwMode="auto">
              <a:xfrm flipH="1">
                <a:off x="669" y="1960"/>
                <a:ext cx="574" cy="1083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grpSp>
            <p:nvGrpSpPr>
              <p:cNvPr id="5" name="Group 54"/>
              <p:cNvGrpSpPr>
                <a:grpSpLocks/>
              </p:cNvGrpSpPr>
              <p:nvPr/>
            </p:nvGrpSpPr>
            <p:grpSpPr bwMode="auto">
              <a:xfrm>
                <a:off x="623" y="1660"/>
                <a:ext cx="1370" cy="1417"/>
                <a:chOff x="623" y="1660"/>
                <a:chExt cx="1370" cy="1417"/>
              </a:xfrm>
            </p:grpSpPr>
            <p:sp>
              <p:nvSpPr>
                <p:cNvPr id="320516" name="Line 4"/>
                <p:cNvSpPr>
                  <a:spLocks noChangeShapeType="1"/>
                </p:cNvSpPr>
                <p:nvPr>
                  <p:custDataLst>
                    <p:tags r:id="rId43"/>
                  </p:custDataLst>
                </p:nvPr>
              </p:nvSpPr>
              <p:spPr bwMode="auto">
                <a:xfrm>
                  <a:off x="624" y="2228"/>
                  <a:ext cx="1344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/>
                  <a:endParaRPr lang="en-US" sz="2400" smtClean="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0517" name="Line 5"/>
                <p:cNvSpPr>
                  <a:spLocks noChangeShapeType="1"/>
                </p:cNvSpPr>
                <p:nvPr>
                  <p:custDataLst>
                    <p:tags r:id="rId44"/>
                  </p:custDataLst>
                </p:nvPr>
              </p:nvSpPr>
              <p:spPr bwMode="auto">
                <a:xfrm>
                  <a:off x="655" y="2233"/>
                  <a:ext cx="1338" cy="63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/>
                  <a:endParaRPr lang="en-US" sz="2400" smtClean="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0520" name="Line 8"/>
                <p:cNvSpPr>
                  <a:spLocks noChangeShapeType="1"/>
                </p:cNvSpPr>
                <p:nvPr>
                  <p:custDataLst>
                    <p:tags r:id="rId45"/>
                  </p:custDataLst>
                </p:nvPr>
              </p:nvSpPr>
              <p:spPr bwMode="auto">
                <a:xfrm flipV="1">
                  <a:off x="655" y="1660"/>
                  <a:ext cx="1338" cy="57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/>
                  <a:endParaRPr lang="en-US" sz="2400" smtClean="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0521" name="Oval 9"/>
                <p:cNvSpPr>
                  <a:spLocks noChangeArrowheads="1"/>
                </p:cNvSpPr>
                <p:nvPr>
                  <p:custDataLst>
                    <p:tags r:id="rId46"/>
                  </p:custDataLst>
                </p:nvPr>
              </p:nvSpPr>
              <p:spPr bwMode="auto">
                <a:xfrm>
                  <a:off x="1214" y="1936"/>
                  <a:ext cx="64" cy="63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/>
                  <a:endParaRPr lang="en-US" sz="2400" smtClean="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0522" name="Oval 10"/>
                <p:cNvSpPr>
                  <a:spLocks noChangeArrowheads="1"/>
                </p:cNvSpPr>
                <p:nvPr>
                  <p:custDataLst>
                    <p:tags r:id="rId47"/>
                  </p:custDataLst>
                </p:nvPr>
              </p:nvSpPr>
              <p:spPr bwMode="auto">
                <a:xfrm>
                  <a:off x="973" y="2361"/>
                  <a:ext cx="64" cy="63"/>
                </a:xfrm>
                <a:prstGeom prst="ellipse">
                  <a:avLst/>
                </a:prstGeom>
                <a:solidFill>
                  <a:srgbClr val="0066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/>
                  <a:endParaRPr lang="en-US" sz="2400" smtClean="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0523" name="Line 11"/>
                <p:cNvSpPr>
                  <a:spLocks noChangeShapeType="1"/>
                </p:cNvSpPr>
                <p:nvPr>
                  <p:custDataLst>
                    <p:tags r:id="rId48"/>
                  </p:custDataLst>
                </p:nvPr>
              </p:nvSpPr>
              <p:spPr bwMode="auto">
                <a:xfrm flipH="1">
                  <a:off x="650" y="2245"/>
                  <a:ext cx="5" cy="82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/>
                  <a:endParaRPr lang="en-US" sz="2400" smtClean="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0524" name="Oval 12"/>
                <p:cNvSpPr>
                  <a:spLocks noChangeArrowheads="1"/>
                </p:cNvSpPr>
                <p:nvPr>
                  <p:custDataLst>
                    <p:tags r:id="rId49"/>
                  </p:custDataLst>
                </p:nvPr>
              </p:nvSpPr>
              <p:spPr bwMode="auto">
                <a:xfrm>
                  <a:off x="1071" y="2194"/>
                  <a:ext cx="64" cy="64"/>
                </a:xfrm>
                <a:prstGeom prst="ellipse">
                  <a:avLst/>
                </a:prstGeom>
                <a:solidFill>
                  <a:srgbClr val="33CC33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/>
                  <a:endParaRPr lang="en-US" sz="2400" smtClean="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0525" name="Oval 13"/>
                <p:cNvSpPr>
                  <a:spLocks noChangeArrowheads="1"/>
                </p:cNvSpPr>
                <p:nvPr>
                  <p:custDataLst>
                    <p:tags r:id="rId50"/>
                  </p:custDataLst>
                </p:nvPr>
              </p:nvSpPr>
              <p:spPr bwMode="auto">
                <a:xfrm>
                  <a:off x="623" y="3014"/>
                  <a:ext cx="64" cy="63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/>
                  <a:endParaRPr lang="en-US" sz="2400" smtClean="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</p:grpSp>
        <p:grpSp>
          <p:nvGrpSpPr>
            <p:cNvPr id="6" name="Group 55"/>
            <p:cNvGrpSpPr>
              <a:grpSpLocks/>
            </p:cNvGrpSpPr>
            <p:nvPr/>
          </p:nvGrpSpPr>
          <p:grpSpPr bwMode="auto">
            <a:xfrm>
              <a:off x="396" y="1774"/>
              <a:ext cx="914" cy="1349"/>
              <a:chOff x="396" y="1774"/>
              <a:chExt cx="914" cy="1349"/>
            </a:xfrm>
          </p:grpSpPr>
          <p:sp>
            <p:nvSpPr>
              <p:cNvPr id="320528" name="Text Box 16"/>
              <p:cNvSpPr txBox="1">
                <a:spLocks noChangeArrowheads="1"/>
              </p:cNvSpPr>
              <p:nvPr>
                <p:custDataLst>
                  <p:tags r:id="rId38"/>
                </p:custDataLst>
              </p:nvPr>
            </p:nvSpPr>
            <p:spPr bwMode="auto">
              <a:xfrm>
                <a:off x="396" y="2873"/>
                <a:ext cx="446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eaLnBrk="0" hangingPunct="0"/>
                <a:r>
                  <a:rPr lang="en-US" sz="2000" b="1" smtClean="0">
                    <a:solidFill>
                      <a:srgbClr val="000000"/>
                    </a:solidFill>
                    <a:latin typeface="Times New Roman" pitchFamily="18" charset="0"/>
                  </a:rPr>
                  <a:t>v</a:t>
                </a:r>
                <a:r>
                  <a:rPr lang="en-US" sz="2000" b="1" baseline="-25000" smtClean="0">
                    <a:solidFill>
                      <a:srgbClr val="000000"/>
                    </a:solidFill>
                    <a:latin typeface="Times New Roman" pitchFamily="18" charset="0"/>
                  </a:rPr>
                  <a:t>Z</a:t>
                </a:r>
                <a:endParaRPr lang="en-US" sz="20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20526" name="Text Box 14"/>
              <p:cNvSpPr txBox="1">
                <a:spLocks noChangeArrowheads="1"/>
              </p:cNvSpPr>
              <p:nvPr>
                <p:custDataLst>
                  <p:tags r:id="rId39"/>
                </p:custDataLst>
              </p:nvPr>
            </p:nvSpPr>
            <p:spPr bwMode="auto">
              <a:xfrm>
                <a:off x="864" y="2006"/>
                <a:ext cx="446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eaLnBrk="0" hangingPunct="0"/>
                <a:r>
                  <a:rPr lang="en-US" sz="2000" b="1" smtClean="0">
                    <a:solidFill>
                      <a:srgbClr val="000000"/>
                    </a:solidFill>
                    <a:latin typeface="Times New Roman" pitchFamily="18" charset="0"/>
                  </a:rPr>
                  <a:t>  r</a:t>
                </a:r>
                <a:endParaRPr lang="en-US" sz="20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20519" name="Text Box 7"/>
              <p:cNvSpPr txBox="1">
                <a:spLocks noChangeArrowheads="1"/>
              </p:cNvSpPr>
              <p:nvPr>
                <p:custDataLst>
                  <p:tags r:id="rId40"/>
                </p:custDataLst>
              </p:nvPr>
            </p:nvSpPr>
            <p:spPr bwMode="auto">
              <a:xfrm>
                <a:off x="1082" y="1774"/>
                <a:ext cx="169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sz="2000" b="1" smtClean="0">
                    <a:solidFill>
                      <a:srgbClr val="000000"/>
                    </a:solidFill>
                    <a:latin typeface="Times New Roman" pitchFamily="18" charset="0"/>
                  </a:rPr>
                  <a:t>t</a:t>
                </a:r>
                <a:endParaRPr lang="en-US" sz="20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20527" name="Text Box 15"/>
              <p:cNvSpPr txBox="1">
                <a:spLocks noChangeArrowheads="1"/>
              </p:cNvSpPr>
              <p:nvPr>
                <p:custDataLst>
                  <p:tags r:id="rId41"/>
                </p:custDataLst>
              </p:nvPr>
            </p:nvSpPr>
            <p:spPr bwMode="auto">
              <a:xfrm>
                <a:off x="780" y="2294"/>
                <a:ext cx="446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eaLnBrk="0" hangingPunct="0"/>
                <a:r>
                  <a:rPr lang="en-US" sz="2000" b="1" smtClean="0">
                    <a:solidFill>
                      <a:srgbClr val="000000"/>
                    </a:solidFill>
                    <a:latin typeface="Times New Roman" pitchFamily="18" charset="0"/>
                  </a:rPr>
                  <a:t>b</a:t>
                </a:r>
                <a:endParaRPr lang="en-US" sz="20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</p:grpSp>
      <p:grpSp>
        <p:nvGrpSpPr>
          <p:cNvPr id="7" name="Group 78"/>
          <p:cNvGrpSpPr>
            <a:grpSpLocks/>
          </p:cNvGrpSpPr>
          <p:nvPr>
            <p:custDataLst>
              <p:tags r:id="rId4"/>
            </p:custDataLst>
          </p:nvPr>
        </p:nvGrpSpPr>
        <p:grpSpPr bwMode="auto">
          <a:xfrm>
            <a:off x="5334000" y="2743200"/>
            <a:ext cx="2284413" cy="1281113"/>
            <a:chOff x="3360" y="1728"/>
            <a:chExt cx="1439" cy="807"/>
          </a:xfrm>
        </p:grpSpPr>
        <p:graphicFrame>
          <p:nvGraphicFramePr>
            <p:cNvPr id="320530" name="Object 18"/>
            <p:cNvGraphicFramePr>
              <a:graphicFrameLocks noChangeAspect="1"/>
            </p:cNvGraphicFramePr>
            <p:nvPr>
              <p:custDataLst>
                <p:tags r:id="rId36"/>
              </p:custDataLst>
              <p:extLst>
                <p:ext uri="{D42A27DB-BD31-4B8C-83A1-F6EECF244321}">
                  <p14:modId xmlns:p14="http://schemas.microsoft.com/office/powerpoint/2010/main" val="3515618005"/>
                </p:ext>
              </p:extLst>
            </p:nvPr>
          </p:nvGraphicFramePr>
          <p:xfrm>
            <a:off x="3511" y="1728"/>
            <a:ext cx="1149" cy="5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88244" name="Equation" r:id="rId56" imgW="927000" imgH="469800" progId="Equation.3">
                    <p:embed/>
                  </p:oleObj>
                </mc:Choice>
                <mc:Fallback>
                  <p:oleObj name="Equation" r:id="rId56" imgW="927000" imgH="469800" progId="Equation.3">
                    <p:embed/>
                    <p:pic>
                      <p:nvPicPr>
                        <p:cNvPr id="0" name="Picture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7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511" y="1728"/>
                          <a:ext cx="1149" cy="58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20531" name="Text Box 19"/>
            <p:cNvSpPr txBox="1">
              <a:spLocks noChangeArrowheads="1"/>
            </p:cNvSpPr>
            <p:nvPr>
              <p:custDataLst>
                <p:tags r:id="rId37"/>
              </p:custDataLst>
            </p:nvPr>
          </p:nvSpPr>
          <p:spPr bwMode="auto">
            <a:xfrm>
              <a:off x="3360" y="2285"/>
              <a:ext cx="1439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2000" b="1" smtClean="0">
                  <a:solidFill>
                    <a:srgbClr val="000000"/>
                  </a:solidFill>
                </a:rPr>
                <a:t>image cross ratio</a:t>
              </a:r>
            </a:p>
          </p:txBody>
        </p:sp>
      </p:grpSp>
      <p:sp>
        <p:nvSpPr>
          <p:cNvPr id="320532" name="Rectangle 20"/>
          <p:cNvSpPr>
            <a:spLocks noGrp="1" noChangeArrowheads="1"/>
          </p:cNvSpPr>
          <p:nvPr>
            <p:ph type="title"/>
            <p:custDataLst>
              <p:tags r:id="rId5"/>
            </p:custDataLst>
          </p:nvPr>
        </p:nvSpPr>
        <p:spPr/>
        <p:txBody>
          <a:bodyPr/>
          <a:lstStyle/>
          <a:p>
            <a:r>
              <a:rPr lang="en-US"/>
              <a:t>Measuring height</a:t>
            </a:r>
          </a:p>
        </p:txBody>
      </p:sp>
      <p:sp>
        <p:nvSpPr>
          <p:cNvPr id="320533" name="Text Box 21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3048000" y="4556125"/>
            <a:ext cx="20589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000" b="1" smtClean="0">
                <a:solidFill>
                  <a:srgbClr val="000000"/>
                </a:solidFill>
                <a:latin typeface="Times New Roman" pitchFamily="18" charset="0"/>
              </a:rPr>
              <a:t>B </a:t>
            </a:r>
            <a:r>
              <a:rPr lang="en-US" sz="1600" smtClean="0">
                <a:solidFill>
                  <a:srgbClr val="000000"/>
                </a:solidFill>
              </a:rPr>
              <a:t> (bottom of object)</a:t>
            </a:r>
          </a:p>
        </p:txBody>
      </p:sp>
      <p:sp>
        <p:nvSpPr>
          <p:cNvPr id="320534" name="Text Box 22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3213100" y="2362200"/>
            <a:ext cx="17256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000" b="1" smtClean="0">
                <a:solidFill>
                  <a:srgbClr val="000000"/>
                </a:solidFill>
                <a:latin typeface="Times New Roman" pitchFamily="18" charset="0"/>
              </a:rPr>
              <a:t>T  </a:t>
            </a:r>
            <a:r>
              <a:rPr lang="en-US" sz="1600" smtClean="0">
                <a:solidFill>
                  <a:srgbClr val="000000"/>
                </a:solidFill>
              </a:rPr>
              <a:t>(top of object)</a:t>
            </a:r>
          </a:p>
        </p:txBody>
      </p:sp>
      <p:sp>
        <p:nvSpPr>
          <p:cNvPr id="320535" name="Text Box 23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3194050" y="3184525"/>
            <a:ext cx="19875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2000" b="1" smtClean="0">
                <a:solidFill>
                  <a:srgbClr val="000000"/>
                </a:solidFill>
                <a:latin typeface="Times New Roman" pitchFamily="18" charset="0"/>
              </a:rPr>
              <a:t>R  </a:t>
            </a:r>
            <a:r>
              <a:rPr lang="en-US" sz="1600" smtClean="0">
                <a:solidFill>
                  <a:srgbClr val="000000"/>
                </a:solidFill>
              </a:rPr>
              <a:t>(reference point)</a:t>
            </a:r>
          </a:p>
        </p:txBody>
      </p:sp>
      <p:sp>
        <p:nvSpPr>
          <p:cNvPr id="320536" name="Line 24"/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 flipV="1">
            <a:off x="3163888" y="1649413"/>
            <a:ext cx="0" cy="28321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20538" name="Line 26"/>
          <p:cNvSpPr>
            <a:spLocks noChangeShapeType="1"/>
          </p:cNvSpPr>
          <p:nvPr>
            <p:custDataLst>
              <p:tags r:id="rId10"/>
            </p:custDataLst>
          </p:nvPr>
        </p:nvSpPr>
        <p:spPr bwMode="auto">
          <a:xfrm flipV="1">
            <a:off x="1343025" y="4051300"/>
            <a:ext cx="1112838" cy="1112838"/>
          </a:xfrm>
          <a:prstGeom prst="line">
            <a:avLst/>
          </a:prstGeom>
          <a:noFill/>
          <a:ln w="28575">
            <a:solidFill>
              <a:srgbClr val="0066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20543" name="Text Box 31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1828800" y="5162550"/>
            <a:ext cx="16668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000" smtClean="0">
                <a:solidFill>
                  <a:srgbClr val="000000"/>
                </a:solidFill>
              </a:rPr>
              <a:t>ground plane</a:t>
            </a:r>
          </a:p>
        </p:txBody>
      </p:sp>
      <p:sp>
        <p:nvSpPr>
          <p:cNvPr id="320544" name="Line 32"/>
          <p:cNvSpPr>
            <a:spLocks noChangeShapeType="1"/>
          </p:cNvSpPr>
          <p:nvPr>
            <p:custDataLst>
              <p:tags r:id="rId12"/>
            </p:custDataLst>
          </p:nvPr>
        </p:nvSpPr>
        <p:spPr bwMode="auto">
          <a:xfrm flipV="1">
            <a:off x="2971800" y="2667000"/>
            <a:ext cx="0" cy="1889125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20545" name="Oval 33"/>
          <p:cNvSpPr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3092450" y="4456113"/>
            <a:ext cx="147638" cy="147637"/>
          </a:xfrm>
          <a:prstGeom prst="ellipse">
            <a:avLst/>
          </a:prstGeom>
          <a:solidFill>
            <a:srgbClr val="0066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20546" name="Oval 34"/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3092450" y="2597150"/>
            <a:ext cx="147638" cy="14763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20552" name="Text Box 40"/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2590800" y="3565525"/>
            <a:ext cx="3683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000" smtClean="0">
                <a:solidFill>
                  <a:srgbClr val="FF0000"/>
                </a:solidFill>
                <a:latin typeface="Times New Roman" pitchFamily="18" charset="0"/>
              </a:rPr>
              <a:t>H</a:t>
            </a:r>
          </a:p>
        </p:txBody>
      </p:sp>
      <p:sp>
        <p:nvSpPr>
          <p:cNvPr id="320559" name="Oval 47"/>
          <p:cNvSpPr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3084513" y="3467100"/>
            <a:ext cx="147637" cy="147638"/>
          </a:xfrm>
          <a:prstGeom prst="ellipse">
            <a:avLst/>
          </a:prstGeom>
          <a:solidFill>
            <a:srgbClr val="33CC33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8" name="Group 58"/>
          <p:cNvGrpSpPr>
            <a:grpSpLocks/>
          </p:cNvGrpSpPr>
          <p:nvPr>
            <p:custDataLst>
              <p:tags r:id="rId17"/>
            </p:custDataLst>
          </p:nvPr>
        </p:nvGrpSpPr>
        <p:grpSpPr bwMode="auto">
          <a:xfrm>
            <a:off x="533400" y="2635250"/>
            <a:ext cx="1922463" cy="1517650"/>
            <a:chOff x="336" y="1660"/>
            <a:chExt cx="1211" cy="956"/>
          </a:xfrm>
        </p:grpSpPr>
        <p:sp>
          <p:nvSpPr>
            <p:cNvPr id="320537" name="Text Box 25"/>
            <p:cNvSpPr txBox="1">
              <a:spLocks noChangeArrowheads="1"/>
            </p:cNvSpPr>
            <p:nvPr>
              <p:custDataLst>
                <p:tags r:id="rId30"/>
              </p:custDataLst>
            </p:nvPr>
          </p:nvSpPr>
          <p:spPr bwMode="auto">
            <a:xfrm>
              <a:off x="336" y="2170"/>
              <a:ext cx="232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2000" b="1" smtClean="0">
                  <a:solidFill>
                    <a:srgbClr val="000000"/>
                  </a:solidFill>
                  <a:latin typeface="Times New Roman" pitchFamily="18" charset="0"/>
                </a:rPr>
                <a:t>C</a:t>
              </a:r>
              <a:endParaRPr lang="en-US" sz="20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grpSp>
          <p:nvGrpSpPr>
            <p:cNvPr id="9" name="Group 53"/>
            <p:cNvGrpSpPr>
              <a:grpSpLocks/>
            </p:cNvGrpSpPr>
            <p:nvPr/>
          </p:nvGrpSpPr>
          <p:grpSpPr bwMode="auto">
            <a:xfrm>
              <a:off x="603" y="1660"/>
              <a:ext cx="944" cy="956"/>
              <a:chOff x="603" y="1660"/>
              <a:chExt cx="944" cy="956"/>
            </a:xfrm>
          </p:grpSpPr>
          <p:grpSp>
            <p:nvGrpSpPr>
              <p:cNvPr id="10" name="Group 35"/>
              <p:cNvGrpSpPr>
                <a:grpSpLocks/>
              </p:cNvGrpSpPr>
              <p:nvPr/>
            </p:nvGrpSpPr>
            <p:grpSpPr bwMode="auto">
              <a:xfrm>
                <a:off x="655" y="1660"/>
                <a:ext cx="892" cy="956"/>
                <a:chOff x="1392" y="912"/>
                <a:chExt cx="672" cy="720"/>
              </a:xfrm>
            </p:grpSpPr>
            <p:sp>
              <p:nvSpPr>
                <p:cNvPr id="320548" name="Line 36"/>
                <p:cNvSpPr>
                  <a:spLocks noChangeShapeType="1"/>
                </p:cNvSpPr>
                <p:nvPr>
                  <p:custDataLst>
                    <p:tags r:id="rId32"/>
                  </p:custDataLst>
                </p:nvPr>
              </p:nvSpPr>
              <p:spPr bwMode="auto">
                <a:xfrm flipH="1">
                  <a:off x="1392" y="1104"/>
                  <a:ext cx="192" cy="528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/>
                  <a:endParaRPr lang="en-US" sz="2400" smtClean="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0549" name="Line 37"/>
                <p:cNvSpPr>
                  <a:spLocks noChangeShapeType="1"/>
                </p:cNvSpPr>
                <p:nvPr>
                  <p:custDataLst>
                    <p:tags r:id="rId33"/>
                  </p:custDataLst>
                </p:nvPr>
              </p:nvSpPr>
              <p:spPr bwMode="auto">
                <a:xfrm flipH="1">
                  <a:off x="1872" y="912"/>
                  <a:ext cx="192" cy="528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/>
                  <a:endParaRPr lang="en-US" sz="2400" smtClean="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0550" name="Line 38"/>
                <p:cNvSpPr>
                  <a:spLocks noChangeShapeType="1"/>
                </p:cNvSpPr>
                <p:nvPr>
                  <p:custDataLst>
                    <p:tags r:id="rId34"/>
                  </p:custDataLst>
                </p:nvPr>
              </p:nvSpPr>
              <p:spPr bwMode="auto">
                <a:xfrm flipV="1">
                  <a:off x="1392" y="1440"/>
                  <a:ext cx="480" cy="19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/>
                  <a:endParaRPr lang="en-US" sz="2400" smtClean="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0551" name="Line 39"/>
                <p:cNvSpPr>
                  <a:spLocks noChangeShapeType="1"/>
                </p:cNvSpPr>
                <p:nvPr>
                  <p:custDataLst>
                    <p:tags r:id="rId35"/>
                  </p:custDataLst>
                </p:nvPr>
              </p:nvSpPr>
              <p:spPr bwMode="auto">
                <a:xfrm flipV="1">
                  <a:off x="1584" y="912"/>
                  <a:ext cx="480" cy="19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/>
                  <a:endParaRPr lang="en-US" sz="2400" smtClean="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sp>
            <p:nvSpPr>
              <p:cNvPr id="320560" name="Oval 48"/>
              <p:cNvSpPr>
                <a:spLocks noChangeArrowheads="1"/>
              </p:cNvSpPr>
              <p:nvPr>
                <p:custDataLst>
                  <p:tags r:id="rId31"/>
                </p:custDataLst>
              </p:nvPr>
            </p:nvSpPr>
            <p:spPr bwMode="auto">
              <a:xfrm>
                <a:off x="603" y="2197"/>
                <a:ext cx="64" cy="64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</p:grpSp>
      <p:grpSp>
        <p:nvGrpSpPr>
          <p:cNvPr id="11" name="Group 77"/>
          <p:cNvGrpSpPr>
            <a:grpSpLocks/>
          </p:cNvGrpSpPr>
          <p:nvPr>
            <p:custDataLst>
              <p:tags r:id="rId18"/>
            </p:custDataLst>
          </p:nvPr>
        </p:nvGrpSpPr>
        <p:grpSpPr bwMode="auto">
          <a:xfrm>
            <a:off x="5348288" y="1219200"/>
            <a:ext cx="2271712" cy="1295400"/>
            <a:chOff x="3369" y="768"/>
            <a:chExt cx="1431" cy="816"/>
          </a:xfrm>
        </p:grpSpPr>
        <p:graphicFrame>
          <p:nvGraphicFramePr>
            <p:cNvPr id="320562" name="Object 50"/>
            <p:cNvGraphicFramePr>
              <a:graphicFrameLocks noChangeAspect="1"/>
            </p:cNvGraphicFramePr>
            <p:nvPr>
              <p:custDataLst>
                <p:tags r:id="rId28"/>
              </p:custDataLst>
              <p:extLst>
                <p:ext uri="{D42A27DB-BD31-4B8C-83A1-F6EECF244321}">
                  <p14:modId xmlns:p14="http://schemas.microsoft.com/office/powerpoint/2010/main" val="2233648635"/>
                </p:ext>
              </p:extLst>
            </p:nvPr>
          </p:nvGraphicFramePr>
          <p:xfrm>
            <a:off x="3448" y="768"/>
            <a:ext cx="1213" cy="58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88245" name="Equation" r:id="rId58" imgW="977760" imgH="469800" progId="Equation.3">
                    <p:embed/>
                  </p:oleObj>
                </mc:Choice>
                <mc:Fallback>
                  <p:oleObj name="Equation" r:id="rId58" imgW="977760" imgH="469800" progId="Equation.3">
                    <p:embed/>
                    <p:pic>
                      <p:nvPicPr>
                        <p:cNvPr id="0" name="Picture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9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448" y="768"/>
                          <a:ext cx="1213" cy="584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20563" name="Text Box 51"/>
            <p:cNvSpPr txBox="1">
              <a:spLocks noChangeArrowheads="1"/>
            </p:cNvSpPr>
            <p:nvPr>
              <p:custDataLst>
                <p:tags r:id="rId29"/>
              </p:custDataLst>
            </p:nvPr>
          </p:nvSpPr>
          <p:spPr bwMode="auto">
            <a:xfrm>
              <a:off x="3369" y="1334"/>
              <a:ext cx="1431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2000" b="1" smtClean="0">
                  <a:solidFill>
                    <a:srgbClr val="000000"/>
                  </a:solidFill>
                </a:rPr>
                <a:t>scene cross ratio</a:t>
              </a:r>
            </a:p>
          </p:txBody>
        </p:sp>
      </p:grpSp>
      <p:sp>
        <p:nvSpPr>
          <p:cNvPr id="320564" name="Text Box 52"/>
          <p:cNvSpPr txBox="1"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2971800" y="1163638"/>
            <a:ext cx="4016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400" b="1" smtClean="0">
                <a:solidFill>
                  <a:srgbClr val="000000"/>
                </a:solidFill>
                <a:latin typeface="Times New Roman" pitchFamily="18" charset="0"/>
                <a:sym typeface="Symbol" pitchFamily="18" charset="2"/>
              </a:rPr>
              <a:t></a:t>
            </a:r>
            <a:endParaRPr lang="en-US" sz="20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graphicFrame>
        <p:nvGraphicFramePr>
          <p:cNvPr id="320578" name="Object 66"/>
          <p:cNvGraphicFramePr>
            <a:graphicFrameLocks noChangeAspect="1"/>
          </p:cNvGraphicFramePr>
          <p:nvPr>
            <p:custDataLst>
              <p:tags r:id="rId20"/>
            </p:custDataLst>
          </p:nvPr>
        </p:nvGraphicFramePr>
        <p:xfrm>
          <a:off x="4038600" y="5257800"/>
          <a:ext cx="925513" cy="152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8246" name="Equation" r:id="rId60" imgW="558720" imgH="914400" progId="Equation.3">
                  <p:embed/>
                </p:oleObj>
              </mc:Choice>
              <mc:Fallback>
                <p:oleObj name="Equation" r:id="rId60" imgW="558720" imgH="9144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38600" y="5257800"/>
                        <a:ext cx="925513" cy="1524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0579" name="Object 67"/>
          <p:cNvGraphicFramePr>
            <a:graphicFrameLocks noChangeAspect="1"/>
          </p:cNvGraphicFramePr>
          <p:nvPr>
            <p:custDataLst>
              <p:tags r:id="rId21"/>
            </p:custDataLst>
          </p:nvPr>
        </p:nvGraphicFramePr>
        <p:xfrm>
          <a:off x="7162800" y="5410200"/>
          <a:ext cx="842963" cy="1184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8247" name="Equation" r:id="rId62" imgW="507960" imgH="711000" progId="Equation.3">
                  <p:embed/>
                </p:oleObj>
              </mc:Choice>
              <mc:Fallback>
                <p:oleObj name="Equation" r:id="rId62" imgW="507960" imgH="71100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62800" y="5410200"/>
                        <a:ext cx="842963" cy="11842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0580" name="Text Box 68"/>
          <p:cNvSpPr txBox="1">
            <a:spLocks noChangeArrowheads="1"/>
          </p:cNvSpPr>
          <p:nvPr>
            <p:custDataLst>
              <p:tags r:id="rId22"/>
            </p:custDataLst>
          </p:nvPr>
        </p:nvSpPr>
        <p:spPr bwMode="auto">
          <a:xfrm>
            <a:off x="609600" y="5775325"/>
            <a:ext cx="33718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000" smtClean="0">
                <a:solidFill>
                  <a:srgbClr val="000000"/>
                </a:solidFill>
              </a:rPr>
              <a:t>scene points represented as</a:t>
            </a:r>
          </a:p>
        </p:txBody>
      </p:sp>
      <p:sp>
        <p:nvSpPr>
          <p:cNvPr id="320581" name="Text Box 69"/>
          <p:cNvSpPr txBox="1">
            <a:spLocks noChangeArrowheads="1"/>
          </p:cNvSpPr>
          <p:nvPr>
            <p:custDataLst>
              <p:tags r:id="rId23"/>
            </p:custDataLst>
          </p:nvPr>
        </p:nvSpPr>
        <p:spPr bwMode="auto">
          <a:xfrm>
            <a:off x="5162550" y="5791200"/>
            <a:ext cx="1962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000" smtClean="0">
                <a:solidFill>
                  <a:srgbClr val="000000"/>
                </a:solidFill>
              </a:rPr>
              <a:t>image points as</a:t>
            </a:r>
          </a:p>
        </p:txBody>
      </p:sp>
      <p:graphicFrame>
        <p:nvGraphicFramePr>
          <p:cNvPr id="320582" name="Object 70"/>
          <p:cNvGraphicFramePr>
            <a:graphicFrameLocks noChangeAspect="1"/>
          </p:cNvGraphicFramePr>
          <p:nvPr>
            <p:custDataLst>
              <p:tags r:id="rId24"/>
            </p:custDataLst>
          </p:nvPr>
        </p:nvGraphicFramePr>
        <p:xfrm>
          <a:off x="7543800" y="1306513"/>
          <a:ext cx="650875" cy="776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8248" name="Equation" r:id="rId64" imgW="330120" imgH="393480" progId="Equation.3">
                  <p:embed/>
                </p:oleObj>
              </mc:Choice>
              <mc:Fallback>
                <p:oleObj name="Equation" r:id="rId64" imgW="330120" imgH="39348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43800" y="1306513"/>
                        <a:ext cx="650875" cy="7762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0583" name="Object 71"/>
          <p:cNvGraphicFramePr>
            <a:graphicFrameLocks noChangeAspect="1"/>
          </p:cNvGraphicFramePr>
          <p:nvPr>
            <p:custDataLst>
              <p:tags r:id="rId25"/>
            </p:custDataLst>
          </p:nvPr>
        </p:nvGraphicFramePr>
        <p:xfrm>
          <a:off x="7578725" y="2830513"/>
          <a:ext cx="650875" cy="776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8249" name="Equation" r:id="rId66" imgW="330120" imgH="393480" progId="Equation.3">
                  <p:embed/>
                </p:oleObj>
              </mc:Choice>
              <mc:Fallback>
                <p:oleObj name="Equation" r:id="rId66" imgW="330120" imgH="393480" progId="Equation.3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78725" y="2830513"/>
                        <a:ext cx="650875" cy="7762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0592" name="Line 80"/>
          <p:cNvSpPr>
            <a:spLocks noChangeShapeType="1"/>
          </p:cNvSpPr>
          <p:nvPr>
            <p:custDataLst>
              <p:tags r:id="rId26"/>
            </p:custDataLst>
          </p:nvPr>
        </p:nvSpPr>
        <p:spPr bwMode="auto">
          <a:xfrm flipV="1">
            <a:off x="3352800" y="3581400"/>
            <a:ext cx="0" cy="981075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20593" name="Text Box 81"/>
          <p:cNvSpPr txBox="1">
            <a:spLocks noChangeArrowheads="1"/>
          </p:cNvSpPr>
          <p:nvPr>
            <p:custDataLst>
              <p:tags r:id="rId27"/>
            </p:custDataLst>
          </p:nvPr>
        </p:nvSpPr>
        <p:spPr bwMode="auto">
          <a:xfrm>
            <a:off x="3352800" y="3733800"/>
            <a:ext cx="3540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000" smtClean="0">
                <a:solidFill>
                  <a:srgbClr val="FF0000"/>
                </a:solidFill>
                <a:latin typeface="Times New Roman" pitchFamily="18" charset="0"/>
              </a:rPr>
              <a:t>R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7136719" y="0"/>
            <a:ext cx="20072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Slide by Steve Seitz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0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0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185" name="Line 145"/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>
            <a:off x="2057400" y="1828800"/>
            <a:ext cx="381000" cy="838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3042" name="Line 2"/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>
            <a:off x="30163" y="2693988"/>
            <a:ext cx="9113837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2" name="Group 3"/>
          <p:cNvGrpSpPr>
            <a:grpSpLocks/>
          </p:cNvGrpSpPr>
          <p:nvPr>
            <p:custDataLst>
              <p:tags r:id="rId4"/>
            </p:custDataLst>
          </p:nvPr>
        </p:nvGrpSpPr>
        <p:grpSpPr bwMode="auto">
          <a:xfrm>
            <a:off x="0" y="2693988"/>
            <a:ext cx="9139238" cy="4159250"/>
            <a:chOff x="1050" y="1976"/>
            <a:chExt cx="3862" cy="1830"/>
          </a:xfrm>
        </p:grpSpPr>
        <p:sp>
          <p:nvSpPr>
            <p:cNvPr id="343044" name="Line 4"/>
            <p:cNvSpPr>
              <a:spLocks noChangeShapeType="1"/>
            </p:cNvSpPr>
            <p:nvPr>
              <p:custDataLst>
                <p:tags r:id="rId59"/>
              </p:custDataLst>
            </p:nvPr>
          </p:nvSpPr>
          <p:spPr bwMode="auto">
            <a:xfrm flipH="1">
              <a:off x="1056" y="1976"/>
              <a:ext cx="3479" cy="1492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45" name="Line 5"/>
            <p:cNvSpPr>
              <a:spLocks noChangeShapeType="1"/>
            </p:cNvSpPr>
            <p:nvPr>
              <p:custDataLst>
                <p:tags r:id="rId60"/>
              </p:custDataLst>
            </p:nvPr>
          </p:nvSpPr>
          <p:spPr bwMode="auto">
            <a:xfrm flipV="1">
              <a:off x="1586" y="1976"/>
              <a:ext cx="2949" cy="183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46" name="Line 6"/>
            <p:cNvSpPr>
              <a:spLocks noChangeShapeType="1"/>
            </p:cNvSpPr>
            <p:nvPr>
              <p:custDataLst>
                <p:tags r:id="rId61"/>
              </p:custDataLst>
            </p:nvPr>
          </p:nvSpPr>
          <p:spPr bwMode="auto">
            <a:xfrm flipV="1">
              <a:off x="2525" y="1976"/>
              <a:ext cx="2010" cy="1824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47" name="Line 7"/>
            <p:cNvSpPr>
              <a:spLocks noChangeShapeType="1"/>
            </p:cNvSpPr>
            <p:nvPr>
              <p:custDataLst>
                <p:tags r:id="rId62"/>
              </p:custDataLst>
            </p:nvPr>
          </p:nvSpPr>
          <p:spPr bwMode="auto">
            <a:xfrm flipV="1">
              <a:off x="3371" y="1976"/>
              <a:ext cx="1164" cy="181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48" name="Line 8"/>
            <p:cNvSpPr>
              <a:spLocks noChangeShapeType="1"/>
            </p:cNvSpPr>
            <p:nvPr>
              <p:custDataLst>
                <p:tags r:id="rId63"/>
              </p:custDataLst>
            </p:nvPr>
          </p:nvSpPr>
          <p:spPr bwMode="auto">
            <a:xfrm flipV="1">
              <a:off x="4195" y="1976"/>
              <a:ext cx="340" cy="181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49" name="Line 9"/>
            <p:cNvSpPr>
              <a:spLocks noChangeShapeType="1"/>
            </p:cNvSpPr>
            <p:nvPr>
              <p:custDataLst>
                <p:tags r:id="rId64"/>
              </p:custDataLst>
            </p:nvPr>
          </p:nvSpPr>
          <p:spPr bwMode="auto">
            <a:xfrm flipH="1" flipV="1">
              <a:off x="4535" y="1976"/>
              <a:ext cx="367" cy="921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50" name="Line 10"/>
            <p:cNvSpPr>
              <a:spLocks noChangeShapeType="1"/>
            </p:cNvSpPr>
            <p:nvPr>
              <p:custDataLst>
                <p:tags r:id="rId65"/>
              </p:custDataLst>
            </p:nvPr>
          </p:nvSpPr>
          <p:spPr bwMode="auto">
            <a:xfrm flipH="1" flipV="1">
              <a:off x="4540" y="1976"/>
              <a:ext cx="372" cy="401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51" name="Line 11"/>
            <p:cNvSpPr>
              <a:spLocks noChangeShapeType="1"/>
            </p:cNvSpPr>
            <p:nvPr>
              <p:custDataLst>
                <p:tags r:id="rId66"/>
              </p:custDataLst>
            </p:nvPr>
          </p:nvSpPr>
          <p:spPr bwMode="auto">
            <a:xfrm>
              <a:off x="4540" y="1976"/>
              <a:ext cx="368" cy="19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52" name="Line 12"/>
            <p:cNvSpPr>
              <a:spLocks noChangeShapeType="1"/>
            </p:cNvSpPr>
            <p:nvPr>
              <p:custDataLst>
                <p:tags r:id="rId67"/>
              </p:custDataLst>
            </p:nvPr>
          </p:nvSpPr>
          <p:spPr bwMode="auto">
            <a:xfrm flipH="1" flipV="1">
              <a:off x="4540" y="1976"/>
              <a:ext cx="357" cy="9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53" name="Line 13"/>
            <p:cNvSpPr>
              <a:spLocks noChangeShapeType="1"/>
            </p:cNvSpPr>
            <p:nvPr>
              <p:custDataLst>
                <p:tags r:id="rId68"/>
              </p:custDataLst>
            </p:nvPr>
          </p:nvSpPr>
          <p:spPr bwMode="auto">
            <a:xfrm flipV="1">
              <a:off x="1062" y="1976"/>
              <a:ext cx="3478" cy="989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54" name="Line 14"/>
            <p:cNvSpPr>
              <a:spLocks noChangeShapeType="1"/>
            </p:cNvSpPr>
            <p:nvPr>
              <p:custDataLst>
                <p:tags r:id="rId69"/>
              </p:custDataLst>
            </p:nvPr>
          </p:nvSpPr>
          <p:spPr bwMode="auto">
            <a:xfrm flipV="1">
              <a:off x="1050" y="1976"/>
              <a:ext cx="3479" cy="59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55" name="Line 15"/>
            <p:cNvSpPr>
              <a:spLocks noChangeShapeType="1"/>
            </p:cNvSpPr>
            <p:nvPr>
              <p:custDataLst>
                <p:tags r:id="rId70"/>
              </p:custDataLst>
            </p:nvPr>
          </p:nvSpPr>
          <p:spPr bwMode="auto">
            <a:xfrm flipV="1">
              <a:off x="1056" y="1976"/>
              <a:ext cx="3473" cy="339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56" name="Line 16"/>
            <p:cNvSpPr>
              <a:spLocks noChangeShapeType="1"/>
            </p:cNvSpPr>
            <p:nvPr>
              <p:custDataLst>
                <p:tags r:id="rId71"/>
              </p:custDataLst>
            </p:nvPr>
          </p:nvSpPr>
          <p:spPr bwMode="auto">
            <a:xfrm flipV="1">
              <a:off x="1050" y="1976"/>
              <a:ext cx="3479" cy="142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3" name="Group 17"/>
          <p:cNvGrpSpPr>
            <a:grpSpLocks/>
          </p:cNvGrpSpPr>
          <p:nvPr>
            <p:custDataLst>
              <p:tags r:id="rId5"/>
            </p:custDataLst>
          </p:nvPr>
        </p:nvGrpSpPr>
        <p:grpSpPr bwMode="auto">
          <a:xfrm flipH="1">
            <a:off x="6350" y="2698750"/>
            <a:ext cx="9118600" cy="4159250"/>
            <a:chOff x="1050" y="1976"/>
            <a:chExt cx="3862" cy="1830"/>
          </a:xfrm>
        </p:grpSpPr>
        <p:sp>
          <p:nvSpPr>
            <p:cNvPr id="343058" name="Line 18"/>
            <p:cNvSpPr>
              <a:spLocks noChangeShapeType="1"/>
            </p:cNvSpPr>
            <p:nvPr>
              <p:custDataLst>
                <p:tags r:id="rId46"/>
              </p:custDataLst>
            </p:nvPr>
          </p:nvSpPr>
          <p:spPr bwMode="auto">
            <a:xfrm flipH="1">
              <a:off x="1056" y="1976"/>
              <a:ext cx="3479" cy="1492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59" name="Line 19"/>
            <p:cNvSpPr>
              <a:spLocks noChangeShapeType="1"/>
            </p:cNvSpPr>
            <p:nvPr>
              <p:custDataLst>
                <p:tags r:id="rId47"/>
              </p:custDataLst>
            </p:nvPr>
          </p:nvSpPr>
          <p:spPr bwMode="auto">
            <a:xfrm flipV="1">
              <a:off x="1586" y="1976"/>
              <a:ext cx="2949" cy="183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60" name="Line 20"/>
            <p:cNvSpPr>
              <a:spLocks noChangeShapeType="1"/>
            </p:cNvSpPr>
            <p:nvPr>
              <p:custDataLst>
                <p:tags r:id="rId48"/>
              </p:custDataLst>
            </p:nvPr>
          </p:nvSpPr>
          <p:spPr bwMode="auto">
            <a:xfrm flipV="1">
              <a:off x="2525" y="1976"/>
              <a:ext cx="2010" cy="1824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61" name="Line 21"/>
            <p:cNvSpPr>
              <a:spLocks noChangeShapeType="1"/>
            </p:cNvSpPr>
            <p:nvPr>
              <p:custDataLst>
                <p:tags r:id="rId49"/>
              </p:custDataLst>
            </p:nvPr>
          </p:nvSpPr>
          <p:spPr bwMode="auto">
            <a:xfrm flipV="1">
              <a:off x="3371" y="1976"/>
              <a:ext cx="1164" cy="181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62" name="Line 22"/>
            <p:cNvSpPr>
              <a:spLocks noChangeShapeType="1"/>
            </p:cNvSpPr>
            <p:nvPr>
              <p:custDataLst>
                <p:tags r:id="rId50"/>
              </p:custDataLst>
            </p:nvPr>
          </p:nvSpPr>
          <p:spPr bwMode="auto">
            <a:xfrm flipV="1">
              <a:off x="4195" y="1976"/>
              <a:ext cx="340" cy="181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63" name="Line 23"/>
            <p:cNvSpPr>
              <a:spLocks noChangeShapeType="1"/>
            </p:cNvSpPr>
            <p:nvPr>
              <p:custDataLst>
                <p:tags r:id="rId51"/>
              </p:custDataLst>
            </p:nvPr>
          </p:nvSpPr>
          <p:spPr bwMode="auto">
            <a:xfrm flipH="1" flipV="1">
              <a:off x="4535" y="1976"/>
              <a:ext cx="367" cy="921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64" name="Line 24"/>
            <p:cNvSpPr>
              <a:spLocks noChangeShapeType="1"/>
            </p:cNvSpPr>
            <p:nvPr>
              <p:custDataLst>
                <p:tags r:id="rId52"/>
              </p:custDataLst>
            </p:nvPr>
          </p:nvSpPr>
          <p:spPr bwMode="auto">
            <a:xfrm flipH="1" flipV="1">
              <a:off x="4540" y="1976"/>
              <a:ext cx="372" cy="401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65" name="Line 25"/>
            <p:cNvSpPr>
              <a:spLocks noChangeShapeType="1"/>
            </p:cNvSpPr>
            <p:nvPr>
              <p:custDataLst>
                <p:tags r:id="rId53"/>
              </p:custDataLst>
            </p:nvPr>
          </p:nvSpPr>
          <p:spPr bwMode="auto">
            <a:xfrm>
              <a:off x="4540" y="1976"/>
              <a:ext cx="368" cy="19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66" name="Line 26"/>
            <p:cNvSpPr>
              <a:spLocks noChangeShapeType="1"/>
            </p:cNvSpPr>
            <p:nvPr>
              <p:custDataLst>
                <p:tags r:id="rId54"/>
              </p:custDataLst>
            </p:nvPr>
          </p:nvSpPr>
          <p:spPr bwMode="auto">
            <a:xfrm flipH="1" flipV="1">
              <a:off x="4540" y="1976"/>
              <a:ext cx="357" cy="9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67" name="Line 27"/>
            <p:cNvSpPr>
              <a:spLocks noChangeShapeType="1"/>
            </p:cNvSpPr>
            <p:nvPr>
              <p:custDataLst>
                <p:tags r:id="rId55"/>
              </p:custDataLst>
            </p:nvPr>
          </p:nvSpPr>
          <p:spPr bwMode="auto">
            <a:xfrm flipV="1">
              <a:off x="1062" y="1976"/>
              <a:ext cx="3478" cy="989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68" name="Line 28"/>
            <p:cNvSpPr>
              <a:spLocks noChangeShapeType="1"/>
            </p:cNvSpPr>
            <p:nvPr>
              <p:custDataLst>
                <p:tags r:id="rId56"/>
              </p:custDataLst>
            </p:nvPr>
          </p:nvSpPr>
          <p:spPr bwMode="auto">
            <a:xfrm flipV="1">
              <a:off x="1050" y="1976"/>
              <a:ext cx="3479" cy="59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69" name="Line 29"/>
            <p:cNvSpPr>
              <a:spLocks noChangeShapeType="1"/>
            </p:cNvSpPr>
            <p:nvPr>
              <p:custDataLst>
                <p:tags r:id="rId57"/>
              </p:custDataLst>
            </p:nvPr>
          </p:nvSpPr>
          <p:spPr bwMode="auto">
            <a:xfrm flipV="1">
              <a:off x="1056" y="1976"/>
              <a:ext cx="3473" cy="339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70" name="Line 30"/>
            <p:cNvSpPr>
              <a:spLocks noChangeShapeType="1"/>
            </p:cNvSpPr>
            <p:nvPr>
              <p:custDataLst>
                <p:tags r:id="rId58"/>
              </p:custDataLst>
            </p:nvPr>
          </p:nvSpPr>
          <p:spPr bwMode="auto">
            <a:xfrm flipV="1">
              <a:off x="1050" y="1976"/>
              <a:ext cx="3479" cy="142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343071" name="Rectangle 31"/>
          <p:cNvSpPr>
            <a:spLocks noGrp="1" noChangeArrowheads="1"/>
          </p:cNvSpPr>
          <p:nvPr>
            <p:ph type="title" idx="4294967295"/>
            <p:custDataLst>
              <p:tags r:id="rId6"/>
            </p:custDataLst>
          </p:nvPr>
        </p:nvSpPr>
        <p:spPr>
          <a:xfrm>
            <a:off x="685800" y="0"/>
            <a:ext cx="7772400" cy="838200"/>
          </a:xfrm>
        </p:spPr>
        <p:txBody>
          <a:bodyPr/>
          <a:lstStyle/>
          <a:p>
            <a:r>
              <a:rPr lang="en-US"/>
              <a:t>Measuring height</a:t>
            </a:r>
          </a:p>
        </p:txBody>
      </p:sp>
      <p:pic>
        <p:nvPicPr>
          <p:cNvPr id="343132" name="Picture 92" descr="column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74" cstate="print"/>
          <a:srcRect/>
          <a:stretch>
            <a:fillRect/>
          </a:stretch>
        </p:blipFill>
        <p:spPr bwMode="auto">
          <a:xfrm>
            <a:off x="5562600" y="952500"/>
            <a:ext cx="942975" cy="392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3135" name="Oval 95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5943600" y="990600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343138" name="Picture 98" descr="Picture1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75" cstate="print"/>
          <a:srcRect/>
          <a:stretch>
            <a:fillRect/>
          </a:stretch>
        </p:blipFill>
        <p:spPr bwMode="auto">
          <a:xfrm>
            <a:off x="3657600" y="2286000"/>
            <a:ext cx="55245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3139" name="Line 99"/>
          <p:cNvSpPr>
            <a:spLocks noChangeShapeType="1"/>
          </p:cNvSpPr>
          <p:nvPr>
            <p:custDataLst>
              <p:tags r:id="rId10"/>
            </p:custDataLst>
          </p:nvPr>
        </p:nvSpPr>
        <p:spPr bwMode="auto">
          <a:xfrm>
            <a:off x="6629400" y="1066800"/>
            <a:ext cx="0" cy="3733800"/>
          </a:xfrm>
          <a:prstGeom prst="line">
            <a:avLst/>
          </a:prstGeom>
          <a:noFill/>
          <a:ln w="63500">
            <a:solidFill>
              <a:srgbClr val="009900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3146" name="Text Box 106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6629400" y="2667000"/>
            <a:ext cx="4572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 smtClean="0">
                <a:solidFill>
                  <a:srgbClr val="009900"/>
                </a:solidFill>
              </a:rPr>
              <a:t>R</a:t>
            </a:r>
          </a:p>
        </p:txBody>
      </p:sp>
      <p:sp>
        <p:nvSpPr>
          <p:cNvPr id="343147" name="Line 107"/>
          <p:cNvSpPr>
            <a:spLocks noChangeShapeType="1"/>
          </p:cNvSpPr>
          <p:nvPr>
            <p:custDataLst>
              <p:tags r:id="rId12"/>
            </p:custDataLst>
          </p:nvPr>
        </p:nvSpPr>
        <p:spPr bwMode="auto">
          <a:xfrm>
            <a:off x="4419600" y="2362200"/>
            <a:ext cx="0" cy="1600200"/>
          </a:xfrm>
          <a:prstGeom prst="line">
            <a:avLst/>
          </a:prstGeom>
          <a:noFill/>
          <a:ln w="63500">
            <a:solidFill>
              <a:srgbClr val="009900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3148" name="Text Box 108"/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4419600" y="2667000"/>
            <a:ext cx="4572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 smtClean="0">
                <a:solidFill>
                  <a:srgbClr val="009900"/>
                </a:solidFill>
              </a:rPr>
              <a:t>H</a:t>
            </a:r>
          </a:p>
        </p:txBody>
      </p:sp>
      <p:sp>
        <p:nvSpPr>
          <p:cNvPr id="343157" name="Line 117"/>
          <p:cNvSpPr>
            <a:spLocks noChangeShapeType="1"/>
          </p:cNvSpPr>
          <p:nvPr>
            <p:custDataLst>
              <p:tags r:id="rId14"/>
            </p:custDataLst>
          </p:nvPr>
        </p:nvSpPr>
        <p:spPr bwMode="auto">
          <a:xfrm flipV="1">
            <a:off x="6019800" y="152400"/>
            <a:ext cx="0" cy="457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3158" name="Text Box 118"/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6096000" y="152400"/>
            <a:ext cx="533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 smtClean="0">
                <a:solidFill>
                  <a:srgbClr val="FF0000"/>
                </a:solidFill>
              </a:rPr>
              <a:t>v</a:t>
            </a:r>
            <a:r>
              <a:rPr lang="en-US" sz="2800" b="1" baseline="-25000" smtClean="0">
                <a:solidFill>
                  <a:srgbClr val="FF0000"/>
                </a:solidFill>
              </a:rPr>
              <a:t>z</a:t>
            </a:r>
          </a:p>
        </p:txBody>
      </p:sp>
      <p:sp>
        <p:nvSpPr>
          <p:cNvPr id="343159" name="Text Box 119"/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6096000" y="685800"/>
            <a:ext cx="533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 smtClean="0">
                <a:solidFill>
                  <a:srgbClr val="FF0000"/>
                </a:solidFill>
              </a:rPr>
              <a:t>r</a:t>
            </a:r>
            <a:endParaRPr lang="en-US" sz="2800" b="1" baseline="-25000" smtClean="0">
              <a:solidFill>
                <a:srgbClr val="FF0000"/>
              </a:solidFill>
            </a:endParaRPr>
          </a:p>
        </p:txBody>
      </p:sp>
      <p:sp>
        <p:nvSpPr>
          <p:cNvPr id="343160" name="Text Box 120"/>
          <p:cNvSpPr txBox="1"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6248400" y="4648200"/>
            <a:ext cx="533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 smtClean="0">
                <a:solidFill>
                  <a:srgbClr val="FF0000"/>
                </a:solidFill>
              </a:rPr>
              <a:t>b</a:t>
            </a:r>
            <a:endParaRPr lang="en-US" sz="2800" b="1" baseline="-25000" smtClean="0">
              <a:solidFill>
                <a:srgbClr val="FF0000"/>
              </a:solidFill>
            </a:endParaRPr>
          </a:p>
        </p:txBody>
      </p:sp>
      <p:grpSp>
        <p:nvGrpSpPr>
          <p:cNvPr id="4" name="Group 129"/>
          <p:cNvGrpSpPr>
            <a:grpSpLocks/>
          </p:cNvGrpSpPr>
          <p:nvPr>
            <p:custDataLst>
              <p:tags r:id="rId18"/>
            </p:custDataLst>
          </p:nvPr>
        </p:nvGrpSpPr>
        <p:grpSpPr bwMode="auto">
          <a:xfrm>
            <a:off x="1143000" y="1828800"/>
            <a:ext cx="5562600" cy="914400"/>
            <a:chOff x="720" y="1152"/>
            <a:chExt cx="3504" cy="576"/>
          </a:xfrm>
        </p:grpSpPr>
        <p:sp>
          <p:nvSpPr>
            <p:cNvPr id="343152" name="Line 112"/>
            <p:cNvSpPr>
              <a:spLocks noChangeShapeType="1"/>
            </p:cNvSpPr>
            <p:nvPr>
              <p:custDataLst>
                <p:tags r:id="rId43"/>
              </p:custDataLst>
            </p:nvPr>
          </p:nvSpPr>
          <p:spPr bwMode="auto">
            <a:xfrm flipH="1">
              <a:off x="720" y="1296"/>
              <a:ext cx="3072" cy="432"/>
            </a:xfrm>
            <a:prstGeom prst="line">
              <a:avLst/>
            </a:prstGeom>
            <a:noFill/>
            <a:ln w="57150">
              <a:solidFill>
                <a:schemeClr val="folHlink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154" name="Oval 114"/>
            <p:cNvSpPr>
              <a:spLocks noChangeArrowheads="1"/>
            </p:cNvSpPr>
            <p:nvPr>
              <p:custDataLst>
                <p:tags r:id="rId44"/>
              </p:custDataLst>
            </p:nvPr>
          </p:nvSpPr>
          <p:spPr bwMode="auto">
            <a:xfrm>
              <a:off x="3744" y="1248"/>
              <a:ext cx="96" cy="96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rgbClr val="00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161" name="Text Box 121"/>
            <p:cNvSpPr txBox="1">
              <a:spLocks noChangeArrowheads="1"/>
            </p:cNvSpPr>
            <p:nvPr>
              <p:custDataLst>
                <p:tags r:id="rId45"/>
              </p:custDataLst>
            </p:nvPr>
          </p:nvSpPr>
          <p:spPr bwMode="auto">
            <a:xfrm>
              <a:off x="3888" y="1152"/>
              <a:ext cx="336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800" b="1" smtClean="0">
                  <a:solidFill>
                    <a:srgbClr val="FF0000"/>
                  </a:solidFill>
                </a:rPr>
                <a:t>t</a:t>
              </a:r>
              <a:endParaRPr lang="en-US" sz="2800" b="1" baseline="-25000" smtClean="0">
                <a:solidFill>
                  <a:srgbClr val="FF0000"/>
                </a:solidFill>
              </a:endParaRPr>
            </a:p>
          </p:txBody>
        </p:sp>
      </p:grpSp>
      <p:grpSp>
        <p:nvGrpSpPr>
          <p:cNvPr id="6" name="Group 131"/>
          <p:cNvGrpSpPr>
            <a:grpSpLocks/>
          </p:cNvGrpSpPr>
          <p:nvPr>
            <p:custDataLst>
              <p:tags r:id="rId19"/>
            </p:custDataLst>
          </p:nvPr>
        </p:nvGrpSpPr>
        <p:grpSpPr bwMode="auto">
          <a:xfrm>
            <a:off x="7239000" y="2057400"/>
            <a:ext cx="457200" cy="2743200"/>
            <a:chOff x="4560" y="1296"/>
            <a:chExt cx="288" cy="1728"/>
          </a:xfrm>
        </p:grpSpPr>
        <p:sp>
          <p:nvSpPr>
            <p:cNvPr id="343166" name="Line 126"/>
            <p:cNvSpPr>
              <a:spLocks noChangeShapeType="1"/>
            </p:cNvSpPr>
            <p:nvPr>
              <p:custDataLst>
                <p:tags r:id="rId41"/>
              </p:custDataLst>
            </p:nvPr>
          </p:nvSpPr>
          <p:spPr bwMode="auto">
            <a:xfrm>
              <a:off x="4560" y="1296"/>
              <a:ext cx="0" cy="1728"/>
            </a:xfrm>
            <a:prstGeom prst="line">
              <a:avLst/>
            </a:prstGeom>
            <a:noFill/>
            <a:ln w="63500">
              <a:solidFill>
                <a:srgbClr val="009900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wrap="none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167" name="Text Box 127"/>
            <p:cNvSpPr txBox="1">
              <a:spLocks noChangeArrowheads="1"/>
            </p:cNvSpPr>
            <p:nvPr>
              <p:custDataLst>
                <p:tags r:id="rId42"/>
              </p:custDataLst>
            </p:nvPr>
          </p:nvSpPr>
          <p:spPr bwMode="auto">
            <a:xfrm>
              <a:off x="4560" y="1680"/>
              <a:ext cx="288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800" b="1" smtClean="0">
                  <a:solidFill>
                    <a:srgbClr val="009900"/>
                  </a:solidFill>
                </a:rPr>
                <a:t>H</a:t>
              </a:r>
            </a:p>
          </p:txBody>
        </p:sp>
      </p:grpSp>
      <p:sp>
        <p:nvSpPr>
          <p:cNvPr id="343151" name="Oval 111"/>
          <p:cNvSpPr>
            <a:spLocks noChangeArrowheads="1"/>
          </p:cNvSpPr>
          <p:nvPr>
            <p:custDataLst>
              <p:tags r:id="rId20"/>
            </p:custDataLst>
          </p:nvPr>
        </p:nvSpPr>
        <p:spPr bwMode="auto">
          <a:xfrm>
            <a:off x="3886200" y="2286000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3173" name="Text Box 133"/>
          <p:cNvSpPr txBox="1">
            <a:spLocks noChangeArrowheads="1"/>
          </p:cNvSpPr>
          <p:nvPr>
            <p:custDataLst>
              <p:tags r:id="rId21"/>
            </p:custDataLst>
          </p:nvPr>
        </p:nvSpPr>
        <p:spPr bwMode="auto">
          <a:xfrm>
            <a:off x="3886200" y="3900488"/>
            <a:ext cx="6858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 smtClean="0">
                <a:solidFill>
                  <a:srgbClr val="FF0000"/>
                </a:solidFill>
              </a:rPr>
              <a:t>b</a:t>
            </a:r>
            <a:r>
              <a:rPr lang="en-US" sz="2800" b="1" baseline="-25000" smtClean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343174" name="Text Box 134"/>
          <p:cNvSpPr txBox="1">
            <a:spLocks noChangeArrowheads="1"/>
          </p:cNvSpPr>
          <p:nvPr>
            <p:custDataLst>
              <p:tags r:id="rId22"/>
            </p:custDataLst>
          </p:nvPr>
        </p:nvSpPr>
        <p:spPr bwMode="auto">
          <a:xfrm>
            <a:off x="3810000" y="1752600"/>
            <a:ext cx="685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 smtClean="0">
                <a:solidFill>
                  <a:srgbClr val="FF0000"/>
                </a:solidFill>
              </a:rPr>
              <a:t>t</a:t>
            </a:r>
            <a:r>
              <a:rPr lang="en-US" sz="2800" b="1" baseline="-25000" smtClean="0">
                <a:solidFill>
                  <a:srgbClr val="FF0000"/>
                </a:solidFill>
              </a:rPr>
              <a:t>0</a:t>
            </a:r>
          </a:p>
        </p:txBody>
      </p:sp>
      <p:grpSp>
        <p:nvGrpSpPr>
          <p:cNvPr id="7" name="Group 141"/>
          <p:cNvGrpSpPr>
            <a:grpSpLocks/>
          </p:cNvGrpSpPr>
          <p:nvPr>
            <p:custDataLst>
              <p:tags r:id="rId23"/>
            </p:custDataLst>
          </p:nvPr>
        </p:nvGrpSpPr>
        <p:grpSpPr bwMode="auto">
          <a:xfrm>
            <a:off x="1100138" y="2224088"/>
            <a:ext cx="4919662" cy="2500312"/>
            <a:chOff x="693" y="1401"/>
            <a:chExt cx="3099" cy="1575"/>
          </a:xfrm>
        </p:grpSpPr>
        <p:grpSp>
          <p:nvGrpSpPr>
            <p:cNvPr id="8" name="Group 130"/>
            <p:cNvGrpSpPr>
              <a:grpSpLocks/>
            </p:cNvGrpSpPr>
            <p:nvPr/>
          </p:nvGrpSpPr>
          <p:grpSpPr bwMode="auto">
            <a:xfrm>
              <a:off x="693" y="1667"/>
              <a:ext cx="3099" cy="1309"/>
              <a:chOff x="693" y="1667"/>
              <a:chExt cx="3099" cy="1309"/>
            </a:xfrm>
          </p:grpSpPr>
          <p:sp>
            <p:nvSpPr>
              <p:cNvPr id="343149" name="Line 109"/>
              <p:cNvSpPr>
                <a:spLocks noChangeShapeType="1"/>
              </p:cNvSpPr>
              <p:nvPr>
                <p:custDataLst>
                  <p:tags r:id="rId39"/>
                </p:custDataLst>
              </p:nvPr>
            </p:nvSpPr>
            <p:spPr bwMode="auto">
              <a:xfrm flipH="1" flipV="1">
                <a:off x="720" y="1728"/>
                <a:ext cx="3072" cy="1248"/>
              </a:xfrm>
              <a:prstGeom prst="line">
                <a:avLst/>
              </a:prstGeom>
              <a:noFill/>
              <a:ln w="57150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43155" name="Oval 115"/>
              <p:cNvSpPr>
                <a:spLocks noChangeArrowheads="1"/>
              </p:cNvSpPr>
              <p:nvPr>
                <p:custDataLst>
                  <p:tags r:id="rId40"/>
                </p:custDataLst>
              </p:nvPr>
            </p:nvSpPr>
            <p:spPr bwMode="auto">
              <a:xfrm>
                <a:off x="693" y="1667"/>
                <a:ext cx="96" cy="96"/>
              </a:xfrm>
              <a:prstGeom prst="ellipse">
                <a:avLst/>
              </a:prstGeom>
              <a:solidFill>
                <a:srgbClr val="FF0000"/>
              </a:solidFill>
              <a:ln w="25400">
                <a:solidFill>
                  <a:srgbClr val="0033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343175" name="Text Box 135"/>
            <p:cNvSpPr txBox="1">
              <a:spLocks noChangeArrowheads="1"/>
            </p:cNvSpPr>
            <p:nvPr>
              <p:custDataLst>
                <p:tags r:id="rId38"/>
              </p:custDataLst>
            </p:nvPr>
          </p:nvSpPr>
          <p:spPr bwMode="auto">
            <a:xfrm>
              <a:off x="720" y="1401"/>
              <a:ext cx="240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800" b="1" smtClean="0">
                  <a:solidFill>
                    <a:srgbClr val="FF0000"/>
                  </a:solidFill>
                </a:rPr>
                <a:t>v</a:t>
              </a:r>
              <a:endParaRPr lang="en-US" sz="2800" b="1" baseline="-25000" smtClean="0">
                <a:solidFill>
                  <a:srgbClr val="FF0000"/>
                </a:solidFill>
              </a:endParaRPr>
            </a:p>
          </p:txBody>
        </p:sp>
      </p:grpSp>
      <p:sp>
        <p:nvSpPr>
          <p:cNvPr id="343176" name="Oval 136"/>
          <p:cNvSpPr>
            <a:spLocks noChangeArrowheads="1"/>
          </p:cNvSpPr>
          <p:nvPr>
            <p:custDataLst>
              <p:tags r:id="rId24"/>
            </p:custDataLst>
          </p:nvPr>
        </p:nvSpPr>
        <p:spPr bwMode="auto">
          <a:xfrm>
            <a:off x="8153400" y="2635250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3178" name="Oval 138"/>
          <p:cNvSpPr>
            <a:spLocks noChangeArrowheads="1"/>
          </p:cNvSpPr>
          <p:nvPr>
            <p:custDataLst>
              <p:tags r:id="rId25"/>
            </p:custDataLst>
          </p:nvPr>
        </p:nvSpPr>
        <p:spPr bwMode="auto">
          <a:xfrm>
            <a:off x="862013" y="2644775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3179" name="Text Box 139"/>
          <p:cNvSpPr txBox="1">
            <a:spLocks noChangeArrowheads="1"/>
          </p:cNvSpPr>
          <p:nvPr>
            <p:custDataLst>
              <p:tags r:id="rId26"/>
            </p:custDataLst>
          </p:nvPr>
        </p:nvSpPr>
        <p:spPr bwMode="auto">
          <a:xfrm>
            <a:off x="381000" y="2209800"/>
            <a:ext cx="533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 smtClean="0">
                <a:solidFill>
                  <a:srgbClr val="FF0000"/>
                </a:solidFill>
              </a:rPr>
              <a:t>v</a:t>
            </a:r>
            <a:r>
              <a:rPr lang="en-US" sz="2800" b="1" baseline="-25000" smtClean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343180" name="Text Box 140"/>
          <p:cNvSpPr txBox="1">
            <a:spLocks noChangeArrowheads="1"/>
          </p:cNvSpPr>
          <p:nvPr>
            <p:custDataLst>
              <p:tags r:id="rId27"/>
            </p:custDataLst>
          </p:nvPr>
        </p:nvSpPr>
        <p:spPr bwMode="auto">
          <a:xfrm>
            <a:off x="8153400" y="2209800"/>
            <a:ext cx="533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 smtClean="0">
                <a:solidFill>
                  <a:srgbClr val="FF0000"/>
                </a:solidFill>
              </a:rPr>
              <a:t>v</a:t>
            </a:r>
            <a:r>
              <a:rPr lang="en-US" sz="2800" b="1" baseline="-25000" smtClean="0">
                <a:solidFill>
                  <a:srgbClr val="FF0000"/>
                </a:solidFill>
              </a:rPr>
              <a:t>y</a:t>
            </a:r>
          </a:p>
        </p:txBody>
      </p:sp>
      <p:sp>
        <p:nvSpPr>
          <p:cNvPr id="343150" name="Oval 110"/>
          <p:cNvSpPr>
            <a:spLocks noChangeArrowheads="1"/>
          </p:cNvSpPr>
          <p:nvPr>
            <p:custDataLst>
              <p:tags r:id="rId28"/>
            </p:custDataLst>
          </p:nvPr>
        </p:nvSpPr>
        <p:spPr bwMode="auto">
          <a:xfrm>
            <a:off x="3886200" y="3810000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3137" name="Oval 97"/>
          <p:cNvSpPr>
            <a:spLocks noChangeArrowheads="1"/>
          </p:cNvSpPr>
          <p:nvPr>
            <p:custDataLst>
              <p:tags r:id="rId29"/>
            </p:custDataLst>
          </p:nvPr>
        </p:nvSpPr>
        <p:spPr bwMode="auto">
          <a:xfrm>
            <a:off x="5943600" y="4648200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3184" name="Text Box 144"/>
          <p:cNvSpPr txBox="1">
            <a:spLocks noChangeArrowheads="1"/>
          </p:cNvSpPr>
          <p:nvPr>
            <p:custDataLst>
              <p:tags r:id="rId30"/>
            </p:custDataLst>
          </p:nvPr>
        </p:nvSpPr>
        <p:spPr bwMode="auto">
          <a:xfrm>
            <a:off x="635000" y="1431925"/>
            <a:ext cx="27971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2000" smtClean="0">
                <a:solidFill>
                  <a:srgbClr val="000000"/>
                </a:solidFill>
              </a:rPr>
              <a:t>vanishing line (horizon)</a:t>
            </a:r>
          </a:p>
        </p:txBody>
      </p:sp>
      <p:pic>
        <p:nvPicPr>
          <p:cNvPr id="343190" name="Picture 150" descr="Edittex"/>
          <p:cNvPicPr>
            <a:picLocks noChangeAspect="1" noChangeArrowheads="1"/>
          </p:cNvPicPr>
          <p:nvPr>
            <p:custDataLst>
              <p:tags r:id="rId31"/>
            </p:custDataLst>
          </p:nvPr>
        </p:nvPicPr>
        <p:blipFill>
          <a:blip r:embed="rId76" cstate="print"/>
          <a:srcRect/>
          <a:stretch>
            <a:fillRect/>
          </a:stretch>
        </p:blipFill>
        <p:spPr bwMode="auto">
          <a:xfrm>
            <a:off x="298450" y="2049463"/>
            <a:ext cx="3208338" cy="309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43191" name="Picture 151" descr="Edittex"/>
          <p:cNvPicPr>
            <a:picLocks noChangeAspect="1" noChangeArrowheads="1"/>
          </p:cNvPicPr>
          <p:nvPr>
            <p:custDataLst>
              <p:tags r:id="rId32"/>
            </p:custDataLst>
          </p:nvPr>
        </p:nvPicPr>
        <p:blipFill>
          <a:blip r:embed="rId77" cstate="print"/>
          <a:srcRect/>
          <a:stretch>
            <a:fillRect/>
          </a:stretch>
        </p:blipFill>
        <p:spPr bwMode="auto">
          <a:xfrm>
            <a:off x="6281738" y="1584325"/>
            <a:ext cx="2867025" cy="29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43192" name="Oval 152"/>
          <p:cNvSpPr>
            <a:spLocks noChangeArrowheads="1"/>
          </p:cNvSpPr>
          <p:nvPr>
            <p:custDataLst>
              <p:tags r:id="rId33"/>
            </p:custDataLst>
          </p:nvPr>
        </p:nvSpPr>
        <p:spPr bwMode="auto">
          <a:xfrm>
            <a:off x="1100138" y="2257425"/>
            <a:ext cx="457200" cy="4572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3193" name="Oval 153"/>
          <p:cNvSpPr>
            <a:spLocks noChangeArrowheads="1"/>
          </p:cNvSpPr>
          <p:nvPr>
            <p:custDataLst>
              <p:tags r:id="rId34"/>
            </p:custDataLst>
          </p:nvPr>
        </p:nvSpPr>
        <p:spPr bwMode="auto">
          <a:xfrm>
            <a:off x="6096000" y="1871663"/>
            <a:ext cx="457200" cy="4572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75" name="Group 78"/>
          <p:cNvGrpSpPr>
            <a:grpSpLocks/>
          </p:cNvGrpSpPr>
          <p:nvPr>
            <p:custDataLst>
              <p:tags r:id="rId35"/>
            </p:custDataLst>
          </p:nvPr>
        </p:nvGrpSpPr>
        <p:grpSpPr bwMode="auto">
          <a:xfrm>
            <a:off x="1752600" y="5257800"/>
            <a:ext cx="2284413" cy="1281113"/>
            <a:chOff x="3360" y="1728"/>
            <a:chExt cx="1439" cy="807"/>
          </a:xfrm>
          <a:solidFill>
            <a:schemeClr val="bg1"/>
          </a:solidFill>
        </p:grpSpPr>
        <p:graphicFrame>
          <p:nvGraphicFramePr>
            <p:cNvPr id="76" name="Object 18"/>
            <p:cNvGraphicFramePr>
              <a:graphicFrameLocks noChangeAspect="1"/>
            </p:cNvGraphicFramePr>
            <p:nvPr>
              <p:custDataLst>
                <p:tags r:id="rId36"/>
              </p:custDataLst>
            </p:nvPr>
          </p:nvGraphicFramePr>
          <p:xfrm>
            <a:off x="3511" y="1728"/>
            <a:ext cx="1149" cy="5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89174" name="Equation" r:id="rId78" imgW="927000" imgH="469800" progId="Equation.3">
                    <p:embed/>
                  </p:oleObj>
                </mc:Choice>
                <mc:Fallback>
                  <p:oleObj name="Equation" r:id="rId78" imgW="927000" imgH="469800" progId="Equation.3">
                    <p:embed/>
                    <p:pic>
                      <p:nvPicPr>
                        <p:cNvPr id="0" name="Picture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511" y="1728"/>
                          <a:ext cx="1149" cy="58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7" name="Text Box 19"/>
            <p:cNvSpPr txBox="1">
              <a:spLocks noChangeArrowheads="1"/>
            </p:cNvSpPr>
            <p:nvPr>
              <p:custDataLst>
                <p:tags r:id="rId37"/>
              </p:custDataLst>
            </p:nvPr>
          </p:nvSpPr>
          <p:spPr bwMode="auto">
            <a:xfrm>
              <a:off x="3360" y="2285"/>
              <a:ext cx="1439" cy="25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000" b="1">
                  <a:latin typeface="Arial" charset="0"/>
                </a:rPr>
                <a:t>image cross ratio</a:t>
              </a:r>
            </a:p>
          </p:txBody>
        </p:sp>
      </p:grpSp>
      <p:sp>
        <p:nvSpPr>
          <p:cNvPr id="78" name="TextBox 77"/>
          <p:cNvSpPr txBox="1"/>
          <p:nvPr/>
        </p:nvSpPr>
        <p:spPr>
          <a:xfrm>
            <a:off x="7136719" y="0"/>
            <a:ext cx="20072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Slide by Steve Seitz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3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3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3192" grpId="0" animBg="1"/>
      <p:bldP spid="34319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Synthesis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Andrew M</a:t>
            </a:r>
            <a:endParaRPr lang="en-US" dirty="0"/>
          </a:p>
        </p:txBody>
      </p:sp>
      <p:pic>
        <p:nvPicPr>
          <p:cNvPr id="748546" name="Picture 2" descr="http://web.engr.illinois.edu/~medlin2/cs498dwh/proj2/images/_MG_05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609850"/>
            <a:ext cx="2362200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8548" name="Picture 4" descr="http://web.engr.illinois.edu/~medlin2/cs498dwh/proj2/images/camm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1466850"/>
            <a:ext cx="4648200" cy="464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4790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522" name="Line 2"/>
          <p:cNvSpPr>
            <a:spLocks noChangeShapeType="1"/>
          </p:cNvSpPr>
          <p:nvPr>
            <p:custDataLst>
              <p:tags r:id="rId1"/>
            </p:custDataLst>
          </p:nvPr>
        </p:nvSpPr>
        <p:spPr bwMode="auto">
          <a:xfrm>
            <a:off x="2057400" y="1828800"/>
            <a:ext cx="381000" cy="838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63523" name="Line 3"/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>
            <a:off x="30163" y="2693988"/>
            <a:ext cx="9113837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2" name="Group 4"/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>
            <a:off x="0" y="2693988"/>
            <a:ext cx="9139238" cy="4159250"/>
            <a:chOff x="1050" y="1976"/>
            <a:chExt cx="3862" cy="1830"/>
          </a:xfrm>
        </p:grpSpPr>
        <p:sp>
          <p:nvSpPr>
            <p:cNvPr id="363525" name="Line 5"/>
            <p:cNvSpPr>
              <a:spLocks noChangeShapeType="1"/>
            </p:cNvSpPr>
            <p:nvPr>
              <p:custDataLst>
                <p:tags r:id="rId63"/>
              </p:custDataLst>
            </p:nvPr>
          </p:nvSpPr>
          <p:spPr bwMode="auto">
            <a:xfrm flipH="1">
              <a:off x="1056" y="1976"/>
              <a:ext cx="3479" cy="1492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26" name="Line 6"/>
            <p:cNvSpPr>
              <a:spLocks noChangeShapeType="1"/>
            </p:cNvSpPr>
            <p:nvPr>
              <p:custDataLst>
                <p:tags r:id="rId64"/>
              </p:custDataLst>
            </p:nvPr>
          </p:nvSpPr>
          <p:spPr bwMode="auto">
            <a:xfrm flipV="1">
              <a:off x="1586" y="1976"/>
              <a:ext cx="2949" cy="183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27" name="Line 7"/>
            <p:cNvSpPr>
              <a:spLocks noChangeShapeType="1"/>
            </p:cNvSpPr>
            <p:nvPr>
              <p:custDataLst>
                <p:tags r:id="rId65"/>
              </p:custDataLst>
            </p:nvPr>
          </p:nvSpPr>
          <p:spPr bwMode="auto">
            <a:xfrm flipV="1">
              <a:off x="2525" y="1976"/>
              <a:ext cx="2010" cy="1824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28" name="Line 8"/>
            <p:cNvSpPr>
              <a:spLocks noChangeShapeType="1"/>
            </p:cNvSpPr>
            <p:nvPr>
              <p:custDataLst>
                <p:tags r:id="rId66"/>
              </p:custDataLst>
            </p:nvPr>
          </p:nvSpPr>
          <p:spPr bwMode="auto">
            <a:xfrm flipV="1">
              <a:off x="3371" y="1976"/>
              <a:ext cx="1164" cy="181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29" name="Line 9"/>
            <p:cNvSpPr>
              <a:spLocks noChangeShapeType="1"/>
            </p:cNvSpPr>
            <p:nvPr>
              <p:custDataLst>
                <p:tags r:id="rId67"/>
              </p:custDataLst>
            </p:nvPr>
          </p:nvSpPr>
          <p:spPr bwMode="auto">
            <a:xfrm flipV="1">
              <a:off x="4195" y="1976"/>
              <a:ext cx="340" cy="181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30" name="Line 10"/>
            <p:cNvSpPr>
              <a:spLocks noChangeShapeType="1"/>
            </p:cNvSpPr>
            <p:nvPr>
              <p:custDataLst>
                <p:tags r:id="rId68"/>
              </p:custDataLst>
            </p:nvPr>
          </p:nvSpPr>
          <p:spPr bwMode="auto">
            <a:xfrm flipH="1" flipV="1">
              <a:off x="4535" y="1976"/>
              <a:ext cx="367" cy="921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31" name="Line 11"/>
            <p:cNvSpPr>
              <a:spLocks noChangeShapeType="1"/>
            </p:cNvSpPr>
            <p:nvPr>
              <p:custDataLst>
                <p:tags r:id="rId69"/>
              </p:custDataLst>
            </p:nvPr>
          </p:nvSpPr>
          <p:spPr bwMode="auto">
            <a:xfrm flipH="1" flipV="1">
              <a:off x="4540" y="1976"/>
              <a:ext cx="372" cy="401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32" name="Line 12"/>
            <p:cNvSpPr>
              <a:spLocks noChangeShapeType="1"/>
            </p:cNvSpPr>
            <p:nvPr>
              <p:custDataLst>
                <p:tags r:id="rId70"/>
              </p:custDataLst>
            </p:nvPr>
          </p:nvSpPr>
          <p:spPr bwMode="auto">
            <a:xfrm>
              <a:off x="4540" y="1976"/>
              <a:ext cx="368" cy="19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33" name="Line 13"/>
            <p:cNvSpPr>
              <a:spLocks noChangeShapeType="1"/>
            </p:cNvSpPr>
            <p:nvPr>
              <p:custDataLst>
                <p:tags r:id="rId71"/>
              </p:custDataLst>
            </p:nvPr>
          </p:nvSpPr>
          <p:spPr bwMode="auto">
            <a:xfrm flipH="1" flipV="1">
              <a:off x="4540" y="1976"/>
              <a:ext cx="357" cy="9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34" name="Line 14"/>
            <p:cNvSpPr>
              <a:spLocks noChangeShapeType="1"/>
            </p:cNvSpPr>
            <p:nvPr>
              <p:custDataLst>
                <p:tags r:id="rId72"/>
              </p:custDataLst>
            </p:nvPr>
          </p:nvSpPr>
          <p:spPr bwMode="auto">
            <a:xfrm flipV="1">
              <a:off x="1062" y="1976"/>
              <a:ext cx="3478" cy="989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35" name="Line 15"/>
            <p:cNvSpPr>
              <a:spLocks noChangeShapeType="1"/>
            </p:cNvSpPr>
            <p:nvPr>
              <p:custDataLst>
                <p:tags r:id="rId73"/>
              </p:custDataLst>
            </p:nvPr>
          </p:nvSpPr>
          <p:spPr bwMode="auto">
            <a:xfrm flipV="1">
              <a:off x="1050" y="1976"/>
              <a:ext cx="3479" cy="59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36" name="Line 16"/>
            <p:cNvSpPr>
              <a:spLocks noChangeShapeType="1"/>
            </p:cNvSpPr>
            <p:nvPr>
              <p:custDataLst>
                <p:tags r:id="rId74"/>
              </p:custDataLst>
            </p:nvPr>
          </p:nvSpPr>
          <p:spPr bwMode="auto">
            <a:xfrm flipV="1">
              <a:off x="1056" y="1976"/>
              <a:ext cx="3473" cy="339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37" name="Line 17"/>
            <p:cNvSpPr>
              <a:spLocks noChangeShapeType="1"/>
            </p:cNvSpPr>
            <p:nvPr>
              <p:custDataLst>
                <p:tags r:id="rId75"/>
              </p:custDataLst>
            </p:nvPr>
          </p:nvSpPr>
          <p:spPr bwMode="auto">
            <a:xfrm flipV="1">
              <a:off x="1050" y="1976"/>
              <a:ext cx="3479" cy="142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3" name="Group 18"/>
          <p:cNvGrpSpPr>
            <a:grpSpLocks/>
          </p:cNvGrpSpPr>
          <p:nvPr>
            <p:custDataLst>
              <p:tags r:id="rId4"/>
            </p:custDataLst>
          </p:nvPr>
        </p:nvGrpSpPr>
        <p:grpSpPr bwMode="auto">
          <a:xfrm flipH="1">
            <a:off x="6350" y="2698750"/>
            <a:ext cx="9118600" cy="4159250"/>
            <a:chOff x="1050" y="1976"/>
            <a:chExt cx="3862" cy="1830"/>
          </a:xfrm>
        </p:grpSpPr>
        <p:sp>
          <p:nvSpPr>
            <p:cNvPr id="363539" name="Line 19"/>
            <p:cNvSpPr>
              <a:spLocks noChangeShapeType="1"/>
            </p:cNvSpPr>
            <p:nvPr>
              <p:custDataLst>
                <p:tags r:id="rId50"/>
              </p:custDataLst>
            </p:nvPr>
          </p:nvSpPr>
          <p:spPr bwMode="auto">
            <a:xfrm flipH="1">
              <a:off x="1056" y="1976"/>
              <a:ext cx="3479" cy="1492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40" name="Line 20"/>
            <p:cNvSpPr>
              <a:spLocks noChangeShapeType="1"/>
            </p:cNvSpPr>
            <p:nvPr>
              <p:custDataLst>
                <p:tags r:id="rId51"/>
              </p:custDataLst>
            </p:nvPr>
          </p:nvSpPr>
          <p:spPr bwMode="auto">
            <a:xfrm flipV="1">
              <a:off x="1586" y="1976"/>
              <a:ext cx="2949" cy="183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41" name="Line 21"/>
            <p:cNvSpPr>
              <a:spLocks noChangeShapeType="1"/>
            </p:cNvSpPr>
            <p:nvPr>
              <p:custDataLst>
                <p:tags r:id="rId52"/>
              </p:custDataLst>
            </p:nvPr>
          </p:nvSpPr>
          <p:spPr bwMode="auto">
            <a:xfrm flipV="1">
              <a:off x="2525" y="1976"/>
              <a:ext cx="2010" cy="1824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42" name="Line 22"/>
            <p:cNvSpPr>
              <a:spLocks noChangeShapeType="1"/>
            </p:cNvSpPr>
            <p:nvPr>
              <p:custDataLst>
                <p:tags r:id="rId53"/>
              </p:custDataLst>
            </p:nvPr>
          </p:nvSpPr>
          <p:spPr bwMode="auto">
            <a:xfrm flipV="1">
              <a:off x="3371" y="1976"/>
              <a:ext cx="1164" cy="181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43" name="Line 23"/>
            <p:cNvSpPr>
              <a:spLocks noChangeShapeType="1"/>
            </p:cNvSpPr>
            <p:nvPr>
              <p:custDataLst>
                <p:tags r:id="rId54"/>
              </p:custDataLst>
            </p:nvPr>
          </p:nvSpPr>
          <p:spPr bwMode="auto">
            <a:xfrm flipV="1">
              <a:off x="4195" y="1976"/>
              <a:ext cx="340" cy="181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44" name="Line 24"/>
            <p:cNvSpPr>
              <a:spLocks noChangeShapeType="1"/>
            </p:cNvSpPr>
            <p:nvPr>
              <p:custDataLst>
                <p:tags r:id="rId55"/>
              </p:custDataLst>
            </p:nvPr>
          </p:nvSpPr>
          <p:spPr bwMode="auto">
            <a:xfrm flipH="1" flipV="1">
              <a:off x="4535" y="1976"/>
              <a:ext cx="367" cy="921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45" name="Line 25"/>
            <p:cNvSpPr>
              <a:spLocks noChangeShapeType="1"/>
            </p:cNvSpPr>
            <p:nvPr>
              <p:custDataLst>
                <p:tags r:id="rId56"/>
              </p:custDataLst>
            </p:nvPr>
          </p:nvSpPr>
          <p:spPr bwMode="auto">
            <a:xfrm flipH="1" flipV="1">
              <a:off x="4540" y="1976"/>
              <a:ext cx="372" cy="401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46" name="Line 26"/>
            <p:cNvSpPr>
              <a:spLocks noChangeShapeType="1"/>
            </p:cNvSpPr>
            <p:nvPr>
              <p:custDataLst>
                <p:tags r:id="rId57"/>
              </p:custDataLst>
            </p:nvPr>
          </p:nvSpPr>
          <p:spPr bwMode="auto">
            <a:xfrm>
              <a:off x="4540" y="1976"/>
              <a:ext cx="368" cy="19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47" name="Line 27"/>
            <p:cNvSpPr>
              <a:spLocks noChangeShapeType="1"/>
            </p:cNvSpPr>
            <p:nvPr>
              <p:custDataLst>
                <p:tags r:id="rId58"/>
              </p:custDataLst>
            </p:nvPr>
          </p:nvSpPr>
          <p:spPr bwMode="auto">
            <a:xfrm flipH="1" flipV="1">
              <a:off x="4540" y="1976"/>
              <a:ext cx="357" cy="9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48" name="Line 28"/>
            <p:cNvSpPr>
              <a:spLocks noChangeShapeType="1"/>
            </p:cNvSpPr>
            <p:nvPr>
              <p:custDataLst>
                <p:tags r:id="rId59"/>
              </p:custDataLst>
            </p:nvPr>
          </p:nvSpPr>
          <p:spPr bwMode="auto">
            <a:xfrm flipV="1">
              <a:off x="1062" y="1976"/>
              <a:ext cx="3478" cy="989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49" name="Line 29"/>
            <p:cNvSpPr>
              <a:spLocks noChangeShapeType="1"/>
            </p:cNvSpPr>
            <p:nvPr>
              <p:custDataLst>
                <p:tags r:id="rId60"/>
              </p:custDataLst>
            </p:nvPr>
          </p:nvSpPr>
          <p:spPr bwMode="auto">
            <a:xfrm flipV="1">
              <a:off x="1050" y="1976"/>
              <a:ext cx="3479" cy="59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50" name="Line 30"/>
            <p:cNvSpPr>
              <a:spLocks noChangeShapeType="1"/>
            </p:cNvSpPr>
            <p:nvPr>
              <p:custDataLst>
                <p:tags r:id="rId61"/>
              </p:custDataLst>
            </p:nvPr>
          </p:nvSpPr>
          <p:spPr bwMode="auto">
            <a:xfrm flipV="1">
              <a:off x="1056" y="1976"/>
              <a:ext cx="3473" cy="339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51" name="Line 31"/>
            <p:cNvSpPr>
              <a:spLocks noChangeShapeType="1"/>
            </p:cNvSpPr>
            <p:nvPr>
              <p:custDataLst>
                <p:tags r:id="rId62"/>
              </p:custDataLst>
            </p:nvPr>
          </p:nvSpPr>
          <p:spPr bwMode="auto">
            <a:xfrm flipV="1">
              <a:off x="1050" y="1976"/>
              <a:ext cx="3479" cy="142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363552" name="Rectangle 32"/>
          <p:cNvSpPr>
            <a:spLocks noGrp="1" noChangeArrowheads="1"/>
          </p:cNvSpPr>
          <p:nvPr>
            <p:ph type="title" idx="4294967295"/>
            <p:custDataLst>
              <p:tags r:id="rId5"/>
            </p:custDataLst>
          </p:nvPr>
        </p:nvSpPr>
        <p:spPr>
          <a:xfrm>
            <a:off x="685800" y="0"/>
            <a:ext cx="7772400" cy="838200"/>
          </a:xfrm>
        </p:spPr>
        <p:txBody>
          <a:bodyPr/>
          <a:lstStyle/>
          <a:p>
            <a:r>
              <a:rPr lang="en-US"/>
              <a:t>Measuring height</a:t>
            </a:r>
          </a:p>
        </p:txBody>
      </p:sp>
      <p:pic>
        <p:nvPicPr>
          <p:cNvPr id="363553" name="Picture 33" descr="column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78" cstate="print"/>
          <a:srcRect/>
          <a:stretch>
            <a:fillRect/>
          </a:stretch>
        </p:blipFill>
        <p:spPr bwMode="auto">
          <a:xfrm>
            <a:off x="5562600" y="952500"/>
            <a:ext cx="942975" cy="392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3554" name="Oval 34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5943600" y="990600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63560" name="Line 40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 flipV="1">
            <a:off x="6019800" y="152400"/>
            <a:ext cx="0" cy="457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63561" name="Text Box 41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6096000" y="152400"/>
            <a:ext cx="533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 smtClean="0">
                <a:solidFill>
                  <a:srgbClr val="FF0000"/>
                </a:solidFill>
              </a:rPr>
              <a:t>v</a:t>
            </a:r>
            <a:r>
              <a:rPr lang="en-US" sz="2800" b="1" baseline="-25000" smtClean="0">
                <a:solidFill>
                  <a:srgbClr val="FF0000"/>
                </a:solidFill>
              </a:rPr>
              <a:t>z</a:t>
            </a:r>
          </a:p>
        </p:txBody>
      </p:sp>
      <p:sp>
        <p:nvSpPr>
          <p:cNvPr id="363562" name="Text Box 42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6096000" y="685800"/>
            <a:ext cx="533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 smtClean="0">
                <a:solidFill>
                  <a:srgbClr val="FF0000"/>
                </a:solidFill>
              </a:rPr>
              <a:t>r</a:t>
            </a:r>
            <a:endParaRPr lang="en-US" sz="2800" b="1" baseline="-25000" smtClean="0">
              <a:solidFill>
                <a:srgbClr val="FF0000"/>
              </a:solidFill>
            </a:endParaRPr>
          </a:p>
        </p:txBody>
      </p:sp>
      <p:sp>
        <p:nvSpPr>
          <p:cNvPr id="363563" name="Text Box 43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6248400" y="4648200"/>
            <a:ext cx="533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 smtClean="0">
                <a:solidFill>
                  <a:srgbClr val="FF0000"/>
                </a:solidFill>
              </a:rPr>
              <a:t>b</a:t>
            </a:r>
            <a:endParaRPr lang="en-US" sz="2800" b="1" baseline="-25000" smtClean="0">
              <a:solidFill>
                <a:srgbClr val="FF0000"/>
              </a:solidFill>
            </a:endParaRPr>
          </a:p>
        </p:txBody>
      </p:sp>
      <p:sp>
        <p:nvSpPr>
          <p:cNvPr id="363576" name="Text Box 56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3810000" y="1752600"/>
            <a:ext cx="685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 smtClean="0">
                <a:solidFill>
                  <a:srgbClr val="FF0000"/>
                </a:solidFill>
              </a:rPr>
              <a:t>t</a:t>
            </a:r>
            <a:r>
              <a:rPr lang="en-US" sz="2800" b="1" baseline="-25000" smtClean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363582" name="Oval 62"/>
          <p:cNvSpPr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8153400" y="2635250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63583" name="Oval 63"/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862013" y="2644775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63584" name="Text Box 64"/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381000" y="2209800"/>
            <a:ext cx="533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 smtClean="0">
                <a:solidFill>
                  <a:srgbClr val="FF0000"/>
                </a:solidFill>
              </a:rPr>
              <a:t>v</a:t>
            </a:r>
            <a:r>
              <a:rPr lang="en-US" sz="2800" b="1" baseline="-25000" smtClean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363585" name="Text Box 65"/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8153400" y="2209800"/>
            <a:ext cx="533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 smtClean="0">
                <a:solidFill>
                  <a:srgbClr val="FF0000"/>
                </a:solidFill>
              </a:rPr>
              <a:t>v</a:t>
            </a:r>
            <a:r>
              <a:rPr lang="en-US" sz="2800" b="1" baseline="-25000" smtClean="0">
                <a:solidFill>
                  <a:srgbClr val="FF0000"/>
                </a:solidFill>
              </a:rPr>
              <a:t>y</a:t>
            </a:r>
          </a:p>
        </p:txBody>
      </p:sp>
      <p:sp>
        <p:nvSpPr>
          <p:cNvPr id="363586" name="Oval 66"/>
          <p:cNvSpPr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3886200" y="3810000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63587" name="Oval 67"/>
          <p:cNvSpPr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5943600" y="4648200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63590" name="Text Box 70"/>
          <p:cNvSpPr txBox="1"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635000" y="1431925"/>
            <a:ext cx="27971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2000" smtClean="0">
                <a:solidFill>
                  <a:srgbClr val="000000"/>
                </a:solidFill>
              </a:rPr>
              <a:t>vanishing line (horizon)</a:t>
            </a:r>
          </a:p>
        </p:txBody>
      </p:sp>
      <p:sp>
        <p:nvSpPr>
          <p:cNvPr id="363593" name="Oval 73"/>
          <p:cNvSpPr>
            <a:spLocks noChangeArrowheads="1"/>
          </p:cNvSpPr>
          <p:nvPr>
            <p:custDataLst>
              <p:tags r:id="rId20"/>
            </p:custDataLst>
          </p:nvPr>
        </p:nvSpPr>
        <p:spPr bwMode="auto">
          <a:xfrm>
            <a:off x="3886200" y="3200400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63604" name="Line 84"/>
          <p:cNvSpPr>
            <a:spLocks noChangeShapeType="1"/>
          </p:cNvSpPr>
          <p:nvPr>
            <p:custDataLst>
              <p:tags r:id="rId21"/>
            </p:custDataLst>
          </p:nvPr>
        </p:nvSpPr>
        <p:spPr bwMode="auto">
          <a:xfrm flipV="1">
            <a:off x="4648200" y="3276600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63605" name="Line 85"/>
          <p:cNvSpPr>
            <a:spLocks noChangeShapeType="1"/>
          </p:cNvSpPr>
          <p:nvPr>
            <p:custDataLst>
              <p:tags r:id="rId22"/>
            </p:custDataLst>
          </p:nvPr>
        </p:nvSpPr>
        <p:spPr bwMode="auto">
          <a:xfrm flipV="1">
            <a:off x="3657600" y="3429000"/>
            <a:ext cx="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63613" name="Freeform 93"/>
          <p:cNvSpPr>
            <a:spLocks/>
          </p:cNvSpPr>
          <p:nvPr>
            <p:custDataLst>
              <p:tags r:id="rId23"/>
            </p:custDataLst>
          </p:nvPr>
        </p:nvSpPr>
        <p:spPr bwMode="auto">
          <a:xfrm>
            <a:off x="3657600" y="3276600"/>
            <a:ext cx="990600" cy="1066800"/>
          </a:xfrm>
          <a:custGeom>
            <a:avLst/>
            <a:gdLst/>
            <a:ahLst/>
            <a:cxnLst>
              <a:cxn ang="0">
                <a:pos x="0" y="672"/>
              </a:cxn>
              <a:cxn ang="0">
                <a:pos x="624" y="432"/>
              </a:cxn>
              <a:cxn ang="0">
                <a:pos x="624" y="0"/>
              </a:cxn>
              <a:cxn ang="0">
                <a:pos x="0" y="96"/>
              </a:cxn>
              <a:cxn ang="0">
                <a:pos x="0" y="672"/>
              </a:cxn>
            </a:cxnLst>
            <a:rect l="0" t="0" r="r" b="b"/>
            <a:pathLst>
              <a:path w="624" h="672">
                <a:moveTo>
                  <a:pt x="0" y="672"/>
                </a:moveTo>
                <a:lnTo>
                  <a:pt x="624" y="432"/>
                </a:lnTo>
                <a:lnTo>
                  <a:pt x="624" y="0"/>
                </a:lnTo>
                <a:lnTo>
                  <a:pt x="0" y="96"/>
                </a:lnTo>
                <a:lnTo>
                  <a:pt x="0" y="672"/>
                </a:lnTo>
                <a:close/>
              </a:path>
            </a:pathLst>
          </a:custGeom>
          <a:solidFill>
            <a:srgbClr val="EAEAEA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63614" name="Freeform 94"/>
          <p:cNvSpPr>
            <a:spLocks/>
          </p:cNvSpPr>
          <p:nvPr>
            <p:custDataLst>
              <p:tags r:id="rId24"/>
            </p:custDataLst>
          </p:nvPr>
        </p:nvSpPr>
        <p:spPr bwMode="auto">
          <a:xfrm>
            <a:off x="2895600" y="3200400"/>
            <a:ext cx="762000" cy="1143000"/>
          </a:xfrm>
          <a:custGeom>
            <a:avLst/>
            <a:gdLst/>
            <a:ahLst/>
            <a:cxnLst>
              <a:cxn ang="0">
                <a:pos x="480" y="720"/>
              </a:cxn>
              <a:cxn ang="0">
                <a:pos x="0" y="432"/>
              </a:cxn>
              <a:cxn ang="0">
                <a:pos x="0" y="0"/>
              </a:cxn>
              <a:cxn ang="0">
                <a:pos x="480" y="144"/>
              </a:cxn>
              <a:cxn ang="0">
                <a:pos x="480" y="720"/>
              </a:cxn>
            </a:cxnLst>
            <a:rect l="0" t="0" r="r" b="b"/>
            <a:pathLst>
              <a:path w="480" h="720">
                <a:moveTo>
                  <a:pt x="480" y="720"/>
                </a:moveTo>
                <a:lnTo>
                  <a:pt x="0" y="432"/>
                </a:lnTo>
                <a:lnTo>
                  <a:pt x="0" y="0"/>
                </a:lnTo>
                <a:lnTo>
                  <a:pt x="480" y="144"/>
                </a:lnTo>
                <a:lnTo>
                  <a:pt x="480" y="720"/>
                </a:lnTo>
                <a:close/>
              </a:path>
            </a:pathLst>
          </a:cu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63615" name="Freeform 95"/>
          <p:cNvSpPr>
            <a:spLocks/>
          </p:cNvSpPr>
          <p:nvPr>
            <p:custDataLst>
              <p:tags r:id="rId25"/>
            </p:custDataLst>
          </p:nvPr>
        </p:nvSpPr>
        <p:spPr bwMode="auto">
          <a:xfrm>
            <a:off x="2895600" y="3124200"/>
            <a:ext cx="1752600" cy="304800"/>
          </a:xfrm>
          <a:custGeom>
            <a:avLst/>
            <a:gdLst/>
            <a:ahLst/>
            <a:cxnLst>
              <a:cxn ang="0">
                <a:pos x="480" y="192"/>
              </a:cxn>
              <a:cxn ang="0">
                <a:pos x="0" y="48"/>
              </a:cxn>
              <a:cxn ang="0">
                <a:pos x="528" y="0"/>
              </a:cxn>
              <a:cxn ang="0">
                <a:pos x="1104" y="96"/>
              </a:cxn>
              <a:cxn ang="0">
                <a:pos x="480" y="192"/>
              </a:cxn>
            </a:cxnLst>
            <a:rect l="0" t="0" r="r" b="b"/>
            <a:pathLst>
              <a:path w="1104" h="192">
                <a:moveTo>
                  <a:pt x="480" y="192"/>
                </a:moveTo>
                <a:lnTo>
                  <a:pt x="0" y="48"/>
                </a:lnTo>
                <a:lnTo>
                  <a:pt x="528" y="0"/>
                </a:lnTo>
                <a:lnTo>
                  <a:pt x="1104" y="96"/>
                </a:lnTo>
                <a:lnTo>
                  <a:pt x="480" y="192"/>
                </a:lnTo>
                <a:close/>
              </a:path>
            </a:pathLst>
          </a:custGeom>
          <a:solidFill>
            <a:srgbClr val="B2B2B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363555" name="Picture 35" descr="Picture1"/>
          <p:cNvPicPr>
            <a:picLocks noChangeAspect="1" noChangeArrowheads="1"/>
          </p:cNvPicPr>
          <p:nvPr>
            <p:custDataLst>
              <p:tags r:id="rId26"/>
            </p:custDataLst>
          </p:nvPr>
        </p:nvPicPr>
        <p:blipFill>
          <a:blip r:embed="rId79" cstate="print"/>
          <a:srcRect/>
          <a:stretch>
            <a:fillRect/>
          </a:stretch>
        </p:blipFill>
        <p:spPr bwMode="auto">
          <a:xfrm>
            <a:off x="3638550" y="1600200"/>
            <a:ext cx="55245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3592" name="Oval 72"/>
          <p:cNvSpPr>
            <a:spLocks noChangeArrowheads="1"/>
          </p:cNvSpPr>
          <p:nvPr>
            <p:custDataLst>
              <p:tags r:id="rId27"/>
            </p:custDataLst>
          </p:nvPr>
        </p:nvSpPr>
        <p:spPr bwMode="auto">
          <a:xfrm>
            <a:off x="3810000" y="1600200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4" name="Group 100"/>
          <p:cNvGrpSpPr>
            <a:grpSpLocks/>
          </p:cNvGrpSpPr>
          <p:nvPr>
            <p:custDataLst>
              <p:tags r:id="rId28"/>
            </p:custDataLst>
          </p:nvPr>
        </p:nvGrpSpPr>
        <p:grpSpPr bwMode="auto">
          <a:xfrm>
            <a:off x="3657600" y="2743200"/>
            <a:ext cx="990600" cy="1600200"/>
            <a:chOff x="2304" y="1728"/>
            <a:chExt cx="624" cy="1008"/>
          </a:xfrm>
        </p:grpSpPr>
        <p:sp>
          <p:nvSpPr>
            <p:cNvPr id="363565" name="Line 45"/>
            <p:cNvSpPr>
              <a:spLocks noChangeShapeType="1"/>
            </p:cNvSpPr>
            <p:nvPr>
              <p:custDataLst>
                <p:tags r:id="rId48"/>
              </p:custDataLst>
            </p:nvPr>
          </p:nvSpPr>
          <p:spPr bwMode="auto">
            <a:xfrm flipH="1">
              <a:off x="2724" y="1728"/>
              <a:ext cx="204" cy="306"/>
            </a:xfrm>
            <a:prstGeom prst="line">
              <a:avLst/>
            </a:prstGeom>
            <a:noFill/>
            <a:ln w="57150">
              <a:solidFill>
                <a:schemeClr val="folHlink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98" name="Line 78"/>
            <p:cNvSpPr>
              <a:spLocks noChangeShapeType="1"/>
            </p:cNvSpPr>
            <p:nvPr>
              <p:custDataLst>
                <p:tags r:id="rId49"/>
              </p:custDataLst>
            </p:nvPr>
          </p:nvSpPr>
          <p:spPr bwMode="auto">
            <a:xfrm flipH="1">
              <a:off x="2304" y="2016"/>
              <a:ext cx="432" cy="720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5" name="Group 106"/>
          <p:cNvGrpSpPr>
            <a:grpSpLocks/>
          </p:cNvGrpSpPr>
          <p:nvPr>
            <p:custDataLst>
              <p:tags r:id="rId29"/>
            </p:custDataLst>
          </p:nvPr>
        </p:nvGrpSpPr>
        <p:grpSpPr bwMode="auto">
          <a:xfrm>
            <a:off x="3657600" y="2224088"/>
            <a:ext cx="1371600" cy="1204912"/>
            <a:chOff x="2304" y="1401"/>
            <a:chExt cx="864" cy="759"/>
          </a:xfrm>
        </p:grpSpPr>
        <p:grpSp>
          <p:nvGrpSpPr>
            <p:cNvPr id="6" name="Group 58"/>
            <p:cNvGrpSpPr>
              <a:grpSpLocks/>
            </p:cNvGrpSpPr>
            <p:nvPr/>
          </p:nvGrpSpPr>
          <p:grpSpPr bwMode="auto">
            <a:xfrm flipH="1">
              <a:off x="2304" y="1680"/>
              <a:ext cx="624" cy="480"/>
              <a:chOff x="693" y="1667"/>
              <a:chExt cx="3099" cy="1309"/>
            </a:xfrm>
          </p:grpSpPr>
          <p:sp>
            <p:nvSpPr>
              <p:cNvPr id="363579" name="Line 59"/>
              <p:cNvSpPr>
                <a:spLocks noChangeShapeType="1"/>
              </p:cNvSpPr>
              <p:nvPr>
                <p:custDataLst>
                  <p:tags r:id="rId46"/>
                </p:custDataLst>
              </p:nvPr>
            </p:nvSpPr>
            <p:spPr bwMode="auto">
              <a:xfrm flipH="1" flipV="1">
                <a:off x="720" y="1728"/>
                <a:ext cx="3072" cy="1248"/>
              </a:xfrm>
              <a:prstGeom prst="line">
                <a:avLst/>
              </a:prstGeom>
              <a:noFill/>
              <a:ln w="57150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63580" name="Oval 60"/>
              <p:cNvSpPr>
                <a:spLocks noChangeArrowheads="1"/>
              </p:cNvSpPr>
              <p:nvPr>
                <p:custDataLst>
                  <p:tags r:id="rId47"/>
                </p:custDataLst>
              </p:nvPr>
            </p:nvSpPr>
            <p:spPr bwMode="auto">
              <a:xfrm>
                <a:off x="693" y="1667"/>
                <a:ext cx="96" cy="96"/>
              </a:xfrm>
              <a:prstGeom prst="ellipse">
                <a:avLst/>
              </a:prstGeom>
              <a:solidFill>
                <a:srgbClr val="FF0000"/>
              </a:solidFill>
              <a:ln w="25400">
                <a:solidFill>
                  <a:srgbClr val="0033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7" name="Group 105"/>
            <p:cNvGrpSpPr>
              <a:grpSpLocks/>
            </p:cNvGrpSpPr>
            <p:nvPr/>
          </p:nvGrpSpPr>
          <p:grpSpPr bwMode="auto">
            <a:xfrm>
              <a:off x="2880" y="1401"/>
              <a:ext cx="288" cy="348"/>
              <a:chOff x="2880" y="1401"/>
              <a:chExt cx="288" cy="348"/>
            </a:xfrm>
          </p:grpSpPr>
          <p:sp>
            <p:nvSpPr>
              <p:cNvPr id="363581" name="Text Box 61"/>
              <p:cNvSpPr txBox="1">
                <a:spLocks noChangeArrowheads="1"/>
              </p:cNvSpPr>
              <p:nvPr>
                <p:custDataLst>
                  <p:tags r:id="rId44"/>
                </p:custDataLst>
              </p:nvPr>
            </p:nvSpPr>
            <p:spPr bwMode="auto">
              <a:xfrm>
                <a:off x="2928" y="1401"/>
                <a:ext cx="240" cy="3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sz="2800" b="1" smtClean="0">
                    <a:solidFill>
                      <a:srgbClr val="FF0000"/>
                    </a:solidFill>
                  </a:rPr>
                  <a:t>v</a:t>
                </a:r>
                <a:endParaRPr lang="en-US" sz="2800" b="1" baseline="-25000" smtClean="0">
                  <a:solidFill>
                    <a:srgbClr val="FF0000"/>
                  </a:solidFill>
                </a:endParaRPr>
              </a:p>
            </p:txBody>
          </p:sp>
          <p:sp>
            <p:nvSpPr>
              <p:cNvPr id="363596" name="Oval 76"/>
              <p:cNvSpPr>
                <a:spLocks noChangeArrowheads="1"/>
              </p:cNvSpPr>
              <p:nvPr>
                <p:custDataLst>
                  <p:tags r:id="rId45"/>
                </p:custDataLst>
              </p:nvPr>
            </p:nvSpPr>
            <p:spPr bwMode="auto">
              <a:xfrm>
                <a:off x="2880" y="1653"/>
                <a:ext cx="96" cy="96"/>
              </a:xfrm>
              <a:prstGeom prst="ellipse">
                <a:avLst/>
              </a:prstGeom>
              <a:solidFill>
                <a:srgbClr val="FF0000"/>
              </a:solidFill>
              <a:ln w="25400">
                <a:solidFill>
                  <a:srgbClr val="0033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</p:grpSp>
      <p:sp>
        <p:nvSpPr>
          <p:cNvPr id="363618" name="Text Box 98"/>
          <p:cNvSpPr txBox="1">
            <a:spLocks noChangeArrowheads="1"/>
          </p:cNvSpPr>
          <p:nvPr>
            <p:custDataLst>
              <p:tags r:id="rId30"/>
            </p:custDataLst>
          </p:nvPr>
        </p:nvSpPr>
        <p:spPr bwMode="auto">
          <a:xfrm>
            <a:off x="3886200" y="1143000"/>
            <a:ext cx="685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 smtClean="0">
                <a:solidFill>
                  <a:srgbClr val="FF0000"/>
                </a:solidFill>
              </a:rPr>
              <a:t>t</a:t>
            </a:r>
            <a:r>
              <a:rPr lang="en-US" sz="2800" b="1" baseline="-25000" smtClean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363621" name="Text Box 101"/>
          <p:cNvSpPr txBox="1">
            <a:spLocks noChangeArrowheads="1"/>
          </p:cNvSpPr>
          <p:nvPr>
            <p:custDataLst>
              <p:tags r:id="rId31"/>
            </p:custDataLst>
          </p:nvPr>
        </p:nvSpPr>
        <p:spPr bwMode="auto">
          <a:xfrm>
            <a:off x="3200400" y="2743200"/>
            <a:ext cx="685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 smtClean="0">
                <a:solidFill>
                  <a:srgbClr val="FF0000"/>
                </a:solidFill>
              </a:rPr>
              <a:t>m</a:t>
            </a:r>
            <a:r>
              <a:rPr lang="en-US" sz="2800" b="1" baseline="-25000" smtClean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363627" name="Rectangle 107"/>
          <p:cNvSpPr>
            <a:spLocks noChangeArrowheads="1"/>
          </p:cNvSpPr>
          <p:nvPr>
            <p:custDataLst>
              <p:tags r:id="rId32"/>
            </p:custDataLst>
          </p:nvPr>
        </p:nvSpPr>
        <p:spPr bwMode="auto">
          <a:xfrm>
            <a:off x="381000" y="5181600"/>
            <a:ext cx="8458200" cy="1219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sz="2000" dirty="0" smtClean="0">
                <a:solidFill>
                  <a:srgbClr val="000000"/>
                </a:solidFill>
              </a:rPr>
              <a:t>What if the point on the ground plane </a:t>
            </a:r>
            <a:r>
              <a:rPr lang="en-US" sz="2000" b="1" dirty="0" smtClean="0">
                <a:solidFill>
                  <a:srgbClr val="000000"/>
                </a:solidFill>
              </a:rPr>
              <a:t>b</a:t>
            </a:r>
            <a:r>
              <a:rPr lang="en-US" sz="2000" b="1" baseline="-25000" dirty="0" smtClean="0">
                <a:solidFill>
                  <a:srgbClr val="000000"/>
                </a:solidFill>
              </a:rPr>
              <a:t>0 </a:t>
            </a:r>
            <a:r>
              <a:rPr lang="en-US" sz="2000" dirty="0" smtClean="0">
                <a:solidFill>
                  <a:srgbClr val="000000"/>
                </a:solidFill>
              </a:rPr>
              <a:t>is not known?</a:t>
            </a:r>
          </a:p>
          <a:p>
            <a:pPr marL="742950" lvl="1" indent="-285750" eaLnBrk="0" hangingPunct="0">
              <a:spcBef>
                <a:spcPct val="20000"/>
              </a:spcBef>
              <a:buFontTx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Here the guy is standing on the box, height of box is known</a:t>
            </a:r>
          </a:p>
          <a:p>
            <a:pPr marL="742950" lvl="1" indent="-285750" eaLnBrk="0" hangingPunct="0">
              <a:spcBef>
                <a:spcPct val="20000"/>
              </a:spcBef>
              <a:buFontTx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Use one side of the box to help find </a:t>
            </a:r>
            <a:r>
              <a:rPr lang="en-US" b="1" dirty="0" smtClean="0">
                <a:solidFill>
                  <a:srgbClr val="000000"/>
                </a:solidFill>
              </a:rPr>
              <a:t>b</a:t>
            </a:r>
            <a:r>
              <a:rPr lang="en-US" b="1" baseline="-25000" dirty="0" smtClean="0">
                <a:solidFill>
                  <a:srgbClr val="000000"/>
                </a:solidFill>
              </a:rPr>
              <a:t>0 </a:t>
            </a:r>
            <a:r>
              <a:rPr lang="en-US" dirty="0" smtClean="0">
                <a:solidFill>
                  <a:srgbClr val="000000"/>
                </a:solidFill>
              </a:rPr>
              <a:t>as shown above</a:t>
            </a:r>
          </a:p>
        </p:txBody>
      </p:sp>
      <p:grpSp>
        <p:nvGrpSpPr>
          <p:cNvPr id="8" name="Group 110"/>
          <p:cNvGrpSpPr>
            <a:grpSpLocks/>
          </p:cNvGrpSpPr>
          <p:nvPr>
            <p:custDataLst>
              <p:tags r:id="rId33"/>
            </p:custDataLst>
          </p:nvPr>
        </p:nvGrpSpPr>
        <p:grpSpPr bwMode="auto">
          <a:xfrm>
            <a:off x="3810000" y="1752600"/>
            <a:ext cx="838200" cy="2500313"/>
            <a:chOff x="2400" y="1104"/>
            <a:chExt cx="528" cy="1575"/>
          </a:xfrm>
        </p:grpSpPr>
        <p:grpSp>
          <p:nvGrpSpPr>
            <p:cNvPr id="9" name="Group 102"/>
            <p:cNvGrpSpPr>
              <a:grpSpLocks/>
            </p:cNvGrpSpPr>
            <p:nvPr/>
          </p:nvGrpSpPr>
          <p:grpSpPr bwMode="auto">
            <a:xfrm>
              <a:off x="2448" y="1104"/>
              <a:ext cx="0" cy="1392"/>
              <a:chOff x="2448" y="1104"/>
              <a:chExt cx="0" cy="1392"/>
            </a:xfrm>
          </p:grpSpPr>
          <p:sp>
            <p:nvSpPr>
              <p:cNvPr id="363597" name="Line 77"/>
              <p:cNvSpPr>
                <a:spLocks noChangeShapeType="1"/>
              </p:cNvSpPr>
              <p:nvPr>
                <p:custDataLst>
                  <p:tags r:id="rId42"/>
                </p:custDataLst>
              </p:nvPr>
            </p:nvSpPr>
            <p:spPr bwMode="auto">
              <a:xfrm flipH="1">
                <a:off x="2448" y="1104"/>
                <a:ext cx="0" cy="960"/>
              </a:xfrm>
              <a:prstGeom prst="line">
                <a:avLst/>
              </a:prstGeom>
              <a:noFill/>
              <a:ln w="57150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63599" name="Line 79"/>
              <p:cNvSpPr>
                <a:spLocks noChangeShapeType="1"/>
              </p:cNvSpPr>
              <p:nvPr>
                <p:custDataLst>
                  <p:tags r:id="rId43"/>
                </p:custDataLst>
              </p:nvPr>
            </p:nvSpPr>
            <p:spPr bwMode="auto">
              <a:xfrm flipH="1">
                <a:off x="2448" y="2064"/>
                <a:ext cx="0" cy="432"/>
              </a:xfrm>
              <a:prstGeom prst="line">
                <a:avLst/>
              </a:prstGeom>
              <a:noFill/>
              <a:ln w="28575">
                <a:solidFill>
                  <a:schemeClr val="folHlink"/>
                </a:solidFill>
                <a:prstDash val="dash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10" name="Group 103"/>
            <p:cNvGrpSpPr>
              <a:grpSpLocks/>
            </p:cNvGrpSpPr>
            <p:nvPr/>
          </p:nvGrpSpPr>
          <p:grpSpPr bwMode="auto">
            <a:xfrm>
              <a:off x="2400" y="2352"/>
              <a:ext cx="528" cy="327"/>
              <a:chOff x="2400" y="2352"/>
              <a:chExt cx="528" cy="327"/>
            </a:xfrm>
          </p:grpSpPr>
          <p:sp>
            <p:nvSpPr>
              <p:cNvPr id="363619" name="Oval 99"/>
              <p:cNvSpPr>
                <a:spLocks noChangeArrowheads="1"/>
              </p:cNvSpPr>
              <p:nvPr>
                <p:custDataLst>
                  <p:tags r:id="rId40"/>
                </p:custDataLst>
              </p:nvPr>
            </p:nvSpPr>
            <p:spPr bwMode="auto">
              <a:xfrm>
                <a:off x="2400" y="2448"/>
                <a:ext cx="96" cy="96"/>
              </a:xfrm>
              <a:prstGeom prst="ellips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63575" name="Text Box 55"/>
              <p:cNvSpPr txBox="1">
                <a:spLocks noChangeArrowheads="1"/>
              </p:cNvSpPr>
              <p:nvPr>
                <p:custDataLst>
                  <p:tags r:id="rId41"/>
                </p:custDataLst>
              </p:nvPr>
            </p:nvSpPr>
            <p:spPr bwMode="auto">
              <a:xfrm>
                <a:off x="2496" y="2352"/>
                <a:ext cx="432" cy="3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sz="2800" b="1" smtClean="0">
                    <a:solidFill>
                      <a:srgbClr val="FF0000"/>
                    </a:solidFill>
                  </a:rPr>
                  <a:t>b</a:t>
                </a:r>
                <a:r>
                  <a:rPr lang="en-US" sz="2800" b="1" baseline="-25000" smtClean="0">
                    <a:solidFill>
                      <a:srgbClr val="FF0000"/>
                    </a:solidFill>
                  </a:rPr>
                  <a:t>0</a:t>
                </a:r>
              </a:p>
            </p:txBody>
          </p:sp>
        </p:grpSp>
      </p:grpSp>
      <p:grpSp>
        <p:nvGrpSpPr>
          <p:cNvPr id="11" name="Group 112"/>
          <p:cNvGrpSpPr>
            <a:grpSpLocks/>
          </p:cNvGrpSpPr>
          <p:nvPr>
            <p:custDataLst>
              <p:tags r:id="rId34"/>
            </p:custDataLst>
          </p:nvPr>
        </p:nvGrpSpPr>
        <p:grpSpPr bwMode="auto">
          <a:xfrm>
            <a:off x="3124200" y="3214688"/>
            <a:ext cx="762000" cy="1357312"/>
            <a:chOff x="1968" y="2025"/>
            <a:chExt cx="480" cy="855"/>
          </a:xfrm>
        </p:grpSpPr>
        <p:grpSp>
          <p:nvGrpSpPr>
            <p:cNvPr id="12" name="Group 104"/>
            <p:cNvGrpSpPr>
              <a:grpSpLocks/>
            </p:cNvGrpSpPr>
            <p:nvPr/>
          </p:nvGrpSpPr>
          <p:grpSpPr bwMode="auto">
            <a:xfrm>
              <a:off x="2256" y="2112"/>
              <a:ext cx="96" cy="672"/>
              <a:chOff x="2256" y="2112"/>
              <a:chExt cx="96" cy="672"/>
            </a:xfrm>
          </p:grpSpPr>
          <p:sp>
            <p:nvSpPr>
              <p:cNvPr id="363594" name="Oval 74"/>
              <p:cNvSpPr>
                <a:spLocks noChangeArrowheads="1"/>
              </p:cNvSpPr>
              <p:nvPr>
                <p:custDataLst>
                  <p:tags r:id="rId38"/>
                </p:custDataLst>
              </p:nvPr>
            </p:nvSpPr>
            <p:spPr bwMode="auto">
              <a:xfrm>
                <a:off x="2256" y="2112"/>
                <a:ext cx="96" cy="96"/>
              </a:xfrm>
              <a:prstGeom prst="ellipse">
                <a:avLst/>
              </a:prstGeom>
              <a:solidFill>
                <a:srgbClr val="FF0000"/>
              </a:solidFill>
              <a:ln w="25400">
                <a:solidFill>
                  <a:srgbClr val="0033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63595" name="Oval 75"/>
              <p:cNvSpPr>
                <a:spLocks noChangeArrowheads="1"/>
              </p:cNvSpPr>
              <p:nvPr>
                <p:custDataLst>
                  <p:tags r:id="rId39"/>
                </p:custDataLst>
              </p:nvPr>
            </p:nvSpPr>
            <p:spPr bwMode="auto">
              <a:xfrm>
                <a:off x="2256" y="2688"/>
                <a:ext cx="96" cy="96"/>
              </a:xfrm>
              <a:prstGeom prst="ellipse">
                <a:avLst/>
              </a:prstGeom>
              <a:solidFill>
                <a:srgbClr val="FF0000"/>
              </a:solidFill>
              <a:ln w="25400">
                <a:solidFill>
                  <a:srgbClr val="0033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363628" name="Text Box 108"/>
            <p:cNvSpPr txBox="1">
              <a:spLocks noChangeArrowheads="1"/>
            </p:cNvSpPr>
            <p:nvPr>
              <p:custDataLst>
                <p:tags r:id="rId36"/>
              </p:custDataLst>
            </p:nvPr>
          </p:nvSpPr>
          <p:spPr bwMode="auto">
            <a:xfrm>
              <a:off x="2016" y="2025"/>
              <a:ext cx="432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800" b="1" smtClean="0">
                  <a:solidFill>
                    <a:srgbClr val="FF0000"/>
                  </a:solidFill>
                </a:rPr>
                <a:t>t</a:t>
              </a:r>
              <a:r>
                <a:rPr lang="en-US" sz="2800" b="1" baseline="-25000" smtClean="0">
                  <a:solidFill>
                    <a:srgbClr val="FF0000"/>
                  </a:solidFill>
                </a:rPr>
                <a:t>1</a:t>
              </a:r>
            </a:p>
          </p:txBody>
        </p:sp>
        <p:sp>
          <p:nvSpPr>
            <p:cNvPr id="363629" name="Text Box 109"/>
            <p:cNvSpPr txBox="1">
              <a:spLocks noChangeArrowheads="1"/>
            </p:cNvSpPr>
            <p:nvPr>
              <p:custDataLst>
                <p:tags r:id="rId37"/>
              </p:custDataLst>
            </p:nvPr>
          </p:nvSpPr>
          <p:spPr bwMode="auto">
            <a:xfrm>
              <a:off x="1968" y="2553"/>
              <a:ext cx="432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800" b="1" smtClean="0">
                  <a:solidFill>
                    <a:srgbClr val="FF0000"/>
                  </a:solidFill>
                </a:rPr>
                <a:t>b</a:t>
              </a:r>
              <a:r>
                <a:rPr lang="en-US" sz="2800" b="1" baseline="-25000" smtClean="0">
                  <a:solidFill>
                    <a:srgbClr val="FF0000"/>
                  </a:solidFill>
                </a:rPr>
                <a:t>1</a:t>
              </a:r>
            </a:p>
          </p:txBody>
        </p:sp>
      </p:grpSp>
      <p:sp>
        <p:nvSpPr>
          <p:cNvPr id="363574" name="Oval 54"/>
          <p:cNvSpPr>
            <a:spLocks noChangeArrowheads="1"/>
          </p:cNvSpPr>
          <p:nvPr>
            <p:custDataLst>
              <p:tags r:id="rId35"/>
            </p:custDataLst>
          </p:nvPr>
        </p:nvSpPr>
        <p:spPr bwMode="auto">
          <a:xfrm>
            <a:off x="3810000" y="3200400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7136719" y="0"/>
            <a:ext cx="20072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Slide by Steve Seitz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Take-home question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sz="2800" dirty="0" smtClean="0"/>
              <a:t>	Assume that the camera height is 5 ft.  </a:t>
            </a:r>
          </a:p>
          <a:p>
            <a:pPr lvl="1"/>
            <a:r>
              <a:rPr lang="en-US" sz="2400" dirty="0" smtClean="0"/>
              <a:t>What is the height of the man?</a:t>
            </a:r>
          </a:p>
          <a:p>
            <a:pPr lvl="1"/>
            <a:r>
              <a:rPr lang="en-US" sz="2400" dirty="0" smtClean="0"/>
              <a:t>What is the height of the building?</a:t>
            </a:r>
          </a:p>
          <a:p>
            <a:endParaRPr lang="en-US" sz="2800" dirty="0"/>
          </a:p>
        </p:txBody>
      </p:sp>
      <p:pic>
        <p:nvPicPr>
          <p:cNvPr id="741382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7400" y="3200400"/>
            <a:ext cx="5076825" cy="330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Beyond the pinhole: What about focus, aperture, DOF, FOV, etc?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762000" y="1905000"/>
            <a:ext cx="7186550" cy="3926775"/>
            <a:chOff x="0" y="1038100"/>
            <a:chExt cx="7186550" cy="3926775"/>
          </a:xfrm>
        </p:grpSpPr>
        <p:sp>
          <p:nvSpPr>
            <p:cNvPr id="4" name="Rectangle 3"/>
            <p:cNvSpPr/>
            <p:nvPr/>
          </p:nvSpPr>
          <p:spPr>
            <a:xfrm>
              <a:off x="0" y="1564575"/>
              <a:ext cx="3581400" cy="25146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scene3d>
              <a:camera prst="perspectiveContrastingRightFacing">
                <a:rot lat="0" lon="1800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grpSp>
          <p:nvGrpSpPr>
            <p:cNvPr id="5" name="Group 23"/>
            <p:cNvGrpSpPr>
              <a:grpSpLocks noChangeAspect="1"/>
            </p:cNvGrpSpPr>
            <p:nvPr/>
          </p:nvGrpSpPr>
          <p:grpSpPr>
            <a:xfrm rot="10800000">
              <a:off x="1447800" y="2362200"/>
              <a:ext cx="318038" cy="1567316"/>
              <a:chOff x="5029200" y="2090284"/>
              <a:chExt cx="457200" cy="2253116"/>
            </a:xfrm>
            <a:scene3d>
              <a:camera prst="isometricOffAxis2Right"/>
              <a:lightRig rig="threePt" dir="t"/>
            </a:scene3d>
          </p:grpSpPr>
          <p:sp>
            <p:nvSpPr>
              <p:cNvPr id="38" name="Rectangle 37"/>
              <p:cNvSpPr/>
              <p:nvPr/>
            </p:nvSpPr>
            <p:spPr>
              <a:xfrm>
                <a:off x="5029200" y="2819400"/>
                <a:ext cx="457200" cy="1524000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9" name="Freeform 38"/>
              <p:cNvSpPr/>
              <p:nvPr/>
            </p:nvSpPr>
            <p:spPr>
              <a:xfrm rot="21339833">
                <a:off x="5130616" y="2090284"/>
                <a:ext cx="267284" cy="677167"/>
              </a:xfrm>
              <a:custGeom>
                <a:avLst/>
                <a:gdLst>
                  <a:gd name="connsiteX0" fmla="*/ 186047 w 364177"/>
                  <a:gd name="connsiteY0" fmla="*/ 3958 h 744186"/>
                  <a:gd name="connsiteX1" fmla="*/ 7917 w 364177"/>
                  <a:gd name="connsiteY1" fmla="*/ 324592 h 744186"/>
                  <a:gd name="connsiteX2" fmla="*/ 138546 w 364177"/>
                  <a:gd name="connsiteY2" fmla="*/ 740228 h 744186"/>
                  <a:gd name="connsiteX3" fmla="*/ 352302 w 364177"/>
                  <a:gd name="connsiteY3" fmla="*/ 348343 h 744186"/>
                  <a:gd name="connsiteX4" fmla="*/ 186047 w 364177"/>
                  <a:gd name="connsiteY4" fmla="*/ 3958 h 744186"/>
                  <a:gd name="connsiteX0" fmla="*/ 267082 w 445212"/>
                  <a:gd name="connsiteY0" fmla="*/ 1697 h 739664"/>
                  <a:gd name="connsiteX1" fmla="*/ 7916 w 445212"/>
                  <a:gd name="connsiteY1" fmla="*/ 356267 h 739664"/>
                  <a:gd name="connsiteX2" fmla="*/ 219581 w 445212"/>
                  <a:gd name="connsiteY2" fmla="*/ 737967 h 739664"/>
                  <a:gd name="connsiteX3" fmla="*/ 433337 w 445212"/>
                  <a:gd name="connsiteY3" fmla="*/ 346082 h 739664"/>
                  <a:gd name="connsiteX4" fmla="*/ 267082 w 445212"/>
                  <a:gd name="connsiteY4" fmla="*/ 1697 h 739664"/>
                  <a:gd name="connsiteX0" fmla="*/ 267084 w 514677"/>
                  <a:gd name="connsiteY0" fmla="*/ 16504 h 769278"/>
                  <a:gd name="connsiteX1" fmla="*/ 7918 w 514677"/>
                  <a:gd name="connsiteY1" fmla="*/ 371074 h 769278"/>
                  <a:gd name="connsiteX2" fmla="*/ 219583 w 514677"/>
                  <a:gd name="connsiteY2" fmla="*/ 752774 h 769278"/>
                  <a:gd name="connsiteX3" fmla="*/ 502803 w 514677"/>
                  <a:gd name="connsiteY3" fmla="*/ 470100 h 769278"/>
                  <a:gd name="connsiteX4" fmla="*/ 267084 w 514677"/>
                  <a:gd name="connsiteY4" fmla="*/ 16504 h 769278"/>
                  <a:gd name="connsiteX0" fmla="*/ 286213 w 533808"/>
                  <a:gd name="connsiteY0" fmla="*/ 8823 h 753916"/>
                  <a:gd name="connsiteX1" fmla="*/ 7917 w 533808"/>
                  <a:gd name="connsiteY1" fmla="*/ 515356 h 753916"/>
                  <a:gd name="connsiteX2" fmla="*/ 238712 w 533808"/>
                  <a:gd name="connsiteY2" fmla="*/ 745093 h 753916"/>
                  <a:gd name="connsiteX3" fmla="*/ 521932 w 533808"/>
                  <a:gd name="connsiteY3" fmla="*/ 462419 h 753916"/>
                  <a:gd name="connsiteX4" fmla="*/ 286213 w 533808"/>
                  <a:gd name="connsiteY4" fmla="*/ 8823 h 753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3808" h="753916">
                    <a:moveTo>
                      <a:pt x="286213" y="8823"/>
                    </a:moveTo>
                    <a:cubicBezTo>
                      <a:pt x="200544" y="17646"/>
                      <a:pt x="15834" y="392644"/>
                      <a:pt x="7917" y="515356"/>
                    </a:cubicBezTo>
                    <a:cubicBezTo>
                      <a:pt x="0" y="638068"/>
                      <a:pt x="153043" y="753916"/>
                      <a:pt x="238712" y="745093"/>
                    </a:cubicBezTo>
                    <a:cubicBezTo>
                      <a:pt x="324381" y="736270"/>
                      <a:pt x="510057" y="585131"/>
                      <a:pt x="521932" y="462419"/>
                    </a:cubicBezTo>
                    <a:cubicBezTo>
                      <a:pt x="533807" y="339707"/>
                      <a:pt x="371882" y="0"/>
                      <a:pt x="286213" y="882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0" name="Straight Connector 39"/>
              <p:cNvCxnSpPr>
                <a:stCxn id="38" idx="0"/>
                <a:endCxn id="39" idx="2"/>
              </p:cNvCxnSpPr>
              <p:nvPr/>
            </p:nvCxnSpPr>
            <p:spPr>
              <a:xfrm rot="5400000" flipH="1" flipV="1">
                <a:off x="5236615" y="2780833"/>
                <a:ext cx="59753" cy="17383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6" name="Straight Connector 5"/>
            <p:cNvCxnSpPr/>
            <p:nvPr/>
          </p:nvCxnSpPr>
          <p:spPr>
            <a:xfrm rot="10800000" flipV="1">
              <a:off x="1600200" y="2819400"/>
              <a:ext cx="2057400" cy="105866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" name="Group 24"/>
            <p:cNvGrpSpPr/>
            <p:nvPr/>
          </p:nvGrpSpPr>
          <p:grpSpPr>
            <a:xfrm>
              <a:off x="5562600" y="1752600"/>
              <a:ext cx="464125" cy="2336241"/>
              <a:chOff x="7162800" y="1914134"/>
              <a:chExt cx="464125" cy="2336241"/>
            </a:xfrm>
          </p:grpSpPr>
          <p:grpSp>
            <p:nvGrpSpPr>
              <p:cNvPr id="31" name="Group 18"/>
              <p:cNvGrpSpPr/>
              <p:nvPr/>
            </p:nvGrpSpPr>
            <p:grpSpPr>
              <a:xfrm>
                <a:off x="7162800" y="2474025"/>
                <a:ext cx="464125" cy="1776350"/>
                <a:chOff x="6324600" y="2971800"/>
                <a:chExt cx="464125" cy="1776350"/>
              </a:xfrm>
            </p:grpSpPr>
            <p:sp>
              <p:nvSpPr>
                <p:cNvPr id="33" name="Oval 32"/>
                <p:cNvSpPr/>
                <p:nvPr/>
              </p:nvSpPr>
              <p:spPr>
                <a:xfrm>
                  <a:off x="6324600" y="4519550"/>
                  <a:ext cx="457200" cy="228600"/>
                </a:xfrm>
                <a:prstGeom prst="ellipse">
                  <a:avLst/>
                </a:prstGeom>
                <a:solidFill>
                  <a:schemeClr val="bg1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" name="Rectangle 33"/>
                <p:cNvSpPr/>
                <p:nvPr/>
              </p:nvSpPr>
              <p:spPr>
                <a:xfrm>
                  <a:off x="6324600" y="3124200"/>
                  <a:ext cx="457200" cy="15240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5" name="Oval 34"/>
                <p:cNvSpPr/>
                <p:nvPr/>
              </p:nvSpPr>
              <p:spPr>
                <a:xfrm>
                  <a:off x="6324600" y="2971800"/>
                  <a:ext cx="457200" cy="228600"/>
                </a:xfrm>
                <a:prstGeom prst="ellipse">
                  <a:avLst/>
                </a:prstGeom>
                <a:solidFill>
                  <a:schemeClr val="bg1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36" name="Straight Connector 35"/>
                <p:cNvCxnSpPr/>
                <p:nvPr/>
              </p:nvCxnSpPr>
              <p:spPr>
                <a:xfrm rot="10800000" flipV="1">
                  <a:off x="6324600" y="3086100"/>
                  <a:ext cx="0" cy="156210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36"/>
                <p:cNvCxnSpPr/>
                <p:nvPr/>
              </p:nvCxnSpPr>
              <p:spPr>
                <a:xfrm rot="10800000" flipV="1">
                  <a:off x="6788725" y="3112325"/>
                  <a:ext cx="0" cy="156210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2" name="Freeform 31"/>
              <p:cNvSpPr/>
              <p:nvPr/>
            </p:nvSpPr>
            <p:spPr>
              <a:xfrm rot="21339833">
                <a:off x="7250048" y="1914134"/>
                <a:ext cx="267284" cy="677167"/>
              </a:xfrm>
              <a:custGeom>
                <a:avLst/>
                <a:gdLst>
                  <a:gd name="connsiteX0" fmla="*/ 186047 w 364177"/>
                  <a:gd name="connsiteY0" fmla="*/ 3958 h 744186"/>
                  <a:gd name="connsiteX1" fmla="*/ 7917 w 364177"/>
                  <a:gd name="connsiteY1" fmla="*/ 324592 h 744186"/>
                  <a:gd name="connsiteX2" fmla="*/ 138546 w 364177"/>
                  <a:gd name="connsiteY2" fmla="*/ 740228 h 744186"/>
                  <a:gd name="connsiteX3" fmla="*/ 352302 w 364177"/>
                  <a:gd name="connsiteY3" fmla="*/ 348343 h 744186"/>
                  <a:gd name="connsiteX4" fmla="*/ 186047 w 364177"/>
                  <a:gd name="connsiteY4" fmla="*/ 3958 h 744186"/>
                  <a:gd name="connsiteX0" fmla="*/ 267082 w 445212"/>
                  <a:gd name="connsiteY0" fmla="*/ 1697 h 739664"/>
                  <a:gd name="connsiteX1" fmla="*/ 7916 w 445212"/>
                  <a:gd name="connsiteY1" fmla="*/ 356267 h 739664"/>
                  <a:gd name="connsiteX2" fmla="*/ 219581 w 445212"/>
                  <a:gd name="connsiteY2" fmla="*/ 737967 h 739664"/>
                  <a:gd name="connsiteX3" fmla="*/ 433337 w 445212"/>
                  <a:gd name="connsiteY3" fmla="*/ 346082 h 739664"/>
                  <a:gd name="connsiteX4" fmla="*/ 267082 w 445212"/>
                  <a:gd name="connsiteY4" fmla="*/ 1697 h 739664"/>
                  <a:gd name="connsiteX0" fmla="*/ 267084 w 514677"/>
                  <a:gd name="connsiteY0" fmla="*/ 16504 h 769278"/>
                  <a:gd name="connsiteX1" fmla="*/ 7918 w 514677"/>
                  <a:gd name="connsiteY1" fmla="*/ 371074 h 769278"/>
                  <a:gd name="connsiteX2" fmla="*/ 219583 w 514677"/>
                  <a:gd name="connsiteY2" fmla="*/ 752774 h 769278"/>
                  <a:gd name="connsiteX3" fmla="*/ 502803 w 514677"/>
                  <a:gd name="connsiteY3" fmla="*/ 470100 h 769278"/>
                  <a:gd name="connsiteX4" fmla="*/ 267084 w 514677"/>
                  <a:gd name="connsiteY4" fmla="*/ 16504 h 769278"/>
                  <a:gd name="connsiteX0" fmla="*/ 286213 w 533808"/>
                  <a:gd name="connsiteY0" fmla="*/ 8823 h 753916"/>
                  <a:gd name="connsiteX1" fmla="*/ 7917 w 533808"/>
                  <a:gd name="connsiteY1" fmla="*/ 515356 h 753916"/>
                  <a:gd name="connsiteX2" fmla="*/ 238712 w 533808"/>
                  <a:gd name="connsiteY2" fmla="*/ 745093 h 753916"/>
                  <a:gd name="connsiteX3" fmla="*/ 521932 w 533808"/>
                  <a:gd name="connsiteY3" fmla="*/ 462419 h 753916"/>
                  <a:gd name="connsiteX4" fmla="*/ 286213 w 533808"/>
                  <a:gd name="connsiteY4" fmla="*/ 8823 h 753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3808" h="753916">
                    <a:moveTo>
                      <a:pt x="286213" y="8823"/>
                    </a:moveTo>
                    <a:cubicBezTo>
                      <a:pt x="200544" y="17646"/>
                      <a:pt x="15834" y="392644"/>
                      <a:pt x="7917" y="515356"/>
                    </a:cubicBezTo>
                    <a:cubicBezTo>
                      <a:pt x="0" y="638068"/>
                      <a:pt x="153043" y="753916"/>
                      <a:pt x="238712" y="745093"/>
                    </a:cubicBezTo>
                    <a:cubicBezTo>
                      <a:pt x="324381" y="736270"/>
                      <a:pt x="510057" y="585131"/>
                      <a:pt x="521932" y="462419"/>
                    </a:cubicBezTo>
                    <a:cubicBezTo>
                      <a:pt x="533807" y="339707"/>
                      <a:pt x="371882" y="0"/>
                      <a:pt x="286213" y="882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3205350" y="3276600"/>
              <a:ext cx="113805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Camera Center (</a:t>
              </a:r>
              <a:r>
                <a:rPr lang="en-US" dirty="0" err="1" smtClean="0"/>
                <a:t>t</a:t>
              </a:r>
              <a:r>
                <a:rPr lang="en-US" baseline="-25000" dirty="0" err="1" smtClean="0"/>
                <a:t>x</a:t>
              </a:r>
              <a:r>
                <a:rPr lang="en-US" dirty="0" smtClean="0"/>
                <a:t>, </a:t>
              </a:r>
              <a:r>
                <a:rPr lang="en-US" dirty="0" err="1" smtClean="0"/>
                <a:t>t</a:t>
              </a:r>
              <a:r>
                <a:rPr lang="en-US" baseline="-25000" dirty="0" err="1" smtClean="0"/>
                <a:t>y</a:t>
              </a:r>
              <a:r>
                <a:rPr lang="en-US" dirty="0" smtClean="0"/>
                <a:t>, </a:t>
              </a:r>
              <a:r>
                <a:rPr lang="en-US" dirty="0" err="1" smtClean="0"/>
                <a:t>t</a:t>
              </a:r>
              <a:r>
                <a:rPr lang="en-US" baseline="-25000" dirty="0" err="1" smtClean="0"/>
                <a:t>z</a:t>
              </a:r>
              <a:r>
                <a:rPr lang="en-US" dirty="0" smtClean="0"/>
                <a:t>)</a:t>
              </a:r>
              <a:endParaRPr lang="en-US" dirty="0"/>
            </a:p>
          </p:txBody>
        </p:sp>
        <p:graphicFrame>
          <p:nvGraphicFramePr>
            <p:cNvPr id="9" name="Object 8"/>
            <p:cNvGraphicFramePr>
              <a:graphicFrameLocks noChangeAspect="1"/>
            </p:cNvGraphicFramePr>
            <p:nvPr/>
          </p:nvGraphicFramePr>
          <p:xfrm>
            <a:off x="6119750" y="1099950"/>
            <a:ext cx="1066800" cy="1333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45508" name="Equation" r:id="rId3" imgW="558720" imgH="698400" progId="Equation.3">
                    <p:embed/>
                  </p:oleObj>
                </mc:Choice>
                <mc:Fallback>
                  <p:oleObj name="Equation" r:id="rId3" imgW="558720" imgH="6984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119750" y="1099950"/>
                          <a:ext cx="1066800" cy="13335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" name="TextBox 9"/>
            <p:cNvSpPr txBox="1"/>
            <p:nvPr/>
          </p:nvSpPr>
          <p:spPr>
            <a:xfrm>
              <a:off x="5586350" y="1038100"/>
              <a:ext cx="378630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dirty="0" smtClean="0">
                  <a:solidFill>
                    <a:srgbClr val="FFC000"/>
                  </a:solidFill>
                </a:rPr>
                <a:t>.</a:t>
              </a:r>
              <a:endParaRPr lang="en-US" sz="6000" dirty="0">
                <a:solidFill>
                  <a:srgbClr val="FFC000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430975" y="3164775"/>
              <a:ext cx="378630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dirty="0" smtClean="0">
                  <a:solidFill>
                    <a:schemeClr val="tx2"/>
                  </a:solidFill>
                </a:rPr>
                <a:t>.</a:t>
              </a:r>
              <a:endParaRPr lang="en-US" sz="6000" dirty="0">
                <a:solidFill>
                  <a:schemeClr val="tx2"/>
                </a:solidFill>
              </a:endParaRPr>
            </a:p>
          </p:txBody>
        </p:sp>
        <p:cxnSp>
          <p:nvCxnSpPr>
            <p:cNvPr id="12" name="Straight Connector 11"/>
            <p:cNvCxnSpPr/>
            <p:nvPr/>
          </p:nvCxnSpPr>
          <p:spPr>
            <a:xfrm rot="10800000">
              <a:off x="1905000" y="2819400"/>
              <a:ext cx="1752600" cy="0"/>
            </a:xfrm>
            <a:prstGeom prst="line">
              <a:avLst/>
            </a:prstGeom>
            <a:ln w="28575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1728850" y="2097975"/>
              <a:ext cx="378630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dirty="0" smtClean="0"/>
                <a:t>.</a:t>
              </a:r>
              <a:endParaRPr lang="en-US" sz="6000" dirty="0"/>
            </a:p>
          </p:txBody>
        </p:sp>
        <p:sp>
          <p:nvSpPr>
            <p:cNvPr id="14" name="Oval 13"/>
            <p:cNvSpPr/>
            <p:nvPr/>
          </p:nvSpPr>
          <p:spPr>
            <a:xfrm>
              <a:off x="3476895" y="2314700"/>
              <a:ext cx="304800" cy="99060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743200" y="2474025"/>
              <a:ext cx="2551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/>
                <a:t>f</a:t>
              </a:r>
              <a:endParaRPr lang="en-US" i="1" dirty="0"/>
            </a:p>
          </p:txBody>
        </p:sp>
        <p:cxnSp>
          <p:nvCxnSpPr>
            <p:cNvPr id="16" name="Straight Connector 15"/>
            <p:cNvCxnSpPr/>
            <p:nvPr/>
          </p:nvCxnSpPr>
          <p:spPr>
            <a:xfrm rot="5400000">
              <a:off x="5284025" y="2312225"/>
              <a:ext cx="990600" cy="0"/>
            </a:xfrm>
            <a:prstGeom prst="line">
              <a:avLst/>
            </a:prstGeom>
            <a:ln w="285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3733800" y="2819400"/>
              <a:ext cx="2057400" cy="0"/>
            </a:xfrm>
            <a:prstGeom prst="line">
              <a:avLst/>
            </a:prstGeom>
            <a:ln w="285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4648200" y="2474025"/>
              <a:ext cx="2920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/>
                <a:t>Z</a:t>
              </a:r>
              <a:endParaRPr lang="en-US" i="1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731825" y="2514600"/>
              <a:ext cx="304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 smtClean="0"/>
                <a:t>Y</a:t>
              </a:r>
              <a:endParaRPr lang="en-US" i="1" dirty="0"/>
            </a:p>
          </p:txBody>
        </p:sp>
        <p:graphicFrame>
          <p:nvGraphicFramePr>
            <p:cNvPr id="20" name="Object 3"/>
            <p:cNvGraphicFramePr>
              <a:graphicFrameLocks noChangeAspect="1"/>
            </p:cNvGraphicFramePr>
            <p:nvPr/>
          </p:nvGraphicFramePr>
          <p:xfrm>
            <a:off x="1495300" y="4067938"/>
            <a:ext cx="946150" cy="8969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45509" name="Equation" r:id="rId5" imgW="495000" imgH="469800" progId="Equation.3">
                    <p:embed/>
                  </p:oleObj>
                </mc:Choice>
                <mc:Fallback>
                  <p:oleObj name="Equation" r:id="rId5" imgW="495000" imgH="4698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95300" y="4067938"/>
                          <a:ext cx="946150" cy="89693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1" name="TextBox 5"/>
            <p:cNvSpPr txBox="1"/>
            <p:nvPr/>
          </p:nvSpPr>
          <p:spPr>
            <a:xfrm>
              <a:off x="3471945" y="2108537"/>
              <a:ext cx="378630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dirty="0" smtClean="0"/>
                <a:t>.</a:t>
              </a:r>
              <a:endParaRPr lang="en-US" sz="6000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600200" y="1600200"/>
              <a:ext cx="10668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Optical Center (</a:t>
              </a:r>
              <a:r>
                <a:rPr lang="en-US" i="1" dirty="0" smtClean="0"/>
                <a:t>u</a:t>
              </a:r>
              <a:r>
                <a:rPr lang="en-US" i="1" baseline="-25000" dirty="0" smtClean="0"/>
                <a:t>0</a:t>
              </a:r>
              <a:r>
                <a:rPr lang="en-US" dirty="0" smtClean="0"/>
                <a:t>, </a:t>
              </a:r>
              <a:r>
                <a:rPr lang="en-US" i="1" dirty="0" smtClean="0"/>
                <a:t>v</a:t>
              </a:r>
              <a:r>
                <a:rPr lang="en-US" i="1" baseline="-25000" dirty="0" smtClean="0"/>
                <a:t>0</a:t>
              </a:r>
              <a:r>
                <a:rPr lang="en-US" dirty="0" smtClean="0"/>
                <a:t>)</a:t>
              </a:r>
              <a:endParaRPr lang="en-US" dirty="0"/>
            </a:p>
          </p:txBody>
        </p:sp>
        <p:cxnSp>
          <p:nvCxnSpPr>
            <p:cNvPr id="23" name="Straight Arrow Connector 22"/>
            <p:cNvCxnSpPr/>
            <p:nvPr/>
          </p:nvCxnSpPr>
          <p:spPr>
            <a:xfrm rot="5400000">
              <a:off x="1790700" y="2628900"/>
              <a:ext cx="22860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/>
            <p:nvPr/>
          </p:nvCxnSpPr>
          <p:spPr>
            <a:xfrm rot="10800000">
              <a:off x="5814950" y="1747650"/>
              <a:ext cx="30480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 rot="5400000" flipH="1" flipV="1">
              <a:off x="1372394" y="4190206"/>
              <a:ext cx="45720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rot="10800000">
              <a:off x="1676400" y="3886200"/>
              <a:ext cx="228600" cy="0"/>
            </a:xfrm>
            <a:prstGeom prst="line">
              <a:avLst/>
            </a:prstGeom>
            <a:ln w="28575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5400000">
              <a:off x="1371600" y="3352800"/>
              <a:ext cx="1066800" cy="0"/>
            </a:xfrm>
            <a:prstGeom prst="line">
              <a:avLst/>
            </a:prstGeom>
            <a:ln w="28575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1828800" y="3124200"/>
              <a:ext cx="2872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/>
                <a:t>v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612075" y="3762293"/>
              <a:ext cx="3032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/>
                <a:t>u</a:t>
              </a:r>
              <a:endParaRPr lang="en-US" i="1" dirty="0"/>
            </a:p>
          </p:txBody>
        </p:sp>
        <p:cxnSp>
          <p:nvCxnSpPr>
            <p:cNvPr id="30" name="Straight Connector 29"/>
            <p:cNvCxnSpPr>
              <a:stCxn id="32" idx="0"/>
            </p:cNvCxnSpPr>
            <p:nvPr/>
          </p:nvCxnSpPr>
          <p:spPr>
            <a:xfrm flipH="1">
              <a:off x="3657600" y="1760740"/>
              <a:ext cx="2110530" cy="110616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Adding a lens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685800" y="4648200"/>
            <a:ext cx="7772400" cy="1981200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A lens focuses light onto the film</a:t>
            </a:r>
          </a:p>
          <a:p>
            <a:pPr lvl="1"/>
            <a:r>
              <a:rPr lang="en-US" dirty="0" smtClean="0"/>
              <a:t>There is a specific distance at which objects are “in focus”</a:t>
            </a:r>
          </a:p>
          <a:p>
            <a:pPr lvl="2"/>
            <a:r>
              <a:rPr lang="en-US" dirty="0" smtClean="0"/>
              <a:t>other points project to a “circle of confusion” in the image</a:t>
            </a:r>
          </a:p>
          <a:p>
            <a:pPr lvl="1"/>
            <a:r>
              <a:rPr lang="en-US" dirty="0" smtClean="0"/>
              <a:t>Changing the shape of the lens changes this distance</a:t>
            </a:r>
          </a:p>
        </p:txBody>
      </p:sp>
      <p:pic>
        <p:nvPicPr>
          <p:cNvPr id="11268" name="Picture 4" descr="image-lens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29" cstate="print"/>
          <a:srcRect/>
          <a:stretch>
            <a:fillRect/>
          </a:stretch>
        </p:blipFill>
        <p:spPr bwMode="auto">
          <a:xfrm>
            <a:off x="1754188" y="1752600"/>
            <a:ext cx="5484812" cy="2360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3989" name="Line 5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2316163" y="2303463"/>
            <a:ext cx="4702175" cy="1643062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1270" name="Oval 6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2271713" y="2271713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271" name="Oval 7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2589213" y="2879725"/>
            <a:ext cx="76200" cy="762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8"/>
          <p:cNvGrpSpPr>
            <a:grpSpLocks/>
          </p:cNvGrpSpPr>
          <p:nvPr>
            <p:custDataLst>
              <p:tags r:id="rId7"/>
            </p:custDataLst>
          </p:nvPr>
        </p:nvGrpSpPr>
        <p:grpSpPr bwMode="auto">
          <a:xfrm>
            <a:off x="2316163" y="2303463"/>
            <a:ext cx="4702175" cy="1643062"/>
            <a:chOff x="1459" y="1451"/>
            <a:chExt cx="2962" cy="1035"/>
          </a:xfrm>
        </p:grpSpPr>
        <p:sp>
          <p:nvSpPr>
            <p:cNvPr id="11293" name="Line 9"/>
            <p:cNvSpPr>
              <a:spLocks noChangeShapeType="1"/>
            </p:cNvSpPr>
            <p:nvPr>
              <p:custDataLst>
                <p:tags r:id="rId25"/>
              </p:custDataLst>
            </p:nvPr>
          </p:nvSpPr>
          <p:spPr bwMode="auto">
            <a:xfrm>
              <a:off x="1459" y="1451"/>
              <a:ext cx="1465" cy="77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294" name="Line 10"/>
            <p:cNvSpPr>
              <a:spLocks noChangeShapeType="1"/>
            </p:cNvSpPr>
            <p:nvPr>
              <p:custDataLst>
                <p:tags r:id="rId26"/>
              </p:custDataLst>
            </p:nvPr>
          </p:nvSpPr>
          <p:spPr bwMode="auto">
            <a:xfrm>
              <a:off x="2924" y="1528"/>
              <a:ext cx="1497" cy="958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11"/>
          <p:cNvGrpSpPr>
            <a:grpSpLocks/>
          </p:cNvGrpSpPr>
          <p:nvPr>
            <p:custDataLst>
              <p:tags r:id="rId8"/>
            </p:custDataLst>
          </p:nvPr>
        </p:nvGrpSpPr>
        <p:grpSpPr bwMode="auto">
          <a:xfrm>
            <a:off x="2316163" y="2303463"/>
            <a:ext cx="4702175" cy="1643062"/>
            <a:chOff x="1459" y="1451"/>
            <a:chExt cx="2962" cy="1035"/>
          </a:xfrm>
        </p:grpSpPr>
        <p:grpSp>
          <p:nvGrpSpPr>
            <p:cNvPr id="4" name="Group 12"/>
            <p:cNvGrpSpPr>
              <a:grpSpLocks/>
            </p:cNvGrpSpPr>
            <p:nvPr/>
          </p:nvGrpSpPr>
          <p:grpSpPr bwMode="auto">
            <a:xfrm>
              <a:off x="1459" y="1451"/>
              <a:ext cx="2962" cy="1035"/>
              <a:chOff x="1459" y="1451"/>
              <a:chExt cx="2962" cy="1035"/>
            </a:xfrm>
          </p:grpSpPr>
          <p:sp>
            <p:nvSpPr>
              <p:cNvPr id="11291" name="Line 13"/>
              <p:cNvSpPr>
                <a:spLocks noChangeShapeType="1"/>
              </p:cNvSpPr>
              <p:nvPr>
                <p:custDataLst>
                  <p:tags r:id="rId23"/>
                </p:custDataLst>
              </p:nvPr>
            </p:nvSpPr>
            <p:spPr bwMode="auto">
              <a:xfrm>
                <a:off x="1459" y="1451"/>
                <a:ext cx="1465" cy="235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92" name="Line 14"/>
              <p:cNvSpPr>
                <a:spLocks noChangeShapeType="1"/>
              </p:cNvSpPr>
              <p:nvPr>
                <p:custDataLst>
                  <p:tags r:id="rId24"/>
                </p:custDataLst>
              </p:nvPr>
            </p:nvSpPr>
            <p:spPr bwMode="auto">
              <a:xfrm>
                <a:off x="2924" y="1686"/>
                <a:ext cx="1497" cy="80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" name="Group 15"/>
            <p:cNvGrpSpPr>
              <a:grpSpLocks/>
            </p:cNvGrpSpPr>
            <p:nvPr/>
          </p:nvGrpSpPr>
          <p:grpSpPr bwMode="auto">
            <a:xfrm>
              <a:off x="1459" y="1451"/>
              <a:ext cx="2962" cy="1035"/>
              <a:chOff x="1459" y="1451"/>
              <a:chExt cx="2962" cy="1035"/>
            </a:xfrm>
          </p:grpSpPr>
          <p:sp>
            <p:nvSpPr>
              <p:cNvPr id="11289" name="Line 16"/>
              <p:cNvSpPr>
                <a:spLocks noChangeShapeType="1"/>
              </p:cNvSpPr>
              <p:nvPr>
                <p:custDataLst>
                  <p:tags r:id="rId21"/>
                </p:custDataLst>
              </p:nvPr>
            </p:nvSpPr>
            <p:spPr bwMode="auto">
              <a:xfrm>
                <a:off x="1459" y="1451"/>
                <a:ext cx="1465" cy="363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90" name="Line 17"/>
              <p:cNvSpPr>
                <a:spLocks noChangeShapeType="1"/>
              </p:cNvSpPr>
              <p:nvPr>
                <p:custDataLst>
                  <p:tags r:id="rId22"/>
                </p:custDataLst>
              </p:nvPr>
            </p:nvSpPr>
            <p:spPr bwMode="auto">
              <a:xfrm>
                <a:off x="2924" y="1814"/>
                <a:ext cx="1497" cy="672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6" name="Group 31"/>
          <p:cNvGrpSpPr>
            <a:grpSpLocks/>
          </p:cNvGrpSpPr>
          <p:nvPr>
            <p:custDataLst>
              <p:tags r:id="rId9"/>
            </p:custDataLst>
          </p:nvPr>
        </p:nvGrpSpPr>
        <p:grpSpPr bwMode="auto">
          <a:xfrm>
            <a:off x="2620963" y="2676525"/>
            <a:ext cx="4419600" cy="752475"/>
            <a:chOff x="1651" y="1686"/>
            <a:chExt cx="2784" cy="474"/>
          </a:xfrm>
        </p:grpSpPr>
        <p:sp>
          <p:nvSpPr>
            <p:cNvPr id="11279" name="Line 19"/>
            <p:cNvSpPr>
              <a:spLocks noChangeShapeType="1"/>
            </p:cNvSpPr>
            <p:nvPr>
              <p:custDataLst>
                <p:tags r:id="rId14"/>
              </p:custDataLst>
            </p:nvPr>
          </p:nvSpPr>
          <p:spPr bwMode="auto">
            <a:xfrm>
              <a:off x="1651" y="1835"/>
              <a:ext cx="2784" cy="288"/>
            </a:xfrm>
            <a:prstGeom prst="line">
              <a:avLst/>
            </a:prstGeom>
            <a:noFill/>
            <a:ln w="19050">
              <a:solidFill>
                <a:schemeClr val="folHlink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7" name="Group 30"/>
            <p:cNvGrpSpPr>
              <a:grpSpLocks/>
            </p:cNvGrpSpPr>
            <p:nvPr/>
          </p:nvGrpSpPr>
          <p:grpSpPr bwMode="auto">
            <a:xfrm>
              <a:off x="1651" y="1686"/>
              <a:ext cx="2778" cy="474"/>
              <a:chOff x="1651" y="1686"/>
              <a:chExt cx="2778" cy="474"/>
            </a:xfrm>
          </p:grpSpPr>
          <p:sp>
            <p:nvSpPr>
              <p:cNvPr id="11281" name="Line 21"/>
              <p:cNvSpPr>
                <a:spLocks noChangeShapeType="1"/>
              </p:cNvSpPr>
              <p:nvPr>
                <p:custDataLst>
                  <p:tags r:id="rId15"/>
                </p:custDataLst>
              </p:nvPr>
            </p:nvSpPr>
            <p:spPr bwMode="auto">
              <a:xfrm>
                <a:off x="1651" y="1835"/>
                <a:ext cx="1273" cy="288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82" name="Line 22"/>
              <p:cNvSpPr>
                <a:spLocks noChangeShapeType="1"/>
              </p:cNvSpPr>
              <p:nvPr>
                <p:custDataLst>
                  <p:tags r:id="rId16"/>
                </p:custDataLst>
              </p:nvPr>
            </p:nvSpPr>
            <p:spPr bwMode="auto">
              <a:xfrm>
                <a:off x="2924" y="2123"/>
                <a:ext cx="1505" cy="37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83" name="Line 24"/>
              <p:cNvSpPr>
                <a:spLocks noChangeShapeType="1"/>
              </p:cNvSpPr>
              <p:nvPr>
                <p:custDataLst>
                  <p:tags r:id="rId17"/>
                </p:custDataLst>
              </p:nvPr>
            </p:nvSpPr>
            <p:spPr bwMode="auto">
              <a:xfrm>
                <a:off x="1651" y="1835"/>
                <a:ext cx="1273" cy="0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84" name="Line 25"/>
              <p:cNvSpPr>
                <a:spLocks noChangeShapeType="1"/>
              </p:cNvSpPr>
              <p:nvPr>
                <p:custDataLst>
                  <p:tags r:id="rId18"/>
                </p:custDataLst>
              </p:nvPr>
            </p:nvSpPr>
            <p:spPr bwMode="auto">
              <a:xfrm>
                <a:off x="2924" y="1835"/>
                <a:ext cx="1497" cy="265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85" name="Line 27"/>
              <p:cNvSpPr>
                <a:spLocks noChangeShapeType="1"/>
              </p:cNvSpPr>
              <p:nvPr>
                <p:custDataLst>
                  <p:tags r:id="rId19"/>
                </p:custDataLst>
              </p:nvPr>
            </p:nvSpPr>
            <p:spPr bwMode="auto">
              <a:xfrm flipV="1">
                <a:off x="1651" y="1686"/>
                <a:ext cx="1273" cy="149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86" name="Line 28"/>
              <p:cNvSpPr>
                <a:spLocks noChangeShapeType="1"/>
              </p:cNvSpPr>
              <p:nvPr>
                <p:custDataLst>
                  <p:tags r:id="rId20"/>
                </p:custDataLst>
              </p:nvPr>
            </p:nvSpPr>
            <p:spPr bwMode="auto">
              <a:xfrm>
                <a:off x="2924" y="1686"/>
                <a:ext cx="1497" cy="392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11275" name="Oval 29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4608513" y="3067050"/>
            <a:ext cx="88900" cy="889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8" name="Group 34"/>
          <p:cNvGrpSpPr>
            <a:grpSpLocks/>
          </p:cNvGrpSpPr>
          <p:nvPr>
            <p:custDataLst>
              <p:tags r:id="rId11"/>
            </p:custDataLst>
          </p:nvPr>
        </p:nvGrpSpPr>
        <p:grpSpPr bwMode="auto">
          <a:xfrm>
            <a:off x="7086600" y="3321050"/>
            <a:ext cx="1638300" cy="641350"/>
            <a:chOff x="4464" y="2092"/>
            <a:chExt cx="1032" cy="404"/>
          </a:xfrm>
        </p:grpSpPr>
        <p:sp>
          <p:nvSpPr>
            <p:cNvPr id="11277" name="Text Box 32"/>
            <p:cNvSpPr txBox="1"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>
              <a:off x="4716" y="2092"/>
              <a:ext cx="780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800">
                  <a:latin typeface="Arial" charset="0"/>
                </a:rPr>
                <a:t>“circle of </a:t>
              </a:r>
            </a:p>
            <a:p>
              <a:pPr algn="ctr"/>
              <a:r>
                <a:rPr lang="en-US" sz="1800">
                  <a:latin typeface="Arial" charset="0"/>
                </a:rPr>
                <a:t>confusion”</a:t>
              </a:r>
            </a:p>
          </p:txBody>
        </p:sp>
        <p:sp>
          <p:nvSpPr>
            <p:cNvPr id="11278" name="Line 33"/>
            <p:cNvSpPr>
              <a:spLocks noChangeShapeType="1"/>
            </p:cNvSpPr>
            <p:nvPr>
              <p:custDataLst>
                <p:tags r:id="rId13"/>
              </p:custDataLst>
            </p:nvPr>
          </p:nvSpPr>
          <p:spPr bwMode="auto">
            <a:xfrm flipH="1" flipV="1">
              <a:off x="4464" y="2160"/>
              <a:ext cx="33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Focal length, aperture, depth of field</a:t>
            </a:r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4343400"/>
            <a:ext cx="8153400" cy="21336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2800" smtClean="0"/>
              <a:t>A lens focuses parallel rays onto a single focal point</a:t>
            </a:r>
          </a:p>
          <a:p>
            <a:pPr lvl="1" eaLnBrk="1" hangingPunct="1"/>
            <a:r>
              <a:rPr lang="en-US" sz="2400" smtClean="0"/>
              <a:t>focal point at a distance </a:t>
            </a:r>
            <a:r>
              <a:rPr lang="en-US" sz="2400" i="1" smtClean="0"/>
              <a:t>f</a:t>
            </a:r>
            <a:r>
              <a:rPr lang="en-US" sz="2400" smtClean="0"/>
              <a:t> beyond the plane of the lens</a:t>
            </a:r>
          </a:p>
          <a:p>
            <a:pPr lvl="1" eaLnBrk="1" hangingPunct="1"/>
            <a:r>
              <a:rPr lang="en-US" sz="2400" smtClean="0"/>
              <a:t>Aperture of diameter D restricts the range of rays</a:t>
            </a:r>
          </a:p>
        </p:txBody>
      </p:sp>
      <p:pic>
        <p:nvPicPr>
          <p:cNvPr id="57348" name="Picture 5" descr="lens_terms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3050" y="914400"/>
            <a:ext cx="5391150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49" name="Text Box 7"/>
          <p:cNvSpPr txBox="1">
            <a:spLocks noChangeArrowheads="1"/>
          </p:cNvSpPr>
          <p:nvPr/>
        </p:nvSpPr>
        <p:spPr bwMode="auto">
          <a:xfrm>
            <a:off x="6534150" y="2486025"/>
            <a:ext cx="14668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/>
              <a:t>focal point</a:t>
            </a:r>
          </a:p>
        </p:txBody>
      </p:sp>
      <p:sp>
        <p:nvSpPr>
          <p:cNvPr id="57350" name="Line 8"/>
          <p:cNvSpPr>
            <a:spLocks noChangeShapeType="1"/>
          </p:cNvSpPr>
          <p:nvPr/>
        </p:nvSpPr>
        <p:spPr bwMode="auto">
          <a:xfrm flipH="1" flipV="1">
            <a:off x="6096000" y="2286000"/>
            <a:ext cx="438150" cy="381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7351" name="Text Box 9"/>
          <p:cNvSpPr txBox="1">
            <a:spLocks noChangeArrowheads="1"/>
          </p:cNvSpPr>
          <p:nvPr/>
        </p:nvSpPr>
        <p:spPr bwMode="auto">
          <a:xfrm>
            <a:off x="5867400" y="1812925"/>
            <a:ext cx="3397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/>
              <a:t>F</a:t>
            </a:r>
          </a:p>
        </p:txBody>
      </p:sp>
      <p:sp>
        <p:nvSpPr>
          <p:cNvPr id="57352" name="Text Box 10"/>
          <p:cNvSpPr txBox="1">
            <a:spLocks noChangeArrowheads="1"/>
          </p:cNvSpPr>
          <p:nvPr/>
        </p:nvSpPr>
        <p:spPr bwMode="auto">
          <a:xfrm>
            <a:off x="1517650" y="2803525"/>
            <a:ext cx="28194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 b="1"/>
              <a:t>optical center</a:t>
            </a:r>
          </a:p>
          <a:p>
            <a:pPr algn="ctr"/>
            <a:r>
              <a:rPr lang="en-US" sz="2000" b="1"/>
              <a:t>(Center Of Projection)</a:t>
            </a:r>
          </a:p>
        </p:txBody>
      </p:sp>
      <p:sp>
        <p:nvSpPr>
          <p:cNvPr id="57353" name="Line 11"/>
          <p:cNvSpPr>
            <a:spLocks noChangeShapeType="1"/>
          </p:cNvSpPr>
          <p:nvPr/>
        </p:nvSpPr>
        <p:spPr bwMode="auto">
          <a:xfrm flipV="1">
            <a:off x="3581400" y="2209800"/>
            <a:ext cx="838200" cy="6731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7354" name="TextBox 9"/>
          <p:cNvSpPr txBox="1">
            <a:spLocks noChangeArrowheads="1"/>
          </p:cNvSpPr>
          <p:nvPr/>
        </p:nvSpPr>
        <p:spPr bwMode="auto">
          <a:xfrm>
            <a:off x="0" y="6550025"/>
            <a:ext cx="14922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latin typeface="Calibri" pitchFamily="34" charset="0"/>
              </a:rPr>
              <a:t>Slide source: Seitz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The eye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685800" y="4648200"/>
            <a:ext cx="7772400" cy="1828800"/>
          </a:xfrm>
        </p:spPr>
        <p:txBody>
          <a:bodyPr>
            <a:normAutofit/>
          </a:bodyPr>
          <a:lstStyle/>
          <a:p>
            <a:r>
              <a:rPr lang="en-US" dirty="0" smtClean="0"/>
              <a:t>The human eye is a camera</a:t>
            </a:r>
          </a:p>
          <a:p>
            <a:pPr lvl="1"/>
            <a:r>
              <a:rPr lang="en-US" b="1" dirty="0" smtClean="0"/>
              <a:t>Iris</a:t>
            </a:r>
            <a:r>
              <a:rPr lang="en-US" dirty="0" smtClean="0"/>
              <a:t> - </a:t>
            </a:r>
            <a:r>
              <a:rPr lang="en-US" sz="1800" dirty="0" smtClean="0"/>
              <a:t>colored annulus with radial muscles</a:t>
            </a:r>
          </a:p>
          <a:p>
            <a:pPr lvl="1"/>
            <a:r>
              <a:rPr lang="en-US" b="1" dirty="0" smtClean="0"/>
              <a:t>Pupil</a:t>
            </a:r>
            <a:r>
              <a:rPr lang="en-US" dirty="0" smtClean="0"/>
              <a:t> - </a:t>
            </a:r>
            <a:r>
              <a:rPr lang="en-US" sz="1800" dirty="0" smtClean="0"/>
              <a:t>the hole (aperture) whose size is controlled by the iris</a:t>
            </a:r>
          </a:p>
          <a:p>
            <a:pPr lvl="1"/>
            <a:endParaRPr lang="en-US" sz="1800" dirty="0" smtClean="0"/>
          </a:p>
        </p:txBody>
      </p:sp>
      <p:pic>
        <p:nvPicPr>
          <p:cNvPr id="15364" name="Picture 4" descr="humaneye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06588" y="1066800"/>
            <a:ext cx="5484812" cy="327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Focus with lenses</a:t>
            </a:r>
            <a:endParaRPr lang="en-US" dirty="0"/>
          </a:p>
        </p:txBody>
      </p:sp>
      <p:pic>
        <p:nvPicPr>
          <p:cNvPr id="746498" name="Picture 2" descr="Lens3.sv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116" y="1447800"/>
            <a:ext cx="8158050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6500" name="Picture 4" descr="\frac{1}{S_1} + \frac{1}{S_2} = \frac{1}{f}  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8809" y="5527443"/>
            <a:ext cx="2305485" cy="943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604294" y="4787660"/>
            <a:ext cx="13299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Lens focal length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450402" y="1124634"/>
            <a:ext cx="15505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Distance to sensor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34002" y="1124633"/>
            <a:ext cx="15505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Distance to object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160253" y="5527443"/>
            <a:ext cx="1828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Equation for objects in focus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4953024" y="6550223"/>
            <a:ext cx="41456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Source: </a:t>
            </a:r>
            <a:r>
              <a:rPr lang="en-US" sz="1400" dirty="0">
                <a:hlinkClick r:id="rId4"/>
              </a:rPr>
              <a:t>http://en.wikipedia.org/wiki/File:Lens3.svg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245860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The aperture and depth of field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953000"/>
            <a:ext cx="7772400" cy="1371600"/>
          </a:xfrm>
        </p:spPr>
        <p:txBody>
          <a:bodyPr>
            <a:normAutofit fontScale="70000" lnSpcReduction="20000"/>
          </a:bodyPr>
          <a:lstStyle/>
          <a:p>
            <a:pPr eaLnBrk="1" hangingPunct="1">
              <a:buFontTx/>
              <a:buNone/>
            </a:pPr>
            <a:r>
              <a:rPr lang="en-US" sz="2800" dirty="0" smtClean="0"/>
              <a:t>	Changing the aperture size or focusing distance affects depth of field</a:t>
            </a:r>
          </a:p>
          <a:p>
            <a:pPr lvl="1" eaLnBrk="1" hangingPunct="1">
              <a:buNone/>
            </a:pPr>
            <a:r>
              <a:rPr lang="en-US" sz="2400" dirty="0" smtClean="0"/>
              <a:t>	f-number (f/#) =</a:t>
            </a:r>
            <a:r>
              <a:rPr lang="en-US" sz="2400" dirty="0" err="1" smtClean="0"/>
              <a:t>focal_length</a:t>
            </a:r>
            <a:r>
              <a:rPr lang="en-US" sz="2400" dirty="0" smtClean="0"/>
              <a:t> / </a:t>
            </a:r>
            <a:r>
              <a:rPr lang="en-US" sz="2400" dirty="0" err="1" smtClean="0"/>
              <a:t>aperture_diameter</a:t>
            </a:r>
            <a:r>
              <a:rPr lang="en-US" sz="2400" dirty="0" smtClean="0"/>
              <a:t> (e.g., f/16 means that the focal length is 16 times the diameter)</a:t>
            </a:r>
          </a:p>
          <a:p>
            <a:pPr lvl="1" eaLnBrk="1" hangingPunct="1">
              <a:buNone/>
            </a:pPr>
            <a:r>
              <a:rPr lang="en-US" sz="2400" dirty="0"/>
              <a:t>	</a:t>
            </a:r>
            <a:r>
              <a:rPr lang="en-US" sz="2400" dirty="0" smtClean="0"/>
              <a:t>When you change the f-number, you are changing the aperture</a:t>
            </a:r>
            <a:endParaRPr lang="en-US" sz="2800" dirty="0" smtClean="0"/>
          </a:p>
        </p:txBody>
      </p:sp>
      <p:pic>
        <p:nvPicPr>
          <p:cNvPr id="58372" name="Picture 4" descr="depth_of_fiel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65250" y="1447800"/>
            <a:ext cx="4654550" cy="307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3" name="Line 5"/>
          <p:cNvSpPr>
            <a:spLocks noChangeShapeType="1"/>
          </p:cNvSpPr>
          <p:nvPr/>
        </p:nvSpPr>
        <p:spPr bwMode="auto">
          <a:xfrm>
            <a:off x="5499100" y="1524000"/>
            <a:ext cx="0" cy="1219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8374" name="Line 8"/>
          <p:cNvSpPr>
            <a:spLocks noChangeShapeType="1"/>
          </p:cNvSpPr>
          <p:nvPr/>
        </p:nvSpPr>
        <p:spPr bwMode="auto">
          <a:xfrm>
            <a:off x="5499100" y="3200400"/>
            <a:ext cx="0" cy="1219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58375" name="Picture 10" descr="At f/32, the background is distracting.">
            <a:hlinkClick r:id="rId3" tooltip="At f/32, the background is distracting.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00800" y="3124200"/>
            <a:ext cx="219075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6" name="Picture 12" descr="At f/5.6, the flowers are isolated from the background.">
            <a:hlinkClick r:id="rId5" tooltip="At f/5.6, the flowers are isolated from the background.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00800" y="1219200"/>
            <a:ext cx="219075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7" name="Rectangle 10"/>
          <p:cNvSpPr>
            <a:spLocks noChangeArrowheads="1"/>
          </p:cNvSpPr>
          <p:nvPr/>
        </p:nvSpPr>
        <p:spPr bwMode="auto">
          <a:xfrm>
            <a:off x="6781800" y="2590800"/>
            <a:ext cx="1447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i="1"/>
              <a:t>f / </a:t>
            </a:r>
            <a:r>
              <a:rPr lang="en-US" sz="2000"/>
              <a:t>5.6</a:t>
            </a:r>
          </a:p>
        </p:txBody>
      </p:sp>
      <p:sp>
        <p:nvSpPr>
          <p:cNvPr id="58378" name="Rectangle 11"/>
          <p:cNvSpPr>
            <a:spLocks noChangeArrowheads="1"/>
          </p:cNvSpPr>
          <p:nvPr/>
        </p:nvSpPr>
        <p:spPr bwMode="auto">
          <a:xfrm>
            <a:off x="6781800" y="4495800"/>
            <a:ext cx="1447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i="1"/>
              <a:t>f / </a:t>
            </a:r>
            <a:r>
              <a:rPr lang="en-US" sz="2000"/>
              <a:t>32</a:t>
            </a:r>
          </a:p>
        </p:txBody>
      </p:sp>
      <p:sp>
        <p:nvSpPr>
          <p:cNvPr id="58379" name="Rectangle 12"/>
          <p:cNvSpPr>
            <a:spLocks noChangeArrowheads="1"/>
          </p:cNvSpPr>
          <p:nvPr/>
        </p:nvSpPr>
        <p:spPr bwMode="auto">
          <a:xfrm>
            <a:off x="2590800" y="6488113"/>
            <a:ext cx="65532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>
                <a:latin typeface="Calibri" pitchFamily="34" charset="0"/>
              </a:rPr>
              <a:t>Flower images from Wikipedia   </a:t>
            </a:r>
            <a:r>
              <a:rPr lang="en-US" sz="1200">
                <a:latin typeface="Calibri" pitchFamily="34" charset="0"/>
                <a:hlinkClick r:id="rId7"/>
              </a:rPr>
              <a:t>http://en.wikipedia.org/wiki/Depth_of_field</a:t>
            </a:r>
            <a:r>
              <a:rPr lang="en-US" sz="1200">
                <a:latin typeface="Calibri" pitchFamily="34" charset="0"/>
              </a:rPr>
              <a:t> </a:t>
            </a:r>
          </a:p>
        </p:txBody>
      </p:sp>
      <p:sp>
        <p:nvSpPr>
          <p:cNvPr id="58380" name="TextBox 11"/>
          <p:cNvSpPr txBox="1">
            <a:spLocks noChangeArrowheads="1"/>
          </p:cNvSpPr>
          <p:nvPr/>
        </p:nvSpPr>
        <p:spPr bwMode="auto">
          <a:xfrm>
            <a:off x="7651750" y="0"/>
            <a:ext cx="14922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>
                <a:latin typeface="Calibri" pitchFamily="34" charset="0"/>
              </a:rPr>
              <a:t>Slide source: Seitz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Varying the aperture </a:t>
            </a:r>
          </a:p>
        </p:txBody>
      </p:sp>
      <p:pic>
        <p:nvPicPr>
          <p:cNvPr id="59395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24400" y="914400"/>
            <a:ext cx="3519488" cy="527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6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00113" y="914400"/>
            <a:ext cx="3519487" cy="527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397" name="Text Box 7"/>
          <p:cNvSpPr txBox="1">
            <a:spLocks noChangeArrowheads="1"/>
          </p:cNvSpPr>
          <p:nvPr/>
        </p:nvSpPr>
        <p:spPr bwMode="auto">
          <a:xfrm>
            <a:off x="932546" y="6172200"/>
            <a:ext cx="343715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endParaRPr lang="en-US" sz="2000" dirty="0"/>
          </a:p>
          <a:p>
            <a:pPr algn="ctr"/>
            <a:r>
              <a:rPr lang="en-US" sz="2000" dirty="0"/>
              <a:t>Large </a:t>
            </a:r>
            <a:r>
              <a:rPr lang="en-US" sz="2000" dirty="0" smtClean="0"/>
              <a:t>aperture  </a:t>
            </a:r>
            <a:r>
              <a:rPr lang="en-US" sz="2000" dirty="0"/>
              <a:t>= small DOF</a:t>
            </a:r>
          </a:p>
        </p:txBody>
      </p:sp>
      <p:sp>
        <p:nvSpPr>
          <p:cNvPr id="59398" name="Text Box 8"/>
          <p:cNvSpPr txBox="1">
            <a:spLocks noChangeArrowheads="1"/>
          </p:cNvSpPr>
          <p:nvPr/>
        </p:nvSpPr>
        <p:spPr bwMode="auto">
          <a:xfrm>
            <a:off x="4666888" y="6172200"/>
            <a:ext cx="332494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endParaRPr lang="en-US" sz="2000" dirty="0"/>
          </a:p>
          <a:p>
            <a:pPr algn="ctr"/>
            <a:r>
              <a:rPr lang="en-US" sz="2000" dirty="0"/>
              <a:t>Small </a:t>
            </a:r>
            <a:r>
              <a:rPr lang="en-US" sz="2000" dirty="0" smtClean="0"/>
              <a:t>aperture </a:t>
            </a:r>
            <a:r>
              <a:rPr lang="en-US" sz="2000" dirty="0"/>
              <a:t>= large DOF</a:t>
            </a:r>
          </a:p>
        </p:txBody>
      </p:sp>
      <p:sp>
        <p:nvSpPr>
          <p:cNvPr id="59399" name="TextBox 6"/>
          <p:cNvSpPr txBox="1">
            <a:spLocks noChangeArrowheads="1"/>
          </p:cNvSpPr>
          <p:nvPr/>
        </p:nvSpPr>
        <p:spPr bwMode="auto">
          <a:xfrm>
            <a:off x="7685088" y="0"/>
            <a:ext cx="145891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Slide from Efros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Shrinking the aperture</a:t>
            </a:r>
          </a:p>
        </p:txBody>
      </p:sp>
      <p:grpSp>
        <p:nvGrpSpPr>
          <p:cNvPr id="2" name="Group 3"/>
          <p:cNvGrpSpPr>
            <a:grpSpLocks noChangeAspect="1"/>
          </p:cNvGrpSpPr>
          <p:nvPr/>
        </p:nvGrpSpPr>
        <p:grpSpPr bwMode="auto">
          <a:xfrm>
            <a:off x="1463675" y="1066800"/>
            <a:ext cx="6003925" cy="5638800"/>
            <a:chOff x="922" y="806"/>
            <a:chExt cx="2551" cy="2905"/>
          </a:xfrm>
        </p:grpSpPr>
        <p:pic>
          <p:nvPicPr>
            <p:cNvPr id="60422" name="Picture 4" descr="pinhole_diff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992" y="806"/>
              <a:ext cx="2389" cy="27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0423" name="Rectangle 5"/>
            <p:cNvSpPr>
              <a:spLocks noChangeAspect="1" noChangeArrowheads="1"/>
            </p:cNvSpPr>
            <p:nvPr/>
          </p:nvSpPr>
          <p:spPr bwMode="auto">
            <a:xfrm>
              <a:off x="922" y="2674"/>
              <a:ext cx="2551" cy="103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90000"/>
                </a:lnSpc>
                <a:spcBef>
                  <a:spcPct val="50000"/>
                </a:spcBef>
                <a:spcAft>
                  <a:spcPct val="50000"/>
                </a:spcAft>
              </a:pPr>
              <a:endParaRPr lang="ru-RU" i="1">
                <a:solidFill>
                  <a:schemeClr val="bg1"/>
                </a:solidFill>
                <a:latin typeface="Myriad Roman" pitchFamily="34" charset="0"/>
              </a:endParaRPr>
            </a:p>
          </p:txBody>
        </p:sp>
      </p:grpSp>
      <p:sp>
        <p:nvSpPr>
          <p:cNvPr id="110598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381000" y="5105400"/>
            <a:ext cx="8229600" cy="1447800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defRPr/>
            </a:pPr>
            <a:r>
              <a:rPr lang="en-US" dirty="0"/>
              <a:t>Why not make the aperture as small as possible?</a:t>
            </a:r>
          </a:p>
          <a:p>
            <a:pPr lvl="1" eaLnBrk="1" hangingPunct="1">
              <a:defRPr/>
            </a:pPr>
            <a:r>
              <a:rPr lang="en-US" dirty="0"/>
              <a:t>Less light gets through</a:t>
            </a:r>
          </a:p>
          <a:p>
            <a:pPr lvl="1" eaLnBrk="1" hangingPunct="1">
              <a:defRPr/>
            </a:pPr>
            <a:r>
              <a:rPr lang="en-US" dirty="0"/>
              <a:t>Diffraction </a:t>
            </a:r>
            <a:r>
              <a:rPr lang="en-US" dirty="0" smtClean="0"/>
              <a:t>effects</a:t>
            </a:r>
            <a:endParaRPr lang="en-US" dirty="0"/>
          </a:p>
        </p:txBody>
      </p:sp>
      <p:sp>
        <p:nvSpPr>
          <p:cNvPr id="60421" name="Text Box 9"/>
          <p:cNvSpPr txBox="1">
            <a:spLocks noChangeArrowheads="1"/>
          </p:cNvSpPr>
          <p:nvPr/>
        </p:nvSpPr>
        <p:spPr bwMode="auto">
          <a:xfrm>
            <a:off x="7543800" y="6583363"/>
            <a:ext cx="15367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Slide by Steve Seitz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598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Synthesis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Rui Wang</a:t>
            </a:r>
            <a:endParaRPr lang="en-US" dirty="0"/>
          </a:p>
        </p:txBody>
      </p:sp>
      <p:pic>
        <p:nvPicPr>
          <p:cNvPr id="747522" name="Picture 2" descr="http://web.engr.illinois.edu/~ruiwang3/cs498dwh/proj2/results/gras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4724" y="1104899"/>
            <a:ext cx="1677881" cy="1600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7524" name="Picture 4" descr="http://web.engr.illinois.edu/~ruiwang3/cs498dwh/proj2/results/grass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704" y="381000"/>
            <a:ext cx="3564043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7526" name="Picture 6" descr="http://web.engr.illinois.edu/~ruiwang3/cs498dwh/proj2/results/text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4945" y="5334000"/>
            <a:ext cx="1254068" cy="1209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7528" name="Picture 8" descr="http://web.engr.illinois.edu/~ruiwang3/cs498dwh/proj2/results/text42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8982" y="3048000"/>
            <a:ext cx="4772645" cy="3996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5453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Shrinking the aperture</a:t>
            </a:r>
          </a:p>
        </p:txBody>
      </p:sp>
      <p:pic>
        <p:nvPicPr>
          <p:cNvPr id="61443" name="Picture 3" descr="pinhole_diff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800" y="1066800"/>
            <a:ext cx="5943600" cy="536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4" name="Text Box 9"/>
          <p:cNvSpPr txBox="1">
            <a:spLocks noChangeArrowheads="1"/>
          </p:cNvSpPr>
          <p:nvPr/>
        </p:nvSpPr>
        <p:spPr bwMode="auto">
          <a:xfrm>
            <a:off x="7543800" y="6583363"/>
            <a:ext cx="15367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Slide by Steve Seitz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Photographer’s Great Compromise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0" y="990600"/>
            <a:ext cx="3414653" cy="57554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+mj-lt"/>
              </a:rPr>
              <a:t>	What we want</a:t>
            </a:r>
          </a:p>
          <a:p>
            <a:endParaRPr lang="en-US" sz="2800" dirty="0">
              <a:latin typeface="+mj-lt"/>
            </a:endParaRPr>
          </a:p>
          <a:p>
            <a:pPr algn="r"/>
            <a:r>
              <a:rPr lang="en-US" sz="2400" dirty="0" smtClean="0">
                <a:latin typeface="+mj-lt"/>
              </a:rPr>
              <a:t>More spatial resolution</a:t>
            </a:r>
          </a:p>
          <a:p>
            <a:pPr algn="r"/>
            <a:endParaRPr lang="en-US" sz="2400" dirty="0" smtClean="0">
              <a:latin typeface="+mj-lt"/>
            </a:endParaRPr>
          </a:p>
          <a:p>
            <a:pPr algn="r"/>
            <a:endParaRPr lang="en-US" sz="2400" dirty="0">
              <a:latin typeface="+mj-lt"/>
            </a:endParaRPr>
          </a:p>
          <a:p>
            <a:pPr algn="r"/>
            <a:r>
              <a:rPr lang="en-US" sz="2400" dirty="0" smtClean="0">
                <a:latin typeface="+mj-lt"/>
              </a:rPr>
              <a:t>Broader field of view</a:t>
            </a:r>
          </a:p>
          <a:p>
            <a:pPr algn="r"/>
            <a:endParaRPr lang="en-US" sz="2400" dirty="0" smtClean="0">
              <a:latin typeface="+mj-lt"/>
            </a:endParaRPr>
          </a:p>
          <a:p>
            <a:pPr algn="r"/>
            <a:endParaRPr lang="en-US" sz="2400" dirty="0" smtClean="0">
              <a:latin typeface="+mj-lt"/>
            </a:endParaRPr>
          </a:p>
          <a:p>
            <a:pPr algn="r"/>
            <a:r>
              <a:rPr lang="en-US" sz="2400" dirty="0">
                <a:latin typeface="+mn-lt"/>
              </a:rPr>
              <a:t>More depth of field</a:t>
            </a:r>
          </a:p>
          <a:p>
            <a:pPr algn="r"/>
            <a:endParaRPr lang="en-US" sz="2400" dirty="0" smtClean="0">
              <a:latin typeface="+mj-lt"/>
            </a:endParaRPr>
          </a:p>
          <a:p>
            <a:pPr algn="r"/>
            <a:endParaRPr lang="en-US" sz="2400" dirty="0" smtClean="0">
              <a:latin typeface="+mj-lt"/>
            </a:endParaRPr>
          </a:p>
          <a:p>
            <a:pPr algn="r"/>
            <a:r>
              <a:rPr lang="en-US" sz="2400" dirty="0" smtClean="0">
                <a:latin typeface="+mj-lt"/>
              </a:rPr>
              <a:t>More temporal resolution</a:t>
            </a:r>
          </a:p>
          <a:p>
            <a:pPr algn="r"/>
            <a:endParaRPr lang="en-US" sz="2400" dirty="0" smtClean="0">
              <a:latin typeface="+mj-lt"/>
            </a:endParaRPr>
          </a:p>
          <a:p>
            <a:pPr algn="r"/>
            <a:endParaRPr lang="en-US" sz="2400" dirty="0">
              <a:latin typeface="+mj-lt"/>
            </a:endParaRPr>
          </a:p>
          <a:p>
            <a:pPr algn="r"/>
            <a:r>
              <a:rPr lang="en-US" sz="2400" dirty="0" smtClean="0">
                <a:latin typeface="+mj-lt"/>
              </a:rPr>
              <a:t>		More light</a:t>
            </a:r>
            <a:endParaRPr lang="en-US" sz="2400" dirty="0"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369409" y="990600"/>
            <a:ext cx="24550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+mj-lt"/>
              </a:rPr>
              <a:t>How we get it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248637" y="2055536"/>
            <a:ext cx="27557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+mj-lt"/>
              </a:rPr>
              <a:t>Increase focal </a:t>
            </a:r>
            <a:r>
              <a:rPr lang="en-US" sz="2400" dirty="0" smtClean="0">
                <a:latin typeface="+mj-lt"/>
              </a:rPr>
              <a:t>length</a:t>
            </a:r>
            <a:endParaRPr lang="en-US" sz="2400" dirty="0"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272552" y="3637478"/>
            <a:ext cx="24977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+mj-lt"/>
              </a:rPr>
              <a:t>Decrease aperture</a:t>
            </a:r>
            <a:endParaRPr lang="en-US" sz="2400" dirty="0"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48637" y="4876404"/>
            <a:ext cx="23863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+mj-lt"/>
              </a:rPr>
              <a:t>Shorten exposure</a:t>
            </a:r>
            <a:endParaRPr lang="en-US" sz="2400" dirty="0"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272552" y="5297546"/>
            <a:ext cx="25645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+mj-lt"/>
              </a:rPr>
              <a:t>Lengthen exposure</a:t>
            </a:r>
            <a:endParaRPr lang="en-US" sz="2400" dirty="0"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272552" y="3957600"/>
            <a:ext cx="23935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+mj-lt"/>
              </a:rPr>
              <a:t>Increase aperture</a:t>
            </a:r>
            <a:endParaRPr lang="en-US" sz="2400" dirty="0">
              <a:latin typeface="+mj-lt"/>
            </a:endParaRPr>
          </a:p>
        </p:txBody>
      </p:sp>
      <p:cxnSp>
        <p:nvCxnSpPr>
          <p:cNvPr id="14" name="Straight Arrow Connector 13"/>
          <p:cNvCxnSpPr>
            <a:endCxn id="7" idx="1"/>
          </p:cNvCxnSpPr>
          <p:nvPr/>
        </p:nvCxnSpPr>
        <p:spPr>
          <a:xfrm>
            <a:off x="3414653" y="2070477"/>
            <a:ext cx="833984" cy="21589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3379052" y="5759211"/>
            <a:ext cx="869585" cy="48919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endCxn id="9" idx="1"/>
          </p:cNvCxnSpPr>
          <p:nvPr/>
        </p:nvCxnSpPr>
        <p:spPr>
          <a:xfrm flipV="1">
            <a:off x="3414653" y="5107237"/>
            <a:ext cx="833984" cy="23083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3293882" y="4419265"/>
            <a:ext cx="1075527" cy="182913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3499823" y="2255143"/>
            <a:ext cx="772729" cy="139981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endCxn id="27" idx="1"/>
          </p:cNvCxnSpPr>
          <p:nvPr/>
        </p:nvCxnSpPr>
        <p:spPr>
          <a:xfrm flipV="1">
            <a:off x="3414653" y="2744250"/>
            <a:ext cx="833985" cy="3799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4248638" y="2513417"/>
            <a:ext cx="28599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+mj-lt"/>
              </a:rPr>
              <a:t>Decrease </a:t>
            </a:r>
            <a:r>
              <a:rPr lang="en-US" sz="2400" dirty="0">
                <a:latin typeface="+mj-lt"/>
              </a:rPr>
              <a:t>focal </a:t>
            </a:r>
            <a:r>
              <a:rPr lang="en-US" sz="2400" dirty="0" smtClean="0">
                <a:latin typeface="+mj-lt"/>
              </a:rPr>
              <a:t>length</a:t>
            </a:r>
            <a:endParaRPr lang="en-US" sz="2400" dirty="0">
              <a:latin typeface="+mj-lt"/>
            </a:endParaRPr>
          </a:p>
        </p:txBody>
      </p:sp>
      <p:cxnSp>
        <p:nvCxnSpPr>
          <p:cNvPr id="33" name="Straight Arrow Connector 32"/>
          <p:cNvCxnSpPr>
            <a:endCxn id="8" idx="1"/>
          </p:cNvCxnSpPr>
          <p:nvPr/>
        </p:nvCxnSpPr>
        <p:spPr>
          <a:xfrm flipV="1">
            <a:off x="3414653" y="3868311"/>
            <a:ext cx="857899" cy="32012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7391400" y="990600"/>
            <a:ext cx="10869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+mj-lt"/>
              </a:rPr>
              <a:t>Cost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7410887" y="2070477"/>
            <a:ext cx="14496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+mn-lt"/>
              </a:rPr>
              <a:t>Light, FOV</a:t>
            </a:r>
            <a:endParaRPr lang="en-US" sz="2400" dirty="0">
              <a:latin typeface="+mn-lt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7433094" y="2550068"/>
            <a:ext cx="7184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+mn-lt"/>
              </a:rPr>
              <a:t>DOF</a:t>
            </a:r>
            <a:endParaRPr lang="en-US" sz="2400" dirty="0">
              <a:latin typeface="+mn-lt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7388523" y="3654957"/>
            <a:ext cx="7909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+mn-lt"/>
              </a:rPr>
              <a:t>Light</a:t>
            </a:r>
            <a:endParaRPr lang="en-US" sz="2400" dirty="0">
              <a:latin typeface="+mn-lt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7372415" y="4003766"/>
            <a:ext cx="7184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+mn-lt"/>
              </a:rPr>
              <a:t>DOF</a:t>
            </a:r>
            <a:endParaRPr lang="en-US" sz="2400" dirty="0">
              <a:latin typeface="+mn-lt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7315200" y="4915282"/>
            <a:ext cx="7909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+mn-lt"/>
              </a:rPr>
              <a:t>Light</a:t>
            </a:r>
            <a:endParaRPr lang="en-US" sz="2400" dirty="0">
              <a:latin typeface="+mn-lt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7286869" y="5343713"/>
            <a:ext cx="18544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+mn-lt"/>
              </a:rPr>
              <a:t>Temporal Res</a:t>
            </a:r>
            <a:endParaRPr lang="en-US" sz="2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03361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Difficulty in macro (close-up) photography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For close objects, we have a small relative DOF</a:t>
            </a:r>
          </a:p>
          <a:p>
            <a:r>
              <a:rPr lang="en-US" dirty="0" smtClean="0"/>
              <a:t>Can only shrink aperture so far</a:t>
            </a:r>
            <a:endParaRPr lang="en-US" dirty="0"/>
          </a:p>
        </p:txBody>
      </p:sp>
      <p:pic>
        <p:nvPicPr>
          <p:cNvPr id="744450" name="Picture 2" descr="http://www.wonderfulphotos.com/articles/macro/focus_stacking/images/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2971800"/>
            <a:ext cx="4339963" cy="2886076"/>
          </a:xfrm>
          <a:prstGeom prst="rect">
            <a:avLst/>
          </a:prstGeom>
          <a:noFill/>
        </p:spPr>
      </p:pic>
      <p:pic>
        <p:nvPicPr>
          <p:cNvPr id="744452" name="Picture 4" descr="http://www.wonderfulphotos.com/articles/macro/focus_stacking/images/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2971800"/>
            <a:ext cx="4354284" cy="28956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2362200" y="2438400"/>
            <a:ext cx="44117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How to get both bugs in focus?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Solution: Focus stacking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Take pictures with varying focal length</a:t>
            </a:r>
          </a:p>
        </p:txBody>
      </p:sp>
      <p:pic>
        <p:nvPicPr>
          <p:cNvPr id="761858" name="Picture 2" descr="http://www.wonderfulphotos.com/articles/macro/focus_stacking/images/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2286000"/>
            <a:ext cx="2971800" cy="1976247"/>
          </a:xfrm>
          <a:prstGeom prst="rect">
            <a:avLst/>
          </a:prstGeom>
          <a:noFill/>
        </p:spPr>
      </p:pic>
      <p:pic>
        <p:nvPicPr>
          <p:cNvPr id="761860" name="Picture 4" descr="http://www.wonderfulphotos.com/articles/macro/focus_stacking/images/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82506" y="2278812"/>
            <a:ext cx="2971800" cy="1976247"/>
          </a:xfrm>
          <a:prstGeom prst="rect">
            <a:avLst/>
          </a:prstGeom>
          <a:noFill/>
        </p:spPr>
      </p:pic>
      <p:pic>
        <p:nvPicPr>
          <p:cNvPr id="761862" name="Picture 6" descr="http://www.wonderfulphotos.com/articles/macro/focus_stacking/images/0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0" y="2278811"/>
            <a:ext cx="2971800" cy="1976247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0" y="6488668"/>
            <a:ext cx="6660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5"/>
              </a:rPr>
              <a:t>http://www.wonderfulphotos.com/articles/macro/focus_stacking/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0" y="6172200"/>
            <a:ext cx="1672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Example from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Solution: Focus stacking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Take pictures with varying focal length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Combine</a:t>
            </a:r>
            <a:endParaRPr lang="en-US" dirty="0"/>
          </a:p>
        </p:txBody>
      </p:sp>
      <p:pic>
        <p:nvPicPr>
          <p:cNvPr id="761864" name="Picture 8" descr="http://www.wonderfulphotos.com/articles/macro/focus_stacking/images/fina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2362200"/>
            <a:ext cx="6181029" cy="4114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Focus stacking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62882" name="Picture 2" descr="Flower Dew Droplet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0" y="1905000"/>
            <a:ext cx="5715000" cy="3648076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6488668"/>
            <a:ext cx="6660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3"/>
              </a:rPr>
              <a:t>http://www.wonderfulphotos.com/articles/macro/focus_stacking/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Focus stacking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How to combine?</a:t>
            </a:r>
          </a:p>
          <a:p>
            <a:pPr>
              <a:buNone/>
            </a:pPr>
            <a:r>
              <a:rPr lang="en-US" sz="2800" dirty="0" smtClean="0"/>
              <a:t>Web answer: With software (Photoshop, </a:t>
            </a:r>
            <a:r>
              <a:rPr lang="en-US" sz="2800" dirty="0" err="1" smtClean="0"/>
              <a:t>CombineZM</a:t>
            </a:r>
            <a:r>
              <a:rPr lang="en-US" sz="2800" dirty="0" smtClean="0"/>
              <a:t>)</a:t>
            </a:r>
          </a:p>
          <a:p>
            <a:pPr marL="514350" indent="-514350">
              <a:buNone/>
            </a:pPr>
            <a:endParaRPr lang="en-US" sz="2800" dirty="0" smtClean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133600" y="4038600"/>
            <a:ext cx="44823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How to do it automatically?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Focus stacking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How to combine?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/>
              <a:t>Align images (e.g., using corresponding points)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/>
              <a:t>Two ideas</a:t>
            </a:r>
          </a:p>
          <a:p>
            <a:pPr marL="914400" lvl="1" indent="-514350">
              <a:buFont typeface="+mj-lt"/>
              <a:buAutoNum type="alphaLcParenR"/>
            </a:pPr>
            <a:r>
              <a:rPr lang="en-US" sz="2400" dirty="0" smtClean="0"/>
              <a:t>Mask regions by hand and combine with pyramid blend</a:t>
            </a:r>
          </a:p>
          <a:p>
            <a:pPr marL="914400" lvl="1" indent="-514350">
              <a:buFont typeface="+mj-lt"/>
              <a:buAutoNum type="alphaLcParenR"/>
            </a:pPr>
            <a:r>
              <a:rPr lang="en-US" sz="2400" dirty="0" smtClean="0"/>
              <a:t>Gradient domain fusion (mixed gradient) without masking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572000" y="621166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>
                <a:hlinkClick r:id="rId2"/>
              </a:rPr>
              <a:t>http://www.zen20934.zen.co.uk/photography/Workflow.htm#Focus%20Stacking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666336" y="4095159"/>
            <a:ext cx="5257800" cy="830997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Automatic solution would make a very interesting final project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152400" y="5750003"/>
            <a:ext cx="41428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3"/>
              </a:rPr>
              <a:t>http</a:t>
            </a:r>
            <a:r>
              <a:rPr lang="en-US" dirty="0">
                <a:hlinkClick r:id="rId3"/>
              </a:rPr>
              <a:t>://www.digital-photography-school.com/an-introduction-to-focus-stacking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52400" y="5380671"/>
            <a:ext cx="2736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Recommended Reading: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smtClean="0"/>
              <a:t>Relation between field of view and focal length</a:t>
            </a:r>
          </a:p>
        </p:txBody>
      </p:sp>
      <p:sp>
        <p:nvSpPr>
          <p:cNvPr id="14341" name="TextBox 5"/>
          <p:cNvSpPr txBox="1">
            <a:spLocks noChangeArrowheads="1"/>
          </p:cNvSpPr>
          <p:nvPr/>
        </p:nvSpPr>
        <p:spPr bwMode="auto">
          <a:xfrm>
            <a:off x="838200" y="1219200"/>
            <a:ext cx="28527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Field of view (angle width)</a:t>
            </a:r>
          </a:p>
        </p:txBody>
      </p:sp>
      <p:sp>
        <p:nvSpPr>
          <p:cNvPr id="14342" name="TextBox 6"/>
          <p:cNvSpPr txBox="1">
            <a:spLocks noChangeArrowheads="1"/>
          </p:cNvSpPr>
          <p:nvPr/>
        </p:nvSpPr>
        <p:spPr bwMode="auto">
          <a:xfrm>
            <a:off x="5867400" y="1143000"/>
            <a:ext cx="20701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Film/Sensor Width</a:t>
            </a:r>
          </a:p>
        </p:txBody>
      </p:sp>
      <p:sp>
        <p:nvSpPr>
          <p:cNvPr id="14343" name="TextBox 7"/>
          <p:cNvSpPr txBox="1">
            <a:spLocks noChangeArrowheads="1"/>
          </p:cNvSpPr>
          <p:nvPr/>
        </p:nvSpPr>
        <p:spPr bwMode="auto">
          <a:xfrm>
            <a:off x="5943600" y="2057400"/>
            <a:ext cx="14414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Focal length</a:t>
            </a:r>
          </a:p>
        </p:txBody>
      </p:sp>
      <p:graphicFrame>
        <p:nvGraphicFramePr>
          <p:cNvPr id="14338" name="Object 7"/>
          <p:cNvGraphicFramePr>
            <a:graphicFrameLocks noChangeAspect="1"/>
          </p:cNvGraphicFramePr>
          <p:nvPr/>
        </p:nvGraphicFramePr>
        <p:xfrm>
          <a:off x="1981200" y="1371600"/>
          <a:ext cx="3441700" cy="1176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2421" name="Equation" r:id="rId3" imgW="1041120" imgH="355320" progId="Equation.3">
                  <p:embed/>
                </p:oleObj>
              </mc:Choice>
              <mc:Fallback>
                <p:oleObj name="Equation" r:id="rId3" imgW="1041120" imgH="35532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81200" y="1371600"/>
                        <a:ext cx="3441700" cy="11763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344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47800" y="2590800"/>
            <a:ext cx="6324600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Dolly Zoom or “Vertigo Effect”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sz="2800" dirty="0">
                <a:hlinkClick r:id="rId2"/>
              </a:rPr>
              <a:t>http://</a:t>
            </a:r>
            <a:r>
              <a:rPr lang="en-US" sz="2800" dirty="0" smtClean="0">
                <a:hlinkClick r:id="rId2"/>
              </a:rPr>
              <a:t>www.youtube.com/watch?v=NB4bikrNzMk</a:t>
            </a:r>
            <a:endParaRPr lang="en-US" sz="2800" dirty="0"/>
          </a:p>
        </p:txBody>
      </p:sp>
      <p:pic>
        <p:nvPicPr>
          <p:cNvPr id="766978" name="Picture 2" descr="http://upload.wikimedia.org/wikipedia/commons/thumb/e/e5/Focal_length.jpg/220px-Focal_length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7400" y="1981200"/>
            <a:ext cx="2095500" cy="4181475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6488668"/>
            <a:ext cx="42627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4"/>
              </a:rPr>
              <a:t>http://en.wikipedia.org/wiki/Focal_length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029200" y="3429000"/>
            <a:ext cx="3200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Zoom in while moving away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876800" y="2286000"/>
            <a:ext cx="26164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How is this done?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Transfer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err="1" smtClean="0"/>
              <a:t>Banu</a:t>
            </a:r>
            <a:r>
              <a:rPr lang="en-US" dirty="0" smtClean="0"/>
              <a:t> M</a:t>
            </a:r>
            <a:endParaRPr lang="en-US" dirty="0"/>
          </a:p>
        </p:txBody>
      </p:sp>
      <p:pic>
        <p:nvPicPr>
          <p:cNvPr id="749570" name="Picture 2" descr="http://web.engr.illinois.edu/~muthkmr2/cs498dwh/proj2/texture/chini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826264"/>
            <a:ext cx="2836474" cy="2836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9572" name="Picture 4" descr="http://web.engr.illinois.edu/~muthkmr2/cs498dwh/proj2/texture/ric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6201" y="4953000"/>
            <a:ext cx="1295143" cy="1228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9574" name="Picture 6" descr="http://web.engr.illinois.edu/~muthkmr2/cs498dwh/proj2/texture/chinionric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5578" y="3551767"/>
            <a:ext cx="3738294" cy="3385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9576" name="Picture 8" descr="http://web.engr.illinois.edu/~muthkmr2/cs498dwh/proj2/toast/Jdontoast2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1952" y="1219200"/>
            <a:ext cx="3057667" cy="2607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704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Dolly zoom (or “Vertigo effect”)</a:t>
            </a:r>
          </a:p>
        </p:txBody>
      </p:sp>
      <p:sp>
        <p:nvSpPr>
          <p:cNvPr id="15365" name="Content Placeholder 2"/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5135563"/>
          </a:xfrm>
        </p:spPr>
        <p:txBody>
          <a:bodyPr/>
          <a:lstStyle/>
          <a:p>
            <a:pPr>
              <a:buFont typeface="Arial" charset="0"/>
              <a:buNone/>
            </a:pPr>
            <a:endParaRPr lang="en-US" dirty="0" smtClean="0"/>
          </a:p>
        </p:txBody>
      </p:sp>
      <p:sp>
        <p:nvSpPr>
          <p:cNvPr id="15366" name="TextBox 4"/>
          <p:cNvSpPr txBox="1">
            <a:spLocks noChangeArrowheads="1"/>
          </p:cNvSpPr>
          <p:nvPr/>
        </p:nvSpPr>
        <p:spPr bwMode="auto">
          <a:xfrm>
            <a:off x="3886200" y="6019800"/>
            <a:ext cx="39671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Distance between object and camera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rot="5400000" flipH="1" flipV="1">
            <a:off x="4381500" y="5372100"/>
            <a:ext cx="609600" cy="533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68" name="TextBox 7"/>
          <p:cNvSpPr txBox="1">
            <a:spLocks noChangeArrowheads="1"/>
          </p:cNvSpPr>
          <p:nvPr/>
        </p:nvSpPr>
        <p:spPr bwMode="auto">
          <a:xfrm>
            <a:off x="6553200" y="3810000"/>
            <a:ext cx="16589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width of object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rot="10800000" flipV="1">
            <a:off x="6019800" y="4040188"/>
            <a:ext cx="533400" cy="22701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70" name="TextBox 5"/>
          <p:cNvSpPr txBox="1">
            <a:spLocks noChangeArrowheads="1"/>
          </p:cNvSpPr>
          <p:nvPr/>
        </p:nvSpPr>
        <p:spPr bwMode="auto">
          <a:xfrm>
            <a:off x="1066800" y="1905000"/>
            <a:ext cx="28527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Field of view (angle width)</a:t>
            </a:r>
          </a:p>
        </p:txBody>
      </p:sp>
      <p:sp>
        <p:nvSpPr>
          <p:cNvPr id="15371" name="TextBox 6"/>
          <p:cNvSpPr txBox="1">
            <a:spLocks noChangeArrowheads="1"/>
          </p:cNvSpPr>
          <p:nvPr/>
        </p:nvSpPr>
        <p:spPr bwMode="auto">
          <a:xfrm>
            <a:off x="6096000" y="1828800"/>
            <a:ext cx="20701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Film/Sensor Width</a:t>
            </a:r>
          </a:p>
        </p:txBody>
      </p:sp>
      <p:sp>
        <p:nvSpPr>
          <p:cNvPr id="15372" name="TextBox 7"/>
          <p:cNvSpPr txBox="1">
            <a:spLocks noChangeArrowheads="1"/>
          </p:cNvSpPr>
          <p:nvPr/>
        </p:nvSpPr>
        <p:spPr bwMode="auto">
          <a:xfrm>
            <a:off x="6172200" y="2743200"/>
            <a:ext cx="14414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Focal length</a:t>
            </a:r>
          </a:p>
        </p:txBody>
      </p:sp>
      <p:graphicFrame>
        <p:nvGraphicFramePr>
          <p:cNvPr id="15362" name="Object 7"/>
          <p:cNvGraphicFramePr>
            <a:graphicFrameLocks noChangeAspect="1"/>
          </p:cNvGraphicFramePr>
          <p:nvPr/>
        </p:nvGraphicFramePr>
        <p:xfrm>
          <a:off x="2825750" y="1981200"/>
          <a:ext cx="3441700" cy="121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3464" name="Equation" r:id="rId3" imgW="1041120" imgH="368280" progId="Equation.3">
                  <p:embed/>
                </p:oleObj>
              </mc:Choice>
              <mc:Fallback>
                <p:oleObj name="Equation" r:id="rId3" imgW="1041120" imgH="36828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25750" y="1981200"/>
                        <a:ext cx="3441700" cy="1219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363" name="Object 7"/>
          <p:cNvGraphicFramePr>
            <a:graphicFrameLocks noChangeAspect="1"/>
          </p:cNvGraphicFramePr>
          <p:nvPr/>
        </p:nvGraphicFramePr>
        <p:xfrm>
          <a:off x="2438400" y="4143375"/>
          <a:ext cx="3944938" cy="1092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3465" name="Equation" r:id="rId5" imgW="1193760" imgH="330120" progId="Equation.3">
                  <p:embed/>
                </p:oleObj>
              </mc:Choice>
              <mc:Fallback>
                <p:oleObj name="Equation" r:id="rId5" imgW="1193760" imgH="33012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38400" y="4143375"/>
                        <a:ext cx="3944938" cy="1092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Things to remember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4648200" cy="5135563"/>
          </a:xfrm>
        </p:spPr>
        <p:txBody>
          <a:bodyPr/>
          <a:lstStyle/>
          <a:p>
            <a:endParaRPr lang="en-US" dirty="0" smtClean="0"/>
          </a:p>
          <a:p>
            <a:r>
              <a:rPr lang="en-US" dirty="0" smtClean="0"/>
              <a:t>Can calibrate using grid or VP</a:t>
            </a:r>
          </a:p>
          <a:p>
            <a:endParaRPr lang="en-US" dirty="0" smtClean="0"/>
          </a:p>
          <a:p>
            <a:r>
              <a:rPr lang="en-US" dirty="0" smtClean="0"/>
              <a:t>Can measure relative sizes using VP</a:t>
            </a:r>
          </a:p>
          <a:p>
            <a:endParaRPr lang="en-US" dirty="0" smtClean="0"/>
          </a:p>
          <a:p>
            <a:r>
              <a:rPr lang="en-US" dirty="0" smtClean="0"/>
              <a:t>Effects of focal length, aperture + tricks</a:t>
            </a:r>
          </a:p>
          <a:p>
            <a:endParaRPr lang="en-US" dirty="0"/>
          </a:p>
        </p:txBody>
      </p:sp>
      <p:pic>
        <p:nvPicPr>
          <p:cNvPr id="4" name="Picture 2" descr="Flower Dew Droplets"/>
          <p:cNvPicPr>
            <a:picLocks noChangeAspect="1" noChangeArrowheads="1"/>
          </p:cNvPicPr>
          <p:nvPr/>
        </p:nvPicPr>
        <p:blipFill>
          <a:blip r:embed="rId71" cstate="print"/>
          <a:srcRect/>
          <a:stretch>
            <a:fillRect/>
          </a:stretch>
        </p:blipFill>
        <p:spPr bwMode="auto">
          <a:xfrm>
            <a:off x="5879933" y="4648200"/>
            <a:ext cx="2730667" cy="1743076"/>
          </a:xfrm>
          <a:prstGeom prst="rect">
            <a:avLst/>
          </a:prstGeom>
          <a:noFill/>
        </p:spPr>
      </p:pic>
      <p:grpSp>
        <p:nvGrpSpPr>
          <p:cNvPr id="385" name="Group 384"/>
          <p:cNvGrpSpPr>
            <a:grpSpLocks noChangeAspect="1"/>
          </p:cNvGrpSpPr>
          <p:nvPr/>
        </p:nvGrpSpPr>
        <p:grpSpPr>
          <a:xfrm>
            <a:off x="5638800" y="1958366"/>
            <a:ext cx="3078785" cy="2308834"/>
            <a:chOff x="0" y="756"/>
            <a:chExt cx="9144000" cy="6857244"/>
          </a:xfrm>
        </p:grpSpPr>
        <p:sp>
          <p:nvSpPr>
            <p:cNvPr id="386" name="Line 2"/>
            <p:cNvSpPr>
              <a:spLocks noChangeShapeType="1"/>
            </p:cNvSpPr>
            <p:nvPr>
              <p:custDataLst>
                <p:tags r:id="rId2"/>
              </p:custDataLst>
            </p:nvPr>
          </p:nvSpPr>
          <p:spPr bwMode="auto">
            <a:xfrm>
              <a:off x="30163" y="2693988"/>
              <a:ext cx="9113837" cy="0"/>
            </a:xfrm>
            <a:prstGeom prst="line">
              <a:avLst/>
            </a:prstGeom>
            <a:noFill/>
            <a:ln w="12700">
              <a:solidFill>
                <a:srgbClr val="3333CC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grpSp>
          <p:nvGrpSpPr>
            <p:cNvPr id="387" name="Group 386"/>
            <p:cNvGrpSpPr>
              <a:grpSpLocks/>
            </p:cNvGrpSpPr>
            <p:nvPr>
              <p:custDataLst>
                <p:tags r:id="rId3"/>
              </p:custDataLst>
            </p:nvPr>
          </p:nvGrpSpPr>
          <p:grpSpPr bwMode="auto">
            <a:xfrm>
              <a:off x="0" y="2693988"/>
              <a:ext cx="9139240" cy="4159250"/>
              <a:chOff x="1050" y="1976"/>
              <a:chExt cx="3862" cy="1830"/>
            </a:xfrm>
          </p:grpSpPr>
          <p:sp>
            <p:nvSpPr>
              <p:cNvPr id="448" name="Line 4"/>
              <p:cNvSpPr>
                <a:spLocks noChangeShapeType="1"/>
              </p:cNvSpPr>
              <p:nvPr>
                <p:custDataLst>
                  <p:tags r:id="rId57"/>
                </p:custDataLst>
              </p:nvPr>
            </p:nvSpPr>
            <p:spPr bwMode="auto">
              <a:xfrm flipH="1">
                <a:off x="1056" y="1976"/>
                <a:ext cx="3479" cy="1492"/>
              </a:xfrm>
              <a:prstGeom prst="line">
                <a:avLst/>
              </a:prstGeom>
              <a:noFill/>
              <a:ln w="9525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449" name="Line 5"/>
              <p:cNvSpPr>
                <a:spLocks noChangeShapeType="1"/>
              </p:cNvSpPr>
              <p:nvPr>
                <p:custDataLst>
                  <p:tags r:id="rId58"/>
                </p:custDataLst>
              </p:nvPr>
            </p:nvSpPr>
            <p:spPr bwMode="auto">
              <a:xfrm flipV="1">
                <a:off x="1586" y="1976"/>
                <a:ext cx="2949" cy="1830"/>
              </a:xfrm>
              <a:prstGeom prst="line">
                <a:avLst/>
              </a:prstGeom>
              <a:noFill/>
              <a:ln w="9525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450" name="Line 6"/>
              <p:cNvSpPr>
                <a:spLocks noChangeShapeType="1"/>
              </p:cNvSpPr>
              <p:nvPr>
                <p:custDataLst>
                  <p:tags r:id="rId59"/>
                </p:custDataLst>
              </p:nvPr>
            </p:nvSpPr>
            <p:spPr bwMode="auto">
              <a:xfrm flipV="1">
                <a:off x="2525" y="1976"/>
                <a:ext cx="2010" cy="1824"/>
              </a:xfrm>
              <a:prstGeom prst="line">
                <a:avLst/>
              </a:prstGeom>
              <a:noFill/>
              <a:ln w="9525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451" name="Line 7"/>
              <p:cNvSpPr>
                <a:spLocks noChangeShapeType="1"/>
              </p:cNvSpPr>
              <p:nvPr>
                <p:custDataLst>
                  <p:tags r:id="rId60"/>
                </p:custDataLst>
              </p:nvPr>
            </p:nvSpPr>
            <p:spPr bwMode="auto">
              <a:xfrm flipV="1">
                <a:off x="3371" y="1976"/>
                <a:ext cx="1164" cy="1813"/>
              </a:xfrm>
              <a:prstGeom prst="line">
                <a:avLst/>
              </a:prstGeom>
              <a:noFill/>
              <a:ln w="9525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452" name="Line 8"/>
              <p:cNvSpPr>
                <a:spLocks noChangeShapeType="1"/>
              </p:cNvSpPr>
              <p:nvPr>
                <p:custDataLst>
                  <p:tags r:id="rId61"/>
                </p:custDataLst>
              </p:nvPr>
            </p:nvSpPr>
            <p:spPr bwMode="auto">
              <a:xfrm flipV="1">
                <a:off x="4195" y="1976"/>
                <a:ext cx="340" cy="1813"/>
              </a:xfrm>
              <a:prstGeom prst="line">
                <a:avLst/>
              </a:prstGeom>
              <a:noFill/>
              <a:ln w="9525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453" name="Line 9"/>
              <p:cNvSpPr>
                <a:spLocks noChangeShapeType="1"/>
              </p:cNvSpPr>
              <p:nvPr>
                <p:custDataLst>
                  <p:tags r:id="rId62"/>
                </p:custDataLst>
              </p:nvPr>
            </p:nvSpPr>
            <p:spPr bwMode="auto">
              <a:xfrm flipH="1" flipV="1">
                <a:off x="4535" y="1976"/>
                <a:ext cx="367" cy="921"/>
              </a:xfrm>
              <a:prstGeom prst="line">
                <a:avLst/>
              </a:prstGeom>
              <a:noFill/>
              <a:ln w="9525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454" name="Line 10"/>
              <p:cNvSpPr>
                <a:spLocks noChangeShapeType="1"/>
              </p:cNvSpPr>
              <p:nvPr>
                <p:custDataLst>
                  <p:tags r:id="rId63"/>
                </p:custDataLst>
              </p:nvPr>
            </p:nvSpPr>
            <p:spPr bwMode="auto">
              <a:xfrm flipH="1" flipV="1">
                <a:off x="4540" y="1976"/>
                <a:ext cx="372" cy="401"/>
              </a:xfrm>
              <a:prstGeom prst="line">
                <a:avLst/>
              </a:prstGeom>
              <a:noFill/>
              <a:ln w="9525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455" name="Line 11"/>
              <p:cNvSpPr>
                <a:spLocks noChangeShapeType="1"/>
              </p:cNvSpPr>
              <p:nvPr>
                <p:custDataLst>
                  <p:tags r:id="rId64"/>
                </p:custDataLst>
              </p:nvPr>
            </p:nvSpPr>
            <p:spPr bwMode="auto">
              <a:xfrm>
                <a:off x="4540" y="1976"/>
                <a:ext cx="368" cy="193"/>
              </a:xfrm>
              <a:prstGeom prst="line">
                <a:avLst/>
              </a:prstGeom>
              <a:noFill/>
              <a:ln w="9525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456" name="Line 12"/>
              <p:cNvSpPr>
                <a:spLocks noChangeShapeType="1"/>
              </p:cNvSpPr>
              <p:nvPr>
                <p:custDataLst>
                  <p:tags r:id="rId65"/>
                </p:custDataLst>
              </p:nvPr>
            </p:nvSpPr>
            <p:spPr bwMode="auto">
              <a:xfrm flipH="1" flipV="1">
                <a:off x="4540" y="1976"/>
                <a:ext cx="357" cy="90"/>
              </a:xfrm>
              <a:prstGeom prst="line">
                <a:avLst/>
              </a:prstGeom>
              <a:noFill/>
              <a:ln w="9525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457" name="Line 13"/>
              <p:cNvSpPr>
                <a:spLocks noChangeShapeType="1"/>
              </p:cNvSpPr>
              <p:nvPr>
                <p:custDataLst>
                  <p:tags r:id="rId66"/>
                </p:custDataLst>
              </p:nvPr>
            </p:nvSpPr>
            <p:spPr bwMode="auto">
              <a:xfrm flipV="1">
                <a:off x="1062" y="1976"/>
                <a:ext cx="3478" cy="989"/>
              </a:xfrm>
              <a:prstGeom prst="line">
                <a:avLst/>
              </a:prstGeom>
              <a:noFill/>
              <a:ln w="9525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458" name="Line 14"/>
              <p:cNvSpPr>
                <a:spLocks noChangeShapeType="1"/>
              </p:cNvSpPr>
              <p:nvPr>
                <p:custDataLst>
                  <p:tags r:id="rId67"/>
                </p:custDataLst>
              </p:nvPr>
            </p:nvSpPr>
            <p:spPr bwMode="auto">
              <a:xfrm flipV="1">
                <a:off x="1050" y="1976"/>
                <a:ext cx="3479" cy="593"/>
              </a:xfrm>
              <a:prstGeom prst="line">
                <a:avLst/>
              </a:prstGeom>
              <a:noFill/>
              <a:ln w="9525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459" name="Line 15"/>
              <p:cNvSpPr>
                <a:spLocks noChangeShapeType="1"/>
              </p:cNvSpPr>
              <p:nvPr>
                <p:custDataLst>
                  <p:tags r:id="rId68"/>
                </p:custDataLst>
              </p:nvPr>
            </p:nvSpPr>
            <p:spPr bwMode="auto">
              <a:xfrm flipV="1">
                <a:off x="1056" y="1976"/>
                <a:ext cx="3473" cy="339"/>
              </a:xfrm>
              <a:prstGeom prst="line">
                <a:avLst/>
              </a:prstGeom>
              <a:noFill/>
              <a:ln w="9525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460" name="Line 16"/>
              <p:cNvSpPr>
                <a:spLocks noChangeShapeType="1"/>
              </p:cNvSpPr>
              <p:nvPr>
                <p:custDataLst>
                  <p:tags r:id="rId69"/>
                </p:custDataLst>
              </p:nvPr>
            </p:nvSpPr>
            <p:spPr bwMode="auto">
              <a:xfrm flipV="1">
                <a:off x="1050" y="1976"/>
                <a:ext cx="3479" cy="142"/>
              </a:xfrm>
              <a:prstGeom prst="line">
                <a:avLst/>
              </a:prstGeom>
              <a:noFill/>
              <a:ln w="9525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</p:grpSp>
        <p:grpSp>
          <p:nvGrpSpPr>
            <p:cNvPr id="388" name="Group 17"/>
            <p:cNvGrpSpPr>
              <a:grpSpLocks/>
            </p:cNvGrpSpPr>
            <p:nvPr>
              <p:custDataLst>
                <p:tags r:id="rId4"/>
              </p:custDataLst>
            </p:nvPr>
          </p:nvGrpSpPr>
          <p:grpSpPr bwMode="auto">
            <a:xfrm flipH="1">
              <a:off x="6349" y="2698750"/>
              <a:ext cx="9118601" cy="4159250"/>
              <a:chOff x="1050" y="1976"/>
              <a:chExt cx="3862" cy="1830"/>
            </a:xfrm>
          </p:grpSpPr>
          <p:sp>
            <p:nvSpPr>
              <p:cNvPr id="435" name="Line 18"/>
              <p:cNvSpPr>
                <a:spLocks noChangeShapeType="1"/>
              </p:cNvSpPr>
              <p:nvPr>
                <p:custDataLst>
                  <p:tags r:id="rId44"/>
                </p:custDataLst>
              </p:nvPr>
            </p:nvSpPr>
            <p:spPr bwMode="auto">
              <a:xfrm flipH="1">
                <a:off x="1056" y="1976"/>
                <a:ext cx="3479" cy="1492"/>
              </a:xfrm>
              <a:prstGeom prst="line">
                <a:avLst/>
              </a:prstGeom>
              <a:noFill/>
              <a:ln w="12700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436" name="Line 19"/>
              <p:cNvSpPr>
                <a:spLocks noChangeShapeType="1"/>
              </p:cNvSpPr>
              <p:nvPr>
                <p:custDataLst>
                  <p:tags r:id="rId45"/>
                </p:custDataLst>
              </p:nvPr>
            </p:nvSpPr>
            <p:spPr bwMode="auto">
              <a:xfrm flipV="1">
                <a:off x="1586" y="1976"/>
                <a:ext cx="2949" cy="1830"/>
              </a:xfrm>
              <a:prstGeom prst="line">
                <a:avLst/>
              </a:prstGeom>
              <a:noFill/>
              <a:ln w="12700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437" name="Line 20"/>
              <p:cNvSpPr>
                <a:spLocks noChangeShapeType="1"/>
              </p:cNvSpPr>
              <p:nvPr>
                <p:custDataLst>
                  <p:tags r:id="rId46"/>
                </p:custDataLst>
              </p:nvPr>
            </p:nvSpPr>
            <p:spPr bwMode="auto">
              <a:xfrm flipV="1">
                <a:off x="2525" y="1976"/>
                <a:ext cx="2010" cy="1824"/>
              </a:xfrm>
              <a:prstGeom prst="line">
                <a:avLst/>
              </a:prstGeom>
              <a:noFill/>
              <a:ln w="12700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438" name="Line 21"/>
              <p:cNvSpPr>
                <a:spLocks noChangeShapeType="1"/>
              </p:cNvSpPr>
              <p:nvPr>
                <p:custDataLst>
                  <p:tags r:id="rId47"/>
                </p:custDataLst>
              </p:nvPr>
            </p:nvSpPr>
            <p:spPr bwMode="auto">
              <a:xfrm flipV="1">
                <a:off x="3371" y="1976"/>
                <a:ext cx="1164" cy="1813"/>
              </a:xfrm>
              <a:prstGeom prst="line">
                <a:avLst/>
              </a:prstGeom>
              <a:noFill/>
              <a:ln w="12700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439" name="Line 22"/>
              <p:cNvSpPr>
                <a:spLocks noChangeShapeType="1"/>
              </p:cNvSpPr>
              <p:nvPr>
                <p:custDataLst>
                  <p:tags r:id="rId48"/>
                </p:custDataLst>
              </p:nvPr>
            </p:nvSpPr>
            <p:spPr bwMode="auto">
              <a:xfrm flipV="1">
                <a:off x="4195" y="1976"/>
                <a:ext cx="340" cy="1813"/>
              </a:xfrm>
              <a:prstGeom prst="line">
                <a:avLst/>
              </a:prstGeom>
              <a:noFill/>
              <a:ln w="12700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440" name="Line 23"/>
              <p:cNvSpPr>
                <a:spLocks noChangeShapeType="1"/>
              </p:cNvSpPr>
              <p:nvPr>
                <p:custDataLst>
                  <p:tags r:id="rId49"/>
                </p:custDataLst>
              </p:nvPr>
            </p:nvSpPr>
            <p:spPr bwMode="auto">
              <a:xfrm flipH="1" flipV="1">
                <a:off x="4535" y="1976"/>
                <a:ext cx="367" cy="921"/>
              </a:xfrm>
              <a:prstGeom prst="line">
                <a:avLst/>
              </a:prstGeom>
              <a:noFill/>
              <a:ln w="12700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441" name="Line 24"/>
              <p:cNvSpPr>
                <a:spLocks noChangeShapeType="1"/>
              </p:cNvSpPr>
              <p:nvPr>
                <p:custDataLst>
                  <p:tags r:id="rId50"/>
                </p:custDataLst>
              </p:nvPr>
            </p:nvSpPr>
            <p:spPr bwMode="auto">
              <a:xfrm flipH="1" flipV="1">
                <a:off x="4540" y="1976"/>
                <a:ext cx="372" cy="401"/>
              </a:xfrm>
              <a:prstGeom prst="line">
                <a:avLst/>
              </a:prstGeom>
              <a:noFill/>
              <a:ln w="12700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442" name="Line 25"/>
              <p:cNvSpPr>
                <a:spLocks noChangeShapeType="1"/>
              </p:cNvSpPr>
              <p:nvPr>
                <p:custDataLst>
                  <p:tags r:id="rId51"/>
                </p:custDataLst>
              </p:nvPr>
            </p:nvSpPr>
            <p:spPr bwMode="auto">
              <a:xfrm>
                <a:off x="4540" y="1976"/>
                <a:ext cx="368" cy="193"/>
              </a:xfrm>
              <a:prstGeom prst="line">
                <a:avLst/>
              </a:prstGeom>
              <a:noFill/>
              <a:ln w="12700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443" name="Line 26"/>
              <p:cNvSpPr>
                <a:spLocks noChangeShapeType="1"/>
              </p:cNvSpPr>
              <p:nvPr>
                <p:custDataLst>
                  <p:tags r:id="rId52"/>
                </p:custDataLst>
              </p:nvPr>
            </p:nvSpPr>
            <p:spPr bwMode="auto">
              <a:xfrm flipH="1" flipV="1">
                <a:off x="4540" y="1976"/>
                <a:ext cx="357" cy="90"/>
              </a:xfrm>
              <a:prstGeom prst="line">
                <a:avLst/>
              </a:prstGeom>
              <a:noFill/>
              <a:ln w="12700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444" name="Line 27"/>
              <p:cNvSpPr>
                <a:spLocks noChangeShapeType="1"/>
              </p:cNvSpPr>
              <p:nvPr>
                <p:custDataLst>
                  <p:tags r:id="rId53"/>
                </p:custDataLst>
              </p:nvPr>
            </p:nvSpPr>
            <p:spPr bwMode="auto">
              <a:xfrm flipV="1">
                <a:off x="1062" y="1976"/>
                <a:ext cx="3478" cy="989"/>
              </a:xfrm>
              <a:prstGeom prst="line">
                <a:avLst/>
              </a:prstGeom>
              <a:noFill/>
              <a:ln w="12700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445" name="Line 28"/>
              <p:cNvSpPr>
                <a:spLocks noChangeShapeType="1"/>
              </p:cNvSpPr>
              <p:nvPr>
                <p:custDataLst>
                  <p:tags r:id="rId54"/>
                </p:custDataLst>
              </p:nvPr>
            </p:nvSpPr>
            <p:spPr bwMode="auto">
              <a:xfrm flipV="1">
                <a:off x="1050" y="1976"/>
                <a:ext cx="3479" cy="593"/>
              </a:xfrm>
              <a:prstGeom prst="line">
                <a:avLst/>
              </a:prstGeom>
              <a:noFill/>
              <a:ln w="12700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446" name="Line 29"/>
              <p:cNvSpPr>
                <a:spLocks noChangeShapeType="1"/>
              </p:cNvSpPr>
              <p:nvPr>
                <p:custDataLst>
                  <p:tags r:id="rId55"/>
                </p:custDataLst>
              </p:nvPr>
            </p:nvSpPr>
            <p:spPr bwMode="auto">
              <a:xfrm flipV="1">
                <a:off x="1056" y="1976"/>
                <a:ext cx="3473" cy="339"/>
              </a:xfrm>
              <a:prstGeom prst="line">
                <a:avLst/>
              </a:prstGeom>
              <a:noFill/>
              <a:ln w="12700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447" name="Line 30"/>
              <p:cNvSpPr>
                <a:spLocks noChangeShapeType="1"/>
              </p:cNvSpPr>
              <p:nvPr>
                <p:custDataLst>
                  <p:tags r:id="rId56"/>
                </p:custDataLst>
              </p:nvPr>
            </p:nvSpPr>
            <p:spPr bwMode="auto">
              <a:xfrm flipV="1">
                <a:off x="1050" y="1976"/>
                <a:ext cx="3479" cy="142"/>
              </a:xfrm>
              <a:prstGeom prst="line">
                <a:avLst/>
              </a:prstGeom>
              <a:noFill/>
              <a:ln w="12700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</p:grpSp>
        <p:sp>
          <p:nvSpPr>
            <p:cNvPr id="389" name="Line 32"/>
            <p:cNvSpPr>
              <a:spLocks noChangeShapeType="1"/>
            </p:cNvSpPr>
            <p:nvPr>
              <p:custDataLst>
                <p:tags r:id="rId5"/>
              </p:custDataLst>
            </p:nvPr>
          </p:nvSpPr>
          <p:spPr bwMode="auto">
            <a:xfrm flipH="1" flipV="1">
              <a:off x="3343275" y="2695575"/>
              <a:ext cx="2524125" cy="2028825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grpSp>
          <p:nvGrpSpPr>
            <p:cNvPr id="390" name="Group 33"/>
            <p:cNvGrpSpPr>
              <a:grpSpLocks/>
            </p:cNvGrpSpPr>
            <p:nvPr>
              <p:custDataLst>
                <p:tags r:id="rId6"/>
              </p:custDataLst>
            </p:nvPr>
          </p:nvGrpSpPr>
          <p:grpSpPr bwMode="auto">
            <a:xfrm>
              <a:off x="5867400" y="1219200"/>
              <a:ext cx="685800" cy="3524250"/>
              <a:chOff x="3696" y="768"/>
              <a:chExt cx="432" cy="2220"/>
            </a:xfrm>
          </p:grpSpPr>
          <p:sp>
            <p:nvSpPr>
              <p:cNvPr id="405" name="Rectangle 34"/>
              <p:cNvSpPr>
                <a:spLocks noChangeArrowheads="1"/>
              </p:cNvSpPr>
              <p:nvPr>
                <p:custDataLst>
                  <p:tags r:id="rId16"/>
                </p:custDataLst>
              </p:nvPr>
            </p:nvSpPr>
            <p:spPr bwMode="auto">
              <a:xfrm>
                <a:off x="3696" y="768"/>
                <a:ext cx="384" cy="2208"/>
              </a:xfrm>
              <a:prstGeom prst="rect">
                <a:avLst/>
              </a:prstGeom>
              <a:solidFill>
                <a:srgbClr val="000000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grpSp>
            <p:nvGrpSpPr>
              <p:cNvPr id="406" name="Group 35"/>
              <p:cNvGrpSpPr>
                <a:grpSpLocks/>
              </p:cNvGrpSpPr>
              <p:nvPr/>
            </p:nvGrpSpPr>
            <p:grpSpPr bwMode="auto">
              <a:xfrm>
                <a:off x="3888" y="912"/>
                <a:ext cx="240" cy="2076"/>
                <a:chOff x="3888" y="912"/>
                <a:chExt cx="240" cy="2076"/>
              </a:xfrm>
            </p:grpSpPr>
            <p:sp>
              <p:nvSpPr>
                <p:cNvPr id="430" name="Text Box 36"/>
                <p:cNvSpPr txBox="1">
                  <a:spLocks noChangeArrowheads="1"/>
                </p:cNvSpPr>
                <p:nvPr>
                  <p:custDataLst>
                    <p:tags r:id="rId39"/>
                  </p:custDataLst>
                </p:nvPr>
              </p:nvSpPr>
              <p:spPr bwMode="auto">
                <a:xfrm>
                  <a:off x="3888" y="2448"/>
                  <a:ext cx="240" cy="540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  <a:flatTx/>
                </a:bodyPr>
                <a:lstStyle/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" b="1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 pitchFamily="18" charset="0"/>
                    </a:rPr>
                    <a:t>1</a:t>
                  </a:r>
                </a:p>
              </p:txBody>
            </p:sp>
            <p:sp>
              <p:nvSpPr>
                <p:cNvPr id="431" name="Text Box 37"/>
                <p:cNvSpPr txBox="1">
                  <a:spLocks noChangeArrowheads="1"/>
                </p:cNvSpPr>
                <p:nvPr>
                  <p:custDataLst>
                    <p:tags r:id="rId40"/>
                  </p:custDataLst>
                </p:nvPr>
              </p:nvSpPr>
              <p:spPr bwMode="auto">
                <a:xfrm>
                  <a:off x="3888" y="2064"/>
                  <a:ext cx="240" cy="540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  <a:flatTx/>
                </a:bodyPr>
                <a:lstStyle/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" b="1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 pitchFamily="18" charset="0"/>
                    </a:rPr>
                    <a:t>2</a:t>
                  </a:r>
                </a:p>
              </p:txBody>
            </p:sp>
            <p:sp>
              <p:nvSpPr>
                <p:cNvPr id="432" name="Text Box 38"/>
                <p:cNvSpPr txBox="1">
                  <a:spLocks noChangeArrowheads="1"/>
                </p:cNvSpPr>
                <p:nvPr>
                  <p:custDataLst>
                    <p:tags r:id="rId41"/>
                  </p:custDataLst>
                </p:nvPr>
              </p:nvSpPr>
              <p:spPr bwMode="auto">
                <a:xfrm>
                  <a:off x="3888" y="1680"/>
                  <a:ext cx="240" cy="540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  <a:flatTx/>
                </a:bodyPr>
                <a:lstStyle/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" b="1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 pitchFamily="18" charset="0"/>
                    </a:rPr>
                    <a:t>3</a:t>
                  </a:r>
                </a:p>
              </p:txBody>
            </p:sp>
            <p:sp>
              <p:nvSpPr>
                <p:cNvPr id="433" name="Text Box 39"/>
                <p:cNvSpPr txBox="1">
                  <a:spLocks noChangeArrowheads="1"/>
                </p:cNvSpPr>
                <p:nvPr>
                  <p:custDataLst>
                    <p:tags r:id="rId42"/>
                  </p:custDataLst>
                </p:nvPr>
              </p:nvSpPr>
              <p:spPr bwMode="auto">
                <a:xfrm>
                  <a:off x="3888" y="1296"/>
                  <a:ext cx="240" cy="540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  <a:flatTx/>
                </a:bodyPr>
                <a:lstStyle/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" b="1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 pitchFamily="18" charset="0"/>
                    </a:rPr>
                    <a:t>4</a:t>
                  </a:r>
                </a:p>
              </p:txBody>
            </p:sp>
            <p:sp>
              <p:nvSpPr>
                <p:cNvPr id="434" name="Text Box 40"/>
                <p:cNvSpPr txBox="1">
                  <a:spLocks noChangeArrowheads="1"/>
                </p:cNvSpPr>
                <p:nvPr>
                  <p:custDataLst>
                    <p:tags r:id="rId43"/>
                  </p:custDataLst>
                </p:nvPr>
              </p:nvSpPr>
              <p:spPr bwMode="auto">
                <a:xfrm>
                  <a:off x="3888" y="912"/>
                  <a:ext cx="240" cy="540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  <a:flatTx/>
                </a:bodyPr>
                <a:lstStyle/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" b="1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 pitchFamily="18" charset="0"/>
                    </a:rPr>
                    <a:t>5</a:t>
                  </a:r>
                </a:p>
              </p:txBody>
            </p:sp>
          </p:grpSp>
          <p:grpSp>
            <p:nvGrpSpPr>
              <p:cNvPr id="407" name="Group 41"/>
              <p:cNvGrpSpPr>
                <a:grpSpLocks/>
              </p:cNvGrpSpPr>
              <p:nvPr/>
            </p:nvGrpSpPr>
            <p:grpSpPr bwMode="auto">
              <a:xfrm>
                <a:off x="3696" y="864"/>
                <a:ext cx="192" cy="2016"/>
                <a:chOff x="3696" y="864"/>
                <a:chExt cx="192" cy="2016"/>
              </a:xfrm>
            </p:grpSpPr>
            <p:sp>
              <p:nvSpPr>
                <p:cNvPr id="408" name="Line 42"/>
                <p:cNvSpPr>
                  <a:spLocks noChangeShapeType="1"/>
                </p:cNvSpPr>
                <p:nvPr>
                  <p:custDataLst>
                    <p:tags r:id="rId17"/>
                  </p:custDataLst>
                </p:nvPr>
              </p:nvSpPr>
              <p:spPr bwMode="auto">
                <a:xfrm>
                  <a:off x="3696" y="2880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409" name="Line 43"/>
                <p:cNvSpPr>
                  <a:spLocks noChangeShapeType="1"/>
                </p:cNvSpPr>
                <p:nvPr>
                  <p:custDataLst>
                    <p:tags r:id="rId18"/>
                  </p:custDataLst>
                </p:nvPr>
              </p:nvSpPr>
              <p:spPr bwMode="auto">
                <a:xfrm>
                  <a:off x="3696" y="2784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410" name="Line 44"/>
                <p:cNvSpPr>
                  <a:spLocks noChangeShapeType="1"/>
                </p:cNvSpPr>
                <p:nvPr>
                  <p:custDataLst>
                    <p:tags r:id="rId19"/>
                  </p:custDataLst>
                </p:nvPr>
              </p:nvSpPr>
              <p:spPr bwMode="auto">
                <a:xfrm>
                  <a:off x="3696" y="2688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411" name="Line 45"/>
                <p:cNvSpPr>
                  <a:spLocks noChangeShapeType="1"/>
                </p:cNvSpPr>
                <p:nvPr>
                  <p:custDataLst>
                    <p:tags r:id="rId20"/>
                  </p:custDataLst>
                </p:nvPr>
              </p:nvSpPr>
              <p:spPr bwMode="auto">
                <a:xfrm>
                  <a:off x="3696" y="2592"/>
                  <a:ext cx="192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412" name="Line 46"/>
                <p:cNvSpPr>
                  <a:spLocks noChangeShapeType="1"/>
                </p:cNvSpPr>
                <p:nvPr>
                  <p:custDataLst>
                    <p:tags r:id="rId21"/>
                  </p:custDataLst>
                </p:nvPr>
              </p:nvSpPr>
              <p:spPr bwMode="auto">
                <a:xfrm>
                  <a:off x="3696" y="2496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413" name="Line 47"/>
                <p:cNvSpPr>
                  <a:spLocks noChangeShapeType="1"/>
                </p:cNvSpPr>
                <p:nvPr>
                  <p:custDataLst>
                    <p:tags r:id="rId22"/>
                  </p:custDataLst>
                </p:nvPr>
              </p:nvSpPr>
              <p:spPr bwMode="auto">
                <a:xfrm>
                  <a:off x="3696" y="2400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414" name="Line 48"/>
                <p:cNvSpPr>
                  <a:spLocks noChangeShapeType="1"/>
                </p:cNvSpPr>
                <p:nvPr>
                  <p:custDataLst>
                    <p:tags r:id="rId23"/>
                  </p:custDataLst>
                </p:nvPr>
              </p:nvSpPr>
              <p:spPr bwMode="auto">
                <a:xfrm>
                  <a:off x="3696" y="2304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415" name="Line 49"/>
                <p:cNvSpPr>
                  <a:spLocks noChangeShapeType="1"/>
                </p:cNvSpPr>
                <p:nvPr>
                  <p:custDataLst>
                    <p:tags r:id="rId24"/>
                  </p:custDataLst>
                </p:nvPr>
              </p:nvSpPr>
              <p:spPr bwMode="auto">
                <a:xfrm>
                  <a:off x="3696" y="2208"/>
                  <a:ext cx="192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416" name="Line 50"/>
                <p:cNvSpPr>
                  <a:spLocks noChangeShapeType="1"/>
                </p:cNvSpPr>
                <p:nvPr>
                  <p:custDataLst>
                    <p:tags r:id="rId25"/>
                  </p:custDataLst>
                </p:nvPr>
              </p:nvSpPr>
              <p:spPr bwMode="auto">
                <a:xfrm>
                  <a:off x="3696" y="2112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417" name="Line 51"/>
                <p:cNvSpPr>
                  <a:spLocks noChangeShapeType="1"/>
                </p:cNvSpPr>
                <p:nvPr>
                  <p:custDataLst>
                    <p:tags r:id="rId26"/>
                  </p:custDataLst>
                </p:nvPr>
              </p:nvSpPr>
              <p:spPr bwMode="auto">
                <a:xfrm>
                  <a:off x="3696" y="2016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418" name="Line 52"/>
                <p:cNvSpPr>
                  <a:spLocks noChangeShapeType="1"/>
                </p:cNvSpPr>
                <p:nvPr>
                  <p:custDataLst>
                    <p:tags r:id="rId27"/>
                  </p:custDataLst>
                </p:nvPr>
              </p:nvSpPr>
              <p:spPr bwMode="auto">
                <a:xfrm>
                  <a:off x="3696" y="1920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419" name="Line 53"/>
                <p:cNvSpPr>
                  <a:spLocks noChangeShapeType="1"/>
                </p:cNvSpPr>
                <p:nvPr>
                  <p:custDataLst>
                    <p:tags r:id="rId28"/>
                  </p:custDataLst>
                </p:nvPr>
              </p:nvSpPr>
              <p:spPr bwMode="auto">
                <a:xfrm>
                  <a:off x="3696" y="1824"/>
                  <a:ext cx="192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420" name="Line 54"/>
                <p:cNvSpPr>
                  <a:spLocks noChangeShapeType="1"/>
                </p:cNvSpPr>
                <p:nvPr>
                  <p:custDataLst>
                    <p:tags r:id="rId29"/>
                  </p:custDataLst>
                </p:nvPr>
              </p:nvSpPr>
              <p:spPr bwMode="auto">
                <a:xfrm>
                  <a:off x="3696" y="1728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421" name="Line 55"/>
                <p:cNvSpPr>
                  <a:spLocks noChangeShapeType="1"/>
                </p:cNvSpPr>
                <p:nvPr>
                  <p:custDataLst>
                    <p:tags r:id="rId30"/>
                  </p:custDataLst>
                </p:nvPr>
              </p:nvSpPr>
              <p:spPr bwMode="auto">
                <a:xfrm>
                  <a:off x="3696" y="1632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422" name="Line 56"/>
                <p:cNvSpPr>
                  <a:spLocks noChangeShapeType="1"/>
                </p:cNvSpPr>
                <p:nvPr>
                  <p:custDataLst>
                    <p:tags r:id="rId31"/>
                  </p:custDataLst>
                </p:nvPr>
              </p:nvSpPr>
              <p:spPr bwMode="auto">
                <a:xfrm>
                  <a:off x="3696" y="1536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423" name="Line 57"/>
                <p:cNvSpPr>
                  <a:spLocks noChangeShapeType="1"/>
                </p:cNvSpPr>
                <p:nvPr>
                  <p:custDataLst>
                    <p:tags r:id="rId32"/>
                  </p:custDataLst>
                </p:nvPr>
              </p:nvSpPr>
              <p:spPr bwMode="auto">
                <a:xfrm>
                  <a:off x="3696" y="1440"/>
                  <a:ext cx="192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424" name="Line 58"/>
                <p:cNvSpPr>
                  <a:spLocks noChangeShapeType="1"/>
                </p:cNvSpPr>
                <p:nvPr>
                  <p:custDataLst>
                    <p:tags r:id="rId33"/>
                  </p:custDataLst>
                </p:nvPr>
              </p:nvSpPr>
              <p:spPr bwMode="auto">
                <a:xfrm>
                  <a:off x="3696" y="1344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425" name="Line 59"/>
                <p:cNvSpPr>
                  <a:spLocks noChangeShapeType="1"/>
                </p:cNvSpPr>
                <p:nvPr>
                  <p:custDataLst>
                    <p:tags r:id="rId34"/>
                  </p:custDataLst>
                </p:nvPr>
              </p:nvSpPr>
              <p:spPr bwMode="auto">
                <a:xfrm>
                  <a:off x="3696" y="1248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426" name="Line 60"/>
                <p:cNvSpPr>
                  <a:spLocks noChangeShapeType="1"/>
                </p:cNvSpPr>
                <p:nvPr>
                  <p:custDataLst>
                    <p:tags r:id="rId35"/>
                  </p:custDataLst>
                </p:nvPr>
              </p:nvSpPr>
              <p:spPr bwMode="auto">
                <a:xfrm>
                  <a:off x="3696" y="1152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427" name="Line 61"/>
                <p:cNvSpPr>
                  <a:spLocks noChangeShapeType="1"/>
                </p:cNvSpPr>
                <p:nvPr>
                  <p:custDataLst>
                    <p:tags r:id="rId36"/>
                  </p:custDataLst>
                </p:nvPr>
              </p:nvSpPr>
              <p:spPr bwMode="auto">
                <a:xfrm>
                  <a:off x="3696" y="1056"/>
                  <a:ext cx="192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428" name="Line 62"/>
                <p:cNvSpPr>
                  <a:spLocks noChangeShapeType="1"/>
                </p:cNvSpPr>
                <p:nvPr>
                  <p:custDataLst>
                    <p:tags r:id="rId37"/>
                  </p:custDataLst>
                </p:nvPr>
              </p:nvSpPr>
              <p:spPr bwMode="auto">
                <a:xfrm>
                  <a:off x="3696" y="960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429" name="Line 63"/>
                <p:cNvSpPr>
                  <a:spLocks noChangeShapeType="1"/>
                </p:cNvSpPr>
                <p:nvPr>
                  <p:custDataLst>
                    <p:tags r:id="rId38"/>
                  </p:custDataLst>
                </p:nvPr>
              </p:nvSpPr>
              <p:spPr bwMode="auto">
                <a:xfrm>
                  <a:off x="3696" y="864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</p:grpSp>
        </p:grpSp>
        <p:sp>
          <p:nvSpPr>
            <p:cNvPr id="391" name="Line 64"/>
            <p:cNvSpPr>
              <a:spLocks noChangeShapeType="1"/>
            </p:cNvSpPr>
            <p:nvPr>
              <p:custDataLst>
                <p:tags r:id="rId7"/>
              </p:custDataLst>
            </p:nvPr>
          </p:nvSpPr>
          <p:spPr bwMode="auto">
            <a:xfrm flipV="1">
              <a:off x="3343275" y="1428750"/>
              <a:ext cx="2524125" cy="127635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404" name="Text Box 67"/>
            <p:cNvSpPr txBox="1"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6781799" y="756"/>
              <a:ext cx="838200" cy="68557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>
              <a:spAutoFit/>
              <a:flatTx/>
            </a:bodyPr>
            <a:lstStyle/>
            <a:p>
              <a:pPr marL="0" marR="0" lvl="0" indent="0" defTabSz="91440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grpSp>
          <p:nvGrpSpPr>
            <p:cNvPr id="393" name="Group 68"/>
            <p:cNvGrpSpPr>
              <a:grpSpLocks/>
            </p:cNvGrpSpPr>
            <p:nvPr>
              <p:custDataLst>
                <p:tags r:id="rId9"/>
              </p:custDataLst>
            </p:nvPr>
          </p:nvGrpSpPr>
          <p:grpSpPr bwMode="auto">
            <a:xfrm>
              <a:off x="657225" y="2686049"/>
              <a:ext cx="6200775" cy="2038350"/>
              <a:chOff x="414" y="1692"/>
              <a:chExt cx="3906" cy="1284"/>
            </a:xfrm>
          </p:grpSpPr>
          <p:sp>
            <p:nvSpPr>
              <p:cNvPr id="399" name="Line 69"/>
              <p:cNvSpPr>
                <a:spLocks noChangeShapeType="1"/>
              </p:cNvSpPr>
              <p:nvPr>
                <p:custDataLst>
                  <p:tags r:id="rId13"/>
                </p:custDataLst>
              </p:nvPr>
            </p:nvSpPr>
            <p:spPr bwMode="auto">
              <a:xfrm flipH="1" flipV="1">
                <a:off x="432" y="1704"/>
                <a:ext cx="3264" cy="1272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400" name="Line 70"/>
              <p:cNvSpPr>
                <a:spLocks noChangeShapeType="1"/>
              </p:cNvSpPr>
              <p:nvPr>
                <p:custDataLst>
                  <p:tags r:id="rId14"/>
                </p:custDataLst>
              </p:nvPr>
            </p:nvSpPr>
            <p:spPr bwMode="auto">
              <a:xfrm>
                <a:off x="414" y="1692"/>
                <a:ext cx="3276" cy="192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401" name="Line 71"/>
              <p:cNvSpPr>
                <a:spLocks noChangeShapeType="1"/>
              </p:cNvSpPr>
              <p:nvPr>
                <p:custDataLst>
                  <p:tags r:id="rId15"/>
                </p:custDataLst>
              </p:nvPr>
            </p:nvSpPr>
            <p:spPr bwMode="auto">
              <a:xfrm>
                <a:off x="3690" y="1884"/>
                <a:ext cx="63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</p:grpSp>
        <p:pic>
          <p:nvPicPr>
            <p:cNvPr id="394" name="Picture 73" descr="turtle"/>
            <p:cNvPicPr>
              <a:picLocks noChangeAspect="1" noChangeArrowheads="1"/>
            </p:cNvPicPr>
            <p:nvPr>
              <p:custDataLst>
                <p:tags r:id="rId10"/>
              </p:custDataLst>
            </p:nvPr>
          </p:nvPicPr>
          <p:blipFill>
            <a:blip r:embed="rId72" cstate="print"/>
            <a:srcRect/>
            <a:stretch>
              <a:fillRect/>
            </a:stretch>
          </p:blipFill>
          <p:spPr bwMode="auto">
            <a:xfrm>
              <a:off x="1752600" y="2784475"/>
              <a:ext cx="1371600" cy="730250"/>
            </a:xfrm>
            <a:prstGeom prst="rect">
              <a:avLst/>
            </a:prstGeom>
            <a:noFill/>
          </p:spPr>
        </p:pic>
        <p:pic>
          <p:nvPicPr>
            <p:cNvPr id="395" name="Picture 74" descr="j0078717"/>
            <p:cNvPicPr>
              <a:picLocks noChangeAspect="1" noChangeArrowheads="1"/>
            </p:cNvPicPr>
            <p:nvPr>
              <p:custDataLst>
                <p:tags r:id="rId11"/>
              </p:custDataLst>
            </p:nvPr>
          </p:nvPicPr>
          <p:blipFill>
            <a:blip r:embed="rId73" cstate="print"/>
            <a:srcRect/>
            <a:stretch>
              <a:fillRect/>
            </a:stretch>
          </p:blipFill>
          <p:spPr bwMode="auto">
            <a:xfrm>
              <a:off x="4191000" y="2057400"/>
              <a:ext cx="573088" cy="1738313"/>
            </a:xfrm>
            <a:prstGeom prst="rect">
              <a:avLst/>
            </a:prstGeom>
            <a:noFill/>
          </p:spPr>
        </p:pic>
        <p:sp>
          <p:nvSpPr>
            <p:cNvPr id="397" name="Line 77"/>
            <p:cNvSpPr>
              <a:spLocks noChangeShapeType="1"/>
            </p:cNvSpPr>
            <p:nvPr>
              <p:custDataLst>
                <p:tags r:id="rId12"/>
              </p:custDataLst>
            </p:nvPr>
          </p:nvSpPr>
          <p:spPr bwMode="auto">
            <a:xfrm>
              <a:off x="0" y="2703215"/>
              <a:ext cx="9144000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</p:grpSp>
      <p:pic>
        <p:nvPicPr>
          <p:cNvPr id="461" name="Picture 4" descr="CalCube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4" cstate="print"/>
          <a:srcRect/>
          <a:stretch>
            <a:fillRect/>
          </a:stretch>
        </p:blipFill>
        <p:spPr bwMode="auto">
          <a:xfrm>
            <a:off x="6400800" y="685800"/>
            <a:ext cx="1752600" cy="144443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 class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Go over take-home questions from today</a:t>
            </a:r>
          </a:p>
          <a:p>
            <a:r>
              <a:rPr lang="en-US" dirty="0" smtClean="0"/>
              <a:t>Single-view 3D Reconstruction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Hole filling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1"/>
            <a:ext cx="8229600" cy="990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/>
              <a:t>Jiajun Li</a:t>
            </a:r>
          </a:p>
          <a:p>
            <a:pPr marL="0" indent="0">
              <a:buNone/>
            </a:pPr>
            <a:r>
              <a:rPr lang="en-US" sz="1800" dirty="0">
                <a:hlinkClick r:id="rId2"/>
              </a:rPr>
              <a:t>http://web.engr.illinois.edu/~jlu23/Course/cs498dh3/hw2</a:t>
            </a:r>
            <a:r>
              <a:rPr lang="en-US" sz="1800" dirty="0" smtClean="0">
                <a:hlinkClick r:id="rId2"/>
              </a:rPr>
              <a:t>/</a:t>
            </a:r>
            <a:endParaRPr lang="en-US" sz="1800" dirty="0" smtClean="0"/>
          </a:p>
          <a:p>
            <a:pPr marL="0" indent="0">
              <a:buNone/>
            </a:pPr>
            <a:endParaRPr lang="en-US" sz="2400" dirty="0"/>
          </a:p>
        </p:txBody>
      </p:sp>
      <p:pic>
        <p:nvPicPr>
          <p:cNvPr id="746498" name="Picture 2" descr="http://web.engr.illinois.edu/~jlu23/Course/cs498dh3/hw2/results/fillhole_hole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1" y="1981200"/>
            <a:ext cx="3276600" cy="2457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6500" name="Picture 4" descr="http://web.engr.illinois.edu/~jlu23/Course/cs498dh3/hw2/results/fillhole_result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5218" y="1828798"/>
            <a:ext cx="3479803" cy="2609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593785" y="4419600"/>
            <a:ext cx="82296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en-US" sz="2400" dirty="0" smtClean="0"/>
              <a:t>Michael Sittig</a:t>
            </a:r>
          </a:p>
          <a:p>
            <a:pPr marL="0" indent="0">
              <a:buNone/>
            </a:pPr>
            <a:r>
              <a:rPr lang="en-US" sz="1800" dirty="0">
                <a:hlinkClick r:id="rId2"/>
              </a:rPr>
              <a:t>http://web.engr.illinois.edu/~sittig2/cs498dwh/proj2</a:t>
            </a:r>
            <a:r>
              <a:rPr lang="en-US" sz="1800" dirty="0" smtClean="0">
                <a:hlinkClick r:id="rId2"/>
              </a:rPr>
              <a:t>/</a:t>
            </a:r>
            <a:endParaRPr lang="en-US" sz="1800" dirty="0" smtClean="0"/>
          </a:p>
          <a:p>
            <a:pPr marL="0" indent="0">
              <a:buFont typeface="Arial" charset="0"/>
              <a:buNone/>
            </a:pPr>
            <a:endParaRPr lang="en-US" sz="2400" dirty="0"/>
          </a:p>
        </p:txBody>
      </p:sp>
      <p:pic>
        <p:nvPicPr>
          <p:cNvPr id="746502" name="Picture 6" descr="http://web.engr.illinois.edu/~sittig2/cs498dwh/proj2/text_tofill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9301" y="5410200"/>
            <a:ext cx="1319842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6504" name="Picture 8" descr="http://web.engr.illinois.edu/~sittig2/cs498dwh/proj2/hole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5297576"/>
            <a:ext cx="1434589" cy="1408023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6506" name="Picture 10" descr="http://web.engr.illinois.edu/~sittig2/cs498dwh/proj2/text_filled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3999" y="5297575"/>
            <a:ext cx="1434589" cy="1408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2892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3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Due Monday</a:t>
            </a:r>
          </a:p>
          <a:p>
            <a:pPr lvl="1"/>
            <a:r>
              <a:rPr lang="en-US" sz="2000" dirty="0">
                <a:hlinkClick r:id="rId2"/>
              </a:rPr>
              <a:t>http://courses.engr.illinois.edu/cs498dh3/projects/gradient/ComputationalPhotography_ProjectGradient.html</a:t>
            </a:r>
            <a:endParaRPr lang="en-US" sz="2000" dirty="0"/>
          </a:p>
          <a:p>
            <a:endParaRPr lang="en-US" dirty="0" smtClean="0"/>
          </a:p>
          <a:p>
            <a:r>
              <a:rPr lang="en-US" dirty="0" smtClean="0"/>
              <a:t>Strongly recommend that you get at least toy problem working before Thursday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0211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Review: Pinhole Camera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762000" y="1905000"/>
            <a:ext cx="7186550" cy="3926775"/>
            <a:chOff x="0" y="1038100"/>
            <a:chExt cx="7186550" cy="3926775"/>
          </a:xfrm>
        </p:grpSpPr>
        <p:sp>
          <p:nvSpPr>
            <p:cNvPr id="5" name="Rectangle 4"/>
            <p:cNvSpPr/>
            <p:nvPr/>
          </p:nvSpPr>
          <p:spPr>
            <a:xfrm>
              <a:off x="0" y="1564575"/>
              <a:ext cx="3581400" cy="25146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scene3d>
              <a:camera prst="perspectiveContrastingRightFacing">
                <a:rot lat="0" lon="1800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grpSp>
          <p:nvGrpSpPr>
            <p:cNvPr id="6" name="Group 23"/>
            <p:cNvGrpSpPr>
              <a:grpSpLocks noChangeAspect="1"/>
            </p:cNvGrpSpPr>
            <p:nvPr/>
          </p:nvGrpSpPr>
          <p:grpSpPr>
            <a:xfrm rot="10800000">
              <a:off x="1447800" y="2362200"/>
              <a:ext cx="318038" cy="1567316"/>
              <a:chOff x="5029200" y="2090284"/>
              <a:chExt cx="457200" cy="2253116"/>
            </a:xfrm>
            <a:scene3d>
              <a:camera prst="isometricOffAxis2Right"/>
              <a:lightRig rig="threePt" dir="t"/>
            </a:scene3d>
          </p:grpSpPr>
          <p:sp>
            <p:nvSpPr>
              <p:cNvPr id="39" name="Rectangle 38"/>
              <p:cNvSpPr/>
              <p:nvPr/>
            </p:nvSpPr>
            <p:spPr>
              <a:xfrm>
                <a:off x="5029200" y="2819400"/>
                <a:ext cx="457200" cy="1524000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0" name="Freeform 39"/>
              <p:cNvSpPr/>
              <p:nvPr/>
            </p:nvSpPr>
            <p:spPr>
              <a:xfrm rot="21339833">
                <a:off x="5130616" y="2090284"/>
                <a:ext cx="267284" cy="677167"/>
              </a:xfrm>
              <a:custGeom>
                <a:avLst/>
                <a:gdLst>
                  <a:gd name="connsiteX0" fmla="*/ 186047 w 364177"/>
                  <a:gd name="connsiteY0" fmla="*/ 3958 h 744186"/>
                  <a:gd name="connsiteX1" fmla="*/ 7917 w 364177"/>
                  <a:gd name="connsiteY1" fmla="*/ 324592 h 744186"/>
                  <a:gd name="connsiteX2" fmla="*/ 138546 w 364177"/>
                  <a:gd name="connsiteY2" fmla="*/ 740228 h 744186"/>
                  <a:gd name="connsiteX3" fmla="*/ 352302 w 364177"/>
                  <a:gd name="connsiteY3" fmla="*/ 348343 h 744186"/>
                  <a:gd name="connsiteX4" fmla="*/ 186047 w 364177"/>
                  <a:gd name="connsiteY4" fmla="*/ 3958 h 744186"/>
                  <a:gd name="connsiteX0" fmla="*/ 267082 w 445212"/>
                  <a:gd name="connsiteY0" fmla="*/ 1697 h 739664"/>
                  <a:gd name="connsiteX1" fmla="*/ 7916 w 445212"/>
                  <a:gd name="connsiteY1" fmla="*/ 356267 h 739664"/>
                  <a:gd name="connsiteX2" fmla="*/ 219581 w 445212"/>
                  <a:gd name="connsiteY2" fmla="*/ 737967 h 739664"/>
                  <a:gd name="connsiteX3" fmla="*/ 433337 w 445212"/>
                  <a:gd name="connsiteY3" fmla="*/ 346082 h 739664"/>
                  <a:gd name="connsiteX4" fmla="*/ 267082 w 445212"/>
                  <a:gd name="connsiteY4" fmla="*/ 1697 h 739664"/>
                  <a:gd name="connsiteX0" fmla="*/ 267084 w 514677"/>
                  <a:gd name="connsiteY0" fmla="*/ 16504 h 769278"/>
                  <a:gd name="connsiteX1" fmla="*/ 7918 w 514677"/>
                  <a:gd name="connsiteY1" fmla="*/ 371074 h 769278"/>
                  <a:gd name="connsiteX2" fmla="*/ 219583 w 514677"/>
                  <a:gd name="connsiteY2" fmla="*/ 752774 h 769278"/>
                  <a:gd name="connsiteX3" fmla="*/ 502803 w 514677"/>
                  <a:gd name="connsiteY3" fmla="*/ 470100 h 769278"/>
                  <a:gd name="connsiteX4" fmla="*/ 267084 w 514677"/>
                  <a:gd name="connsiteY4" fmla="*/ 16504 h 769278"/>
                  <a:gd name="connsiteX0" fmla="*/ 286213 w 533808"/>
                  <a:gd name="connsiteY0" fmla="*/ 8823 h 753916"/>
                  <a:gd name="connsiteX1" fmla="*/ 7917 w 533808"/>
                  <a:gd name="connsiteY1" fmla="*/ 515356 h 753916"/>
                  <a:gd name="connsiteX2" fmla="*/ 238712 w 533808"/>
                  <a:gd name="connsiteY2" fmla="*/ 745093 h 753916"/>
                  <a:gd name="connsiteX3" fmla="*/ 521932 w 533808"/>
                  <a:gd name="connsiteY3" fmla="*/ 462419 h 753916"/>
                  <a:gd name="connsiteX4" fmla="*/ 286213 w 533808"/>
                  <a:gd name="connsiteY4" fmla="*/ 8823 h 753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3808" h="753916">
                    <a:moveTo>
                      <a:pt x="286213" y="8823"/>
                    </a:moveTo>
                    <a:cubicBezTo>
                      <a:pt x="200544" y="17646"/>
                      <a:pt x="15834" y="392644"/>
                      <a:pt x="7917" y="515356"/>
                    </a:cubicBezTo>
                    <a:cubicBezTo>
                      <a:pt x="0" y="638068"/>
                      <a:pt x="153043" y="753916"/>
                      <a:pt x="238712" y="745093"/>
                    </a:cubicBezTo>
                    <a:cubicBezTo>
                      <a:pt x="324381" y="736270"/>
                      <a:pt x="510057" y="585131"/>
                      <a:pt x="521932" y="462419"/>
                    </a:cubicBezTo>
                    <a:cubicBezTo>
                      <a:pt x="533807" y="339707"/>
                      <a:pt x="371882" y="0"/>
                      <a:pt x="286213" y="882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1" name="Straight Connector 40"/>
              <p:cNvCxnSpPr>
                <a:stCxn id="39" idx="0"/>
                <a:endCxn id="40" idx="2"/>
              </p:cNvCxnSpPr>
              <p:nvPr/>
            </p:nvCxnSpPr>
            <p:spPr>
              <a:xfrm rot="5400000" flipH="1" flipV="1">
                <a:off x="5236615" y="2780833"/>
                <a:ext cx="59753" cy="17383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" name="Straight Connector 6"/>
            <p:cNvCxnSpPr/>
            <p:nvPr/>
          </p:nvCxnSpPr>
          <p:spPr>
            <a:xfrm rot="10800000" flipV="1">
              <a:off x="1600200" y="2819400"/>
              <a:ext cx="2057400" cy="105866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" name="Group 24"/>
            <p:cNvGrpSpPr/>
            <p:nvPr/>
          </p:nvGrpSpPr>
          <p:grpSpPr>
            <a:xfrm>
              <a:off x="5562600" y="1752600"/>
              <a:ext cx="464125" cy="2336241"/>
              <a:chOff x="7162800" y="1914134"/>
              <a:chExt cx="464125" cy="2336241"/>
            </a:xfrm>
          </p:grpSpPr>
          <p:grpSp>
            <p:nvGrpSpPr>
              <p:cNvPr id="32" name="Group 18"/>
              <p:cNvGrpSpPr/>
              <p:nvPr/>
            </p:nvGrpSpPr>
            <p:grpSpPr>
              <a:xfrm>
                <a:off x="7162800" y="2474025"/>
                <a:ext cx="464125" cy="1776350"/>
                <a:chOff x="6324600" y="2971800"/>
                <a:chExt cx="464125" cy="1776350"/>
              </a:xfrm>
            </p:grpSpPr>
            <p:sp>
              <p:nvSpPr>
                <p:cNvPr id="34" name="Oval 33"/>
                <p:cNvSpPr/>
                <p:nvPr/>
              </p:nvSpPr>
              <p:spPr>
                <a:xfrm>
                  <a:off x="6324600" y="4519550"/>
                  <a:ext cx="457200" cy="228600"/>
                </a:xfrm>
                <a:prstGeom prst="ellipse">
                  <a:avLst/>
                </a:prstGeom>
                <a:solidFill>
                  <a:schemeClr val="bg1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" name="Rectangle 34"/>
                <p:cNvSpPr/>
                <p:nvPr/>
              </p:nvSpPr>
              <p:spPr>
                <a:xfrm>
                  <a:off x="6324600" y="3124200"/>
                  <a:ext cx="457200" cy="15240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6" name="Oval 35"/>
                <p:cNvSpPr/>
                <p:nvPr/>
              </p:nvSpPr>
              <p:spPr>
                <a:xfrm>
                  <a:off x="6324600" y="2971800"/>
                  <a:ext cx="457200" cy="228600"/>
                </a:xfrm>
                <a:prstGeom prst="ellipse">
                  <a:avLst/>
                </a:prstGeom>
                <a:solidFill>
                  <a:schemeClr val="bg1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37" name="Straight Connector 36"/>
                <p:cNvCxnSpPr/>
                <p:nvPr/>
              </p:nvCxnSpPr>
              <p:spPr>
                <a:xfrm rot="10800000" flipV="1">
                  <a:off x="6324600" y="3086100"/>
                  <a:ext cx="0" cy="156210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/>
                <p:cNvCxnSpPr/>
                <p:nvPr/>
              </p:nvCxnSpPr>
              <p:spPr>
                <a:xfrm rot="10800000" flipV="1">
                  <a:off x="6788725" y="3112325"/>
                  <a:ext cx="0" cy="156210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3" name="Freeform 32"/>
              <p:cNvSpPr/>
              <p:nvPr/>
            </p:nvSpPr>
            <p:spPr>
              <a:xfrm rot="21339833">
                <a:off x="7250048" y="1914134"/>
                <a:ext cx="267284" cy="677167"/>
              </a:xfrm>
              <a:custGeom>
                <a:avLst/>
                <a:gdLst>
                  <a:gd name="connsiteX0" fmla="*/ 186047 w 364177"/>
                  <a:gd name="connsiteY0" fmla="*/ 3958 h 744186"/>
                  <a:gd name="connsiteX1" fmla="*/ 7917 w 364177"/>
                  <a:gd name="connsiteY1" fmla="*/ 324592 h 744186"/>
                  <a:gd name="connsiteX2" fmla="*/ 138546 w 364177"/>
                  <a:gd name="connsiteY2" fmla="*/ 740228 h 744186"/>
                  <a:gd name="connsiteX3" fmla="*/ 352302 w 364177"/>
                  <a:gd name="connsiteY3" fmla="*/ 348343 h 744186"/>
                  <a:gd name="connsiteX4" fmla="*/ 186047 w 364177"/>
                  <a:gd name="connsiteY4" fmla="*/ 3958 h 744186"/>
                  <a:gd name="connsiteX0" fmla="*/ 267082 w 445212"/>
                  <a:gd name="connsiteY0" fmla="*/ 1697 h 739664"/>
                  <a:gd name="connsiteX1" fmla="*/ 7916 w 445212"/>
                  <a:gd name="connsiteY1" fmla="*/ 356267 h 739664"/>
                  <a:gd name="connsiteX2" fmla="*/ 219581 w 445212"/>
                  <a:gd name="connsiteY2" fmla="*/ 737967 h 739664"/>
                  <a:gd name="connsiteX3" fmla="*/ 433337 w 445212"/>
                  <a:gd name="connsiteY3" fmla="*/ 346082 h 739664"/>
                  <a:gd name="connsiteX4" fmla="*/ 267082 w 445212"/>
                  <a:gd name="connsiteY4" fmla="*/ 1697 h 739664"/>
                  <a:gd name="connsiteX0" fmla="*/ 267084 w 514677"/>
                  <a:gd name="connsiteY0" fmla="*/ 16504 h 769278"/>
                  <a:gd name="connsiteX1" fmla="*/ 7918 w 514677"/>
                  <a:gd name="connsiteY1" fmla="*/ 371074 h 769278"/>
                  <a:gd name="connsiteX2" fmla="*/ 219583 w 514677"/>
                  <a:gd name="connsiteY2" fmla="*/ 752774 h 769278"/>
                  <a:gd name="connsiteX3" fmla="*/ 502803 w 514677"/>
                  <a:gd name="connsiteY3" fmla="*/ 470100 h 769278"/>
                  <a:gd name="connsiteX4" fmla="*/ 267084 w 514677"/>
                  <a:gd name="connsiteY4" fmla="*/ 16504 h 769278"/>
                  <a:gd name="connsiteX0" fmla="*/ 286213 w 533808"/>
                  <a:gd name="connsiteY0" fmla="*/ 8823 h 753916"/>
                  <a:gd name="connsiteX1" fmla="*/ 7917 w 533808"/>
                  <a:gd name="connsiteY1" fmla="*/ 515356 h 753916"/>
                  <a:gd name="connsiteX2" fmla="*/ 238712 w 533808"/>
                  <a:gd name="connsiteY2" fmla="*/ 745093 h 753916"/>
                  <a:gd name="connsiteX3" fmla="*/ 521932 w 533808"/>
                  <a:gd name="connsiteY3" fmla="*/ 462419 h 753916"/>
                  <a:gd name="connsiteX4" fmla="*/ 286213 w 533808"/>
                  <a:gd name="connsiteY4" fmla="*/ 8823 h 753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3808" h="753916">
                    <a:moveTo>
                      <a:pt x="286213" y="8823"/>
                    </a:moveTo>
                    <a:cubicBezTo>
                      <a:pt x="200544" y="17646"/>
                      <a:pt x="15834" y="392644"/>
                      <a:pt x="7917" y="515356"/>
                    </a:cubicBezTo>
                    <a:cubicBezTo>
                      <a:pt x="0" y="638068"/>
                      <a:pt x="153043" y="753916"/>
                      <a:pt x="238712" y="745093"/>
                    </a:cubicBezTo>
                    <a:cubicBezTo>
                      <a:pt x="324381" y="736270"/>
                      <a:pt x="510057" y="585131"/>
                      <a:pt x="521932" y="462419"/>
                    </a:cubicBezTo>
                    <a:cubicBezTo>
                      <a:pt x="533807" y="339707"/>
                      <a:pt x="371882" y="0"/>
                      <a:pt x="286213" y="882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9" name="TextBox 8"/>
            <p:cNvSpPr txBox="1"/>
            <p:nvPr/>
          </p:nvSpPr>
          <p:spPr>
            <a:xfrm>
              <a:off x="3205350" y="3276600"/>
              <a:ext cx="113805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Camera Center (</a:t>
              </a:r>
              <a:r>
                <a:rPr lang="en-US" dirty="0" err="1" smtClean="0"/>
                <a:t>t</a:t>
              </a:r>
              <a:r>
                <a:rPr lang="en-US" baseline="-25000" dirty="0" err="1" smtClean="0"/>
                <a:t>x</a:t>
              </a:r>
              <a:r>
                <a:rPr lang="en-US" dirty="0" smtClean="0"/>
                <a:t>, </a:t>
              </a:r>
              <a:r>
                <a:rPr lang="en-US" dirty="0" err="1" smtClean="0"/>
                <a:t>t</a:t>
              </a:r>
              <a:r>
                <a:rPr lang="en-US" baseline="-25000" dirty="0" err="1" smtClean="0"/>
                <a:t>y</a:t>
              </a:r>
              <a:r>
                <a:rPr lang="en-US" dirty="0" smtClean="0"/>
                <a:t>, </a:t>
              </a:r>
              <a:r>
                <a:rPr lang="en-US" dirty="0" err="1" smtClean="0"/>
                <a:t>t</a:t>
              </a:r>
              <a:r>
                <a:rPr lang="en-US" baseline="-25000" dirty="0" err="1" smtClean="0"/>
                <a:t>z</a:t>
              </a:r>
              <a:r>
                <a:rPr lang="en-US" dirty="0" smtClean="0"/>
                <a:t>)</a:t>
              </a:r>
              <a:endParaRPr lang="en-US" dirty="0"/>
            </a:p>
          </p:txBody>
        </p:sp>
        <p:graphicFrame>
          <p:nvGraphicFramePr>
            <p:cNvPr id="10" name="Object 9"/>
            <p:cNvGraphicFramePr>
              <a:graphicFrameLocks noChangeAspect="1"/>
            </p:cNvGraphicFramePr>
            <p:nvPr/>
          </p:nvGraphicFramePr>
          <p:xfrm>
            <a:off x="6119750" y="1099950"/>
            <a:ext cx="1066800" cy="1333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73832" name="Equation" r:id="rId3" imgW="558720" imgH="698400" progId="Equation.3">
                    <p:embed/>
                  </p:oleObj>
                </mc:Choice>
                <mc:Fallback>
                  <p:oleObj name="Equation" r:id="rId3" imgW="558720" imgH="698400" progId="Equation.3">
                    <p:embed/>
                    <p:pic>
                      <p:nvPicPr>
                        <p:cNvPr id="0" name="Picture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119750" y="1099950"/>
                          <a:ext cx="1066800" cy="13335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1" name="TextBox 10"/>
            <p:cNvSpPr txBox="1"/>
            <p:nvPr/>
          </p:nvSpPr>
          <p:spPr>
            <a:xfrm>
              <a:off x="5586350" y="1038100"/>
              <a:ext cx="378630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dirty="0" smtClean="0">
                  <a:solidFill>
                    <a:srgbClr val="FFC000"/>
                  </a:solidFill>
                </a:rPr>
                <a:t>.</a:t>
              </a:r>
              <a:endParaRPr lang="en-US" sz="6000" dirty="0">
                <a:solidFill>
                  <a:srgbClr val="FFC000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430975" y="3164775"/>
              <a:ext cx="378630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dirty="0" smtClean="0">
                  <a:solidFill>
                    <a:schemeClr val="tx2"/>
                  </a:solidFill>
                </a:rPr>
                <a:t>.</a:t>
              </a:r>
              <a:endParaRPr lang="en-US" sz="6000" dirty="0">
                <a:solidFill>
                  <a:schemeClr val="tx2"/>
                </a:solidFill>
              </a:endParaRPr>
            </a:p>
          </p:txBody>
        </p:sp>
        <p:cxnSp>
          <p:nvCxnSpPr>
            <p:cNvPr id="13" name="Straight Connector 12"/>
            <p:cNvCxnSpPr/>
            <p:nvPr/>
          </p:nvCxnSpPr>
          <p:spPr>
            <a:xfrm rot="10800000">
              <a:off x="1905000" y="2819400"/>
              <a:ext cx="1752600" cy="0"/>
            </a:xfrm>
            <a:prstGeom prst="line">
              <a:avLst/>
            </a:prstGeom>
            <a:ln w="28575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1728850" y="2097975"/>
              <a:ext cx="378630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dirty="0" smtClean="0"/>
                <a:t>.</a:t>
              </a:r>
              <a:endParaRPr lang="en-US" sz="6000" dirty="0"/>
            </a:p>
          </p:txBody>
        </p:sp>
        <p:sp>
          <p:nvSpPr>
            <p:cNvPr id="15" name="Oval 14"/>
            <p:cNvSpPr/>
            <p:nvPr/>
          </p:nvSpPr>
          <p:spPr>
            <a:xfrm>
              <a:off x="3476895" y="2314700"/>
              <a:ext cx="304800" cy="99060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743200" y="2474025"/>
              <a:ext cx="2551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/>
                <a:t>f</a:t>
              </a:r>
              <a:endParaRPr lang="en-US" i="1" dirty="0"/>
            </a:p>
          </p:txBody>
        </p:sp>
        <p:cxnSp>
          <p:nvCxnSpPr>
            <p:cNvPr id="17" name="Straight Connector 16"/>
            <p:cNvCxnSpPr/>
            <p:nvPr/>
          </p:nvCxnSpPr>
          <p:spPr>
            <a:xfrm rot="5400000">
              <a:off x="5284025" y="2312225"/>
              <a:ext cx="990600" cy="0"/>
            </a:xfrm>
            <a:prstGeom prst="line">
              <a:avLst/>
            </a:prstGeom>
            <a:ln w="285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3733800" y="2819400"/>
              <a:ext cx="2057400" cy="0"/>
            </a:xfrm>
            <a:prstGeom prst="line">
              <a:avLst/>
            </a:prstGeom>
            <a:ln w="285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4648200" y="2474025"/>
              <a:ext cx="2920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/>
                <a:t>Z</a:t>
              </a:r>
              <a:endParaRPr lang="en-US" i="1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731825" y="2514600"/>
              <a:ext cx="304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 smtClean="0"/>
                <a:t>Y</a:t>
              </a:r>
              <a:endParaRPr lang="en-US" i="1" dirty="0"/>
            </a:p>
          </p:txBody>
        </p:sp>
        <p:graphicFrame>
          <p:nvGraphicFramePr>
            <p:cNvPr id="21" name="Object 3"/>
            <p:cNvGraphicFramePr>
              <a:graphicFrameLocks noChangeAspect="1"/>
            </p:cNvGraphicFramePr>
            <p:nvPr/>
          </p:nvGraphicFramePr>
          <p:xfrm>
            <a:off x="1495300" y="4067938"/>
            <a:ext cx="946150" cy="8969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73833" name="Equation" r:id="rId5" imgW="495000" imgH="469800" progId="Equation.3">
                    <p:embed/>
                  </p:oleObj>
                </mc:Choice>
                <mc:Fallback>
                  <p:oleObj name="Equation" r:id="rId5" imgW="495000" imgH="469800" progId="Equation.3">
                    <p:embed/>
                    <p:pic>
                      <p:nvPicPr>
                        <p:cNvPr id="0" name="Picture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95300" y="4067938"/>
                          <a:ext cx="946150" cy="89693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2" name="TextBox 5"/>
            <p:cNvSpPr txBox="1"/>
            <p:nvPr/>
          </p:nvSpPr>
          <p:spPr>
            <a:xfrm>
              <a:off x="3471945" y="2108537"/>
              <a:ext cx="378630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dirty="0" smtClean="0"/>
                <a:t>.</a:t>
              </a:r>
              <a:endParaRPr lang="en-US" sz="6000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600200" y="1600200"/>
              <a:ext cx="10668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Optical Center (</a:t>
              </a:r>
              <a:r>
                <a:rPr lang="en-US" i="1" dirty="0" smtClean="0"/>
                <a:t>u</a:t>
              </a:r>
              <a:r>
                <a:rPr lang="en-US" i="1" baseline="-25000" dirty="0" smtClean="0"/>
                <a:t>0</a:t>
              </a:r>
              <a:r>
                <a:rPr lang="en-US" dirty="0" smtClean="0"/>
                <a:t>, </a:t>
              </a:r>
              <a:r>
                <a:rPr lang="en-US" i="1" dirty="0" smtClean="0"/>
                <a:t>v</a:t>
              </a:r>
              <a:r>
                <a:rPr lang="en-US" i="1" baseline="-25000" dirty="0" smtClean="0"/>
                <a:t>0</a:t>
              </a:r>
              <a:r>
                <a:rPr lang="en-US" dirty="0" smtClean="0"/>
                <a:t>)</a:t>
              </a:r>
              <a:endParaRPr lang="en-US" dirty="0"/>
            </a:p>
          </p:txBody>
        </p:sp>
        <p:cxnSp>
          <p:nvCxnSpPr>
            <p:cNvPr id="24" name="Straight Arrow Connector 23"/>
            <p:cNvCxnSpPr/>
            <p:nvPr/>
          </p:nvCxnSpPr>
          <p:spPr>
            <a:xfrm rot="5400000">
              <a:off x="1790700" y="2628900"/>
              <a:ext cx="22860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 rot="10800000">
              <a:off x="5814950" y="1747650"/>
              <a:ext cx="30480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 rot="5400000" flipH="1" flipV="1">
              <a:off x="1372394" y="4190206"/>
              <a:ext cx="45720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10800000">
              <a:off x="1676400" y="3886200"/>
              <a:ext cx="228600" cy="0"/>
            </a:xfrm>
            <a:prstGeom prst="line">
              <a:avLst/>
            </a:prstGeom>
            <a:ln w="28575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5400000">
              <a:off x="1371600" y="3352800"/>
              <a:ext cx="1066800" cy="0"/>
            </a:xfrm>
            <a:prstGeom prst="line">
              <a:avLst/>
            </a:prstGeom>
            <a:ln w="28575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/>
            <p:cNvSpPr txBox="1"/>
            <p:nvPr/>
          </p:nvSpPr>
          <p:spPr>
            <a:xfrm>
              <a:off x="1828800" y="3124200"/>
              <a:ext cx="2872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/>
                <a:t>v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612075" y="3762293"/>
              <a:ext cx="3032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/>
                <a:t>u</a:t>
              </a:r>
              <a:endParaRPr lang="en-US" i="1" dirty="0"/>
            </a:p>
          </p:txBody>
        </p:sp>
        <p:cxnSp>
          <p:nvCxnSpPr>
            <p:cNvPr id="31" name="Straight Connector 30"/>
            <p:cNvCxnSpPr>
              <a:stCxn id="33" idx="0"/>
            </p:cNvCxnSpPr>
            <p:nvPr/>
          </p:nvCxnSpPr>
          <p:spPr>
            <a:xfrm flipH="1">
              <a:off x="3657600" y="1760740"/>
              <a:ext cx="2110530" cy="110616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Review: Projection Matrix</a:t>
            </a:r>
            <a:endParaRPr lang="en-US" dirty="0"/>
          </a:p>
        </p:txBody>
      </p:sp>
      <p:graphicFrame>
        <p:nvGraphicFramePr>
          <p:cNvPr id="674818" name="Object 7"/>
          <p:cNvGraphicFramePr>
            <a:graphicFrameLocks noChangeAspect="1"/>
          </p:cNvGraphicFramePr>
          <p:nvPr/>
        </p:nvGraphicFramePr>
        <p:xfrm>
          <a:off x="3365500" y="4419600"/>
          <a:ext cx="5734050" cy="1976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4856" name="Equation" r:id="rId3" imgW="2692080" imgH="927000" progId="Equation.3">
                  <p:embed/>
                </p:oleObj>
              </mc:Choice>
              <mc:Fallback>
                <p:oleObj name="Equation" r:id="rId3" imgW="2692080" imgH="92700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65500" y="4419600"/>
                        <a:ext cx="5734050" cy="19764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128378" y="5100638"/>
          <a:ext cx="2936875" cy="67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4857" name="Equation" r:id="rId5" imgW="939600" imgH="215640" progId="Equation.3">
                  <p:embed/>
                </p:oleObj>
              </mc:Choice>
              <mc:Fallback>
                <p:oleObj name="Equation" r:id="rId5" imgW="939600" imgH="21564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8378" y="5100638"/>
                        <a:ext cx="2936875" cy="6746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ight Arrow 5"/>
          <p:cNvSpPr/>
          <p:nvPr/>
        </p:nvSpPr>
        <p:spPr>
          <a:xfrm>
            <a:off x="3048000" y="5334000"/>
            <a:ext cx="304800" cy="2238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38200" y="1301750"/>
            <a:ext cx="6629400" cy="275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Line 12"/>
          <p:cNvSpPr>
            <a:spLocks noChangeShapeType="1"/>
          </p:cNvSpPr>
          <p:nvPr/>
        </p:nvSpPr>
        <p:spPr bwMode="auto">
          <a:xfrm flipV="1">
            <a:off x="7543800" y="1225550"/>
            <a:ext cx="152400" cy="12160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" name="Line 13"/>
          <p:cNvSpPr>
            <a:spLocks noChangeShapeType="1"/>
          </p:cNvSpPr>
          <p:nvPr/>
        </p:nvSpPr>
        <p:spPr bwMode="auto">
          <a:xfrm flipH="1">
            <a:off x="6934200" y="2444750"/>
            <a:ext cx="609600" cy="304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0" name="Line 14"/>
          <p:cNvSpPr>
            <a:spLocks noChangeShapeType="1"/>
          </p:cNvSpPr>
          <p:nvPr/>
        </p:nvSpPr>
        <p:spPr bwMode="auto">
          <a:xfrm>
            <a:off x="7543800" y="2444750"/>
            <a:ext cx="76200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1" name="Text Box 15"/>
          <p:cNvSpPr txBox="1">
            <a:spLocks noChangeArrowheads="1"/>
          </p:cNvSpPr>
          <p:nvPr/>
        </p:nvSpPr>
        <p:spPr bwMode="auto">
          <a:xfrm>
            <a:off x="7543800" y="2673350"/>
            <a:ext cx="184150" cy="36671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12" name="Text Box 16"/>
          <p:cNvSpPr txBox="1">
            <a:spLocks noChangeArrowheads="1"/>
          </p:cNvSpPr>
          <p:nvPr/>
        </p:nvSpPr>
        <p:spPr bwMode="auto">
          <a:xfrm>
            <a:off x="7467600" y="2505075"/>
            <a:ext cx="528638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O</a:t>
            </a:r>
            <a:r>
              <a:rPr lang="en-US" sz="2000" baseline="-25000"/>
              <a:t>w</a:t>
            </a:r>
          </a:p>
        </p:txBody>
      </p:sp>
      <p:sp>
        <p:nvSpPr>
          <p:cNvPr id="13" name="Text Box 17"/>
          <p:cNvSpPr txBox="1">
            <a:spLocks noChangeArrowheads="1"/>
          </p:cNvSpPr>
          <p:nvPr/>
        </p:nvSpPr>
        <p:spPr bwMode="auto">
          <a:xfrm>
            <a:off x="6781800" y="2978150"/>
            <a:ext cx="374650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i</a:t>
            </a:r>
            <a:r>
              <a:rPr lang="en-US" sz="2000" baseline="-25000"/>
              <a:t>w</a:t>
            </a:r>
          </a:p>
        </p:txBody>
      </p:sp>
      <p:sp>
        <p:nvSpPr>
          <p:cNvPr id="14" name="Text Box 18"/>
          <p:cNvSpPr txBox="1">
            <a:spLocks noChangeArrowheads="1"/>
          </p:cNvSpPr>
          <p:nvPr/>
        </p:nvSpPr>
        <p:spPr bwMode="auto">
          <a:xfrm>
            <a:off x="7848600" y="2063750"/>
            <a:ext cx="439738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k</a:t>
            </a:r>
            <a:r>
              <a:rPr lang="en-US" sz="2000" baseline="-25000"/>
              <a:t>w</a:t>
            </a:r>
          </a:p>
        </p:txBody>
      </p:sp>
      <p:sp>
        <p:nvSpPr>
          <p:cNvPr id="15" name="Text Box 19"/>
          <p:cNvSpPr txBox="1">
            <a:spLocks noChangeArrowheads="1"/>
          </p:cNvSpPr>
          <p:nvPr/>
        </p:nvSpPr>
        <p:spPr bwMode="auto">
          <a:xfrm>
            <a:off x="7620000" y="1149350"/>
            <a:ext cx="374650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j</a:t>
            </a:r>
            <a:r>
              <a:rPr lang="en-US" sz="2000" baseline="-25000"/>
              <a:t>w</a:t>
            </a:r>
          </a:p>
        </p:txBody>
      </p:sp>
      <p:cxnSp>
        <p:nvCxnSpPr>
          <p:cNvPr id="16" name="Straight Arrow Connector 15"/>
          <p:cNvCxnSpPr>
            <a:endCxn id="8" idx="0"/>
          </p:cNvCxnSpPr>
          <p:nvPr/>
        </p:nvCxnSpPr>
        <p:spPr>
          <a:xfrm flipV="1">
            <a:off x="3810000" y="2441575"/>
            <a:ext cx="3733800" cy="231775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7"/>
          <p:cNvSpPr txBox="1">
            <a:spLocks noChangeArrowheads="1"/>
          </p:cNvSpPr>
          <p:nvPr/>
        </p:nvSpPr>
        <p:spPr bwMode="auto">
          <a:xfrm>
            <a:off x="6172200" y="1987550"/>
            <a:ext cx="3206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chemeClr val="tx2"/>
                </a:solidFill>
              </a:rPr>
              <a:t>t</a:t>
            </a:r>
          </a:p>
        </p:txBody>
      </p:sp>
      <p:sp>
        <p:nvSpPr>
          <p:cNvPr id="18" name="Curved Left Arrow 17"/>
          <p:cNvSpPr/>
          <p:nvPr/>
        </p:nvSpPr>
        <p:spPr>
          <a:xfrm rot="19926854">
            <a:off x="8272463" y="765175"/>
            <a:ext cx="739775" cy="1724025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TextBox 22"/>
          <p:cNvSpPr txBox="1">
            <a:spLocks noChangeArrowheads="1"/>
          </p:cNvSpPr>
          <p:nvPr/>
        </p:nvSpPr>
        <p:spPr bwMode="auto">
          <a:xfrm>
            <a:off x="8001000" y="234950"/>
            <a:ext cx="48101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chemeClr val="tx2"/>
                </a:solidFill>
              </a:rPr>
              <a:t>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v = (p_1 \times q_1) \times (p_2 \times q_2)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895.5"/>
  <p:tag name="_INSTRUCTOR VIEW19C14C36-AC8E-43BC-9DB6-C2AAF774C7DC|PANE__TAG" val="_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v \cong (b \times b_0) \times (v_x \times v_y)&#10;\]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846.875"/>
  <p:tag name="PICTUREFILESIZE" val="10982"/>
  <p:tag name="_INSTRUCTOR VIEW19C14C36-AC8E-43BC-9DB6-C2AAF774C7DC|PANE__TAG" val="_"/>
</p:tagLst>
</file>

<file path=ppt/tags/tag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t \cong (v \times t_0) \times (r \times b)&#10;\]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756.875"/>
  <p:tag name="PICTUREFILESIZE" val="9458"/>
  <p:tag name="_INSTRUCTOR VIEW19C14C36-AC8E-43BC-9DB6-C2AAF774C7DC|PANE__TAG" val="_"/>
</p:tagLst>
</file>

<file path=ppt/tags/tag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heme/theme1.xml><?xml version="1.0" encoding="utf-8"?>
<a:theme xmlns:a="http://schemas.openxmlformats.org/drawingml/2006/main" name="Lecture1 - Introduction - CP Fall 2010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Custom Design 2">
      <a:dk1>
        <a:srgbClr val="737373"/>
      </a:dk1>
      <a:lt1>
        <a:srgbClr val="FFFFFF"/>
      </a:lt1>
      <a:dk2>
        <a:srgbClr val="4D59AB"/>
      </a:dk2>
      <a:lt2>
        <a:srgbClr val="FFFFFF"/>
      </a:lt2>
      <a:accent1>
        <a:srgbClr val="8A8F05"/>
      </a:accent1>
      <a:accent2>
        <a:srgbClr val="E0AD12"/>
      </a:accent2>
      <a:accent3>
        <a:srgbClr val="B2B5D2"/>
      </a:accent3>
      <a:accent4>
        <a:srgbClr val="DADADA"/>
      </a:accent4>
      <a:accent5>
        <a:srgbClr val="C4C6AA"/>
      </a:accent5>
      <a:accent6>
        <a:srgbClr val="CB9C0F"/>
      </a:accent6>
      <a:hlink>
        <a:srgbClr val="C27D05"/>
      </a:hlink>
      <a:folHlink>
        <a:srgbClr val="732466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ustom Design 1">
        <a:dk1>
          <a:srgbClr val="000000"/>
        </a:dk1>
        <a:lt1>
          <a:srgbClr val="4D59AB"/>
        </a:lt1>
        <a:dk2>
          <a:srgbClr val="000000"/>
        </a:dk2>
        <a:lt2>
          <a:srgbClr val="737373"/>
        </a:lt2>
        <a:accent1>
          <a:srgbClr val="8A8F05"/>
        </a:accent1>
        <a:accent2>
          <a:srgbClr val="E0AD12"/>
        </a:accent2>
        <a:accent3>
          <a:srgbClr val="B2B5D2"/>
        </a:accent3>
        <a:accent4>
          <a:srgbClr val="000000"/>
        </a:accent4>
        <a:accent5>
          <a:srgbClr val="C4C6AA"/>
        </a:accent5>
        <a:accent6>
          <a:srgbClr val="CB9C0F"/>
        </a:accent6>
        <a:hlink>
          <a:srgbClr val="C27D05"/>
        </a:hlink>
        <a:folHlink>
          <a:srgbClr val="7324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737373"/>
        </a:dk1>
        <a:lt1>
          <a:srgbClr val="FFFFFF"/>
        </a:lt1>
        <a:dk2>
          <a:srgbClr val="4D59AB"/>
        </a:dk2>
        <a:lt2>
          <a:srgbClr val="FFFFFF"/>
        </a:lt2>
        <a:accent1>
          <a:srgbClr val="8A8F05"/>
        </a:accent1>
        <a:accent2>
          <a:srgbClr val="E0AD12"/>
        </a:accent2>
        <a:accent3>
          <a:srgbClr val="B2B5D2"/>
        </a:accent3>
        <a:accent4>
          <a:srgbClr val="DADADA"/>
        </a:accent4>
        <a:accent5>
          <a:srgbClr val="C4C6AA"/>
        </a:accent5>
        <a:accent6>
          <a:srgbClr val="CB9C0F"/>
        </a:accent6>
        <a:hlink>
          <a:srgbClr val="C27D05"/>
        </a:hlink>
        <a:folHlink>
          <a:srgbClr val="7324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mosaic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mosaic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mosaic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saic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saic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saic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saic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saic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saic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Lecture1 - Introduction - CP Fall 2010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Lecture1 - Introduction - CP Fall 2010</Template>
  <TotalTime>20223</TotalTime>
  <Words>1177</Words>
  <Application>Microsoft Office PowerPoint</Application>
  <PresentationFormat>On-screen Show (4:3)</PresentationFormat>
  <Paragraphs>372</Paragraphs>
  <Slides>52</Slides>
  <Notes>16</Notes>
  <HiddenSlides>1</HiddenSlides>
  <MMClips>0</MMClips>
  <ScaleCrop>false</ScaleCrop>
  <HeadingPairs>
    <vt:vector size="6" baseType="variant">
      <vt:variant>
        <vt:lpstr>Theme</vt:lpstr>
      </vt:variant>
      <vt:variant>
        <vt:i4>4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52</vt:i4>
      </vt:variant>
    </vt:vector>
  </HeadingPairs>
  <TitlesOfParts>
    <vt:vector size="58" baseType="lpstr">
      <vt:lpstr>Lecture1 - Introduction - CP Fall 2010</vt:lpstr>
      <vt:lpstr>Custom Design</vt:lpstr>
      <vt:lpstr>mosaic</vt:lpstr>
      <vt:lpstr>1_Lecture1 - Introduction - CP Fall 2010</vt:lpstr>
      <vt:lpstr>Equation</vt:lpstr>
      <vt:lpstr>Photo Editor Photo</vt:lpstr>
      <vt:lpstr>Single-view Metrology and Cameras</vt:lpstr>
      <vt:lpstr>Project 2</vt:lpstr>
      <vt:lpstr>Synthesis</vt:lpstr>
      <vt:lpstr>Synthesis</vt:lpstr>
      <vt:lpstr>Transfer</vt:lpstr>
      <vt:lpstr>Hole filling</vt:lpstr>
      <vt:lpstr>Project 3</vt:lpstr>
      <vt:lpstr>Review: Pinhole Camera</vt:lpstr>
      <vt:lpstr>Review: Projection Matrix</vt:lpstr>
      <vt:lpstr>Review: Vanishing Points</vt:lpstr>
      <vt:lpstr>This class</vt:lpstr>
      <vt:lpstr>How to calibrate the camera?</vt:lpstr>
      <vt:lpstr>Calibrating the Camera</vt:lpstr>
      <vt:lpstr>Calibrating the Camera</vt:lpstr>
      <vt:lpstr>Take-home question</vt:lpstr>
      <vt:lpstr>How can we measure the size of 3D objects from an image?</vt:lpstr>
      <vt:lpstr>Perspective cues</vt:lpstr>
      <vt:lpstr>Perspective cues</vt:lpstr>
      <vt:lpstr>Perspective cues</vt:lpstr>
      <vt:lpstr>Ames Room</vt:lpstr>
      <vt:lpstr>Comparing heights</vt:lpstr>
      <vt:lpstr>Measuring height</vt:lpstr>
      <vt:lpstr>Two views of a scene</vt:lpstr>
      <vt:lpstr>PowerPoint Presentation</vt:lpstr>
      <vt:lpstr>Computing vanishing points (from lines)</vt:lpstr>
      <vt:lpstr>Measuring height without a giant ruler</vt:lpstr>
      <vt:lpstr>The cross ratio</vt:lpstr>
      <vt:lpstr>Measuring height</vt:lpstr>
      <vt:lpstr>Measuring height</vt:lpstr>
      <vt:lpstr>Measuring height</vt:lpstr>
      <vt:lpstr>Take-home question</vt:lpstr>
      <vt:lpstr>Beyond the pinhole: What about focus, aperture, DOF, FOV, etc?</vt:lpstr>
      <vt:lpstr>Adding a lens</vt:lpstr>
      <vt:lpstr>Focal length, aperture, depth of field</vt:lpstr>
      <vt:lpstr>The eye</vt:lpstr>
      <vt:lpstr>Focus with lenses</vt:lpstr>
      <vt:lpstr>The aperture and depth of field</vt:lpstr>
      <vt:lpstr>Varying the aperture </vt:lpstr>
      <vt:lpstr>Shrinking the aperture</vt:lpstr>
      <vt:lpstr>Shrinking the aperture</vt:lpstr>
      <vt:lpstr>The Photographer’s Great Compromise</vt:lpstr>
      <vt:lpstr>Difficulty in macro (close-up) photography</vt:lpstr>
      <vt:lpstr>Solution: Focus stacking</vt:lpstr>
      <vt:lpstr>Solution: Focus stacking</vt:lpstr>
      <vt:lpstr>Focus stacking</vt:lpstr>
      <vt:lpstr>Focus stacking</vt:lpstr>
      <vt:lpstr>Focus stacking</vt:lpstr>
      <vt:lpstr>Relation between field of view and focal length</vt:lpstr>
      <vt:lpstr>Dolly Zoom or “Vertigo Effect”</vt:lpstr>
      <vt:lpstr>Dolly zoom (or “Vertigo effect”)</vt:lpstr>
      <vt:lpstr>Things to remember</vt:lpstr>
      <vt:lpstr>Next class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Computational Photography CS498dwh</dc:title>
  <dc:creator>Derek Hoiem</dc:creator>
  <cp:lastModifiedBy>Derek Hoiem</cp:lastModifiedBy>
  <cp:revision>57</cp:revision>
  <dcterms:created xsi:type="dcterms:W3CDTF">2010-08-30T03:58:01Z</dcterms:created>
  <dcterms:modified xsi:type="dcterms:W3CDTF">2013-10-08T15:52:01Z</dcterms:modified>
</cp:coreProperties>
</file>