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398" r:id="rId3"/>
    <p:sldId id="442" r:id="rId4"/>
    <p:sldId id="432" r:id="rId5"/>
    <p:sldId id="428" r:id="rId6"/>
    <p:sldId id="431" r:id="rId7"/>
    <p:sldId id="433" r:id="rId8"/>
    <p:sldId id="429" r:id="rId9"/>
    <p:sldId id="430" r:id="rId10"/>
    <p:sldId id="434" r:id="rId11"/>
    <p:sldId id="457" r:id="rId12"/>
    <p:sldId id="458" r:id="rId13"/>
    <p:sldId id="459" r:id="rId14"/>
    <p:sldId id="460" r:id="rId15"/>
    <p:sldId id="400" r:id="rId16"/>
    <p:sldId id="402" r:id="rId17"/>
    <p:sldId id="401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418" r:id="rId30"/>
    <p:sldId id="419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427" r:id="rId39"/>
    <p:sldId id="450" r:id="rId40"/>
    <p:sldId id="451" r:id="rId41"/>
    <p:sldId id="452" r:id="rId42"/>
    <p:sldId id="453" r:id="rId43"/>
    <p:sldId id="461" r:id="rId44"/>
    <p:sldId id="454" r:id="rId45"/>
    <p:sldId id="455" r:id="rId46"/>
    <p:sldId id="443" r:id="rId47"/>
    <p:sldId id="441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3" autoAdjust="0"/>
    <p:restoredTop sz="84462" autoAdjust="0"/>
  </p:normalViewPr>
  <p:slideViewPr>
    <p:cSldViewPr>
      <p:cViewPr>
        <p:scale>
          <a:sx n="50" d="100"/>
          <a:sy n="50" d="100"/>
        </p:scale>
        <p:origin x="-1092" y="-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257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1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applications (alignment for hybrid</a:t>
            </a:r>
            <a:r>
              <a:rPr lang="en-US" baseline="0" dirty="0" smtClean="0"/>
              <a:t> image, face morphing, </a:t>
            </a:r>
            <a:r>
              <a:rPr lang="en-US" baseline="0" smtClean="0"/>
              <a:t>photo stitching) </a:t>
            </a:r>
            <a:r>
              <a:rPr lang="en-US" smtClean="0"/>
              <a:t>and </a:t>
            </a:r>
            <a:r>
              <a:rPr lang="en-US" dirty="0" smtClean="0"/>
              <a:t>example of transformation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0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BC1BC-018B-4752-8C88-D43E30D97030}" type="slidenum">
              <a:rPr lang="en-US"/>
              <a:pPr/>
              <a:t>17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7666" y="692147"/>
            <a:ext cx="4924203" cy="341534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7"/>
            <a:ext cx="5030018" cy="4113169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507D0-B977-4740-8279-C9CFD49F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reposterousuniverse.blogspot.com/2004_08_01_preposterousuniverse_archive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adientshop.com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9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radientsho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Image Warping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4953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09/26/13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396335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Many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slides from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Alyosha Efros + Steve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Seitz</a:t>
            </a:r>
          </a:p>
        </p:txBody>
      </p:sp>
      <p:pic>
        <p:nvPicPr>
          <p:cNvPr id="205828" name="Picture 4" descr="http://preposterousuniverse.com/images/bea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6019800" cy="45148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53200" y="655320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Photo by Sean Carroll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stitching: projective alignment</a:t>
            </a:r>
            <a:endParaRPr lang="en-US" dirty="0"/>
          </a:p>
        </p:txBody>
      </p:sp>
      <p:pic>
        <p:nvPicPr>
          <p:cNvPr id="17" name="Picture 2" descr="C:\Users\Hoiem\Documents\Classes\Computational Photography - Fall 2010\projects\stitching\display\initial_matches.png"/>
          <p:cNvPicPr>
            <a:picLocks noChangeAspect="1" noChangeArrowheads="1"/>
          </p:cNvPicPr>
          <p:nvPr/>
        </p:nvPicPr>
        <p:blipFill>
          <a:blip r:embed="rId2" cstate="print"/>
          <a:srcRect t="25000" b="26389"/>
          <a:stretch>
            <a:fillRect/>
          </a:stretch>
        </p:blipFill>
        <p:spPr bwMode="auto">
          <a:xfrm>
            <a:off x="432759" y="1219200"/>
            <a:ext cx="7720642" cy="281481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667000" y="1034534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corresponding points in two images</a:t>
            </a:r>
            <a:endParaRPr lang="en-US" dirty="0"/>
          </a:p>
        </p:txBody>
      </p:sp>
      <p:pic>
        <p:nvPicPr>
          <p:cNvPr id="19" name="Picture 3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8580" y="4694599"/>
            <a:ext cx="3429000" cy="2182091"/>
          </a:xfrm>
          <a:prstGeom prst="rect">
            <a:avLst/>
          </a:prstGeom>
          <a:noFill/>
        </p:spPr>
      </p:pic>
      <p:sp>
        <p:nvSpPr>
          <p:cNvPr id="20" name="Down Arrow 19"/>
          <p:cNvSpPr/>
          <p:nvPr/>
        </p:nvSpPr>
        <p:spPr>
          <a:xfrm>
            <a:off x="4115520" y="4034017"/>
            <a:ext cx="355120" cy="515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470641" y="4024996"/>
            <a:ext cx="436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 for transformation that aligns the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Morphing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19524" r="5429" b="14952"/>
          <a:stretch>
            <a:fillRect/>
          </a:stretch>
        </p:blipFill>
        <p:spPr bwMode="auto">
          <a:xfrm>
            <a:off x="1524000" y="2286000"/>
            <a:ext cx="586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312008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Blend from one object to other with a series of local transformations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18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light fields</a:t>
            </a:r>
            <a:endParaRPr lang="en-US" dirty="0"/>
          </a:p>
        </p:txBody>
      </p:sp>
      <p:pic>
        <p:nvPicPr>
          <p:cNvPr id="4" name="Picture 3" descr="grov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99759"/>
            <a:ext cx="4038600" cy="269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4" descr="groveb-all"/>
          <p:cNvPicPr>
            <a:picLocks noChangeAspect="1" noChangeArrowheads="1"/>
          </p:cNvPicPr>
          <p:nvPr/>
        </p:nvPicPr>
        <p:blipFill>
          <a:blip r:embed="rId3" cstate="print"/>
          <a:srcRect b="50515"/>
          <a:stretch>
            <a:fillRect/>
          </a:stretch>
        </p:blipFill>
        <p:spPr bwMode="auto">
          <a:xfrm>
            <a:off x="253041" y="2871159"/>
            <a:ext cx="121285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600200" y="3633159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600200" y="4471359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1600200" y="5004759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 descr="groveb-all"/>
          <p:cNvPicPr>
            <a:picLocks noChangeAspect="1" noChangeArrowheads="1"/>
          </p:cNvPicPr>
          <p:nvPr/>
        </p:nvPicPr>
        <p:blipFill>
          <a:blip r:embed="rId3" cstate="print"/>
          <a:srcRect t="49337"/>
          <a:stretch>
            <a:fillRect/>
          </a:stretch>
        </p:blipFill>
        <p:spPr bwMode="auto">
          <a:xfrm>
            <a:off x="7550150" y="2819400"/>
            <a:ext cx="1212850" cy="327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6629400" y="3633159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6629400" y="4471359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6629400" y="5004759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3041" y="1679086"/>
            <a:ext cx="8658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Estimate light via projection from spherical surface onto image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72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Transformations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99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image filtering: change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range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image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g(x) = T(f(x))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2667000"/>
            <a:ext cx="1981200" cy="1219200"/>
            <a:chOff x="960" y="1872"/>
            <a:chExt cx="1248" cy="768"/>
          </a:xfrm>
        </p:grpSpPr>
        <p:sp>
          <p:nvSpPr>
            <p:cNvPr id="19488" name="Line 5"/>
            <p:cNvSpPr>
              <a:spLocks noChangeShapeType="1"/>
            </p:cNvSpPr>
            <p:nvPr/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6"/>
            <p:cNvSpPr>
              <a:spLocks noChangeShapeType="1"/>
            </p:cNvSpPr>
            <p:nvPr/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7"/>
            <p:cNvSpPr>
              <a:spLocks/>
            </p:cNvSpPr>
            <p:nvPr/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Text Box 8"/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19492" name="Text Box 9"/>
            <p:cNvSpPr txBox="1">
              <a:spLocks noChangeArrowheads="1"/>
            </p:cNvSpPr>
            <p:nvPr/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81400" y="2971800"/>
            <a:ext cx="1600200" cy="476250"/>
            <a:chOff x="2256" y="2064"/>
            <a:chExt cx="1008" cy="300"/>
          </a:xfrm>
        </p:grpSpPr>
        <p:sp>
          <p:nvSpPr>
            <p:cNvPr id="19485" name="Text Box 11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9486" name="Line 12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13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638800" y="2667000"/>
            <a:ext cx="1981200" cy="1219200"/>
            <a:chOff x="3552" y="1872"/>
            <a:chExt cx="1248" cy="768"/>
          </a:xfrm>
        </p:grpSpPr>
        <p:sp>
          <p:nvSpPr>
            <p:cNvPr id="19480" name="Line 15"/>
            <p:cNvSpPr>
              <a:spLocks noChangeShapeType="1"/>
            </p:cNvSpPr>
            <p:nvPr/>
          </p:nvSpPr>
          <p:spPr bwMode="auto">
            <a:xfrm>
              <a:off x="3744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16"/>
            <p:cNvSpPr>
              <a:spLocks noChangeShapeType="1"/>
            </p:cNvSpPr>
            <p:nvPr/>
          </p:nvSpPr>
          <p:spPr bwMode="auto">
            <a:xfrm>
              <a:off x="3744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17"/>
            <p:cNvSpPr>
              <a:spLocks/>
            </p:cNvSpPr>
            <p:nvPr/>
          </p:nvSpPr>
          <p:spPr bwMode="auto">
            <a:xfrm>
              <a:off x="3840" y="2000"/>
              <a:ext cx="672" cy="160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Text Box 18"/>
            <p:cNvSpPr txBox="1">
              <a:spLocks noChangeArrowheads="1"/>
            </p:cNvSpPr>
            <p:nvPr/>
          </p:nvSpPr>
          <p:spPr bwMode="auto">
            <a:xfrm>
              <a:off x="3552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19484" name="Text Box 19"/>
            <p:cNvSpPr txBox="1">
              <a:spLocks noChangeArrowheads="1"/>
            </p:cNvSpPr>
            <p:nvPr/>
          </p:nvSpPr>
          <p:spPr bwMode="auto">
            <a:xfrm>
              <a:off x="4560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524000" y="5029200"/>
            <a:ext cx="1981200" cy="1219200"/>
            <a:chOff x="960" y="1872"/>
            <a:chExt cx="1248" cy="768"/>
          </a:xfrm>
        </p:grpSpPr>
        <p:sp>
          <p:nvSpPr>
            <p:cNvPr id="19475" name="Line 21"/>
            <p:cNvSpPr>
              <a:spLocks noChangeShapeType="1"/>
            </p:cNvSpPr>
            <p:nvPr/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2"/>
            <p:cNvSpPr>
              <a:spLocks noChangeShapeType="1"/>
            </p:cNvSpPr>
            <p:nvPr/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Freeform 23"/>
            <p:cNvSpPr>
              <a:spLocks/>
            </p:cNvSpPr>
            <p:nvPr/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Text Box 24"/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19479" name="Text Box 25"/>
            <p:cNvSpPr txBox="1">
              <a:spLocks noChangeArrowheads="1"/>
            </p:cNvSpPr>
            <p:nvPr/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19472" name="Text Box 2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9473" name="Line 2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2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5638800" y="5029200"/>
            <a:ext cx="1981200" cy="1219200"/>
            <a:chOff x="3552" y="3168"/>
            <a:chExt cx="1248" cy="768"/>
          </a:xfrm>
        </p:grpSpPr>
        <p:sp>
          <p:nvSpPr>
            <p:cNvPr id="19467" name="Line 31"/>
            <p:cNvSpPr>
              <a:spLocks noChangeShapeType="1"/>
            </p:cNvSpPr>
            <p:nvPr/>
          </p:nvSpPr>
          <p:spPr bwMode="auto">
            <a:xfrm>
              <a:off x="3744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32"/>
            <p:cNvSpPr>
              <a:spLocks noChangeShapeType="1"/>
            </p:cNvSpPr>
            <p:nvPr/>
          </p:nvSpPr>
          <p:spPr bwMode="auto">
            <a:xfrm>
              <a:off x="3744" y="374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Freeform 33"/>
            <p:cNvSpPr>
              <a:spLocks/>
            </p:cNvSpPr>
            <p:nvPr/>
          </p:nvSpPr>
          <p:spPr bwMode="auto">
            <a:xfrm>
              <a:off x="4224" y="3296"/>
              <a:ext cx="384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Text Box 34"/>
            <p:cNvSpPr txBox="1">
              <a:spLocks noChangeArrowheads="1"/>
            </p:cNvSpPr>
            <p:nvPr/>
          </p:nvSpPr>
          <p:spPr bwMode="auto">
            <a:xfrm>
              <a:off x="3552" y="316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f</a:t>
              </a:r>
            </a:p>
          </p:txBody>
        </p:sp>
        <p:sp>
          <p:nvSpPr>
            <p:cNvPr id="19471" name="Text Box 35"/>
            <p:cNvSpPr txBox="1">
              <a:spLocks noChangeArrowheads="1"/>
            </p:cNvSpPr>
            <p:nvPr/>
          </p:nvSpPr>
          <p:spPr bwMode="auto">
            <a:xfrm>
              <a:off x="4560" y="3705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i="1"/>
                <a:t>x</a:t>
              </a:r>
            </a:p>
          </p:txBody>
        </p:sp>
      </p:grpSp>
      <p:sp>
        <p:nvSpPr>
          <p:cNvPr id="19466" name="Rectangle 36"/>
          <p:cNvSpPr>
            <a:spLocks noChangeArrowheads="1"/>
          </p:cNvSpPr>
          <p:nvPr/>
        </p:nvSpPr>
        <p:spPr bwMode="auto">
          <a:xfrm>
            <a:off x="685800" y="3962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image warping: change </a:t>
            </a:r>
            <a:r>
              <a:rPr lang="en-US" sz="2400" b="1" i="1" dirty="0">
                <a:latin typeface="Arial" charset="0"/>
              </a:rPr>
              <a:t>domain</a:t>
            </a:r>
            <a:r>
              <a:rPr lang="en-US" sz="2400" dirty="0">
                <a:latin typeface="Arial" charset="0"/>
              </a:rPr>
              <a:t> of image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Arial" charset="0"/>
              </a:rPr>
              <a:t>g(x) = f(T(x))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405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Transformations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81400" y="2924175"/>
            <a:ext cx="1600200" cy="476250"/>
            <a:chOff x="2256" y="2064"/>
            <a:chExt cx="1008" cy="300"/>
          </a:xfrm>
        </p:grpSpPr>
        <p:sp>
          <p:nvSpPr>
            <p:cNvPr id="20498" name="Text Box 4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20499" name="Line 5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6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20495" name="Text Box 8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20496" name="Line 9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10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485" name="Picture 11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2" descr="HHHIMG_1166"/>
          <p:cNvPicPr>
            <a:picLocks noChangeAspect="1" noChangeArrowheads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5943600" y="2590800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00062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5105400"/>
            <a:ext cx="1843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15"/>
          <p:cNvSpPr txBox="1">
            <a:spLocks noChangeArrowheads="1"/>
          </p:cNvSpPr>
          <p:nvPr/>
        </p:nvSpPr>
        <p:spPr bwMode="auto">
          <a:xfrm>
            <a:off x="1447800" y="26193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/>
              <a:t>f</a:t>
            </a:r>
          </a:p>
        </p:txBody>
      </p:sp>
      <p:sp>
        <p:nvSpPr>
          <p:cNvPr id="20490" name="Text Box 16"/>
          <p:cNvSpPr txBox="1">
            <a:spLocks noChangeArrowheads="1"/>
          </p:cNvSpPr>
          <p:nvPr/>
        </p:nvSpPr>
        <p:spPr bwMode="auto">
          <a:xfrm>
            <a:off x="1447800" y="504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/>
              <a:t>f</a:t>
            </a:r>
          </a:p>
        </p:txBody>
      </p:sp>
      <p:sp>
        <p:nvSpPr>
          <p:cNvPr id="20491" name="Text Box 17"/>
          <p:cNvSpPr txBox="1">
            <a:spLocks noChangeArrowheads="1"/>
          </p:cNvSpPr>
          <p:nvPr/>
        </p:nvSpPr>
        <p:spPr bwMode="auto">
          <a:xfrm>
            <a:off x="5638800" y="51196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/>
              <a:t>g</a:t>
            </a:r>
          </a:p>
        </p:txBody>
      </p:sp>
      <p:sp>
        <p:nvSpPr>
          <p:cNvPr id="20492" name="Text Box 18"/>
          <p:cNvSpPr txBox="1">
            <a:spLocks noChangeArrowheads="1"/>
          </p:cNvSpPr>
          <p:nvPr/>
        </p:nvSpPr>
        <p:spPr bwMode="auto">
          <a:xfrm>
            <a:off x="5638800" y="26193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/>
              <a:t>g</a:t>
            </a:r>
          </a:p>
        </p:txBody>
      </p:sp>
      <p:sp>
        <p:nvSpPr>
          <p:cNvPr id="2049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990600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image filtering: change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range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image</a:t>
            </a:r>
          </a:p>
          <a:p>
            <a:pPr algn="ctr">
              <a:buNone/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g(x) = T(f(x))</a:t>
            </a:r>
          </a:p>
        </p:txBody>
      </p:sp>
      <p:sp>
        <p:nvSpPr>
          <p:cNvPr id="20494" name="Rectangle 20"/>
          <p:cNvSpPr>
            <a:spLocks noChangeArrowheads="1"/>
          </p:cNvSpPr>
          <p:nvPr/>
        </p:nvSpPr>
        <p:spPr bwMode="auto">
          <a:xfrm>
            <a:off x="685800" y="3962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</a:pPr>
            <a:r>
              <a:rPr lang="en-US" sz="2400" dirty="0">
                <a:latin typeface="Arial" charset="0"/>
              </a:rPr>
              <a:t>image warping: change </a:t>
            </a:r>
            <a:r>
              <a:rPr lang="en-US" sz="2400" b="1" i="1" dirty="0">
                <a:latin typeface="Arial" charset="0"/>
              </a:rPr>
              <a:t>domain</a:t>
            </a:r>
            <a:r>
              <a:rPr lang="en-US" sz="2400" dirty="0">
                <a:latin typeface="Arial" charset="0"/>
              </a:rPr>
              <a:t> of image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Arial" charset="0"/>
              </a:rPr>
              <a:t>g(x) = f(T(x))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(global) warping</a:t>
            </a:r>
          </a:p>
        </p:txBody>
      </p:sp>
      <p:sp>
        <p:nvSpPr>
          <p:cNvPr id="742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124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Transformation T is a coordinate-changing machine: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p’</a:t>
            </a:r>
            <a:r>
              <a:rPr lang="en-US" dirty="0" smtClean="0"/>
              <a:t> = </a:t>
            </a:r>
            <a:r>
              <a:rPr lang="en-US" i="1" dirty="0" smtClean="0"/>
              <a:t>T</a:t>
            </a:r>
            <a:r>
              <a:rPr lang="en-US" dirty="0" smtClean="0"/>
              <a:t>(p)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What does it mean that </a:t>
            </a:r>
            <a:r>
              <a:rPr lang="en-US" i="1" dirty="0" smtClean="0"/>
              <a:t>T</a:t>
            </a:r>
            <a:r>
              <a:rPr lang="en-US" dirty="0" smtClean="0"/>
              <a:t> is global?</a:t>
            </a:r>
          </a:p>
          <a:p>
            <a:pPr lvl="1"/>
            <a:r>
              <a:rPr lang="en-US" dirty="0" smtClean="0"/>
              <a:t>Is the same for any point p</a:t>
            </a:r>
          </a:p>
          <a:p>
            <a:pPr lvl="1"/>
            <a:r>
              <a:rPr lang="en-US" dirty="0" smtClean="0"/>
              <a:t>can be described by just a few numbers (parameters)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For linear transformations, we can represent T as a matrix</a:t>
            </a:r>
          </a:p>
          <a:p>
            <a:pPr>
              <a:buNone/>
            </a:pPr>
            <a:r>
              <a:rPr lang="en-US" dirty="0" smtClean="0"/>
              <a:t>					  </a:t>
            </a:r>
            <a:r>
              <a:rPr lang="en-US" dirty="0" err="1" smtClean="0"/>
              <a:t>p’</a:t>
            </a:r>
            <a:r>
              <a:rPr lang="en-US" dirty="0" smtClean="0"/>
              <a:t> = </a:t>
            </a:r>
            <a:r>
              <a:rPr lang="en-US" b="1" dirty="0" smtClean="0"/>
              <a:t>M</a:t>
            </a:r>
            <a:r>
              <a:rPr lang="en-US" dirty="0" smtClean="0"/>
              <a:t>p</a:t>
            </a:r>
          </a:p>
          <a:p>
            <a:endParaRPr lang="en-US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52800" y="1352550"/>
            <a:ext cx="1600200" cy="476250"/>
            <a:chOff x="2256" y="2064"/>
            <a:chExt cx="1008" cy="300"/>
          </a:xfrm>
        </p:grpSpPr>
        <p:sp>
          <p:nvSpPr>
            <p:cNvPr id="1036" name="Text Box 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1"/>
                <a:t>T</a:t>
              </a:r>
            </a:p>
          </p:txBody>
        </p:sp>
        <p:sp>
          <p:nvSpPr>
            <p:cNvPr id="1037" name="Line 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0" name="Picture 10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03822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1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371600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1524000" y="2133600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/>
              <a:t> = (x,y)</a:t>
            </a:r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5748338" y="21336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p’</a:t>
            </a:r>
            <a:r>
              <a:rPr lang="en-US"/>
              <a:t> = (x’,y’)</a:t>
            </a:r>
          </a:p>
        </p:txBody>
      </p:sp>
      <p:sp>
        <p:nvSpPr>
          <p:cNvPr id="1034" name="Oval 17"/>
          <p:cNvSpPr>
            <a:spLocks noChangeAspect="1" noChangeArrowheads="1"/>
          </p:cNvSpPr>
          <p:nvPr/>
        </p:nvSpPr>
        <p:spPr bwMode="auto">
          <a:xfrm>
            <a:off x="6129338" y="1481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Oval 18"/>
          <p:cNvSpPr>
            <a:spLocks noChangeAspect="1" noChangeArrowheads="1"/>
          </p:cNvSpPr>
          <p:nvPr/>
        </p:nvSpPr>
        <p:spPr bwMode="auto">
          <a:xfrm>
            <a:off x="2014538" y="12192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42423" name="Object 23"/>
          <p:cNvGraphicFramePr>
            <a:graphicFrameLocks noChangeAspect="1"/>
          </p:cNvGraphicFramePr>
          <p:nvPr/>
        </p:nvGraphicFramePr>
        <p:xfrm>
          <a:off x="3581400" y="5638800"/>
          <a:ext cx="164542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51" name="Equation" r:id="rId4" imgW="812520" imgH="469800" progId="Equation.3">
                  <p:embed/>
                </p:oleObj>
              </mc:Choice>
              <mc:Fallback>
                <p:oleObj name="Equation" r:id="rId4" imgW="812520" imgH="469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638800"/>
                        <a:ext cx="164542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 of parametric warps:</a:t>
            </a:r>
          </a:p>
        </p:txBody>
      </p:sp>
      <p:pic>
        <p:nvPicPr>
          <p:cNvPr id="21508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translation</a:t>
            </a:r>
          </a:p>
        </p:txBody>
      </p:sp>
      <p:pic>
        <p:nvPicPr>
          <p:cNvPr id="21510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rotation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aspect</a:t>
            </a:r>
          </a:p>
        </p:txBody>
      </p:sp>
      <p:pic>
        <p:nvPicPr>
          <p:cNvPr id="21514" name="Picture 10" descr="aff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495800"/>
            <a:ext cx="17462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524000" y="5943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affine</a:t>
            </a:r>
          </a:p>
        </p:txBody>
      </p:sp>
      <p:pic>
        <p:nvPicPr>
          <p:cNvPr id="21516" name="Picture 12" descr="perspecti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648200"/>
            <a:ext cx="1563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002088" y="5740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perspective</a:t>
            </a:r>
          </a:p>
        </p:txBody>
      </p:sp>
      <p:pic>
        <p:nvPicPr>
          <p:cNvPr id="21518" name="Picture 14" descr="cylindric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7313" y="4543425"/>
            <a:ext cx="156368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477000" y="5892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/>
              <a:t>cylindrical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39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Scaling</a:t>
            </a:r>
            <a:r>
              <a:rPr lang="en-US" sz="2000" smtClean="0"/>
              <a:t> a coordinate means multiplying each of its components by a scalar</a:t>
            </a:r>
          </a:p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Uniform scaling</a:t>
            </a:r>
            <a:r>
              <a:rPr lang="en-US" sz="2000" smtClean="0"/>
              <a:t> means this scalar is the same for all components: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3505200"/>
            <a:ext cx="3048000" cy="2743200"/>
            <a:chOff x="816" y="2208"/>
            <a:chExt cx="1920" cy="1728"/>
          </a:xfrm>
        </p:grpSpPr>
        <p:sp>
          <p:nvSpPr>
            <p:cNvPr id="22562" name="Line 5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6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7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Line 8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Line 9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Line 10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11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Line 12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0" name="Line 13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1" name="Line 14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Line 15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Line 16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Line 17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Line 18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19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Line 20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Line 21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Line 22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600200" y="4572000"/>
            <a:ext cx="914400" cy="1066800"/>
            <a:chOff x="1440" y="2928"/>
            <a:chExt cx="576" cy="672"/>
          </a:xfrm>
        </p:grpSpPr>
        <p:sp>
          <p:nvSpPr>
            <p:cNvPr id="22559" name="Freeform 24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Rectangle 25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Freeform 26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181600" y="3505200"/>
            <a:ext cx="3048000" cy="2743200"/>
            <a:chOff x="816" y="2208"/>
            <a:chExt cx="1920" cy="1728"/>
          </a:xfrm>
        </p:grpSpPr>
        <p:sp>
          <p:nvSpPr>
            <p:cNvPr id="22541" name="Line 28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29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Line 30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Line 31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32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33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34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Line 39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Line 40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Line 41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Line 42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Line 43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Line 44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Line 45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 noChangeAspect="1"/>
          </p:cNvGrpSpPr>
          <p:nvPr/>
        </p:nvGrpSpPr>
        <p:grpSpPr bwMode="auto">
          <a:xfrm>
            <a:off x="6781800" y="3200400"/>
            <a:ext cx="1828800" cy="2133600"/>
            <a:chOff x="1440" y="2928"/>
            <a:chExt cx="576" cy="672"/>
          </a:xfrm>
        </p:grpSpPr>
        <p:sp>
          <p:nvSpPr>
            <p:cNvPr id="22538" name="Freeform 47" descr="Horizontal brick"/>
            <p:cNvSpPr>
              <a:spLocks noChangeAspect="1"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11965"/>
              </a:fgClr>
              <a:bgClr>
                <a:srgbClr val="FFFFFF"/>
              </a:bgClr>
            </a:pattFill>
            <a:ln w="38100" cap="flat" cmpd="sng">
              <a:solidFill>
                <a:srgbClr val="0119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Rectangle 48"/>
            <p:cNvSpPr>
              <a:spLocks noChangeAspect="1"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Freeform 49"/>
            <p:cNvSpPr>
              <a:spLocks noChangeAspect="1"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6" name="AutoShape 50"/>
          <p:cNvSpPr>
            <a:spLocks noChangeArrowheads="1"/>
          </p:cNvSpPr>
          <p:nvPr/>
        </p:nvSpPr>
        <p:spPr bwMode="auto">
          <a:xfrm>
            <a:off x="3962400" y="47244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51"/>
          <p:cNvSpPr txBox="1">
            <a:spLocks noChangeArrowheads="1"/>
          </p:cNvSpPr>
          <p:nvPr/>
        </p:nvSpPr>
        <p:spPr bwMode="auto">
          <a:xfrm>
            <a:off x="4065588" y="5105400"/>
            <a:ext cx="57943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ym typeface="Symbol" pitchFamily="18" charset="2"/>
              </a:rPr>
              <a:t></a:t>
            </a:r>
            <a:r>
              <a:rPr lang="en-US">
                <a:sym typeface="Symbol" pitchFamily="18" charset="2"/>
              </a:rPr>
              <a:t> </a:t>
            </a:r>
            <a:r>
              <a:rPr 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Non-uniform scaling</a:t>
            </a:r>
            <a:r>
              <a:rPr lang="en-US" sz="2000" smtClean="0"/>
              <a:t>: different scalars per component: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514600"/>
            <a:ext cx="8001000" cy="2743200"/>
            <a:chOff x="384" y="1584"/>
            <a:chExt cx="5040" cy="172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584"/>
              <a:ext cx="1920" cy="1728"/>
              <a:chOff x="816" y="2208"/>
              <a:chExt cx="1920" cy="1728"/>
            </a:xfrm>
          </p:grpSpPr>
          <p:sp>
            <p:nvSpPr>
              <p:cNvPr id="23587" name="Line 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8" name="Line 7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9" name="Line 8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0" name="Line 9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Line 10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Line 11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Line 12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4" name="Line 13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Line 14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Line 15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Line 1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8" name="Line 1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Line 18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Line 1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1" name="Line 20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2" name="Line 2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3" name="Line 22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4" name="Line 2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08" y="2256"/>
              <a:ext cx="576" cy="672"/>
              <a:chOff x="1440" y="2928"/>
              <a:chExt cx="576" cy="672"/>
            </a:xfrm>
          </p:grpSpPr>
          <p:sp>
            <p:nvSpPr>
              <p:cNvPr id="23584" name="Freeform 25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Rectangle 26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Freeform 27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64" y="1584"/>
              <a:ext cx="1920" cy="1728"/>
              <a:chOff x="816" y="2208"/>
              <a:chExt cx="1920" cy="1728"/>
            </a:xfrm>
          </p:grpSpPr>
          <p:sp>
            <p:nvSpPr>
              <p:cNvPr id="23566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Line 30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" name="Line 31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Line 32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Line 33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Line 34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Line 35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" name="Line 36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" name="Line 37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" name="Line 38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6" name="Line 39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7" name="Line 40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8" name="Line 41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9" name="Line 42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0" name="Line 43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1" name="Line 4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2" name="Line 4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3" name="Line 4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272" y="2690"/>
              <a:ext cx="1152" cy="334"/>
              <a:chOff x="1440" y="2928"/>
              <a:chExt cx="576" cy="672"/>
            </a:xfrm>
          </p:grpSpPr>
          <p:sp>
            <p:nvSpPr>
              <p:cNvPr id="23563" name="Freeform 48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Rectangle 4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Freeform 50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61" name="AutoShape 51"/>
            <p:cNvSpPr>
              <a:spLocks noChangeArrowheads="1"/>
            </p:cNvSpPr>
            <p:nvPr/>
          </p:nvSpPr>
          <p:spPr bwMode="auto">
            <a:xfrm>
              <a:off x="2496" y="235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ru-RU" i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23562" name="Text Box 52"/>
            <p:cNvSpPr txBox="1">
              <a:spLocks noChangeArrowheads="1"/>
            </p:cNvSpPr>
            <p:nvPr/>
          </p:nvSpPr>
          <p:spPr bwMode="auto">
            <a:xfrm>
              <a:off x="2436" y="2592"/>
              <a:ext cx="618" cy="5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sym typeface="Symbol" pitchFamily="18" charset="2"/>
                </a:rPr>
                <a:t>X  </a:t>
              </a:r>
              <a:r>
                <a:rPr lang="en-US"/>
                <a:t>2,</a:t>
              </a:r>
              <a:br>
                <a:rPr lang="en-US"/>
              </a:br>
              <a:r>
                <a:rPr lang="en-US"/>
                <a:t>Y </a:t>
              </a:r>
              <a:r>
                <a:rPr lang="en-US">
                  <a:sym typeface="Symbol" pitchFamily="18" charset="2"/>
                </a:rPr>
                <a:t></a:t>
              </a:r>
              <a:r>
                <a:rPr lang="en-US"/>
                <a:t> 0.5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772400" cy="4114800"/>
          </a:xfrm>
        </p:spPr>
        <p:txBody>
          <a:bodyPr/>
          <a:lstStyle/>
          <a:p>
            <a:r>
              <a:rPr lang="en-US" smtClean="0"/>
              <a:t>Scaling operation: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Or, in matrix form: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837113" y="2038350"/>
          <a:ext cx="132873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96" name="Equation" r:id="rId3" imgW="444240" imgH="431640" progId="Equation.3">
                  <p:embed/>
                </p:oleObj>
              </mc:Choice>
              <mc:Fallback>
                <p:oleObj name="Equation" r:id="rId3" imgW="4442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2038350"/>
                        <a:ext cx="1328737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29" name="Object 5"/>
          <p:cNvGraphicFramePr>
            <a:graphicFrameLocks noChangeAspect="1"/>
          </p:cNvGraphicFramePr>
          <p:nvPr/>
        </p:nvGraphicFramePr>
        <p:xfrm>
          <a:off x="4030663" y="4095750"/>
          <a:ext cx="32718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97" name="Equation" r:id="rId5" imgW="1091880" imgH="469800" progId="Equation.3">
                  <p:embed/>
                </p:oleObj>
              </mc:Choice>
              <mc:Fallback>
                <p:oleObj name="Equation" r:id="rId5" imgW="109188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4095750"/>
                        <a:ext cx="32718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30" name="AutoShape 6"/>
          <p:cNvSpPr>
            <a:spLocks/>
          </p:cNvSpPr>
          <p:nvPr/>
        </p:nvSpPr>
        <p:spPr bwMode="auto">
          <a:xfrm rot="-5400000">
            <a:off x="5811838" y="50673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4767263" y="5791200"/>
            <a:ext cx="233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i="1">
                <a:latin typeface="Arial" charset="0"/>
              </a:rPr>
              <a:t>scaling matrix S</a:t>
            </a:r>
            <a:endParaRPr lang="en-US">
              <a:latin typeface="Arial" charset="0"/>
            </a:endParaRPr>
          </a:p>
        </p:txBody>
      </p:sp>
      <p:sp>
        <p:nvSpPr>
          <p:cNvPr id="717832" name="Text Box 8"/>
          <p:cNvSpPr txBox="1">
            <a:spLocks noChangeArrowheads="1"/>
          </p:cNvSpPr>
          <p:nvPr/>
        </p:nvSpPr>
        <p:spPr bwMode="auto">
          <a:xfrm>
            <a:off x="533400" y="6288088"/>
            <a:ext cx="50449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What is the transformation from (x’, y’) to (x, y)?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30" grpId="0" animBg="1"/>
      <p:bldP spid="717831" grpId="0"/>
      <p:bldP spid="7178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 class: gradient-domain </a:t>
            </a:r>
            <a:r>
              <a:rPr lang="en-US" dirty="0" smtClean="0"/>
              <a:t>processing for blending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A good blend should preserve gradients of source region without changing the background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9600" t="11733" r="58000" b="11467"/>
          <a:stretch>
            <a:fillRect/>
          </a:stretch>
        </p:blipFill>
        <p:spPr bwMode="auto">
          <a:xfrm>
            <a:off x="5105400" y="2133600"/>
            <a:ext cx="3257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4600" t="16000" r="17800" b="17867"/>
          <a:stretch>
            <a:fillRect/>
          </a:stretch>
        </p:blipFill>
        <p:spPr bwMode="auto">
          <a:xfrm>
            <a:off x="762000" y="2120348"/>
            <a:ext cx="3200400" cy="431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91000" y="4191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2-D Rotation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0975" y="1524000"/>
            <a:ext cx="5838825" cy="4495800"/>
            <a:chOff x="128" y="960"/>
            <a:chExt cx="4138" cy="2832"/>
          </a:xfrm>
        </p:grpSpPr>
        <p:sp>
          <p:nvSpPr>
            <p:cNvPr id="24581" name="Oval 4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Line 5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Line 6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Line 9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>
              <a:off x="992" y="3006"/>
              <a:ext cx="316" cy="51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>
                  <a:sym typeface="Symbol" pitchFamily="18" charset="2"/>
                </a:rPr>
                <a:t></a:t>
              </a:r>
              <a:endParaRPr lang="en-US" sz="4800"/>
            </a:p>
          </p:txBody>
        </p:sp>
        <p:sp>
          <p:nvSpPr>
            <p:cNvPr id="24588" name="Text Box 11"/>
            <p:cNvSpPr txBox="1">
              <a:spLocks noChangeArrowheads="1"/>
            </p:cNvSpPr>
            <p:nvPr/>
          </p:nvSpPr>
          <p:spPr bwMode="auto">
            <a:xfrm>
              <a:off x="2916" y="1872"/>
              <a:ext cx="810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>
              <a:off x="1656" y="960"/>
              <a:ext cx="1024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718861" name="Text Box 13"/>
          <p:cNvSpPr txBox="1">
            <a:spLocks noChangeArrowheads="1"/>
          </p:cNvSpPr>
          <p:nvPr/>
        </p:nvSpPr>
        <p:spPr bwMode="auto">
          <a:xfrm>
            <a:off x="3767138" y="4324350"/>
            <a:ext cx="5072062" cy="1228725"/>
          </a:xfrm>
          <a:prstGeom prst="rect">
            <a:avLst/>
          </a:prstGeom>
          <a:solidFill>
            <a:srgbClr val="9999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/>
              <a:t>x’ = x </a:t>
            </a:r>
            <a:r>
              <a:rPr lang="en-US" sz="3600" b="1"/>
              <a:t>cos</a:t>
            </a:r>
            <a:r>
              <a:rPr lang="en-US" sz="3600"/>
              <a:t>(</a:t>
            </a:r>
            <a:r>
              <a:rPr lang="en-US" sz="3600">
                <a:sym typeface="Symbol" pitchFamily="18" charset="2"/>
              </a:rPr>
              <a:t>) - y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</a:t>
            </a:r>
          </a:p>
          <a:p>
            <a:pPr algn="ctr"/>
            <a:r>
              <a:rPr lang="en-US" sz="3600">
                <a:sym typeface="Symbol" pitchFamily="18" charset="2"/>
              </a:rPr>
              <a:t>y’ = x </a:t>
            </a:r>
            <a:r>
              <a:rPr lang="en-US" sz="3600" b="1">
                <a:sym typeface="Symbol" pitchFamily="18" charset="2"/>
              </a:rPr>
              <a:t>sin</a:t>
            </a:r>
            <a:r>
              <a:rPr lang="en-US" sz="3600">
                <a:sym typeface="Symbol" pitchFamily="18" charset="2"/>
              </a:rPr>
              <a:t>() + y </a:t>
            </a:r>
            <a:r>
              <a:rPr lang="en-US" sz="3600" b="1">
                <a:sym typeface="Symbol" pitchFamily="18" charset="2"/>
              </a:rPr>
              <a:t>cos</a:t>
            </a:r>
            <a:r>
              <a:rPr lang="en-US" sz="3600">
                <a:sym typeface="Symbol" pitchFamily="18" charset="2"/>
              </a:rPr>
              <a:t>()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2-D Rotation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03738" y="1914128"/>
            <a:ext cx="3683444" cy="369331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</a:rPr>
              <a:t>Polar coordinates…</a:t>
            </a:r>
            <a:endParaRPr lang="en-US" dirty="0" smtClean="0"/>
          </a:p>
          <a:p>
            <a:r>
              <a:rPr lang="en-US" dirty="0" smtClean="0"/>
              <a:t>x </a:t>
            </a:r>
            <a:r>
              <a:rPr lang="en-US" dirty="0"/>
              <a:t>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y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 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 +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Trig Identity…</a:t>
            </a:r>
          </a:p>
          <a:p>
            <a:r>
              <a:rPr lang="en-US" dirty="0"/>
              <a:t>x’ =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–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r>
              <a:rPr lang="en-US" dirty="0"/>
              <a:t>y’ = r sin(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 + r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dirty="0"/>
              <a:t>) sin(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solidFill>
                  <a:srgbClr val="CC3300"/>
                </a:solidFill>
              </a:rPr>
              <a:t>Substitute…</a:t>
            </a:r>
          </a:p>
          <a:p>
            <a:r>
              <a:rPr lang="en-US" dirty="0"/>
              <a:t>x’ = x </a:t>
            </a:r>
            <a:r>
              <a:rPr lang="en-US" b="1" dirty="0" err="1"/>
              <a:t>cos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) - y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</a:t>
            </a:r>
          </a:p>
          <a:p>
            <a:r>
              <a:rPr lang="en-US" dirty="0">
                <a:sym typeface="Symbol" pitchFamily="18" charset="2"/>
              </a:rPr>
              <a:t>y’ = x </a:t>
            </a:r>
            <a:r>
              <a:rPr lang="en-US" b="1" dirty="0">
                <a:sym typeface="Symbol" pitchFamily="18" charset="2"/>
              </a:rPr>
              <a:t>sin</a:t>
            </a:r>
            <a:r>
              <a:rPr lang="en-US" dirty="0">
                <a:sym typeface="Symbol" pitchFamily="18" charset="2"/>
              </a:rPr>
              <a:t>() + y </a:t>
            </a:r>
            <a:r>
              <a:rPr lang="en-US" b="1" dirty="0" err="1">
                <a:sym typeface="Symbol" pitchFamily="18" charset="2"/>
              </a:rPr>
              <a:t>cos</a:t>
            </a:r>
            <a:r>
              <a:rPr lang="en-US" dirty="0">
                <a:sym typeface="Symbol" pitchFamily="18" charset="2"/>
              </a:rPr>
              <a:t>()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743200"/>
            <a:ext cx="3714750" cy="2949575"/>
            <a:chOff x="128" y="829"/>
            <a:chExt cx="4138" cy="2963"/>
          </a:xfrm>
        </p:grpSpPr>
        <p:sp>
          <p:nvSpPr>
            <p:cNvPr id="25608" name="Oval 5"/>
            <p:cNvSpPr>
              <a:spLocks noChangeArrowheads="1"/>
            </p:cNvSpPr>
            <p:nvPr/>
          </p:nvSpPr>
          <p:spPr bwMode="auto">
            <a:xfrm>
              <a:off x="1512" y="1248"/>
              <a:ext cx="108" cy="9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810" y="1008"/>
              <a:ext cx="0" cy="2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810" y="3792"/>
              <a:ext cx="34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Oval 8"/>
            <p:cNvSpPr>
              <a:spLocks noChangeArrowheads="1"/>
            </p:cNvSpPr>
            <p:nvPr/>
          </p:nvSpPr>
          <p:spPr bwMode="auto">
            <a:xfrm>
              <a:off x="2908" y="2264"/>
              <a:ext cx="108" cy="9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 flipV="1">
              <a:off x="810" y="235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 rot="19268048" flipV="1">
              <a:off x="128" y="1832"/>
              <a:ext cx="2106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Text Box 11"/>
            <p:cNvSpPr txBox="1">
              <a:spLocks noChangeArrowheads="1"/>
            </p:cNvSpPr>
            <p:nvPr/>
          </p:nvSpPr>
          <p:spPr bwMode="auto">
            <a:xfrm>
              <a:off x="903" y="2853"/>
              <a:ext cx="497" cy="8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>
                  <a:sym typeface="Symbol" pitchFamily="18" charset="2"/>
                </a:rPr>
                <a:t></a:t>
              </a:r>
              <a:endParaRPr lang="en-US" sz="4800"/>
            </a:p>
          </p:txBody>
        </p:sp>
        <p:sp>
          <p:nvSpPr>
            <p:cNvPr id="25615" name="Text Box 12"/>
            <p:cNvSpPr txBox="1">
              <a:spLocks noChangeArrowheads="1"/>
            </p:cNvSpPr>
            <p:nvPr/>
          </p:nvSpPr>
          <p:spPr bwMode="auto">
            <a:xfrm>
              <a:off x="2915" y="1741"/>
              <a:ext cx="1274" cy="70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(x, y)</a:t>
              </a:r>
            </a:p>
          </p:txBody>
        </p:sp>
        <p:sp>
          <p:nvSpPr>
            <p:cNvPr id="25616" name="Text Box 13"/>
            <p:cNvSpPr txBox="1">
              <a:spLocks noChangeArrowheads="1"/>
            </p:cNvSpPr>
            <p:nvPr/>
          </p:nvSpPr>
          <p:spPr bwMode="auto">
            <a:xfrm>
              <a:off x="1656" y="829"/>
              <a:ext cx="1610" cy="70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000"/>
                <a:t>(x’, y’)</a:t>
              </a:r>
            </a:p>
          </p:txBody>
        </p:sp>
      </p:grpSp>
      <p:sp>
        <p:nvSpPr>
          <p:cNvPr id="25605" name="Rectangle 14"/>
          <p:cNvSpPr>
            <a:spLocks noChangeArrowheads="1"/>
          </p:cNvSpPr>
          <p:nvPr/>
        </p:nvSpPr>
        <p:spPr bwMode="auto">
          <a:xfrm>
            <a:off x="1117600" y="5029200"/>
            <a:ext cx="604838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Symbol" pitchFamily="18" charset="2"/>
                <a:sym typeface="Symbol" pitchFamily="18" charset="2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2-D Rotation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is easy to capture in matrix form:</a:t>
            </a:r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Even though sin(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) and </a:t>
            </a:r>
            <a:r>
              <a:rPr lang="en-US" sz="2000" dirty="0" err="1" smtClean="0"/>
              <a:t>cos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) are nonlinear functions of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,</a:t>
            </a:r>
          </a:p>
          <a:p>
            <a:pPr lvl="1"/>
            <a:r>
              <a:rPr lang="en-US" sz="1800" b="1" i="1" dirty="0" smtClean="0"/>
              <a:t>x’ is a linear combination of x and y</a:t>
            </a:r>
          </a:p>
          <a:p>
            <a:pPr lvl="1"/>
            <a:r>
              <a:rPr lang="en-US" sz="1800" b="1" i="1" dirty="0" smtClean="0"/>
              <a:t>y’ is a linear combination of x and y</a:t>
            </a:r>
          </a:p>
          <a:p>
            <a:pPr lvl="1"/>
            <a:endParaRPr lang="en-US" sz="1800" b="1" i="1" dirty="0" smtClean="0"/>
          </a:p>
          <a:p>
            <a:pPr marL="0" indent="0">
              <a:buNone/>
            </a:pPr>
            <a:r>
              <a:rPr lang="en-US" sz="2000" dirty="0" smtClean="0"/>
              <a:t>What is the inverse transformation?</a:t>
            </a:r>
          </a:p>
          <a:p>
            <a:pPr lvl="1"/>
            <a:r>
              <a:rPr lang="en-US" sz="1800" dirty="0" smtClean="0"/>
              <a:t>Rotation by –</a:t>
            </a:r>
            <a:r>
              <a:rPr lang="en-US" sz="1800" dirty="0" smtClean="0">
                <a:latin typeface="Symbol" pitchFamily="18" charset="2"/>
              </a:rPr>
              <a:t>q</a:t>
            </a:r>
            <a:endParaRPr lang="en-US" sz="1800" dirty="0" smtClean="0"/>
          </a:p>
          <a:p>
            <a:pPr lvl="1"/>
            <a:r>
              <a:rPr lang="en-US" sz="1800" dirty="0" smtClean="0"/>
              <a:t>For rotation matrices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752600" y="1338263"/>
          <a:ext cx="445452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20" name="Equation" r:id="rId3" imgW="1777680" imgH="469800" progId="Equation.3">
                  <p:embed/>
                </p:oleObj>
              </mc:Choice>
              <mc:Fallback>
                <p:oleObj name="Equation" r:id="rId3" imgW="177768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38263"/>
                        <a:ext cx="4454525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90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746500" y="5453063"/>
          <a:ext cx="12541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21" name="Equation" r:id="rId5" imgW="596880" imgH="190440" progId="Equation.3">
                  <p:embed/>
                </p:oleObj>
              </mc:Choice>
              <mc:Fallback>
                <p:oleObj name="Equation" r:id="rId5" imgW="59688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5453063"/>
                        <a:ext cx="12541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AutoShape 7"/>
          <p:cNvSpPr>
            <a:spLocks/>
          </p:cNvSpPr>
          <p:nvPr/>
        </p:nvSpPr>
        <p:spPr bwMode="auto">
          <a:xfrm rot="-5400000">
            <a:off x="4038600" y="1447800"/>
            <a:ext cx="228600" cy="2514600"/>
          </a:xfrm>
          <a:prstGeom prst="leftBrace">
            <a:avLst>
              <a:gd name="adj1" fmla="val 9166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3946525" y="2860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846138" y="2667000"/>
            <a:ext cx="1852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Identity?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252538" y="3276600"/>
          <a:ext cx="9620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86" name="Equation" r:id="rId3" imgW="380880" imgH="355320" progId="Equation.3">
                  <p:embed/>
                </p:oleObj>
              </mc:Choice>
              <mc:Fallback>
                <p:oleObj name="Equation" r:id="rId3" imgW="38088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3276600"/>
                        <a:ext cx="962025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998" name="Object 6"/>
          <p:cNvGraphicFramePr>
            <a:graphicFrameLocks noChangeAspect="1"/>
          </p:cNvGraphicFramePr>
          <p:nvPr/>
        </p:nvGraphicFramePr>
        <p:xfrm>
          <a:off x="3898900" y="3200400"/>
          <a:ext cx="272256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87" name="Equation" r:id="rId5" imgW="1079280" imgH="380880" progId="Equation.3">
                  <p:embed/>
                </p:oleObj>
              </mc:Choice>
              <mc:Fallback>
                <p:oleObj name="Equation" r:id="rId5" imgW="107928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3200400"/>
                        <a:ext cx="2722563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7"/>
          <p:cNvSpPr txBox="1">
            <a:spLocks noChangeArrowheads="1"/>
          </p:cNvSpPr>
          <p:nvPr/>
        </p:nvSpPr>
        <p:spPr bwMode="auto">
          <a:xfrm>
            <a:off x="846138" y="4419600"/>
            <a:ext cx="3440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Scale around (0,0)?</a:t>
            </a:r>
          </a:p>
        </p:txBody>
      </p:sp>
      <p:graphicFrame>
        <p:nvGraphicFramePr>
          <p:cNvPr id="4100" name="Object 8"/>
          <p:cNvGraphicFramePr>
            <a:graphicFrameLocks noChangeAspect="1"/>
          </p:cNvGraphicFramePr>
          <p:nvPr/>
        </p:nvGraphicFramePr>
        <p:xfrm>
          <a:off x="1220788" y="4870450"/>
          <a:ext cx="1631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88" name="Equation" r:id="rId7" imgW="647640" imgH="482400" progId="Equation.3">
                  <p:embed/>
                </p:oleObj>
              </mc:Choice>
              <mc:Fallback>
                <p:oleObj name="Equation" r:id="rId7" imgW="64764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4870450"/>
                        <a:ext cx="163195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1" name="Object 9"/>
          <p:cNvGraphicFramePr>
            <a:graphicFrameLocks noChangeAspect="1"/>
          </p:cNvGraphicFramePr>
          <p:nvPr/>
        </p:nvGraphicFramePr>
        <p:xfrm>
          <a:off x="3867150" y="4902200"/>
          <a:ext cx="3108325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89" name="Equation" r:id="rId9" imgW="1231560" imgH="482400" progId="Equation.3">
                  <p:embed/>
                </p:oleObj>
              </mc:Choice>
              <mc:Fallback>
                <p:oleObj name="Equation" r:id="rId9" imgW="123156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4902200"/>
                        <a:ext cx="3108325" cy="1217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838200" y="2681288"/>
            <a:ext cx="3579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Rotate around (0,0)?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143000" y="3382963"/>
          <a:ext cx="32242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10" name="Equation" r:id="rId3" imgW="1460160" imgH="355320" progId="Equation.3">
                  <p:embed/>
                </p:oleObj>
              </mc:Choice>
              <mc:Fallback>
                <p:oleObj name="Equation" r:id="rId3" imgW="146016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82963"/>
                        <a:ext cx="322421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2" name="Object 6"/>
          <p:cNvGraphicFramePr>
            <a:graphicFrameLocks noChangeAspect="1"/>
          </p:cNvGraphicFramePr>
          <p:nvPr/>
        </p:nvGraphicFramePr>
        <p:xfrm>
          <a:off x="5016500" y="3327400"/>
          <a:ext cx="34544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11" name="Equation" r:id="rId5" imgW="1701720" imgH="457200" progId="Equation.3">
                  <p:embed/>
                </p:oleObj>
              </mc:Choice>
              <mc:Fallback>
                <p:oleObj name="Equation" r:id="rId5" imgW="170172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327400"/>
                        <a:ext cx="345440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838200" y="4586288"/>
            <a:ext cx="1677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Shear?</a:t>
            </a:r>
          </a:p>
        </p:txBody>
      </p:sp>
      <p:graphicFrame>
        <p:nvGraphicFramePr>
          <p:cNvPr id="51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704983"/>
              </p:ext>
            </p:extLst>
          </p:nvPr>
        </p:nvGraphicFramePr>
        <p:xfrm>
          <a:off x="1198563" y="5176838"/>
          <a:ext cx="19065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12" name="Equation" r:id="rId7" imgW="863280" imgH="457200" progId="Equation.3">
                  <p:embed/>
                </p:oleObj>
              </mc:Choice>
              <mc:Fallback>
                <p:oleObj name="Equation" r:id="rId7" imgW="8632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5176838"/>
                        <a:ext cx="19065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243318"/>
              </p:ext>
            </p:extLst>
          </p:nvPr>
        </p:nvGraphicFramePr>
        <p:xfrm>
          <a:off x="5133975" y="5106988"/>
          <a:ext cx="3105150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13" name="Equation" r:id="rId9" imgW="1231560" imgH="482400" progId="Equation.3">
                  <p:embed/>
                </p:oleObj>
              </mc:Choice>
              <mc:Fallback>
                <p:oleObj name="Equation" r:id="rId9" imgW="123156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5106988"/>
                        <a:ext cx="3105150" cy="121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6152" name="Text Box 4"/>
          <p:cNvSpPr txBox="1">
            <a:spLocks noChangeArrowheads="1"/>
          </p:cNvSpPr>
          <p:nvPr/>
        </p:nvSpPr>
        <p:spPr bwMode="auto">
          <a:xfrm>
            <a:off x="838200" y="2681288"/>
            <a:ext cx="3489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Mirror about Y axis?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219200" y="3332163"/>
          <a:ext cx="10096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34" name="Equation" r:id="rId3" imgW="457200" imgH="355320" progId="Equation.3">
                  <p:embed/>
                </p:oleObj>
              </mc:Choice>
              <mc:Fallback>
                <p:oleObj name="Equation" r:id="rId3" imgW="45720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32163"/>
                        <a:ext cx="100965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6" name="Object 6"/>
          <p:cNvGraphicFramePr>
            <a:graphicFrameLocks noChangeAspect="1"/>
          </p:cNvGraphicFramePr>
          <p:nvPr/>
        </p:nvGraphicFramePr>
        <p:xfrm>
          <a:off x="4572000" y="3200400"/>
          <a:ext cx="29718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35" name="Equation" r:id="rId5" imgW="1168200" imgH="380880" progId="Equation.3">
                  <p:embed/>
                </p:oleObj>
              </mc:Choice>
              <mc:Fallback>
                <p:oleObj name="Equation" r:id="rId5" imgW="116820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00400"/>
                        <a:ext cx="29718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838200" y="4586288"/>
            <a:ext cx="3105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Mirror over (0,0)?</a:t>
            </a:r>
          </a:p>
        </p:txBody>
      </p:sp>
      <p:graphicFrame>
        <p:nvGraphicFramePr>
          <p:cNvPr id="6148" name="Object 8"/>
          <p:cNvGraphicFramePr>
            <a:graphicFrameLocks noChangeAspect="1"/>
          </p:cNvGraphicFramePr>
          <p:nvPr/>
        </p:nvGraphicFramePr>
        <p:xfrm>
          <a:off x="1295400" y="5313363"/>
          <a:ext cx="10366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36" name="Equation" r:id="rId7" imgW="469800" imgH="355320" progId="Equation.3">
                  <p:embed/>
                </p:oleObj>
              </mc:Choice>
              <mc:Fallback>
                <p:oleObj name="Equation" r:id="rId7" imgW="469800" imgH="3553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13363"/>
                        <a:ext cx="103663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49" name="Object 9"/>
          <p:cNvGraphicFramePr>
            <a:graphicFrameLocks noChangeAspect="1"/>
          </p:cNvGraphicFramePr>
          <p:nvPr/>
        </p:nvGraphicFramePr>
        <p:xfrm>
          <a:off x="4575175" y="5203825"/>
          <a:ext cx="31972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37" name="Equation" r:id="rId9" imgW="1257120" imgH="380880" progId="Equation.3">
                  <p:embed/>
                </p:oleObj>
              </mc:Choice>
              <mc:Fallback>
                <p:oleObj name="Equation" r:id="rId9" imgW="1257120" imgH="380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5203825"/>
                        <a:ext cx="31972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2x2 Matrices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What types of transformations can be </a:t>
            </a:r>
            <a:br>
              <a:rPr lang="en-US" dirty="0" smtClean="0"/>
            </a:br>
            <a:r>
              <a:rPr lang="en-US" dirty="0" smtClean="0"/>
              <a:t>represented with a 2x2 matrix?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838200" y="2757488"/>
            <a:ext cx="2400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2D Translation?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1374775" y="3297238"/>
          <a:ext cx="14255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95" name="Equation" r:id="rId3" imgW="647640" imgH="457200" progId="Equation.3">
                  <p:embed/>
                </p:oleObj>
              </mc:Choice>
              <mc:Fallback>
                <p:oleObj name="Equation" r:id="rId3" imgW="6476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3297238"/>
                        <a:ext cx="14255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8070" name="Text Box 6"/>
          <p:cNvSpPr txBox="1">
            <a:spLocks noChangeArrowheads="1"/>
          </p:cNvSpPr>
          <p:nvPr/>
        </p:nvSpPr>
        <p:spPr bwMode="auto">
          <a:xfrm>
            <a:off x="1219200" y="4568825"/>
            <a:ext cx="6488113" cy="974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  <a:latin typeface="Arial" charset="0"/>
              </a:rPr>
              <a:t>Only linear 2D transformations </a:t>
            </a:r>
          </a:p>
          <a:p>
            <a:pPr algn="ctr"/>
            <a:r>
              <a:rPr lang="en-US" sz="2800">
                <a:solidFill>
                  <a:schemeClr val="tx2"/>
                </a:solidFill>
                <a:latin typeface="Arial" charset="0"/>
              </a:rPr>
              <a:t>can be represented with a 2x2 matrix</a:t>
            </a:r>
          </a:p>
        </p:txBody>
      </p:sp>
      <p:sp>
        <p:nvSpPr>
          <p:cNvPr id="728071" name="Text Box 7"/>
          <p:cNvSpPr txBox="1">
            <a:spLocks noChangeArrowheads="1"/>
          </p:cNvSpPr>
          <p:nvPr/>
        </p:nvSpPr>
        <p:spPr bwMode="auto">
          <a:xfrm>
            <a:off x="3217863" y="3505200"/>
            <a:ext cx="64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NO!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70" grpId="0" animBg="1"/>
      <p:bldP spid="7280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All 2D Linear Transformations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787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Linear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Scale,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Rotation,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Shear, and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Mirror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Properties of linear transformations: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Origin maps to origin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Lines map to lines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Parallel lines remain parallel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Ratios are preserved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Closed under composition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4953000" y="1746250"/>
          <a:ext cx="22717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40" name="Equation" r:id="rId3" imgW="1117440" imgH="457200" progId="Equation.3">
                  <p:embed/>
                </p:oleObj>
              </mc:Choice>
              <mc:Fallback>
                <p:oleObj name="Equation" r:id="rId3" imgW="11174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6250"/>
                        <a:ext cx="2271713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3027363" y="4770438"/>
          <a:ext cx="5126037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41" name="Equation" r:id="rId5" imgW="2031840" imgH="406080" progId="Equation.3">
                  <p:embed/>
                </p:oleObj>
              </mc:Choice>
              <mc:Fallback>
                <p:oleObj name="Equation" r:id="rId5" imgW="2031840" imgH="406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4770438"/>
                        <a:ext cx="5126037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Q: How can we represent translation in matrix form?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592263" y="2362200"/>
          <a:ext cx="14239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3" name="Equation" r:id="rId3" imgW="647640" imgH="457200" progId="Equation.3">
                  <p:embed/>
                </p:oleObj>
              </mc:Choice>
              <mc:Fallback>
                <p:oleObj name="Equation" r:id="rId3" imgW="6476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2362200"/>
                        <a:ext cx="14239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24288" cy="2833688"/>
          </a:xfrm>
        </p:spPr>
        <p:txBody>
          <a:bodyPr/>
          <a:lstStyle/>
          <a:p>
            <a:pPr marL="0" indent="0">
              <a:buNone/>
            </a:pPr>
            <a:r>
              <a:rPr lang="en-US" sz="2100" b="1" i="1" dirty="0" smtClean="0"/>
              <a:t>Homogeneous coordinates</a:t>
            </a:r>
          </a:p>
          <a:p>
            <a:r>
              <a:rPr lang="en-US" sz="2200" dirty="0" smtClean="0"/>
              <a:t>represent coordinates in 2 dimensions with a 3-vector</a:t>
            </a:r>
          </a:p>
          <a:p>
            <a:pPr marL="0" indent="0"/>
            <a:endParaRPr lang="en-US" sz="2000" dirty="0" smtClean="0"/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433888" y="1527175"/>
          <a:ext cx="4176712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7" name="Equation" r:id="rId3" imgW="1600200" imgH="698400" progId="Equation.3">
                  <p:embed/>
                </p:oleObj>
              </mc:Choice>
              <mc:Fallback>
                <p:oleObj name="Equation" r:id="rId3" imgW="160020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1527175"/>
                        <a:ext cx="4176712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class: Gradient-domain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Many image processing applications can be thought of as trying to manipulate gradients or intensities:</a:t>
            </a:r>
          </a:p>
          <a:p>
            <a:pPr lvl="1"/>
            <a:r>
              <a:rPr lang="en-US" dirty="0" smtClean="0"/>
              <a:t>Contrast enhancement</a:t>
            </a:r>
          </a:p>
          <a:p>
            <a:pPr lvl="1"/>
            <a:r>
              <a:rPr lang="en-US" dirty="0" err="1" smtClean="0"/>
              <a:t>Denoising</a:t>
            </a:r>
            <a:endParaRPr lang="en-US" dirty="0" smtClean="0"/>
          </a:p>
          <a:p>
            <a:pPr lvl="1"/>
            <a:r>
              <a:rPr lang="en-US" dirty="0" smtClean="0"/>
              <a:t>Poisson blending</a:t>
            </a:r>
          </a:p>
          <a:p>
            <a:pPr lvl="1"/>
            <a:r>
              <a:rPr lang="en-US" dirty="0" smtClean="0"/>
              <a:t>HDR to RGB</a:t>
            </a:r>
          </a:p>
          <a:p>
            <a:pPr lvl="1"/>
            <a:r>
              <a:rPr lang="en-US" dirty="0" smtClean="0"/>
              <a:t>Color to Gray</a:t>
            </a:r>
          </a:p>
          <a:p>
            <a:pPr lvl="1"/>
            <a:r>
              <a:rPr lang="en-US" dirty="0" err="1" smtClean="0"/>
              <a:t>Recoloring</a:t>
            </a:r>
            <a:endParaRPr lang="en-US" dirty="0" smtClean="0"/>
          </a:p>
          <a:p>
            <a:pPr lvl="1"/>
            <a:r>
              <a:rPr lang="en-US" dirty="0" smtClean="0"/>
              <a:t>Texture transfer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96335"/>
            <a:ext cx="841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 Perez et al. 2003 and </a:t>
            </a:r>
            <a:r>
              <a:rPr lang="en-US" sz="2400" dirty="0" err="1" smtClean="0"/>
              <a:t>GradientShop</a:t>
            </a:r>
            <a:r>
              <a:rPr lang="en-US" sz="2400" dirty="0" smtClean="0"/>
              <a:t> for many examples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676400" y="3733800"/>
            <a:ext cx="5867400" cy="281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743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500" dirty="0" smtClean="0"/>
              <a:t>2D Points </a:t>
            </a:r>
            <a:r>
              <a:rPr lang="en-US" sz="3500" dirty="0" smtClean="0">
                <a:sym typeface="Wingdings" pitchFamily="2" charset="2"/>
              </a:rPr>
              <a:t> Homogeneous Coordinates</a:t>
            </a:r>
            <a:endParaRPr lang="en-US" sz="3500" dirty="0" smtClean="0"/>
          </a:p>
          <a:p>
            <a:r>
              <a:rPr lang="en-US" sz="3000" dirty="0" smtClean="0"/>
              <a:t>Append 1 to every 2D point: (x y) </a:t>
            </a:r>
            <a:r>
              <a:rPr lang="en-US" sz="3000" dirty="0" smtClean="0">
                <a:sym typeface="Wingdings" pitchFamily="2" charset="2"/>
              </a:rPr>
              <a:t> (x y 1)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Homogeneous coordinates </a:t>
            </a:r>
            <a:r>
              <a:rPr lang="en-US" sz="3000" dirty="0" smtClean="0">
                <a:sym typeface="Wingdings" pitchFamily="2" charset="2"/>
              </a:rPr>
              <a:t> 2D Points</a:t>
            </a:r>
          </a:p>
          <a:p>
            <a:r>
              <a:rPr lang="en-US" sz="3000" dirty="0" smtClean="0">
                <a:sym typeface="Wingdings" pitchFamily="2" charset="2"/>
              </a:rPr>
              <a:t>Divide by third coordinate (x y w)  (x/w y/w)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Special properties</a:t>
            </a:r>
          </a:p>
          <a:p>
            <a:r>
              <a:rPr lang="en-US" sz="3000" dirty="0" smtClean="0"/>
              <a:t>Scale invariant: (x y w) = k * (x y w)</a:t>
            </a:r>
          </a:p>
          <a:p>
            <a:r>
              <a:rPr lang="en-US" sz="3000" dirty="0" smtClean="0"/>
              <a:t>(x, y, 0) represents a point at infinity</a:t>
            </a:r>
          </a:p>
          <a:p>
            <a:r>
              <a:rPr lang="en-US" sz="3000" dirty="0" smtClean="0"/>
              <a:t>(0, 0, 0) is not allowed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05000" y="3810000"/>
            <a:ext cx="5632450" cy="2668588"/>
            <a:chOff x="1836" y="1871"/>
            <a:chExt cx="3992" cy="1681"/>
          </a:xfrm>
        </p:grpSpPr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2646" y="2064"/>
              <a:ext cx="0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1836" y="2928"/>
              <a:ext cx="189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8" name="Oval 8"/>
            <p:cNvSpPr>
              <a:spLocks noChangeArrowheads="1"/>
            </p:cNvSpPr>
            <p:nvPr/>
          </p:nvSpPr>
          <p:spPr bwMode="auto">
            <a:xfrm>
              <a:off x="3254" y="2586"/>
              <a:ext cx="81" cy="7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2970" y="288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3294" y="288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2592" y="2640"/>
              <a:ext cx="10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2592" y="2352"/>
              <a:ext cx="10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2878" y="292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1</a:t>
              </a: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3186" y="292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2</a:t>
              </a:r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2432" y="250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1</a:t>
              </a:r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2430" y="220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2</a:t>
              </a:r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3283" y="2303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(2,1,1)</a:t>
              </a:r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3996" y="2304"/>
              <a:ext cx="8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or (4,2,2)</a:t>
              </a:r>
            </a:p>
          </p:txBody>
        </p:sp>
        <p:sp>
          <p:nvSpPr>
            <p:cNvPr id="30739" name="Text Box 19"/>
            <p:cNvSpPr txBox="1">
              <a:spLocks noChangeArrowheads="1"/>
            </p:cNvSpPr>
            <p:nvPr/>
          </p:nvSpPr>
          <p:spPr bwMode="auto">
            <a:xfrm>
              <a:off x="4933" y="2304"/>
              <a:ext cx="8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Arial" charset="0"/>
                </a:rPr>
                <a:t>or (6,3,3)</a:t>
              </a:r>
            </a:p>
          </p:txBody>
        </p:sp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3618" y="284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x</a:t>
              </a:r>
            </a:p>
          </p:txBody>
        </p:sp>
        <p:sp>
          <p:nvSpPr>
            <p:cNvPr id="30741" name="Text Box 21"/>
            <p:cNvSpPr txBox="1">
              <a:spLocks noChangeArrowheads="1"/>
            </p:cNvSpPr>
            <p:nvPr/>
          </p:nvSpPr>
          <p:spPr bwMode="auto">
            <a:xfrm>
              <a:off x="2474" y="187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y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352800" y="38100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Scale Invariance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Q: How can we represent translation in matrix form?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A: Using the rightmost column:</a:t>
            </a:r>
          </a:p>
        </p:txBody>
      </p:sp>
      <p:graphicFrame>
        <p:nvGraphicFramePr>
          <p:cNvPr id="732164" name="Object 4"/>
          <p:cNvGraphicFramePr>
            <a:graphicFrameLocks noChangeAspect="1"/>
          </p:cNvGraphicFramePr>
          <p:nvPr/>
        </p:nvGraphicFramePr>
        <p:xfrm>
          <a:off x="1676400" y="4419600"/>
          <a:ext cx="4103688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2" name="Equation" r:id="rId3" imgW="1638000" imgH="736560" progId="Equation.3">
                  <p:embed/>
                </p:oleObj>
              </mc:Choice>
              <mc:Fallback>
                <p:oleObj name="Equation" r:id="rId3" imgW="163800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419600"/>
                        <a:ext cx="4103688" cy="184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2538413" y="1660525"/>
          <a:ext cx="142398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3" name="Equation" r:id="rId5" imgW="647640" imgH="457200" progId="Equation.3">
                  <p:embed/>
                </p:oleObj>
              </mc:Choice>
              <mc:Fallback>
                <p:oleObj name="Equation" r:id="rId5" imgW="64764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1660525"/>
                        <a:ext cx="142398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Example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876800" y="2292350"/>
          <a:ext cx="299878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15" name="Equation" r:id="rId3" imgW="1942920" imgH="736560" progId="Equation.3">
                  <p:embed/>
                </p:oleObj>
              </mc:Choice>
              <mc:Fallback>
                <p:oleObj name="Equation" r:id="rId3" imgW="194292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92350"/>
                        <a:ext cx="2998788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1200" y="3962400"/>
            <a:ext cx="2541588" cy="2287588"/>
            <a:chOff x="816" y="2208"/>
            <a:chExt cx="1920" cy="1728"/>
          </a:xfrm>
        </p:grpSpPr>
        <p:sp>
          <p:nvSpPr>
            <p:cNvPr id="12327" name="Line 6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Line 7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Line 8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Line 9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Line 10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Line 11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Line 12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Line 13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Line 14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Line 15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Line 16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8" name="Line 17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Line 18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Line 19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Line 20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Line 21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Line 22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Line 23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536700" y="4851400"/>
            <a:ext cx="763588" cy="890588"/>
            <a:chOff x="1440" y="2928"/>
            <a:chExt cx="576" cy="672"/>
          </a:xfrm>
        </p:grpSpPr>
        <p:sp>
          <p:nvSpPr>
            <p:cNvPr id="12324" name="Freeform 25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26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Freeform 27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524375" y="3962400"/>
            <a:ext cx="2541588" cy="2287588"/>
            <a:chOff x="816" y="2208"/>
            <a:chExt cx="1920" cy="1728"/>
          </a:xfrm>
        </p:grpSpPr>
        <p:sp>
          <p:nvSpPr>
            <p:cNvPr id="12306" name="Line 29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Line 30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Line 31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Line 32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Line 33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Line 34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Line 35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Line 36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37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38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39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40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Line 41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Line 42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Line 43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Line 44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45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Line 46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6" name="AutoShape 47"/>
          <p:cNvSpPr>
            <a:spLocks noChangeArrowheads="1"/>
          </p:cNvSpPr>
          <p:nvPr/>
        </p:nvSpPr>
        <p:spPr bwMode="auto">
          <a:xfrm>
            <a:off x="3506788" y="4978400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/>
            <a:endParaRPr lang="ru-RU" i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297" name="Text Box 48"/>
          <p:cNvSpPr txBox="1">
            <a:spLocks noChangeArrowheads="1"/>
          </p:cNvSpPr>
          <p:nvPr/>
        </p:nvSpPr>
        <p:spPr bwMode="auto">
          <a:xfrm>
            <a:off x="3460750" y="5229225"/>
            <a:ext cx="750888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ym typeface="Symbol" pitchFamily="18" charset="2"/>
              </a:rPr>
              <a:t>t</a:t>
            </a:r>
            <a:r>
              <a:rPr lang="en-US" baseline="-25000">
                <a:sym typeface="Symbol" pitchFamily="18" charset="2"/>
              </a:rPr>
              <a:t>x</a:t>
            </a:r>
            <a:r>
              <a:rPr lang="en-US">
                <a:sym typeface="Symbol" pitchFamily="18" charset="2"/>
              </a:rPr>
              <a:t> = 2</a:t>
            </a:r>
            <a:r>
              <a:rPr lang="en-US"/>
              <a:t/>
            </a:r>
            <a:br>
              <a:rPr lang="en-US"/>
            </a:br>
            <a:r>
              <a:rPr lang="en-US"/>
              <a:t>t</a:t>
            </a:r>
            <a:r>
              <a:rPr lang="en-US" baseline="-25000"/>
              <a:t>y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= 1</a:t>
            </a:r>
            <a:endParaRPr lang="en-US"/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5859463" y="4648200"/>
            <a:ext cx="763587" cy="890588"/>
            <a:chOff x="1440" y="2928"/>
            <a:chExt cx="576" cy="672"/>
          </a:xfrm>
        </p:grpSpPr>
        <p:sp>
          <p:nvSpPr>
            <p:cNvPr id="12303" name="Freeform 50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Rectangle 51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Freeform 52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9" name="AutoShape 53"/>
          <p:cNvSpPr>
            <a:spLocks noChangeArrowheads="1"/>
          </p:cNvSpPr>
          <p:nvPr/>
        </p:nvSpPr>
        <p:spPr bwMode="auto">
          <a:xfrm>
            <a:off x="7416800" y="187642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300" name="AutoShape 54"/>
          <p:cNvSpPr>
            <a:spLocks noChangeArrowheads="1"/>
          </p:cNvSpPr>
          <p:nvPr/>
        </p:nvSpPr>
        <p:spPr bwMode="auto">
          <a:xfrm>
            <a:off x="6535738" y="187642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301" name="AutoShape 55"/>
          <p:cNvSpPr>
            <a:spLocks noChangeArrowheads="1"/>
          </p:cNvSpPr>
          <p:nvPr/>
        </p:nvSpPr>
        <p:spPr bwMode="auto">
          <a:xfrm>
            <a:off x="4800600" y="187642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2302" name="Rectangle 57"/>
          <p:cNvSpPr>
            <a:spLocks noChangeArrowheads="1"/>
          </p:cNvSpPr>
          <p:nvPr/>
        </p:nvSpPr>
        <p:spPr bwMode="auto">
          <a:xfrm>
            <a:off x="4510088" y="1293813"/>
            <a:ext cx="390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tx2"/>
                </a:solidFill>
                <a:latin typeface="Arial" charset="0"/>
              </a:rPr>
              <a:t>Homogeneous Coordinates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Basic 2D transformations as 3x3 matrices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1143000" y="4746625"/>
          <a:ext cx="3182938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02" name="Equation" r:id="rId3" imgW="2057400" imgH="711000" progId="Equation.3">
                  <p:embed/>
                </p:oleObj>
              </mc:Choice>
              <mc:Fallback>
                <p:oleObj name="Equation" r:id="rId3" imgW="205740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46625"/>
                        <a:ext cx="3182938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1577975" y="2546350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03" name="Equation" r:id="rId5" imgW="1333440" imgH="698400" progId="Equation.3">
                  <p:embed/>
                </p:oleObj>
              </mc:Choice>
              <mc:Fallback>
                <p:oleObj name="Equation" r:id="rId5" imgW="1333440" imgH="698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2546350"/>
                        <a:ext cx="21018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6"/>
          <p:cNvGraphicFramePr>
            <a:graphicFrameLocks noChangeAspect="1"/>
          </p:cNvGraphicFramePr>
          <p:nvPr/>
        </p:nvGraphicFramePr>
        <p:xfrm>
          <a:off x="5599113" y="4756150"/>
          <a:ext cx="23431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04" name="Equation" r:id="rId7" imgW="1485720" imgH="698400" progId="Equation.3">
                  <p:embed/>
                </p:oleObj>
              </mc:Choice>
              <mc:Fallback>
                <p:oleObj name="Equation" r:id="rId7" imgW="1485720" imgH="69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4756150"/>
                        <a:ext cx="234315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1981200" y="3657600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Translate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2057400" y="5867400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Rotate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6248400" y="5867400"/>
            <a:ext cx="88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Shear</a:t>
            </a:r>
          </a:p>
        </p:txBody>
      </p:sp>
      <p:graphicFrame>
        <p:nvGraphicFramePr>
          <p:cNvPr id="13317" name="Object 10"/>
          <p:cNvGraphicFramePr>
            <a:graphicFrameLocks noChangeAspect="1"/>
          </p:cNvGraphicFramePr>
          <p:nvPr/>
        </p:nvGraphicFramePr>
        <p:xfrm>
          <a:off x="5510213" y="2536825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05" name="Equation" r:id="rId9" imgW="1447560" imgH="711000" progId="Equation.3">
                  <p:embed/>
                </p:oleObj>
              </mc:Choice>
              <mc:Fallback>
                <p:oleObj name="Equation" r:id="rId9" imgW="1447560" imgH="711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2536825"/>
                        <a:ext cx="22828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248400" y="3679825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Scale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Matrix Composition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Transformations can be combined by </a:t>
            </a:r>
            <a:br>
              <a:rPr lang="en-US" dirty="0" smtClean="0"/>
            </a:br>
            <a:r>
              <a:rPr lang="en-US" dirty="0" smtClean="0"/>
              <a:t>matrix multiplication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838200" y="2857500"/>
          <a:ext cx="770096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3" name="Equation" r:id="rId3" imgW="3517560" imgH="609480" progId="Equation.3">
                  <p:embed/>
                </p:oleObj>
              </mc:Choice>
              <mc:Fallback>
                <p:oleObj name="Equation" r:id="rId3" imgW="3517560" imgH="609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57500"/>
                        <a:ext cx="770096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57275" y="4267200"/>
            <a:ext cx="7494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charset="0"/>
              </a:rPr>
              <a:t>p</a:t>
            </a:r>
            <a:r>
              <a:rPr lang="en-US" dirty="0" err="1">
                <a:latin typeface="Arial" charset="0"/>
              </a:rPr>
              <a:t>’</a:t>
            </a:r>
            <a:r>
              <a:rPr lang="en-US" dirty="0">
                <a:latin typeface="Arial" charset="0"/>
              </a:rPr>
              <a:t>   =     </a:t>
            </a:r>
            <a:r>
              <a:rPr lang="en-US" dirty="0" smtClean="0">
                <a:latin typeface="Arial" charset="0"/>
              </a:rPr>
              <a:t>	 </a:t>
            </a:r>
            <a:r>
              <a:rPr lang="en-US" dirty="0">
                <a:latin typeface="Arial" charset="0"/>
              </a:rPr>
              <a:t>T(</a:t>
            </a:r>
            <a:r>
              <a:rPr lang="en-US" dirty="0" err="1">
                <a:latin typeface="Arial" charset="0"/>
              </a:rPr>
              <a:t>t</a:t>
            </a:r>
            <a:r>
              <a:rPr lang="en-US" baseline="-25000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,t</a:t>
            </a:r>
            <a:r>
              <a:rPr lang="en-US" baseline="-25000" dirty="0" err="1">
                <a:latin typeface="Arial" charset="0"/>
              </a:rPr>
              <a:t>y</a:t>
            </a:r>
            <a:r>
              <a:rPr lang="en-US" dirty="0">
                <a:latin typeface="Arial" charset="0"/>
              </a:rPr>
              <a:t>)                 </a:t>
            </a:r>
            <a:r>
              <a:rPr lang="en-US" dirty="0" smtClean="0">
                <a:latin typeface="Arial" charset="0"/>
              </a:rPr>
              <a:t>	              R(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>
                <a:latin typeface="Arial" charset="0"/>
              </a:rPr>
              <a:t>)         </a:t>
            </a:r>
            <a:r>
              <a:rPr lang="en-US" dirty="0" smtClean="0"/>
              <a:t>       </a:t>
            </a:r>
            <a:r>
              <a:rPr lang="en-US" dirty="0" smtClean="0">
                <a:latin typeface="Arial" charset="0"/>
              </a:rPr>
              <a:t>     </a:t>
            </a:r>
            <a:r>
              <a:rPr lang="en-US" dirty="0">
                <a:latin typeface="Arial" charset="0"/>
              </a:rPr>
              <a:t>S(</a:t>
            </a:r>
            <a:r>
              <a:rPr lang="en-US" dirty="0" err="1">
                <a:latin typeface="Arial" charset="0"/>
              </a:rPr>
              <a:t>s</a:t>
            </a:r>
            <a:r>
              <a:rPr lang="en-US" baseline="-25000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,s</a:t>
            </a:r>
            <a:r>
              <a:rPr lang="en-US" baseline="-25000" dirty="0" err="1">
                <a:latin typeface="Arial" charset="0"/>
              </a:rPr>
              <a:t>y</a:t>
            </a:r>
            <a:r>
              <a:rPr lang="en-US" dirty="0">
                <a:latin typeface="Arial" charset="0"/>
              </a:rPr>
              <a:t>) </a:t>
            </a:r>
            <a:r>
              <a:rPr lang="en-US" dirty="0" smtClean="0">
                <a:latin typeface="Arial" charset="0"/>
              </a:rPr>
              <a:t>           </a:t>
            </a:r>
            <a:r>
              <a:rPr lang="en-US" b="1" dirty="0" smtClean="0">
                <a:latin typeface="Arial" charset="0"/>
              </a:rPr>
              <a:t>p</a:t>
            </a:r>
            <a:endParaRPr lang="en-US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791200"/>
            <a:ext cx="6463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Does the order of multiplication matter?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dirty="0" smtClean="0"/>
              <a:t>Affine Transformations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654942"/>
              </p:ext>
            </p:extLst>
          </p:nvPr>
        </p:nvGraphicFramePr>
        <p:xfrm>
          <a:off x="5688013" y="1255713"/>
          <a:ext cx="27559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7" name="Equation" r:id="rId3" imgW="1358640" imgH="698400" progId="Equation.3">
                  <p:embed/>
                </p:oleObj>
              </mc:Choice>
              <mc:Fallback>
                <p:oleObj name="Equation" r:id="rId3" imgW="135864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3" y="1255713"/>
                        <a:ext cx="2755900" cy="141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16129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Affine transformations are combinations of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Linear transformations, and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Translations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Properties of affine transformations: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Origin does not necessarily map to origin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Lines map to lines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Parallel lines remain parallel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Ratios are preserved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Closed under composition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dirty="0" smtClean="0"/>
              <a:t>Projective Transformations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5494338" y="1447800"/>
          <a:ext cx="281146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1" name="Equation" r:id="rId3" imgW="1384200" imgH="583920" progId="">
                  <p:embed/>
                </p:oleObj>
              </mc:Choice>
              <mc:Fallback>
                <p:oleObj name="Equation" r:id="rId3" imgW="1384200" imgH="5839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1447800"/>
                        <a:ext cx="2811462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612900"/>
            <a:ext cx="856615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Projective transformations are combos of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Affine transformations, and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Projective warps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Properties of projective transformations: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Origin does not necessarily map to origin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Lines map to lines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Parallel lines do not necessarily remain parallel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Ratios are not preserved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Closed under composition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Models change of basis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rgbClr val="0000FF"/>
                </a:solidFill>
                <a:latin typeface="Arial"/>
              </a:rPr>
              <a:t>Projective matrix is defined up to a scale (8 DOF)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2D image transformations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143000" y="914400"/>
            <a:ext cx="647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447800" y="3048000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822325" y="5832475"/>
            <a:ext cx="794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These transformations are a nested set of groups</a:t>
            </a:r>
          </a:p>
          <a:p>
            <a:pPr lvl="1">
              <a:buFontTx/>
              <a:buChar char="•"/>
            </a:pPr>
            <a:r>
              <a:rPr lang="en-US">
                <a:latin typeface="Arial" charset="0"/>
              </a:rPr>
              <a:t> Closed under composition and inverse is a member</a:t>
            </a:r>
          </a:p>
        </p:txBody>
      </p:sp>
      <p:sp>
        <p:nvSpPr>
          <p:cNvPr id="705544" name="Rectangle 8"/>
          <p:cNvSpPr>
            <a:spLocks noChangeArrowheads="1"/>
          </p:cNvSpPr>
          <p:nvPr/>
        </p:nvSpPr>
        <p:spPr bwMode="auto">
          <a:xfrm>
            <a:off x="4343400" y="3505200"/>
            <a:ext cx="2209800" cy="2251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1" grpId="0"/>
      <p:bldP spid="70554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Recovering Transformations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What if we know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 and want to recover the transform T?</a:t>
            </a:r>
          </a:p>
          <a:p>
            <a:pPr lvl="1"/>
            <a:r>
              <a:rPr lang="en-US" dirty="0" smtClean="0"/>
              <a:t>willing to let user provide correspondences</a:t>
            </a:r>
          </a:p>
          <a:p>
            <a:pPr lvl="2"/>
            <a:r>
              <a:rPr lang="en-US" dirty="0" smtClean="0"/>
              <a:t>How many do we need?</a:t>
            </a:r>
          </a:p>
        </p:txBody>
      </p:sp>
      <p:pic>
        <p:nvPicPr>
          <p:cNvPr id="8196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8211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12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8209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10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1" name="Text Box 15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41148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4" name="Text Box 21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5" name="AutoShape 23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8206" name="Text Box 24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7" name="Text Box 25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8" name="Text Box 26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81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Translation: # correspondences?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How many Degrees of Freedom?</a:t>
            </a:r>
          </a:p>
          <a:p>
            <a:r>
              <a:rPr lang="en-US" dirty="0" smtClean="0"/>
              <a:t>How many correspondences needed for translation?</a:t>
            </a:r>
          </a:p>
          <a:p>
            <a:r>
              <a:rPr lang="en-US" dirty="0" smtClean="0"/>
              <a:t>What is the transformation matrix?</a:t>
            </a:r>
          </a:p>
        </p:txBody>
      </p:sp>
      <p:pic>
        <p:nvPicPr>
          <p:cNvPr id="2053" name="Picture 4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2068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9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2066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7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8" name="Text Box 15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059" name="Text Box 18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0" name="Text Box 19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61" name="Picture 20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954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6757" name="Oval 21"/>
          <p:cNvSpPr>
            <a:spLocks noChangeAspect="1" noChangeArrowheads="1"/>
          </p:cNvSpPr>
          <p:nvPr/>
        </p:nvSpPr>
        <p:spPr bwMode="auto">
          <a:xfrm>
            <a:off x="5562600" y="2852738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6758" name="Oval 22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4" name="AutoShape 23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2065" name="Text Box 24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graphicFrame>
        <p:nvGraphicFramePr>
          <p:cNvPr id="756763" name="Object 27"/>
          <p:cNvGraphicFramePr>
            <a:graphicFrameLocks noChangeAspect="1"/>
          </p:cNvGraphicFramePr>
          <p:nvPr/>
        </p:nvGraphicFramePr>
        <p:xfrm>
          <a:off x="5934075" y="5334000"/>
          <a:ext cx="2676525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80" name="Equation" r:id="rId4" imgW="1358640" imgH="698400" progId="Equation.3">
                  <p:embed/>
                </p:oleObj>
              </mc:Choice>
              <mc:Fallback>
                <p:oleObj name="Equation" r:id="rId4" imgW="13586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5334000"/>
                        <a:ext cx="2676525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916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57" grpId="0" animBg="1"/>
      <p:bldP spid="7567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70" name="Picture 10" descr="http://www.gradientshop.com/demos/apps/ssharpen/image_results/input/PA040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502400" cy="4876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62200" y="6019800"/>
            <a:ext cx="395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Saliency-based Sharpening</a:t>
            </a:r>
            <a:endParaRPr lang="en-US" sz="2400" dirty="0"/>
          </a:p>
        </p:txBody>
      </p:sp>
      <p:pic>
        <p:nvPicPr>
          <p:cNvPr id="348172" name="Picture 12" descr="http://www.gradientshop.com/demos/apps/ssharpen/image_results/result/PA040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43000"/>
            <a:ext cx="6477000" cy="48577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996920" y="6488668"/>
            <a:ext cx="3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http://www.gradientshop.com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Euclidian: # correspondences?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</a:t>
            </a:r>
            <a:r>
              <a:rPr lang="en-US" dirty="0" err="1" smtClean="0"/>
              <a:t>translation+rotation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  <p:pic>
        <p:nvPicPr>
          <p:cNvPr id="9220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9237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8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9235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6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28" name="Picture 1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2266">
            <a:off x="5486400" y="13716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9825" name="Oval 17"/>
          <p:cNvSpPr>
            <a:spLocks noChangeAspect="1" noChangeArrowheads="1"/>
          </p:cNvSpPr>
          <p:nvPr/>
        </p:nvSpPr>
        <p:spPr bwMode="auto">
          <a:xfrm>
            <a:off x="5291138" y="25908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9826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31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9232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59830" name="Oval 22"/>
          <p:cNvSpPr>
            <a:spLocks noChangeAspect="1" noChangeArrowheads="1"/>
          </p:cNvSpPr>
          <p:nvPr/>
        </p:nvSpPr>
        <p:spPr bwMode="auto">
          <a:xfrm>
            <a:off x="5748338" y="1023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9831" name="Oval 23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25" grpId="0" animBg="1"/>
      <p:bldP spid="759826" grpId="0" animBg="1"/>
      <p:bldP spid="759830" grpId="0" animBg="1"/>
      <p:bldP spid="7598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 descr="aff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45888">
            <a:off x="5748338" y="1665288"/>
            <a:ext cx="17462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Affine: # correspondences?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/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affine?</a:t>
            </a:r>
          </a:p>
          <a:p>
            <a:endParaRPr lang="en-US" dirty="0" smtClean="0"/>
          </a:p>
        </p:txBody>
      </p:sp>
      <p:pic>
        <p:nvPicPr>
          <p:cNvPr id="10245" name="Picture 4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0263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4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0261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2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49" name="Oval 17"/>
          <p:cNvSpPr>
            <a:spLocks noChangeAspect="1" noChangeArrowheads="1"/>
          </p:cNvSpPr>
          <p:nvPr/>
        </p:nvSpPr>
        <p:spPr bwMode="auto">
          <a:xfrm>
            <a:off x="5824538" y="308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0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5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60853" name="Oval 21"/>
          <p:cNvSpPr>
            <a:spLocks noChangeAspect="1" noChangeArrowheads="1"/>
          </p:cNvSpPr>
          <p:nvPr/>
        </p:nvSpPr>
        <p:spPr bwMode="auto">
          <a:xfrm>
            <a:off x="5791200" y="17526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4" name="Oval 22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7" name="Oval 25"/>
          <p:cNvSpPr>
            <a:spLocks noChangeAspect="1" noChangeArrowheads="1"/>
          </p:cNvSpPr>
          <p:nvPr/>
        </p:nvSpPr>
        <p:spPr bwMode="auto">
          <a:xfrm>
            <a:off x="7348538" y="2776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8" name="Oval 26"/>
          <p:cNvSpPr>
            <a:spLocks noChangeAspect="1" noChangeArrowheads="1"/>
          </p:cNvSpPr>
          <p:nvPr/>
        </p:nvSpPr>
        <p:spPr bwMode="auto">
          <a:xfrm>
            <a:off x="3995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49" grpId="0" animBg="1"/>
      <p:bldP spid="760850" grpId="0" animBg="1"/>
      <p:bldP spid="760853" grpId="0" animBg="1"/>
      <p:bldP spid="760854" grpId="0" animBg="1"/>
      <p:bldP spid="760857" grpId="0" animBg="1"/>
      <p:bldP spid="76085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Affine transformation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</a:t>
            </a:r>
          </a:p>
          <a:p>
            <a:r>
              <a:rPr lang="en-US" dirty="0" err="1" smtClean="0"/>
              <a:t>Matlab</a:t>
            </a:r>
            <a:r>
              <a:rPr lang="en-US" dirty="0" smtClean="0"/>
              <a:t>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5" descr="perspec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05000"/>
            <a:ext cx="15636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Projective: # correspondences?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projective?</a:t>
            </a:r>
          </a:p>
          <a:p>
            <a:endParaRPr lang="en-US" dirty="0" smtClean="0"/>
          </a:p>
        </p:txBody>
      </p:sp>
      <p:pic>
        <p:nvPicPr>
          <p:cNvPr id="11269" name="Picture 5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1289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90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1287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8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6" name="Text Box 16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3" name="Oval 17"/>
          <p:cNvSpPr>
            <a:spLocks noChangeAspect="1" noChangeArrowheads="1"/>
          </p:cNvSpPr>
          <p:nvPr/>
        </p:nvSpPr>
        <p:spPr bwMode="auto">
          <a:xfrm>
            <a:off x="5672138" y="28194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4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9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61877" name="Oval 21"/>
          <p:cNvSpPr>
            <a:spLocks noChangeAspect="1" noChangeArrowheads="1"/>
          </p:cNvSpPr>
          <p:nvPr/>
        </p:nvSpPr>
        <p:spPr bwMode="auto">
          <a:xfrm>
            <a:off x="59007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8" name="Oval 22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79" name="Oval 23"/>
          <p:cNvSpPr>
            <a:spLocks noChangeAspect="1" noChangeArrowheads="1"/>
          </p:cNvSpPr>
          <p:nvPr/>
        </p:nvSpPr>
        <p:spPr bwMode="auto">
          <a:xfrm>
            <a:off x="7239000" y="28194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0" name="Oval 24"/>
          <p:cNvSpPr>
            <a:spLocks noChangeAspect="1" noChangeArrowheads="1"/>
          </p:cNvSpPr>
          <p:nvPr/>
        </p:nvSpPr>
        <p:spPr bwMode="auto">
          <a:xfrm>
            <a:off x="3995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2" name="Oval 26"/>
          <p:cNvSpPr>
            <a:spLocks noChangeAspect="1" noChangeArrowheads="1"/>
          </p:cNvSpPr>
          <p:nvPr/>
        </p:nvSpPr>
        <p:spPr bwMode="auto">
          <a:xfrm>
            <a:off x="70437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1883" name="Oval 27"/>
          <p:cNvSpPr>
            <a:spLocks noChangeAspect="1" noChangeArrowheads="1"/>
          </p:cNvSpPr>
          <p:nvPr/>
        </p:nvSpPr>
        <p:spPr bwMode="auto">
          <a:xfrm>
            <a:off x="40386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73" grpId="0" animBg="1"/>
      <p:bldP spid="761874" grpId="0" animBg="1"/>
      <p:bldP spid="761877" grpId="0" animBg="1"/>
      <p:bldP spid="761878" grpId="0" animBg="1"/>
      <p:bldP spid="761879" grpId="0" animBg="1"/>
      <p:bldP spid="761880" grpId="0" animBg="1"/>
      <p:bldP spid="761882" grpId="0" animBg="1"/>
      <p:bldP spid="76188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Question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1) Suppose we have two triangles: ABC and A’B’C’.  What transformation will map A to A’, B to B’, and C to C’?  How can we get the parameters? </a:t>
            </a:r>
          </a:p>
        </p:txBody>
      </p:sp>
      <p:sp>
        <p:nvSpPr>
          <p:cNvPr id="17" name="AutoShape 4" descr="Denim"/>
          <p:cNvSpPr>
            <a:spLocks noChangeArrowheads="1"/>
          </p:cNvSpPr>
          <p:nvPr/>
        </p:nvSpPr>
        <p:spPr bwMode="auto">
          <a:xfrm>
            <a:off x="1447800" y="4038600"/>
            <a:ext cx="1676400" cy="1447800"/>
          </a:xfrm>
          <a:prstGeom prst="triangle">
            <a:avLst>
              <a:gd name="adj" fmla="val 500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-831458">
            <a:off x="5708650" y="3986212"/>
            <a:ext cx="2133600" cy="12731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038600" y="4876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4316413" y="4633912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419600" y="4205287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36650" y="5257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127250" y="3657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100388" y="52578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480050" y="5297487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A’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848600" y="49530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C’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477000" y="35814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B’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754188" y="5526087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248400" y="5526087"/>
            <a:ext cx="145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Destination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07012" y="2076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9/26/13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2) Show that distance ratios  along a line are preserved under 2d linear transformations.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933412" y="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9/26/2013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267200" y="41148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349750" y="3333750"/>
          <a:ext cx="8318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22" name="Equation" r:id="rId3" imgW="495000" imgH="469800" progId="Equation.3">
                  <p:embed/>
                </p:oleObj>
              </mc:Choice>
              <mc:Fallback>
                <p:oleObj name="Equation" r:id="rId3" imgW="495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3333750"/>
                        <a:ext cx="83185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270064"/>
              </p:ext>
            </p:extLst>
          </p:nvPr>
        </p:nvGraphicFramePr>
        <p:xfrm>
          <a:off x="3175000" y="4824413"/>
          <a:ext cx="28924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23" name="Equation" r:id="rId5" imgW="1396800" imgH="469800" progId="Equation.3">
                  <p:embed/>
                </p:oleObj>
              </mc:Choice>
              <mc:Fallback>
                <p:oleObj name="Equation" r:id="rId5" imgW="1396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4824413"/>
                        <a:ext cx="2892425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381000" y="6211888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Hint: </a:t>
            </a:r>
            <a:r>
              <a:rPr lang="en-US" dirty="0" smtClean="0"/>
              <a:t>Write down x2 in terms of x1 and x3, given that the three points are co-linear</a:t>
            </a:r>
            <a:endParaRPr lang="en-US" dirty="0"/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0" y="2667000"/>
            <a:ext cx="4700588" cy="1476220"/>
            <a:chOff x="0" y="1941576"/>
            <a:chExt cx="4699987" cy="1475601"/>
          </a:xfrm>
        </p:grpSpPr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0" y="3048000"/>
              <a:ext cx="1280956" cy="36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p1=(x1,y1</a:t>
              </a:r>
              <a:r>
                <a:rPr lang="en-US" dirty="0"/>
                <a:t>)</a:t>
              </a:r>
            </a:p>
          </p:txBody>
        </p:sp>
        <p:sp>
          <p:nvSpPr>
            <p:cNvPr id="28" name="TextBox 17"/>
            <p:cNvSpPr txBox="1">
              <a:spLocks noChangeArrowheads="1"/>
            </p:cNvSpPr>
            <p:nvPr/>
          </p:nvSpPr>
          <p:spPr bwMode="auto">
            <a:xfrm>
              <a:off x="1147053" y="2819400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(x2,y2)</a:t>
              </a:r>
            </a:p>
          </p:txBody>
        </p:sp>
        <p:sp>
          <p:nvSpPr>
            <p:cNvPr id="29" name="TextBox 18"/>
            <p:cNvSpPr txBox="1">
              <a:spLocks noChangeArrowheads="1"/>
            </p:cNvSpPr>
            <p:nvPr/>
          </p:nvSpPr>
          <p:spPr bwMode="auto">
            <a:xfrm>
              <a:off x="3810000" y="2133600"/>
              <a:ext cx="8899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(x3,y3)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380951" y="2133583"/>
              <a:ext cx="3580942" cy="7616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29"/>
            <p:cNvSpPr txBox="1">
              <a:spLocks noChangeArrowheads="1"/>
            </p:cNvSpPr>
            <p:nvPr/>
          </p:nvSpPr>
          <p:spPr bwMode="auto">
            <a:xfrm>
              <a:off x="270294" y="270150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32" name="TextBox 30"/>
            <p:cNvSpPr txBox="1">
              <a:spLocks noChangeArrowheads="1"/>
            </p:cNvSpPr>
            <p:nvPr/>
          </p:nvSpPr>
          <p:spPr bwMode="auto">
            <a:xfrm>
              <a:off x="990600" y="254455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33" name="TextBox 31"/>
            <p:cNvSpPr txBox="1">
              <a:spLocks noChangeArrowheads="1"/>
            </p:cNvSpPr>
            <p:nvPr/>
          </p:nvSpPr>
          <p:spPr bwMode="auto">
            <a:xfrm>
              <a:off x="3810000" y="194157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 rot="2590905">
            <a:off x="4589450" y="2917829"/>
            <a:ext cx="4378674" cy="1384550"/>
            <a:chOff x="-833034" y="1941576"/>
            <a:chExt cx="5648807" cy="1383896"/>
          </a:xfrm>
        </p:grpSpPr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-833034" y="2956314"/>
              <a:ext cx="1851264" cy="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p‘1=(x’1,y’1</a:t>
              </a:r>
              <a:r>
                <a:rPr lang="en-US" dirty="0"/>
                <a:t>)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1291068" y="2754310"/>
              <a:ext cx="1121556" cy="36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(x’2,y’2)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3694216" y="2133678"/>
              <a:ext cx="1121557" cy="369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(x’3,y’3)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74206" y="2131252"/>
              <a:ext cx="3579886" cy="7616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270294" y="270150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990600" y="254455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41" name="TextBox 40"/>
            <p:cNvSpPr txBox="1">
              <a:spLocks noChangeArrowheads="1"/>
            </p:cNvSpPr>
            <p:nvPr/>
          </p:nvSpPr>
          <p:spPr bwMode="auto">
            <a:xfrm>
              <a:off x="3810000" y="194157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class: texture mapping and morphing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67919" y="6019800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Non-photorealistic rendering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96920" y="6488668"/>
            <a:ext cx="3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http://www.gradientshop.com</a:t>
            </a:r>
            <a:endParaRPr lang="en-US" dirty="0"/>
          </a:p>
        </p:txBody>
      </p:sp>
      <p:pic>
        <p:nvPicPr>
          <p:cNvPr id="365570" name="Picture 2" descr="http://www.gradientshop.com/demos/apps/npr/image_results/input/7N3cdpGBBH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7143750" cy="4762500"/>
          </a:xfrm>
          <a:prstGeom prst="rect">
            <a:avLst/>
          </a:prstGeom>
          <a:noFill/>
        </p:spPr>
      </p:pic>
      <p:pic>
        <p:nvPicPr>
          <p:cNvPr id="365572" name="Picture 4" descr="http://www.gradientshop.com/demos/apps/npr/image_results/result/7N3cdpGBBH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19200"/>
            <a:ext cx="71437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Gradient-domain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Creation of image = least squares problem in terms of: 1) pixel intensities; 2) differences of pixel intensities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66594" name="Picture 2" descr="LeastSquaresFitting"/>
          <p:cNvPicPr>
            <a:picLocks noChangeAspect="1" noChangeArrowheads="1"/>
          </p:cNvPicPr>
          <p:nvPr/>
        </p:nvPicPr>
        <p:blipFill>
          <a:blip r:embed="rId4" cstate="print"/>
          <a:srcRect r="47955"/>
          <a:stretch>
            <a:fillRect/>
          </a:stretch>
        </p:blipFill>
        <p:spPr bwMode="auto">
          <a:xfrm>
            <a:off x="0" y="3657600"/>
            <a:ext cx="4591288" cy="259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6172200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Least Squares Line Fit in 2 Dimensions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164138" y="3657600"/>
          <a:ext cx="3979862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16" name="Equation" r:id="rId5" imgW="1549080" imgH="711000" progId="Equation.3">
                  <p:embed/>
                </p:oleObj>
              </mc:Choice>
              <mc:Fallback>
                <p:oleObj name="Equation" r:id="rId5" imgW="1549080" imgH="71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3657600"/>
                        <a:ext cx="3979862" cy="182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06938" y="5715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Matlab</a:t>
            </a:r>
            <a:r>
              <a:rPr lang="en-US" dirty="0" smtClean="0"/>
              <a:t> least-squares solvers for numerically stable solution with sparse 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1)  I am trying to blend this bear into this pool.  What problems will I have if I use: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Alpha compositing with feathering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err="1" smtClean="0"/>
              <a:t>Laplacian</a:t>
            </a:r>
            <a:r>
              <a:rPr lang="en-US" dirty="0" smtClean="0"/>
              <a:t> pyramid blending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Poisson editing?</a:t>
            </a:r>
          </a:p>
        </p:txBody>
      </p:sp>
      <p:pic>
        <p:nvPicPr>
          <p:cNvPr id="410626" name="Picture 2" descr="http://www.cs.brown.edu/courses/csci1950-g/results/proj2/steveg/image/res_img02-d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999" y="2667000"/>
            <a:ext cx="3146395" cy="4191000"/>
          </a:xfrm>
          <a:prstGeom prst="rect">
            <a:avLst/>
          </a:prstGeom>
          <a:noFill/>
        </p:spPr>
      </p:pic>
      <p:pic>
        <p:nvPicPr>
          <p:cNvPr id="347138" name="Picture 2" descr="http://www.cs.brown.edu/courses/csci1950-g/results/proj2/edwallac/res_im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657600"/>
            <a:ext cx="2402702" cy="3200400"/>
          </a:xfrm>
          <a:prstGeom prst="rect">
            <a:avLst/>
          </a:prstGeom>
          <a:noFill/>
        </p:spPr>
      </p:pic>
      <p:pic>
        <p:nvPicPr>
          <p:cNvPr id="347140" name="Picture 4" descr="http://www.cs.brown.edu/courses/csci1950-g/results/proj2/steveg/image/2-laplaci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86174"/>
            <a:ext cx="2381250" cy="3171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3745468"/>
            <a:ext cx="15440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Lap. Pyramid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3733800"/>
            <a:ext cx="17748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Poisson Editing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2)  How would you make a sharpening filter using gradient domain processing?  What are the constraints on the gradients and the intensities?</a:t>
            </a:r>
          </a:p>
          <a:p>
            <a:pPr marL="514350" indent="-514350">
              <a:buAutoNum type="arabicParenR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two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Global coordinate transformations</a:t>
            </a:r>
          </a:p>
          <a:p>
            <a:pPr lvl="1"/>
            <a:r>
              <a:rPr lang="en-US" dirty="0" smtClean="0"/>
              <a:t>Image alignment</a:t>
            </a:r>
          </a:p>
          <a:p>
            <a:endParaRPr lang="en-US" dirty="0" smtClean="0"/>
          </a:p>
          <a:p>
            <a:r>
              <a:rPr lang="en-US" dirty="0" smtClean="0"/>
              <a:t>Tuesday</a:t>
            </a:r>
          </a:p>
          <a:p>
            <a:pPr lvl="1"/>
            <a:r>
              <a:rPr lang="en-US" dirty="0" smtClean="0"/>
              <a:t>Interpolation and texture mapping</a:t>
            </a:r>
          </a:p>
          <a:p>
            <a:pPr lvl="1"/>
            <a:r>
              <a:rPr lang="en-US" dirty="0" smtClean="0"/>
              <a:t>Meshes and triangulation</a:t>
            </a:r>
          </a:p>
          <a:p>
            <a:pPr lvl="1"/>
            <a:r>
              <a:rPr lang="en-US" dirty="0" smtClean="0"/>
              <a:t>Shape morphing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15082</TotalTime>
  <Words>1261</Words>
  <Application>Microsoft Office PowerPoint</Application>
  <PresentationFormat>On-screen Show (4:3)</PresentationFormat>
  <Paragraphs>341</Paragraphs>
  <Slides>46</Slides>
  <Notes>3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Lecture1 - Introduction - CP Fall 2010</vt:lpstr>
      <vt:lpstr>Custom Design</vt:lpstr>
      <vt:lpstr>Equation</vt:lpstr>
      <vt:lpstr>Microsoft Equation 3.0</vt:lpstr>
      <vt:lpstr>Image Warping</vt:lpstr>
      <vt:lpstr>Last class: gradient-domain processing for blending</vt:lpstr>
      <vt:lpstr>Last class: Gradient-domain editing</vt:lpstr>
      <vt:lpstr>Gradient-domain processing</vt:lpstr>
      <vt:lpstr>Gradient-domain processing</vt:lpstr>
      <vt:lpstr>Gradient-domain editing</vt:lpstr>
      <vt:lpstr>Take-home questions</vt:lpstr>
      <vt:lpstr>Take-home questions</vt:lpstr>
      <vt:lpstr>Next two classes</vt:lpstr>
      <vt:lpstr>Photo stitching: projective alignment</vt:lpstr>
      <vt:lpstr>Morphing</vt:lpstr>
      <vt:lpstr>Capturing light fields</vt:lpstr>
      <vt:lpstr>Image Transformations</vt:lpstr>
      <vt:lpstr>Image Transformations</vt:lpstr>
      <vt:lpstr>Parametric (global) warping</vt:lpstr>
      <vt:lpstr>Parametric (global) warping</vt:lpstr>
      <vt:lpstr>Scaling</vt:lpstr>
      <vt:lpstr>Scaling</vt:lpstr>
      <vt:lpstr>Scaling</vt:lpstr>
      <vt:lpstr>2-D Rotation</vt:lpstr>
      <vt:lpstr>2-D Rotation</vt:lpstr>
      <vt:lpstr>2-D Rotation</vt:lpstr>
      <vt:lpstr>2x2 Matrices</vt:lpstr>
      <vt:lpstr>2x2 Matrices</vt:lpstr>
      <vt:lpstr>2x2 Matrices</vt:lpstr>
      <vt:lpstr>2x2 Matrices</vt:lpstr>
      <vt:lpstr>All 2D Linear Transformations</vt:lpstr>
      <vt:lpstr>Homogeneous Coordinates</vt:lpstr>
      <vt:lpstr>Homogeneous Coordinates</vt:lpstr>
      <vt:lpstr>Homogeneous Coordinates</vt:lpstr>
      <vt:lpstr>Homogeneous Coordinates</vt:lpstr>
      <vt:lpstr>Translation Example</vt:lpstr>
      <vt:lpstr>Basic 2D transformations as 3x3 matrices</vt:lpstr>
      <vt:lpstr>Matrix Composition</vt:lpstr>
      <vt:lpstr>Affine Transformations</vt:lpstr>
      <vt:lpstr>Projective Transformations</vt:lpstr>
      <vt:lpstr>2D image transformations</vt:lpstr>
      <vt:lpstr>Recovering Transformations</vt:lpstr>
      <vt:lpstr>Translation: # correspondences?</vt:lpstr>
      <vt:lpstr>Euclidian: # correspondences?</vt:lpstr>
      <vt:lpstr>Affine: # correspondences?</vt:lpstr>
      <vt:lpstr>Affine transformation estimation</vt:lpstr>
      <vt:lpstr>Projective: # correspondences?</vt:lpstr>
      <vt:lpstr>Take-home Question</vt:lpstr>
      <vt:lpstr>Take-home Question</vt:lpstr>
      <vt:lpstr>Next class: texture mapping and morphing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 Hoiem</cp:lastModifiedBy>
  <cp:revision>49</cp:revision>
  <dcterms:created xsi:type="dcterms:W3CDTF">2010-08-30T03:58:01Z</dcterms:created>
  <dcterms:modified xsi:type="dcterms:W3CDTF">2013-09-26T15:36:14Z</dcterms:modified>
</cp:coreProperties>
</file>