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2"/>
  </p:notesMasterIdLst>
  <p:sldIdLst>
    <p:sldId id="398" r:id="rId3"/>
    <p:sldId id="457" r:id="rId4"/>
    <p:sldId id="470" r:id="rId5"/>
    <p:sldId id="461" r:id="rId6"/>
    <p:sldId id="467" r:id="rId7"/>
    <p:sldId id="469" r:id="rId8"/>
    <p:sldId id="468" r:id="rId9"/>
    <p:sldId id="465" r:id="rId10"/>
    <p:sldId id="466" r:id="rId11"/>
    <p:sldId id="464" r:id="rId12"/>
    <p:sldId id="415" r:id="rId13"/>
    <p:sldId id="420" r:id="rId14"/>
    <p:sldId id="419" r:id="rId15"/>
    <p:sldId id="460" r:id="rId16"/>
    <p:sldId id="437" r:id="rId17"/>
    <p:sldId id="416" r:id="rId18"/>
    <p:sldId id="422" r:id="rId19"/>
    <p:sldId id="421" r:id="rId20"/>
    <p:sldId id="400" r:id="rId21"/>
    <p:sldId id="417" r:id="rId22"/>
    <p:sldId id="449" r:id="rId23"/>
    <p:sldId id="450" r:id="rId24"/>
    <p:sldId id="425" r:id="rId25"/>
    <p:sldId id="426" r:id="rId26"/>
    <p:sldId id="427" r:id="rId27"/>
    <p:sldId id="432" r:id="rId28"/>
    <p:sldId id="433" r:id="rId29"/>
    <p:sldId id="434" r:id="rId30"/>
    <p:sldId id="436" r:id="rId31"/>
    <p:sldId id="435" r:id="rId32"/>
    <p:sldId id="403" r:id="rId33"/>
    <p:sldId id="405" r:id="rId34"/>
    <p:sldId id="455" r:id="rId35"/>
    <p:sldId id="406" r:id="rId36"/>
    <p:sldId id="451" r:id="rId37"/>
    <p:sldId id="452" r:id="rId38"/>
    <p:sldId id="453" r:id="rId39"/>
    <p:sldId id="454" r:id="rId40"/>
    <p:sldId id="407" r:id="rId41"/>
    <p:sldId id="409" r:id="rId42"/>
    <p:sldId id="438" r:id="rId43"/>
    <p:sldId id="439" r:id="rId44"/>
    <p:sldId id="440" r:id="rId45"/>
    <p:sldId id="446" r:id="rId46"/>
    <p:sldId id="447" r:id="rId47"/>
    <p:sldId id="471" r:id="rId48"/>
    <p:sldId id="472" r:id="rId49"/>
    <p:sldId id="473" r:id="rId50"/>
    <p:sldId id="441" r:id="rId51"/>
    <p:sldId id="442" r:id="rId52"/>
    <p:sldId id="443" r:id="rId53"/>
    <p:sldId id="410" r:id="rId54"/>
    <p:sldId id="413" r:id="rId55"/>
    <p:sldId id="411" r:id="rId56"/>
    <p:sldId id="444" r:id="rId57"/>
    <p:sldId id="445" r:id="rId58"/>
    <p:sldId id="448" r:id="rId59"/>
    <p:sldId id="414" r:id="rId60"/>
    <p:sldId id="456" r:id="rId61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50" d="100"/>
          <a:sy n="50" d="100"/>
        </p:scale>
        <p:origin x="-245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4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eb.engr.illinois.edu/~seefldt2/cs498dh4/proj1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9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1143000"/>
          </a:xfrm>
          <a:solidFill>
            <a:schemeClr val="bg1">
              <a:alpha val="9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79853" cy="1066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09/24/13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Class: </a:t>
            </a:r>
            <a:r>
              <a:rPr lang="en-US" dirty="0" smtClean="0"/>
              <a:t>cutting out objects</a:t>
            </a:r>
            <a:endParaRPr lang="en-US" dirty="0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11733" r="71200" b="31733"/>
          <a:stretch>
            <a:fillRect/>
          </a:stretch>
        </p:blipFill>
        <p:spPr bwMode="auto">
          <a:xfrm>
            <a:off x="4781909" y="1230149"/>
            <a:ext cx="3548491" cy="48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3657600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564359" y="3502325"/>
            <a:ext cx="2334116" cy="2697087"/>
          </a:xfrm>
          <a:custGeom>
            <a:avLst/>
            <a:gdLst>
              <a:gd name="connsiteX0" fmla="*/ 1367958 w 2334116"/>
              <a:gd name="connsiteY0" fmla="*/ 103517 h 2697087"/>
              <a:gd name="connsiteX1" fmla="*/ 1350705 w 2334116"/>
              <a:gd name="connsiteY1" fmla="*/ 51758 h 2697087"/>
              <a:gd name="connsiteX2" fmla="*/ 1074660 w 2334116"/>
              <a:gd name="connsiteY2" fmla="*/ 0 h 2697087"/>
              <a:gd name="connsiteX3" fmla="*/ 1005649 w 2334116"/>
              <a:gd name="connsiteY3" fmla="*/ 34505 h 2697087"/>
              <a:gd name="connsiteX4" fmla="*/ 971143 w 2334116"/>
              <a:gd name="connsiteY4" fmla="*/ 86264 h 2697087"/>
              <a:gd name="connsiteX5" fmla="*/ 919384 w 2334116"/>
              <a:gd name="connsiteY5" fmla="*/ 120769 h 2697087"/>
              <a:gd name="connsiteX6" fmla="*/ 884879 w 2334116"/>
              <a:gd name="connsiteY6" fmla="*/ 172528 h 2697087"/>
              <a:gd name="connsiteX7" fmla="*/ 867626 w 2334116"/>
              <a:gd name="connsiteY7" fmla="*/ 224286 h 2697087"/>
              <a:gd name="connsiteX8" fmla="*/ 815867 w 2334116"/>
              <a:gd name="connsiteY8" fmla="*/ 258792 h 2697087"/>
              <a:gd name="connsiteX9" fmla="*/ 712350 w 2334116"/>
              <a:gd name="connsiteY9" fmla="*/ 431320 h 2697087"/>
              <a:gd name="connsiteX10" fmla="*/ 677845 w 2334116"/>
              <a:gd name="connsiteY10" fmla="*/ 534837 h 2697087"/>
              <a:gd name="connsiteX11" fmla="*/ 660592 w 2334116"/>
              <a:gd name="connsiteY11" fmla="*/ 586596 h 2697087"/>
              <a:gd name="connsiteX12" fmla="*/ 643339 w 2334116"/>
              <a:gd name="connsiteY12" fmla="*/ 690113 h 2697087"/>
              <a:gd name="connsiteX13" fmla="*/ 626086 w 2334116"/>
              <a:gd name="connsiteY13" fmla="*/ 741871 h 2697087"/>
              <a:gd name="connsiteX14" fmla="*/ 608833 w 2334116"/>
              <a:gd name="connsiteY14" fmla="*/ 810883 h 2697087"/>
              <a:gd name="connsiteX15" fmla="*/ 574328 w 2334116"/>
              <a:gd name="connsiteY15" fmla="*/ 914400 h 2697087"/>
              <a:gd name="connsiteX16" fmla="*/ 522569 w 2334116"/>
              <a:gd name="connsiteY16" fmla="*/ 966158 h 2697087"/>
              <a:gd name="connsiteX17" fmla="*/ 470811 w 2334116"/>
              <a:gd name="connsiteY17" fmla="*/ 1086928 h 2697087"/>
              <a:gd name="connsiteX18" fmla="*/ 401799 w 2334116"/>
              <a:gd name="connsiteY18" fmla="*/ 1242203 h 2697087"/>
              <a:gd name="connsiteX19" fmla="*/ 367294 w 2334116"/>
              <a:gd name="connsiteY19" fmla="*/ 1345720 h 2697087"/>
              <a:gd name="connsiteX20" fmla="*/ 350041 w 2334116"/>
              <a:gd name="connsiteY20" fmla="*/ 1414732 h 2697087"/>
              <a:gd name="connsiteX21" fmla="*/ 298283 w 2334116"/>
              <a:gd name="connsiteY21" fmla="*/ 1518249 h 2697087"/>
              <a:gd name="connsiteX22" fmla="*/ 246524 w 2334116"/>
              <a:gd name="connsiteY22" fmla="*/ 1552754 h 2697087"/>
              <a:gd name="connsiteX23" fmla="*/ 177513 w 2334116"/>
              <a:gd name="connsiteY23" fmla="*/ 1656271 h 2697087"/>
              <a:gd name="connsiteX24" fmla="*/ 56743 w 2334116"/>
              <a:gd name="connsiteY24" fmla="*/ 1811547 h 2697087"/>
              <a:gd name="connsiteX25" fmla="*/ 22237 w 2334116"/>
              <a:gd name="connsiteY25" fmla="*/ 1915064 h 2697087"/>
              <a:gd name="connsiteX26" fmla="*/ 4984 w 2334116"/>
              <a:gd name="connsiteY26" fmla="*/ 1966822 h 2697087"/>
              <a:gd name="connsiteX27" fmla="*/ 22237 w 2334116"/>
              <a:gd name="connsiteY27" fmla="*/ 2570671 h 2697087"/>
              <a:gd name="connsiteX28" fmla="*/ 73996 w 2334116"/>
              <a:gd name="connsiteY28" fmla="*/ 2587924 h 2697087"/>
              <a:gd name="connsiteX29" fmla="*/ 160260 w 2334116"/>
              <a:gd name="connsiteY29" fmla="*/ 2622430 h 2697087"/>
              <a:gd name="connsiteX30" fmla="*/ 298283 w 2334116"/>
              <a:gd name="connsiteY30" fmla="*/ 2656935 h 2697087"/>
              <a:gd name="connsiteX31" fmla="*/ 470811 w 2334116"/>
              <a:gd name="connsiteY31" fmla="*/ 2691441 h 2697087"/>
              <a:gd name="connsiteX32" fmla="*/ 643339 w 2334116"/>
              <a:gd name="connsiteY32" fmla="*/ 2674188 h 2697087"/>
              <a:gd name="connsiteX33" fmla="*/ 798615 w 2334116"/>
              <a:gd name="connsiteY33" fmla="*/ 2656935 h 2697087"/>
              <a:gd name="connsiteX34" fmla="*/ 1454222 w 2334116"/>
              <a:gd name="connsiteY34" fmla="*/ 2674188 h 2697087"/>
              <a:gd name="connsiteX35" fmla="*/ 1885543 w 2334116"/>
              <a:gd name="connsiteY35" fmla="*/ 2656935 h 2697087"/>
              <a:gd name="connsiteX36" fmla="*/ 2109830 w 2334116"/>
              <a:gd name="connsiteY36" fmla="*/ 2605177 h 2697087"/>
              <a:gd name="connsiteX37" fmla="*/ 2213347 w 2334116"/>
              <a:gd name="connsiteY37" fmla="*/ 2587924 h 2697087"/>
              <a:gd name="connsiteX38" fmla="*/ 2316864 w 2334116"/>
              <a:gd name="connsiteY38" fmla="*/ 2536166 h 2697087"/>
              <a:gd name="connsiteX39" fmla="*/ 2334116 w 2334116"/>
              <a:gd name="connsiteY39" fmla="*/ 2484407 h 2697087"/>
              <a:gd name="connsiteX40" fmla="*/ 2316864 w 2334116"/>
              <a:gd name="connsiteY40" fmla="*/ 1828800 h 2697087"/>
              <a:gd name="connsiteX41" fmla="*/ 2299611 w 2334116"/>
              <a:gd name="connsiteY41" fmla="*/ 1708030 h 2697087"/>
              <a:gd name="connsiteX42" fmla="*/ 2247852 w 2334116"/>
              <a:gd name="connsiteY42" fmla="*/ 1518249 h 2697087"/>
              <a:gd name="connsiteX43" fmla="*/ 2230599 w 2334116"/>
              <a:gd name="connsiteY43" fmla="*/ 1362973 h 2697087"/>
              <a:gd name="connsiteX44" fmla="*/ 2196094 w 2334116"/>
              <a:gd name="connsiteY44" fmla="*/ 1311215 h 2697087"/>
              <a:gd name="connsiteX45" fmla="*/ 2178841 w 2334116"/>
              <a:gd name="connsiteY45" fmla="*/ 1259456 h 2697087"/>
              <a:gd name="connsiteX46" fmla="*/ 2109830 w 2334116"/>
              <a:gd name="connsiteY46" fmla="*/ 1155939 h 2697087"/>
              <a:gd name="connsiteX47" fmla="*/ 2023566 w 2334116"/>
              <a:gd name="connsiteY47" fmla="*/ 1069675 h 2697087"/>
              <a:gd name="connsiteX48" fmla="*/ 1920049 w 2334116"/>
              <a:gd name="connsiteY48" fmla="*/ 1035169 h 2697087"/>
              <a:gd name="connsiteX49" fmla="*/ 1816532 w 2334116"/>
              <a:gd name="connsiteY49" fmla="*/ 966158 h 2697087"/>
              <a:gd name="connsiteX50" fmla="*/ 1782026 w 2334116"/>
              <a:gd name="connsiteY50" fmla="*/ 897147 h 2697087"/>
              <a:gd name="connsiteX51" fmla="*/ 1747520 w 2334116"/>
              <a:gd name="connsiteY51" fmla="*/ 793630 h 2697087"/>
              <a:gd name="connsiteX52" fmla="*/ 1747520 w 2334116"/>
              <a:gd name="connsiteY52" fmla="*/ 51758 h 2697087"/>
              <a:gd name="connsiteX53" fmla="*/ 1695762 w 2334116"/>
              <a:gd name="connsiteY53" fmla="*/ 17252 h 2697087"/>
              <a:gd name="connsiteX54" fmla="*/ 1609498 w 2334116"/>
              <a:gd name="connsiteY54" fmla="*/ 34505 h 2697087"/>
              <a:gd name="connsiteX55" fmla="*/ 1505981 w 2334116"/>
              <a:gd name="connsiteY55" fmla="*/ 69011 h 2697087"/>
              <a:gd name="connsiteX56" fmla="*/ 1298947 w 2334116"/>
              <a:gd name="connsiteY56" fmla="*/ 69011 h 269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34116" h="2697087">
                <a:moveTo>
                  <a:pt x="1367958" y="103517"/>
                </a:moveTo>
                <a:cubicBezTo>
                  <a:pt x="1362207" y="86264"/>
                  <a:pt x="1365504" y="62329"/>
                  <a:pt x="1350705" y="51758"/>
                </a:cubicBezTo>
                <a:cubicBezTo>
                  <a:pt x="1290557" y="8795"/>
                  <a:pt x="1127340" y="5268"/>
                  <a:pt x="1074660" y="0"/>
                </a:cubicBezTo>
                <a:cubicBezTo>
                  <a:pt x="1051656" y="11502"/>
                  <a:pt x="1025407" y="18040"/>
                  <a:pt x="1005649" y="34505"/>
                </a:cubicBezTo>
                <a:cubicBezTo>
                  <a:pt x="989720" y="47780"/>
                  <a:pt x="985805" y="71602"/>
                  <a:pt x="971143" y="86264"/>
                </a:cubicBezTo>
                <a:cubicBezTo>
                  <a:pt x="956481" y="100926"/>
                  <a:pt x="936637" y="109267"/>
                  <a:pt x="919384" y="120769"/>
                </a:cubicBezTo>
                <a:cubicBezTo>
                  <a:pt x="907882" y="138022"/>
                  <a:pt x="894152" y="153982"/>
                  <a:pt x="884879" y="172528"/>
                </a:cubicBezTo>
                <a:cubicBezTo>
                  <a:pt x="876746" y="188794"/>
                  <a:pt x="878987" y="210085"/>
                  <a:pt x="867626" y="224286"/>
                </a:cubicBezTo>
                <a:cubicBezTo>
                  <a:pt x="854673" y="240478"/>
                  <a:pt x="833120" y="247290"/>
                  <a:pt x="815867" y="258792"/>
                </a:cubicBezTo>
                <a:cubicBezTo>
                  <a:pt x="775365" y="319545"/>
                  <a:pt x="738874" y="365009"/>
                  <a:pt x="712350" y="431320"/>
                </a:cubicBezTo>
                <a:cubicBezTo>
                  <a:pt x="698842" y="465091"/>
                  <a:pt x="689347" y="500331"/>
                  <a:pt x="677845" y="534837"/>
                </a:cubicBezTo>
                <a:cubicBezTo>
                  <a:pt x="672094" y="552090"/>
                  <a:pt x="663582" y="568657"/>
                  <a:pt x="660592" y="586596"/>
                </a:cubicBezTo>
                <a:cubicBezTo>
                  <a:pt x="654841" y="621102"/>
                  <a:pt x="650928" y="655964"/>
                  <a:pt x="643339" y="690113"/>
                </a:cubicBezTo>
                <a:cubicBezTo>
                  <a:pt x="639394" y="707866"/>
                  <a:pt x="631082" y="724385"/>
                  <a:pt x="626086" y="741871"/>
                </a:cubicBezTo>
                <a:cubicBezTo>
                  <a:pt x="619572" y="764671"/>
                  <a:pt x="615647" y="788171"/>
                  <a:pt x="608833" y="810883"/>
                </a:cubicBezTo>
                <a:cubicBezTo>
                  <a:pt x="598382" y="845721"/>
                  <a:pt x="600047" y="888681"/>
                  <a:pt x="574328" y="914400"/>
                </a:cubicBezTo>
                <a:lnTo>
                  <a:pt x="522569" y="966158"/>
                </a:lnTo>
                <a:cubicBezTo>
                  <a:pt x="476930" y="1148710"/>
                  <a:pt x="538893" y="933741"/>
                  <a:pt x="470811" y="1086928"/>
                </a:cubicBezTo>
                <a:cubicBezTo>
                  <a:pt x="388690" y="1271702"/>
                  <a:pt x="479887" y="1125073"/>
                  <a:pt x="401799" y="1242203"/>
                </a:cubicBezTo>
                <a:cubicBezTo>
                  <a:pt x="390297" y="1276709"/>
                  <a:pt x="376116" y="1310434"/>
                  <a:pt x="367294" y="1345720"/>
                </a:cubicBezTo>
                <a:cubicBezTo>
                  <a:pt x="361543" y="1368724"/>
                  <a:pt x="356555" y="1391932"/>
                  <a:pt x="350041" y="1414732"/>
                </a:cubicBezTo>
                <a:cubicBezTo>
                  <a:pt x="338816" y="1454019"/>
                  <a:pt x="328526" y="1488006"/>
                  <a:pt x="298283" y="1518249"/>
                </a:cubicBezTo>
                <a:cubicBezTo>
                  <a:pt x="283621" y="1532911"/>
                  <a:pt x="263777" y="1541252"/>
                  <a:pt x="246524" y="1552754"/>
                </a:cubicBezTo>
                <a:cubicBezTo>
                  <a:pt x="213528" y="1651741"/>
                  <a:pt x="252900" y="1559345"/>
                  <a:pt x="177513" y="1656271"/>
                </a:cubicBezTo>
                <a:cubicBezTo>
                  <a:pt x="33054" y="1842003"/>
                  <a:pt x="174251" y="1694037"/>
                  <a:pt x="56743" y="1811547"/>
                </a:cubicBezTo>
                <a:lnTo>
                  <a:pt x="22237" y="1915064"/>
                </a:lnTo>
                <a:lnTo>
                  <a:pt x="4984" y="1966822"/>
                </a:lnTo>
                <a:cubicBezTo>
                  <a:pt x="10735" y="2168105"/>
                  <a:pt x="0" y="2370537"/>
                  <a:pt x="22237" y="2570671"/>
                </a:cubicBezTo>
                <a:cubicBezTo>
                  <a:pt x="24245" y="2588746"/>
                  <a:pt x="56968" y="2581538"/>
                  <a:pt x="73996" y="2587924"/>
                </a:cubicBezTo>
                <a:cubicBezTo>
                  <a:pt x="102994" y="2598798"/>
                  <a:pt x="131262" y="2611556"/>
                  <a:pt x="160260" y="2622430"/>
                </a:cubicBezTo>
                <a:cubicBezTo>
                  <a:pt x="239139" y="2652010"/>
                  <a:pt x="195312" y="2631193"/>
                  <a:pt x="298283" y="2656935"/>
                </a:cubicBezTo>
                <a:cubicBezTo>
                  <a:pt x="458896" y="2697087"/>
                  <a:pt x="174894" y="2649167"/>
                  <a:pt x="470811" y="2691441"/>
                </a:cubicBezTo>
                <a:lnTo>
                  <a:pt x="643339" y="2674188"/>
                </a:lnTo>
                <a:cubicBezTo>
                  <a:pt x="695130" y="2668736"/>
                  <a:pt x="746538" y="2656935"/>
                  <a:pt x="798615" y="2656935"/>
                </a:cubicBezTo>
                <a:cubicBezTo>
                  <a:pt x="1017226" y="2656935"/>
                  <a:pt x="1235686" y="2668437"/>
                  <a:pt x="1454222" y="2674188"/>
                </a:cubicBezTo>
                <a:cubicBezTo>
                  <a:pt x="1597996" y="2668437"/>
                  <a:pt x="1741973" y="2666506"/>
                  <a:pt x="1885543" y="2656935"/>
                </a:cubicBezTo>
                <a:cubicBezTo>
                  <a:pt x="1927081" y="2654166"/>
                  <a:pt x="2090896" y="2608333"/>
                  <a:pt x="2109830" y="2605177"/>
                </a:cubicBezTo>
                <a:lnTo>
                  <a:pt x="2213347" y="2587924"/>
                </a:lnTo>
                <a:cubicBezTo>
                  <a:pt x="2247441" y="2576559"/>
                  <a:pt x="2292542" y="2566569"/>
                  <a:pt x="2316864" y="2536166"/>
                </a:cubicBezTo>
                <a:cubicBezTo>
                  <a:pt x="2328225" y="2521965"/>
                  <a:pt x="2328365" y="2501660"/>
                  <a:pt x="2334116" y="2484407"/>
                </a:cubicBezTo>
                <a:cubicBezTo>
                  <a:pt x="2328365" y="2265871"/>
                  <a:pt x="2326570" y="2047196"/>
                  <a:pt x="2316864" y="1828800"/>
                </a:cubicBezTo>
                <a:cubicBezTo>
                  <a:pt x="2315058" y="1788175"/>
                  <a:pt x="2308755" y="1747654"/>
                  <a:pt x="2299611" y="1708030"/>
                </a:cubicBezTo>
                <a:cubicBezTo>
                  <a:pt x="2256628" y="1521772"/>
                  <a:pt x="2271596" y="1684458"/>
                  <a:pt x="2247852" y="1518249"/>
                </a:cubicBezTo>
                <a:cubicBezTo>
                  <a:pt x="2240487" y="1466695"/>
                  <a:pt x="2243229" y="1413495"/>
                  <a:pt x="2230599" y="1362973"/>
                </a:cubicBezTo>
                <a:cubicBezTo>
                  <a:pt x="2225570" y="1342857"/>
                  <a:pt x="2205367" y="1329761"/>
                  <a:pt x="2196094" y="1311215"/>
                </a:cubicBezTo>
                <a:cubicBezTo>
                  <a:pt x="2187961" y="1294949"/>
                  <a:pt x="2187673" y="1275354"/>
                  <a:pt x="2178841" y="1259456"/>
                </a:cubicBezTo>
                <a:cubicBezTo>
                  <a:pt x="2158701" y="1223204"/>
                  <a:pt x="2132834" y="1190445"/>
                  <a:pt x="2109830" y="1155939"/>
                </a:cubicBezTo>
                <a:cubicBezTo>
                  <a:pt x="2078352" y="1108722"/>
                  <a:pt x="2078046" y="1093889"/>
                  <a:pt x="2023566" y="1069675"/>
                </a:cubicBezTo>
                <a:cubicBezTo>
                  <a:pt x="1990329" y="1054903"/>
                  <a:pt x="1950313" y="1055345"/>
                  <a:pt x="1920049" y="1035169"/>
                </a:cubicBezTo>
                <a:lnTo>
                  <a:pt x="1816532" y="966158"/>
                </a:lnTo>
                <a:cubicBezTo>
                  <a:pt x="1805030" y="943154"/>
                  <a:pt x="1791578" y="921026"/>
                  <a:pt x="1782026" y="897147"/>
                </a:cubicBezTo>
                <a:cubicBezTo>
                  <a:pt x="1768518" y="863376"/>
                  <a:pt x="1747520" y="793630"/>
                  <a:pt x="1747520" y="793630"/>
                </a:cubicBezTo>
                <a:cubicBezTo>
                  <a:pt x="1759032" y="563387"/>
                  <a:pt x="1783976" y="279611"/>
                  <a:pt x="1747520" y="51758"/>
                </a:cubicBezTo>
                <a:cubicBezTo>
                  <a:pt x="1744244" y="31283"/>
                  <a:pt x="1713015" y="28754"/>
                  <a:pt x="1695762" y="17252"/>
                </a:cubicBezTo>
                <a:cubicBezTo>
                  <a:pt x="1667007" y="23003"/>
                  <a:pt x="1637789" y="26789"/>
                  <a:pt x="1609498" y="34505"/>
                </a:cubicBezTo>
                <a:cubicBezTo>
                  <a:pt x="1574407" y="44075"/>
                  <a:pt x="1542353" y="69011"/>
                  <a:pt x="1505981" y="69011"/>
                </a:cubicBezTo>
                <a:lnTo>
                  <a:pt x="1298947" y="69011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432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905000" y="41148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667000" y="46863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slides from Efros/Seitz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0" y="3733800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44398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200" y="6444734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Walski</a:t>
            </a:r>
            <a:r>
              <a:rPr lang="en-US" dirty="0" smtClean="0"/>
              <a:t>, LA Times,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914400" y="990600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1066800" y="12954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990600"/>
            <a:ext cx="611257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Method: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Segment using intelligent scissors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Paste foreground pixels onto target region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209800" y="1371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3622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10668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Won’t work for semi-transparent materials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3434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tips</a:t>
            </a:r>
          </a:p>
          <a:p>
            <a:pPr lvl="1"/>
            <a:r>
              <a:rPr lang="en-US" dirty="0" smtClean="0"/>
              <a:t>Display/save </a:t>
            </a:r>
            <a:r>
              <a:rPr lang="en-US" dirty="0" err="1" smtClean="0"/>
              <a:t>Laplacian</a:t>
            </a:r>
            <a:r>
              <a:rPr lang="en-US" dirty="0" smtClean="0"/>
              <a:t> images using </a:t>
            </a:r>
            <a:r>
              <a:rPr lang="en-US" dirty="0" smtClean="0"/>
              <a:t>mat2gray or </a:t>
            </a:r>
            <a:r>
              <a:rPr lang="en-US" dirty="0" err="1" smtClean="0"/>
              <a:t>imagesc</a:t>
            </a:r>
            <a:endParaRPr lang="en-US" dirty="0" smtClean="0"/>
          </a:p>
          <a:p>
            <a:pPr lvl="1"/>
            <a:r>
              <a:rPr lang="en-US" dirty="0" smtClean="0"/>
              <a:t>Color enhancement: Use gamma adjustment to increase saturation values without going outside range</a:t>
            </a:r>
          </a:p>
          <a:p>
            <a:pPr lvl="1"/>
            <a:r>
              <a:rPr lang="en-US" dirty="0" err="1" smtClean="0"/>
              <a:t>Downsampling</a:t>
            </a:r>
            <a:r>
              <a:rPr lang="en-US" dirty="0" smtClean="0"/>
              <a:t>: use sigma ~= 2  for factor of 2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Emailing projects: code only (no images)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1: Cut and 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457200" y="9144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7162800" y="533400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2600" y="12192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74830" y="28194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3" name="Right Arrow 12"/>
          <p:cNvSpPr/>
          <p:nvPr/>
        </p:nvSpPr>
        <p:spPr>
          <a:xfrm>
            <a:off x="5011947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1176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 with 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257800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743200" y="990600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2578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5720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7432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6482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3733800" y="91440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Mattes</a:t>
            </a:r>
            <a:endParaRPr lang="en-US" sz="2000" dirty="0"/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15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660775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581400" y="327660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Composite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627437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 sz="18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862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shift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41380" y="893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from </a:t>
            </a:r>
            <a:r>
              <a:rPr lang="en-US" dirty="0" err="1" smtClean="0"/>
              <a:t>Junyoung</a:t>
            </a:r>
            <a:r>
              <a:rPr lang="en-US" dirty="0" smtClean="0"/>
              <a:t> </a:t>
            </a:r>
            <a:r>
              <a:rPr lang="en-US" dirty="0" err="1" smtClean="0"/>
              <a:t>Gwak</a:t>
            </a:r>
            <a:endParaRPr lang="en-US" dirty="0"/>
          </a:p>
        </p:txBody>
      </p:sp>
      <p:pic>
        <p:nvPicPr>
          <p:cNvPr id="416770" name="Picture 2" descr="http://web.engr.illinois.edu/~gwak2/cs498dwh/proj1/img/part2/lab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3845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2" name="Picture 4" descr="http://web.engr.illinois.edu/~gwak2/cs498dwh/proj1/img/part2/lab_more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51" y="1178943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774" name="Picture 6" descr="http://web.engr.illinois.edu/~gwak2/cs498dwh/proj1/img/part2/lab_lessyell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51" y="40386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31956" y="838200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red (increase a channel)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649605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yellow (decrease positive b channel values)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657600" y="3783402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52800" y="32766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5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56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57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9964" y="403860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25297" y="648866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35213" y="3581400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38" name="Equation" r:id="rId3" imgW="1523880" imgH="228600" progId="Equation.3">
                  <p:embed/>
                </p:oleObj>
              </mc:Choice>
              <mc:Fallback>
                <p:oleObj name="Equation" r:id="rId3" imgW="15238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3581400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2455" y="6396335"/>
            <a:ext cx="330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Burt and </a:t>
            </a:r>
            <a:r>
              <a:rPr lang="en-US" sz="2400" dirty="0" err="1" smtClean="0"/>
              <a:t>Adelson</a:t>
            </a:r>
            <a:r>
              <a:rPr lang="en-US" sz="2400" dirty="0" smtClean="0"/>
              <a:t> 1983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212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mask at level </a:t>
            </a:r>
            <a:r>
              <a:rPr lang="en-US" dirty="0" err="1" smtClean="0"/>
              <a:t>i</a:t>
            </a:r>
            <a:r>
              <a:rPr lang="en-US" dirty="0" smtClean="0"/>
              <a:t> of Gaussian pyramid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292600" y="4151312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970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1 at level </a:t>
            </a:r>
            <a:r>
              <a:rPr lang="en-US" dirty="0" err="1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49600" y="4227512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98570" y="3429000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29000" y="6369050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5000" y="1524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51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1: favorites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Favorite project</a:t>
            </a:r>
          </a:p>
          <a:p>
            <a:pPr lvl="1"/>
            <a:r>
              <a:rPr lang="en-US" sz="2400" dirty="0" smtClean="0"/>
              <a:t>Benjamin (most </a:t>
            </a:r>
            <a:r>
              <a:rPr lang="en-US" sz="2400" dirty="0" smtClean="0"/>
              <a:t>votes)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400" dirty="0" smtClean="0"/>
              <a:t>	</a:t>
            </a:r>
            <a:r>
              <a:rPr lang="en-US" sz="2400" dirty="0">
                <a:hlinkClick r:id="rId2"/>
              </a:rPr>
              <a:t>http://web.engr.illinois.edu/~</a:t>
            </a:r>
            <a:r>
              <a:rPr lang="en-US" sz="2400" dirty="0" smtClean="0">
                <a:hlinkClick r:id="rId2"/>
              </a:rPr>
              <a:t>seefldt2/cs498dh4/proj1/</a:t>
            </a:r>
            <a:endParaRPr lang="en-US" sz="2400" dirty="0" smtClean="0"/>
          </a:p>
          <a:p>
            <a:r>
              <a:rPr lang="en-US" dirty="0" smtClean="0"/>
              <a:t>Favorite result</a:t>
            </a:r>
          </a:p>
          <a:p>
            <a:pPr lvl="1"/>
            <a:r>
              <a:rPr lang="en-US" dirty="0" smtClean="0"/>
              <a:t>Side: Woman-tiger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Several other nominations</a:t>
            </a:r>
          </a:p>
        </p:txBody>
      </p:sp>
    </p:spTree>
    <p:extLst>
      <p:ext uri="{BB962C8B-B14F-4D97-AF65-F5344CB8AC3E}">
        <p14:creationId xmlns:p14="http://schemas.microsoft.com/office/powerpoint/2010/main" val="38133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811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17525" y="6288088"/>
            <a:ext cx="254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819400" y="19812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05400" y="21336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762000" y="2120348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91000" y="4191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2743200" y="1524000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Project 3!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Treat pixels as variables to be solved</a:t>
            </a:r>
          </a:p>
          <a:p>
            <a:pPr lvl="1"/>
            <a:r>
              <a:rPr lang="en-US" sz="2400" dirty="0" smtClean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 smtClean="0"/>
              <a:t>Keep background pixels constant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304800" y="13716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724400" y="14478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2971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48006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5280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59080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7203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8956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7338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object region</a:t>
            </a:r>
            <a:endParaRPr lang="en-US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33400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24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	Creation of image = least squares problem in terms of: 1) pixel intensities; 2) differences of pixel intensities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66594" name="Picture 2" descr="LeastSquaresFitting"/>
          <p:cNvPicPr>
            <a:picLocks noChangeAspect="1" noChangeArrowheads="1"/>
          </p:cNvPicPr>
          <p:nvPr/>
        </p:nvPicPr>
        <p:blipFill>
          <a:blip r:embed="rId4" cstate="print"/>
          <a:srcRect r="47955"/>
          <a:stretch>
            <a:fillRect/>
          </a:stretch>
        </p:blipFill>
        <p:spPr bwMode="auto">
          <a:xfrm>
            <a:off x="0" y="3657600"/>
            <a:ext cx="4591288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Least Squares Line Fit in 2 Dimensions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64138" y="3657600"/>
          <a:ext cx="3979862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65" name="Equation" r:id="rId5" imgW="1549080" imgH="711000" progId="Equation.3">
                  <p:embed/>
                </p:oleObj>
              </mc:Choice>
              <mc:Fallback>
                <p:oleObj name="Equation" r:id="rId5" imgW="15490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138" y="3657600"/>
                        <a:ext cx="3979862" cy="182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06938" y="57150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Matlab</a:t>
            </a:r>
            <a:r>
              <a:rPr lang="en-US" dirty="0" smtClean="0"/>
              <a:t> least-squares solvers for numerically stable solution with sparse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Line-fitting: y=</a:t>
            </a:r>
            <a:r>
              <a:rPr lang="en-US" dirty="0" err="1" smtClean="0"/>
              <a:t>mx+b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2" descr="LeastSquaresFitting"/>
          <p:cNvPicPr>
            <a:picLocks noChangeAspect="1" noChangeArrowheads="1"/>
          </p:cNvPicPr>
          <p:nvPr/>
        </p:nvPicPr>
        <p:blipFill>
          <a:blip r:embed="rId2" cstate="print"/>
          <a:srcRect r="47955"/>
          <a:stretch>
            <a:fillRect/>
          </a:stretch>
        </p:blipFill>
        <p:spPr bwMode="auto">
          <a:xfrm>
            <a:off x="5791200" y="533400"/>
            <a:ext cx="3240909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4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  Gradient domain processing</a:t>
            </a:r>
            <a:endParaRPr lang="en-US" dirty="0"/>
          </a:p>
        </p:txBody>
      </p:sp>
      <p:pic>
        <p:nvPicPr>
          <p:cNvPr id="4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572375" cy="733426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991484"/>
              </p:ext>
            </p:extLst>
          </p:nvPr>
        </p:nvGraphicFramePr>
        <p:xfrm>
          <a:off x="533400" y="297180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641" y="29286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641" y="337824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641" y="38108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67" y="42419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7266" y="29301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7266" y="337973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7266" y="381237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5392" y="424344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9849" y="293735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9849" y="338698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9849" y="38196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7975" y="425068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8221" y="292159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8221" y="337123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8221" y="38038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6347" y="42349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95252"/>
              </p:ext>
            </p:extLst>
          </p:nvPr>
        </p:nvGraphicFramePr>
        <p:xfrm>
          <a:off x="3429000" y="2971742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377241" y="292855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7241" y="337818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7241" y="381081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85367" y="424188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2866" y="293004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22866" y="337968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2866" y="381231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0992" y="424338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75449" y="293729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75449" y="338692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5449" y="381956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83575" y="425063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03821" y="29215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3821" y="337117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03821" y="380380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11947" y="423487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5023" y="25563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ource image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505200" y="258002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image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629400" y="26024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image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490545"/>
              </p:ext>
            </p:extLst>
          </p:nvPr>
        </p:nvGraphicFramePr>
        <p:xfrm>
          <a:off x="6291853" y="297982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US" b="1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240094" y="293663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40094" y="338626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40094" y="381889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220" y="42499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85719" y="293812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85719" y="33877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85719" y="382039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93845" y="425146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38302" y="29453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38302" y="33950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38302" y="38276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46428" y="425870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66674" y="292961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66674" y="337925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66674" y="381188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74800" y="424295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80002" y="3405616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976046" y="3410227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838088" y="3416369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Favorite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46913" y="6396335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Sida Li</a:t>
            </a:r>
            <a:endParaRPr lang="en-US" sz="2400" dirty="0"/>
          </a:p>
        </p:txBody>
      </p:sp>
      <p:pic>
        <p:nvPicPr>
          <p:cNvPr id="378882" name="Picture 2" descr="http://web.engr.illinois.edu/~sidali2/cs498dwh/proj1/images/tiger_wom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35337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6" name="Picture 6" descr="http://web.engr.illinois.edu/~sidali2/cs498dwh/proj1/images/tiger_wom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03" y="6096000"/>
            <a:ext cx="494396" cy="6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8" name="Picture 8" descr="http://web.engr.illinois.edu/~sidali2/cs498dwh/proj1/images/wom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60" y="34507"/>
            <a:ext cx="1298523" cy="16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0" name="Picture 10" descr="http://web.engr.illinois.edu/~sidali2/cs498dwh/proj1/images/tig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508"/>
            <a:ext cx="1225545" cy="16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eb.engr.illinois.edu/~sidali2/cs498dwh/proj1/images/tiger_wom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55" y="6176533"/>
            <a:ext cx="366712" cy="4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lose?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914400" y="25146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Foreground color changes</a:t>
            </a:r>
          </a:p>
          <a:p>
            <a:r>
              <a:rPr lang="en-US" sz="2800" dirty="0" smtClean="0"/>
              <a:t>Background pixels in target region are replaced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with Mixed Gradients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foreground or background gradient with larger magnitude as the guiding gradient</a:t>
            </a:r>
            <a:endParaRPr lang="en-US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Gradient 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 smtClean="0"/>
              <a:t>Constraints can be from one image (for filtering) or more (for blending)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3: Reconstruction from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Color2Gray</a:t>
            </a:r>
            <a:endParaRPr lang="en-US" dirty="0"/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114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rgb2gray</a:t>
            </a:r>
            <a:endParaRPr lang="en-US" dirty="0"/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114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1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Gradient-domain editing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NPR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Preserve gradients on edges</a:t>
            </a:r>
          </a:p>
          <a:p>
            <a:pPr lvl="1"/>
            <a:r>
              <a:rPr lang="en-US" sz="2400" dirty="0" smtClean="0"/>
              <a:t>e.g., get canny edges with edge(</a:t>
            </a:r>
            <a:r>
              <a:rPr lang="en-US" sz="2400" dirty="0" err="1" smtClean="0"/>
              <a:t>im</a:t>
            </a:r>
            <a:r>
              <a:rPr lang="en-US" sz="2400" dirty="0" smtClean="0"/>
              <a:t>, ‘canny’)</a:t>
            </a:r>
          </a:p>
          <a:p>
            <a:r>
              <a:rPr lang="en-US" sz="2800" dirty="0" smtClean="0"/>
              <a:t>Reduce gradients not on edges</a:t>
            </a:r>
          </a:p>
          <a:p>
            <a:r>
              <a:rPr lang="en-US" sz="2800" dirty="0" smtClean="0"/>
              <a:t>Preserve original intensity</a:t>
            </a:r>
            <a:endParaRPr lang="en-US" sz="2800" dirty="0"/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Alpha compositing</a:t>
            </a:r>
          </a:p>
          <a:p>
            <a:pPr marL="1371600" lvl="2" indent="-514350"/>
            <a:r>
              <a:rPr lang="en-US" dirty="0" smtClean="0"/>
              <a:t>Need nice cut (intelligent scissors)</a:t>
            </a:r>
          </a:p>
          <a:p>
            <a:pPr marL="1371600" lvl="2" indent="-514350"/>
            <a:r>
              <a:rPr lang="en-US" dirty="0" smtClean="0"/>
              <a:t>Should </a:t>
            </a:r>
            <a:r>
              <a:rPr lang="en-US" b="1" dirty="0" smtClean="0"/>
              <a:t>feather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1371600" lvl="2" indent="-514350"/>
            <a:r>
              <a:rPr lang="en-US" b="1" dirty="0" smtClean="0"/>
              <a:t>Smooth blending at low frequencies, sharp at high frequencies</a:t>
            </a:r>
          </a:p>
          <a:p>
            <a:pPr marL="1371600" lvl="2" indent="-514350"/>
            <a:r>
              <a:rPr lang="en-US" dirty="0" smtClean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Gradient domain editing</a:t>
            </a:r>
          </a:p>
          <a:p>
            <a:pPr marL="1371600" lvl="2" indent="-514350"/>
            <a:r>
              <a:rPr lang="en-US" dirty="0" smtClean="0"/>
              <a:t>Also called </a:t>
            </a:r>
            <a:r>
              <a:rPr lang="en-US" b="1" dirty="0" smtClean="0"/>
              <a:t>Poisson Editing</a:t>
            </a:r>
          </a:p>
          <a:p>
            <a:pPr marL="1371600" lvl="2" indent="-514350"/>
            <a:r>
              <a:rPr lang="en-US" dirty="0" smtClean="0"/>
              <a:t>Explicit control over what to preserve</a:t>
            </a:r>
          </a:p>
          <a:p>
            <a:pPr marL="1371600" lvl="2" indent="-514350"/>
            <a:r>
              <a:rPr lang="en-US" dirty="0" smtClean="0"/>
              <a:t>Changes foreground color (for better or worse)</a:t>
            </a:r>
          </a:p>
          <a:p>
            <a:pPr marL="1371600" lvl="2" indent="-514350"/>
            <a:r>
              <a:rPr lang="en-US" dirty="0" smtClean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Poisson editing?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9/24/2013</a:t>
            </a:r>
            <a:endParaRPr lang="en-US" dirty="0"/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99" y="26670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9/24/2013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warping: affine, projective, rotation,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 of color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10082" y="2618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</a:t>
            </a:r>
            <a:r>
              <a:rPr lang="en-US" dirty="0" smtClean="0"/>
              <a:t>from Sida Li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2259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37712" y="13280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 Color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82828" y="134432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F Color</a:t>
            </a:r>
            <a:endParaRPr lang="en-US" dirty="0"/>
          </a:p>
        </p:txBody>
      </p:sp>
      <p:pic>
        <p:nvPicPr>
          <p:cNvPr id="380930" name="Picture 2" descr="http://web.engr.illinois.edu/~sidali2/cs498dwh/proj1/images/tiger_wom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11515"/>
            <a:ext cx="2743200" cy="34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2" name="Picture 4" descr="http://web.engr.illinois.edu/~sidali2/cs498dwh/proj1/images/tiger_wom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44" y="5660825"/>
            <a:ext cx="520112" cy="6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4" name="Picture 6" descr="http://web.engr.illinois.edu/~sidali2/cs498dwh/proj1/images/high_col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98" y="1889825"/>
            <a:ext cx="2843338" cy="348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6" name="Picture 8" descr="http://web.engr.illinois.edu/~sidali2/cs498dwh/proj1/images/high_c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11" y="5687606"/>
            <a:ext cx="537594" cy="65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8" name="Picture 10" descr="http://web.engr.illinois.edu/~sidali2/cs498dwh/proj1/images/low_col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9825"/>
            <a:ext cx="2708312" cy="348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40" name="Picture 12" descr="http://web.engr.illinois.edu/~sidali2/cs498dwh/proj1/images/low_colo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40" y="5746140"/>
            <a:ext cx="512063" cy="65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eb.engr.illinois.edu/~sidali2/cs498dwh/proj1/images/tiger_woma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56" y="5660825"/>
            <a:ext cx="347941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web.engr.illinois.edu/~sidali2/cs498dwh/proj1/images/high_colo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86" y="5716873"/>
            <a:ext cx="358396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web.engr.illinois.edu/~sidali2/cs498dwh/proj1/images/low_colo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71" y="5771019"/>
            <a:ext cx="341376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36184" y="6396335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Esteban Gomez</a:t>
            </a:r>
            <a:endParaRPr lang="en-US" sz="2400" dirty="0"/>
          </a:p>
        </p:txBody>
      </p:sp>
      <p:pic>
        <p:nvPicPr>
          <p:cNvPr id="379906" name="Picture 2" descr="http://web.engr.illinois.edu/~gomezsa2/cs498dwh/proj1/images/hybridB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43998"/>
            <a:ext cx="3544121" cy="44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eb.engr.illinois.edu/~gomezsa2/cs498dwh/proj1/images/hybridB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99" y="5912917"/>
            <a:ext cx="616724" cy="77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eb.engr.illinois.edu/~gomezsa2/cs498dwh/proj1/images/hybridB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47" y="6017889"/>
            <a:ext cx="433440" cy="5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8" name="Picture 4" descr="http://web.engr.illinois.edu/~gomezsa2/cs498dwh/proj1/images/L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472" y="51533"/>
            <a:ext cx="1216565" cy="154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0" name="Picture 6" descr="http://web.engr.illinois.edu/~gomezsa2/cs498dwh/proj1/images/lion_cu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637" y="50095"/>
            <a:ext cx="1333382" cy="154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4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finding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Good boundary has a low-cost path from seed to cursor</a:t>
            </a:r>
          </a:p>
          <a:p>
            <a:pPr lvl="1"/>
            <a:r>
              <a:rPr lang="en-US" dirty="0" smtClean="0"/>
              <a:t>Low cost = edge, high gradient, right orientation</a:t>
            </a:r>
          </a:p>
          <a:p>
            <a:endParaRPr lang="en-US" dirty="0"/>
          </a:p>
          <a:p>
            <a:r>
              <a:rPr lang="en-US" dirty="0" err="1" smtClean="0"/>
              <a:t>GrabCut</a:t>
            </a:r>
            <a:endParaRPr lang="en-US" dirty="0" smtClean="0"/>
          </a:p>
          <a:p>
            <a:pPr lvl="1"/>
            <a:r>
              <a:rPr lang="en-US" dirty="0" smtClean="0"/>
              <a:t>Good region is similar to foreground color model and dissimilar from background color</a:t>
            </a:r>
          </a:p>
          <a:p>
            <a:pPr lvl="1"/>
            <a:r>
              <a:rPr lang="en-US" dirty="0" smtClean="0"/>
              <a:t>Good boundaries have a high gradient</a:t>
            </a:r>
          </a:p>
          <a:p>
            <a:pPr lvl="1"/>
            <a:r>
              <a:rPr lang="en-US" dirty="0" smtClean="0"/>
              <a:t>Optimize over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Take-home questions</a:t>
            </a:r>
          </a:p>
        </p:txBody>
      </p:sp>
      <p:sp>
        <p:nvSpPr>
          <p:cNvPr id="6147" name="Content Placeholder 9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	1. What would be the result in “Intelligent Scissors” if all of the edge costs were set to 1?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304800" y="43434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dirty="0">
                <a:latin typeface="+mn-lt"/>
                <a:cs typeface="+mn-cs"/>
              </a:rPr>
              <a:t>	</a:t>
            </a:r>
            <a:r>
              <a:rPr lang="en-US" sz="3200" dirty="0" smtClean="0">
                <a:latin typeface="+mn-lt"/>
                <a:cs typeface="+mn-cs"/>
              </a:rPr>
              <a:t>2. </a:t>
            </a:r>
            <a:r>
              <a:rPr lang="en-US" sz="3200" dirty="0">
                <a:latin typeface="+mn-lt"/>
                <a:cs typeface="+mn-cs"/>
              </a:rPr>
              <a:t>Typically, “</a:t>
            </a:r>
            <a:r>
              <a:rPr lang="en-US" sz="3200" dirty="0" err="1">
                <a:latin typeface="+mn-lt"/>
                <a:cs typeface="+mn-cs"/>
              </a:rPr>
              <a:t>GrabCut</a:t>
            </a:r>
            <a:r>
              <a:rPr lang="en-US" sz="3200" dirty="0">
                <a:latin typeface="+mn-lt"/>
                <a:cs typeface="+mn-cs"/>
              </a:rPr>
              <a:t>” will not work well on objects with thin structures.  How could you change the boundary costs to better segment such objects?</a:t>
            </a:r>
          </a:p>
        </p:txBody>
      </p:sp>
    </p:spTree>
    <p:extLst>
      <p:ext uri="{BB962C8B-B14F-4D97-AF65-F5344CB8AC3E}">
        <p14:creationId xmlns:p14="http://schemas.microsoft.com/office/powerpoint/2010/main" val="25376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21007</TotalTime>
  <Words>1005</Words>
  <Application>Microsoft Office PowerPoint</Application>
  <PresentationFormat>On-screen Show (4:3)</PresentationFormat>
  <Paragraphs>363</Paragraphs>
  <Slides>59</Slides>
  <Notes>3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Lecture1 - Introduction - CP Fall 2010</vt:lpstr>
      <vt:lpstr>Custom Design</vt:lpstr>
      <vt:lpstr>Photo Editor Photo</vt:lpstr>
      <vt:lpstr>Equation</vt:lpstr>
      <vt:lpstr>Blending and Compositing</vt:lpstr>
      <vt:lpstr>Project 1: issues</vt:lpstr>
      <vt:lpstr>Project 1 issues</vt:lpstr>
      <vt:lpstr>Project 1: favorites</vt:lpstr>
      <vt:lpstr>Favorite results</vt:lpstr>
      <vt:lpstr>Project 1 issues</vt:lpstr>
      <vt:lpstr>PowerPoint Presentation</vt:lpstr>
      <vt:lpstr>Last class: finding boundaries</vt:lpstr>
      <vt:lpstr>Take-home questions</vt:lpstr>
      <vt:lpstr>Last Class: cutting out objects</vt:lpstr>
      <vt:lpstr>This Class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Affect of Window Size</vt:lpstr>
      <vt:lpstr>Affect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Gradient-domain editing</vt:lpstr>
      <vt:lpstr>Examples</vt:lpstr>
      <vt:lpstr>Examples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52</cp:revision>
  <cp:lastPrinted>2013-09-24T15:02:35Z</cp:lastPrinted>
  <dcterms:created xsi:type="dcterms:W3CDTF">2010-08-30T03:58:01Z</dcterms:created>
  <dcterms:modified xsi:type="dcterms:W3CDTF">2013-09-24T15:47:19Z</dcterms:modified>
</cp:coreProperties>
</file>