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67"/>
  </p:notesMasterIdLst>
  <p:sldIdLst>
    <p:sldId id="398" r:id="rId3"/>
    <p:sldId id="401" r:id="rId4"/>
    <p:sldId id="496" r:id="rId5"/>
    <p:sldId id="484" r:id="rId6"/>
    <p:sldId id="407" r:id="rId7"/>
    <p:sldId id="408" r:id="rId8"/>
    <p:sldId id="409" r:id="rId9"/>
    <p:sldId id="410" r:id="rId10"/>
    <p:sldId id="454" r:id="rId11"/>
    <p:sldId id="455" r:id="rId12"/>
    <p:sldId id="457" r:id="rId13"/>
    <p:sldId id="475" r:id="rId14"/>
    <p:sldId id="412" r:id="rId15"/>
    <p:sldId id="413" r:id="rId16"/>
    <p:sldId id="414" r:id="rId17"/>
    <p:sldId id="483" r:id="rId18"/>
    <p:sldId id="415" r:id="rId19"/>
    <p:sldId id="416" r:id="rId20"/>
    <p:sldId id="417" r:id="rId21"/>
    <p:sldId id="418" r:id="rId22"/>
    <p:sldId id="419" r:id="rId23"/>
    <p:sldId id="491" r:id="rId24"/>
    <p:sldId id="492" r:id="rId25"/>
    <p:sldId id="493" r:id="rId26"/>
    <p:sldId id="494" r:id="rId27"/>
    <p:sldId id="495" r:id="rId28"/>
    <p:sldId id="420" r:id="rId29"/>
    <p:sldId id="421" r:id="rId30"/>
    <p:sldId id="422" r:id="rId31"/>
    <p:sldId id="423" r:id="rId32"/>
    <p:sldId id="485" r:id="rId33"/>
    <p:sldId id="487" r:id="rId34"/>
    <p:sldId id="486" r:id="rId35"/>
    <p:sldId id="488" r:id="rId36"/>
    <p:sldId id="425" r:id="rId37"/>
    <p:sldId id="426" r:id="rId38"/>
    <p:sldId id="427" r:id="rId39"/>
    <p:sldId id="428" r:id="rId40"/>
    <p:sldId id="429" r:id="rId41"/>
    <p:sldId id="430" r:id="rId42"/>
    <p:sldId id="433" r:id="rId43"/>
    <p:sldId id="434" r:id="rId44"/>
    <p:sldId id="435" r:id="rId45"/>
    <p:sldId id="438" r:id="rId46"/>
    <p:sldId id="439" r:id="rId47"/>
    <p:sldId id="440" r:id="rId48"/>
    <p:sldId id="465" r:id="rId49"/>
    <p:sldId id="441" r:id="rId50"/>
    <p:sldId id="442" r:id="rId51"/>
    <p:sldId id="466" r:id="rId52"/>
    <p:sldId id="490" r:id="rId53"/>
    <p:sldId id="489" r:id="rId54"/>
    <p:sldId id="444" r:id="rId55"/>
    <p:sldId id="445" r:id="rId56"/>
    <p:sldId id="482" r:id="rId57"/>
    <p:sldId id="446" r:id="rId58"/>
    <p:sldId id="447" r:id="rId59"/>
    <p:sldId id="448" r:id="rId60"/>
    <p:sldId id="449" r:id="rId61"/>
    <p:sldId id="450" r:id="rId62"/>
    <p:sldId id="451" r:id="rId63"/>
    <p:sldId id="452" r:id="rId64"/>
    <p:sldId id="472" r:id="rId65"/>
    <p:sldId id="473" r:id="rId66"/>
  </p:sldIdLst>
  <p:sldSz cx="9144000" cy="6858000" type="screen4x3"/>
  <p:notesSz cx="6934200" cy="92329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8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63" autoAdjust="0"/>
    <p:restoredTop sz="84462" autoAdjust="0"/>
  </p:normalViewPr>
  <p:slideViewPr>
    <p:cSldViewPr>
      <p:cViewPr>
        <p:scale>
          <a:sx n="50" d="100"/>
          <a:sy n="50" d="100"/>
        </p:scale>
        <p:origin x="-799" y="-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9" y="6053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presProps" Target="presProps.xml"/><Relationship Id="rId7" Type="http://schemas.openxmlformats.org/officeDocument/2006/relationships/slide" Target="slides/slide5.xml"/><Relationship Id="rId71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theme" Target="theme/theme1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28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image" Target="../media/image9.wmf"/><Relationship Id="rId1" Type="http://schemas.openxmlformats.org/officeDocument/2006/relationships/image" Target="../media/image8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.wmf"/><Relationship Id="rId1" Type="http://schemas.openxmlformats.org/officeDocument/2006/relationships/image" Target="../media/image8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86.wmf"/><Relationship Id="rId2" Type="http://schemas.openxmlformats.org/officeDocument/2006/relationships/image" Target="../media/image85.wmf"/><Relationship Id="rId1" Type="http://schemas.openxmlformats.org/officeDocument/2006/relationships/image" Target="../media/image84.wmf"/><Relationship Id="rId4" Type="http://schemas.openxmlformats.org/officeDocument/2006/relationships/image" Target="../media/image87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9.wmf"/><Relationship Id="rId1" Type="http://schemas.openxmlformats.org/officeDocument/2006/relationships/image" Target="../media/image92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97.wmf"/><Relationship Id="rId2" Type="http://schemas.openxmlformats.org/officeDocument/2006/relationships/image" Target="../media/image96.wmf"/><Relationship Id="rId1" Type="http://schemas.openxmlformats.org/officeDocument/2006/relationships/image" Target="../media/image95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wmf"/><Relationship Id="rId2" Type="http://schemas.openxmlformats.org/officeDocument/2006/relationships/image" Target="../media/image119.wmf"/><Relationship Id="rId1" Type="http://schemas.openxmlformats.org/officeDocument/2006/relationships/image" Target="../media/image118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1.w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92.wmf"/><Relationship Id="rId1" Type="http://schemas.openxmlformats.org/officeDocument/2006/relationships/image" Target="../media/image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04820" cy="461645"/>
          </a:xfrm>
          <a:prstGeom prst="rect">
            <a:avLst/>
          </a:prstGeom>
        </p:spPr>
        <p:txBody>
          <a:bodyPr vert="horz" lIns="92382" tIns="46191" rIns="92382" bIns="46191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27775" y="0"/>
            <a:ext cx="3004820" cy="461645"/>
          </a:xfrm>
          <a:prstGeom prst="rect">
            <a:avLst/>
          </a:prstGeom>
        </p:spPr>
        <p:txBody>
          <a:bodyPr vert="horz" lIns="92382" tIns="46191" rIns="92382" bIns="46191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6F4FBCDD-D989-4CE3-ADE9-54A81E3DAD12}" type="datetimeFigureOut">
              <a:rPr lang="en-US"/>
              <a:pPr>
                <a:defRPr/>
              </a:pPr>
              <a:t>9/16/2013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58875" y="692150"/>
            <a:ext cx="4616450" cy="34623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382" tIns="46191" rIns="92382" bIns="46191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3420" y="4385628"/>
            <a:ext cx="5547360" cy="4154805"/>
          </a:xfrm>
          <a:prstGeom prst="rect">
            <a:avLst/>
          </a:prstGeom>
        </p:spPr>
        <p:txBody>
          <a:bodyPr vert="horz" lIns="92382" tIns="46191" rIns="92382" bIns="46191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69653"/>
            <a:ext cx="3004820" cy="461645"/>
          </a:xfrm>
          <a:prstGeom prst="rect">
            <a:avLst/>
          </a:prstGeom>
        </p:spPr>
        <p:txBody>
          <a:bodyPr vert="horz" lIns="92382" tIns="46191" rIns="92382" bIns="46191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27775" y="8769653"/>
            <a:ext cx="3004820" cy="461645"/>
          </a:xfrm>
          <a:prstGeom prst="rect">
            <a:avLst/>
          </a:prstGeom>
        </p:spPr>
        <p:txBody>
          <a:bodyPr vert="horz" lIns="92382" tIns="46191" rIns="92382" bIns="46191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0EA13999-41D4-4B40-AFC6-99FBFE0D64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94265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F287E22-70B1-4DA5-945D-A0003F936ADD}" type="slidenum">
              <a:rPr lang="en-US" smtClean="0"/>
              <a:pPr/>
              <a:t>6</a:t>
            </a:fld>
            <a:endParaRPr lang="en-US" smtClean="0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4621699-0C3E-4922-9D25-5CFB7C3F9B41}" type="slidenum">
              <a:rPr lang="en-US" smtClean="0"/>
              <a:pPr/>
              <a:t>20</a:t>
            </a:fld>
            <a:endParaRPr lang="en-US" smtClean="0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2174E07-3560-4C63-AB3C-46DA682CD13E}" type="slidenum">
              <a:rPr lang="en-US" smtClean="0"/>
              <a:pPr/>
              <a:t>21</a:t>
            </a:fld>
            <a:endParaRPr lang="en-US" smtClean="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06475" y="306388"/>
            <a:ext cx="4919663" cy="3689350"/>
          </a:xfrm>
          <a:solidFill>
            <a:srgbClr val="FFFFFF"/>
          </a:solidFill>
          <a:ln/>
        </p:spPr>
      </p:sp>
      <p:sp>
        <p:nvSpPr>
          <p:cNvPr id="63492" name="Text Box 3"/>
          <p:cNvSpPr txBox="1">
            <a:spLocks noChangeArrowheads="1"/>
          </p:cNvSpPr>
          <p:nvPr/>
        </p:nvSpPr>
        <p:spPr bwMode="auto">
          <a:xfrm>
            <a:off x="508591" y="4355089"/>
            <a:ext cx="5920120" cy="4098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defTabSz="901634"/>
            <a:endParaRPr lang="ru-RU" sz="2300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A13999-41D4-4B40-AFC6-99FBFE0D6424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EFE8333-6DDA-4103-B48C-806582D0F249}" type="slidenum">
              <a:rPr lang="en-US" smtClean="0"/>
              <a:pPr/>
              <a:t>27</a:t>
            </a:fld>
            <a:endParaRPr lang="en-US" smtClean="0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8A08435-DEDF-4101-85CF-762A1B724B32}" type="slidenum">
              <a:rPr lang="en-US" smtClean="0"/>
              <a:pPr/>
              <a:t>28</a:t>
            </a:fld>
            <a:endParaRPr lang="en-US" smtClean="0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97A0B1A-FE3D-4EF8-83B3-ADBDE9586ADA}" type="slidenum">
              <a:rPr lang="en-US" smtClean="0"/>
              <a:pPr/>
              <a:t>29</a:t>
            </a:fld>
            <a:endParaRPr lang="en-US" smtClean="0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1BCB8E4-52E9-41D9-9D8A-1A0582DF3E9D}" type="slidenum">
              <a:rPr lang="en-US" smtClean="0"/>
              <a:pPr/>
              <a:t>30</a:t>
            </a:fld>
            <a:endParaRPr lang="en-US" smtClean="0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9A35588-44C1-4D00-B450-A716F00D1F3E}" type="slidenum">
              <a:rPr lang="en-US" smtClean="0"/>
              <a:pPr/>
              <a:t>35</a:t>
            </a:fld>
            <a:endParaRPr lang="en-US" smtClean="0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36B6051-E62C-46A6-83F8-4BEA2A230AE3}" type="slidenum">
              <a:rPr lang="en-US" smtClean="0"/>
              <a:pPr/>
              <a:t>36</a:t>
            </a:fld>
            <a:endParaRPr lang="en-US" smtClean="0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D523227-9C64-4B20-9743-05E649D3F9F5}" type="slidenum">
              <a:rPr lang="en-US" smtClean="0"/>
              <a:pPr/>
              <a:t>37</a:t>
            </a:fld>
            <a:endParaRPr lang="en-US" smtClean="0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A471DD5-BCB7-4452-BD1F-CE186BA3AF4C}" type="slidenum">
              <a:rPr lang="en-US" smtClean="0"/>
              <a:pPr/>
              <a:t>7</a:t>
            </a:fld>
            <a:endParaRPr lang="en-US" smtClean="0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C7CC6C1-CA59-48E7-9F19-25A6DCF6E35E}" type="slidenum">
              <a:rPr lang="en-US" smtClean="0"/>
              <a:pPr/>
              <a:t>38</a:t>
            </a:fld>
            <a:endParaRPr lang="en-US" smtClean="0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B285023-D52F-4154-92D3-7D08DAD7DE85}" type="slidenum">
              <a:rPr lang="en-US" smtClean="0"/>
              <a:pPr/>
              <a:t>39</a:t>
            </a:fld>
            <a:endParaRPr lang="en-US" smtClean="0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C0C08AB-FD39-4595-9B30-1033998CF423}" type="slidenum">
              <a:rPr lang="en-US" smtClean="0"/>
              <a:pPr/>
              <a:t>40</a:t>
            </a:fld>
            <a:endParaRPr lang="en-US" smtClean="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A476C60-6926-44B9-B43B-2B6716395037}" type="slidenum">
              <a:rPr lang="en-US" smtClean="0"/>
              <a:pPr/>
              <a:t>41</a:t>
            </a:fld>
            <a:endParaRPr lang="en-US" smtClean="0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C6EB40B-A2DE-44FD-92CC-579E357D4855}" type="slidenum">
              <a:rPr lang="en-US" smtClean="0"/>
              <a:pPr/>
              <a:t>42</a:t>
            </a:fld>
            <a:endParaRPr lang="en-US" smtClean="0"/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38FBC85-A2CE-402E-90D2-2C70E2DCB334}" type="slidenum">
              <a:rPr lang="en-US" smtClean="0"/>
              <a:pPr/>
              <a:t>43</a:t>
            </a:fld>
            <a:endParaRPr lang="en-US" smtClean="0"/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7527AFB-BE03-4C40-9A48-290C4BD04C75}" type="slidenum">
              <a:rPr lang="en-US" smtClean="0"/>
              <a:pPr/>
              <a:t>44</a:t>
            </a:fld>
            <a:endParaRPr lang="en-US" smtClean="0"/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B170750-29AA-4151-BBD9-4749F05AE3D9}" type="slidenum">
              <a:rPr lang="en-US" smtClean="0"/>
              <a:pPr/>
              <a:t>45</a:t>
            </a:fld>
            <a:endParaRPr lang="en-US" smtClean="0"/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7288" y="690563"/>
            <a:ext cx="4592637" cy="3444875"/>
          </a:xfrm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700C953-AB6F-4B4C-B989-8A75254C5AAF}" type="slidenum">
              <a:rPr lang="en-US" smtClean="0"/>
              <a:pPr/>
              <a:t>46</a:t>
            </a:fld>
            <a:endParaRPr lang="en-US" smtClean="0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7288" y="690563"/>
            <a:ext cx="4592637" cy="3444875"/>
          </a:xfrm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561346E-EE07-422E-A819-793257D06AF9}" type="slidenum">
              <a:rPr lang="en-US" smtClean="0"/>
              <a:pPr/>
              <a:t>48</a:t>
            </a:fld>
            <a:endParaRPr lang="en-US" smtClean="0"/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D4226E8-2E42-4B55-A1DD-23B14F026AEA}" type="slidenum">
              <a:rPr lang="en-US" smtClean="0"/>
              <a:pPr/>
              <a:t>8</a:t>
            </a:fld>
            <a:endParaRPr lang="en-US" smtClean="0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AC943A0-1D03-4294-A3F5-1144F3D2CF72}" type="slidenum">
              <a:rPr lang="en-US" smtClean="0"/>
              <a:pPr/>
              <a:t>49</a:t>
            </a:fld>
            <a:endParaRPr lang="en-US" smtClean="0"/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DD15991-64BB-451C-9099-C147E9798154}" type="slidenum">
              <a:rPr lang="en-US" smtClean="0"/>
              <a:pPr/>
              <a:t>53</a:t>
            </a:fld>
            <a:endParaRPr lang="en-US" smtClean="0"/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7288" y="690563"/>
            <a:ext cx="4592637" cy="3444875"/>
          </a:xfrm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210F23C-6250-4423-8C29-44DEB49BBD82}" type="slidenum">
              <a:rPr lang="en-US" smtClean="0"/>
              <a:pPr/>
              <a:t>54</a:t>
            </a:fld>
            <a:endParaRPr lang="en-US" smtClean="0"/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0BFAAB8-B035-4CF4-AF04-FB522214701A}" type="slidenum">
              <a:rPr lang="en-US" smtClean="0"/>
              <a:pPr/>
              <a:t>56</a:t>
            </a:fld>
            <a:endParaRPr lang="en-US" smtClean="0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9A7BE11-4080-418F-819D-877CE4E4AA34}" type="slidenum">
              <a:rPr lang="en-US" smtClean="0"/>
              <a:pPr/>
              <a:t>57</a:t>
            </a:fld>
            <a:endParaRPr lang="en-US" smtClean="0"/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FB85483-DD68-455E-8F3B-D85C4D349A4B}" type="slidenum">
              <a:rPr lang="en-US" smtClean="0"/>
              <a:pPr/>
              <a:t>58</a:t>
            </a:fld>
            <a:endParaRPr lang="en-US" smtClean="0"/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7288" y="690563"/>
            <a:ext cx="4592637" cy="3444875"/>
          </a:xfrm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A4EF08B-A2CB-4502-AE9E-EE168B7A2473}" type="slidenum">
              <a:rPr lang="en-US" smtClean="0"/>
              <a:pPr/>
              <a:t>59</a:t>
            </a:fld>
            <a:endParaRPr lang="en-US" smtClean="0"/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9ABE59F-34CF-42CD-8071-FB5D1FE9FA6F}" type="slidenum">
              <a:rPr lang="en-US" smtClean="0"/>
              <a:pPr/>
              <a:t>60</a:t>
            </a:fld>
            <a:endParaRPr lang="en-US" smtClean="0"/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7288" y="690563"/>
            <a:ext cx="4592637" cy="3444875"/>
          </a:xfrm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66FCBE1-E273-45F3-B68A-4BE2DCC7EA21}" type="slidenum">
              <a:rPr lang="en-US" smtClean="0"/>
              <a:pPr/>
              <a:t>61</a:t>
            </a:fld>
            <a:endParaRPr lang="en-US" smtClean="0"/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73F8A57-91C0-4D01-9C0D-52680793251A}" type="slidenum">
              <a:rPr lang="en-US" smtClean="0"/>
              <a:pPr/>
              <a:t>62</a:t>
            </a:fld>
            <a:endParaRPr lang="en-US" smtClean="0"/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5499EB3-2BE3-4579-A3BA-463ACE65429B}" type="slidenum">
              <a:rPr lang="en-US" smtClean="0"/>
              <a:pPr/>
              <a:t>13</a:t>
            </a:fld>
            <a:endParaRPr lang="en-US" smtClean="0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8875" y="692150"/>
            <a:ext cx="4616450" cy="3462338"/>
          </a:xfrm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4147" y="4383730"/>
            <a:ext cx="5085907" cy="4157454"/>
          </a:xfrm>
          <a:noFill/>
          <a:ln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2547B62-6EC8-4AA9-AA41-A4BC4273BE13}" type="slidenum">
              <a:rPr lang="en-US" smtClean="0"/>
              <a:pPr/>
              <a:t>14</a:t>
            </a:fld>
            <a:endParaRPr lang="en-US" smtClean="0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F298083-7B4D-4AD2-8275-723C67622870}" type="slidenum">
              <a:rPr lang="en-US" smtClean="0"/>
              <a:pPr/>
              <a:t>15</a:t>
            </a:fld>
            <a:endParaRPr lang="en-US" smtClean="0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06475" y="306388"/>
            <a:ext cx="4919663" cy="3689350"/>
          </a:xfrm>
          <a:solidFill>
            <a:srgbClr val="FFFFFF"/>
          </a:solidFill>
          <a:ln/>
        </p:spPr>
      </p:sp>
      <p:sp>
        <p:nvSpPr>
          <p:cNvPr id="58372" name="Text Box 3"/>
          <p:cNvSpPr txBox="1">
            <a:spLocks noChangeArrowheads="1"/>
          </p:cNvSpPr>
          <p:nvPr/>
        </p:nvSpPr>
        <p:spPr bwMode="auto">
          <a:xfrm>
            <a:off x="508591" y="4355089"/>
            <a:ext cx="5920120" cy="4098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defTabSz="901634"/>
            <a:endParaRPr lang="ru-RU" sz="2300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3EC5502-8341-4125-9917-BB7862B3371C}" type="slidenum">
              <a:rPr lang="en-US" smtClean="0"/>
              <a:pPr/>
              <a:t>17</a:t>
            </a:fld>
            <a:endParaRPr lang="en-US" smtClean="0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28713" y="306388"/>
            <a:ext cx="4670425" cy="3502025"/>
          </a:xfrm>
          <a:solidFill>
            <a:srgbClr val="FFFFFF"/>
          </a:solidFill>
          <a:ln/>
        </p:spPr>
      </p:sp>
      <p:sp>
        <p:nvSpPr>
          <p:cNvPr id="59396" name="Text Box 3"/>
          <p:cNvSpPr txBox="1">
            <a:spLocks noChangeArrowheads="1"/>
          </p:cNvSpPr>
          <p:nvPr/>
        </p:nvSpPr>
        <p:spPr bwMode="auto">
          <a:xfrm>
            <a:off x="508591" y="4307828"/>
            <a:ext cx="5917018" cy="4095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5277" tIns="42639" rIns="85277" bIns="42639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41DA24C-AE33-49B4-9B97-B8BFAC803EEE}" type="slidenum">
              <a:rPr lang="en-US" smtClean="0"/>
              <a:pPr/>
              <a:t>18</a:t>
            </a:fld>
            <a:endParaRPr lang="en-US" smtClean="0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28713" y="306388"/>
            <a:ext cx="4670425" cy="3502025"/>
          </a:xfrm>
          <a:solidFill>
            <a:srgbClr val="FFFFFF"/>
          </a:solidFill>
          <a:ln/>
        </p:spPr>
      </p:sp>
      <p:sp>
        <p:nvSpPr>
          <p:cNvPr id="60420" name="Text Box 3"/>
          <p:cNvSpPr txBox="1">
            <a:spLocks noChangeArrowheads="1"/>
          </p:cNvSpPr>
          <p:nvPr/>
        </p:nvSpPr>
        <p:spPr bwMode="auto">
          <a:xfrm>
            <a:off x="508591" y="4307828"/>
            <a:ext cx="5917018" cy="4095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5277" tIns="42639" rIns="85277" bIns="42639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6B82AEF-59B8-42DC-844D-7F0FECE37750}" type="slidenum">
              <a:rPr lang="en-US" smtClean="0"/>
              <a:pPr/>
              <a:t>19</a:t>
            </a:fld>
            <a:endParaRPr lang="en-US" smtClean="0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04888" y="306388"/>
            <a:ext cx="4921250" cy="3690937"/>
          </a:xfrm>
          <a:solidFill>
            <a:srgbClr val="FFFFFF"/>
          </a:solidFill>
          <a:ln/>
        </p:spPr>
      </p:sp>
      <p:sp>
        <p:nvSpPr>
          <p:cNvPr id="61444" name="Text Box 3"/>
          <p:cNvSpPr txBox="1">
            <a:spLocks noChangeArrowheads="1"/>
          </p:cNvSpPr>
          <p:nvPr/>
        </p:nvSpPr>
        <p:spPr bwMode="auto">
          <a:xfrm>
            <a:off x="508591" y="4355087"/>
            <a:ext cx="5920120" cy="41001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defTabSz="901634"/>
            <a:endParaRPr lang="ru-RU" sz="2300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355975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928856-9DEC-4F70-BAC4-A3F83621488F}" type="datetimeFigureOut">
              <a:rPr lang="en-US"/>
              <a:pPr>
                <a:defRPr/>
              </a:pPr>
              <a:t>9/16/2013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213ED9-5A0B-4A31-954B-2A54A108E8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60BF57-0160-4C5B-B9BD-AF25353160A6}" type="datetimeFigureOut">
              <a:rPr lang="en-US"/>
              <a:pPr>
                <a:defRPr/>
              </a:pPr>
              <a:t>9/16/2013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1194E1-1295-4EEB-B5B3-E50E5BF992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F29195-A194-4B65-A99C-A8BE0BAE2B20}" type="datetimeFigureOut">
              <a:rPr lang="en-US"/>
              <a:pPr>
                <a:defRPr/>
              </a:pPr>
              <a:t>9/16/2013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A7B8B3-B96D-45F2-A102-918AF287C5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BigBlueDots1600Logo2 op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52400" y="5334000"/>
            <a:ext cx="8763000" cy="685800"/>
          </a:xfrm>
          <a:effectLst/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662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85800" y="6096000"/>
            <a:ext cx="8229600" cy="533400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05254D-8B20-4C4C-8DBB-724452D461E9}" type="datetimeFigureOut">
              <a:rPr lang="en-US"/>
              <a:pPr>
                <a:defRPr/>
              </a:pPr>
              <a:t>9/16/2013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F88BE6-D0E6-4FA5-A5C6-AF6DB92BA8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61261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61261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400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800600"/>
          </a:xfrm>
        </p:spPr>
        <p:txBody>
          <a:bodyPr/>
          <a:lstStyle/>
          <a:p>
            <a:pPr lvl="0"/>
            <a:endParaRPr lang="en-US" noProof="0" smtClean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CA1C5E-A3A3-47F0-9854-D6BA8E3AE4F0}" type="datetimeFigureOut">
              <a:rPr lang="en-US"/>
              <a:pPr>
                <a:defRPr/>
              </a:pPr>
              <a:t>9/16/2013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E17E4F-D037-4C32-8A72-16E6101325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C660B9-CB34-42C7-A624-E7D942AC8C03}" type="datetimeFigureOut">
              <a:rPr lang="en-US"/>
              <a:pPr>
                <a:defRPr/>
              </a:pPr>
              <a:t>9/16/2013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BBDDFB-8755-4DAB-83C3-C2137D7AEE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E9164F-B89B-4408-B261-81D9BBF3AF7D}" type="datetimeFigureOut">
              <a:rPr lang="en-US"/>
              <a:pPr>
                <a:defRPr/>
              </a:pPr>
              <a:t>9/16/2013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9C5821-7A2A-4B75-9372-AD219CD435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16ACE7-F072-4577-8DFB-307FEB5C7225}" type="datetimeFigureOut">
              <a:rPr lang="en-US"/>
              <a:pPr>
                <a:defRPr/>
              </a:pPr>
              <a:t>9/16/2013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49F74F-E1BA-481A-9488-C3D953712C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CD670D-6FA2-4662-8410-CC77271782D4}" type="datetimeFigureOut">
              <a:rPr lang="en-US"/>
              <a:pPr>
                <a:defRPr/>
              </a:pPr>
              <a:t>9/16/2013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B45972-3906-42E4-B419-283498EC60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5A707E-1994-4168-AE0D-61C2EB8A1E43}" type="datetimeFigureOut">
              <a:rPr lang="en-US"/>
              <a:pPr>
                <a:defRPr/>
              </a:pPr>
              <a:t>9/16/2013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E27FB2-42E4-4193-9FF7-5E1B62D4FB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5E4515-B7D1-4DF3-91C9-897736C83C07}" type="datetimeFigureOut">
              <a:rPr lang="en-US"/>
              <a:pPr>
                <a:defRPr/>
              </a:pPr>
              <a:t>9/16/2013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1916EB-F8A5-4114-9CA6-17A0800FA3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229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066800"/>
            <a:ext cx="82296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AC39668-E5BA-457E-AD7F-4FEFDFA7E865}" type="datetimeFigureOut">
              <a:rPr lang="en-US"/>
              <a:pPr>
                <a:defRPr/>
              </a:pPr>
              <a:t>9/16/2013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3D5E663-3A5B-4AF0-A77F-EACA1A9218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2" descr="BigBlueDots1600gradientWithBriteLogo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6400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bg2"/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2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2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://en.wikipedia.org/wiki/Mark_V_Shaney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research.microsoft.com/pubs/67276/criminisi_tip2004.pdf" TargetMode="External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hyperlink" Target="http://research.microsoft.com/pubs/67276/criminisi_tip2004.pdf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hyperlink" Target="http://research.microsoft.com/pubs/67276/criminisi_tip2004.pdf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hyperlink" Target="http://research.microsoft.com/pubs/67276/criminisi_tip2004.pdf" TargetMode="Externa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10" Type="http://schemas.openxmlformats.org/officeDocument/2006/relationships/image" Target="../media/image75.png"/><Relationship Id="rId4" Type="http://schemas.openxmlformats.org/officeDocument/2006/relationships/image" Target="../media/image69.png"/><Relationship Id="rId9" Type="http://schemas.openxmlformats.org/officeDocument/2006/relationships/image" Target="../media/image74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2.bin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85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11.bin"/><Relationship Id="rId11" Type="http://schemas.openxmlformats.org/officeDocument/2006/relationships/image" Target="../media/image87.wmf"/><Relationship Id="rId5" Type="http://schemas.openxmlformats.org/officeDocument/2006/relationships/image" Target="../media/image84.wmf"/><Relationship Id="rId10" Type="http://schemas.openxmlformats.org/officeDocument/2006/relationships/oleObject" Target="../embeddings/oleObject13.bin"/><Relationship Id="rId4" Type="http://schemas.openxmlformats.org/officeDocument/2006/relationships/oleObject" Target="../embeddings/oleObject10.bin"/><Relationship Id="rId9" Type="http://schemas.openxmlformats.org/officeDocument/2006/relationships/image" Target="../media/image86.w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5.bin"/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92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14.bin"/><Relationship Id="rId5" Type="http://schemas.openxmlformats.org/officeDocument/2006/relationships/image" Target="../media/image94.png"/><Relationship Id="rId4" Type="http://schemas.openxmlformats.org/officeDocument/2006/relationships/image" Target="../media/image93.png"/><Relationship Id="rId9" Type="http://schemas.openxmlformats.org/officeDocument/2006/relationships/image" Target="../media/image9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gif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13" Type="http://schemas.openxmlformats.org/officeDocument/2006/relationships/oleObject" Target="../embeddings/oleObject18.bin"/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99.png"/><Relationship Id="rId12" Type="http://schemas.openxmlformats.org/officeDocument/2006/relationships/image" Target="../media/image96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98.png"/><Relationship Id="rId11" Type="http://schemas.openxmlformats.org/officeDocument/2006/relationships/oleObject" Target="../embeddings/oleObject17.bin"/><Relationship Id="rId5" Type="http://schemas.openxmlformats.org/officeDocument/2006/relationships/image" Target="../media/image95.wmf"/><Relationship Id="rId10" Type="http://schemas.openxmlformats.org/officeDocument/2006/relationships/image" Target="../media/image102.png"/><Relationship Id="rId4" Type="http://schemas.openxmlformats.org/officeDocument/2006/relationships/oleObject" Target="../embeddings/oleObject16.bin"/><Relationship Id="rId9" Type="http://schemas.openxmlformats.org/officeDocument/2006/relationships/image" Target="../media/image101.png"/><Relationship Id="rId14" Type="http://schemas.openxmlformats.org/officeDocument/2006/relationships/image" Target="../media/image97.w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7" Type="http://schemas.openxmlformats.org/officeDocument/2006/relationships/image" Target="../media/image10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6.jpeg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7" Type="http://schemas.openxmlformats.org/officeDocument/2006/relationships/image" Target="../media/image11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1.jpeg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7.jpeg"/><Relationship Id="rId5" Type="http://schemas.openxmlformats.org/officeDocument/2006/relationships/image" Target="../media/image116.jpeg"/><Relationship Id="rId4" Type="http://schemas.openxmlformats.org/officeDocument/2006/relationships/image" Target="../media/image115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1.bin"/><Relationship Id="rId3" Type="http://schemas.openxmlformats.org/officeDocument/2006/relationships/notesSlide" Target="../notesSlides/notesSlide27.xml"/><Relationship Id="rId7" Type="http://schemas.openxmlformats.org/officeDocument/2006/relationships/image" Target="../media/image119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20.bin"/><Relationship Id="rId5" Type="http://schemas.openxmlformats.org/officeDocument/2006/relationships/image" Target="../media/image118.wmf"/><Relationship Id="rId4" Type="http://schemas.openxmlformats.org/officeDocument/2006/relationships/oleObject" Target="../embeddings/oleObject19.bin"/><Relationship Id="rId9" Type="http://schemas.openxmlformats.org/officeDocument/2006/relationships/image" Target="../media/image120.w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121.wmf"/><Relationship Id="rId5" Type="http://schemas.openxmlformats.org/officeDocument/2006/relationships/oleObject" Target="../embeddings/oleObject22.bin"/><Relationship Id="rId4" Type="http://schemas.openxmlformats.org/officeDocument/2006/relationships/image" Target="../media/image122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7" Type="http://schemas.openxmlformats.org/officeDocument/2006/relationships/image" Target="../media/image117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7.jpeg"/><Relationship Id="rId5" Type="http://schemas.openxmlformats.org/officeDocument/2006/relationships/image" Target="../media/image126.png"/><Relationship Id="rId4" Type="http://schemas.openxmlformats.org/officeDocument/2006/relationships/image" Target="../media/image12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0.jpeg"/><Relationship Id="rId4" Type="http://schemas.openxmlformats.org/officeDocument/2006/relationships/image" Target="../media/image129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3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7" Type="http://schemas.openxmlformats.org/officeDocument/2006/relationships/image" Target="../media/image138.jpeg"/><Relationship Id="rId2" Type="http://schemas.openxmlformats.org/officeDocument/2006/relationships/hyperlink" Target="http://courses.engr.illinois.edu/cs498dh3/projects/quilting/ComputationalPhotography_ProjectQuilting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7.jpeg"/><Relationship Id="rId5" Type="http://schemas.openxmlformats.org/officeDocument/2006/relationships/image" Target="../media/image136.png"/><Relationship Id="rId4" Type="http://schemas.openxmlformats.org/officeDocument/2006/relationships/image" Target="../media/image135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7" Type="http://schemas.openxmlformats.org/officeDocument/2006/relationships/image" Target="../media/image139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92.wmf"/><Relationship Id="rId5" Type="http://schemas.openxmlformats.org/officeDocument/2006/relationships/oleObject" Target="../embeddings/oleObject24.bin"/><Relationship Id="rId4" Type="http://schemas.openxmlformats.org/officeDocument/2006/relationships/image" Target="../media/image9.wm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2.jpeg"/><Relationship Id="rId5" Type="http://schemas.openxmlformats.org/officeDocument/2006/relationships/image" Target="../media/image141.jpeg"/><Relationship Id="rId4" Type="http://schemas.openxmlformats.org/officeDocument/2006/relationships/image" Target="../media/image140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2.jpeg"/><Relationship Id="rId4" Type="http://schemas.openxmlformats.org/officeDocument/2006/relationships/image" Target="../media/image141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8.jpeg"/><Relationship Id="rId5" Type="http://schemas.openxmlformats.org/officeDocument/2006/relationships/image" Target="../media/image147.jpeg"/><Relationship Id="rId4" Type="http://schemas.openxmlformats.org/officeDocument/2006/relationships/image" Target="../media/image146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9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8.wmf"/><Relationship Id="rId4" Type="http://schemas.openxmlformats.org/officeDocument/2006/relationships/oleObject" Target="../embeddings/oleObject1.bin"/><Relationship Id="rId9" Type="http://schemas.openxmlformats.org/officeDocument/2006/relationships/image" Target="../media/image10.wmf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3.jpeg"/><Relationship Id="rId5" Type="http://schemas.openxmlformats.org/officeDocument/2006/relationships/image" Target="../media/image152.jpeg"/><Relationship Id="rId4" Type="http://schemas.openxmlformats.org/officeDocument/2006/relationships/image" Target="../media/image151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7.jpeg"/><Relationship Id="rId5" Type="http://schemas.openxmlformats.org/officeDocument/2006/relationships/image" Target="../media/image156.jpeg"/><Relationship Id="rId4" Type="http://schemas.openxmlformats.org/officeDocument/2006/relationships/image" Target="../media/image155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9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.bin"/><Relationship Id="rId3" Type="http://schemas.openxmlformats.org/officeDocument/2006/relationships/notesSlide" Target="../notesSlides/notesSlide2.xml"/><Relationship Id="rId7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5.bin"/><Relationship Id="rId11" Type="http://schemas.openxmlformats.org/officeDocument/2006/relationships/image" Target="../media/image11.wmf"/><Relationship Id="rId5" Type="http://schemas.openxmlformats.org/officeDocument/2006/relationships/image" Target="../media/image8.wmf"/><Relationship Id="rId10" Type="http://schemas.openxmlformats.org/officeDocument/2006/relationships/oleObject" Target="../embeddings/oleObject9.bin"/><Relationship Id="rId4" Type="http://schemas.openxmlformats.org/officeDocument/2006/relationships/oleObject" Target="../embeddings/oleObject4.bin"/><Relationship Id="rId9" Type="http://schemas.openxmlformats.org/officeDocument/2006/relationships/oleObject" Target="../embeddings/oleObject8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itle 1"/>
          <p:cNvSpPr>
            <a:spLocks noGrp="1"/>
          </p:cNvSpPr>
          <p:nvPr>
            <p:ph type="ctrTitle"/>
          </p:nvPr>
        </p:nvSpPr>
        <p:spPr>
          <a:xfrm>
            <a:off x="152400" y="0"/>
            <a:ext cx="8763000" cy="1143000"/>
          </a:xfrm>
          <a:solidFill>
            <a:schemeClr val="bg1">
              <a:alpha val="20000"/>
            </a:schemeClr>
          </a:solidFill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dirty="0" smtClean="0"/>
              <a:t>Texture Synthesis and Hole-Filling</a:t>
            </a:r>
          </a:p>
        </p:txBody>
      </p:sp>
      <p:sp>
        <p:nvSpPr>
          <p:cNvPr id="13315" name="Subtitle 2"/>
          <p:cNvSpPr>
            <a:spLocks noGrp="1"/>
          </p:cNvSpPr>
          <p:nvPr>
            <p:ph type="subTitle" idx="1"/>
          </p:nvPr>
        </p:nvSpPr>
        <p:spPr>
          <a:xfrm>
            <a:off x="1905000" y="5334000"/>
            <a:ext cx="5181600" cy="1447800"/>
          </a:xfrm>
          <a:solidFill>
            <a:schemeClr val="bg1">
              <a:alpha val="20000"/>
            </a:schemeClr>
          </a:solidFill>
        </p:spPr>
        <p:txBody>
          <a:bodyPr/>
          <a:lstStyle/>
          <a:p>
            <a:pPr eaLnBrk="1" hangingPunct="1"/>
            <a:endParaRPr lang="en-US" smtClean="0">
              <a:solidFill>
                <a:schemeClr val="tx1"/>
              </a:solidFill>
            </a:endParaRPr>
          </a:p>
          <a:p>
            <a:pPr eaLnBrk="1" hangingPunct="1"/>
            <a:r>
              <a:rPr lang="en-US" smtClean="0">
                <a:solidFill>
                  <a:schemeClr val="tx1"/>
                </a:solidFill>
              </a:rPr>
              <a:t>Computational Photography</a:t>
            </a:r>
          </a:p>
          <a:p>
            <a:pPr eaLnBrk="1" hangingPunct="1"/>
            <a:r>
              <a:rPr lang="en-US" smtClean="0">
                <a:solidFill>
                  <a:schemeClr val="tx1"/>
                </a:solidFill>
              </a:rPr>
              <a:t>Derek Hoiem, University of Illinois</a:t>
            </a:r>
          </a:p>
          <a:p>
            <a:pPr eaLnBrk="1" hangingPunct="1"/>
            <a:endParaRPr lang="en-US" smtClean="0">
              <a:solidFill>
                <a:schemeClr val="tx1"/>
              </a:solidFill>
            </a:endParaRPr>
          </a:p>
        </p:txBody>
      </p:sp>
      <p:sp>
        <p:nvSpPr>
          <p:cNvPr id="13316" name="TextBox 3"/>
          <p:cNvSpPr txBox="1">
            <a:spLocks noChangeArrowheads="1"/>
          </p:cNvSpPr>
          <p:nvPr/>
        </p:nvSpPr>
        <p:spPr bwMode="auto">
          <a:xfrm>
            <a:off x="8061325" y="0"/>
            <a:ext cx="10823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/>
              <a:t>09/17/13</a:t>
            </a:r>
            <a:endParaRPr lang="en-US" dirty="0"/>
          </a:p>
        </p:txBody>
      </p:sp>
      <p:pic>
        <p:nvPicPr>
          <p:cNvPr id="202754" name="Picture 2" descr="http://www.artscenecal.com/ArtistsFiles/MagritteR/MagritteRJPGs/RMagritte2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74802" y="1143000"/>
            <a:ext cx="5664198" cy="4572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One idea: Build Probability Distributions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638800"/>
          </a:xfrm>
        </p:spPr>
        <p:txBody>
          <a:bodyPr>
            <a:normAutofit/>
          </a:bodyPr>
          <a:lstStyle/>
          <a:p>
            <a:pPr marL="457200" indent="-457200">
              <a:buNone/>
            </a:pPr>
            <a:r>
              <a:rPr lang="en-US" sz="3500" dirty="0" smtClean="0"/>
              <a:t>But it (usually) doesn’t work</a:t>
            </a:r>
          </a:p>
          <a:p>
            <a:pPr marL="457200" indent="-457200"/>
            <a:r>
              <a:rPr lang="en-US" sz="2800" dirty="0" smtClean="0"/>
              <a:t>Probability distributions are hard to model well</a:t>
            </a:r>
          </a:p>
          <a:p>
            <a:endParaRPr lang="en-US" sz="1800" dirty="0" smtClean="0"/>
          </a:p>
          <a:p>
            <a:endParaRPr lang="en-US" sz="1800" dirty="0" smtClean="0"/>
          </a:p>
          <a:p>
            <a:endParaRPr lang="en-US" sz="1800" dirty="0" smtClean="0"/>
          </a:p>
          <a:p>
            <a:endParaRPr lang="en-US" sz="1800" dirty="0" smtClean="0"/>
          </a:p>
          <a:p>
            <a:endParaRPr lang="en-US" sz="1800" dirty="0" smtClean="0"/>
          </a:p>
          <a:p>
            <a:endParaRPr lang="en-US" sz="1800" dirty="0" smtClean="0"/>
          </a:p>
          <a:p>
            <a:endParaRPr lang="en-US" sz="1800" dirty="0" smtClean="0"/>
          </a:p>
          <a:p>
            <a:endParaRPr lang="en-US" sz="1800" dirty="0" smtClean="0"/>
          </a:p>
        </p:txBody>
      </p:sp>
      <p:pic>
        <p:nvPicPr>
          <p:cNvPr id="2959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19275" y="2133600"/>
            <a:ext cx="1971675" cy="196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593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14800" y="2133600"/>
            <a:ext cx="1971675" cy="196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594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77000" y="2133600"/>
            <a:ext cx="1971675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6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77000" y="4343400"/>
            <a:ext cx="19812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63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14800" y="4419600"/>
            <a:ext cx="1981200" cy="195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65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828800" y="4419600"/>
            <a:ext cx="1971675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762000" y="2971800"/>
            <a:ext cx="7537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Input</a:t>
            </a:r>
            <a:endParaRPr lang="en-US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228600" y="5257800"/>
            <a:ext cx="15824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Synthesized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Another idea: Sample from the image </a:t>
            </a:r>
            <a:endParaRPr lang="en-US" dirty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304800" y="3962400"/>
            <a:ext cx="86868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GB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Assuming Markov property, compute P(</a:t>
            </a:r>
            <a:r>
              <a:rPr kumimoji="0" lang="en-GB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</a:t>
            </a:r>
            <a:r>
              <a:rPr kumimoji="0" lang="en-GB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|N</a:t>
            </a:r>
            <a:r>
              <a:rPr kumimoji="0" lang="en-GB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(</a:t>
            </a:r>
            <a:r>
              <a:rPr kumimoji="0" lang="en-GB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</a:t>
            </a:r>
            <a:r>
              <a:rPr kumimoji="0" lang="en-GB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))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/>
              <a:defRPr/>
            </a:pP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Building explicit probability tables infeasible </a:t>
            </a:r>
          </a:p>
          <a:p>
            <a:pPr marL="742950" lvl="1" indent="-285750" eaLnBrk="1" hangingPunct="1">
              <a:lnSpc>
                <a:spcPct val="90000"/>
              </a:lnSpc>
              <a:spcBef>
                <a:spcPts val="700"/>
              </a:spcBef>
              <a:buFontTx/>
              <a:buChar char="–"/>
            </a:pPr>
            <a:r>
              <a:rPr lang="en-GB" sz="2400" dirty="0" smtClean="0">
                <a:latin typeface="+mj-lt"/>
              </a:rPr>
              <a:t>Instead, we </a:t>
            </a:r>
            <a:r>
              <a:rPr lang="en-GB" sz="2400" i="1" dirty="0" smtClean="0">
                <a:latin typeface="+mj-lt"/>
              </a:rPr>
              <a:t>search the input image</a:t>
            </a:r>
            <a:r>
              <a:rPr lang="en-GB" sz="2400" dirty="0" smtClean="0">
                <a:latin typeface="+mj-lt"/>
              </a:rPr>
              <a:t> for all similar </a:t>
            </a:r>
            <a:r>
              <a:rPr lang="en-GB" sz="2400" dirty="0" err="1" smtClean="0">
                <a:latin typeface="+mj-lt"/>
              </a:rPr>
              <a:t>neighborhoods</a:t>
            </a:r>
            <a:r>
              <a:rPr lang="en-GB" sz="2400" dirty="0" smtClean="0">
                <a:latin typeface="+mj-lt"/>
              </a:rPr>
              <a:t> — that’s our pdf for </a:t>
            </a:r>
            <a:r>
              <a:rPr lang="en-GB" sz="2400" b="1" dirty="0" smtClean="0">
                <a:latin typeface="+mj-lt"/>
              </a:rPr>
              <a:t>p</a:t>
            </a:r>
          </a:p>
          <a:p>
            <a:pPr marL="742950" lvl="1" indent="-285750" eaLnBrk="1" hangingPunct="1">
              <a:lnSpc>
                <a:spcPct val="90000"/>
              </a:lnSpc>
              <a:spcBef>
                <a:spcPts val="700"/>
              </a:spcBef>
              <a:buFontTx/>
              <a:buChar char="–"/>
            </a:pPr>
            <a:r>
              <a:rPr lang="en-GB" sz="2400" dirty="0" smtClean="0">
                <a:latin typeface="+mj-lt"/>
              </a:rPr>
              <a:t>To sample from this pdf, just pick one match at random</a:t>
            </a:r>
            <a:endParaRPr lang="en-US" sz="2400" i="1" dirty="0" smtClean="0">
              <a:latin typeface="+mj-lt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/>
              <a:defRPr/>
            </a:pPr>
            <a:endParaRPr kumimoji="0" lang="en-US" sz="2400" b="0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488950" y="1295400"/>
            <a:ext cx="3321050" cy="2227263"/>
            <a:chOff x="2852" y="973"/>
            <a:chExt cx="2092" cy="1403"/>
          </a:xfrm>
        </p:grpSpPr>
        <p:pic>
          <p:nvPicPr>
            <p:cNvPr id="6" name="Picture 5" descr="ex2-part-large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852" y="973"/>
              <a:ext cx="2092" cy="11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7" name="Group 6"/>
            <p:cNvGrpSpPr>
              <a:grpSpLocks/>
            </p:cNvGrpSpPr>
            <p:nvPr/>
          </p:nvGrpSpPr>
          <p:grpSpPr bwMode="auto">
            <a:xfrm>
              <a:off x="3288" y="1296"/>
              <a:ext cx="1080" cy="648"/>
              <a:chOff x="3288" y="1296"/>
              <a:chExt cx="1080" cy="648"/>
            </a:xfrm>
          </p:grpSpPr>
          <p:sp>
            <p:nvSpPr>
              <p:cNvPr id="265" name="Rectangle 7"/>
              <p:cNvSpPr>
                <a:spLocks noChangeAspect="1" noChangeArrowheads="1"/>
              </p:cNvSpPr>
              <p:nvPr/>
            </p:nvSpPr>
            <p:spPr bwMode="auto">
              <a:xfrm flipV="1">
                <a:off x="3288" y="1584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6" name="Rectangle 8"/>
              <p:cNvSpPr>
                <a:spLocks noChangeAspect="1" noChangeArrowheads="1"/>
              </p:cNvSpPr>
              <p:nvPr/>
            </p:nvSpPr>
            <p:spPr bwMode="auto">
              <a:xfrm flipV="1">
                <a:off x="3360" y="1584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7" name="Rectangle 9"/>
              <p:cNvSpPr>
                <a:spLocks noChangeAspect="1" noChangeArrowheads="1"/>
              </p:cNvSpPr>
              <p:nvPr/>
            </p:nvSpPr>
            <p:spPr bwMode="auto">
              <a:xfrm flipV="1">
                <a:off x="3432" y="1584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8" name="Rectangle 10"/>
              <p:cNvSpPr>
                <a:spLocks noChangeAspect="1" noChangeArrowheads="1"/>
              </p:cNvSpPr>
              <p:nvPr/>
            </p:nvSpPr>
            <p:spPr bwMode="auto">
              <a:xfrm flipV="1">
                <a:off x="3432" y="1512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9" name="Rectangle 11"/>
              <p:cNvSpPr>
                <a:spLocks noChangeAspect="1" noChangeArrowheads="1"/>
              </p:cNvSpPr>
              <p:nvPr/>
            </p:nvSpPr>
            <p:spPr bwMode="auto">
              <a:xfrm flipV="1">
                <a:off x="3288" y="1512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0" name="Rectangle 12"/>
              <p:cNvSpPr>
                <a:spLocks noChangeAspect="1" noChangeArrowheads="1"/>
              </p:cNvSpPr>
              <p:nvPr/>
            </p:nvSpPr>
            <p:spPr bwMode="auto">
              <a:xfrm flipV="1">
                <a:off x="3360" y="1512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1" name="Rectangle 13"/>
              <p:cNvSpPr>
                <a:spLocks noChangeAspect="1" noChangeArrowheads="1"/>
              </p:cNvSpPr>
              <p:nvPr/>
            </p:nvSpPr>
            <p:spPr bwMode="auto">
              <a:xfrm flipV="1">
                <a:off x="3504" y="1584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2" name="Rectangle 14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656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3" name="Rectangle 15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584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4" name="Rectangle 16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584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5" name="Rectangle 17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512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6" name="Rectangle 18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656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7" name="Rectangle 19"/>
              <p:cNvSpPr>
                <a:spLocks noChangeAspect="1" noChangeArrowheads="1"/>
              </p:cNvSpPr>
              <p:nvPr/>
            </p:nvSpPr>
            <p:spPr bwMode="auto">
              <a:xfrm flipV="1">
                <a:off x="3504" y="1512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8" name="Rectangle 20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512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279" name="Group 21"/>
              <p:cNvGrpSpPr>
                <a:grpSpLocks noChangeAspect="1"/>
              </p:cNvGrpSpPr>
              <p:nvPr/>
            </p:nvGrpSpPr>
            <p:grpSpPr bwMode="auto">
              <a:xfrm>
                <a:off x="3720" y="1512"/>
                <a:ext cx="216" cy="216"/>
                <a:chOff x="2928" y="2448"/>
                <a:chExt cx="144" cy="144"/>
              </a:xfrm>
            </p:grpSpPr>
            <p:sp>
              <p:nvSpPr>
                <p:cNvPr id="374" name="Rectangle 2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75" name="Rectangle 2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76" name="Rectangle 2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77" name="Rectangle 2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78" name="Rectangle 2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79" name="Rectangle 2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80" name="Rectangle 2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81" name="Rectangle 2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82" name="Rectangle 3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80" name="Group 31"/>
              <p:cNvGrpSpPr>
                <a:grpSpLocks noChangeAspect="1"/>
              </p:cNvGrpSpPr>
              <p:nvPr/>
            </p:nvGrpSpPr>
            <p:grpSpPr bwMode="auto">
              <a:xfrm>
                <a:off x="3936" y="1512"/>
                <a:ext cx="216" cy="216"/>
                <a:chOff x="2928" y="2448"/>
                <a:chExt cx="144" cy="144"/>
              </a:xfrm>
            </p:grpSpPr>
            <p:sp>
              <p:nvSpPr>
                <p:cNvPr id="365" name="Rectangle 3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66" name="Rectangle 3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67" name="Rectangle 3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68" name="Rectangle 3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69" name="Rectangle 3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70" name="Rectangle 3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71" name="Rectangle 3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72" name="Rectangle 3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73" name="Rectangle 4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281" name="Rectangle 41"/>
              <p:cNvSpPr>
                <a:spLocks noChangeAspect="1" noChangeArrowheads="1"/>
              </p:cNvSpPr>
              <p:nvPr/>
            </p:nvSpPr>
            <p:spPr bwMode="auto">
              <a:xfrm flipV="1">
                <a:off x="3936" y="1800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2" name="Rectangle 42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872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3" name="Rectangle 43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800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4" name="Rectangle 44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800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5" name="Rectangle 45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728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6" name="Rectangle 46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872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7" name="Rectangle 47"/>
              <p:cNvSpPr>
                <a:spLocks noChangeAspect="1" noChangeArrowheads="1"/>
              </p:cNvSpPr>
              <p:nvPr/>
            </p:nvSpPr>
            <p:spPr bwMode="auto">
              <a:xfrm flipV="1">
                <a:off x="3936" y="1728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8" name="Rectangle 48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728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9" name="Rectangle 49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800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90" name="Rectangle 50"/>
              <p:cNvSpPr>
                <a:spLocks noChangeAspect="1" noChangeArrowheads="1"/>
              </p:cNvSpPr>
              <p:nvPr/>
            </p:nvSpPr>
            <p:spPr bwMode="auto">
              <a:xfrm flipV="1">
                <a:off x="3864" y="1800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91" name="Rectangle 51"/>
              <p:cNvSpPr>
                <a:spLocks noChangeAspect="1" noChangeArrowheads="1"/>
              </p:cNvSpPr>
              <p:nvPr/>
            </p:nvSpPr>
            <p:spPr bwMode="auto">
              <a:xfrm flipV="1">
                <a:off x="3864" y="1728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92" name="Rectangle 52"/>
              <p:cNvSpPr>
                <a:spLocks noChangeAspect="1" noChangeArrowheads="1"/>
              </p:cNvSpPr>
              <p:nvPr/>
            </p:nvSpPr>
            <p:spPr bwMode="auto">
              <a:xfrm flipV="1">
                <a:off x="3720" y="1728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93" name="Rectangle 53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728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294" name="Group 54"/>
              <p:cNvGrpSpPr>
                <a:grpSpLocks noChangeAspect="1"/>
              </p:cNvGrpSpPr>
              <p:nvPr/>
            </p:nvGrpSpPr>
            <p:grpSpPr bwMode="auto">
              <a:xfrm>
                <a:off x="3288" y="1296"/>
                <a:ext cx="216" cy="216"/>
                <a:chOff x="2928" y="2448"/>
                <a:chExt cx="144" cy="144"/>
              </a:xfrm>
            </p:grpSpPr>
            <p:sp>
              <p:nvSpPr>
                <p:cNvPr id="356" name="Rectangle 5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57" name="Rectangle 5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58" name="Rectangle 5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59" name="Rectangle 5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60" name="Rectangle 5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61" name="Rectangle 6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62" name="Rectangle 6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63" name="Rectangle 6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64" name="Rectangle 6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95" name="Group 64"/>
              <p:cNvGrpSpPr>
                <a:grpSpLocks noChangeAspect="1"/>
              </p:cNvGrpSpPr>
              <p:nvPr/>
            </p:nvGrpSpPr>
            <p:grpSpPr bwMode="auto">
              <a:xfrm>
                <a:off x="3504" y="1296"/>
                <a:ext cx="216" cy="216"/>
                <a:chOff x="2928" y="2448"/>
                <a:chExt cx="144" cy="144"/>
              </a:xfrm>
            </p:grpSpPr>
            <p:sp>
              <p:nvSpPr>
                <p:cNvPr id="347" name="Rectangle 6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48" name="Rectangle 6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49" name="Rectangle 6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50" name="Rectangle 6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51" name="Rectangle 6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52" name="Rectangle 7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53" name="Rectangle 7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54" name="Rectangle 7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55" name="Rectangle 7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96" name="Group 74"/>
              <p:cNvGrpSpPr>
                <a:grpSpLocks noChangeAspect="1"/>
              </p:cNvGrpSpPr>
              <p:nvPr/>
            </p:nvGrpSpPr>
            <p:grpSpPr bwMode="auto">
              <a:xfrm>
                <a:off x="3720" y="1296"/>
                <a:ext cx="216" cy="216"/>
                <a:chOff x="2928" y="2448"/>
                <a:chExt cx="144" cy="144"/>
              </a:xfrm>
            </p:grpSpPr>
            <p:sp>
              <p:nvSpPr>
                <p:cNvPr id="338" name="Rectangle 7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39" name="Rectangle 7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40" name="Rectangle 7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41" name="Rectangle 7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42" name="Rectangle 7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43" name="Rectangle 8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44" name="Rectangle 8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45" name="Rectangle 8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46" name="Rectangle 8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97" name="Group 84"/>
              <p:cNvGrpSpPr>
                <a:grpSpLocks noChangeAspect="1"/>
              </p:cNvGrpSpPr>
              <p:nvPr/>
            </p:nvGrpSpPr>
            <p:grpSpPr bwMode="auto">
              <a:xfrm>
                <a:off x="3936" y="1296"/>
                <a:ext cx="216" cy="216"/>
                <a:chOff x="2928" y="2448"/>
                <a:chExt cx="144" cy="144"/>
              </a:xfrm>
            </p:grpSpPr>
            <p:sp>
              <p:nvSpPr>
                <p:cNvPr id="329" name="Rectangle 8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30" name="Rectangle 8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31" name="Rectangle 8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32" name="Rectangle 8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33" name="Rectangle 8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34" name="Rectangle 9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35" name="Rectangle 9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36" name="Rectangle 9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37" name="Rectangle 9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98" name="Group 94"/>
              <p:cNvGrpSpPr>
                <a:grpSpLocks noChangeAspect="1"/>
              </p:cNvGrpSpPr>
              <p:nvPr/>
            </p:nvGrpSpPr>
            <p:grpSpPr bwMode="auto">
              <a:xfrm>
                <a:off x="4152" y="1296"/>
                <a:ext cx="216" cy="216"/>
                <a:chOff x="2928" y="2448"/>
                <a:chExt cx="144" cy="144"/>
              </a:xfrm>
            </p:grpSpPr>
            <p:sp>
              <p:nvSpPr>
                <p:cNvPr id="320" name="Rectangle 9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21" name="Rectangle 9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22" name="Rectangle 9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23" name="Rectangle 9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24" name="Rectangle 9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25" name="Rectangle 10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26" name="Rectangle 10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27" name="Rectangle 10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28" name="Rectangle 10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99" name="Group 104"/>
              <p:cNvGrpSpPr>
                <a:grpSpLocks noChangeAspect="1"/>
              </p:cNvGrpSpPr>
              <p:nvPr/>
            </p:nvGrpSpPr>
            <p:grpSpPr bwMode="auto">
              <a:xfrm>
                <a:off x="4152" y="1512"/>
                <a:ext cx="216" cy="216"/>
                <a:chOff x="2928" y="2448"/>
                <a:chExt cx="144" cy="144"/>
              </a:xfrm>
            </p:grpSpPr>
            <p:sp>
              <p:nvSpPr>
                <p:cNvPr id="311" name="Rectangle 10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2" name="Rectangle 10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3" name="Rectangle 10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4" name="Rectangle 10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5" name="Rectangle 10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6" name="Rectangle 11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7" name="Rectangle 11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8" name="Rectangle 11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9" name="Rectangle 11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300" name="Group 114"/>
              <p:cNvGrpSpPr>
                <a:grpSpLocks noChangeAspect="1"/>
              </p:cNvGrpSpPr>
              <p:nvPr/>
            </p:nvGrpSpPr>
            <p:grpSpPr bwMode="auto">
              <a:xfrm>
                <a:off x="4152" y="1728"/>
                <a:ext cx="216" cy="216"/>
                <a:chOff x="2928" y="2448"/>
                <a:chExt cx="144" cy="144"/>
              </a:xfrm>
            </p:grpSpPr>
            <p:sp>
              <p:nvSpPr>
                <p:cNvPr id="302" name="Rectangle 11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03" name="Rectangle 11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04" name="Rectangle 11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05" name="Rectangle 11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06" name="Rectangle 11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07" name="Rectangle 12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08" name="Rectangle 12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09" name="Rectangle 12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0" name="Rectangle 12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301" name="Rectangle 124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800"/>
                <a:ext cx="72" cy="72"/>
              </a:xfrm>
              <a:prstGeom prst="rect">
                <a:avLst/>
              </a:prstGeom>
              <a:solidFill>
                <a:srgbClr val="11B119"/>
              </a:solidFill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8" name="Group 125"/>
            <p:cNvGrpSpPr>
              <a:grpSpLocks/>
            </p:cNvGrpSpPr>
            <p:nvPr/>
          </p:nvGrpSpPr>
          <p:grpSpPr bwMode="auto">
            <a:xfrm>
              <a:off x="3288" y="1296"/>
              <a:ext cx="1080" cy="1080"/>
              <a:chOff x="3384" y="1392"/>
              <a:chExt cx="1080" cy="1080"/>
            </a:xfrm>
          </p:grpSpPr>
          <p:grpSp>
            <p:nvGrpSpPr>
              <p:cNvPr id="10" name="Group 126"/>
              <p:cNvGrpSpPr>
                <a:grpSpLocks/>
              </p:cNvGrpSpPr>
              <p:nvPr/>
            </p:nvGrpSpPr>
            <p:grpSpPr bwMode="auto">
              <a:xfrm>
                <a:off x="3384" y="2040"/>
                <a:ext cx="432" cy="432"/>
                <a:chOff x="2040" y="2544"/>
                <a:chExt cx="432" cy="432"/>
              </a:xfrm>
            </p:grpSpPr>
            <p:grpSp>
              <p:nvGrpSpPr>
                <p:cNvPr id="225" name="Group 127"/>
                <p:cNvGrpSpPr>
                  <a:grpSpLocks noChangeAspect="1"/>
                </p:cNvGrpSpPr>
                <p:nvPr/>
              </p:nvGrpSpPr>
              <p:grpSpPr bwMode="auto">
                <a:xfrm>
                  <a:off x="2040" y="2544"/>
                  <a:ext cx="216" cy="216"/>
                  <a:chOff x="2928" y="2448"/>
                  <a:chExt cx="144" cy="144"/>
                </a:xfrm>
              </p:grpSpPr>
              <p:sp>
                <p:nvSpPr>
                  <p:cNvPr id="256" name="Rectangle 12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57" name="Rectangle 12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58" name="Rectangle 13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59" name="Rectangle 13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60" name="Rectangle 13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61" name="Rectangle 13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62" name="Rectangle 13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63" name="Rectangle 13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64" name="Rectangle 13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26" name="Group 137"/>
                <p:cNvGrpSpPr>
                  <a:grpSpLocks noChangeAspect="1"/>
                </p:cNvGrpSpPr>
                <p:nvPr/>
              </p:nvGrpSpPr>
              <p:grpSpPr bwMode="auto">
                <a:xfrm>
                  <a:off x="2256" y="2544"/>
                  <a:ext cx="216" cy="216"/>
                  <a:chOff x="2928" y="2448"/>
                  <a:chExt cx="144" cy="144"/>
                </a:xfrm>
              </p:grpSpPr>
              <p:sp>
                <p:nvSpPr>
                  <p:cNvPr id="247" name="Rectangle 13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8" name="Rectangle 13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9" name="Rectangle 14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50" name="Rectangle 14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51" name="Rectangle 14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52" name="Rectangle 14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53" name="Rectangle 14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54" name="Rectangle 14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55" name="Rectangle 14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27" name="Group 147"/>
                <p:cNvGrpSpPr>
                  <a:grpSpLocks noChangeAspect="1"/>
                </p:cNvGrpSpPr>
                <p:nvPr/>
              </p:nvGrpSpPr>
              <p:grpSpPr bwMode="auto">
                <a:xfrm>
                  <a:off x="2256" y="2760"/>
                  <a:ext cx="216" cy="216"/>
                  <a:chOff x="2928" y="2448"/>
                  <a:chExt cx="144" cy="144"/>
                </a:xfrm>
              </p:grpSpPr>
              <p:sp>
                <p:nvSpPr>
                  <p:cNvPr id="238" name="Rectangle 14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39" name="Rectangle 14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0" name="Rectangle 15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1" name="Rectangle 15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" name="Rectangle 15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3" name="Rectangle 15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4" name="Rectangle 15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5" name="Rectangle 15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6" name="Rectangle 15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28" name="Group 157"/>
                <p:cNvGrpSpPr>
                  <a:grpSpLocks noChangeAspect="1"/>
                </p:cNvGrpSpPr>
                <p:nvPr/>
              </p:nvGrpSpPr>
              <p:grpSpPr bwMode="auto">
                <a:xfrm>
                  <a:off x="2040" y="2760"/>
                  <a:ext cx="216" cy="216"/>
                  <a:chOff x="2928" y="2448"/>
                  <a:chExt cx="144" cy="144"/>
                </a:xfrm>
              </p:grpSpPr>
              <p:sp>
                <p:nvSpPr>
                  <p:cNvPr id="229" name="Rectangle 15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30" name="Rectangle 15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31" name="Rectangle 16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32" name="Rectangle 16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33" name="Rectangle 16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34" name="Rectangle 16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35" name="Rectangle 16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36" name="Rectangle 16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37" name="Rectangle 16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11" name="Group 167"/>
              <p:cNvGrpSpPr>
                <a:grpSpLocks/>
              </p:cNvGrpSpPr>
              <p:nvPr/>
            </p:nvGrpSpPr>
            <p:grpSpPr bwMode="auto">
              <a:xfrm>
                <a:off x="3816" y="2040"/>
                <a:ext cx="432" cy="432"/>
                <a:chOff x="2040" y="2544"/>
                <a:chExt cx="432" cy="432"/>
              </a:xfrm>
            </p:grpSpPr>
            <p:grpSp>
              <p:nvGrpSpPr>
                <p:cNvPr id="185" name="Group 168"/>
                <p:cNvGrpSpPr>
                  <a:grpSpLocks noChangeAspect="1"/>
                </p:cNvGrpSpPr>
                <p:nvPr/>
              </p:nvGrpSpPr>
              <p:grpSpPr bwMode="auto">
                <a:xfrm>
                  <a:off x="2040" y="2544"/>
                  <a:ext cx="216" cy="216"/>
                  <a:chOff x="2928" y="2448"/>
                  <a:chExt cx="144" cy="144"/>
                </a:xfrm>
              </p:grpSpPr>
              <p:sp>
                <p:nvSpPr>
                  <p:cNvPr id="216" name="Rectangle 16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7" name="Rectangle 17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8" name="Rectangle 17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9" name="Rectangle 17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20" name="Rectangle 17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21" name="Rectangle 17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22" name="Rectangle 17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23" name="Rectangle 17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24" name="Rectangle 17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86" name="Group 178"/>
                <p:cNvGrpSpPr>
                  <a:grpSpLocks noChangeAspect="1"/>
                </p:cNvGrpSpPr>
                <p:nvPr/>
              </p:nvGrpSpPr>
              <p:grpSpPr bwMode="auto">
                <a:xfrm>
                  <a:off x="2256" y="2544"/>
                  <a:ext cx="216" cy="216"/>
                  <a:chOff x="2928" y="2448"/>
                  <a:chExt cx="144" cy="144"/>
                </a:xfrm>
              </p:grpSpPr>
              <p:sp>
                <p:nvSpPr>
                  <p:cNvPr id="207" name="Rectangle 17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8" name="Rectangle 18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9" name="Rectangle 18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0" name="Rectangle 18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1" name="Rectangle 18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2" name="Rectangle 18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3" name="Rectangle 18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4" name="Rectangle 18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15" name="Rectangle 18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87" name="Group 188"/>
                <p:cNvGrpSpPr>
                  <a:grpSpLocks noChangeAspect="1"/>
                </p:cNvGrpSpPr>
                <p:nvPr/>
              </p:nvGrpSpPr>
              <p:grpSpPr bwMode="auto">
                <a:xfrm>
                  <a:off x="2256" y="2760"/>
                  <a:ext cx="216" cy="216"/>
                  <a:chOff x="2928" y="2448"/>
                  <a:chExt cx="144" cy="144"/>
                </a:xfrm>
              </p:grpSpPr>
              <p:sp>
                <p:nvSpPr>
                  <p:cNvPr id="198" name="Rectangle 18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99" name="Rectangle 19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0" name="Rectangle 19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1" name="Rectangle 19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2" name="Rectangle 19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3" name="Rectangle 19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4" name="Rectangle 19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5" name="Rectangle 19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06" name="Rectangle 19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88" name="Group 198"/>
                <p:cNvGrpSpPr>
                  <a:grpSpLocks noChangeAspect="1"/>
                </p:cNvGrpSpPr>
                <p:nvPr/>
              </p:nvGrpSpPr>
              <p:grpSpPr bwMode="auto">
                <a:xfrm>
                  <a:off x="2040" y="2760"/>
                  <a:ext cx="216" cy="216"/>
                  <a:chOff x="2928" y="2448"/>
                  <a:chExt cx="144" cy="144"/>
                </a:xfrm>
              </p:grpSpPr>
              <p:sp>
                <p:nvSpPr>
                  <p:cNvPr id="189" name="Rectangle 19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90" name="Rectangle 20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91" name="Rectangle 20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92" name="Rectangle 20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93" name="Rectangle 20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94" name="Rectangle 20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95" name="Rectangle 20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96" name="Rectangle 20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97" name="Rectangle 20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12" name="Group 208"/>
              <p:cNvGrpSpPr>
                <a:grpSpLocks/>
              </p:cNvGrpSpPr>
              <p:nvPr/>
            </p:nvGrpSpPr>
            <p:grpSpPr bwMode="auto">
              <a:xfrm>
                <a:off x="3384" y="1608"/>
                <a:ext cx="432" cy="432"/>
                <a:chOff x="2040" y="2544"/>
                <a:chExt cx="432" cy="432"/>
              </a:xfrm>
            </p:grpSpPr>
            <p:grpSp>
              <p:nvGrpSpPr>
                <p:cNvPr id="145" name="Group 209"/>
                <p:cNvGrpSpPr>
                  <a:grpSpLocks noChangeAspect="1"/>
                </p:cNvGrpSpPr>
                <p:nvPr/>
              </p:nvGrpSpPr>
              <p:grpSpPr bwMode="auto">
                <a:xfrm>
                  <a:off x="2040" y="2544"/>
                  <a:ext cx="216" cy="216"/>
                  <a:chOff x="2928" y="2448"/>
                  <a:chExt cx="144" cy="144"/>
                </a:xfrm>
              </p:grpSpPr>
              <p:sp>
                <p:nvSpPr>
                  <p:cNvPr id="176" name="Rectangle 21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77" name="Rectangle 21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78" name="Rectangle 21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79" name="Rectangle 21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0" name="Rectangle 21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1" name="Rectangle 21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2" name="Rectangle 21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3" name="Rectangle 21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4" name="Rectangle 21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46" name="Group 219"/>
                <p:cNvGrpSpPr>
                  <a:grpSpLocks noChangeAspect="1"/>
                </p:cNvGrpSpPr>
                <p:nvPr/>
              </p:nvGrpSpPr>
              <p:grpSpPr bwMode="auto">
                <a:xfrm>
                  <a:off x="2256" y="2544"/>
                  <a:ext cx="216" cy="216"/>
                  <a:chOff x="2928" y="2448"/>
                  <a:chExt cx="144" cy="144"/>
                </a:xfrm>
              </p:grpSpPr>
              <p:sp>
                <p:nvSpPr>
                  <p:cNvPr id="167" name="Rectangle 22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68" name="Rectangle 22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69" name="Rectangle 22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70" name="Rectangle 22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71" name="Rectangle 22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72" name="Rectangle 22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73" name="Rectangle 22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74" name="Rectangle 22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75" name="Rectangle 22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47" name="Group 229"/>
                <p:cNvGrpSpPr>
                  <a:grpSpLocks noChangeAspect="1"/>
                </p:cNvGrpSpPr>
                <p:nvPr/>
              </p:nvGrpSpPr>
              <p:grpSpPr bwMode="auto">
                <a:xfrm>
                  <a:off x="2256" y="2760"/>
                  <a:ext cx="216" cy="216"/>
                  <a:chOff x="2928" y="2448"/>
                  <a:chExt cx="144" cy="144"/>
                </a:xfrm>
              </p:grpSpPr>
              <p:sp>
                <p:nvSpPr>
                  <p:cNvPr id="158" name="Rectangle 23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59" name="Rectangle 23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60" name="Rectangle 23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61" name="Rectangle 23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62" name="Rectangle 23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63" name="Rectangle 23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64" name="Rectangle 23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65" name="Rectangle 23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66" name="Rectangle 23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48" name="Group 239"/>
                <p:cNvGrpSpPr>
                  <a:grpSpLocks noChangeAspect="1"/>
                </p:cNvGrpSpPr>
                <p:nvPr/>
              </p:nvGrpSpPr>
              <p:grpSpPr bwMode="auto">
                <a:xfrm>
                  <a:off x="2040" y="2760"/>
                  <a:ext cx="216" cy="216"/>
                  <a:chOff x="2928" y="2448"/>
                  <a:chExt cx="144" cy="144"/>
                </a:xfrm>
              </p:grpSpPr>
              <p:sp>
                <p:nvSpPr>
                  <p:cNvPr id="149" name="Rectangle 24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50" name="Rectangle 24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51" name="Rectangle 24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52" name="Rectangle 24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53" name="Rectangle 24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54" name="Rectangle 24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55" name="Rectangle 24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56" name="Rectangle 24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57" name="Rectangle 24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13" name="Group 249"/>
              <p:cNvGrpSpPr>
                <a:grpSpLocks/>
              </p:cNvGrpSpPr>
              <p:nvPr/>
            </p:nvGrpSpPr>
            <p:grpSpPr bwMode="auto">
              <a:xfrm>
                <a:off x="3816" y="1608"/>
                <a:ext cx="432" cy="432"/>
                <a:chOff x="2040" y="2544"/>
                <a:chExt cx="432" cy="432"/>
              </a:xfrm>
            </p:grpSpPr>
            <p:grpSp>
              <p:nvGrpSpPr>
                <p:cNvPr id="105" name="Group 250"/>
                <p:cNvGrpSpPr>
                  <a:grpSpLocks noChangeAspect="1"/>
                </p:cNvGrpSpPr>
                <p:nvPr/>
              </p:nvGrpSpPr>
              <p:grpSpPr bwMode="auto">
                <a:xfrm>
                  <a:off x="2040" y="2544"/>
                  <a:ext cx="216" cy="216"/>
                  <a:chOff x="2928" y="2448"/>
                  <a:chExt cx="144" cy="144"/>
                </a:xfrm>
              </p:grpSpPr>
              <p:sp>
                <p:nvSpPr>
                  <p:cNvPr id="136" name="Rectangle 25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37" name="Rectangle 25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38" name="Rectangle 25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39" name="Rectangle 25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40" name="Rectangle 25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41" name="Rectangle 25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42" name="Rectangle 25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43" name="Rectangle 25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44" name="Rectangle 25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06" name="Group 260"/>
                <p:cNvGrpSpPr>
                  <a:grpSpLocks noChangeAspect="1"/>
                </p:cNvGrpSpPr>
                <p:nvPr/>
              </p:nvGrpSpPr>
              <p:grpSpPr bwMode="auto">
                <a:xfrm>
                  <a:off x="2256" y="2544"/>
                  <a:ext cx="216" cy="216"/>
                  <a:chOff x="2928" y="2448"/>
                  <a:chExt cx="144" cy="144"/>
                </a:xfrm>
              </p:grpSpPr>
              <p:sp>
                <p:nvSpPr>
                  <p:cNvPr id="127" name="Rectangle 26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28" name="Rectangle 26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29" name="Rectangle 26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30" name="Rectangle 26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31" name="Rectangle 26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32" name="Rectangle 26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33" name="Rectangle 26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34" name="Rectangle 26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35" name="Rectangle 26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07" name="Group 270"/>
                <p:cNvGrpSpPr>
                  <a:grpSpLocks noChangeAspect="1"/>
                </p:cNvGrpSpPr>
                <p:nvPr/>
              </p:nvGrpSpPr>
              <p:grpSpPr bwMode="auto">
                <a:xfrm>
                  <a:off x="2256" y="2760"/>
                  <a:ext cx="216" cy="216"/>
                  <a:chOff x="2928" y="2448"/>
                  <a:chExt cx="144" cy="144"/>
                </a:xfrm>
              </p:grpSpPr>
              <p:sp>
                <p:nvSpPr>
                  <p:cNvPr id="118" name="Rectangle 27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9" name="Rectangle 27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20" name="Rectangle 27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21" name="Rectangle 27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22" name="Rectangle 27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23" name="Rectangle 27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24" name="Rectangle 27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25" name="Rectangle 27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26" name="Rectangle 27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08" name="Group 280"/>
                <p:cNvGrpSpPr>
                  <a:grpSpLocks noChangeAspect="1"/>
                </p:cNvGrpSpPr>
                <p:nvPr/>
              </p:nvGrpSpPr>
              <p:grpSpPr bwMode="auto">
                <a:xfrm>
                  <a:off x="2040" y="2760"/>
                  <a:ext cx="216" cy="216"/>
                  <a:chOff x="2928" y="2448"/>
                  <a:chExt cx="144" cy="144"/>
                </a:xfrm>
              </p:grpSpPr>
              <p:sp>
                <p:nvSpPr>
                  <p:cNvPr id="109" name="Rectangle 28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0" name="Rectangle 28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1" name="Rectangle 28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2" name="Rectangle 28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3" name="Rectangle 28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4" name="Rectangle 28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5" name="Rectangle 28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6" name="Rectangle 28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17" name="Rectangle 28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14" name="Group 290"/>
              <p:cNvGrpSpPr>
                <a:grpSpLocks noChangeAspect="1"/>
              </p:cNvGrpSpPr>
              <p:nvPr/>
            </p:nvGrpSpPr>
            <p:grpSpPr bwMode="auto">
              <a:xfrm>
                <a:off x="3384" y="1392"/>
                <a:ext cx="216" cy="216"/>
                <a:chOff x="2928" y="2448"/>
                <a:chExt cx="144" cy="144"/>
              </a:xfrm>
            </p:grpSpPr>
            <p:sp>
              <p:nvSpPr>
                <p:cNvPr id="96" name="Rectangle 29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7" name="Rectangle 29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8" name="Rectangle 29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9" name="Rectangle 29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0" name="Rectangle 29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1" name="Rectangle 29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2" name="Rectangle 29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3" name="Rectangle 29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4" name="Rectangle 29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5" name="Group 300"/>
              <p:cNvGrpSpPr>
                <a:grpSpLocks noChangeAspect="1"/>
              </p:cNvGrpSpPr>
              <p:nvPr/>
            </p:nvGrpSpPr>
            <p:grpSpPr bwMode="auto">
              <a:xfrm>
                <a:off x="3600" y="1392"/>
                <a:ext cx="216" cy="216"/>
                <a:chOff x="2928" y="2448"/>
                <a:chExt cx="144" cy="144"/>
              </a:xfrm>
            </p:grpSpPr>
            <p:sp>
              <p:nvSpPr>
                <p:cNvPr id="87" name="Rectangle 30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8" name="Rectangle 30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9" name="Rectangle 30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0" name="Rectangle 30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1" name="Rectangle 30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2" name="Rectangle 30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3" name="Rectangle 30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4" name="Rectangle 30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5" name="Rectangle 30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6" name="Group 310"/>
              <p:cNvGrpSpPr>
                <a:grpSpLocks noChangeAspect="1"/>
              </p:cNvGrpSpPr>
              <p:nvPr/>
            </p:nvGrpSpPr>
            <p:grpSpPr bwMode="auto">
              <a:xfrm>
                <a:off x="3816" y="1392"/>
                <a:ext cx="216" cy="216"/>
                <a:chOff x="2928" y="2448"/>
                <a:chExt cx="144" cy="144"/>
              </a:xfrm>
            </p:grpSpPr>
            <p:sp>
              <p:nvSpPr>
                <p:cNvPr id="78" name="Rectangle 31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9" name="Rectangle 31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" name="Rectangle 31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" name="Rectangle 31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2" name="Rectangle 31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3" name="Rectangle 31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4" name="Rectangle 31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5" name="Rectangle 31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6" name="Rectangle 31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7" name="Group 320"/>
              <p:cNvGrpSpPr>
                <a:grpSpLocks noChangeAspect="1"/>
              </p:cNvGrpSpPr>
              <p:nvPr/>
            </p:nvGrpSpPr>
            <p:grpSpPr bwMode="auto">
              <a:xfrm>
                <a:off x="4032" y="1392"/>
                <a:ext cx="216" cy="216"/>
                <a:chOff x="2928" y="2448"/>
                <a:chExt cx="144" cy="144"/>
              </a:xfrm>
            </p:grpSpPr>
            <p:sp>
              <p:nvSpPr>
                <p:cNvPr id="69" name="Rectangle 32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0" name="Rectangle 32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1" name="Rectangle 32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2" name="Rectangle 32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3" name="Rectangle 32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4" name="Rectangle 32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" name="Rectangle 32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6" name="Rectangle 32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7" name="Rectangle 32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8" name="Group 330"/>
              <p:cNvGrpSpPr>
                <a:grpSpLocks noChangeAspect="1"/>
              </p:cNvGrpSpPr>
              <p:nvPr/>
            </p:nvGrpSpPr>
            <p:grpSpPr bwMode="auto">
              <a:xfrm>
                <a:off x="4248" y="1392"/>
                <a:ext cx="216" cy="216"/>
                <a:chOff x="2928" y="2448"/>
                <a:chExt cx="144" cy="144"/>
              </a:xfrm>
            </p:grpSpPr>
            <p:sp>
              <p:nvSpPr>
                <p:cNvPr id="60" name="Rectangle 33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1" name="Rectangle 33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2" name="Rectangle 33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3" name="Rectangle 33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4" name="Rectangle 33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5" name="Rectangle 33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6" name="Rectangle 33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7" name="Rectangle 33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8" name="Rectangle 33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9" name="Group 340"/>
              <p:cNvGrpSpPr>
                <a:grpSpLocks noChangeAspect="1"/>
              </p:cNvGrpSpPr>
              <p:nvPr/>
            </p:nvGrpSpPr>
            <p:grpSpPr bwMode="auto">
              <a:xfrm>
                <a:off x="4248" y="1608"/>
                <a:ext cx="216" cy="216"/>
                <a:chOff x="2928" y="2448"/>
                <a:chExt cx="144" cy="144"/>
              </a:xfrm>
            </p:grpSpPr>
            <p:sp>
              <p:nvSpPr>
                <p:cNvPr id="51" name="Rectangle 34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2" name="Rectangle 34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3" name="Rectangle 34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4" name="Rectangle 34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5" name="Rectangle 34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6" name="Rectangle 34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7" name="Rectangle 34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8" name="Rectangle 34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9" name="Rectangle 34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0" name="Group 350"/>
              <p:cNvGrpSpPr>
                <a:grpSpLocks noChangeAspect="1"/>
              </p:cNvGrpSpPr>
              <p:nvPr/>
            </p:nvGrpSpPr>
            <p:grpSpPr bwMode="auto">
              <a:xfrm>
                <a:off x="4248" y="1824"/>
                <a:ext cx="216" cy="216"/>
                <a:chOff x="2928" y="2448"/>
                <a:chExt cx="144" cy="144"/>
              </a:xfrm>
            </p:grpSpPr>
            <p:sp>
              <p:nvSpPr>
                <p:cNvPr id="42" name="Rectangle 35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3" name="Rectangle 35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4" name="Rectangle 35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5" name="Rectangle 35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6" name="Rectangle 35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7" name="Rectangle 35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8" name="Rectangle 35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9" name="Rectangle 35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0" name="Rectangle 35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1" name="Group 360"/>
              <p:cNvGrpSpPr>
                <a:grpSpLocks noChangeAspect="1"/>
              </p:cNvGrpSpPr>
              <p:nvPr/>
            </p:nvGrpSpPr>
            <p:grpSpPr bwMode="auto">
              <a:xfrm>
                <a:off x="4248" y="2040"/>
                <a:ext cx="216" cy="216"/>
                <a:chOff x="2928" y="2448"/>
                <a:chExt cx="144" cy="144"/>
              </a:xfrm>
            </p:grpSpPr>
            <p:sp>
              <p:nvSpPr>
                <p:cNvPr id="33" name="Rectangle 36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4" name="Rectangle 36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5" name="Rectangle 36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6" name="Rectangle 36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7" name="Rectangle 36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8" name="Rectangle 36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9" name="Rectangle 36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0" name="Rectangle 36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1" name="Rectangle 36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2" name="Group 370"/>
              <p:cNvGrpSpPr>
                <a:grpSpLocks noChangeAspect="1"/>
              </p:cNvGrpSpPr>
              <p:nvPr/>
            </p:nvGrpSpPr>
            <p:grpSpPr bwMode="auto">
              <a:xfrm>
                <a:off x="4248" y="2256"/>
                <a:ext cx="216" cy="216"/>
                <a:chOff x="2928" y="2448"/>
                <a:chExt cx="144" cy="144"/>
              </a:xfrm>
            </p:grpSpPr>
            <p:sp>
              <p:nvSpPr>
                <p:cNvPr id="24" name="Rectangle 37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5" name="Rectangle 37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6" name="Rectangle 37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7" name="Rectangle 37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8" name="Rectangle 37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9" name="Rectangle 37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0" name="Rectangle 37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" name="Rectangle 37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2" name="Rectangle 37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23" name="Rectangle 380"/>
              <p:cNvSpPr>
                <a:spLocks noChangeAspect="1" noChangeArrowheads="1"/>
              </p:cNvSpPr>
              <p:nvPr/>
            </p:nvSpPr>
            <p:spPr bwMode="auto">
              <a:xfrm flipV="1">
                <a:off x="3888" y="1896"/>
                <a:ext cx="72" cy="72"/>
              </a:xfrm>
              <a:prstGeom prst="rect">
                <a:avLst/>
              </a:prstGeom>
              <a:noFill/>
              <a:ln w="9525" cap="rnd">
                <a:solidFill>
                  <a:srgbClr val="11B119"/>
                </a:solidFill>
                <a:prstDash val="sysDot"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9" name="Rectangle 381"/>
            <p:cNvSpPr>
              <a:spLocks noChangeArrowheads="1"/>
            </p:cNvSpPr>
            <p:nvPr/>
          </p:nvSpPr>
          <p:spPr bwMode="auto">
            <a:xfrm>
              <a:off x="3598" y="1728"/>
              <a:ext cx="248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GB" sz="2800" b="1">
                  <a:effectLst>
                    <a:outerShdw blurRad="38100" dist="38100" dir="2700000" algn="tl">
                      <a:srgbClr val="4D4D4D"/>
                    </a:outerShdw>
                  </a:effectLst>
                  <a:latin typeface="Trebuchet MS" pitchFamily="34" charset="0"/>
                </a:rPr>
                <a:t>p</a:t>
              </a:r>
              <a:endParaRPr lang="en-US" sz="2800" b="1">
                <a:effectLst>
                  <a:outerShdw blurRad="38100" dist="38100" dir="2700000" algn="tl">
                    <a:srgbClr val="4D4D4D"/>
                  </a:outerShdw>
                </a:effectLst>
                <a:latin typeface="Trebuchet MS" pitchFamily="34" charset="0"/>
              </a:endParaRPr>
            </a:p>
          </p:txBody>
        </p:sp>
      </p:grpSp>
      <p:sp>
        <p:nvSpPr>
          <p:cNvPr id="383" name="Text Box 382"/>
          <p:cNvSpPr txBox="1">
            <a:spLocks noChangeArrowheads="1"/>
          </p:cNvSpPr>
          <p:nvPr/>
        </p:nvSpPr>
        <p:spPr bwMode="auto">
          <a:xfrm>
            <a:off x="893763" y="3557588"/>
            <a:ext cx="232788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latin typeface="Trebuchet MS" pitchFamily="34" charset="0"/>
              </a:rPr>
              <a:t>Synthesizing a pixel</a:t>
            </a:r>
            <a:endParaRPr lang="en-US" sz="1600">
              <a:latin typeface="Trebuchet MS" pitchFamily="34" charset="0"/>
            </a:endParaRPr>
          </a:p>
        </p:txBody>
      </p:sp>
      <p:grpSp>
        <p:nvGrpSpPr>
          <p:cNvPr id="384" name="Group 383"/>
          <p:cNvGrpSpPr>
            <a:grpSpLocks/>
          </p:cNvGrpSpPr>
          <p:nvPr/>
        </p:nvGrpSpPr>
        <p:grpSpPr bwMode="auto">
          <a:xfrm>
            <a:off x="4038600" y="1444625"/>
            <a:ext cx="4438650" cy="2216150"/>
            <a:chOff x="2544" y="910"/>
            <a:chExt cx="2796" cy="1396"/>
          </a:xfrm>
        </p:grpSpPr>
        <p:grpSp>
          <p:nvGrpSpPr>
            <p:cNvPr id="385" name="Group 384"/>
            <p:cNvGrpSpPr>
              <a:grpSpLocks/>
            </p:cNvGrpSpPr>
            <p:nvPr/>
          </p:nvGrpSpPr>
          <p:grpSpPr bwMode="auto">
            <a:xfrm>
              <a:off x="3733" y="910"/>
              <a:ext cx="1607" cy="1164"/>
              <a:chOff x="421" y="1065"/>
              <a:chExt cx="1607" cy="1164"/>
            </a:xfrm>
          </p:grpSpPr>
          <p:pic>
            <p:nvPicPr>
              <p:cNvPr id="390" name="Picture 385" descr="ex2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432" y="1125"/>
                <a:ext cx="1536" cy="11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391" name="Group 386"/>
              <p:cNvGrpSpPr>
                <a:grpSpLocks noChangeAspect="1"/>
              </p:cNvGrpSpPr>
              <p:nvPr/>
            </p:nvGrpSpPr>
            <p:grpSpPr bwMode="auto">
              <a:xfrm>
                <a:off x="711" y="1678"/>
                <a:ext cx="435" cy="261"/>
                <a:chOff x="3288" y="1296"/>
                <a:chExt cx="1080" cy="648"/>
              </a:xfrm>
            </p:grpSpPr>
            <p:sp>
              <p:nvSpPr>
                <p:cNvPr id="749" name="Rectangle 38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288" y="1584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0" name="Rectangle 38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360" y="1584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1" name="Rectangle 38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432" y="1584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2" name="Rectangle 39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432" y="1512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3" name="Rectangle 39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288" y="1512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4" name="Rectangle 39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360" y="1512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5" name="Rectangle 39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504" y="1584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6" name="Rectangle 39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576" y="1656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7" name="Rectangle 39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576" y="1584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8" name="Rectangle 39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648" y="1584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59" name="Rectangle 39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648" y="1512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60" name="Rectangle 39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648" y="1656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61" name="Rectangle 39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504" y="1512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62" name="Rectangle 40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576" y="1512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763" name="Group 401"/>
                <p:cNvGrpSpPr>
                  <a:grpSpLocks noChangeAspect="1"/>
                </p:cNvGrpSpPr>
                <p:nvPr/>
              </p:nvGrpSpPr>
              <p:grpSpPr bwMode="auto">
                <a:xfrm>
                  <a:off x="3720" y="1512"/>
                  <a:ext cx="216" cy="216"/>
                  <a:chOff x="2928" y="2448"/>
                  <a:chExt cx="144" cy="144"/>
                </a:xfrm>
              </p:grpSpPr>
              <p:sp>
                <p:nvSpPr>
                  <p:cNvPr id="858" name="Rectangle 40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59" name="Rectangle 40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60" name="Rectangle 40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61" name="Rectangle 40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62" name="Rectangle 40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63" name="Rectangle 40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64" name="Rectangle 40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65" name="Rectangle 40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66" name="Rectangle 41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64" name="Group 411"/>
                <p:cNvGrpSpPr>
                  <a:grpSpLocks noChangeAspect="1"/>
                </p:cNvGrpSpPr>
                <p:nvPr/>
              </p:nvGrpSpPr>
              <p:grpSpPr bwMode="auto">
                <a:xfrm>
                  <a:off x="3936" y="1512"/>
                  <a:ext cx="216" cy="216"/>
                  <a:chOff x="2928" y="2448"/>
                  <a:chExt cx="144" cy="144"/>
                </a:xfrm>
              </p:grpSpPr>
              <p:sp>
                <p:nvSpPr>
                  <p:cNvPr id="849" name="Rectangle 41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50" name="Rectangle 41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51" name="Rectangle 41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52" name="Rectangle 41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53" name="Rectangle 41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54" name="Rectangle 41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55" name="Rectangle 41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56" name="Rectangle 41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57" name="Rectangle 42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765" name="Rectangle 42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936" y="1800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66" name="Rectangle 42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4008" y="1872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67" name="Rectangle 42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4008" y="1800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68" name="Rectangle 42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4080" y="1800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69" name="Rectangle 42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4080" y="1728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70" name="Rectangle 42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4080" y="1872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71" name="Rectangle 42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936" y="1728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72" name="Rectangle 42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4008" y="1728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73" name="Rectangle 42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792" y="1800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74" name="Rectangle 43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864" y="1800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75" name="Rectangle 43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864" y="1728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76" name="Rectangle 43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720" y="1728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777" name="Rectangle 43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792" y="1728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778" name="Group 434"/>
                <p:cNvGrpSpPr>
                  <a:grpSpLocks noChangeAspect="1"/>
                </p:cNvGrpSpPr>
                <p:nvPr/>
              </p:nvGrpSpPr>
              <p:grpSpPr bwMode="auto">
                <a:xfrm>
                  <a:off x="3288" y="1296"/>
                  <a:ext cx="216" cy="216"/>
                  <a:chOff x="2928" y="2448"/>
                  <a:chExt cx="144" cy="144"/>
                </a:xfrm>
              </p:grpSpPr>
              <p:sp>
                <p:nvSpPr>
                  <p:cNvPr id="840" name="Rectangle 43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41" name="Rectangle 43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42" name="Rectangle 43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43" name="Rectangle 43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44" name="Rectangle 43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45" name="Rectangle 44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46" name="Rectangle 44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47" name="Rectangle 44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48" name="Rectangle 44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79" name="Group 444"/>
                <p:cNvGrpSpPr>
                  <a:grpSpLocks noChangeAspect="1"/>
                </p:cNvGrpSpPr>
                <p:nvPr/>
              </p:nvGrpSpPr>
              <p:grpSpPr bwMode="auto">
                <a:xfrm>
                  <a:off x="3504" y="1296"/>
                  <a:ext cx="216" cy="216"/>
                  <a:chOff x="2928" y="2448"/>
                  <a:chExt cx="144" cy="144"/>
                </a:xfrm>
              </p:grpSpPr>
              <p:sp>
                <p:nvSpPr>
                  <p:cNvPr id="831" name="Rectangle 44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32" name="Rectangle 44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33" name="Rectangle 44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34" name="Rectangle 44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35" name="Rectangle 44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36" name="Rectangle 45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37" name="Rectangle 45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38" name="Rectangle 45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39" name="Rectangle 45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80" name="Group 454"/>
                <p:cNvGrpSpPr>
                  <a:grpSpLocks noChangeAspect="1"/>
                </p:cNvGrpSpPr>
                <p:nvPr/>
              </p:nvGrpSpPr>
              <p:grpSpPr bwMode="auto">
                <a:xfrm>
                  <a:off x="3720" y="1296"/>
                  <a:ext cx="216" cy="216"/>
                  <a:chOff x="2928" y="2448"/>
                  <a:chExt cx="144" cy="144"/>
                </a:xfrm>
              </p:grpSpPr>
              <p:sp>
                <p:nvSpPr>
                  <p:cNvPr id="822" name="Rectangle 45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23" name="Rectangle 45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24" name="Rectangle 45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25" name="Rectangle 45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26" name="Rectangle 45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27" name="Rectangle 46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28" name="Rectangle 46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29" name="Rectangle 46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30" name="Rectangle 46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81" name="Group 464"/>
                <p:cNvGrpSpPr>
                  <a:grpSpLocks noChangeAspect="1"/>
                </p:cNvGrpSpPr>
                <p:nvPr/>
              </p:nvGrpSpPr>
              <p:grpSpPr bwMode="auto">
                <a:xfrm>
                  <a:off x="3936" y="1296"/>
                  <a:ext cx="216" cy="216"/>
                  <a:chOff x="2928" y="2448"/>
                  <a:chExt cx="144" cy="144"/>
                </a:xfrm>
              </p:grpSpPr>
              <p:sp>
                <p:nvSpPr>
                  <p:cNvPr id="813" name="Rectangle 46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14" name="Rectangle 46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15" name="Rectangle 46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16" name="Rectangle 46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17" name="Rectangle 46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18" name="Rectangle 47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19" name="Rectangle 47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20" name="Rectangle 47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21" name="Rectangle 47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82" name="Group 474"/>
                <p:cNvGrpSpPr>
                  <a:grpSpLocks noChangeAspect="1"/>
                </p:cNvGrpSpPr>
                <p:nvPr/>
              </p:nvGrpSpPr>
              <p:grpSpPr bwMode="auto">
                <a:xfrm>
                  <a:off x="4152" y="1296"/>
                  <a:ext cx="216" cy="216"/>
                  <a:chOff x="2928" y="2448"/>
                  <a:chExt cx="144" cy="144"/>
                </a:xfrm>
              </p:grpSpPr>
              <p:sp>
                <p:nvSpPr>
                  <p:cNvPr id="804" name="Rectangle 47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05" name="Rectangle 47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06" name="Rectangle 47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07" name="Rectangle 47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08" name="Rectangle 47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09" name="Rectangle 48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10" name="Rectangle 48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11" name="Rectangle 48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12" name="Rectangle 48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83" name="Group 484"/>
                <p:cNvGrpSpPr>
                  <a:grpSpLocks noChangeAspect="1"/>
                </p:cNvGrpSpPr>
                <p:nvPr/>
              </p:nvGrpSpPr>
              <p:grpSpPr bwMode="auto">
                <a:xfrm>
                  <a:off x="4152" y="1512"/>
                  <a:ext cx="216" cy="216"/>
                  <a:chOff x="2928" y="2448"/>
                  <a:chExt cx="144" cy="144"/>
                </a:xfrm>
              </p:grpSpPr>
              <p:sp>
                <p:nvSpPr>
                  <p:cNvPr id="795" name="Rectangle 48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96" name="Rectangle 48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97" name="Rectangle 48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98" name="Rectangle 48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99" name="Rectangle 48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00" name="Rectangle 49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01" name="Rectangle 49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02" name="Rectangle 49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03" name="Rectangle 49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84" name="Group 494"/>
                <p:cNvGrpSpPr>
                  <a:grpSpLocks noChangeAspect="1"/>
                </p:cNvGrpSpPr>
                <p:nvPr/>
              </p:nvGrpSpPr>
              <p:grpSpPr bwMode="auto">
                <a:xfrm>
                  <a:off x="4152" y="1728"/>
                  <a:ext cx="216" cy="216"/>
                  <a:chOff x="2928" y="2448"/>
                  <a:chExt cx="144" cy="144"/>
                </a:xfrm>
              </p:grpSpPr>
              <p:sp>
                <p:nvSpPr>
                  <p:cNvPr id="786" name="Rectangle 49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87" name="Rectangle 49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88" name="Rectangle 49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89" name="Rectangle 49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90" name="Rectangle 49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91" name="Rectangle 50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92" name="Rectangle 50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93" name="Rectangle 50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94" name="Rectangle 50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785" name="Rectangle 50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792" y="1800"/>
                  <a:ext cx="72" cy="72"/>
                </a:xfrm>
                <a:prstGeom prst="rect">
                  <a:avLst/>
                </a:prstGeom>
                <a:solidFill>
                  <a:srgbClr val="11B119"/>
                </a:solidFill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392" name="Group 505"/>
              <p:cNvGrpSpPr>
                <a:grpSpLocks noChangeAspect="1"/>
              </p:cNvGrpSpPr>
              <p:nvPr/>
            </p:nvGrpSpPr>
            <p:grpSpPr bwMode="auto">
              <a:xfrm>
                <a:off x="1593" y="1880"/>
                <a:ext cx="435" cy="261"/>
                <a:chOff x="3288" y="1296"/>
                <a:chExt cx="1080" cy="648"/>
              </a:xfrm>
            </p:grpSpPr>
            <p:sp>
              <p:nvSpPr>
                <p:cNvPr id="631" name="Rectangle 50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288" y="1584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32" name="Rectangle 50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360" y="1584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33" name="Rectangle 50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432" y="1584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34" name="Rectangle 50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432" y="1512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35" name="Rectangle 51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288" y="1512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36" name="Rectangle 51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360" y="1512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37" name="Rectangle 51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504" y="1584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38" name="Rectangle 51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576" y="1656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39" name="Rectangle 51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576" y="1584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40" name="Rectangle 51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648" y="1584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41" name="Rectangle 51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648" y="1512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42" name="Rectangle 51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648" y="1656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43" name="Rectangle 51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504" y="1512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44" name="Rectangle 51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576" y="1512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645" name="Group 520"/>
                <p:cNvGrpSpPr>
                  <a:grpSpLocks noChangeAspect="1"/>
                </p:cNvGrpSpPr>
                <p:nvPr/>
              </p:nvGrpSpPr>
              <p:grpSpPr bwMode="auto">
                <a:xfrm>
                  <a:off x="3720" y="1512"/>
                  <a:ext cx="216" cy="216"/>
                  <a:chOff x="2928" y="2448"/>
                  <a:chExt cx="144" cy="144"/>
                </a:xfrm>
              </p:grpSpPr>
              <p:sp>
                <p:nvSpPr>
                  <p:cNvPr id="740" name="Rectangle 52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41" name="Rectangle 52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42" name="Rectangle 52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43" name="Rectangle 52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44" name="Rectangle 52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45" name="Rectangle 52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46" name="Rectangle 52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47" name="Rectangle 52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48" name="Rectangle 52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646" name="Group 530"/>
                <p:cNvGrpSpPr>
                  <a:grpSpLocks noChangeAspect="1"/>
                </p:cNvGrpSpPr>
                <p:nvPr/>
              </p:nvGrpSpPr>
              <p:grpSpPr bwMode="auto">
                <a:xfrm>
                  <a:off x="3936" y="1512"/>
                  <a:ext cx="216" cy="216"/>
                  <a:chOff x="2928" y="2448"/>
                  <a:chExt cx="144" cy="144"/>
                </a:xfrm>
              </p:grpSpPr>
              <p:sp>
                <p:nvSpPr>
                  <p:cNvPr id="731" name="Rectangle 53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32" name="Rectangle 53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33" name="Rectangle 53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34" name="Rectangle 53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35" name="Rectangle 53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36" name="Rectangle 53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37" name="Rectangle 53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38" name="Rectangle 53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39" name="Rectangle 53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647" name="Rectangle 54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936" y="1800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48" name="Rectangle 54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4008" y="1872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49" name="Rectangle 54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4008" y="1800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50" name="Rectangle 54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4080" y="1800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51" name="Rectangle 54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4080" y="1728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52" name="Rectangle 54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4080" y="1872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53" name="Rectangle 54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936" y="1728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54" name="Rectangle 54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4008" y="1728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55" name="Rectangle 54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792" y="1800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56" name="Rectangle 54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864" y="1800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57" name="Rectangle 55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864" y="1728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58" name="Rectangle 55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720" y="1728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659" name="Rectangle 55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792" y="1728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660" name="Group 553"/>
                <p:cNvGrpSpPr>
                  <a:grpSpLocks noChangeAspect="1"/>
                </p:cNvGrpSpPr>
                <p:nvPr/>
              </p:nvGrpSpPr>
              <p:grpSpPr bwMode="auto">
                <a:xfrm>
                  <a:off x="3288" y="1296"/>
                  <a:ext cx="216" cy="216"/>
                  <a:chOff x="2928" y="2448"/>
                  <a:chExt cx="144" cy="144"/>
                </a:xfrm>
              </p:grpSpPr>
              <p:sp>
                <p:nvSpPr>
                  <p:cNvPr id="722" name="Rectangle 55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23" name="Rectangle 55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24" name="Rectangle 55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25" name="Rectangle 55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26" name="Rectangle 55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27" name="Rectangle 55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28" name="Rectangle 56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29" name="Rectangle 56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30" name="Rectangle 56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661" name="Group 563"/>
                <p:cNvGrpSpPr>
                  <a:grpSpLocks noChangeAspect="1"/>
                </p:cNvGrpSpPr>
                <p:nvPr/>
              </p:nvGrpSpPr>
              <p:grpSpPr bwMode="auto">
                <a:xfrm>
                  <a:off x="3504" y="1296"/>
                  <a:ext cx="216" cy="216"/>
                  <a:chOff x="2928" y="2448"/>
                  <a:chExt cx="144" cy="144"/>
                </a:xfrm>
              </p:grpSpPr>
              <p:sp>
                <p:nvSpPr>
                  <p:cNvPr id="713" name="Rectangle 56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14" name="Rectangle 56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15" name="Rectangle 56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16" name="Rectangle 56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17" name="Rectangle 56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18" name="Rectangle 56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19" name="Rectangle 57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20" name="Rectangle 57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21" name="Rectangle 57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662" name="Group 573"/>
                <p:cNvGrpSpPr>
                  <a:grpSpLocks noChangeAspect="1"/>
                </p:cNvGrpSpPr>
                <p:nvPr/>
              </p:nvGrpSpPr>
              <p:grpSpPr bwMode="auto">
                <a:xfrm>
                  <a:off x="3720" y="1296"/>
                  <a:ext cx="216" cy="216"/>
                  <a:chOff x="2928" y="2448"/>
                  <a:chExt cx="144" cy="144"/>
                </a:xfrm>
              </p:grpSpPr>
              <p:sp>
                <p:nvSpPr>
                  <p:cNvPr id="704" name="Rectangle 57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05" name="Rectangle 57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06" name="Rectangle 57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07" name="Rectangle 57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08" name="Rectangle 57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09" name="Rectangle 57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10" name="Rectangle 58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11" name="Rectangle 58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12" name="Rectangle 58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663" name="Group 583"/>
                <p:cNvGrpSpPr>
                  <a:grpSpLocks noChangeAspect="1"/>
                </p:cNvGrpSpPr>
                <p:nvPr/>
              </p:nvGrpSpPr>
              <p:grpSpPr bwMode="auto">
                <a:xfrm>
                  <a:off x="3936" y="1296"/>
                  <a:ext cx="216" cy="216"/>
                  <a:chOff x="2928" y="2448"/>
                  <a:chExt cx="144" cy="144"/>
                </a:xfrm>
              </p:grpSpPr>
              <p:sp>
                <p:nvSpPr>
                  <p:cNvPr id="695" name="Rectangle 58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96" name="Rectangle 58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97" name="Rectangle 58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98" name="Rectangle 58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99" name="Rectangle 58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00" name="Rectangle 58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01" name="Rectangle 59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02" name="Rectangle 59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703" name="Rectangle 59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664" name="Group 593"/>
                <p:cNvGrpSpPr>
                  <a:grpSpLocks noChangeAspect="1"/>
                </p:cNvGrpSpPr>
                <p:nvPr/>
              </p:nvGrpSpPr>
              <p:grpSpPr bwMode="auto">
                <a:xfrm>
                  <a:off x="4152" y="1296"/>
                  <a:ext cx="216" cy="216"/>
                  <a:chOff x="2928" y="2448"/>
                  <a:chExt cx="144" cy="144"/>
                </a:xfrm>
              </p:grpSpPr>
              <p:sp>
                <p:nvSpPr>
                  <p:cNvPr id="686" name="Rectangle 59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87" name="Rectangle 59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88" name="Rectangle 59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89" name="Rectangle 59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90" name="Rectangle 59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91" name="Rectangle 59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92" name="Rectangle 60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93" name="Rectangle 60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94" name="Rectangle 60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665" name="Group 603"/>
                <p:cNvGrpSpPr>
                  <a:grpSpLocks noChangeAspect="1"/>
                </p:cNvGrpSpPr>
                <p:nvPr/>
              </p:nvGrpSpPr>
              <p:grpSpPr bwMode="auto">
                <a:xfrm>
                  <a:off x="4152" y="1512"/>
                  <a:ext cx="216" cy="216"/>
                  <a:chOff x="2928" y="2448"/>
                  <a:chExt cx="144" cy="144"/>
                </a:xfrm>
              </p:grpSpPr>
              <p:sp>
                <p:nvSpPr>
                  <p:cNvPr id="677" name="Rectangle 60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78" name="Rectangle 60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79" name="Rectangle 60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80" name="Rectangle 60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81" name="Rectangle 60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82" name="Rectangle 60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83" name="Rectangle 61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84" name="Rectangle 61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85" name="Rectangle 61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666" name="Group 613"/>
                <p:cNvGrpSpPr>
                  <a:grpSpLocks noChangeAspect="1"/>
                </p:cNvGrpSpPr>
                <p:nvPr/>
              </p:nvGrpSpPr>
              <p:grpSpPr bwMode="auto">
                <a:xfrm>
                  <a:off x="4152" y="1728"/>
                  <a:ext cx="216" cy="216"/>
                  <a:chOff x="2928" y="2448"/>
                  <a:chExt cx="144" cy="144"/>
                </a:xfrm>
              </p:grpSpPr>
              <p:sp>
                <p:nvSpPr>
                  <p:cNvPr id="668" name="Rectangle 61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69" name="Rectangle 61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70" name="Rectangle 61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71" name="Rectangle 61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72" name="Rectangle 61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73" name="Rectangle 61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74" name="Rectangle 62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75" name="Rectangle 62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76" name="Rectangle 62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667" name="Rectangle 62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792" y="1800"/>
                  <a:ext cx="72" cy="72"/>
                </a:xfrm>
                <a:prstGeom prst="rect">
                  <a:avLst/>
                </a:prstGeom>
                <a:solidFill>
                  <a:srgbClr val="11B119"/>
                </a:solidFill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393" name="Group 624"/>
              <p:cNvGrpSpPr>
                <a:grpSpLocks noChangeAspect="1"/>
              </p:cNvGrpSpPr>
              <p:nvPr/>
            </p:nvGrpSpPr>
            <p:grpSpPr bwMode="auto">
              <a:xfrm>
                <a:off x="1329" y="1275"/>
                <a:ext cx="435" cy="261"/>
                <a:chOff x="3288" y="1296"/>
                <a:chExt cx="1080" cy="648"/>
              </a:xfrm>
            </p:grpSpPr>
            <p:sp>
              <p:nvSpPr>
                <p:cNvPr id="513" name="Rectangle 62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288" y="1584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14" name="Rectangle 62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360" y="1584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15" name="Rectangle 62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432" y="1584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16" name="Rectangle 62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432" y="1512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17" name="Rectangle 62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288" y="1512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18" name="Rectangle 63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360" y="1512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19" name="Rectangle 63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504" y="1584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20" name="Rectangle 63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576" y="1656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21" name="Rectangle 63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576" y="1584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22" name="Rectangle 63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648" y="1584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23" name="Rectangle 63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648" y="1512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24" name="Rectangle 63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648" y="1656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25" name="Rectangle 63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504" y="1512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26" name="Rectangle 63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576" y="1512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527" name="Group 639"/>
                <p:cNvGrpSpPr>
                  <a:grpSpLocks noChangeAspect="1"/>
                </p:cNvGrpSpPr>
                <p:nvPr/>
              </p:nvGrpSpPr>
              <p:grpSpPr bwMode="auto">
                <a:xfrm>
                  <a:off x="3720" y="1512"/>
                  <a:ext cx="216" cy="216"/>
                  <a:chOff x="2928" y="2448"/>
                  <a:chExt cx="144" cy="144"/>
                </a:xfrm>
              </p:grpSpPr>
              <p:sp>
                <p:nvSpPr>
                  <p:cNvPr id="622" name="Rectangle 64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23" name="Rectangle 64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24" name="Rectangle 64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25" name="Rectangle 64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26" name="Rectangle 64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27" name="Rectangle 64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28" name="Rectangle 64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29" name="Rectangle 64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30" name="Rectangle 64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528" name="Group 649"/>
                <p:cNvGrpSpPr>
                  <a:grpSpLocks noChangeAspect="1"/>
                </p:cNvGrpSpPr>
                <p:nvPr/>
              </p:nvGrpSpPr>
              <p:grpSpPr bwMode="auto">
                <a:xfrm>
                  <a:off x="3936" y="1512"/>
                  <a:ext cx="216" cy="216"/>
                  <a:chOff x="2928" y="2448"/>
                  <a:chExt cx="144" cy="144"/>
                </a:xfrm>
              </p:grpSpPr>
              <p:sp>
                <p:nvSpPr>
                  <p:cNvPr id="613" name="Rectangle 65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14" name="Rectangle 65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15" name="Rectangle 65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16" name="Rectangle 65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17" name="Rectangle 65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18" name="Rectangle 65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19" name="Rectangle 65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20" name="Rectangle 65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21" name="Rectangle 65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529" name="Rectangle 65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936" y="1800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30" name="Rectangle 66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4008" y="1872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31" name="Rectangle 66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4008" y="1800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32" name="Rectangle 66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4080" y="1800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33" name="Rectangle 66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4080" y="1728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34" name="Rectangle 66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4080" y="1872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35" name="Rectangle 66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936" y="1728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36" name="Rectangle 66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4008" y="1728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37" name="Rectangle 66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792" y="1800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38" name="Rectangle 66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864" y="1800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39" name="Rectangle 66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864" y="1728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40" name="Rectangle 67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720" y="1728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41" name="Rectangle 67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792" y="1728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542" name="Group 672"/>
                <p:cNvGrpSpPr>
                  <a:grpSpLocks noChangeAspect="1"/>
                </p:cNvGrpSpPr>
                <p:nvPr/>
              </p:nvGrpSpPr>
              <p:grpSpPr bwMode="auto">
                <a:xfrm>
                  <a:off x="3288" y="1296"/>
                  <a:ext cx="216" cy="216"/>
                  <a:chOff x="2928" y="2448"/>
                  <a:chExt cx="144" cy="144"/>
                </a:xfrm>
              </p:grpSpPr>
              <p:sp>
                <p:nvSpPr>
                  <p:cNvPr id="604" name="Rectangle 67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05" name="Rectangle 67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06" name="Rectangle 67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07" name="Rectangle 67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08" name="Rectangle 67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09" name="Rectangle 67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10" name="Rectangle 67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11" name="Rectangle 68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12" name="Rectangle 68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543" name="Group 682"/>
                <p:cNvGrpSpPr>
                  <a:grpSpLocks noChangeAspect="1"/>
                </p:cNvGrpSpPr>
                <p:nvPr/>
              </p:nvGrpSpPr>
              <p:grpSpPr bwMode="auto">
                <a:xfrm>
                  <a:off x="3504" y="1296"/>
                  <a:ext cx="216" cy="216"/>
                  <a:chOff x="2928" y="2448"/>
                  <a:chExt cx="144" cy="144"/>
                </a:xfrm>
              </p:grpSpPr>
              <p:sp>
                <p:nvSpPr>
                  <p:cNvPr id="595" name="Rectangle 68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96" name="Rectangle 68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97" name="Rectangle 68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98" name="Rectangle 68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99" name="Rectangle 68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00" name="Rectangle 68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01" name="Rectangle 68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02" name="Rectangle 69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603" name="Rectangle 69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544" name="Group 692"/>
                <p:cNvGrpSpPr>
                  <a:grpSpLocks noChangeAspect="1"/>
                </p:cNvGrpSpPr>
                <p:nvPr/>
              </p:nvGrpSpPr>
              <p:grpSpPr bwMode="auto">
                <a:xfrm>
                  <a:off x="3720" y="1296"/>
                  <a:ext cx="216" cy="216"/>
                  <a:chOff x="2928" y="2448"/>
                  <a:chExt cx="144" cy="144"/>
                </a:xfrm>
              </p:grpSpPr>
              <p:sp>
                <p:nvSpPr>
                  <p:cNvPr id="586" name="Rectangle 69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87" name="Rectangle 69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88" name="Rectangle 69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89" name="Rectangle 69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90" name="Rectangle 69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91" name="Rectangle 69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92" name="Rectangle 69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93" name="Rectangle 70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94" name="Rectangle 70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545" name="Group 702"/>
                <p:cNvGrpSpPr>
                  <a:grpSpLocks noChangeAspect="1"/>
                </p:cNvGrpSpPr>
                <p:nvPr/>
              </p:nvGrpSpPr>
              <p:grpSpPr bwMode="auto">
                <a:xfrm>
                  <a:off x="3936" y="1296"/>
                  <a:ext cx="216" cy="216"/>
                  <a:chOff x="2928" y="2448"/>
                  <a:chExt cx="144" cy="144"/>
                </a:xfrm>
              </p:grpSpPr>
              <p:sp>
                <p:nvSpPr>
                  <p:cNvPr id="577" name="Rectangle 70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78" name="Rectangle 70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79" name="Rectangle 70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80" name="Rectangle 70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81" name="Rectangle 70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82" name="Rectangle 70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83" name="Rectangle 70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84" name="Rectangle 71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85" name="Rectangle 71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546" name="Group 712"/>
                <p:cNvGrpSpPr>
                  <a:grpSpLocks noChangeAspect="1"/>
                </p:cNvGrpSpPr>
                <p:nvPr/>
              </p:nvGrpSpPr>
              <p:grpSpPr bwMode="auto">
                <a:xfrm>
                  <a:off x="4152" y="1296"/>
                  <a:ext cx="216" cy="216"/>
                  <a:chOff x="2928" y="2448"/>
                  <a:chExt cx="144" cy="144"/>
                </a:xfrm>
              </p:grpSpPr>
              <p:sp>
                <p:nvSpPr>
                  <p:cNvPr id="568" name="Rectangle 71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69" name="Rectangle 71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70" name="Rectangle 71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71" name="Rectangle 71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72" name="Rectangle 71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73" name="Rectangle 71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74" name="Rectangle 71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75" name="Rectangle 72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76" name="Rectangle 72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547" name="Group 722"/>
                <p:cNvGrpSpPr>
                  <a:grpSpLocks noChangeAspect="1"/>
                </p:cNvGrpSpPr>
                <p:nvPr/>
              </p:nvGrpSpPr>
              <p:grpSpPr bwMode="auto">
                <a:xfrm>
                  <a:off x="4152" y="1512"/>
                  <a:ext cx="216" cy="216"/>
                  <a:chOff x="2928" y="2448"/>
                  <a:chExt cx="144" cy="144"/>
                </a:xfrm>
              </p:grpSpPr>
              <p:sp>
                <p:nvSpPr>
                  <p:cNvPr id="559" name="Rectangle 72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60" name="Rectangle 72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61" name="Rectangle 72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62" name="Rectangle 72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63" name="Rectangle 72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64" name="Rectangle 72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65" name="Rectangle 72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66" name="Rectangle 73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67" name="Rectangle 73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548" name="Group 732"/>
                <p:cNvGrpSpPr>
                  <a:grpSpLocks noChangeAspect="1"/>
                </p:cNvGrpSpPr>
                <p:nvPr/>
              </p:nvGrpSpPr>
              <p:grpSpPr bwMode="auto">
                <a:xfrm>
                  <a:off x="4152" y="1728"/>
                  <a:ext cx="216" cy="216"/>
                  <a:chOff x="2928" y="2448"/>
                  <a:chExt cx="144" cy="144"/>
                </a:xfrm>
              </p:grpSpPr>
              <p:sp>
                <p:nvSpPr>
                  <p:cNvPr id="550" name="Rectangle 73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51" name="Rectangle 73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52" name="Rectangle 73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53" name="Rectangle 73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54" name="Rectangle 73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55" name="Rectangle 73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56" name="Rectangle 73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57" name="Rectangle 74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58" name="Rectangle 74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549" name="Rectangle 74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792" y="1800"/>
                  <a:ext cx="72" cy="72"/>
                </a:xfrm>
                <a:prstGeom prst="rect">
                  <a:avLst/>
                </a:prstGeom>
                <a:solidFill>
                  <a:srgbClr val="11B119"/>
                </a:solidFill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394" name="Group 743"/>
              <p:cNvGrpSpPr>
                <a:grpSpLocks noChangeAspect="1"/>
              </p:cNvGrpSpPr>
              <p:nvPr/>
            </p:nvGrpSpPr>
            <p:grpSpPr bwMode="auto">
              <a:xfrm>
                <a:off x="421" y="1065"/>
                <a:ext cx="435" cy="261"/>
                <a:chOff x="3288" y="1296"/>
                <a:chExt cx="1080" cy="648"/>
              </a:xfrm>
            </p:grpSpPr>
            <p:sp>
              <p:nvSpPr>
                <p:cNvPr id="395" name="Rectangle 74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288" y="1584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96" name="Rectangle 74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360" y="1584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97" name="Rectangle 74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432" y="1584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98" name="Rectangle 74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432" y="1512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99" name="Rectangle 74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288" y="1512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00" name="Rectangle 74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360" y="1512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01" name="Rectangle 75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504" y="1584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02" name="Rectangle 75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576" y="1656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03" name="Rectangle 75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576" y="1584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04" name="Rectangle 75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648" y="1584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05" name="Rectangle 75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648" y="1512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06" name="Rectangle 75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648" y="1656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07" name="Rectangle 75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504" y="1512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08" name="Rectangle 75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576" y="1512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409" name="Group 758"/>
                <p:cNvGrpSpPr>
                  <a:grpSpLocks noChangeAspect="1"/>
                </p:cNvGrpSpPr>
                <p:nvPr/>
              </p:nvGrpSpPr>
              <p:grpSpPr bwMode="auto">
                <a:xfrm>
                  <a:off x="3720" y="1512"/>
                  <a:ext cx="216" cy="216"/>
                  <a:chOff x="2928" y="2448"/>
                  <a:chExt cx="144" cy="144"/>
                </a:xfrm>
              </p:grpSpPr>
              <p:sp>
                <p:nvSpPr>
                  <p:cNvPr id="504" name="Rectangle 75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05" name="Rectangle 76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06" name="Rectangle 76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07" name="Rectangle 76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08" name="Rectangle 76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09" name="Rectangle 76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10" name="Rectangle 76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11" name="Rectangle 76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12" name="Rectangle 76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10" name="Group 768"/>
                <p:cNvGrpSpPr>
                  <a:grpSpLocks noChangeAspect="1"/>
                </p:cNvGrpSpPr>
                <p:nvPr/>
              </p:nvGrpSpPr>
              <p:grpSpPr bwMode="auto">
                <a:xfrm>
                  <a:off x="3936" y="1512"/>
                  <a:ext cx="216" cy="216"/>
                  <a:chOff x="2928" y="2448"/>
                  <a:chExt cx="144" cy="144"/>
                </a:xfrm>
              </p:grpSpPr>
              <p:sp>
                <p:nvSpPr>
                  <p:cNvPr id="495" name="Rectangle 76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96" name="Rectangle 77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97" name="Rectangle 77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98" name="Rectangle 77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99" name="Rectangle 77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00" name="Rectangle 77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01" name="Rectangle 77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02" name="Rectangle 77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03" name="Rectangle 77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411" name="Rectangle 77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936" y="1800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12" name="Rectangle 77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4008" y="1872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13" name="Rectangle 78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4008" y="1800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14" name="Rectangle 78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4080" y="1800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15" name="Rectangle 78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4080" y="1728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16" name="Rectangle 78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4080" y="1872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17" name="Rectangle 78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936" y="1728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18" name="Rectangle 78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4008" y="1728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19" name="Rectangle 78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792" y="1800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20" name="Rectangle 78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864" y="1800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21" name="Rectangle 78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864" y="1728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22" name="Rectangle 78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720" y="1728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23" name="Rectangle 79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792" y="1728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424" name="Group 791"/>
                <p:cNvGrpSpPr>
                  <a:grpSpLocks noChangeAspect="1"/>
                </p:cNvGrpSpPr>
                <p:nvPr/>
              </p:nvGrpSpPr>
              <p:grpSpPr bwMode="auto">
                <a:xfrm>
                  <a:off x="3288" y="1296"/>
                  <a:ext cx="216" cy="216"/>
                  <a:chOff x="2928" y="2448"/>
                  <a:chExt cx="144" cy="144"/>
                </a:xfrm>
              </p:grpSpPr>
              <p:sp>
                <p:nvSpPr>
                  <p:cNvPr id="486" name="Rectangle 79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87" name="Rectangle 79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88" name="Rectangle 79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89" name="Rectangle 79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90" name="Rectangle 79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91" name="Rectangle 79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92" name="Rectangle 79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93" name="Rectangle 79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94" name="Rectangle 80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25" name="Group 801"/>
                <p:cNvGrpSpPr>
                  <a:grpSpLocks noChangeAspect="1"/>
                </p:cNvGrpSpPr>
                <p:nvPr/>
              </p:nvGrpSpPr>
              <p:grpSpPr bwMode="auto">
                <a:xfrm>
                  <a:off x="3504" y="1296"/>
                  <a:ext cx="216" cy="216"/>
                  <a:chOff x="2928" y="2448"/>
                  <a:chExt cx="144" cy="144"/>
                </a:xfrm>
              </p:grpSpPr>
              <p:sp>
                <p:nvSpPr>
                  <p:cNvPr id="477" name="Rectangle 80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78" name="Rectangle 80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79" name="Rectangle 80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80" name="Rectangle 80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81" name="Rectangle 80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82" name="Rectangle 80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83" name="Rectangle 80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84" name="Rectangle 80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85" name="Rectangle 81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26" name="Group 811"/>
                <p:cNvGrpSpPr>
                  <a:grpSpLocks noChangeAspect="1"/>
                </p:cNvGrpSpPr>
                <p:nvPr/>
              </p:nvGrpSpPr>
              <p:grpSpPr bwMode="auto">
                <a:xfrm>
                  <a:off x="3720" y="1296"/>
                  <a:ext cx="216" cy="216"/>
                  <a:chOff x="2928" y="2448"/>
                  <a:chExt cx="144" cy="144"/>
                </a:xfrm>
              </p:grpSpPr>
              <p:sp>
                <p:nvSpPr>
                  <p:cNvPr id="468" name="Rectangle 81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69" name="Rectangle 81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70" name="Rectangle 81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71" name="Rectangle 81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72" name="Rectangle 81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73" name="Rectangle 81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74" name="Rectangle 81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75" name="Rectangle 81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76" name="Rectangle 82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27" name="Group 821"/>
                <p:cNvGrpSpPr>
                  <a:grpSpLocks noChangeAspect="1"/>
                </p:cNvGrpSpPr>
                <p:nvPr/>
              </p:nvGrpSpPr>
              <p:grpSpPr bwMode="auto">
                <a:xfrm>
                  <a:off x="3936" y="1296"/>
                  <a:ext cx="216" cy="216"/>
                  <a:chOff x="2928" y="2448"/>
                  <a:chExt cx="144" cy="144"/>
                </a:xfrm>
              </p:grpSpPr>
              <p:sp>
                <p:nvSpPr>
                  <p:cNvPr id="459" name="Rectangle 82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60" name="Rectangle 82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61" name="Rectangle 82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62" name="Rectangle 82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63" name="Rectangle 82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64" name="Rectangle 82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65" name="Rectangle 82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66" name="Rectangle 82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67" name="Rectangle 83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28" name="Group 831"/>
                <p:cNvGrpSpPr>
                  <a:grpSpLocks noChangeAspect="1"/>
                </p:cNvGrpSpPr>
                <p:nvPr/>
              </p:nvGrpSpPr>
              <p:grpSpPr bwMode="auto">
                <a:xfrm>
                  <a:off x="4152" y="1296"/>
                  <a:ext cx="216" cy="216"/>
                  <a:chOff x="2928" y="2448"/>
                  <a:chExt cx="144" cy="144"/>
                </a:xfrm>
              </p:grpSpPr>
              <p:sp>
                <p:nvSpPr>
                  <p:cNvPr id="450" name="Rectangle 83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51" name="Rectangle 83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52" name="Rectangle 83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53" name="Rectangle 83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54" name="Rectangle 83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55" name="Rectangle 83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56" name="Rectangle 83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57" name="Rectangle 83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58" name="Rectangle 84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29" name="Group 841"/>
                <p:cNvGrpSpPr>
                  <a:grpSpLocks noChangeAspect="1"/>
                </p:cNvGrpSpPr>
                <p:nvPr/>
              </p:nvGrpSpPr>
              <p:grpSpPr bwMode="auto">
                <a:xfrm>
                  <a:off x="4152" y="1512"/>
                  <a:ext cx="216" cy="216"/>
                  <a:chOff x="2928" y="2448"/>
                  <a:chExt cx="144" cy="144"/>
                </a:xfrm>
              </p:grpSpPr>
              <p:sp>
                <p:nvSpPr>
                  <p:cNvPr id="441" name="Rectangle 84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42" name="Rectangle 84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43" name="Rectangle 84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44" name="Rectangle 84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45" name="Rectangle 84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46" name="Rectangle 84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47" name="Rectangle 84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48" name="Rectangle 84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49" name="Rectangle 85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30" name="Group 851"/>
                <p:cNvGrpSpPr>
                  <a:grpSpLocks noChangeAspect="1"/>
                </p:cNvGrpSpPr>
                <p:nvPr/>
              </p:nvGrpSpPr>
              <p:grpSpPr bwMode="auto">
                <a:xfrm>
                  <a:off x="4152" y="1728"/>
                  <a:ext cx="216" cy="216"/>
                  <a:chOff x="2928" y="2448"/>
                  <a:chExt cx="144" cy="144"/>
                </a:xfrm>
              </p:grpSpPr>
              <p:sp>
                <p:nvSpPr>
                  <p:cNvPr id="432" name="Rectangle 85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33" name="Rectangle 85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34" name="Rectangle 85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35" name="Rectangle 85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36" name="Rectangle 85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37" name="Rectangle 85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38" name="Rectangle 85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39" name="Rectangle 85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40" name="Rectangle 86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431" name="Rectangle 86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792" y="1800"/>
                  <a:ext cx="72" cy="72"/>
                </a:xfrm>
                <a:prstGeom prst="rect">
                  <a:avLst/>
                </a:prstGeom>
                <a:solidFill>
                  <a:srgbClr val="11B119"/>
                </a:solidFill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386" name="AutoShape 862"/>
            <p:cNvSpPr>
              <a:spLocks noChangeArrowheads="1"/>
            </p:cNvSpPr>
            <p:nvPr/>
          </p:nvSpPr>
          <p:spPr bwMode="auto">
            <a:xfrm flipH="1">
              <a:off x="2544" y="1392"/>
              <a:ext cx="990" cy="24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82 w 21600"/>
                <a:gd name="T13" fmla="*/ 5400 h 21600"/>
                <a:gd name="T14" fmla="*/ 18895 w 21600"/>
                <a:gd name="T15" fmla="*/ 162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11B119"/>
            </a:solidFill>
            <a:ln w="9525">
              <a:solidFill>
                <a:srgbClr val="11B119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7" name="Text Box 863"/>
            <p:cNvSpPr txBox="1">
              <a:spLocks noChangeArrowheads="1"/>
            </p:cNvSpPr>
            <p:nvPr/>
          </p:nvSpPr>
          <p:spPr bwMode="auto">
            <a:xfrm>
              <a:off x="2598" y="1074"/>
              <a:ext cx="1052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600" b="1" dirty="0">
                  <a:latin typeface="Trebuchet MS" pitchFamily="34" charset="0"/>
                </a:rPr>
                <a:t>non-parametric</a:t>
              </a:r>
            </a:p>
            <a:p>
              <a:pPr algn="ctr"/>
              <a:r>
                <a:rPr lang="en-US" sz="1600" b="1" dirty="0">
                  <a:latin typeface="Trebuchet MS" pitchFamily="34" charset="0"/>
                </a:rPr>
                <a:t>sampling</a:t>
              </a:r>
            </a:p>
          </p:txBody>
        </p:sp>
        <p:sp>
          <p:nvSpPr>
            <p:cNvPr id="388" name="Text Box 864"/>
            <p:cNvSpPr txBox="1">
              <a:spLocks noChangeArrowheads="1"/>
            </p:cNvSpPr>
            <p:nvPr/>
          </p:nvSpPr>
          <p:spPr bwMode="auto">
            <a:xfrm>
              <a:off x="4080" y="2073"/>
              <a:ext cx="951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>
                  <a:latin typeface="Trebuchet MS" pitchFamily="34" charset="0"/>
                </a:rPr>
                <a:t>Input image</a:t>
              </a:r>
              <a:r>
                <a:rPr lang="en-US" sz="1600">
                  <a:latin typeface="Trebuchet MS" pitchFamily="34" charset="0"/>
                </a:rPr>
                <a:t> </a:t>
              </a:r>
            </a:p>
          </p:txBody>
        </p:sp>
      </p:grpSp>
      <p:sp>
        <p:nvSpPr>
          <p:cNvPr id="867" name="TextBox 866"/>
          <p:cNvSpPr txBox="1"/>
          <p:nvPr/>
        </p:nvSpPr>
        <p:spPr>
          <a:xfrm>
            <a:off x="5407080" y="6488668"/>
            <a:ext cx="37369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Efros and Leung 1999 SIGGRAPH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/>
              <a:t>Idea from Shannon (Information Theory)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Generate English-sounding sentences by modeling the probability of each word given the previous words (n-grams)</a:t>
            </a:r>
          </a:p>
          <a:p>
            <a:endParaRPr lang="en-US" dirty="0" smtClean="0"/>
          </a:p>
          <a:p>
            <a:r>
              <a:rPr lang="en-US" dirty="0" smtClean="0"/>
              <a:t>Large “n” will give more structured sentences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990600" y="5181599"/>
            <a:ext cx="7162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tx2"/>
                </a:solidFill>
              </a:rPr>
              <a:t>“I spent an interesting evening recently with a grain of salt.”</a:t>
            </a:r>
          </a:p>
          <a:p>
            <a:pPr algn="ctr"/>
            <a:r>
              <a:rPr lang="en-US" sz="2000" dirty="0" smtClean="0">
                <a:solidFill>
                  <a:schemeClr val="tx2"/>
                </a:solidFill>
              </a:rPr>
              <a:t>(example from fake single.net user </a:t>
            </a:r>
            <a:r>
              <a:rPr lang="en-US" sz="2000" dirty="0" smtClean="0">
                <a:solidFill>
                  <a:schemeClr val="tx2"/>
                </a:solidFill>
                <a:hlinkClick r:id="rId2"/>
              </a:rPr>
              <a:t>Mark </a:t>
            </a:r>
            <a:r>
              <a:rPr lang="en-US" sz="2000" dirty="0" smtClean="0">
                <a:solidFill>
                  <a:schemeClr val="tx2"/>
                </a:solidFill>
                <a:hlinkClick r:id="rId2"/>
              </a:rPr>
              <a:t>V </a:t>
            </a:r>
            <a:r>
              <a:rPr lang="en-US" sz="2000" dirty="0" err="1" smtClean="0">
                <a:solidFill>
                  <a:schemeClr val="tx2"/>
                </a:solidFill>
                <a:hlinkClick r:id="rId2"/>
              </a:rPr>
              <a:t>Shaney</a:t>
            </a:r>
            <a:r>
              <a:rPr lang="en-US" sz="2000" dirty="0" smtClean="0">
                <a:solidFill>
                  <a:schemeClr val="tx2"/>
                </a:solidFill>
              </a:rPr>
              <a:t>)</a:t>
            </a:r>
            <a:endParaRPr lang="en-US" sz="200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Details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219200"/>
            <a:ext cx="8686800" cy="4876800"/>
          </a:xfrm>
        </p:spPr>
        <p:txBody>
          <a:bodyPr>
            <a:normAutofit/>
          </a:bodyPr>
          <a:lstStyle/>
          <a:p>
            <a:pPr eaLnBrk="1" hangingPunct="1"/>
            <a:r>
              <a:rPr lang="en-US" dirty="0" smtClean="0"/>
              <a:t>How to match patches?</a:t>
            </a:r>
          </a:p>
          <a:p>
            <a:pPr lvl="1" eaLnBrk="1" hangingPunct="1"/>
            <a:r>
              <a:rPr lang="en-US" dirty="0" smtClean="0"/>
              <a:t>Gaussian-weighted SSD (more emphasis on nearby pixels)</a:t>
            </a:r>
          </a:p>
          <a:p>
            <a:pPr eaLnBrk="1" hangingPunct="1"/>
            <a:r>
              <a:rPr lang="en-US" dirty="0" smtClean="0"/>
              <a:t>What order to fill in new pixels?</a:t>
            </a:r>
          </a:p>
          <a:p>
            <a:pPr lvl="1" eaLnBrk="1" hangingPunct="1"/>
            <a:r>
              <a:rPr lang="en-US" dirty="0" smtClean="0"/>
              <a:t>“Onion skin” order: pixels with most neighbors are synthesized first</a:t>
            </a:r>
          </a:p>
          <a:p>
            <a:pPr lvl="1" eaLnBrk="1" hangingPunct="1"/>
            <a:r>
              <a:rPr lang="en-US" dirty="0" smtClean="0"/>
              <a:t>To synthesize from scratch, start with a randomly selected small patch from the source texture</a:t>
            </a:r>
          </a:p>
          <a:p>
            <a:pPr eaLnBrk="1" hangingPunct="1"/>
            <a:r>
              <a:rPr lang="en-US" dirty="0" smtClean="0"/>
              <a:t>How big should the patches be?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Size of Neighborhood Window</a:t>
            </a: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 cstate="print"/>
          <a:srcRect l="15591" t="19356" r="16129" b="18817"/>
          <a:stretch>
            <a:fillRect/>
          </a:stretch>
        </p:blipFill>
        <p:spPr bwMode="auto">
          <a:xfrm>
            <a:off x="3187700" y="2057400"/>
            <a:ext cx="1612900" cy="1460500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 cstate="print"/>
          <a:srcRect l="6250" t="7864" r="6667" b="8388"/>
          <a:stretch>
            <a:fillRect/>
          </a:stretch>
        </p:blipFill>
        <p:spPr bwMode="auto">
          <a:xfrm>
            <a:off x="266700" y="4473575"/>
            <a:ext cx="2654300" cy="2028825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</p:spPr>
      </p:pic>
      <p:sp>
        <p:nvSpPr>
          <p:cNvPr id="15366" name="Rectangle 6"/>
          <p:cNvSpPr>
            <a:spLocks noChangeArrowheads="1"/>
          </p:cNvSpPr>
          <p:nvPr/>
        </p:nvSpPr>
        <p:spPr bwMode="auto">
          <a:xfrm>
            <a:off x="3810000" y="2590800"/>
            <a:ext cx="304800" cy="304800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67" name="Line 7"/>
          <p:cNvSpPr>
            <a:spLocks noChangeShapeType="1"/>
          </p:cNvSpPr>
          <p:nvPr/>
        </p:nvSpPr>
        <p:spPr bwMode="auto">
          <a:xfrm flipH="1">
            <a:off x="1371600" y="2895600"/>
            <a:ext cx="2590800" cy="1524000"/>
          </a:xfrm>
          <a:prstGeom prst="line">
            <a:avLst/>
          </a:prstGeom>
          <a:noFill/>
          <a:ln w="38100">
            <a:solidFill>
              <a:srgbClr val="0000FF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3162300" y="2590800"/>
            <a:ext cx="2667000" cy="3911600"/>
            <a:chOff x="1992" y="1632"/>
            <a:chExt cx="1680" cy="2464"/>
          </a:xfrm>
        </p:grpSpPr>
        <p:pic>
          <p:nvPicPr>
            <p:cNvPr id="15378" name="Picture 9"/>
            <p:cNvPicPr>
              <a:picLocks noChangeAspect="1" noChangeArrowheads="1"/>
            </p:cNvPicPr>
            <p:nvPr/>
          </p:nvPicPr>
          <p:blipFill>
            <a:blip r:embed="rId5" cstate="print"/>
            <a:srcRect l="6250" t="7864" r="6250" b="8388"/>
            <a:stretch>
              <a:fillRect/>
            </a:stretch>
          </p:blipFill>
          <p:spPr bwMode="auto">
            <a:xfrm>
              <a:off x="1992" y="2818"/>
              <a:ext cx="1680" cy="1278"/>
            </a:xfrm>
            <a:prstGeom prst="rect">
              <a:avLst/>
            </a:prstGeom>
            <a:noFill/>
            <a:ln w="9525">
              <a:solidFill>
                <a:schemeClr val="folHlink"/>
              </a:solidFill>
              <a:miter lim="800000"/>
              <a:headEnd/>
              <a:tailEnd/>
            </a:ln>
          </p:spPr>
        </p:pic>
        <p:sp>
          <p:nvSpPr>
            <p:cNvPr id="15379" name="Rectangle 10"/>
            <p:cNvSpPr>
              <a:spLocks noChangeArrowheads="1"/>
            </p:cNvSpPr>
            <p:nvPr/>
          </p:nvSpPr>
          <p:spPr bwMode="auto">
            <a:xfrm>
              <a:off x="2400" y="1632"/>
              <a:ext cx="288" cy="288"/>
            </a:xfrm>
            <a:prstGeom prst="rect">
              <a:avLst/>
            </a:prstGeom>
            <a:noFill/>
            <a:ln w="38100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80" name="Line 11"/>
            <p:cNvSpPr>
              <a:spLocks noChangeShapeType="1"/>
            </p:cNvSpPr>
            <p:nvPr/>
          </p:nvSpPr>
          <p:spPr bwMode="auto">
            <a:xfrm>
              <a:off x="2544" y="1920"/>
              <a:ext cx="0" cy="864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" name="Group 12"/>
          <p:cNvGrpSpPr>
            <a:grpSpLocks/>
          </p:cNvGrpSpPr>
          <p:nvPr/>
        </p:nvGrpSpPr>
        <p:grpSpPr bwMode="auto">
          <a:xfrm>
            <a:off x="3810000" y="2590800"/>
            <a:ext cx="4902200" cy="3911600"/>
            <a:chOff x="2400" y="1632"/>
            <a:chExt cx="3088" cy="2464"/>
          </a:xfrm>
        </p:grpSpPr>
        <p:pic>
          <p:nvPicPr>
            <p:cNvPr id="15375" name="Picture 13"/>
            <p:cNvPicPr>
              <a:picLocks noChangeAspect="1" noChangeArrowheads="1"/>
            </p:cNvPicPr>
            <p:nvPr/>
          </p:nvPicPr>
          <p:blipFill>
            <a:blip r:embed="rId6" cstate="print"/>
            <a:srcRect l="6250" t="7869" r="6667" b="8394"/>
            <a:stretch>
              <a:fillRect/>
            </a:stretch>
          </p:blipFill>
          <p:spPr bwMode="auto">
            <a:xfrm>
              <a:off x="3816" y="2819"/>
              <a:ext cx="1672" cy="1277"/>
            </a:xfrm>
            <a:prstGeom prst="rect">
              <a:avLst/>
            </a:prstGeom>
            <a:noFill/>
            <a:ln w="9525">
              <a:solidFill>
                <a:schemeClr val="folHlink"/>
              </a:solidFill>
              <a:miter lim="800000"/>
              <a:headEnd/>
              <a:tailEnd/>
            </a:ln>
          </p:spPr>
        </p:pic>
        <p:sp>
          <p:nvSpPr>
            <p:cNvPr id="15376" name="Rectangle 14"/>
            <p:cNvSpPr>
              <a:spLocks noChangeArrowheads="1"/>
            </p:cNvSpPr>
            <p:nvPr/>
          </p:nvSpPr>
          <p:spPr bwMode="auto">
            <a:xfrm>
              <a:off x="2400" y="1632"/>
              <a:ext cx="384" cy="384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77" name="Line 15"/>
            <p:cNvSpPr>
              <a:spLocks noChangeShapeType="1"/>
            </p:cNvSpPr>
            <p:nvPr/>
          </p:nvSpPr>
          <p:spPr bwMode="auto">
            <a:xfrm>
              <a:off x="2688" y="2016"/>
              <a:ext cx="1152" cy="76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" name="Group 16"/>
          <p:cNvGrpSpPr>
            <a:grpSpLocks/>
          </p:cNvGrpSpPr>
          <p:nvPr/>
        </p:nvGrpSpPr>
        <p:grpSpPr bwMode="auto">
          <a:xfrm>
            <a:off x="3810000" y="2185988"/>
            <a:ext cx="4902200" cy="2030412"/>
            <a:chOff x="2400" y="1377"/>
            <a:chExt cx="3088" cy="1279"/>
          </a:xfrm>
        </p:grpSpPr>
        <p:pic>
          <p:nvPicPr>
            <p:cNvPr id="15372" name="Picture 17"/>
            <p:cNvPicPr>
              <a:picLocks noChangeAspect="1" noChangeArrowheads="1"/>
            </p:cNvPicPr>
            <p:nvPr/>
          </p:nvPicPr>
          <p:blipFill>
            <a:blip r:embed="rId7" cstate="print"/>
            <a:srcRect l="6250" t="7858" r="6667" b="8383"/>
            <a:stretch>
              <a:fillRect/>
            </a:stretch>
          </p:blipFill>
          <p:spPr bwMode="auto">
            <a:xfrm>
              <a:off x="3816" y="1377"/>
              <a:ext cx="1672" cy="1279"/>
            </a:xfrm>
            <a:prstGeom prst="rect">
              <a:avLst/>
            </a:prstGeom>
            <a:noFill/>
            <a:ln w="9525">
              <a:solidFill>
                <a:schemeClr val="folHlink"/>
              </a:solidFill>
              <a:miter lim="800000"/>
              <a:headEnd/>
              <a:tailEnd/>
            </a:ln>
          </p:spPr>
        </p:pic>
        <p:sp>
          <p:nvSpPr>
            <p:cNvPr id="15373" name="Rectangle 18"/>
            <p:cNvSpPr>
              <a:spLocks noChangeArrowheads="1"/>
            </p:cNvSpPr>
            <p:nvPr/>
          </p:nvSpPr>
          <p:spPr bwMode="auto">
            <a:xfrm>
              <a:off x="2400" y="1632"/>
              <a:ext cx="528" cy="480"/>
            </a:xfrm>
            <a:prstGeom prst="rect">
              <a:avLst/>
            </a:prstGeom>
            <a:noFill/>
            <a:ln w="38100">
              <a:solidFill>
                <a:srgbClr val="FF00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74" name="Line 19"/>
            <p:cNvSpPr>
              <a:spLocks noChangeShapeType="1"/>
            </p:cNvSpPr>
            <p:nvPr/>
          </p:nvSpPr>
          <p:spPr bwMode="auto">
            <a:xfrm>
              <a:off x="2928" y="1872"/>
              <a:ext cx="864" cy="96"/>
            </a:xfrm>
            <a:prstGeom prst="line">
              <a:avLst/>
            </a:prstGeom>
            <a:noFill/>
            <a:ln w="38100">
              <a:solidFill>
                <a:srgbClr val="FF00FF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5371" name="Text Box 20"/>
          <p:cNvSpPr txBox="1">
            <a:spLocks noChangeArrowheads="1"/>
          </p:cNvSpPr>
          <p:nvPr/>
        </p:nvSpPr>
        <p:spPr bwMode="auto">
          <a:xfrm>
            <a:off x="3657600" y="1676400"/>
            <a:ext cx="654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en-US" sz="1800"/>
              <a:t>input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6" grpId="0" animBg="1"/>
      <p:bldP spid="1536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0"/>
            <a:ext cx="7772400" cy="1143000"/>
          </a:xfrm>
          <a:noFill/>
        </p:spPr>
        <p:txBody>
          <a:bodyPr lIns="0" tIns="0" rIns="0" bIns="0"/>
          <a:lstStyle/>
          <a:p>
            <a:pPr eaLnBrk="1" hangingPunct="1"/>
            <a:r>
              <a:rPr lang="en-GB" smtClean="0"/>
              <a:t>Varying Window Size</a:t>
            </a:r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3200" y="657225"/>
            <a:ext cx="635000" cy="6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4" cstate="print"/>
          <a:srcRect l="6250" t="6020" r="6250" b="5869"/>
          <a:stretch>
            <a:fillRect/>
          </a:stretch>
        </p:blipFill>
        <p:spPr bwMode="auto">
          <a:xfrm>
            <a:off x="514350" y="1495425"/>
            <a:ext cx="1866900" cy="1858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5" cstate="print"/>
          <a:srcRect l="5807" t="5910" r="6702" b="5910"/>
          <a:stretch>
            <a:fillRect/>
          </a:stretch>
        </p:blipFill>
        <p:spPr bwMode="auto">
          <a:xfrm>
            <a:off x="2562225" y="1492250"/>
            <a:ext cx="1865313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6" cstate="print"/>
          <a:srcRect l="5807" t="5910" r="7149" b="5910"/>
          <a:stretch>
            <a:fillRect/>
          </a:stretch>
        </p:blipFill>
        <p:spPr bwMode="auto">
          <a:xfrm>
            <a:off x="4621213" y="1492250"/>
            <a:ext cx="1855787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1" name="Picture 7"/>
          <p:cNvPicPr>
            <a:picLocks noChangeAspect="1" noChangeArrowheads="1"/>
          </p:cNvPicPr>
          <p:nvPr/>
        </p:nvPicPr>
        <p:blipFill>
          <a:blip r:embed="rId7" cstate="print"/>
          <a:srcRect l="5803" t="5905" r="7143" b="5905"/>
          <a:stretch>
            <a:fillRect/>
          </a:stretch>
        </p:blipFill>
        <p:spPr bwMode="auto">
          <a:xfrm>
            <a:off x="6677025" y="1492250"/>
            <a:ext cx="1857375" cy="184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2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28600" y="3578225"/>
            <a:ext cx="838200" cy="60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3" name="Picture 9"/>
          <p:cNvPicPr>
            <a:picLocks noChangeAspect="1" noChangeArrowheads="1"/>
          </p:cNvPicPr>
          <p:nvPr/>
        </p:nvPicPr>
        <p:blipFill>
          <a:blip r:embed="rId9" cstate="print"/>
          <a:srcRect t="543" r="781" b="1628"/>
          <a:stretch>
            <a:fillRect/>
          </a:stretch>
        </p:blipFill>
        <p:spPr bwMode="auto">
          <a:xfrm>
            <a:off x="914400" y="4273550"/>
            <a:ext cx="2419350" cy="171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4" name="Picture 10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505200" y="4264025"/>
            <a:ext cx="2438400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5" name="Picture 11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096000" y="4264025"/>
            <a:ext cx="2370138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6" name="Text Box 12"/>
          <p:cNvSpPr txBox="1">
            <a:spLocks noChangeArrowheads="1"/>
          </p:cNvSpPr>
          <p:nvPr/>
        </p:nvSpPr>
        <p:spPr bwMode="auto">
          <a:xfrm>
            <a:off x="898525" y="6137275"/>
            <a:ext cx="30607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Increasing window size</a:t>
            </a:r>
          </a:p>
        </p:txBody>
      </p:sp>
      <p:sp>
        <p:nvSpPr>
          <p:cNvPr id="16397" name="Line 13"/>
          <p:cNvSpPr>
            <a:spLocks noChangeShapeType="1"/>
          </p:cNvSpPr>
          <p:nvPr/>
        </p:nvSpPr>
        <p:spPr bwMode="auto">
          <a:xfrm>
            <a:off x="4038600" y="6400800"/>
            <a:ext cx="3962400" cy="0"/>
          </a:xfrm>
          <a:prstGeom prst="line">
            <a:avLst/>
          </a:prstGeom>
          <a:noFill/>
          <a:ln w="38100">
            <a:solidFill>
              <a:srgbClr val="11B119"/>
            </a:solidFill>
            <a:round/>
            <a:headEnd/>
            <a:tailEnd type="triangle" w="lg" len="lg"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Texture synthesis algorithm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While image not filled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Get unfilled pixels with filled neighbors, sorted by number of filled neighbors</a:t>
            </a:r>
          </a:p>
          <a:p>
            <a:pPr marL="971550" lvl="1" indent="-514350">
              <a:buFont typeface="+mj-lt"/>
              <a:buAutoNum type="arabicPeriod"/>
            </a:pPr>
            <a:endParaRPr lang="en-US" dirty="0" smtClean="0"/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For each pixel, get top N matches based on visible neighbors</a:t>
            </a:r>
          </a:p>
          <a:p>
            <a:pPr marL="914400" lvl="2" indent="0">
              <a:buNone/>
            </a:pPr>
            <a:r>
              <a:rPr lang="en-US" dirty="0" smtClean="0"/>
              <a:t>-  Patch Distance: Gaussian-weighted SSD</a:t>
            </a:r>
          </a:p>
          <a:p>
            <a:pPr marL="971550" lvl="1" indent="-514350">
              <a:buFont typeface="+mj-lt"/>
              <a:buAutoNum type="arabicPeriod"/>
            </a:pPr>
            <a:endParaRPr lang="en-US" dirty="0" smtClean="0"/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Randomly select one of the matches and copy pixel from it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4767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Freeform 2"/>
          <p:cNvSpPr>
            <a:spLocks noChangeArrowheads="1"/>
          </p:cNvSpPr>
          <p:nvPr/>
        </p:nvSpPr>
        <p:spPr bwMode="auto">
          <a:xfrm>
            <a:off x="2438400" y="2782888"/>
            <a:ext cx="376238" cy="427037"/>
          </a:xfrm>
          <a:custGeom>
            <a:avLst/>
            <a:gdLst>
              <a:gd name="T0" fmla="*/ 2147483647 w 1051"/>
              <a:gd name="T1" fmla="*/ 0 h 1192"/>
              <a:gd name="T2" fmla="*/ 2147483647 w 1051"/>
              <a:gd name="T3" fmla="*/ 0 h 1192"/>
              <a:gd name="T4" fmla="*/ 2147483647 w 1051"/>
              <a:gd name="T5" fmla="*/ 2147483647 h 1192"/>
              <a:gd name="T6" fmla="*/ 0 w 1051"/>
              <a:gd name="T7" fmla="*/ 2147483647 h 1192"/>
              <a:gd name="T8" fmla="*/ 2147483647 w 1051"/>
              <a:gd name="T9" fmla="*/ 2147483647 h 1192"/>
              <a:gd name="T10" fmla="*/ 2147483647 w 1051"/>
              <a:gd name="T11" fmla="*/ 2147483647 h 1192"/>
              <a:gd name="T12" fmla="*/ 2147483647 w 1051"/>
              <a:gd name="T13" fmla="*/ 2147483647 h 1192"/>
              <a:gd name="T14" fmla="*/ 2147483647 w 1051"/>
              <a:gd name="T15" fmla="*/ 0 h 119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051"/>
              <a:gd name="T25" fmla="*/ 0 h 1192"/>
              <a:gd name="T26" fmla="*/ 1051 w 1051"/>
              <a:gd name="T27" fmla="*/ 1192 h 1192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051" h="1192">
                <a:moveTo>
                  <a:pt x="787" y="0"/>
                </a:moveTo>
                <a:lnTo>
                  <a:pt x="263" y="0"/>
                </a:lnTo>
                <a:lnTo>
                  <a:pt x="263" y="893"/>
                </a:lnTo>
                <a:lnTo>
                  <a:pt x="0" y="893"/>
                </a:lnTo>
                <a:lnTo>
                  <a:pt x="525" y="1191"/>
                </a:lnTo>
                <a:lnTo>
                  <a:pt x="1050" y="893"/>
                </a:lnTo>
                <a:lnTo>
                  <a:pt x="787" y="893"/>
                </a:lnTo>
                <a:lnTo>
                  <a:pt x="787" y="0"/>
                </a:lnTo>
              </a:path>
            </a:pathLst>
          </a:custGeom>
          <a:solidFill>
            <a:srgbClr val="11B119"/>
          </a:solidFill>
          <a:ln w="144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411" name="Freeform 3"/>
          <p:cNvSpPr>
            <a:spLocks noChangeArrowheads="1"/>
          </p:cNvSpPr>
          <p:nvPr/>
        </p:nvSpPr>
        <p:spPr bwMode="auto">
          <a:xfrm>
            <a:off x="6477000" y="2768600"/>
            <a:ext cx="376238" cy="396875"/>
          </a:xfrm>
          <a:custGeom>
            <a:avLst/>
            <a:gdLst>
              <a:gd name="T0" fmla="*/ 2147483647 w 1050"/>
              <a:gd name="T1" fmla="*/ 0 h 1107"/>
              <a:gd name="T2" fmla="*/ 2147483647 w 1050"/>
              <a:gd name="T3" fmla="*/ 0 h 1107"/>
              <a:gd name="T4" fmla="*/ 2147483647 w 1050"/>
              <a:gd name="T5" fmla="*/ 2147483647 h 1107"/>
              <a:gd name="T6" fmla="*/ 0 w 1050"/>
              <a:gd name="T7" fmla="*/ 2147483647 h 1107"/>
              <a:gd name="T8" fmla="*/ 2147483647 w 1050"/>
              <a:gd name="T9" fmla="*/ 2147483647 h 1107"/>
              <a:gd name="T10" fmla="*/ 2147483647 w 1050"/>
              <a:gd name="T11" fmla="*/ 2147483647 h 1107"/>
              <a:gd name="T12" fmla="*/ 2147483647 w 1050"/>
              <a:gd name="T13" fmla="*/ 2147483647 h 1107"/>
              <a:gd name="T14" fmla="*/ 2147483647 w 1050"/>
              <a:gd name="T15" fmla="*/ 0 h 1107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050"/>
              <a:gd name="T25" fmla="*/ 0 h 1107"/>
              <a:gd name="T26" fmla="*/ 1050 w 1050"/>
              <a:gd name="T27" fmla="*/ 1107 h 1107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050" h="1107">
                <a:moveTo>
                  <a:pt x="787" y="0"/>
                </a:moveTo>
                <a:lnTo>
                  <a:pt x="262" y="0"/>
                </a:lnTo>
                <a:lnTo>
                  <a:pt x="262" y="829"/>
                </a:lnTo>
                <a:lnTo>
                  <a:pt x="0" y="829"/>
                </a:lnTo>
                <a:lnTo>
                  <a:pt x="524" y="1106"/>
                </a:lnTo>
                <a:lnTo>
                  <a:pt x="1049" y="829"/>
                </a:lnTo>
                <a:lnTo>
                  <a:pt x="787" y="829"/>
                </a:lnTo>
                <a:lnTo>
                  <a:pt x="787" y="0"/>
                </a:lnTo>
              </a:path>
            </a:pathLst>
          </a:custGeom>
          <a:solidFill>
            <a:srgbClr val="11B119"/>
          </a:solidFill>
          <a:ln w="144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70625" y="1633538"/>
            <a:ext cx="887413" cy="985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81600" y="3238500"/>
            <a:ext cx="2978150" cy="330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90600" y="3276600"/>
            <a:ext cx="3016250" cy="326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5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63763" y="1639888"/>
            <a:ext cx="911225" cy="985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6" name="Rectangle 8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7996238" cy="990600"/>
          </a:xfrm>
          <a:noFill/>
        </p:spPr>
        <p:txBody>
          <a:bodyPr lIns="0" tIns="0" rIns="0" bIns="0"/>
          <a:lstStyle/>
          <a:p>
            <a:pPr eaLnBrk="1" hangingPunct="1">
              <a:lnSpc>
                <a:spcPct val="61000"/>
              </a:lnSpc>
              <a:spcBef>
                <a:spcPts val="963"/>
              </a:spcBef>
            </a:pPr>
            <a:r>
              <a:rPr lang="en-GB" smtClean="0"/>
              <a:t>Synthesis Results</a:t>
            </a:r>
          </a:p>
        </p:txBody>
      </p:sp>
      <p:sp>
        <p:nvSpPr>
          <p:cNvPr id="17417" name="Text Box 9"/>
          <p:cNvSpPr txBox="1">
            <a:spLocks noChangeArrowheads="1"/>
          </p:cNvSpPr>
          <p:nvPr/>
        </p:nvSpPr>
        <p:spPr bwMode="auto">
          <a:xfrm>
            <a:off x="1752600" y="1066800"/>
            <a:ext cx="1866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french canvas</a:t>
            </a:r>
          </a:p>
        </p:txBody>
      </p:sp>
      <p:sp>
        <p:nvSpPr>
          <p:cNvPr id="17418" name="Text Box 10"/>
          <p:cNvSpPr txBox="1">
            <a:spLocks noChangeArrowheads="1"/>
          </p:cNvSpPr>
          <p:nvPr/>
        </p:nvSpPr>
        <p:spPr bwMode="auto">
          <a:xfrm>
            <a:off x="5943600" y="1066800"/>
            <a:ext cx="15954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rafia weave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644525" y="-46038"/>
            <a:ext cx="7767638" cy="814388"/>
          </a:xfrm>
        </p:spPr>
        <p:txBody>
          <a:bodyPr lIns="18000" tIns="46800" rIns="18000" bIns="46800"/>
          <a:lstStyle/>
          <a:p>
            <a:pPr eaLnBrk="1" hangingPunct="1">
              <a:spcBef>
                <a:spcPts val="963"/>
              </a:spcBef>
            </a:pPr>
            <a:r>
              <a:rPr lang="en-GB" smtClean="0"/>
              <a:t>More Results</a:t>
            </a:r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3248025"/>
            <a:ext cx="3271838" cy="327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58938" y="1309688"/>
            <a:ext cx="1519237" cy="1392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00600" y="3248025"/>
            <a:ext cx="3271838" cy="327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8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45163" y="1308100"/>
            <a:ext cx="1468437" cy="142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9" name="Freeform 7"/>
          <p:cNvSpPr>
            <a:spLocks noChangeArrowheads="1"/>
          </p:cNvSpPr>
          <p:nvPr/>
        </p:nvSpPr>
        <p:spPr bwMode="auto">
          <a:xfrm>
            <a:off x="2209800" y="2782888"/>
            <a:ext cx="376238" cy="376237"/>
          </a:xfrm>
          <a:custGeom>
            <a:avLst/>
            <a:gdLst>
              <a:gd name="T0" fmla="*/ 2147483647 w 1051"/>
              <a:gd name="T1" fmla="*/ 0 h 1051"/>
              <a:gd name="T2" fmla="*/ 2147483647 w 1051"/>
              <a:gd name="T3" fmla="*/ 0 h 1051"/>
              <a:gd name="T4" fmla="*/ 2147483647 w 1051"/>
              <a:gd name="T5" fmla="*/ 2147483647 h 1051"/>
              <a:gd name="T6" fmla="*/ 0 w 1051"/>
              <a:gd name="T7" fmla="*/ 2147483647 h 1051"/>
              <a:gd name="T8" fmla="*/ 2147483647 w 1051"/>
              <a:gd name="T9" fmla="*/ 2147483647 h 1051"/>
              <a:gd name="T10" fmla="*/ 2147483647 w 1051"/>
              <a:gd name="T11" fmla="*/ 2147483647 h 1051"/>
              <a:gd name="T12" fmla="*/ 2147483647 w 1051"/>
              <a:gd name="T13" fmla="*/ 2147483647 h 1051"/>
              <a:gd name="T14" fmla="*/ 2147483647 w 1051"/>
              <a:gd name="T15" fmla="*/ 0 h 1051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051"/>
              <a:gd name="T25" fmla="*/ 0 h 1051"/>
              <a:gd name="T26" fmla="*/ 1051 w 1051"/>
              <a:gd name="T27" fmla="*/ 1051 h 1051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051" h="1051">
                <a:moveTo>
                  <a:pt x="787" y="0"/>
                </a:moveTo>
                <a:lnTo>
                  <a:pt x="263" y="0"/>
                </a:lnTo>
                <a:lnTo>
                  <a:pt x="263" y="787"/>
                </a:lnTo>
                <a:lnTo>
                  <a:pt x="0" y="787"/>
                </a:lnTo>
                <a:lnTo>
                  <a:pt x="525" y="1050"/>
                </a:lnTo>
                <a:lnTo>
                  <a:pt x="1050" y="787"/>
                </a:lnTo>
                <a:lnTo>
                  <a:pt x="787" y="787"/>
                </a:lnTo>
                <a:lnTo>
                  <a:pt x="787" y="0"/>
                </a:lnTo>
              </a:path>
            </a:pathLst>
          </a:custGeom>
          <a:solidFill>
            <a:srgbClr val="11B119"/>
          </a:solidFill>
          <a:ln w="144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440" name="Freeform 8"/>
          <p:cNvSpPr>
            <a:spLocks noChangeArrowheads="1"/>
          </p:cNvSpPr>
          <p:nvPr/>
        </p:nvSpPr>
        <p:spPr bwMode="auto">
          <a:xfrm>
            <a:off x="6324600" y="2819400"/>
            <a:ext cx="376238" cy="360363"/>
          </a:xfrm>
          <a:custGeom>
            <a:avLst/>
            <a:gdLst>
              <a:gd name="T0" fmla="*/ 2147483647 w 1051"/>
              <a:gd name="T1" fmla="*/ 0 h 1006"/>
              <a:gd name="T2" fmla="*/ 2147483647 w 1051"/>
              <a:gd name="T3" fmla="*/ 0 h 1006"/>
              <a:gd name="T4" fmla="*/ 2147483647 w 1051"/>
              <a:gd name="T5" fmla="*/ 2147483647 h 1006"/>
              <a:gd name="T6" fmla="*/ 0 w 1051"/>
              <a:gd name="T7" fmla="*/ 2147483647 h 1006"/>
              <a:gd name="T8" fmla="*/ 2147483647 w 1051"/>
              <a:gd name="T9" fmla="*/ 2147483647 h 1006"/>
              <a:gd name="T10" fmla="*/ 2147483647 w 1051"/>
              <a:gd name="T11" fmla="*/ 2147483647 h 1006"/>
              <a:gd name="T12" fmla="*/ 2147483647 w 1051"/>
              <a:gd name="T13" fmla="*/ 2147483647 h 1006"/>
              <a:gd name="T14" fmla="*/ 2147483647 w 1051"/>
              <a:gd name="T15" fmla="*/ 0 h 100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051"/>
              <a:gd name="T25" fmla="*/ 0 h 1006"/>
              <a:gd name="T26" fmla="*/ 1051 w 1051"/>
              <a:gd name="T27" fmla="*/ 1006 h 100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051" h="1006">
                <a:moveTo>
                  <a:pt x="787" y="0"/>
                </a:moveTo>
                <a:lnTo>
                  <a:pt x="263" y="0"/>
                </a:lnTo>
                <a:lnTo>
                  <a:pt x="263" y="754"/>
                </a:lnTo>
                <a:lnTo>
                  <a:pt x="0" y="754"/>
                </a:lnTo>
                <a:lnTo>
                  <a:pt x="525" y="1005"/>
                </a:lnTo>
                <a:lnTo>
                  <a:pt x="1050" y="754"/>
                </a:lnTo>
                <a:lnTo>
                  <a:pt x="787" y="754"/>
                </a:lnTo>
                <a:lnTo>
                  <a:pt x="787" y="0"/>
                </a:lnTo>
              </a:path>
            </a:pathLst>
          </a:custGeom>
          <a:solidFill>
            <a:srgbClr val="11B119"/>
          </a:solidFill>
          <a:ln w="144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441" name="Text Box 9"/>
          <p:cNvSpPr txBox="1">
            <a:spLocks noChangeArrowheads="1"/>
          </p:cNvSpPr>
          <p:nvPr/>
        </p:nvSpPr>
        <p:spPr bwMode="auto">
          <a:xfrm>
            <a:off x="1524000" y="762000"/>
            <a:ext cx="1612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white bread</a:t>
            </a:r>
          </a:p>
        </p:txBody>
      </p:sp>
      <p:sp>
        <p:nvSpPr>
          <p:cNvPr id="18442" name="Text Box 10"/>
          <p:cNvSpPr txBox="1">
            <a:spLocks noChangeArrowheads="1"/>
          </p:cNvSpPr>
          <p:nvPr/>
        </p:nvSpPr>
        <p:spPr bwMode="auto">
          <a:xfrm>
            <a:off x="5791200" y="762000"/>
            <a:ext cx="14097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brick wall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782638" y="0"/>
            <a:ext cx="7767637" cy="1138238"/>
          </a:xfrm>
          <a:noFill/>
        </p:spPr>
        <p:txBody>
          <a:bodyPr lIns="0" tIns="0" rIns="0" bIns="0"/>
          <a:lstStyle/>
          <a:p>
            <a:pPr eaLnBrk="1" hangingPunct="1"/>
            <a:r>
              <a:rPr lang="en-GB" smtClean="0"/>
              <a:t>Homage to Shannon</a:t>
            </a:r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2971800"/>
            <a:ext cx="1722437" cy="180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2286000"/>
            <a:ext cx="3452813" cy="3681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Freeform 7"/>
          <p:cNvSpPr>
            <a:spLocks noChangeArrowheads="1"/>
          </p:cNvSpPr>
          <p:nvPr/>
        </p:nvSpPr>
        <p:spPr bwMode="auto">
          <a:xfrm rot="16200000">
            <a:off x="3505200" y="3733800"/>
            <a:ext cx="376238" cy="376237"/>
          </a:xfrm>
          <a:custGeom>
            <a:avLst/>
            <a:gdLst>
              <a:gd name="T0" fmla="*/ 2147483647 w 1051"/>
              <a:gd name="T1" fmla="*/ 0 h 1051"/>
              <a:gd name="T2" fmla="*/ 2147483647 w 1051"/>
              <a:gd name="T3" fmla="*/ 0 h 1051"/>
              <a:gd name="T4" fmla="*/ 2147483647 w 1051"/>
              <a:gd name="T5" fmla="*/ 2147483647 h 1051"/>
              <a:gd name="T6" fmla="*/ 0 w 1051"/>
              <a:gd name="T7" fmla="*/ 2147483647 h 1051"/>
              <a:gd name="T8" fmla="*/ 2147483647 w 1051"/>
              <a:gd name="T9" fmla="*/ 2147483647 h 1051"/>
              <a:gd name="T10" fmla="*/ 2147483647 w 1051"/>
              <a:gd name="T11" fmla="*/ 2147483647 h 1051"/>
              <a:gd name="T12" fmla="*/ 2147483647 w 1051"/>
              <a:gd name="T13" fmla="*/ 2147483647 h 1051"/>
              <a:gd name="T14" fmla="*/ 2147483647 w 1051"/>
              <a:gd name="T15" fmla="*/ 0 h 1051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051"/>
              <a:gd name="T25" fmla="*/ 0 h 1051"/>
              <a:gd name="T26" fmla="*/ 1051 w 1051"/>
              <a:gd name="T27" fmla="*/ 1051 h 1051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051" h="1051">
                <a:moveTo>
                  <a:pt x="787" y="0"/>
                </a:moveTo>
                <a:lnTo>
                  <a:pt x="263" y="0"/>
                </a:lnTo>
                <a:lnTo>
                  <a:pt x="263" y="787"/>
                </a:lnTo>
                <a:lnTo>
                  <a:pt x="0" y="787"/>
                </a:lnTo>
                <a:lnTo>
                  <a:pt x="525" y="1050"/>
                </a:lnTo>
                <a:lnTo>
                  <a:pt x="1050" y="787"/>
                </a:lnTo>
                <a:lnTo>
                  <a:pt x="787" y="787"/>
                </a:lnTo>
                <a:lnTo>
                  <a:pt x="787" y="0"/>
                </a:lnTo>
              </a:path>
            </a:pathLst>
          </a:custGeom>
          <a:solidFill>
            <a:srgbClr val="11B119"/>
          </a:solidFill>
          <a:ln w="144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Vote for class favorites by e-mail</a:t>
            </a:r>
          </a:p>
          <a:p>
            <a:pPr lvl="1"/>
            <a:r>
              <a:rPr lang="en-US" dirty="0" smtClean="0"/>
              <a:t>Favorite project</a:t>
            </a:r>
          </a:p>
          <a:p>
            <a:pPr lvl="1"/>
            <a:r>
              <a:rPr lang="en-US" dirty="0" smtClean="0"/>
              <a:t>Favorite result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Hole Filling</a:t>
            </a:r>
          </a:p>
        </p:txBody>
      </p:sp>
      <p:pic>
        <p:nvPicPr>
          <p:cNvPr id="20483" name="Picture 3" descr="greg_wal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1524000"/>
            <a:ext cx="1943100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4" name="Picture 4" descr="greg_wall-fille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3600" y="4267200"/>
            <a:ext cx="1943100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5" name="Picture 5" descr="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29000" y="1524000"/>
            <a:ext cx="1943100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6" name="Picture 6" descr="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43600" y="1524000"/>
            <a:ext cx="1943100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7" name="Picture 7" descr="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14400" y="4267200"/>
            <a:ext cx="1943100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8" name="Picture 8" descr="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429000" y="4267200"/>
            <a:ext cx="1943100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1600" y="4114800"/>
            <a:ext cx="3597275" cy="2547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81600" y="1219200"/>
            <a:ext cx="2601913" cy="2601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8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371600"/>
          </a:xfrm>
          <a:noFill/>
        </p:spPr>
        <p:txBody>
          <a:bodyPr lIns="0" tIns="0" rIns="0" bIns="0"/>
          <a:lstStyle/>
          <a:p>
            <a:pPr eaLnBrk="1" hangingPunct="1"/>
            <a:r>
              <a:rPr lang="en-GB" smtClean="0"/>
              <a:t>Extrapolation</a:t>
            </a:r>
          </a:p>
        </p:txBody>
      </p:sp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36688" y="1219200"/>
            <a:ext cx="2601912" cy="2601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0" name="AutoShape 6"/>
          <p:cNvSpPr>
            <a:spLocks noChangeArrowheads="1"/>
          </p:cNvSpPr>
          <p:nvPr/>
        </p:nvSpPr>
        <p:spPr bwMode="auto">
          <a:xfrm>
            <a:off x="3962400" y="2362200"/>
            <a:ext cx="990600" cy="381000"/>
          </a:xfrm>
          <a:prstGeom prst="rightArrow">
            <a:avLst>
              <a:gd name="adj1" fmla="val 50000"/>
              <a:gd name="adj2" fmla="val 65000"/>
            </a:avLst>
          </a:prstGeom>
          <a:solidFill>
            <a:srgbClr val="11B119"/>
          </a:solidFill>
          <a:ln w="9525">
            <a:solidFill>
              <a:srgbClr val="11B119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1511" name="AutoShape 7"/>
          <p:cNvSpPr>
            <a:spLocks noChangeArrowheads="1"/>
          </p:cNvSpPr>
          <p:nvPr/>
        </p:nvSpPr>
        <p:spPr bwMode="auto">
          <a:xfrm>
            <a:off x="3962400" y="5257800"/>
            <a:ext cx="990600" cy="381000"/>
          </a:xfrm>
          <a:prstGeom prst="rightArrow">
            <a:avLst>
              <a:gd name="adj1" fmla="val 50000"/>
              <a:gd name="adj2" fmla="val 65000"/>
            </a:avLst>
          </a:prstGeom>
          <a:solidFill>
            <a:srgbClr val="11B119"/>
          </a:solidFill>
          <a:ln w="9525">
            <a:solidFill>
              <a:srgbClr val="11B119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5181600" y="1219200"/>
            <a:ext cx="3581400" cy="5432425"/>
            <a:chOff x="3264" y="768"/>
            <a:chExt cx="2256" cy="3422"/>
          </a:xfrm>
        </p:grpSpPr>
        <p:pic>
          <p:nvPicPr>
            <p:cNvPr id="21514" name="Picture 9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264" y="768"/>
              <a:ext cx="1639" cy="16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515" name="Picture 10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264" y="2592"/>
              <a:ext cx="2256" cy="15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1513" name="Picture 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4114800"/>
            <a:ext cx="3597275" cy="2547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In-painting natural scenes</a:t>
            </a:r>
            <a:endParaRPr lang="en-US" dirty="0"/>
          </a:p>
        </p:txBody>
      </p:sp>
      <p:pic>
        <p:nvPicPr>
          <p:cNvPr id="299010" name="Picture 2"/>
          <p:cNvPicPr>
            <a:picLocks noChangeAspect="1" noChangeArrowheads="1"/>
          </p:cNvPicPr>
          <p:nvPr/>
        </p:nvPicPr>
        <p:blipFill>
          <a:blip r:embed="rId2" cstate="print"/>
          <a:srcRect r="50365"/>
          <a:stretch>
            <a:fillRect/>
          </a:stretch>
        </p:blipFill>
        <p:spPr bwMode="auto">
          <a:xfrm>
            <a:off x="381000" y="1676400"/>
            <a:ext cx="2590800" cy="331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12700" y="6400800"/>
            <a:ext cx="91170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600" dirty="0" err="1">
                <a:latin typeface="Arial" charset="0"/>
              </a:rPr>
              <a:t>Criminisi</a:t>
            </a:r>
            <a:r>
              <a:rPr lang="en-US" sz="1600" dirty="0">
                <a:latin typeface="Arial" charset="0"/>
              </a:rPr>
              <a:t>, Perez, and Toyama. “</a:t>
            </a:r>
            <a:r>
              <a:rPr lang="en-US" sz="1600" dirty="0">
                <a:latin typeface="Arial" charset="0"/>
                <a:hlinkClick r:id="rId3"/>
              </a:rPr>
              <a:t>Object Removal by Exemplar-based </a:t>
            </a:r>
            <a:r>
              <a:rPr lang="en-US" sz="1600" dirty="0" err="1">
                <a:latin typeface="Arial" charset="0"/>
                <a:hlinkClick r:id="rId3"/>
              </a:rPr>
              <a:t>Inpainting</a:t>
            </a:r>
            <a:r>
              <a:rPr lang="en-US" sz="1600" dirty="0">
                <a:latin typeface="Arial" charset="0"/>
              </a:rPr>
              <a:t>,” Proc. CVPR, 2003.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 l="5400" t="11733" r="71200" b="33146"/>
          <a:stretch>
            <a:fillRect/>
          </a:stretch>
        </p:blipFill>
        <p:spPr bwMode="auto">
          <a:xfrm>
            <a:off x="3303917" y="1806156"/>
            <a:ext cx="2343509" cy="310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 l="49635" r="729"/>
          <a:stretch>
            <a:fillRect/>
          </a:stretch>
        </p:blipFill>
        <p:spPr bwMode="auto">
          <a:xfrm>
            <a:off x="5943600" y="1676400"/>
            <a:ext cx="2590800" cy="331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57694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Key idea: Filling order matters</a:t>
            </a:r>
            <a:endParaRPr lang="en-US" dirty="0"/>
          </a:p>
        </p:txBody>
      </p:sp>
      <p:pic>
        <p:nvPicPr>
          <p:cNvPr id="30003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2743200"/>
            <a:ext cx="1228725" cy="116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457200" y="3886200"/>
            <a:ext cx="18389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Image with Hole</a:t>
            </a:r>
            <a:endParaRPr lang="en-US" dirty="0"/>
          </a:p>
        </p:txBody>
      </p:sp>
      <p:pic>
        <p:nvPicPr>
          <p:cNvPr id="30003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65253" y="2794959"/>
            <a:ext cx="1200150" cy="105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609600" y="2743200"/>
            <a:ext cx="1219200" cy="1143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048000" y="2667000"/>
            <a:ext cx="1219200" cy="1143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590800" y="3834441"/>
            <a:ext cx="2121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Raster-Scan Order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352800" y="1752600"/>
            <a:ext cx="29851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In-painting Result</a:t>
            </a:r>
            <a:endParaRPr lang="en-US" sz="2800" dirty="0"/>
          </a:p>
        </p:txBody>
      </p:sp>
      <p:pic>
        <p:nvPicPr>
          <p:cNvPr id="30003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29200" y="2971800"/>
            <a:ext cx="1095375" cy="84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2"/>
          <p:cNvSpPr/>
          <p:nvPr/>
        </p:nvSpPr>
        <p:spPr>
          <a:xfrm>
            <a:off x="4953000" y="2667000"/>
            <a:ext cx="1219200" cy="1143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4495800" y="3810000"/>
            <a:ext cx="2209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Onion-Peel (Concentric Layers)</a:t>
            </a:r>
            <a:endParaRPr lang="en-US" dirty="0"/>
          </a:p>
        </p:txBody>
      </p:sp>
      <p:pic>
        <p:nvPicPr>
          <p:cNvPr id="300038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58025" y="2819400"/>
            <a:ext cx="1247775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Rectangle 15"/>
          <p:cNvSpPr/>
          <p:nvPr/>
        </p:nvSpPr>
        <p:spPr>
          <a:xfrm>
            <a:off x="7058025" y="2667000"/>
            <a:ext cx="1219200" cy="1143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6553200" y="3810000"/>
            <a:ext cx="2209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Gradient-Sensitive Order</a:t>
            </a:r>
            <a:endParaRPr lang="en-US" dirty="0"/>
          </a:p>
        </p:txBody>
      </p:sp>
      <p:sp>
        <p:nvSpPr>
          <p:cNvPr id="18" name="Rectangle 7"/>
          <p:cNvSpPr>
            <a:spLocks noChangeArrowheads="1"/>
          </p:cNvSpPr>
          <p:nvPr/>
        </p:nvSpPr>
        <p:spPr bwMode="auto">
          <a:xfrm>
            <a:off x="12700" y="6400800"/>
            <a:ext cx="91170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600" dirty="0" err="1">
                <a:latin typeface="Arial" charset="0"/>
              </a:rPr>
              <a:t>Criminisi</a:t>
            </a:r>
            <a:r>
              <a:rPr lang="en-US" sz="1600" dirty="0">
                <a:latin typeface="Arial" charset="0"/>
              </a:rPr>
              <a:t>, Perez, and Toyama. “</a:t>
            </a:r>
            <a:r>
              <a:rPr lang="en-US" sz="1600" dirty="0">
                <a:latin typeface="Arial" charset="0"/>
                <a:hlinkClick r:id="rId7"/>
              </a:rPr>
              <a:t>Object Removal by Exemplar-based </a:t>
            </a:r>
            <a:r>
              <a:rPr lang="en-US" sz="1600" dirty="0" err="1">
                <a:latin typeface="Arial" charset="0"/>
                <a:hlinkClick r:id="rId7"/>
              </a:rPr>
              <a:t>Inpainting</a:t>
            </a:r>
            <a:r>
              <a:rPr lang="en-US" sz="1600" dirty="0">
                <a:latin typeface="Arial" charset="0"/>
              </a:rPr>
              <a:t>,” Proc. CVPR, 2003.</a:t>
            </a:r>
          </a:p>
        </p:txBody>
      </p:sp>
    </p:spTree>
    <p:extLst>
      <p:ext uri="{BB962C8B-B14F-4D97-AF65-F5344CB8AC3E}">
        <p14:creationId xmlns:p14="http://schemas.microsoft.com/office/powerpoint/2010/main" val="1734045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Filling order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	Fill a pixel that: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Is surrounded by other known pixels 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Is a continuation of a strong gradient or edge</a:t>
            </a:r>
            <a:endParaRPr lang="en-US" dirty="0"/>
          </a:p>
        </p:txBody>
      </p:sp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12700" y="6400800"/>
            <a:ext cx="91170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600" dirty="0" err="1">
                <a:latin typeface="Arial" charset="0"/>
              </a:rPr>
              <a:t>Criminisi</a:t>
            </a:r>
            <a:r>
              <a:rPr lang="en-US" sz="1600" dirty="0">
                <a:latin typeface="Arial" charset="0"/>
              </a:rPr>
              <a:t>, Perez, and Toyama. “</a:t>
            </a:r>
            <a:r>
              <a:rPr lang="en-US" sz="1600" dirty="0">
                <a:latin typeface="Arial" charset="0"/>
                <a:hlinkClick r:id="rId2"/>
              </a:rPr>
              <a:t>Object Removal by Exemplar-based </a:t>
            </a:r>
            <a:r>
              <a:rPr lang="en-US" sz="1600" dirty="0" err="1">
                <a:latin typeface="Arial" charset="0"/>
                <a:hlinkClick r:id="rId2"/>
              </a:rPr>
              <a:t>Inpainting</a:t>
            </a:r>
            <a:r>
              <a:rPr lang="en-US" sz="1600" dirty="0">
                <a:latin typeface="Arial" charset="0"/>
              </a:rPr>
              <a:t>,” Proc. CVPR, 2003.</a:t>
            </a:r>
          </a:p>
        </p:txBody>
      </p:sp>
      <p:pic>
        <p:nvPicPr>
          <p:cNvPr id="30105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81400" y="2819400"/>
            <a:ext cx="1981200" cy="324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51021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Comparison</a:t>
            </a:r>
            <a:endParaRPr lang="en-US" dirty="0"/>
          </a:p>
        </p:txBody>
      </p:sp>
      <p:sp>
        <p:nvSpPr>
          <p:cNvPr id="3" name="Rectangle 7"/>
          <p:cNvSpPr>
            <a:spLocks noChangeArrowheads="1"/>
          </p:cNvSpPr>
          <p:nvPr/>
        </p:nvSpPr>
        <p:spPr bwMode="auto">
          <a:xfrm>
            <a:off x="12700" y="6400800"/>
            <a:ext cx="91170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600" dirty="0" err="1">
                <a:latin typeface="Arial" charset="0"/>
              </a:rPr>
              <a:t>Criminisi</a:t>
            </a:r>
            <a:r>
              <a:rPr lang="en-US" sz="1600" dirty="0">
                <a:latin typeface="Arial" charset="0"/>
              </a:rPr>
              <a:t>, Perez, and Toyama. “</a:t>
            </a:r>
            <a:r>
              <a:rPr lang="en-US" sz="1600" dirty="0">
                <a:latin typeface="Arial" charset="0"/>
                <a:hlinkClick r:id="rId2"/>
              </a:rPr>
              <a:t>Object Removal by Exemplar-based </a:t>
            </a:r>
            <a:r>
              <a:rPr lang="en-US" sz="1600" dirty="0" err="1">
                <a:latin typeface="Arial" charset="0"/>
                <a:hlinkClick r:id="rId2"/>
              </a:rPr>
              <a:t>Inpainting</a:t>
            </a:r>
            <a:r>
              <a:rPr lang="en-US" sz="1600" dirty="0">
                <a:latin typeface="Arial" charset="0"/>
              </a:rPr>
              <a:t>,” Proc. CVPR, 2003.</a:t>
            </a: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1676400"/>
            <a:ext cx="6715125" cy="276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1066800" y="4648200"/>
            <a:ext cx="6477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    Original          </a:t>
            </a:r>
            <a:r>
              <a:rPr lang="en-US" dirty="0" smtClean="0"/>
              <a:t>With Hole            Onion-Ring Fill      </a:t>
            </a:r>
            <a:r>
              <a:rPr lang="en-US" dirty="0" err="1"/>
              <a:t>Criminisi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29941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Comparison</a:t>
            </a:r>
            <a:endParaRPr lang="en-US" dirty="0"/>
          </a:p>
        </p:txBody>
      </p:sp>
      <p:pic>
        <p:nvPicPr>
          <p:cNvPr id="3020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0" y="1828800"/>
            <a:ext cx="5467350" cy="424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981200" y="6019800"/>
            <a:ext cx="204414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Concentric Layers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712003" y="6019800"/>
            <a:ext cx="206979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Gradient Sensitive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0149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Summary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219200"/>
            <a:ext cx="8839200" cy="5638800"/>
          </a:xfrm>
        </p:spPr>
        <p:txBody>
          <a:bodyPr/>
          <a:lstStyle/>
          <a:p>
            <a:pPr eaLnBrk="1" hangingPunct="1"/>
            <a:r>
              <a:rPr lang="en-US" dirty="0" smtClean="0"/>
              <a:t>The Efros &amp; Leung texture synthesis algorithm</a:t>
            </a:r>
          </a:p>
          <a:p>
            <a:pPr lvl="1" eaLnBrk="1" hangingPunct="1"/>
            <a:r>
              <a:rPr lang="en-US" dirty="0" smtClean="0"/>
              <a:t>Very simple</a:t>
            </a:r>
          </a:p>
          <a:p>
            <a:pPr lvl="1" eaLnBrk="1" hangingPunct="1"/>
            <a:r>
              <a:rPr lang="en-US" dirty="0" smtClean="0"/>
              <a:t>Surprisingly good results</a:t>
            </a:r>
          </a:p>
          <a:p>
            <a:pPr lvl="1" eaLnBrk="1" hangingPunct="1"/>
            <a:r>
              <a:rPr lang="en-US" dirty="0" smtClean="0"/>
              <a:t>Synthesis is easier than analysis!</a:t>
            </a:r>
          </a:p>
          <a:p>
            <a:pPr lvl="1" eaLnBrk="1" hangingPunct="1"/>
            <a:r>
              <a:rPr lang="en-US" dirty="0" smtClean="0"/>
              <a:t>…but very slow</a:t>
            </a:r>
          </a:p>
          <a:p>
            <a:pPr eaLnBrk="1" hangingPunct="1"/>
            <a:endParaRPr lang="en-US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488950" y="1295400"/>
            <a:ext cx="3321050" cy="2227263"/>
            <a:chOff x="2852" y="973"/>
            <a:chExt cx="2092" cy="1403"/>
          </a:xfrm>
        </p:grpSpPr>
        <p:pic>
          <p:nvPicPr>
            <p:cNvPr id="24047" name="Picture 3" descr="ex2-part-large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852" y="973"/>
              <a:ext cx="2092" cy="11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" name="Group 4"/>
            <p:cNvGrpSpPr>
              <a:grpSpLocks/>
            </p:cNvGrpSpPr>
            <p:nvPr/>
          </p:nvGrpSpPr>
          <p:grpSpPr bwMode="auto">
            <a:xfrm>
              <a:off x="3288" y="1296"/>
              <a:ext cx="1080" cy="648"/>
              <a:chOff x="3288" y="1296"/>
              <a:chExt cx="1080" cy="648"/>
            </a:xfrm>
          </p:grpSpPr>
          <p:sp>
            <p:nvSpPr>
              <p:cNvPr id="24306" name="Rectangle 5"/>
              <p:cNvSpPr>
                <a:spLocks noChangeAspect="1" noChangeArrowheads="1"/>
              </p:cNvSpPr>
              <p:nvPr/>
            </p:nvSpPr>
            <p:spPr bwMode="auto">
              <a:xfrm flipV="1">
                <a:off x="3288" y="1584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307" name="Rectangle 6"/>
              <p:cNvSpPr>
                <a:spLocks noChangeAspect="1" noChangeArrowheads="1"/>
              </p:cNvSpPr>
              <p:nvPr/>
            </p:nvSpPr>
            <p:spPr bwMode="auto">
              <a:xfrm flipV="1">
                <a:off x="3360" y="1584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308" name="Rectangle 7"/>
              <p:cNvSpPr>
                <a:spLocks noChangeAspect="1" noChangeArrowheads="1"/>
              </p:cNvSpPr>
              <p:nvPr/>
            </p:nvSpPr>
            <p:spPr bwMode="auto">
              <a:xfrm flipV="1">
                <a:off x="3432" y="1584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309" name="Rectangle 8"/>
              <p:cNvSpPr>
                <a:spLocks noChangeAspect="1" noChangeArrowheads="1"/>
              </p:cNvSpPr>
              <p:nvPr/>
            </p:nvSpPr>
            <p:spPr bwMode="auto">
              <a:xfrm flipV="1">
                <a:off x="3432" y="1512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310" name="Rectangle 9"/>
              <p:cNvSpPr>
                <a:spLocks noChangeAspect="1" noChangeArrowheads="1"/>
              </p:cNvSpPr>
              <p:nvPr/>
            </p:nvSpPr>
            <p:spPr bwMode="auto">
              <a:xfrm flipV="1">
                <a:off x="3288" y="1512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311" name="Rectangle 10"/>
              <p:cNvSpPr>
                <a:spLocks noChangeAspect="1" noChangeArrowheads="1"/>
              </p:cNvSpPr>
              <p:nvPr/>
            </p:nvSpPr>
            <p:spPr bwMode="auto">
              <a:xfrm flipV="1">
                <a:off x="3360" y="1512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312" name="Rectangle 11"/>
              <p:cNvSpPr>
                <a:spLocks noChangeAspect="1" noChangeArrowheads="1"/>
              </p:cNvSpPr>
              <p:nvPr/>
            </p:nvSpPr>
            <p:spPr bwMode="auto">
              <a:xfrm flipV="1">
                <a:off x="3504" y="1584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313" name="Rectangle 12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656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314" name="Rectangle 13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584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315" name="Rectangle 14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584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316" name="Rectangle 15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512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317" name="Rectangle 16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656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318" name="Rectangle 17"/>
              <p:cNvSpPr>
                <a:spLocks noChangeAspect="1" noChangeArrowheads="1"/>
              </p:cNvSpPr>
              <p:nvPr/>
            </p:nvSpPr>
            <p:spPr bwMode="auto">
              <a:xfrm flipV="1">
                <a:off x="3504" y="1512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319" name="Rectangle 18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512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4" name="Group 19"/>
              <p:cNvGrpSpPr>
                <a:grpSpLocks noChangeAspect="1"/>
              </p:cNvGrpSpPr>
              <p:nvPr/>
            </p:nvGrpSpPr>
            <p:grpSpPr bwMode="auto">
              <a:xfrm>
                <a:off x="3720" y="1512"/>
                <a:ext cx="216" cy="216"/>
                <a:chOff x="2928" y="2448"/>
                <a:chExt cx="144" cy="144"/>
              </a:xfrm>
            </p:grpSpPr>
            <p:sp>
              <p:nvSpPr>
                <p:cNvPr id="24415" name="Rectangle 2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416" name="Rectangle 2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417" name="Rectangle 2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418" name="Rectangle 2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419" name="Rectangle 2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420" name="Rectangle 2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421" name="Rectangle 2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422" name="Rectangle 2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423" name="Rectangle 2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" name="Group 29"/>
              <p:cNvGrpSpPr>
                <a:grpSpLocks noChangeAspect="1"/>
              </p:cNvGrpSpPr>
              <p:nvPr/>
            </p:nvGrpSpPr>
            <p:grpSpPr bwMode="auto">
              <a:xfrm>
                <a:off x="3936" y="1512"/>
                <a:ext cx="216" cy="216"/>
                <a:chOff x="2928" y="2448"/>
                <a:chExt cx="144" cy="144"/>
              </a:xfrm>
            </p:grpSpPr>
            <p:sp>
              <p:nvSpPr>
                <p:cNvPr id="24406" name="Rectangle 3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407" name="Rectangle 3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408" name="Rectangle 3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409" name="Rectangle 3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410" name="Rectangle 3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411" name="Rectangle 3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412" name="Rectangle 3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413" name="Rectangle 3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414" name="Rectangle 3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24322" name="Rectangle 39"/>
              <p:cNvSpPr>
                <a:spLocks noChangeAspect="1" noChangeArrowheads="1"/>
              </p:cNvSpPr>
              <p:nvPr/>
            </p:nvSpPr>
            <p:spPr bwMode="auto">
              <a:xfrm flipV="1">
                <a:off x="3936" y="1800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323" name="Rectangle 40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872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324" name="Rectangle 41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800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325" name="Rectangle 42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800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326" name="Rectangle 43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728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327" name="Rectangle 44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872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328" name="Rectangle 45"/>
              <p:cNvSpPr>
                <a:spLocks noChangeAspect="1" noChangeArrowheads="1"/>
              </p:cNvSpPr>
              <p:nvPr/>
            </p:nvSpPr>
            <p:spPr bwMode="auto">
              <a:xfrm flipV="1">
                <a:off x="3936" y="1728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329" name="Rectangle 46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728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330" name="Rectangle 47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800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331" name="Rectangle 48"/>
              <p:cNvSpPr>
                <a:spLocks noChangeAspect="1" noChangeArrowheads="1"/>
              </p:cNvSpPr>
              <p:nvPr/>
            </p:nvSpPr>
            <p:spPr bwMode="auto">
              <a:xfrm flipV="1">
                <a:off x="3864" y="1800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332" name="Rectangle 49"/>
              <p:cNvSpPr>
                <a:spLocks noChangeAspect="1" noChangeArrowheads="1"/>
              </p:cNvSpPr>
              <p:nvPr/>
            </p:nvSpPr>
            <p:spPr bwMode="auto">
              <a:xfrm flipV="1">
                <a:off x="3864" y="1728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333" name="Rectangle 50"/>
              <p:cNvSpPr>
                <a:spLocks noChangeAspect="1" noChangeArrowheads="1"/>
              </p:cNvSpPr>
              <p:nvPr/>
            </p:nvSpPr>
            <p:spPr bwMode="auto">
              <a:xfrm flipV="1">
                <a:off x="3720" y="1728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334" name="Rectangle 51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728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6" name="Group 52"/>
              <p:cNvGrpSpPr>
                <a:grpSpLocks noChangeAspect="1"/>
              </p:cNvGrpSpPr>
              <p:nvPr/>
            </p:nvGrpSpPr>
            <p:grpSpPr bwMode="auto">
              <a:xfrm>
                <a:off x="3288" y="1296"/>
                <a:ext cx="216" cy="216"/>
                <a:chOff x="2928" y="2448"/>
                <a:chExt cx="144" cy="144"/>
              </a:xfrm>
            </p:grpSpPr>
            <p:sp>
              <p:nvSpPr>
                <p:cNvPr id="24397" name="Rectangle 5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398" name="Rectangle 5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399" name="Rectangle 5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400" name="Rectangle 5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401" name="Rectangle 5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402" name="Rectangle 5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403" name="Rectangle 5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404" name="Rectangle 6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405" name="Rectangle 6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" name="Group 62"/>
              <p:cNvGrpSpPr>
                <a:grpSpLocks noChangeAspect="1"/>
              </p:cNvGrpSpPr>
              <p:nvPr/>
            </p:nvGrpSpPr>
            <p:grpSpPr bwMode="auto">
              <a:xfrm>
                <a:off x="3504" y="1296"/>
                <a:ext cx="216" cy="216"/>
                <a:chOff x="2928" y="2448"/>
                <a:chExt cx="144" cy="144"/>
              </a:xfrm>
            </p:grpSpPr>
            <p:sp>
              <p:nvSpPr>
                <p:cNvPr id="24388" name="Rectangle 6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389" name="Rectangle 6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390" name="Rectangle 6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391" name="Rectangle 6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392" name="Rectangle 6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393" name="Rectangle 6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394" name="Rectangle 6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395" name="Rectangle 7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396" name="Rectangle 7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" name="Group 72"/>
              <p:cNvGrpSpPr>
                <a:grpSpLocks noChangeAspect="1"/>
              </p:cNvGrpSpPr>
              <p:nvPr/>
            </p:nvGrpSpPr>
            <p:grpSpPr bwMode="auto">
              <a:xfrm>
                <a:off x="3720" y="1296"/>
                <a:ext cx="216" cy="216"/>
                <a:chOff x="2928" y="2448"/>
                <a:chExt cx="144" cy="144"/>
              </a:xfrm>
            </p:grpSpPr>
            <p:sp>
              <p:nvSpPr>
                <p:cNvPr id="24379" name="Rectangle 7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380" name="Rectangle 7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381" name="Rectangle 7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382" name="Rectangle 7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383" name="Rectangle 7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384" name="Rectangle 7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385" name="Rectangle 7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386" name="Rectangle 8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387" name="Rectangle 8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9" name="Group 82"/>
              <p:cNvGrpSpPr>
                <a:grpSpLocks noChangeAspect="1"/>
              </p:cNvGrpSpPr>
              <p:nvPr/>
            </p:nvGrpSpPr>
            <p:grpSpPr bwMode="auto">
              <a:xfrm>
                <a:off x="3936" y="1296"/>
                <a:ext cx="216" cy="216"/>
                <a:chOff x="2928" y="2448"/>
                <a:chExt cx="144" cy="144"/>
              </a:xfrm>
            </p:grpSpPr>
            <p:sp>
              <p:nvSpPr>
                <p:cNvPr id="24370" name="Rectangle 8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371" name="Rectangle 8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372" name="Rectangle 8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373" name="Rectangle 8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374" name="Rectangle 8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375" name="Rectangle 8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376" name="Rectangle 8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377" name="Rectangle 9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378" name="Rectangle 9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0" name="Group 92"/>
              <p:cNvGrpSpPr>
                <a:grpSpLocks noChangeAspect="1"/>
              </p:cNvGrpSpPr>
              <p:nvPr/>
            </p:nvGrpSpPr>
            <p:grpSpPr bwMode="auto">
              <a:xfrm>
                <a:off x="4152" y="1296"/>
                <a:ext cx="216" cy="216"/>
                <a:chOff x="2928" y="2448"/>
                <a:chExt cx="144" cy="144"/>
              </a:xfrm>
            </p:grpSpPr>
            <p:sp>
              <p:nvSpPr>
                <p:cNvPr id="24361" name="Rectangle 9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362" name="Rectangle 9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363" name="Rectangle 9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364" name="Rectangle 9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365" name="Rectangle 9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366" name="Rectangle 9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367" name="Rectangle 9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368" name="Rectangle 10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369" name="Rectangle 10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1" name="Group 102"/>
              <p:cNvGrpSpPr>
                <a:grpSpLocks noChangeAspect="1"/>
              </p:cNvGrpSpPr>
              <p:nvPr/>
            </p:nvGrpSpPr>
            <p:grpSpPr bwMode="auto">
              <a:xfrm>
                <a:off x="4152" y="1512"/>
                <a:ext cx="216" cy="216"/>
                <a:chOff x="2928" y="2448"/>
                <a:chExt cx="144" cy="144"/>
              </a:xfrm>
            </p:grpSpPr>
            <p:sp>
              <p:nvSpPr>
                <p:cNvPr id="24352" name="Rectangle 10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353" name="Rectangle 10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354" name="Rectangle 10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355" name="Rectangle 10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356" name="Rectangle 10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357" name="Rectangle 10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358" name="Rectangle 10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359" name="Rectangle 11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360" name="Rectangle 11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2" name="Group 112"/>
              <p:cNvGrpSpPr>
                <a:grpSpLocks noChangeAspect="1"/>
              </p:cNvGrpSpPr>
              <p:nvPr/>
            </p:nvGrpSpPr>
            <p:grpSpPr bwMode="auto">
              <a:xfrm>
                <a:off x="4152" y="1728"/>
                <a:ext cx="216" cy="216"/>
                <a:chOff x="2928" y="2448"/>
                <a:chExt cx="144" cy="144"/>
              </a:xfrm>
            </p:grpSpPr>
            <p:sp>
              <p:nvSpPr>
                <p:cNvPr id="24343" name="Rectangle 11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344" name="Rectangle 11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345" name="Rectangle 11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346" name="Rectangle 11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347" name="Rectangle 11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348" name="Rectangle 11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349" name="Rectangle 11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350" name="Rectangle 12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351" name="Rectangle 12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24342" name="Rectangle 122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800"/>
                <a:ext cx="72" cy="72"/>
              </a:xfrm>
              <a:prstGeom prst="rect">
                <a:avLst/>
              </a:prstGeom>
              <a:solidFill>
                <a:srgbClr val="11B119"/>
              </a:solidFill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3" name="Group 123"/>
            <p:cNvGrpSpPr>
              <a:grpSpLocks/>
            </p:cNvGrpSpPr>
            <p:nvPr/>
          </p:nvGrpSpPr>
          <p:grpSpPr bwMode="auto">
            <a:xfrm>
              <a:off x="3288" y="1296"/>
              <a:ext cx="1080" cy="1080"/>
              <a:chOff x="3384" y="1392"/>
              <a:chExt cx="1080" cy="1080"/>
            </a:xfrm>
          </p:grpSpPr>
          <p:grpSp>
            <p:nvGrpSpPr>
              <p:cNvPr id="14" name="Group 124"/>
              <p:cNvGrpSpPr>
                <a:grpSpLocks/>
              </p:cNvGrpSpPr>
              <p:nvPr/>
            </p:nvGrpSpPr>
            <p:grpSpPr bwMode="auto">
              <a:xfrm>
                <a:off x="3384" y="2040"/>
                <a:ext cx="432" cy="432"/>
                <a:chOff x="2040" y="2544"/>
                <a:chExt cx="432" cy="432"/>
              </a:xfrm>
            </p:grpSpPr>
            <p:grpSp>
              <p:nvGrpSpPr>
                <p:cNvPr id="15" name="Group 125"/>
                <p:cNvGrpSpPr>
                  <a:grpSpLocks noChangeAspect="1"/>
                </p:cNvGrpSpPr>
                <p:nvPr/>
              </p:nvGrpSpPr>
              <p:grpSpPr bwMode="auto">
                <a:xfrm>
                  <a:off x="2040" y="2544"/>
                  <a:ext cx="216" cy="216"/>
                  <a:chOff x="2928" y="2448"/>
                  <a:chExt cx="144" cy="144"/>
                </a:xfrm>
              </p:grpSpPr>
              <p:sp>
                <p:nvSpPr>
                  <p:cNvPr id="24297" name="Rectangle 12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98" name="Rectangle 12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99" name="Rectangle 12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300" name="Rectangle 12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301" name="Rectangle 13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302" name="Rectangle 13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303" name="Rectangle 13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304" name="Rectangle 13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305" name="Rectangle 13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6" name="Group 135"/>
                <p:cNvGrpSpPr>
                  <a:grpSpLocks noChangeAspect="1"/>
                </p:cNvGrpSpPr>
                <p:nvPr/>
              </p:nvGrpSpPr>
              <p:grpSpPr bwMode="auto">
                <a:xfrm>
                  <a:off x="2256" y="2544"/>
                  <a:ext cx="216" cy="216"/>
                  <a:chOff x="2928" y="2448"/>
                  <a:chExt cx="144" cy="144"/>
                </a:xfrm>
              </p:grpSpPr>
              <p:sp>
                <p:nvSpPr>
                  <p:cNvPr id="24288" name="Rectangle 13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89" name="Rectangle 13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90" name="Rectangle 13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91" name="Rectangle 13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92" name="Rectangle 14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93" name="Rectangle 14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94" name="Rectangle 14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95" name="Rectangle 14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96" name="Rectangle 14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7" name="Group 145"/>
                <p:cNvGrpSpPr>
                  <a:grpSpLocks noChangeAspect="1"/>
                </p:cNvGrpSpPr>
                <p:nvPr/>
              </p:nvGrpSpPr>
              <p:grpSpPr bwMode="auto">
                <a:xfrm>
                  <a:off x="2256" y="2760"/>
                  <a:ext cx="216" cy="216"/>
                  <a:chOff x="2928" y="2448"/>
                  <a:chExt cx="144" cy="144"/>
                </a:xfrm>
              </p:grpSpPr>
              <p:sp>
                <p:nvSpPr>
                  <p:cNvPr id="24279" name="Rectangle 14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80" name="Rectangle 14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81" name="Rectangle 14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82" name="Rectangle 14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83" name="Rectangle 15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84" name="Rectangle 15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85" name="Rectangle 15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86" name="Rectangle 15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87" name="Rectangle 15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8" name="Group 155"/>
                <p:cNvGrpSpPr>
                  <a:grpSpLocks noChangeAspect="1"/>
                </p:cNvGrpSpPr>
                <p:nvPr/>
              </p:nvGrpSpPr>
              <p:grpSpPr bwMode="auto">
                <a:xfrm>
                  <a:off x="2040" y="2760"/>
                  <a:ext cx="216" cy="216"/>
                  <a:chOff x="2928" y="2448"/>
                  <a:chExt cx="144" cy="144"/>
                </a:xfrm>
              </p:grpSpPr>
              <p:sp>
                <p:nvSpPr>
                  <p:cNvPr id="24270" name="Rectangle 15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71" name="Rectangle 15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72" name="Rectangle 15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73" name="Rectangle 15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74" name="Rectangle 16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75" name="Rectangle 16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76" name="Rectangle 16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77" name="Rectangle 16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78" name="Rectangle 16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19" name="Group 165"/>
              <p:cNvGrpSpPr>
                <a:grpSpLocks/>
              </p:cNvGrpSpPr>
              <p:nvPr/>
            </p:nvGrpSpPr>
            <p:grpSpPr bwMode="auto">
              <a:xfrm>
                <a:off x="3816" y="2040"/>
                <a:ext cx="432" cy="432"/>
                <a:chOff x="2040" y="2544"/>
                <a:chExt cx="432" cy="432"/>
              </a:xfrm>
            </p:grpSpPr>
            <p:grpSp>
              <p:nvGrpSpPr>
                <p:cNvPr id="20" name="Group 166"/>
                <p:cNvGrpSpPr>
                  <a:grpSpLocks noChangeAspect="1"/>
                </p:cNvGrpSpPr>
                <p:nvPr/>
              </p:nvGrpSpPr>
              <p:grpSpPr bwMode="auto">
                <a:xfrm>
                  <a:off x="2040" y="2544"/>
                  <a:ext cx="216" cy="216"/>
                  <a:chOff x="2928" y="2448"/>
                  <a:chExt cx="144" cy="144"/>
                </a:xfrm>
              </p:grpSpPr>
              <p:sp>
                <p:nvSpPr>
                  <p:cNvPr id="24257" name="Rectangle 16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58" name="Rectangle 16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59" name="Rectangle 16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60" name="Rectangle 17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61" name="Rectangle 17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62" name="Rectangle 17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63" name="Rectangle 17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64" name="Rectangle 17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65" name="Rectangle 17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1" name="Group 176"/>
                <p:cNvGrpSpPr>
                  <a:grpSpLocks noChangeAspect="1"/>
                </p:cNvGrpSpPr>
                <p:nvPr/>
              </p:nvGrpSpPr>
              <p:grpSpPr bwMode="auto">
                <a:xfrm>
                  <a:off x="2256" y="2544"/>
                  <a:ext cx="216" cy="216"/>
                  <a:chOff x="2928" y="2448"/>
                  <a:chExt cx="144" cy="144"/>
                </a:xfrm>
              </p:grpSpPr>
              <p:sp>
                <p:nvSpPr>
                  <p:cNvPr id="24248" name="Rectangle 17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49" name="Rectangle 17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50" name="Rectangle 17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51" name="Rectangle 18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52" name="Rectangle 18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53" name="Rectangle 18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54" name="Rectangle 18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55" name="Rectangle 18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56" name="Rectangle 18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2" name="Group 186"/>
                <p:cNvGrpSpPr>
                  <a:grpSpLocks noChangeAspect="1"/>
                </p:cNvGrpSpPr>
                <p:nvPr/>
              </p:nvGrpSpPr>
              <p:grpSpPr bwMode="auto">
                <a:xfrm>
                  <a:off x="2256" y="2760"/>
                  <a:ext cx="216" cy="216"/>
                  <a:chOff x="2928" y="2448"/>
                  <a:chExt cx="144" cy="144"/>
                </a:xfrm>
              </p:grpSpPr>
              <p:sp>
                <p:nvSpPr>
                  <p:cNvPr id="24239" name="Rectangle 18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40" name="Rectangle 18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41" name="Rectangle 18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42" name="Rectangle 19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43" name="Rectangle 19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44" name="Rectangle 19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45" name="Rectangle 19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46" name="Rectangle 19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47" name="Rectangle 19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3" name="Group 196"/>
                <p:cNvGrpSpPr>
                  <a:grpSpLocks noChangeAspect="1"/>
                </p:cNvGrpSpPr>
                <p:nvPr/>
              </p:nvGrpSpPr>
              <p:grpSpPr bwMode="auto">
                <a:xfrm>
                  <a:off x="2040" y="2760"/>
                  <a:ext cx="216" cy="216"/>
                  <a:chOff x="2928" y="2448"/>
                  <a:chExt cx="144" cy="144"/>
                </a:xfrm>
              </p:grpSpPr>
              <p:sp>
                <p:nvSpPr>
                  <p:cNvPr id="24230" name="Rectangle 19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31" name="Rectangle 19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32" name="Rectangle 19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33" name="Rectangle 20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34" name="Rectangle 20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35" name="Rectangle 20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36" name="Rectangle 20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37" name="Rectangle 20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38" name="Rectangle 20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24" name="Group 206"/>
              <p:cNvGrpSpPr>
                <a:grpSpLocks/>
              </p:cNvGrpSpPr>
              <p:nvPr/>
            </p:nvGrpSpPr>
            <p:grpSpPr bwMode="auto">
              <a:xfrm>
                <a:off x="3384" y="1608"/>
                <a:ext cx="432" cy="432"/>
                <a:chOff x="2040" y="2544"/>
                <a:chExt cx="432" cy="432"/>
              </a:xfrm>
            </p:grpSpPr>
            <p:grpSp>
              <p:nvGrpSpPr>
                <p:cNvPr id="25" name="Group 207"/>
                <p:cNvGrpSpPr>
                  <a:grpSpLocks noChangeAspect="1"/>
                </p:cNvGrpSpPr>
                <p:nvPr/>
              </p:nvGrpSpPr>
              <p:grpSpPr bwMode="auto">
                <a:xfrm>
                  <a:off x="2040" y="2544"/>
                  <a:ext cx="216" cy="216"/>
                  <a:chOff x="2928" y="2448"/>
                  <a:chExt cx="144" cy="144"/>
                </a:xfrm>
              </p:grpSpPr>
              <p:sp>
                <p:nvSpPr>
                  <p:cNvPr id="24217" name="Rectangle 20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18" name="Rectangle 20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19" name="Rectangle 21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20" name="Rectangle 21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21" name="Rectangle 21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22" name="Rectangle 21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23" name="Rectangle 21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24" name="Rectangle 21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25" name="Rectangle 21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6" name="Group 217"/>
                <p:cNvGrpSpPr>
                  <a:grpSpLocks noChangeAspect="1"/>
                </p:cNvGrpSpPr>
                <p:nvPr/>
              </p:nvGrpSpPr>
              <p:grpSpPr bwMode="auto">
                <a:xfrm>
                  <a:off x="2256" y="2544"/>
                  <a:ext cx="216" cy="216"/>
                  <a:chOff x="2928" y="2448"/>
                  <a:chExt cx="144" cy="144"/>
                </a:xfrm>
              </p:grpSpPr>
              <p:sp>
                <p:nvSpPr>
                  <p:cNvPr id="24208" name="Rectangle 21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09" name="Rectangle 21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10" name="Rectangle 22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11" name="Rectangle 22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12" name="Rectangle 22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13" name="Rectangle 22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14" name="Rectangle 22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15" name="Rectangle 22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16" name="Rectangle 22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7" name="Group 227"/>
                <p:cNvGrpSpPr>
                  <a:grpSpLocks noChangeAspect="1"/>
                </p:cNvGrpSpPr>
                <p:nvPr/>
              </p:nvGrpSpPr>
              <p:grpSpPr bwMode="auto">
                <a:xfrm>
                  <a:off x="2256" y="2760"/>
                  <a:ext cx="216" cy="216"/>
                  <a:chOff x="2928" y="2448"/>
                  <a:chExt cx="144" cy="144"/>
                </a:xfrm>
              </p:grpSpPr>
              <p:sp>
                <p:nvSpPr>
                  <p:cNvPr id="24199" name="Rectangle 22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00" name="Rectangle 22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01" name="Rectangle 23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02" name="Rectangle 23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03" name="Rectangle 23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04" name="Rectangle 23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05" name="Rectangle 23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06" name="Rectangle 23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207" name="Rectangle 23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8" name="Group 237"/>
                <p:cNvGrpSpPr>
                  <a:grpSpLocks noChangeAspect="1"/>
                </p:cNvGrpSpPr>
                <p:nvPr/>
              </p:nvGrpSpPr>
              <p:grpSpPr bwMode="auto">
                <a:xfrm>
                  <a:off x="2040" y="2760"/>
                  <a:ext cx="216" cy="216"/>
                  <a:chOff x="2928" y="2448"/>
                  <a:chExt cx="144" cy="144"/>
                </a:xfrm>
              </p:grpSpPr>
              <p:sp>
                <p:nvSpPr>
                  <p:cNvPr id="24190" name="Rectangle 23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191" name="Rectangle 23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192" name="Rectangle 24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193" name="Rectangle 24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194" name="Rectangle 24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195" name="Rectangle 24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196" name="Rectangle 24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197" name="Rectangle 24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198" name="Rectangle 24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29" name="Group 247"/>
              <p:cNvGrpSpPr>
                <a:grpSpLocks/>
              </p:cNvGrpSpPr>
              <p:nvPr/>
            </p:nvGrpSpPr>
            <p:grpSpPr bwMode="auto">
              <a:xfrm>
                <a:off x="3816" y="1608"/>
                <a:ext cx="432" cy="432"/>
                <a:chOff x="2040" y="2544"/>
                <a:chExt cx="432" cy="432"/>
              </a:xfrm>
            </p:grpSpPr>
            <p:grpSp>
              <p:nvGrpSpPr>
                <p:cNvPr id="30" name="Group 248"/>
                <p:cNvGrpSpPr>
                  <a:grpSpLocks noChangeAspect="1"/>
                </p:cNvGrpSpPr>
                <p:nvPr/>
              </p:nvGrpSpPr>
              <p:grpSpPr bwMode="auto">
                <a:xfrm>
                  <a:off x="2040" y="2544"/>
                  <a:ext cx="216" cy="216"/>
                  <a:chOff x="2928" y="2448"/>
                  <a:chExt cx="144" cy="144"/>
                </a:xfrm>
              </p:grpSpPr>
              <p:sp>
                <p:nvSpPr>
                  <p:cNvPr id="24177" name="Rectangle 24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178" name="Rectangle 25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179" name="Rectangle 25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180" name="Rectangle 25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181" name="Rectangle 25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182" name="Rectangle 25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183" name="Rectangle 25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184" name="Rectangle 25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185" name="Rectangle 25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31" name="Group 258"/>
                <p:cNvGrpSpPr>
                  <a:grpSpLocks noChangeAspect="1"/>
                </p:cNvGrpSpPr>
                <p:nvPr/>
              </p:nvGrpSpPr>
              <p:grpSpPr bwMode="auto">
                <a:xfrm>
                  <a:off x="2256" y="2544"/>
                  <a:ext cx="216" cy="216"/>
                  <a:chOff x="2928" y="2448"/>
                  <a:chExt cx="144" cy="144"/>
                </a:xfrm>
              </p:grpSpPr>
              <p:sp>
                <p:nvSpPr>
                  <p:cNvPr id="24168" name="Rectangle 25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169" name="Rectangle 26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170" name="Rectangle 26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171" name="Rectangle 26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172" name="Rectangle 26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173" name="Rectangle 26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174" name="Rectangle 26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175" name="Rectangle 26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176" name="Rectangle 26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3552" name="Group 268"/>
                <p:cNvGrpSpPr>
                  <a:grpSpLocks noChangeAspect="1"/>
                </p:cNvGrpSpPr>
                <p:nvPr/>
              </p:nvGrpSpPr>
              <p:grpSpPr bwMode="auto">
                <a:xfrm>
                  <a:off x="2256" y="2760"/>
                  <a:ext cx="216" cy="216"/>
                  <a:chOff x="2928" y="2448"/>
                  <a:chExt cx="144" cy="144"/>
                </a:xfrm>
              </p:grpSpPr>
              <p:sp>
                <p:nvSpPr>
                  <p:cNvPr id="24159" name="Rectangle 26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160" name="Rectangle 27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161" name="Rectangle 27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162" name="Rectangle 27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163" name="Rectangle 27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164" name="Rectangle 27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165" name="Rectangle 27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166" name="Rectangle 27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167" name="Rectangle 27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3553" name="Group 278"/>
                <p:cNvGrpSpPr>
                  <a:grpSpLocks noChangeAspect="1"/>
                </p:cNvGrpSpPr>
                <p:nvPr/>
              </p:nvGrpSpPr>
              <p:grpSpPr bwMode="auto">
                <a:xfrm>
                  <a:off x="2040" y="2760"/>
                  <a:ext cx="216" cy="216"/>
                  <a:chOff x="2928" y="2448"/>
                  <a:chExt cx="144" cy="144"/>
                </a:xfrm>
              </p:grpSpPr>
              <p:sp>
                <p:nvSpPr>
                  <p:cNvPr id="24150" name="Rectangle 27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151" name="Rectangle 28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152" name="Rectangle 28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153" name="Rectangle 28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154" name="Rectangle 28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155" name="Rectangle 28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156" name="Rectangle 28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157" name="Rectangle 28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4158" name="Rectangle 28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23554" name="Group 288"/>
              <p:cNvGrpSpPr>
                <a:grpSpLocks noChangeAspect="1"/>
              </p:cNvGrpSpPr>
              <p:nvPr/>
            </p:nvGrpSpPr>
            <p:grpSpPr bwMode="auto">
              <a:xfrm>
                <a:off x="3384" y="1392"/>
                <a:ext cx="216" cy="216"/>
                <a:chOff x="2928" y="2448"/>
                <a:chExt cx="144" cy="144"/>
              </a:xfrm>
            </p:grpSpPr>
            <p:sp>
              <p:nvSpPr>
                <p:cNvPr id="24137" name="Rectangle 28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138" name="Rectangle 29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139" name="Rectangle 29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140" name="Rectangle 29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141" name="Rectangle 29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142" name="Rectangle 29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143" name="Rectangle 29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144" name="Rectangle 29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145" name="Rectangle 29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3557" name="Group 298"/>
              <p:cNvGrpSpPr>
                <a:grpSpLocks noChangeAspect="1"/>
              </p:cNvGrpSpPr>
              <p:nvPr/>
            </p:nvGrpSpPr>
            <p:grpSpPr bwMode="auto">
              <a:xfrm>
                <a:off x="3600" y="1392"/>
                <a:ext cx="216" cy="216"/>
                <a:chOff x="2928" y="2448"/>
                <a:chExt cx="144" cy="144"/>
              </a:xfrm>
            </p:grpSpPr>
            <p:sp>
              <p:nvSpPr>
                <p:cNvPr id="24128" name="Rectangle 29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129" name="Rectangle 30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130" name="Rectangle 30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131" name="Rectangle 30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132" name="Rectangle 30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133" name="Rectangle 30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134" name="Rectangle 30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135" name="Rectangle 30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136" name="Rectangle 30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3561" name="Group 308"/>
              <p:cNvGrpSpPr>
                <a:grpSpLocks noChangeAspect="1"/>
              </p:cNvGrpSpPr>
              <p:nvPr/>
            </p:nvGrpSpPr>
            <p:grpSpPr bwMode="auto">
              <a:xfrm>
                <a:off x="3816" y="1392"/>
                <a:ext cx="216" cy="216"/>
                <a:chOff x="2928" y="2448"/>
                <a:chExt cx="144" cy="144"/>
              </a:xfrm>
            </p:grpSpPr>
            <p:sp>
              <p:nvSpPr>
                <p:cNvPr id="24119" name="Rectangle 30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120" name="Rectangle 31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121" name="Rectangle 31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122" name="Rectangle 31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123" name="Rectangle 31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124" name="Rectangle 31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125" name="Rectangle 31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126" name="Rectangle 31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127" name="Rectangle 31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3567" name="Group 318"/>
              <p:cNvGrpSpPr>
                <a:grpSpLocks noChangeAspect="1"/>
              </p:cNvGrpSpPr>
              <p:nvPr/>
            </p:nvGrpSpPr>
            <p:grpSpPr bwMode="auto">
              <a:xfrm>
                <a:off x="4032" y="1392"/>
                <a:ext cx="216" cy="216"/>
                <a:chOff x="2928" y="2448"/>
                <a:chExt cx="144" cy="144"/>
              </a:xfrm>
            </p:grpSpPr>
            <p:sp>
              <p:nvSpPr>
                <p:cNvPr id="24110" name="Rectangle 31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111" name="Rectangle 32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112" name="Rectangle 32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113" name="Rectangle 32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114" name="Rectangle 32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115" name="Rectangle 32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116" name="Rectangle 32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117" name="Rectangle 32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118" name="Rectangle 32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3568" name="Group 328"/>
              <p:cNvGrpSpPr>
                <a:grpSpLocks noChangeAspect="1"/>
              </p:cNvGrpSpPr>
              <p:nvPr/>
            </p:nvGrpSpPr>
            <p:grpSpPr bwMode="auto">
              <a:xfrm>
                <a:off x="4248" y="1392"/>
                <a:ext cx="216" cy="216"/>
                <a:chOff x="2928" y="2448"/>
                <a:chExt cx="144" cy="144"/>
              </a:xfrm>
            </p:grpSpPr>
            <p:sp>
              <p:nvSpPr>
                <p:cNvPr id="24101" name="Rectangle 32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102" name="Rectangle 33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103" name="Rectangle 33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104" name="Rectangle 33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105" name="Rectangle 33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106" name="Rectangle 33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107" name="Rectangle 33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108" name="Rectangle 33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109" name="Rectangle 33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3571" name="Group 338"/>
              <p:cNvGrpSpPr>
                <a:grpSpLocks noChangeAspect="1"/>
              </p:cNvGrpSpPr>
              <p:nvPr/>
            </p:nvGrpSpPr>
            <p:grpSpPr bwMode="auto">
              <a:xfrm>
                <a:off x="4248" y="1608"/>
                <a:ext cx="216" cy="216"/>
                <a:chOff x="2928" y="2448"/>
                <a:chExt cx="144" cy="144"/>
              </a:xfrm>
            </p:grpSpPr>
            <p:sp>
              <p:nvSpPr>
                <p:cNvPr id="24092" name="Rectangle 33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93" name="Rectangle 34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94" name="Rectangle 34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95" name="Rectangle 34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96" name="Rectangle 34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97" name="Rectangle 34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98" name="Rectangle 34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99" name="Rectangle 34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100" name="Rectangle 34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3572" name="Group 348"/>
              <p:cNvGrpSpPr>
                <a:grpSpLocks noChangeAspect="1"/>
              </p:cNvGrpSpPr>
              <p:nvPr/>
            </p:nvGrpSpPr>
            <p:grpSpPr bwMode="auto">
              <a:xfrm>
                <a:off x="4248" y="1824"/>
                <a:ext cx="216" cy="216"/>
                <a:chOff x="2928" y="2448"/>
                <a:chExt cx="144" cy="144"/>
              </a:xfrm>
            </p:grpSpPr>
            <p:sp>
              <p:nvSpPr>
                <p:cNvPr id="24083" name="Rectangle 34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84" name="Rectangle 35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85" name="Rectangle 35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86" name="Rectangle 35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87" name="Rectangle 35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88" name="Rectangle 35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89" name="Rectangle 35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90" name="Rectangle 35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91" name="Rectangle 35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3573" name="Group 358"/>
              <p:cNvGrpSpPr>
                <a:grpSpLocks noChangeAspect="1"/>
              </p:cNvGrpSpPr>
              <p:nvPr/>
            </p:nvGrpSpPr>
            <p:grpSpPr bwMode="auto">
              <a:xfrm>
                <a:off x="4248" y="2040"/>
                <a:ext cx="216" cy="216"/>
                <a:chOff x="2928" y="2448"/>
                <a:chExt cx="144" cy="144"/>
              </a:xfrm>
            </p:grpSpPr>
            <p:sp>
              <p:nvSpPr>
                <p:cNvPr id="24074" name="Rectangle 35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75" name="Rectangle 36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76" name="Rectangle 36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77" name="Rectangle 36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78" name="Rectangle 36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79" name="Rectangle 36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80" name="Rectangle 36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81" name="Rectangle 36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82" name="Rectangle 36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3574" name="Group 368"/>
              <p:cNvGrpSpPr>
                <a:grpSpLocks noChangeAspect="1"/>
              </p:cNvGrpSpPr>
              <p:nvPr/>
            </p:nvGrpSpPr>
            <p:grpSpPr bwMode="auto">
              <a:xfrm>
                <a:off x="4248" y="2256"/>
                <a:ext cx="216" cy="216"/>
                <a:chOff x="2928" y="2448"/>
                <a:chExt cx="144" cy="144"/>
              </a:xfrm>
            </p:grpSpPr>
            <p:sp>
              <p:nvSpPr>
                <p:cNvPr id="24065" name="Rectangle 36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66" name="Rectangle 37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67" name="Rectangle 37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68" name="Rectangle 37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69" name="Rectangle 37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70" name="Rectangle 37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71" name="Rectangle 37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72" name="Rectangle 37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73" name="Rectangle 37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24064" name="Rectangle 378"/>
              <p:cNvSpPr>
                <a:spLocks noChangeAspect="1" noChangeArrowheads="1"/>
              </p:cNvSpPr>
              <p:nvPr/>
            </p:nvSpPr>
            <p:spPr bwMode="auto">
              <a:xfrm flipV="1">
                <a:off x="3888" y="1896"/>
                <a:ext cx="72" cy="72"/>
              </a:xfrm>
              <a:prstGeom prst="rect">
                <a:avLst/>
              </a:prstGeom>
              <a:noFill/>
              <a:ln w="9525" cap="rnd">
                <a:solidFill>
                  <a:srgbClr val="11B119"/>
                </a:solidFill>
                <a:prstDash val="sysDot"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727867" name="Rectangle 379"/>
            <p:cNvSpPr>
              <a:spLocks noChangeArrowheads="1"/>
            </p:cNvSpPr>
            <p:nvPr/>
          </p:nvSpPr>
          <p:spPr bwMode="auto">
            <a:xfrm>
              <a:off x="3598" y="1728"/>
              <a:ext cx="242" cy="3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GB" sz="2700" b="1">
                  <a:effectLst>
                    <a:outerShdw blurRad="38100" dist="38100" dir="2700000" algn="tl">
                      <a:srgbClr val="4D4D4D"/>
                    </a:outerShdw>
                  </a:effectLst>
                  <a:latin typeface="Trebuchet MS" pitchFamily="34" charset="0"/>
                </a:rPr>
                <a:t>p</a:t>
              </a:r>
              <a:endParaRPr lang="en-US" sz="2700" b="1">
                <a:effectLst>
                  <a:outerShdw blurRad="38100" dist="38100" dir="2700000" algn="tl">
                    <a:srgbClr val="4D4D4D"/>
                  </a:outerShdw>
                </a:effectLst>
                <a:latin typeface="Trebuchet MS" pitchFamily="34" charset="0"/>
              </a:endParaRPr>
            </a:p>
          </p:txBody>
        </p:sp>
      </p:grpSp>
      <p:sp>
        <p:nvSpPr>
          <p:cNvPr id="23555" name="Rectangle 380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Image Quilting [Efros &amp; Freeman 2001]</a:t>
            </a:r>
          </a:p>
        </p:txBody>
      </p:sp>
      <p:sp>
        <p:nvSpPr>
          <p:cNvPr id="23556" name="Rectangle 381"/>
          <p:cNvSpPr>
            <a:spLocks noGrp="1" noChangeArrowheads="1"/>
          </p:cNvSpPr>
          <p:nvPr>
            <p:ph type="body" idx="1"/>
          </p:nvPr>
        </p:nvSpPr>
        <p:spPr>
          <a:xfrm>
            <a:off x="304800" y="3962400"/>
            <a:ext cx="8686800" cy="609600"/>
          </a:xfrm>
        </p:spPr>
        <p:txBody>
          <a:bodyPr/>
          <a:lstStyle/>
          <a:p>
            <a:pPr eaLnBrk="1" hangingPunct="1">
              <a:spcBef>
                <a:spcPts val="700"/>
              </a:spcBef>
            </a:pPr>
            <a:r>
              <a:rPr lang="en-GB" sz="2900" u="sng" smtClean="0"/>
              <a:t>Observation:</a:t>
            </a:r>
            <a:r>
              <a:rPr lang="en-GB" sz="2900" smtClean="0"/>
              <a:t> neighbor pixels are highly correlated</a:t>
            </a:r>
          </a:p>
        </p:txBody>
      </p:sp>
      <p:grpSp>
        <p:nvGrpSpPr>
          <p:cNvPr id="23589" name="Group 382"/>
          <p:cNvGrpSpPr>
            <a:grpSpLocks/>
          </p:cNvGrpSpPr>
          <p:nvPr/>
        </p:nvGrpSpPr>
        <p:grpSpPr bwMode="auto">
          <a:xfrm>
            <a:off x="5911850" y="1447800"/>
            <a:ext cx="2546350" cy="1844675"/>
            <a:chOff x="412" y="1067"/>
            <a:chExt cx="1604" cy="1162"/>
          </a:xfrm>
        </p:grpSpPr>
        <p:pic>
          <p:nvPicPr>
            <p:cNvPr id="23570" name="Picture 383" descr="ex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32" y="1125"/>
              <a:ext cx="1536" cy="11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23590" name="Group 384"/>
            <p:cNvGrpSpPr>
              <a:grpSpLocks noChangeAspect="1"/>
            </p:cNvGrpSpPr>
            <p:nvPr/>
          </p:nvGrpSpPr>
          <p:grpSpPr bwMode="auto">
            <a:xfrm>
              <a:off x="702" y="1680"/>
              <a:ext cx="432" cy="262"/>
              <a:chOff x="3288" y="1296"/>
              <a:chExt cx="1080" cy="648"/>
            </a:xfrm>
          </p:grpSpPr>
          <p:sp>
            <p:nvSpPr>
              <p:cNvPr id="23929" name="Rectangle 385"/>
              <p:cNvSpPr>
                <a:spLocks noChangeAspect="1" noChangeArrowheads="1"/>
              </p:cNvSpPr>
              <p:nvPr/>
            </p:nvSpPr>
            <p:spPr bwMode="auto">
              <a:xfrm flipV="1">
                <a:off x="3288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930" name="Rectangle 386"/>
              <p:cNvSpPr>
                <a:spLocks noChangeAspect="1" noChangeArrowheads="1"/>
              </p:cNvSpPr>
              <p:nvPr/>
            </p:nvSpPr>
            <p:spPr bwMode="auto">
              <a:xfrm flipV="1">
                <a:off x="3360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931" name="Rectangle 387"/>
              <p:cNvSpPr>
                <a:spLocks noChangeAspect="1" noChangeArrowheads="1"/>
              </p:cNvSpPr>
              <p:nvPr/>
            </p:nvSpPr>
            <p:spPr bwMode="auto">
              <a:xfrm flipV="1">
                <a:off x="3432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932" name="Rectangle 388"/>
              <p:cNvSpPr>
                <a:spLocks noChangeAspect="1" noChangeArrowheads="1"/>
              </p:cNvSpPr>
              <p:nvPr/>
            </p:nvSpPr>
            <p:spPr bwMode="auto">
              <a:xfrm flipV="1">
                <a:off x="3432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933" name="Rectangle 389"/>
              <p:cNvSpPr>
                <a:spLocks noChangeAspect="1" noChangeArrowheads="1"/>
              </p:cNvSpPr>
              <p:nvPr/>
            </p:nvSpPr>
            <p:spPr bwMode="auto">
              <a:xfrm flipV="1">
                <a:off x="3288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934" name="Rectangle 390"/>
              <p:cNvSpPr>
                <a:spLocks noChangeAspect="1" noChangeArrowheads="1"/>
              </p:cNvSpPr>
              <p:nvPr/>
            </p:nvSpPr>
            <p:spPr bwMode="auto">
              <a:xfrm flipV="1">
                <a:off x="3360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935" name="Rectangle 391"/>
              <p:cNvSpPr>
                <a:spLocks noChangeAspect="1" noChangeArrowheads="1"/>
              </p:cNvSpPr>
              <p:nvPr/>
            </p:nvSpPr>
            <p:spPr bwMode="auto">
              <a:xfrm flipV="1">
                <a:off x="3504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936" name="Rectangle 392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656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937" name="Rectangle 393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938" name="Rectangle 394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939" name="Rectangle 395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940" name="Rectangle 396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656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941" name="Rectangle 397"/>
              <p:cNvSpPr>
                <a:spLocks noChangeAspect="1" noChangeArrowheads="1"/>
              </p:cNvSpPr>
              <p:nvPr/>
            </p:nvSpPr>
            <p:spPr bwMode="auto">
              <a:xfrm flipV="1">
                <a:off x="3504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942" name="Rectangle 398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23604" name="Group 399"/>
              <p:cNvGrpSpPr>
                <a:grpSpLocks noChangeAspect="1"/>
              </p:cNvGrpSpPr>
              <p:nvPr/>
            </p:nvGrpSpPr>
            <p:grpSpPr bwMode="auto">
              <a:xfrm>
                <a:off x="3720" y="1512"/>
                <a:ext cx="216" cy="216"/>
                <a:chOff x="2928" y="2448"/>
                <a:chExt cx="144" cy="144"/>
              </a:xfrm>
            </p:grpSpPr>
            <p:sp>
              <p:nvSpPr>
                <p:cNvPr id="24038" name="Rectangle 40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39" name="Rectangle 40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40" name="Rectangle 40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41" name="Rectangle 40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42" name="Rectangle 40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43" name="Rectangle 40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44" name="Rectangle 40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45" name="Rectangle 40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46" name="Rectangle 40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3605" name="Group 409"/>
              <p:cNvGrpSpPr>
                <a:grpSpLocks noChangeAspect="1"/>
              </p:cNvGrpSpPr>
              <p:nvPr/>
            </p:nvGrpSpPr>
            <p:grpSpPr bwMode="auto">
              <a:xfrm>
                <a:off x="3936" y="1512"/>
                <a:ext cx="216" cy="216"/>
                <a:chOff x="2928" y="2448"/>
                <a:chExt cx="144" cy="144"/>
              </a:xfrm>
            </p:grpSpPr>
            <p:sp>
              <p:nvSpPr>
                <p:cNvPr id="24029" name="Rectangle 41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30" name="Rectangle 41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31" name="Rectangle 41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32" name="Rectangle 41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33" name="Rectangle 41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34" name="Rectangle 41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35" name="Rectangle 41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36" name="Rectangle 41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37" name="Rectangle 41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23945" name="Rectangle 419"/>
              <p:cNvSpPr>
                <a:spLocks noChangeAspect="1" noChangeArrowheads="1"/>
              </p:cNvSpPr>
              <p:nvPr/>
            </p:nvSpPr>
            <p:spPr bwMode="auto">
              <a:xfrm flipV="1">
                <a:off x="3936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946" name="Rectangle 420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87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947" name="Rectangle 421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948" name="Rectangle 422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949" name="Rectangle 423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950" name="Rectangle 424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87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951" name="Rectangle 425"/>
              <p:cNvSpPr>
                <a:spLocks noChangeAspect="1" noChangeArrowheads="1"/>
              </p:cNvSpPr>
              <p:nvPr/>
            </p:nvSpPr>
            <p:spPr bwMode="auto">
              <a:xfrm flipV="1">
                <a:off x="3936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952" name="Rectangle 426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953" name="Rectangle 427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954" name="Rectangle 428"/>
              <p:cNvSpPr>
                <a:spLocks noChangeAspect="1" noChangeArrowheads="1"/>
              </p:cNvSpPr>
              <p:nvPr/>
            </p:nvSpPr>
            <p:spPr bwMode="auto">
              <a:xfrm flipV="1">
                <a:off x="3864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955" name="Rectangle 429"/>
              <p:cNvSpPr>
                <a:spLocks noChangeAspect="1" noChangeArrowheads="1"/>
              </p:cNvSpPr>
              <p:nvPr/>
            </p:nvSpPr>
            <p:spPr bwMode="auto">
              <a:xfrm flipV="1">
                <a:off x="3864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956" name="Rectangle 430"/>
              <p:cNvSpPr>
                <a:spLocks noChangeAspect="1" noChangeArrowheads="1"/>
              </p:cNvSpPr>
              <p:nvPr/>
            </p:nvSpPr>
            <p:spPr bwMode="auto">
              <a:xfrm flipV="1">
                <a:off x="3720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957" name="Rectangle 431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23606" name="Group 432"/>
              <p:cNvGrpSpPr>
                <a:grpSpLocks noChangeAspect="1"/>
              </p:cNvGrpSpPr>
              <p:nvPr/>
            </p:nvGrpSpPr>
            <p:grpSpPr bwMode="auto">
              <a:xfrm>
                <a:off x="3288" y="1296"/>
                <a:ext cx="216" cy="216"/>
                <a:chOff x="2928" y="2448"/>
                <a:chExt cx="144" cy="144"/>
              </a:xfrm>
            </p:grpSpPr>
            <p:sp>
              <p:nvSpPr>
                <p:cNvPr id="24020" name="Rectangle 43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21" name="Rectangle 43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22" name="Rectangle 43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23" name="Rectangle 43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24" name="Rectangle 43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25" name="Rectangle 43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26" name="Rectangle 43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27" name="Rectangle 44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28" name="Rectangle 44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3607" name="Group 442"/>
              <p:cNvGrpSpPr>
                <a:grpSpLocks noChangeAspect="1"/>
              </p:cNvGrpSpPr>
              <p:nvPr/>
            </p:nvGrpSpPr>
            <p:grpSpPr bwMode="auto">
              <a:xfrm>
                <a:off x="3504" y="1296"/>
                <a:ext cx="216" cy="216"/>
                <a:chOff x="2928" y="2448"/>
                <a:chExt cx="144" cy="144"/>
              </a:xfrm>
            </p:grpSpPr>
            <p:sp>
              <p:nvSpPr>
                <p:cNvPr id="24011" name="Rectangle 44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12" name="Rectangle 44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13" name="Rectangle 44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14" name="Rectangle 44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15" name="Rectangle 44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16" name="Rectangle 44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17" name="Rectangle 44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18" name="Rectangle 45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19" name="Rectangle 45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3608" name="Group 452"/>
              <p:cNvGrpSpPr>
                <a:grpSpLocks noChangeAspect="1"/>
              </p:cNvGrpSpPr>
              <p:nvPr/>
            </p:nvGrpSpPr>
            <p:grpSpPr bwMode="auto">
              <a:xfrm>
                <a:off x="3720" y="1296"/>
                <a:ext cx="216" cy="216"/>
                <a:chOff x="2928" y="2448"/>
                <a:chExt cx="144" cy="144"/>
              </a:xfrm>
            </p:grpSpPr>
            <p:sp>
              <p:nvSpPr>
                <p:cNvPr id="24002" name="Rectangle 45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03" name="Rectangle 45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04" name="Rectangle 45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05" name="Rectangle 45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06" name="Rectangle 45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07" name="Rectangle 45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08" name="Rectangle 45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09" name="Rectangle 46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10" name="Rectangle 46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3609" name="Group 462"/>
              <p:cNvGrpSpPr>
                <a:grpSpLocks noChangeAspect="1"/>
              </p:cNvGrpSpPr>
              <p:nvPr/>
            </p:nvGrpSpPr>
            <p:grpSpPr bwMode="auto">
              <a:xfrm>
                <a:off x="3936" y="1296"/>
                <a:ext cx="216" cy="216"/>
                <a:chOff x="2928" y="2448"/>
                <a:chExt cx="144" cy="144"/>
              </a:xfrm>
            </p:grpSpPr>
            <p:sp>
              <p:nvSpPr>
                <p:cNvPr id="23993" name="Rectangle 46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94" name="Rectangle 46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95" name="Rectangle 46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96" name="Rectangle 46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97" name="Rectangle 46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98" name="Rectangle 46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99" name="Rectangle 46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00" name="Rectangle 47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001" name="Rectangle 47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3610" name="Group 472"/>
              <p:cNvGrpSpPr>
                <a:grpSpLocks noChangeAspect="1"/>
              </p:cNvGrpSpPr>
              <p:nvPr/>
            </p:nvGrpSpPr>
            <p:grpSpPr bwMode="auto">
              <a:xfrm>
                <a:off x="4152" y="1296"/>
                <a:ext cx="216" cy="216"/>
                <a:chOff x="2928" y="2448"/>
                <a:chExt cx="144" cy="144"/>
              </a:xfrm>
            </p:grpSpPr>
            <p:sp>
              <p:nvSpPr>
                <p:cNvPr id="23984" name="Rectangle 47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85" name="Rectangle 47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86" name="Rectangle 47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87" name="Rectangle 47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88" name="Rectangle 47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89" name="Rectangle 47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90" name="Rectangle 47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91" name="Rectangle 48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92" name="Rectangle 48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4320" name="Group 482"/>
              <p:cNvGrpSpPr>
                <a:grpSpLocks noChangeAspect="1"/>
              </p:cNvGrpSpPr>
              <p:nvPr/>
            </p:nvGrpSpPr>
            <p:grpSpPr bwMode="auto">
              <a:xfrm>
                <a:off x="4152" y="1512"/>
                <a:ext cx="216" cy="216"/>
                <a:chOff x="2928" y="2448"/>
                <a:chExt cx="144" cy="144"/>
              </a:xfrm>
            </p:grpSpPr>
            <p:sp>
              <p:nvSpPr>
                <p:cNvPr id="23975" name="Rectangle 48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76" name="Rectangle 48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77" name="Rectangle 48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78" name="Rectangle 48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79" name="Rectangle 48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80" name="Rectangle 48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81" name="Rectangle 48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82" name="Rectangle 49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83" name="Rectangle 49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4321" name="Group 492"/>
              <p:cNvGrpSpPr>
                <a:grpSpLocks noChangeAspect="1"/>
              </p:cNvGrpSpPr>
              <p:nvPr/>
            </p:nvGrpSpPr>
            <p:grpSpPr bwMode="auto">
              <a:xfrm>
                <a:off x="4152" y="1728"/>
                <a:ext cx="216" cy="216"/>
                <a:chOff x="2928" y="2448"/>
                <a:chExt cx="144" cy="144"/>
              </a:xfrm>
            </p:grpSpPr>
            <p:sp>
              <p:nvSpPr>
                <p:cNvPr id="23966" name="Rectangle 49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67" name="Rectangle 49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68" name="Rectangle 49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69" name="Rectangle 49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70" name="Rectangle 49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71" name="Rectangle 49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72" name="Rectangle 49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73" name="Rectangle 50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74" name="Rectangle 50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23965" name="Rectangle 502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800"/>
                <a:ext cx="72" cy="72"/>
              </a:xfrm>
              <a:prstGeom prst="rect">
                <a:avLst/>
              </a:prstGeom>
              <a:solidFill>
                <a:srgbClr val="11B119"/>
              </a:solidFill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4335" name="Group 503"/>
            <p:cNvGrpSpPr>
              <a:grpSpLocks noChangeAspect="1"/>
            </p:cNvGrpSpPr>
            <p:nvPr/>
          </p:nvGrpSpPr>
          <p:grpSpPr bwMode="auto">
            <a:xfrm>
              <a:off x="1584" y="1882"/>
              <a:ext cx="432" cy="262"/>
              <a:chOff x="3288" y="1296"/>
              <a:chExt cx="1080" cy="648"/>
            </a:xfrm>
          </p:grpSpPr>
          <p:sp>
            <p:nvSpPr>
              <p:cNvPr id="23811" name="Rectangle 504"/>
              <p:cNvSpPr>
                <a:spLocks noChangeAspect="1" noChangeArrowheads="1"/>
              </p:cNvSpPr>
              <p:nvPr/>
            </p:nvSpPr>
            <p:spPr bwMode="auto">
              <a:xfrm flipV="1">
                <a:off x="3288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812" name="Rectangle 505"/>
              <p:cNvSpPr>
                <a:spLocks noChangeAspect="1" noChangeArrowheads="1"/>
              </p:cNvSpPr>
              <p:nvPr/>
            </p:nvSpPr>
            <p:spPr bwMode="auto">
              <a:xfrm flipV="1">
                <a:off x="3360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813" name="Rectangle 506"/>
              <p:cNvSpPr>
                <a:spLocks noChangeAspect="1" noChangeArrowheads="1"/>
              </p:cNvSpPr>
              <p:nvPr/>
            </p:nvSpPr>
            <p:spPr bwMode="auto">
              <a:xfrm flipV="1">
                <a:off x="3432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814" name="Rectangle 507"/>
              <p:cNvSpPr>
                <a:spLocks noChangeAspect="1" noChangeArrowheads="1"/>
              </p:cNvSpPr>
              <p:nvPr/>
            </p:nvSpPr>
            <p:spPr bwMode="auto">
              <a:xfrm flipV="1">
                <a:off x="3432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815" name="Rectangle 508"/>
              <p:cNvSpPr>
                <a:spLocks noChangeAspect="1" noChangeArrowheads="1"/>
              </p:cNvSpPr>
              <p:nvPr/>
            </p:nvSpPr>
            <p:spPr bwMode="auto">
              <a:xfrm flipV="1">
                <a:off x="3288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816" name="Rectangle 509"/>
              <p:cNvSpPr>
                <a:spLocks noChangeAspect="1" noChangeArrowheads="1"/>
              </p:cNvSpPr>
              <p:nvPr/>
            </p:nvSpPr>
            <p:spPr bwMode="auto">
              <a:xfrm flipV="1">
                <a:off x="3360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817" name="Rectangle 510"/>
              <p:cNvSpPr>
                <a:spLocks noChangeAspect="1" noChangeArrowheads="1"/>
              </p:cNvSpPr>
              <p:nvPr/>
            </p:nvSpPr>
            <p:spPr bwMode="auto">
              <a:xfrm flipV="1">
                <a:off x="3504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818" name="Rectangle 511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656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819" name="Rectangle 512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820" name="Rectangle 513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821" name="Rectangle 514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822" name="Rectangle 515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656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823" name="Rectangle 516"/>
              <p:cNvSpPr>
                <a:spLocks noChangeAspect="1" noChangeArrowheads="1"/>
              </p:cNvSpPr>
              <p:nvPr/>
            </p:nvSpPr>
            <p:spPr bwMode="auto">
              <a:xfrm flipV="1">
                <a:off x="3504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824" name="Rectangle 517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24336" name="Group 518"/>
              <p:cNvGrpSpPr>
                <a:grpSpLocks noChangeAspect="1"/>
              </p:cNvGrpSpPr>
              <p:nvPr/>
            </p:nvGrpSpPr>
            <p:grpSpPr bwMode="auto">
              <a:xfrm>
                <a:off x="3720" y="1512"/>
                <a:ext cx="216" cy="216"/>
                <a:chOff x="2928" y="2448"/>
                <a:chExt cx="144" cy="144"/>
              </a:xfrm>
            </p:grpSpPr>
            <p:sp>
              <p:nvSpPr>
                <p:cNvPr id="23920" name="Rectangle 51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21" name="Rectangle 52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22" name="Rectangle 52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23" name="Rectangle 52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24" name="Rectangle 52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25" name="Rectangle 52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26" name="Rectangle 52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27" name="Rectangle 52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28" name="Rectangle 52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4337" name="Group 528"/>
              <p:cNvGrpSpPr>
                <a:grpSpLocks noChangeAspect="1"/>
              </p:cNvGrpSpPr>
              <p:nvPr/>
            </p:nvGrpSpPr>
            <p:grpSpPr bwMode="auto">
              <a:xfrm>
                <a:off x="3936" y="1512"/>
                <a:ext cx="216" cy="216"/>
                <a:chOff x="2928" y="2448"/>
                <a:chExt cx="144" cy="144"/>
              </a:xfrm>
            </p:grpSpPr>
            <p:sp>
              <p:nvSpPr>
                <p:cNvPr id="23911" name="Rectangle 52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12" name="Rectangle 53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13" name="Rectangle 53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14" name="Rectangle 53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15" name="Rectangle 53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16" name="Rectangle 53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17" name="Rectangle 53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18" name="Rectangle 53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19" name="Rectangle 53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23827" name="Rectangle 538"/>
              <p:cNvSpPr>
                <a:spLocks noChangeAspect="1" noChangeArrowheads="1"/>
              </p:cNvSpPr>
              <p:nvPr/>
            </p:nvSpPr>
            <p:spPr bwMode="auto">
              <a:xfrm flipV="1">
                <a:off x="3936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828" name="Rectangle 539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87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829" name="Rectangle 540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830" name="Rectangle 541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831" name="Rectangle 542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832" name="Rectangle 543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87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833" name="Rectangle 544"/>
              <p:cNvSpPr>
                <a:spLocks noChangeAspect="1" noChangeArrowheads="1"/>
              </p:cNvSpPr>
              <p:nvPr/>
            </p:nvSpPr>
            <p:spPr bwMode="auto">
              <a:xfrm flipV="1">
                <a:off x="3936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834" name="Rectangle 545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835" name="Rectangle 546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836" name="Rectangle 547"/>
              <p:cNvSpPr>
                <a:spLocks noChangeAspect="1" noChangeArrowheads="1"/>
              </p:cNvSpPr>
              <p:nvPr/>
            </p:nvSpPr>
            <p:spPr bwMode="auto">
              <a:xfrm flipV="1">
                <a:off x="3864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837" name="Rectangle 548"/>
              <p:cNvSpPr>
                <a:spLocks noChangeAspect="1" noChangeArrowheads="1"/>
              </p:cNvSpPr>
              <p:nvPr/>
            </p:nvSpPr>
            <p:spPr bwMode="auto">
              <a:xfrm flipV="1">
                <a:off x="3864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838" name="Rectangle 549"/>
              <p:cNvSpPr>
                <a:spLocks noChangeAspect="1" noChangeArrowheads="1"/>
              </p:cNvSpPr>
              <p:nvPr/>
            </p:nvSpPr>
            <p:spPr bwMode="auto">
              <a:xfrm flipV="1">
                <a:off x="3720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839" name="Rectangle 550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24338" name="Group 551"/>
              <p:cNvGrpSpPr>
                <a:grpSpLocks noChangeAspect="1"/>
              </p:cNvGrpSpPr>
              <p:nvPr/>
            </p:nvGrpSpPr>
            <p:grpSpPr bwMode="auto">
              <a:xfrm>
                <a:off x="3288" y="1296"/>
                <a:ext cx="216" cy="216"/>
                <a:chOff x="2928" y="2448"/>
                <a:chExt cx="144" cy="144"/>
              </a:xfrm>
            </p:grpSpPr>
            <p:sp>
              <p:nvSpPr>
                <p:cNvPr id="23902" name="Rectangle 55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03" name="Rectangle 55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04" name="Rectangle 55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05" name="Rectangle 55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06" name="Rectangle 55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07" name="Rectangle 55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08" name="Rectangle 55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09" name="Rectangle 55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10" name="Rectangle 56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4339" name="Group 561"/>
              <p:cNvGrpSpPr>
                <a:grpSpLocks noChangeAspect="1"/>
              </p:cNvGrpSpPr>
              <p:nvPr/>
            </p:nvGrpSpPr>
            <p:grpSpPr bwMode="auto">
              <a:xfrm>
                <a:off x="3504" y="1296"/>
                <a:ext cx="216" cy="216"/>
                <a:chOff x="2928" y="2448"/>
                <a:chExt cx="144" cy="144"/>
              </a:xfrm>
            </p:grpSpPr>
            <p:sp>
              <p:nvSpPr>
                <p:cNvPr id="23893" name="Rectangle 56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94" name="Rectangle 56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95" name="Rectangle 56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96" name="Rectangle 56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97" name="Rectangle 56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98" name="Rectangle 56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99" name="Rectangle 56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00" name="Rectangle 56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901" name="Rectangle 57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4340" name="Group 571"/>
              <p:cNvGrpSpPr>
                <a:grpSpLocks noChangeAspect="1"/>
              </p:cNvGrpSpPr>
              <p:nvPr/>
            </p:nvGrpSpPr>
            <p:grpSpPr bwMode="auto">
              <a:xfrm>
                <a:off x="3720" y="1296"/>
                <a:ext cx="216" cy="216"/>
                <a:chOff x="2928" y="2448"/>
                <a:chExt cx="144" cy="144"/>
              </a:xfrm>
            </p:grpSpPr>
            <p:sp>
              <p:nvSpPr>
                <p:cNvPr id="23884" name="Rectangle 57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85" name="Rectangle 57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86" name="Rectangle 57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87" name="Rectangle 57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88" name="Rectangle 57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89" name="Rectangle 57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90" name="Rectangle 57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91" name="Rectangle 57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92" name="Rectangle 58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4341" name="Group 581"/>
              <p:cNvGrpSpPr>
                <a:grpSpLocks noChangeAspect="1"/>
              </p:cNvGrpSpPr>
              <p:nvPr/>
            </p:nvGrpSpPr>
            <p:grpSpPr bwMode="auto">
              <a:xfrm>
                <a:off x="3936" y="1296"/>
                <a:ext cx="216" cy="216"/>
                <a:chOff x="2928" y="2448"/>
                <a:chExt cx="144" cy="144"/>
              </a:xfrm>
            </p:grpSpPr>
            <p:sp>
              <p:nvSpPr>
                <p:cNvPr id="23875" name="Rectangle 58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76" name="Rectangle 58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77" name="Rectangle 58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78" name="Rectangle 58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79" name="Rectangle 58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80" name="Rectangle 58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81" name="Rectangle 58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82" name="Rectangle 58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83" name="Rectangle 59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3707" name="Group 591"/>
              <p:cNvGrpSpPr>
                <a:grpSpLocks noChangeAspect="1"/>
              </p:cNvGrpSpPr>
              <p:nvPr/>
            </p:nvGrpSpPr>
            <p:grpSpPr bwMode="auto">
              <a:xfrm>
                <a:off x="4152" y="1296"/>
                <a:ext cx="216" cy="216"/>
                <a:chOff x="2928" y="2448"/>
                <a:chExt cx="144" cy="144"/>
              </a:xfrm>
            </p:grpSpPr>
            <p:sp>
              <p:nvSpPr>
                <p:cNvPr id="23866" name="Rectangle 59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67" name="Rectangle 59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68" name="Rectangle 59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69" name="Rectangle 59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70" name="Rectangle 59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71" name="Rectangle 59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72" name="Rectangle 59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73" name="Rectangle 59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74" name="Rectangle 60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3708" name="Group 601"/>
              <p:cNvGrpSpPr>
                <a:grpSpLocks noChangeAspect="1"/>
              </p:cNvGrpSpPr>
              <p:nvPr/>
            </p:nvGrpSpPr>
            <p:grpSpPr bwMode="auto">
              <a:xfrm>
                <a:off x="4152" y="1512"/>
                <a:ext cx="216" cy="216"/>
                <a:chOff x="2928" y="2448"/>
                <a:chExt cx="144" cy="144"/>
              </a:xfrm>
            </p:grpSpPr>
            <p:sp>
              <p:nvSpPr>
                <p:cNvPr id="23857" name="Rectangle 60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58" name="Rectangle 60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59" name="Rectangle 60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60" name="Rectangle 60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61" name="Rectangle 60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62" name="Rectangle 60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63" name="Rectangle 60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64" name="Rectangle 60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65" name="Rectangle 61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4424" name="Group 611"/>
              <p:cNvGrpSpPr>
                <a:grpSpLocks noChangeAspect="1"/>
              </p:cNvGrpSpPr>
              <p:nvPr/>
            </p:nvGrpSpPr>
            <p:grpSpPr bwMode="auto">
              <a:xfrm>
                <a:off x="4152" y="1728"/>
                <a:ext cx="216" cy="216"/>
                <a:chOff x="2928" y="2448"/>
                <a:chExt cx="144" cy="144"/>
              </a:xfrm>
            </p:grpSpPr>
            <p:sp>
              <p:nvSpPr>
                <p:cNvPr id="23848" name="Rectangle 61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49" name="Rectangle 61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50" name="Rectangle 61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51" name="Rectangle 61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52" name="Rectangle 61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53" name="Rectangle 61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54" name="Rectangle 61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55" name="Rectangle 61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56" name="Rectangle 62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23847" name="Rectangle 621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800"/>
                <a:ext cx="72" cy="72"/>
              </a:xfrm>
              <a:prstGeom prst="rect">
                <a:avLst/>
              </a:prstGeom>
              <a:solidFill>
                <a:srgbClr val="11B119"/>
              </a:solidFill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4425" name="Group 622"/>
            <p:cNvGrpSpPr>
              <a:grpSpLocks noChangeAspect="1"/>
            </p:cNvGrpSpPr>
            <p:nvPr/>
          </p:nvGrpSpPr>
          <p:grpSpPr bwMode="auto">
            <a:xfrm>
              <a:off x="1320" y="1277"/>
              <a:ext cx="432" cy="262"/>
              <a:chOff x="3288" y="1296"/>
              <a:chExt cx="1080" cy="648"/>
            </a:xfrm>
          </p:grpSpPr>
          <p:sp>
            <p:nvSpPr>
              <p:cNvPr id="23693" name="Rectangle 623"/>
              <p:cNvSpPr>
                <a:spLocks noChangeAspect="1" noChangeArrowheads="1"/>
              </p:cNvSpPr>
              <p:nvPr/>
            </p:nvSpPr>
            <p:spPr bwMode="auto">
              <a:xfrm flipV="1">
                <a:off x="3288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694" name="Rectangle 624"/>
              <p:cNvSpPr>
                <a:spLocks noChangeAspect="1" noChangeArrowheads="1"/>
              </p:cNvSpPr>
              <p:nvPr/>
            </p:nvSpPr>
            <p:spPr bwMode="auto">
              <a:xfrm flipV="1">
                <a:off x="3360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695" name="Rectangle 625"/>
              <p:cNvSpPr>
                <a:spLocks noChangeAspect="1" noChangeArrowheads="1"/>
              </p:cNvSpPr>
              <p:nvPr/>
            </p:nvSpPr>
            <p:spPr bwMode="auto">
              <a:xfrm flipV="1">
                <a:off x="3432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696" name="Rectangle 626"/>
              <p:cNvSpPr>
                <a:spLocks noChangeAspect="1" noChangeArrowheads="1"/>
              </p:cNvSpPr>
              <p:nvPr/>
            </p:nvSpPr>
            <p:spPr bwMode="auto">
              <a:xfrm flipV="1">
                <a:off x="3432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697" name="Rectangle 627"/>
              <p:cNvSpPr>
                <a:spLocks noChangeAspect="1" noChangeArrowheads="1"/>
              </p:cNvSpPr>
              <p:nvPr/>
            </p:nvSpPr>
            <p:spPr bwMode="auto">
              <a:xfrm flipV="1">
                <a:off x="3288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698" name="Rectangle 628"/>
              <p:cNvSpPr>
                <a:spLocks noChangeAspect="1" noChangeArrowheads="1"/>
              </p:cNvSpPr>
              <p:nvPr/>
            </p:nvSpPr>
            <p:spPr bwMode="auto">
              <a:xfrm flipV="1">
                <a:off x="3360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699" name="Rectangle 629"/>
              <p:cNvSpPr>
                <a:spLocks noChangeAspect="1" noChangeArrowheads="1"/>
              </p:cNvSpPr>
              <p:nvPr/>
            </p:nvSpPr>
            <p:spPr bwMode="auto">
              <a:xfrm flipV="1">
                <a:off x="3504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700" name="Rectangle 630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656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701" name="Rectangle 631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702" name="Rectangle 632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703" name="Rectangle 633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704" name="Rectangle 634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656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705" name="Rectangle 635"/>
              <p:cNvSpPr>
                <a:spLocks noChangeAspect="1" noChangeArrowheads="1"/>
              </p:cNvSpPr>
              <p:nvPr/>
            </p:nvSpPr>
            <p:spPr bwMode="auto">
              <a:xfrm flipV="1">
                <a:off x="3504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706" name="Rectangle 636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24426" name="Group 637"/>
              <p:cNvGrpSpPr>
                <a:grpSpLocks noChangeAspect="1"/>
              </p:cNvGrpSpPr>
              <p:nvPr/>
            </p:nvGrpSpPr>
            <p:grpSpPr bwMode="auto">
              <a:xfrm>
                <a:off x="3720" y="1512"/>
                <a:ext cx="216" cy="216"/>
                <a:chOff x="2928" y="2448"/>
                <a:chExt cx="144" cy="144"/>
              </a:xfrm>
            </p:grpSpPr>
            <p:sp>
              <p:nvSpPr>
                <p:cNvPr id="23802" name="Rectangle 63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03" name="Rectangle 63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04" name="Rectangle 64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05" name="Rectangle 64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06" name="Rectangle 64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07" name="Rectangle 64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08" name="Rectangle 64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09" name="Rectangle 64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10" name="Rectangle 64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4427" name="Group 647"/>
              <p:cNvGrpSpPr>
                <a:grpSpLocks noChangeAspect="1"/>
              </p:cNvGrpSpPr>
              <p:nvPr/>
            </p:nvGrpSpPr>
            <p:grpSpPr bwMode="auto">
              <a:xfrm>
                <a:off x="3936" y="1512"/>
                <a:ext cx="216" cy="216"/>
                <a:chOff x="2928" y="2448"/>
                <a:chExt cx="144" cy="144"/>
              </a:xfrm>
            </p:grpSpPr>
            <p:sp>
              <p:nvSpPr>
                <p:cNvPr id="23793" name="Rectangle 64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94" name="Rectangle 64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95" name="Rectangle 65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96" name="Rectangle 65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97" name="Rectangle 65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98" name="Rectangle 65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99" name="Rectangle 65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00" name="Rectangle 65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801" name="Rectangle 65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23709" name="Rectangle 657"/>
              <p:cNvSpPr>
                <a:spLocks noChangeAspect="1" noChangeArrowheads="1"/>
              </p:cNvSpPr>
              <p:nvPr/>
            </p:nvSpPr>
            <p:spPr bwMode="auto">
              <a:xfrm flipV="1">
                <a:off x="3936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710" name="Rectangle 658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87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711" name="Rectangle 659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712" name="Rectangle 660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713" name="Rectangle 661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714" name="Rectangle 662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87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715" name="Rectangle 663"/>
              <p:cNvSpPr>
                <a:spLocks noChangeAspect="1" noChangeArrowheads="1"/>
              </p:cNvSpPr>
              <p:nvPr/>
            </p:nvSpPr>
            <p:spPr bwMode="auto">
              <a:xfrm flipV="1">
                <a:off x="3936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716" name="Rectangle 664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717" name="Rectangle 665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718" name="Rectangle 666"/>
              <p:cNvSpPr>
                <a:spLocks noChangeAspect="1" noChangeArrowheads="1"/>
              </p:cNvSpPr>
              <p:nvPr/>
            </p:nvSpPr>
            <p:spPr bwMode="auto">
              <a:xfrm flipV="1">
                <a:off x="3864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719" name="Rectangle 667"/>
              <p:cNvSpPr>
                <a:spLocks noChangeAspect="1" noChangeArrowheads="1"/>
              </p:cNvSpPr>
              <p:nvPr/>
            </p:nvSpPr>
            <p:spPr bwMode="auto">
              <a:xfrm flipV="1">
                <a:off x="3864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720" name="Rectangle 668"/>
              <p:cNvSpPr>
                <a:spLocks noChangeAspect="1" noChangeArrowheads="1"/>
              </p:cNvSpPr>
              <p:nvPr/>
            </p:nvSpPr>
            <p:spPr bwMode="auto">
              <a:xfrm flipV="1">
                <a:off x="3720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721" name="Rectangle 669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24428" name="Group 670"/>
              <p:cNvGrpSpPr>
                <a:grpSpLocks noChangeAspect="1"/>
              </p:cNvGrpSpPr>
              <p:nvPr/>
            </p:nvGrpSpPr>
            <p:grpSpPr bwMode="auto">
              <a:xfrm>
                <a:off x="3288" y="1296"/>
                <a:ext cx="216" cy="216"/>
                <a:chOff x="2928" y="2448"/>
                <a:chExt cx="144" cy="144"/>
              </a:xfrm>
            </p:grpSpPr>
            <p:sp>
              <p:nvSpPr>
                <p:cNvPr id="23784" name="Rectangle 67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85" name="Rectangle 67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86" name="Rectangle 67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87" name="Rectangle 67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88" name="Rectangle 67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89" name="Rectangle 67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90" name="Rectangle 67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91" name="Rectangle 67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92" name="Rectangle 67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4429" name="Group 680"/>
              <p:cNvGrpSpPr>
                <a:grpSpLocks noChangeAspect="1"/>
              </p:cNvGrpSpPr>
              <p:nvPr/>
            </p:nvGrpSpPr>
            <p:grpSpPr bwMode="auto">
              <a:xfrm>
                <a:off x="3504" y="1296"/>
                <a:ext cx="216" cy="216"/>
                <a:chOff x="2928" y="2448"/>
                <a:chExt cx="144" cy="144"/>
              </a:xfrm>
            </p:grpSpPr>
            <p:sp>
              <p:nvSpPr>
                <p:cNvPr id="23775" name="Rectangle 68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76" name="Rectangle 68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77" name="Rectangle 68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78" name="Rectangle 68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79" name="Rectangle 68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80" name="Rectangle 68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81" name="Rectangle 68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82" name="Rectangle 68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83" name="Rectangle 68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4430" name="Group 690"/>
              <p:cNvGrpSpPr>
                <a:grpSpLocks noChangeAspect="1"/>
              </p:cNvGrpSpPr>
              <p:nvPr/>
            </p:nvGrpSpPr>
            <p:grpSpPr bwMode="auto">
              <a:xfrm>
                <a:off x="3720" y="1296"/>
                <a:ext cx="216" cy="216"/>
                <a:chOff x="2928" y="2448"/>
                <a:chExt cx="144" cy="144"/>
              </a:xfrm>
            </p:grpSpPr>
            <p:sp>
              <p:nvSpPr>
                <p:cNvPr id="23766" name="Rectangle 69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67" name="Rectangle 69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68" name="Rectangle 69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69" name="Rectangle 69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70" name="Rectangle 69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71" name="Rectangle 69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72" name="Rectangle 69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73" name="Rectangle 69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74" name="Rectangle 69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4431" name="Group 700"/>
              <p:cNvGrpSpPr>
                <a:grpSpLocks noChangeAspect="1"/>
              </p:cNvGrpSpPr>
              <p:nvPr/>
            </p:nvGrpSpPr>
            <p:grpSpPr bwMode="auto">
              <a:xfrm>
                <a:off x="3936" y="1296"/>
                <a:ext cx="216" cy="216"/>
                <a:chOff x="2928" y="2448"/>
                <a:chExt cx="144" cy="144"/>
              </a:xfrm>
            </p:grpSpPr>
            <p:sp>
              <p:nvSpPr>
                <p:cNvPr id="23757" name="Rectangle 70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58" name="Rectangle 70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59" name="Rectangle 70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60" name="Rectangle 70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61" name="Rectangle 70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62" name="Rectangle 70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63" name="Rectangle 70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64" name="Rectangle 70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65" name="Rectangle 70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4432" name="Group 710"/>
              <p:cNvGrpSpPr>
                <a:grpSpLocks noChangeAspect="1"/>
              </p:cNvGrpSpPr>
              <p:nvPr/>
            </p:nvGrpSpPr>
            <p:grpSpPr bwMode="auto">
              <a:xfrm>
                <a:off x="4152" y="1296"/>
                <a:ext cx="216" cy="216"/>
                <a:chOff x="2928" y="2448"/>
                <a:chExt cx="144" cy="144"/>
              </a:xfrm>
            </p:grpSpPr>
            <p:sp>
              <p:nvSpPr>
                <p:cNvPr id="23748" name="Rectangle 71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49" name="Rectangle 71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50" name="Rectangle 71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51" name="Rectangle 71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52" name="Rectangle 71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53" name="Rectangle 71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54" name="Rectangle 71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55" name="Rectangle 71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56" name="Rectangle 71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4433" name="Group 720"/>
              <p:cNvGrpSpPr>
                <a:grpSpLocks noChangeAspect="1"/>
              </p:cNvGrpSpPr>
              <p:nvPr/>
            </p:nvGrpSpPr>
            <p:grpSpPr bwMode="auto">
              <a:xfrm>
                <a:off x="4152" y="1512"/>
                <a:ext cx="216" cy="216"/>
                <a:chOff x="2928" y="2448"/>
                <a:chExt cx="144" cy="144"/>
              </a:xfrm>
            </p:grpSpPr>
            <p:sp>
              <p:nvSpPr>
                <p:cNvPr id="23739" name="Rectangle 72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40" name="Rectangle 72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41" name="Rectangle 72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42" name="Rectangle 72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43" name="Rectangle 72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44" name="Rectangle 72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45" name="Rectangle 72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46" name="Rectangle 72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47" name="Rectangle 72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4434" name="Group 730"/>
              <p:cNvGrpSpPr>
                <a:grpSpLocks noChangeAspect="1"/>
              </p:cNvGrpSpPr>
              <p:nvPr/>
            </p:nvGrpSpPr>
            <p:grpSpPr bwMode="auto">
              <a:xfrm>
                <a:off x="4152" y="1728"/>
                <a:ext cx="216" cy="216"/>
                <a:chOff x="2928" y="2448"/>
                <a:chExt cx="144" cy="144"/>
              </a:xfrm>
            </p:grpSpPr>
            <p:sp>
              <p:nvSpPr>
                <p:cNvPr id="23730" name="Rectangle 73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31" name="Rectangle 73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32" name="Rectangle 73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33" name="Rectangle 73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34" name="Rectangle 73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35" name="Rectangle 73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36" name="Rectangle 73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37" name="Rectangle 73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738" name="Rectangle 73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23729" name="Rectangle 740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800"/>
                <a:ext cx="72" cy="72"/>
              </a:xfrm>
              <a:prstGeom prst="rect">
                <a:avLst/>
              </a:prstGeom>
              <a:solidFill>
                <a:srgbClr val="11B119"/>
              </a:solidFill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4435" name="Group 741"/>
            <p:cNvGrpSpPr>
              <a:grpSpLocks noChangeAspect="1"/>
            </p:cNvGrpSpPr>
            <p:nvPr/>
          </p:nvGrpSpPr>
          <p:grpSpPr bwMode="auto">
            <a:xfrm>
              <a:off x="412" y="1067"/>
              <a:ext cx="432" cy="262"/>
              <a:chOff x="3288" y="1296"/>
              <a:chExt cx="1080" cy="648"/>
            </a:xfrm>
          </p:grpSpPr>
          <p:sp>
            <p:nvSpPr>
              <p:cNvPr id="23575" name="Rectangle 742"/>
              <p:cNvSpPr>
                <a:spLocks noChangeAspect="1" noChangeArrowheads="1"/>
              </p:cNvSpPr>
              <p:nvPr/>
            </p:nvSpPr>
            <p:spPr bwMode="auto">
              <a:xfrm flipV="1">
                <a:off x="3288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576" name="Rectangle 743"/>
              <p:cNvSpPr>
                <a:spLocks noChangeAspect="1" noChangeArrowheads="1"/>
              </p:cNvSpPr>
              <p:nvPr/>
            </p:nvSpPr>
            <p:spPr bwMode="auto">
              <a:xfrm flipV="1">
                <a:off x="3360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577" name="Rectangle 744"/>
              <p:cNvSpPr>
                <a:spLocks noChangeAspect="1" noChangeArrowheads="1"/>
              </p:cNvSpPr>
              <p:nvPr/>
            </p:nvSpPr>
            <p:spPr bwMode="auto">
              <a:xfrm flipV="1">
                <a:off x="3432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578" name="Rectangle 745"/>
              <p:cNvSpPr>
                <a:spLocks noChangeAspect="1" noChangeArrowheads="1"/>
              </p:cNvSpPr>
              <p:nvPr/>
            </p:nvSpPr>
            <p:spPr bwMode="auto">
              <a:xfrm flipV="1">
                <a:off x="3432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579" name="Rectangle 746"/>
              <p:cNvSpPr>
                <a:spLocks noChangeAspect="1" noChangeArrowheads="1"/>
              </p:cNvSpPr>
              <p:nvPr/>
            </p:nvSpPr>
            <p:spPr bwMode="auto">
              <a:xfrm flipV="1">
                <a:off x="3288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580" name="Rectangle 747"/>
              <p:cNvSpPr>
                <a:spLocks noChangeAspect="1" noChangeArrowheads="1"/>
              </p:cNvSpPr>
              <p:nvPr/>
            </p:nvSpPr>
            <p:spPr bwMode="auto">
              <a:xfrm flipV="1">
                <a:off x="3360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581" name="Rectangle 748"/>
              <p:cNvSpPr>
                <a:spLocks noChangeAspect="1" noChangeArrowheads="1"/>
              </p:cNvSpPr>
              <p:nvPr/>
            </p:nvSpPr>
            <p:spPr bwMode="auto">
              <a:xfrm flipV="1">
                <a:off x="3504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582" name="Rectangle 749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656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583" name="Rectangle 750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584" name="Rectangle 751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585" name="Rectangle 752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586" name="Rectangle 753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656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587" name="Rectangle 754"/>
              <p:cNvSpPr>
                <a:spLocks noChangeAspect="1" noChangeArrowheads="1"/>
              </p:cNvSpPr>
              <p:nvPr/>
            </p:nvSpPr>
            <p:spPr bwMode="auto">
              <a:xfrm flipV="1">
                <a:off x="3504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588" name="Rectangle 755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24436" name="Group 756"/>
              <p:cNvGrpSpPr>
                <a:grpSpLocks noChangeAspect="1"/>
              </p:cNvGrpSpPr>
              <p:nvPr/>
            </p:nvGrpSpPr>
            <p:grpSpPr bwMode="auto">
              <a:xfrm>
                <a:off x="3720" y="1512"/>
                <a:ext cx="216" cy="216"/>
                <a:chOff x="2928" y="2448"/>
                <a:chExt cx="144" cy="144"/>
              </a:xfrm>
            </p:grpSpPr>
            <p:sp>
              <p:nvSpPr>
                <p:cNvPr id="23684" name="Rectangle 75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85" name="Rectangle 75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86" name="Rectangle 75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87" name="Rectangle 76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88" name="Rectangle 76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89" name="Rectangle 76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90" name="Rectangle 76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91" name="Rectangle 76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92" name="Rectangle 76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4437" name="Group 766"/>
              <p:cNvGrpSpPr>
                <a:grpSpLocks noChangeAspect="1"/>
              </p:cNvGrpSpPr>
              <p:nvPr/>
            </p:nvGrpSpPr>
            <p:grpSpPr bwMode="auto">
              <a:xfrm>
                <a:off x="3936" y="1512"/>
                <a:ext cx="216" cy="216"/>
                <a:chOff x="2928" y="2448"/>
                <a:chExt cx="144" cy="144"/>
              </a:xfrm>
            </p:grpSpPr>
            <p:sp>
              <p:nvSpPr>
                <p:cNvPr id="23675" name="Rectangle 76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76" name="Rectangle 76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77" name="Rectangle 76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78" name="Rectangle 77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79" name="Rectangle 77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80" name="Rectangle 77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81" name="Rectangle 77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82" name="Rectangle 77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83" name="Rectangle 77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23591" name="Rectangle 776"/>
              <p:cNvSpPr>
                <a:spLocks noChangeAspect="1" noChangeArrowheads="1"/>
              </p:cNvSpPr>
              <p:nvPr/>
            </p:nvSpPr>
            <p:spPr bwMode="auto">
              <a:xfrm flipV="1">
                <a:off x="3936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592" name="Rectangle 777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87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593" name="Rectangle 778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594" name="Rectangle 779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595" name="Rectangle 780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596" name="Rectangle 781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87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597" name="Rectangle 782"/>
              <p:cNvSpPr>
                <a:spLocks noChangeAspect="1" noChangeArrowheads="1"/>
              </p:cNvSpPr>
              <p:nvPr/>
            </p:nvSpPr>
            <p:spPr bwMode="auto">
              <a:xfrm flipV="1">
                <a:off x="3936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598" name="Rectangle 783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599" name="Rectangle 784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600" name="Rectangle 785"/>
              <p:cNvSpPr>
                <a:spLocks noChangeAspect="1" noChangeArrowheads="1"/>
              </p:cNvSpPr>
              <p:nvPr/>
            </p:nvSpPr>
            <p:spPr bwMode="auto">
              <a:xfrm flipV="1">
                <a:off x="3864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601" name="Rectangle 786"/>
              <p:cNvSpPr>
                <a:spLocks noChangeAspect="1" noChangeArrowheads="1"/>
              </p:cNvSpPr>
              <p:nvPr/>
            </p:nvSpPr>
            <p:spPr bwMode="auto">
              <a:xfrm flipV="1">
                <a:off x="3864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602" name="Rectangle 787"/>
              <p:cNvSpPr>
                <a:spLocks noChangeAspect="1" noChangeArrowheads="1"/>
              </p:cNvSpPr>
              <p:nvPr/>
            </p:nvSpPr>
            <p:spPr bwMode="auto">
              <a:xfrm flipV="1">
                <a:off x="3720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603" name="Rectangle 788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24438" name="Group 789"/>
              <p:cNvGrpSpPr>
                <a:grpSpLocks noChangeAspect="1"/>
              </p:cNvGrpSpPr>
              <p:nvPr/>
            </p:nvGrpSpPr>
            <p:grpSpPr bwMode="auto">
              <a:xfrm>
                <a:off x="3288" y="1296"/>
                <a:ext cx="216" cy="216"/>
                <a:chOff x="2928" y="2448"/>
                <a:chExt cx="144" cy="144"/>
              </a:xfrm>
            </p:grpSpPr>
            <p:sp>
              <p:nvSpPr>
                <p:cNvPr id="23666" name="Rectangle 79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67" name="Rectangle 79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68" name="Rectangle 79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69" name="Rectangle 79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70" name="Rectangle 79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71" name="Rectangle 79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72" name="Rectangle 79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73" name="Rectangle 79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74" name="Rectangle 79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4439" name="Group 799"/>
              <p:cNvGrpSpPr>
                <a:grpSpLocks noChangeAspect="1"/>
              </p:cNvGrpSpPr>
              <p:nvPr/>
            </p:nvGrpSpPr>
            <p:grpSpPr bwMode="auto">
              <a:xfrm>
                <a:off x="3504" y="1296"/>
                <a:ext cx="216" cy="216"/>
                <a:chOff x="2928" y="2448"/>
                <a:chExt cx="144" cy="144"/>
              </a:xfrm>
            </p:grpSpPr>
            <p:sp>
              <p:nvSpPr>
                <p:cNvPr id="23657" name="Rectangle 80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58" name="Rectangle 80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59" name="Rectangle 80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60" name="Rectangle 80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61" name="Rectangle 80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62" name="Rectangle 80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63" name="Rectangle 80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64" name="Rectangle 80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65" name="Rectangle 80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4440" name="Group 809"/>
              <p:cNvGrpSpPr>
                <a:grpSpLocks noChangeAspect="1"/>
              </p:cNvGrpSpPr>
              <p:nvPr/>
            </p:nvGrpSpPr>
            <p:grpSpPr bwMode="auto">
              <a:xfrm>
                <a:off x="3720" y="1296"/>
                <a:ext cx="216" cy="216"/>
                <a:chOff x="2928" y="2448"/>
                <a:chExt cx="144" cy="144"/>
              </a:xfrm>
            </p:grpSpPr>
            <p:sp>
              <p:nvSpPr>
                <p:cNvPr id="23648" name="Rectangle 81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49" name="Rectangle 81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50" name="Rectangle 81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51" name="Rectangle 81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52" name="Rectangle 81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53" name="Rectangle 81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54" name="Rectangle 81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55" name="Rectangle 81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56" name="Rectangle 81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4441" name="Group 819"/>
              <p:cNvGrpSpPr>
                <a:grpSpLocks noChangeAspect="1"/>
              </p:cNvGrpSpPr>
              <p:nvPr/>
            </p:nvGrpSpPr>
            <p:grpSpPr bwMode="auto">
              <a:xfrm>
                <a:off x="3936" y="1296"/>
                <a:ext cx="216" cy="216"/>
                <a:chOff x="2928" y="2448"/>
                <a:chExt cx="144" cy="144"/>
              </a:xfrm>
            </p:grpSpPr>
            <p:sp>
              <p:nvSpPr>
                <p:cNvPr id="23639" name="Rectangle 82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40" name="Rectangle 82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41" name="Rectangle 82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42" name="Rectangle 82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43" name="Rectangle 82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44" name="Rectangle 82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45" name="Rectangle 82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46" name="Rectangle 82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47" name="Rectangle 82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4442" name="Group 829"/>
              <p:cNvGrpSpPr>
                <a:grpSpLocks noChangeAspect="1"/>
              </p:cNvGrpSpPr>
              <p:nvPr/>
            </p:nvGrpSpPr>
            <p:grpSpPr bwMode="auto">
              <a:xfrm>
                <a:off x="4152" y="1296"/>
                <a:ext cx="216" cy="216"/>
                <a:chOff x="2928" y="2448"/>
                <a:chExt cx="144" cy="144"/>
              </a:xfrm>
            </p:grpSpPr>
            <p:sp>
              <p:nvSpPr>
                <p:cNvPr id="23630" name="Rectangle 83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31" name="Rectangle 83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32" name="Rectangle 83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33" name="Rectangle 83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34" name="Rectangle 83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35" name="Rectangle 83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36" name="Rectangle 83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37" name="Rectangle 83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38" name="Rectangle 83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4443" name="Group 839"/>
              <p:cNvGrpSpPr>
                <a:grpSpLocks noChangeAspect="1"/>
              </p:cNvGrpSpPr>
              <p:nvPr/>
            </p:nvGrpSpPr>
            <p:grpSpPr bwMode="auto">
              <a:xfrm>
                <a:off x="4152" y="1512"/>
                <a:ext cx="216" cy="216"/>
                <a:chOff x="2928" y="2448"/>
                <a:chExt cx="144" cy="144"/>
              </a:xfrm>
            </p:grpSpPr>
            <p:sp>
              <p:nvSpPr>
                <p:cNvPr id="23621" name="Rectangle 84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22" name="Rectangle 84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23" name="Rectangle 84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24" name="Rectangle 84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25" name="Rectangle 84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26" name="Rectangle 84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27" name="Rectangle 84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28" name="Rectangle 84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29" name="Rectangle 84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4444" name="Group 849"/>
              <p:cNvGrpSpPr>
                <a:grpSpLocks noChangeAspect="1"/>
              </p:cNvGrpSpPr>
              <p:nvPr/>
            </p:nvGrpSpPr>
            <p:grpSpPr bwMode="auto">
              <a:xfrm>
                <a:off x="4152" y="1728"/>
                <a:ext cx="216" cy="216"/>
                <a:chOff x="2928" y="2448"/>
                <a:chExt cx="144" cy="144"/>
              </a:xfrm>
            </p:grpSpPr>
            <p:sp>
              <p:nvSpPr>
                <p:cNvPr id="23612" name="Rectangle 85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13" name="Rectangle 85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14" name="Rectangle 85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15" name="Rectangle 85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16" name="Rectangle 85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17" name="Rectangle 85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18" name="Rectangle 85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19" name="Rectangle 85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3620" name="Rectangle 85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23611" name="Rectangle 859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800"/>
                <a:ext cx="72" cy="72"/>
              </a:xfrm>
              <a:prstGeom prst="rect">
                <a:avLst/>
              </a:prstGeom>
              <a:solidFill>
                <a:srgbClr val="11B119"/>
              </a:solidFill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23558" name="Text Box 860"/>
          <p:cNvSpPr txBox="1">
            <a:spLocks noChangeArrowheads="1"/>
          </p:cNvSpPr>
          <p:nvPr/>
        </p:nvSpPr>
        <p:spPr bwMode="auto">
          <a:xfrm>
            <a:off x="6477000" y="3290888"/>
            <a:ext cx="15049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>
                <a:latin typeface="Trebuchet MS" pitchFamily="34" charset="0"/>
              </a:rPr>
              <a:t>Input image</a:t>
            </a:r>
            <a:r>
              <a:rPr lang="en-US" sz="1600">
                <a:latin typeface="Trebuchet MS" pitchFamily="34" charset="0"/>
              </a:rPr>
              <a:t> </a:t>
            </a:r>
          </a:p>
        </p:txBody>
      </p:sp>
      <p:sp>
        <p:nvSpPr>
          <p:cNvPr id="23559" name="AutoShape 861"/>
          <p:cNvSpPr>
            <a:spLocks noChangeArrowheads="1"/>
          </p:cNvSpPr>
          <p:nvPr/>
        </p:nvSpPr>
        <p:spPr bwMode="auto">
          <a:xfrm flipH="1">
            <a:off x="4038600" y="2209800"/>
            <a:ext cx="1571625" cy="3810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1045462211 h 21600"/>
              <a:gd name="T4" fmla="*/ 2147483647 w 21600"/>
              <a:gd name="T5" fmla="*/ 2090924422 h 21600"/>
              <a:gd name="T6" fmla="*/ 2147483647 w 21600"/>
              <a:gd name="T7" fmla="*/ 1045462211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11B119"/>
          </a:solidFill>
          <a:ln w="9525">
            <a:solidFill>
              <a:srgbClr val="11B119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560" name="Text Box 862"/>
          <p:cNvSpPr txBox="1">
            <a:spLocks noChangeArrowheads="1"/>
          </p:cNvSpPr>
          <p:nvPr/>
        </p:nvSpPr>
        <p:spPr bwMode="auto">
          <a:xfrm>
            <a:off x="4129088" y="1704975"/>
            <a:ext cx="1662112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600" b="1">
                <a:latin typeface="Trebuchet MS" pitchFamily="34" charset="0"/>
              </a:rPr>
              <a:t>non-parametric</a:t>
            </a:r>
          </a:p>
          <a:p>
            <a:pPr algn="ctr"/>
            <a:r>
              <a:rPr lang="en-US" sz="1600" b="1">
                <a:latin typeface="Trebuchet MS" pitchFamily="34" charset="0"/>
              </a:rPr>
              <a:t>sampling</a:t>
            </a:r>
          </a:p>
        </p:txBody>
      </p:sp>
      <p:grpSp>
        <p:nvGrpSpPr>
          <p:cNvPr id="24445" name="Group 863"/>
          <p:cNvGrpSpPr>
            <a:grpSpLocks/>
          </p:cNvGrpSpPr>
          <p:nvPr/>
        </p:nvGrpSpPr>
        <p:grpSpPr bwMode="auto">
          <a:xfrm>
            <a:off x="304800" y="1600200"/>
            <a:ext cx="8686800" cy="5038725"/>
            <a:chOff x="192" y="1002"/>
            <a:chExt cx="5472" cy="3174"/>
          </a:xfrm>
        </p:grpSpPr>
        <p:sp>
          <p:nvSpPr>
            <p:cNvPr id="23562" name="Rectangle 864"/>
            <p:cNvSpPr>
              <a:spLocks noChangeAspect="1" noChangeArrowheads="1"/>
            </p:cNvSpPr>
            <p:nvPr/>
          </p:nvSpPr>
          <p:spPr bwMode="auto">
            <a:xfrm flipV="1">
              <a:off x="960" y="1356"/>
              <a:ext cx="648" cy="648"/>
            </a:xfrm>
            <a:prstGeom prst="rect">
              <a:avLst/>
            </a:prstGeom>
            <a:solidFill>
              <a:srgbClr val="11B119"/>
            </a:solidFill>
            <a:ln w="12700">
              <a:solidFill>
                <a:srgbClr val="11B119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63" name="Rectangle 865"/>
            <p:cNvSpPr>
              <a:spLocks noChangeAspect="1" noChangeArrowheads="1"/>
            </p:cNvSpPr>
            <p:nvPr/>
          </p:nvSpPr>
          <p:spPr bwMode="auto">
            <a:xfrm flipV="1">
              <a:off x="4104" y="1614"/>
              <a:ext cx="252" cy="252"/>
            </a:xfrm>
            <a:prstGeom prst="rect">
              <a:avLst/>
            </a:prstGeom>
            <a:solidFill>
              <a:srgbClr val="11B119"/>
            </a:solidFill>
            <a:ln w="12700">
              <a:solidFill>
                <a:srgbClr val="11B119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64" name="Rectangle 866"/>
            <p:cNvSpPr>
              <a:spLocks noChangeAspect="1" noChangeArrowheads="1"/>
            </p:cNvSpPr>
            <p:nvPr/>
          </p:nvSpPr>
          <p:spPr bwMode="auto">
            <a:xfrm flipV="1">
              <a:off x="3813" y="1002"/>
              <a:ext cx="252" cy="252"/>
            </a:xfrm>
            <a:prstGeom prst="rect">
              <a:avLst/>
            </a:prstGeom>
            <a:solidFill>
              <a:srgbClr val="11B119"/>
            </a:solidFill>
            <a:ln w="12700">
              <a:solidFill>
                <a:srgbClr val="11B119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65" name="Rectangle 867"/>
            <p:cNvSpPr>
              <a:spLocks noChangeAspect="1" noChangeArrowheads="1"/>
            </p:cNvSpPr>
            <p:nvPr/>
          </p:nvSpPr>
          <p:spPr bwMode="auto">
            <a:xfrm flipV="1">
              <a:off x="4722" y="1212"/>
              <a:ext cx="252" cy="252"/>
            </a:xfrm>
            <a:prstGeom prst="rect">
              <a:avLst/>
            </a:prstGeom>
            <a:solidFill>
              <a:srgbClr val="11B119"/>
            </a:solidFill>
            <a:ln w="12700">
              <a:solidFill>
                <a:srgbClr val="11B119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66" name="Rectangle 868"/>
            <p:cNvSpPr>
              <a:spLocks noChangeAspect="1" noChangeArrowheads="1"/>
            </p:cNvSpPr>
            <p:nvPr/>
          </p:nvSpPr>
          <p:spPr bwMode="auto">
            <a:xfrm flipV="1">
              <a:off x="4986" y="1815"/>
              <a:ext cx="252" cy="252"/>
            </a:xfrm>
            <a:prstGeom prst="rect">
              <a:avLst/>
            </a:prstGeom>
            <a:solidFill>
              <a:srgbClr val="11B119"/>
            </a:solidFill>
            <a:ln w="12700">
              <a:solidFill>
                <a:srgbClr val="11B119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28357" name="Rectangle 869"/>
            <p:cNvSpPr>
              <a:spLocks noChangeArrowheads="1"/>
            </p:cNvSpPr>
            <p:nvPr/>
          </p:nvSpPr>
          <p:spPr bwMode="auto">
            <a:xfrm>
              <a:off x="950" y="1699"/>
              <a:ext cx="245" cy="3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GB" sz="2700" b="1">
                  <a:effectLst>
                    <a:outerShdw blurRad="38100" dist="38100" dir="2700000" algn="tl">
                      <a:srgbClr val="4D4D4D"/>
                    </a:outerShdw>
                  </a:effectLst>
                  <a:latin typeface="Trebuchet MS" pitchFamily="34" charset="0"/>
                </a:rPr>
                <a:t>B</a:t>
              </a:r>
              <a:endParaRPr lang="en-US" sz="2700" b="1">
                <a:effectLst>
                  <a:outerShdw blurRad="38100" dist="38100" dir="2700000" algn="tl">
                    <a:srgbClr val="4D4D4D"/>
                  </a:outerShdw>
                </a:effectLst>
                <a:latin typeface="Trebuchet MS" pitchFamily="34" charset="0"/>
              </a:endParaRPr>
            </a:p>
          </p:txBody>
        </p:sp>
        <p:sp>
          <p:nvSpPr>
            <p:cNvPr id="1728358" name="Rectangle 870"/>
            <p:cNvSpPr>
              <a:spLocks noChangeArrowheads="1"/>
            </p:cNvSpPr>
            <p:nvPr/>
          </p:nvSpPr>
          <p:spPr bwMode="auto">
            <a:xfrm>
              <a:off x="192" y="2832"/>
              <a:ext cx="5472" cy="13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marL="342900" indent="-342900">
                <a:spcBef>
                  <a:spcPts val="700"/>
                </a:spcBef>
                <a:buClr>
                  <a:schemeClr val="tx2"/>
                </a:buClr>
                <a:buSzPct val="120000"/>
                <a:defRPr/>
              </a:pPr>
              <a:r>
                <a:rPr lang="en-GB" sz="2700" b="1" u="sng" dirty="0">
                  <a:effectLst>
                    <a:outerShdw blurRad="38100" dist="38100" dir="2700000" algn="tl">
                      <a:srgbClr val="4D4D4D"/>
                    </a:outerShdw>
                  </a:effectLst>
                  <a:latin typeface="Trebuchet MS" pitchFamily="34" charset="0"/>
                </a:rPr>
                <a:t>Idea:</a:t>
              </a:r>
              <a:r>
                <a:rPr lang="en-GB" sz="2700" b="1" dirty="0">
                  <a:effectLst>
                    <a:outerShdw blurRad="38100" dist="38100" dir="2700000" algn="tl">
                      <a:srgbClr val="4D4D4D"/>
                    </a:outerShdw>
                  </a:effectLst>
                  <a:latin typeface="Trebuchet MS" pitchFamily="34" charset="0"/>
                </a:rPr>
                <a:t> unit of synthesis = block</a:t>
              </a:r>
            </a:p>
            <a:p>
              <a:pPr marL="742950" lvl="1" indent="-285750">
                <a:lnSpc>
                  <a:spcPct val="110000"/>
                </a:lnSpc>
                <a:spcBef>
                  <a:spcPts val="700"/>
                </a:spcBef>
                <a:spcAft>
                  <a:spcPts val="600"/>
                </a:spcAft>
                <a:buClr>
                  <a:schemeClr val="tx2"/>
                </a:buClr>
                <a:buSzPct val="120000"/>
                <a:buFontTx/>
                <a:buChar char="•"/>
                <a:defRPr/>
              </a:pPr>
              <a:r>
                <a:rPr lang="en-GB" sz="2200" dirty="0">
                  <a:latin typeface="Trebuchet MS" pitchFamily="34" charset="0"/>
                </a:rPr>
                <a:t>Exactly the same but now we want P(</a:t>
              </a:r>
              <a:r>
                <a:rPr lang="en-GB" sz="2200" b="1" dirty="0">
                  <a:latin typeface="Trebuchet MS" pitchFamily="34" charset="0"/>
                </a:rPr>
                <a:t>B</a:t>
              </a:r>
              <a:r>
                <a:rPr lang="en-GB" sz="2200" dirty="0">
                  <a:latin typeface="Trebuchet MS" pitchFamily="34" charset="0"/>
                </a:rPr>
                <a:t>|N(</a:t>
              </a:r>
              <a:r>
                <a:rPr lang="en-GB" sz="2200" b="1" dirty="0">
                  <a:latin typeface="Trebuchet MS" pitchFamily="34" charset="0"/>
                </a:rPr>
                <a:t>B</a:t>
              </a:r>
              <a:r>
                <a:rPr lang="en-GB" sz="2200" dirty="0">
                  <a:latin typeface="Trebuchet MS" pitchFamily="34" charset="0"/>
                </a:rPr>
                <a:t>))</a:t>
              </a:r>
            </a:p>
            <a:p>
              <a:pPr marL="742950" lvl="1" indent="-285750">
                <a:lnSpc>
                  <a:spcPct val="110000"/>
                </a:lnSpc>
                <a:spcBef>
                  <a:spcPts val="700"/>
                </a:spcBef>
                <a:spcAft>
                  <a:spcPts val="600"/>
                </a:spcAft>
                <a:buClr>
                  <a:schemeClr val="tx2"/>
                </a:buClr>
                <a:buSzPct val="120000"/>
                <a:buFontTx/>
                <a:buChar char="•"/>
                <a:defRPr/>
              </a:pPr>
              <a:r>
                <a:rPr lang="en-GB" sz="2200" dirty="0">
                  <a:latin typeface="Trebuchet MS" pitchFamily="34" charset="0"/>
                </a:rPr>
                <a:t>Much faster: synthesize all pixels in a block at </a:t>
              </a:r>
              <a:r>
                <a:rPr lang="en-GB" sz="2200" dirty="0" smtClean="0">
                  <a:latin typeface="Trebuchet MS" pitchFamily="34" charset="0"/>
                </a:rPr>
                <a:t>once</a:t>
              </a:r>
              <a:endParaRPr lang="en-GB" sz="2200" dirty="0">
                <a:latin typeface="Trebuchet MS" pitchFamily="34" charset="0"/>
              </a:endParaRPr>
            </a:p>
          </p:txBody>
        </p:sp>
        <p:sp>
          <p:nvSpPr>
            <p:cNvPr id="23569" name="Text Box 871"/>
            <p:cNvSpPr txBox="1">
              <a:spLocks noChangeArrowheads="1"/>
            </p:cNvSpPr>
            <p:nvPr/>
          </p:nvSpPr>
          <p:spPr bwMode="auto">
            <a:xfrm>
              <a:off x="563" y="2241"/>
              <a:ext cx="1481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800" b="1">
                  <a:latin typeface="Trebuchet MS" pitchFamily="34" charset="0"/>
                </a:rPr>
                <a:t>Synthesizing a block</a:t>
              </a:r>
              <a:endParaRPr lang="en-US" sz="1600">
                <a:latin typeface="Trebuchet MS" pitchFamily="34" charset="0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btil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62400" y="274638"/>
            <a:ext cx="1096963" cy="1096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9" name="Text Box 3"/>
          <p:cNvSpPr txBox="1">
            <a:spLocks noChangeArrowheads="1"/>
          </p:cNvSpPr>
          <p:nvPr/>
        </p:nvSpPr>
        <p:spPr bwMode="auto">
          <a:xfrm>
            <a:off x="3581400" y="1295400"/>
            <a:ext cx="17700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>
                <a:latin typeface="Trebuchet MS" pitchFamily="34" charset="0"/>
              </a:rPr>
              <a:t>Input texture</a:t>
            </a:r>
          </a:p>
        </p:txBody>
      </p:sp>
      <p:sp>
        <p:nvSpPr>
          <p:cNvPr id="24580" name="Text Box 4"/>
          <p:cNvSpPr txBox="1">
            <a:spLocks noChangeArrowheads="1"/>
          </p:cNvSpPr>
          <p:nvPr/>
        </p:nvSpPr>
        <p:spPr bwMode="auto">
          <a:xfrm>
            <a:off x="838200" y="2208213"/>
            <a:ext cx="5445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latin typeface="Trebuchet MS" pitchFamily="34" charset="0"/>
              </a:rPr>
              <a:t>B1</a:t>
            </a:r>
            <a:endParaRPr lang="en-US">
              <a:latin typeface="Trebuchet MS" pitchFamily="34" charset="0"/>
            </a:endParaRPr>
          </a:p>
        </p:txBody>
      </p:sp>
      <p:sp>
        <p:nvSpPr>
          <p:cNvPr id="24581" name="Text Box 5"/>
          <p:cNvSpPr txBox="1">
            <a:spLocks noChangeArrowheads="1"/>
          </p:cNvSpPr>
          <p:nvPr/>
        </p:nvSpPr>
        <p:spPr bwMode="auto">
          <a:xfrm>
            <a:off x="1970088" y="2208213"/>
            <a:ext cx="5445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latin typeface="Trebuchet MS" pitchFamily="34" charset="0"/>
              </a:rPr>
              <a:t>B2</a:t>
            </a:r>
            <a:endParaRPr lang="en-US">
              <a:latin typeface="Trebuchet MS" pitchFamily="34" charset="0"/>
            </a:endParaRPr>
          </a:p>
        </p:txBody>
      </p:sp>
      <p:sp>
        <p:nvSpPr>
          <p:cNvPr id="24582" name="Text Box 6"/>
          <p:cNvSpPr txBox="1">
            <a:spLocks noChangeArrowheads="1"/>
          </p:cNvSpPr>
          <p:nvPr/>
        </p:nvSpPr>
        <p:spPr bwMode="auto">
          <a:xfrm>
            <a:off x="506413" y="3113088"/>
            <a:ext cx="2535237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 b="1">
                <a:latin typeface="Trebuchet MS" pitchFamily="34" charset="0"/>
              </a:rPr>
              <a:t>Random placement </a:t>
            </a:r>
          </a:p>
          <a:p>
            <a:pPr algn="ctr"/>
            <a:r>
              <a:rPr lang="en-US" sz="2000" b="1">
                <a:latin typeface="Trebuchet MS" pitchFamily="34" charset="0"/>
              </a:rPr>
              <a:t>of blocks </a:t>
            </a:r>
          </a:p>
        </p:txBody>
      </p:sp>
      <p:sp>
        <p:nvSpPr>
          <p:cNvPr id="24583" name="Line 7"/>
          <p:cNvSpPr>
            <a:spLocks noChangeShapeType="1"/>
          </p:cNvSpPr>
          <p:nvPr/>
        </p:nvSpPr>
        <p:spPr bwMode="auto">
          <a:xfrm flipH="1">
            <a:off x="4800600" y="533400"/>
            <a:ext cx="5334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584" name="Text Box 8"/>
          <p:cNvSpPr txBox="1">
            <a:spLocks noChangeArrowheads="1"/>
          </p:cNvSpPr>
          <p:nvPr/>
        </p:nvSpPr>
        <p:spPr bwMode="auto">
          <a:xfrm>
            <a:off x="5257800" y="304800"/>
            <a:ext cx="7905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latin typeface="Trebuchet MS" pitchFamily="34" charset="0"/>
              </a:rPr>
              <a:t>block</a:t>
            </a:r>
          </a:p>
        </p:txBody>
      </p:sp>
      <p:sp>
        <p:nvSpPr>
          <p:cNvPr id="24587" name="Rectangle 11"/>
          <p:cNvSpPr>
            <a:spLocks noChangeArrowheads="1"/>
          </p:cNvSpPr>
          <p:nvPr/>
        </p:nvSpPr>
        <p:spPr bwMode="auto">
          <a:xfrm>
            <a:off x="4267200" y="533400"/>
            <a:ext cx="457200" cy="4572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3168650" y="1828800"/>
            <a:ext cx="2903538" cy="1984375"/>
            <a:chOff x="1996" y="1152"/>
            <a:chExt cx="1829" cy="1250"/>
          </a:xfrm>
        </p:grpSpPr>
        <p:sp>
          <p:nvSpPr>
            <p:cNvPr id="24602" name="Line 13"/>
            <p:cNvSpPr>
              <a:spLocks noChangeShapeType="1"/>
            </p:cNvSpPr>
            <p:nvPr/>
          </p:nvSpPr>
          <p:spPr bwMode="auto">
            <a:xfrm flipV="1">
              <a:off x="2832" y="1152"/>
              <a:ext cx="0" cy="7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603" name="Text Box 14"/>
            <p:cNvSpPr txBox="1">
              <a:spLocks noChangeArrowheads="1"/>
            </p:cNvSpPr>
            <p:nvPr/>
          </p:nvSpPr>
          <p:spPr bwMode="auto">
            <a:xfrm>
              <a:off x="2304" y="1391"/>
              <a:ext cx="343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>
                  <a:latin typeface="Trebuchet MS" pitchFamily="34" charset="0"/>
                </a:rPr>
                <a:t>B1</a:t>
              </a:r>
              <a:endParaRPr lang="en-US">
                <a:latin typeface="Trebuchet MS" pitchFamily="34" charset="0"/>
              </a:endParaRPr>
            </a:p>
          </p:txBody>
        </p:sp>
        <p:sp>
          <p:nvSpPr>
            <p:cNvPr id="24604" name="Text Box 15"/>
            <p:cNvSpPr txBox="1">
              <a:spLocks noChangeArrowheads="1"/>
            </p:cNvSpPr>
            <p:nvPr/>
          </p:nvSpPr>
          <p:spPr bwMode="auto">
            <a:xfrm>
              <a:off x="3024" y="1392"/>
              <a:ext cx="343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>
                  <a:latin typeface="Trebuchet MS" pitchFamily="34" charset="0"/>
                </a:rPr>
                <a:t>B2</a:t>
              </a:r>
              <a:endParaRPr lang="en-US">
                <a:latin typeface="Trebuchet MS" pitchFamily="34" charset="0"/>
              </a:endParaRPr>
            </a:p>
          </p:txBody>
        </p:sp>
        <p:sp>
          <p:nvSpPr>
            <p:cNvPr id="24605" name="Text Box 16"/>
            <p:cNvSpPr txBox="1">
              <a:spLocks noChangeArrowheads="1"/>
            </p:cNvSpPr>
            <p:nvPr/>
          </p:nvSpPr>
          <p:spPr bwMode="auto">
            <a:xfrm>
              <a:off x="1996" y="1960"/>
              <a:ext cx="1829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2000" b="1">
                  <a:latin typeface="Trebuchet MS" pitchFamily="34" charset="0"/>
                </a:rPr>
                <a:t>Neighboring blocks</a:t>
              </a:r>
            </a:p>
            <a:p>
              <a:pPr algn="ctr"/>
              <a:r>
                <a:rPr lang="en-US" sz="2000" b="1">
                  <a:latin typeface="Trebuchet MS" pitchFamily="34" charset="0"/>
                </a:rPr>
                <a:t>constrained by overlap</a:t>
              </a:r>
            </a:p>
          </p:txBody>
        </p:sp>
        <p:sp>
          <p:nvSpPr>
            <p:cNvPr id="24607" name="Rectangle 18" descr="5%"/>
            <p:cNvSpPr>
              <a:spLocks noChangeAspect="1" noChangeArrowheads="1"/>
            </p:cNvSpPr>
            <p:nvPr/>
          </p:nvSpPr>
          <p:spPr bwMode="auto">
            <a:xfrm>
              <a:off x="2256" y="1152"/>
              <a:ext cx="720" cy="720"/>
            </a:xfrm>
            <a:prstGeom prst="rect">
              <a:avLst/>
            </a:prstGeom>
            <a:noFill/>
            <a:ln w="28575">
              <a:solidFill>
                <a:srgbClr val="504ACC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608" name="Rectangle 19"/>
            <p:cNvSpPr>
              <a:spLocks noChangeAspect="1" noChangeArrowheads="1"/>
            </p:cNvSpPr>
            <p:nvPr/>
          </p:nvSpPr>
          <p:spPr bwMode="auto">
            <a:xfrm>
              <a:off x="2688" y="1152"/>
              <a:ext cx="720" cy="720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4589" name="Rectangle 20"/>
          <p:cNvSpPr>
            <a:spLocks noChangeAspect="1" noChangeArrowheads="1"/>
          </p:cNvSpPr>
          <p:nvPr/>
        </p:nvSpPr>
        <p:spPr bwMode="auto">
          <a:xfrm>
            <a:off x="1676400" y="1828800"/>
            <a:ext cx="1143000" cy="114300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" name="Group 21"/>
          <p:cNvGrpSpPr>
            <a:grpSpLocks/>
          </p:cNvGrpSpPr>
          <p:nvPr/>
        </p:nvGrpSpPr>
        <p:grpSpPr bwMode="auto">
          <a:xfrm>
            <a:off x="6553200" y="1828800"/>
            <a:ext cx="1828800" cy="1984375"/>
            <a:chOff x="4128" y="1152"/>
            <a:chExt cx="1152" cy="1250"/>
          </a:xfrm>
        </p:grpSpPr>
        <p:sp>
          <p:nvSpPr>
            <p:cNvPr id="24594" name="Freeform 22"/>
            <p:cNvSpPr>
              <a:spLocks/>
            </p:cNvSpPr>
            <p:nvPr/>
          </p:nvSpPr>
          <p:spPr bwMode="auto">
            <a:xfrm>
              <a:off x="4648" y="1152"/>
              <a:ext cx="104" cy="720"/>
            </a:xfrm>
            <a:custGeom>
              <a:avLst/>
              <a:gdLst>
                <a:gd name="T0" fmla="*/ 56 w 104"/>
                <a:gd name="T1" fmla="*/ 0 h 720"/>
                <a:gd name="T2" fmla="*/ 8 w 104"/>
                <a:gd name="T3" fmla="*/ 192 h 720"/>
                <a:gd name="T4" fmla="*/ 104 w 104"/>
                <a:gd name="T5" fmla="*/ 432 h 720"/>
                <a:gd name="T6" fmla="*/ 8 w 104"/>
                <a:gd name="T7" fmla="*/ 624 h 720"/>
                <a:gd name="T8" fmla="*/ 56 w 104"/>
                <a:gd name="T9" fmla="*/ 720 h 7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4"/>
                <a:gd name="T16" fmla="*/ 0 h 720"/>
                <a:gd name="T17" fmla="*/ 104 w 104"/>
                <a:gd name="T18" fmla="*/ 720 h 72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4" h="720">
                  <a:moveTo>
                    <a:pt x="56" y="0"/>
                  </a:moveTo>
                  <a:cubicBezTo>
                    <a:pt x="28" y="60"/>
                    <a:pt x="0" y="120"/>
                    <a:pt x="8" y="192"/>
                  </a:cubicBezTo>
                  <a:cubicBezTo>
                    <a:pt x="16" y="264"/>
                    <a:pt x="104" y="360"/>
                    <a:pt x="104" y="432"/>
                  </a:cubicBezTo>
                  <a:cubicBezTo>
                    <a:pt x="104" y="504"/>
                    <a:pt x="16" y="576"/>
                    <a:pt x="8" y="624"/>
                  </a:cubicBezTo>
                  <a:cubicBezTo>
                    <a:pt x="0" y="672"/>
                    <a:pt x="48" y="704"/>
                    <a:pt x="56" y="720"/>
                  </a:cubicBezTo>
                </a:path>
              </a:pathLst>
            </a:custGeom>
            <a:noFill/>
            <a:ln w="9525" cap="flat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595" name="Text Box 23"/>
            <p:cNvSpPr txBox="1">
              <a:spLocks noChangeArrowheads="1"/>
            </p:cNvSpPr>
            <p:nvPr/>
          </p:nvSpPr>
          <p:spPr bwMode="auto">
            <a:xfrm>
              <a:off x="4172" y="1391"/>
              <a:ext cx="343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>
                  <a:latin typeface="Trebuchet MS" pitchFamily="34" charset="0"/>
                </a:rPr>
                <a:t>B1</a:t>
              </a:r>
              <a:endParaRPr lang="en-US">
                <a:latin typeface="Trebuchet MS" pitchFamily="34" charset="0"/>
              </a:endParaRPr>
            </a:p>
          </p:txBody>
        </p:sp>
        <p:sp>
          <p:nvSpPr>
            <p:cNvPr id="24596" name="Text Box 24"/>
            <p:cNvSpPr txBox="1">
              <a:spLocks noChangeArrowheads="1"/>
            </p:cNvSpPr>
            <p:nvPr/>
          </p:nvSpPr>
          <p:spPr bwMode="auto">
            <a:xfrm>
              <a:off x="4892" y="1391"/>
              <a:ext cx="343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>
                  <a:latin typeface="Trebuchet MS" pitchFamily="34" charset="0"/>
                </a:rPr>
                <a:t>B2</a:t>
              </a:r>
              <a:endParaRPr lang="en-US">
                <a:latin typeface="Trebuchet MS" pitchFamily="34" charset="0"/>
              </a:endParaRPr>
            </a:p>
          </p:txBody>
        </p:sp>
        <p:sp>
          <p:nvSpPr>
            <p:cNvPr id="24597" name="Text Box 25"/>
            <p:cNvSpPr txBox="1">
              <a:spLocks noChangeArrowheads="1"/>
            </p:cNvSpPr>
            <p:nvPr/>
          </p:nvSpPr>
          <p:spPr bwMode="auto">
            <a:xfrm>
              <a:off x="4262" y="1946"/>
              <a:ext cx="11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endParaRPr lang="ru-RU"/>
            </a:p>
          </p:txBody>
        </p:sp>
        <p:sp>
          <p:nvSpPr>
            <p:cNvPr id="24598" name="Text Box 26"/>
            <p:cNvSpPr txBox="1">
              <a:spLocks noChangeArrowheads="1"/>
            </p:cNvSpPr>
            <p:nvPr/>
          </p:nvSpPr>
          <p:spPr bwMode="auto">
            <a:xfrm>
              <a:off x="4144" y="1960"/>
              <a:ext cx="1130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2000" b="1">
                  <a:latin typeface="Trebuchet MS" pitchFamily="34" charset="0"/>
                </a:rPr>
                <a:t>Minimal error</a:t>
              </a:r>
            </a:p>
            <a:p>
              <a:pPr algn="ctr"/>
              <a:r>
                <a:rPr lang="en-US" sz="2000" b="1">
                  <a:latin typeface="Trebuchet MS" pitchFamily="34" charset="0"/>
                </a:rPr>
                <a:t>boundary cut</a:t>
              </a:r>
            </a:p>
          </p:txBody>
        </p:sp>
        <p:sp>
          <p:nvSpPr>
            <p:cNvPr id="24600" name="Rectangle 28" descr="5%"/>
            <p:cNvSpPr>
              <a:spLocks noChangeAspect="1" noChangeArrowheads="1"/>
            </p:cNvSpPr>
            <p:nvPr/>
          </p:nvSpPr>
          <p:spPr bwMode="auto">
            <a:xfrm>
              <a:off x="4128" y="1152"/>
              <a:ext cx="720" cy="720"/>
            </a:xfrm>
            <a:prstGeom prst="rect">
              <a:avLst/>
            </a:prstGeom>
            <a:noFill/>
            <a:ln w="28575">
              <a:solidFill>
                <a:srgbClr val="504ACC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601" name="Rectangle 29"/>
            <p:cNvSpPr>
              <a:spLocks noChangeAspect="1" noChangeArrowheads="1"/>
            </p:cNvSpPr>
            <p:nvPr/>
          </p:nvSpPr>
          <p:spPr bwMode="auto">
            <a:xfrm>
              <a:off x="4560" y="1152"/>
              <a:ext cx="720" cy="720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4591" name="Rectangle 30" descr="5%"/>
          <p:cNvSpPr>
            <a:spLocks noChangeAspect="1" noChangeArrowheads="1"/>
          </p:cNvSpPr>
          <p:nvPr/>
        </p:nvSpPr>
        <p:spPr bwMode="auto">
          <a:xfrm>
            <a:off x="508000" y="1828800"/>
            <a:ext cx="1143000" cy="1143000"/>
          </a:xfrm>
          <a:prstGeom prst="rect">
            <a:avLst/>
          </a:prstGeom>
          <a:noFill/>
          <a:ln w="28575">
            <a:solidFill>
              <a:srgbClr val="504ACC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33" name="Picture 10" descr="tile_ran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3968750"/>
            <a:ext cx="2660650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31" descr="tile_match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82950" y="3962400"/>
            <a:ext cx="2660650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Picture 32" descr="tile_DP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72200" y="3962400"/>
            <a:ext cx="2660650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 section: </a:t>
            </a:r>
            <a:r>
              <a:rPr lang="en-US" dirty="0" smtClean="0"/>
              <a:t>The digital canvas</a:t>
            </a:r>
            <a:endParaRPr lang="en-US" dirty="0"/>
          </a:p>
        </p:txBody>
      </p:sp>
      <p:pic>
        <p:nvPicPr>
          <p:cNvPr id="5" name="Picture 4" descr="C:\Documents and Settings\Derek Hoiem\Desktop\tmp\image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1480369"/>
            <a:ext cx="3048000" cy="2281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C:\Documents and Settings\Derek Hoiem\Desktop\tmp\image004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4648200"/>
            <a:ext cx="3048000" cy="1011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3962400" y="4752171"/>
            <a:ext cx="4191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Image warping and object morphing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4038600" y="2249573"/>
            <a:ext cx="4191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Cutting and pasting objects, filling holes, and blending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9495152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5362575" y="4343400"/>
            <a:ext cx="3248025" cy="2286000"/>
            <a:chOff x="3378" y="2736"/>
            <a:chExt cx="2046" cy="1440"/>
          </a:xfrm>
        </p:grpSpPr>
        <p:pic>
          <p:nvPicPr>
            <p:cNvPr id="25631" name="Picture 3" descr="left2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378" y="2736"/>
              <a:ext cx="1056" cy="10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5632" name="Picture 4" descr="right2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368" y="2736"/>
              <a:ext cx="1056" cy="10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5633" name="Text Box 5"/>
            <p:cNvSpPr txBox="1">
              <a:spLocks noChangeArrowheads="1"/>
            </p:cNvSpPr>
            <p:nvPr/>
          </p:nvSpPr>
          <p:spPr bwMode="auto">
            <a:xfrm>
              <a:off x="3381" y="3888"/>
              <a:ext cx="1947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>
                  <a:latin typeface="Trebuchet MS" pitchFamily="34" charset="0"/>
                </a:rPr>
                <a:t>min. error boundary</a:t>
              </a:r>
            </a:p>
          </p:txBody>
        </p:sp>
      </p:grpSp>
      <p:pic>
        <p:nvPicPr>
          <p:cNvPr id="25603" name="Picture 6" descr="righ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67000" y="1828800"/>
            <a:ext cx="16764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4" name="Picture 7" descr="left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5800" y="1828800"/>
            <a:ext cx="16764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5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Minimal error boundary</a:t>
            </a:r>
          </a:p>
        </p:txBody>
      </p:sp>
      <p:pic>
        <p:nvPicPr>
          <p:cNvPr id="25606" name="Picture 9" descr="result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59400" y="1828800"/>
            <a:ext cx="29464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6781800" y="4343400"/>
            <a:ext cx="1828800" cy="1692275"/>
            <a:chOff x="4272" y="2736"/>
            <a:chExt cx="1152" cy="1066"/>
          </a:xfrm>
        </p:grpSpPr>
        <p:pic>
          <p:nvPicPr>
            <p:cNvPr id="25629" name="Picture 11" descr="right2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272" y="2736"/>
              <a:ext cx="1056" cy="10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5630" name="Rectangle 12"/>
            <p:cNvSpPr>
              <a:spLocks noChangeArrowheads="1"/>
            </p:cNvSpPr>
            <p:nvPr/>
          </p:nvSpPr>
          <p:spPr bwMode="auto">
            <a:xfrm>
              <a:off x="5328" y="2736"/>
              <a:ext cx="96" cy="106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" name="Group 13"/>
          <p:cNvGrpSpPr>
            <a:grpSpLocks/>
          </p:cNvGrpSpPr>
          <p:nvPr/>
        </p:nvGrpSpPr>
        <p:grpSpPr bwMode="auto">
          <a:xfrm>
            <a:off x="5362575" y="4343400"/>
            <a:ext cx="3268663" cy="1689100"/>
            <a:chOff x="3378" y="2736"/>
            <a:chExt cx="2059" cy="1064"/>
          </a:xfrm>
        </p:grpSpPr>
        <p:sp>
          <p:nvSpPr>
            <p:cNvPr id="25627" name="Rectangle 14"/>
            <p:cNvSpPr>
              <a:spLocks noChangeArrowheads="1"/>
            </p:cNvSpPr>
            <p:nvPr/>
          </p:nvSpPr>
          <p:spPr bwMode="auto">
            <a:xfrm>
              <a:off x="5184" y="2736"/>
              <a:ext cx="253" cy="106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25628" name="Picture 15" descr="result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378" y="2736"/>
              <a:ext cx="1856" cy="10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5609" name="Text Box 16"/>
          <p:cNvSpPr txBox="1">
            <a:spLocks noChangeArrowheads="1"/>
          </p:cNvSpPr>
          <p:nvPr/>
        </p:nvSpPr>
        <p:spPr bwMode="auto">
          <a:xfrm>
            <a:off x="1066800" y="1295400"/>
            <a:ext cx="28400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latin typeface="Trebuchet MS" pitchFamily="34" charset="0"/>
              </a:rPr>
              <a:t>overlapping blocks</a:t>
            </a:r>
          </a:p>
        </p:txBody>
      </p:sp>
      <p:sp>
        <p:nvSpPr>
          <p:cNvPr id="25610" name="Text Box 17"/>
          <p:cNvSpPr txBox="1">
            <a:spLocks noChangeArrowheads="1"/>
          </p:cNvSpPr>
          <p:nvPr/>
        </p:nvSpPr>
        <p:spPr bwMode="auto">
          <a:xfrm>
            <a:off x="5389563" y="1295400"/>
            <a:ext cx="27003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latin typeface="Trebuchet MS" pitchFamily="34" charset="0"/>
              </a:rPr>
              <a:t>vertical boundary</a:t>
            </a:r>
          </a:p>
        </p:txBody>
      </p:sp>
      <p:sp>
        <p:nvSpPr>
          <p:cNvPr id="25611" name="AutoShape 18"/>
          <p:cNvSpPr>
            <a:spLocks noChangeArrowheads="1"/>
          </p:cNvSpPr>
          <p:nvPr/>
        </p:nvSpPr>
        <p:spPr bwMode="auto">
          <a:xfrm>
            <a:off x="4495800" y="2438400"/>
            <a:ext cx="685800" cy="457200"/>
          </a:xfrm>
          <a:prstGeom prst="rightArrow">
            <a:avLst>
              <a:gd name="adj1" fmla="val 50000"/>
              <a:gd name="adj2" fmla="val 37500"/>
            </a:avLst>
          </a:prstGeom>
          <a:solidFill>
            <a:schemeClr val="tx2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" name="Group 19"/>
          <p:cNvGrpSpPr>
            <a:grpSpLocks/>
          </p:cNvGrpSpPr>
          <p:nvPr/>
        </p:nvGrpSpPr>
        <p:grpSpPr bwMode="auto">
          <a:xfrm>
            <a:off x="914400" y="1819275"/>
            <a:ext cx="3429000" cy="4810125"/>
            <a:chOff x="576" y="1146"/>
            <a:chExt cx="2160" cy="3030"/>
          </a:xfrm>
        </p:grpSpPr>
        <p:pic>
          <p:nvPicPr>
            <p:cNvPr id="25614" name="Picture 20" descr="err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2480" y="2736"/>
              <a:ext cx="256" cy="10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5615" name="Picture 21" descr="left"/>
            <p:cNvPicPr>
              <a:picLocks noChangeAspect="1" noChangeArrowheads="1"/>
            </p:cNvPicPr>
            <p:nvPr/>
          </p:nvPicPr>
          <p:blipFill>
            <a:blip r:embed="rId6" cstate="print"/>
            <a:srcRect l="75000"/>
            <a:stretch>
              <a:fillRect/>
            </a:stretch>
          </p:blipFill>
          <p:spPr bwMode="auto">
            <a:xfrm>
              <a:off x="720" y="2736"/>
              <a:ext cx="264" cy="10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5616" name="Picture 22" descr="right"/>
            <p:cNvPicPr>
              <a:picLocks noChangeAspect="1" noChangeArrowheads="1"/>
            </p:cNvPicPr>
            <p:nvPr/>
          </p:nvPicPr>
          <p:blipFill>
            <a:blip r:embed="rId5" cstate="print"/>
            <a:srcRect r="76137"/>
            <a:stretch>
              <a:fillRect/>
            </a:stretch>
          </p:blipFill>
          <p:spPr bwMode="auto">
            <a:xfrm>
              <a:off x="1440" y="2736"/>
              <a:ext cx="252" cy="10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31607" name="Rectangle 23"/>
            <p:cNvSpPr>
              <a:spLocks noChangeArrowheads="1"/>
            </p:cNvSpPr>
            <p:nvPr/>
          </p:nvSpPr>
          <p:spPr bwMode="auto">
            <a:xfrm>
              <a:off x="1008" y="2611"/>
              <a:ext cx="418" cy="7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7200">
                  <a:effectLst>
                    <a:outerShdw blurRad="38100" dist="38100" dir="2700000" algn="tl">
                      <a:srgbClr val="4D4D4D"/>
                    </a:outerShdw>
                  </a:effectLst>
                  <a:latin typeface="Trebuchet MS" pitchFamily="34" charset="0"/>
                </a:rPr>
                <a:t>_</a:t>
              </a:r>
            </a:p>
          </p:txBody>
        </p:sp>
        <p:sp>
          <p:nvSpPr>
            <p:cNvPr id="1731608" name="Rectangle 24"/>
            <p:cNvSpPr>
              <a:spLocks noChangeArrowheads="1"/>
            </p:cNvSpPr>
            <p:nvPr/>
          </p:nvSpPr>
          <p:spPr bwMode="auto">
            <a:xfrm>
              <a:off x="1968" y="2880"/>
              <a:ext cx="425" cy="6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6600" b="1">
                  <a:effectLst>
                    <a:outerShdw blurRad="38100" dist="38100" dir="2700000" algn="tl">
                      <a:srgbClr val="4D4D4D"/>
                    </a:outerShdw>
                  </a:effectLst>
                  <a:latin typeface="Trebuchet MS" pitchFamily="34" charset="0"/>
                </a:rPr>
                <a:t>=</a:t>
              </a:r>
            </a:p>
          </p:txBody>
        </p:sp>
        <p:sp>
          <p:nvSpPr>
            <p:cNvPr id="1731609" name="Rectangle 25"/>
            <p:cNvSpPr>
              <a:spLocks noChangeArrowheads="1"/>
            </p:cNvSpPr>
            <p:nvPr/>
          </p:nvSpPr>
          <p:spPr bwMode="auto">
            <a:xfrm>
              <a:off x="1824" y="2400"/>
              <a:ext cx="292" cy="4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4400">
                  <a:effectLst>
                    <a:outerShdw blurRad="38100" dist="38100" dir="2700000" algn="tl">
                      <a:srgbClr val="4D4D4D"/>
                    </a:outerShdw>
                  </a:effectLst>
                </a:rPr>
                <a:t>2</a:t>
              </a:r>
            </a:p>
          </p:txBody>
        </p:sp>
        <p:sp>
          <p:nvSpPr>
            <p:cNvPr id="25620" name="Line 26"/>
            <p:cNvSpPr>
              <a:spLocks noChangeShapeType="1"/>
            </p:cNvSpPr>
            <p:nvPr/>
          </p:nvSpPr>
          <p:spPr bwMode="auto">
            <a:xfrm flipH="1">
              <a:off x="1584" y="2304"/>
              <a:ext cx="192" cy="336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round/>
              <a:headEnd/>
              <a:tailEnd type="triangle" w="lg" len="lg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21" name="AutoShape 27"/>
            <p:cNvSpPr>
              <a:spLocks noChangeArrowheads="1"/>
            </p:cNvSpPr>
            <p:nvPr/>
          </p:nvSpPr>
          <p:spPr bwMode="auto">
            <a:xfrm>
              <a:off x="576" y="2640"/>
              <a:ext cx="1248" cy="1248"/>
            </a:xfrm>
            <a:prstGeom prst="bracketPair">
              <a:avLst>
                <a:gd name="adj" fmla="val 7130"/>
              </a:avLst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22" name="Line 28"/>
            <p:cNvSpPr>
              <a:spLocks noChangeShapeType="1"/>
            </p:cNvSpPr>
            <p:nvPr/>
          </p:nvSpPr>
          <p:spPr bwMode="auto">
            <a:xfrm flipH="1">
              <a:off x="1056" y="2304"/>
              <a:ext cx="192" cy="336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round/>
              <a:headEnd/>
              <a:tailEnd type="triangle" w="lg" len="lg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23" name="Rectangle 29"/>
            <p:cNvSpPr>
              <a:spLocks noChangeArrowheads="1"/>
            </p:cNvSpPr>
            <p:nvPr/>
          </p:nvSpPr>
          <p:spPr bwMode="auto">
            <a:xfrm>
              <a:off x="1680" y="1146"/>
              <a:ext cx="253" cy="1066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24" name="Rectangle 30"/>
            <p:cNvSpPr>
              <a:spLocks noChangeArrowheads="1"/>
            </p:cNvSpPr>
            <p:nvPr/>
          </p:nvSpPr>
          <p:spPr bwMode="auto">
            <a:xfrm>
              <a:off x="1236" y="1146"/>
              <a:ext cx="253" cy="1066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25" name="Text Box 31"/>
            <p:cNvSpPr txBox="1">
              <a:spLocks noChangeArrowheads="1"/>
            </p:cNvSpPr>
            <p:nvPr/>
          </p:nvSpPr>
          <p:spPr bwMode="auto">
            <a:xfrm>
              <a:off x="944" y="3888"/>
              <a:ext cx="131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1">
                  <a:latin typeface="Trebuchet MS" pitchFamily="34" charset="0"/>
                </a:rPr>
                <a:t>overlap error</a:t>
              </a:r>
            </a:p>
          </p:txBody>
        </p:sp>
        <p:sp>
          <p:nvSpPr>
            <p:cNvPr id="25626" name="Rectangle 32"/>
            <p:cNvSpPr>
              <a:spLocks noChangeArrowheads="1"/>
            </p:cNvSpPr>
            <p:nvPr/>
          </p:nvSpPr>
          <p:spPr bwMode="auto">
            <a:xfrm>
              <a:off x="2483" y="2736"/>
              <a:ext cx="253" cy="1066"/>
            </a:xfrm>
            <a:prstGeom prst="rect">
              <a:avLst/>
            </a:prstGeom>
            <a:noFill/>
            <a:ln w="19050">
              <a:solidFill>
                <a:schemeClr val="tx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1731617" name="Picture 33" descr="mask3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981450" y="4343400"/>
            <a:ext cx="4064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1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7316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Solving for Minimum Cut Path</a:t>
            </a:r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914400" y="1524000"/>
            <a:ext cx="990600" cy="99060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</a:rPr>
              <a:t>1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914400" y="3167332"/>
            <a:ext cx="990600" cy="99060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</a:rPr>
              <a:t>2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914400" y="4724400"/>
            <a:ext cx="990600" cy="99060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</a:rPr>
              <a:t>4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3124200" y="1524000"/>
            <a:ext cx="990600" cy="99060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</a:rPr>
              <a:t>3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3124200" y="3167332"/>
            <a:ext cx="990600" cy="99060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</a:rPr>
              <a:t>1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3124200" y="4724400"/>
            <a:ext cx="990600" cy="99060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</a:rPr>
              <a:t>2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5334000" y="1524000"/>
            <a:ext cx="990600" cy="99060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</a:rPr>
              <a:t>4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5334000" y="3167332"/>
            <a:ext cx="990600" cy="99060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</a:rPr>
              <a:t>2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5334000" y="4724400"/>
            <a:ext cx="990600" cy="99060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</a:rPr>
              <a:t>1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7467600" y="1524000"/>
            <a:ext cx="990600" cy="99060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</a:rPr>
              <a:t>3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7467600" y="3167332"/>
            <a:ext cx="990600" cy="99060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5" name="Oval 14"/>
          <p:cNvSpPr/>
          <p:nvPr/>
        </p:nvSpPr>
        <p:spPr>
          <a:xfrm>
            <a:off x="7467600" y="4724400"/>
            <a:ext cx="990600" cy="99060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</a:rPr>
              <a:t>2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066800" y="914400"/>
            <a:ext cx="43252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Cost of a cut through this pixel</a:t>
            </a:r>
            <a:endParaRPr lang="en-US" sz="2400" dirty="0"/>
          </a:p>
        </p:txBody>
      </p:sp>
      <p:cxnSp>
        <p:nvCxnSpPr>
          <p:cNvPr id="26" name="Straight Arrow Connector 25"/>
          <p:cNvCxnSpPr/>
          <p:nvPr/>
        </p:nvCxnSpPr>
        <p:spPr>
          <a:xfrm flipH="1">
            <a:off x="1409700" y="1283732"/>
            <a:ext cx="350230" cy="54506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7404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Solving for Minimum Cut Path</a:t>
            </a:r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914400" y="1524000"/>
            <a:ext cx="990600" cy="99060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</a:rPr>
              <a:t>1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914400" y="3167332"/>
            <a:ext cx="990600" cy="99060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</a:rPr>
              <a:t>2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914400" y="4724400"/>
            <a:ext cx="990600" cy="99060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</a:rPr>
              <a:t>4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3124200" y="1524000"/>
            <a:ext cx="990600" cy="99060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</a:rPr>
              <a:t>3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3124200" y="3167332"/>
            <a:ext cx="990600" cy="99060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</a:rPr>
              <a:t>1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3124200" y="4724400"/>
            <a:ext cx="990600" cy="99060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</a:rPr>
              <a:t>2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5334000" y="1524000"/>
            <a:ext cx="990600" cy="99060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</a:rPr>
              <a:t>4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5334000" y="3167332"/>
            <a:ext cx="990600" cy="99060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</a:rPr>
              <a:t>2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5334000" y="4724400"/>
            <a:ext cx="990600" cy="99060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</a:rPr>
              <a:t>1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7467600" y="1524000"/>
            <a:ext cx="990600" cy="99060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</a:rPr>
              <a:t>3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7467600" y="3167332"/>
            <a:ext cx="990600" cy="99060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5" name="Oval 14"/>
          <p:cNvSpPr/>
          <p:nvPr/>
        </p:nvSpPr>
        <p:spPr>
          <a:xfrm>
            <a:off x="7467600" y="4724400"/>
            <a:ext cx="990600" cy="99060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</a:rPr>
              <a:t>2</a:t>
            </a:r>
            <a:endParaRPr lang="en-US" sz="3600" dirty="0">
              <a:solidFill>
                <a:schemeClr val="tx1"/>
              </a:solidFill>
            </a:endParaRPr>
          </a:p>
        </p:txBody>
      </p:sp>
      <p:cxnSp>
        <p:nvCxnSpPr>
          <p:cNvPr id="17" name="Straight Arrow Connector 16"/>
          <p:cNvCxnSpPr>
            <a:stCxn id="8" idx="1"/>
            <a:endCxn id="4" idx="5"/>
          </p:cNvCxnSpPr>
          <p:nvPr/>
        </p:nvCxnSpPr>
        <p:spPr>
          <a:xfrm flipH="1" flipV="1">
            <a:off x="1759930" y="2369530"/>
            <a:ext cx="1509340" cy="942872"/>
          </a:xfrm>
          <a:prstGeom prst="straightConnector1">
            <a:avLst/>
          </a:prstGeom>
          <a:ln w="28575"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12" idx="1"/>
            <a:endCxn id="8" idx="5"/>
          </p:cNvCxnSpPr>
          <p:nvPr/>
        </p:nvCxnSpPr>
        <p:spPr>
          <a:xfrm flipH="1" flipV="1">
            <a:off x="3969730" y="4012862"/>
            <a:ext cx="1509340" cy="856608"/>
          </a:xfrm>
          <a:prstGeom prst="straightConnector1">
            <a:avLst/>
          </a:prstGeom>
          <a:ln w="28575"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14" idx="3"/>
            <a:endCxn id="12" idx="7"/>
          </p:cNvCxnSpPr>
          <p:nvPr/>
        </p:nvCxnSpPr>
        <p:spPr>
          <a:xfrm flipH="1">
            <a:off x="6179530" y="4012862"/>
            <a:ext cx="1433140" cy="856608"/>
          </a:xfrm>
          <a:prstGeom prst="straightConnector1">
            <a:avLst/>
          </a:prstGeom>
          <a:ln w="28575"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2203771" y="1211224"/>
            <a:ext cx="11015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p</a:t>
            </a:r>
            <a:r>
              <a:rPr lang="en-US" dirty="0" err="1" smtClean="0"/>
              <a:t>rev</a:t>
            </a:r>
            <a:r>
              <a:rPr lang="en-US" dirty="0" smtClean="0"/>
              <a:t> = r1</a:t>
            </a:r>
          </a:p>
          <a:p>
            <a:r>
              <a:rPr lang="en-US" dirty="0"/>
              <a:t>c</a:t>
            </a:r>
            <a:r>
              <a:rPr lang="en-US" dirty="0" smtClean="0"/>
              <a:t>ost = 4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228600" y="1828800"/>
            <a:ext cx="3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r1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252434" y="3477966"/>
            <a:ext cx="3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r2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351861" y="5035034"/>
            <a:ext cx="3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r3</a:t>
            </a:r>
            <a:endParaRPr lang="en-US" dirty="0"/>
          </a:p>
        </p:txBody>
      </p:sp>
      <p:cxnSp>
        <p:nvCxnSpPr>
          <p:cNvPr id="29" name="Straight Arrow Connector 28"/>
          <p:cNvCxnSpPr>
            <a:stCxn id="7" idx="2"/>
          </p:cNvCxnSpPr>
          <p:nvPr/>
        </p:nvCxnSpPr>
        <p:spPr>
          <a:xfrm flipH="1" flipV="1">
            <a:off x="1912330" y="1933871"/>
            <a:ext cx="1211870" cy="85429"/>
          </a:xfrm>
          <a:prstGeom prst="straightConnector1">
            <a:avLst/>
          </a:prstGeom>
          <a:ln w="28575"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3068708" y="2521720"/>
            <a:ext cx="11015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p</a:t>
            </a:r>
            <a:r>
              <a:rPr lang="en-US" dirty="0" err="1" smtClean="0"/>
              <a:t>rev</a:t>
            </a:r>
            <a:r>
              <a:rPr lang="en-US" dirty="0" smtClean="0"/>
              <a:t> = r1</a:t>
            </a:r>
          </a:p>
          <a:p>
            <a:r>
              <a:rPr lang="en-US" dirty="0"/>
              <a:t>c</a:t>
            </a:r>
            <a:r>
              <a:rPr lang="en-US" dirty="0" smtClean="0"/>
              <a:t>ost = 2</a:t>
            </a:r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2754563" y="4112433"/>
            <a:ext cx="11015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p</a:t>
            </a:r>
            <a:r>
              <a:rPr lang="en-US" dirty="0" err="1" smtClean="0"/>
              <a:t>rev</a:t>
            </a:r>
            <a:r>
              <a:rPr lang="en-US" dirty="0" smtClean="0"/>
              <a:t> = r2</a:t>
            </a:r>
          </a:p>
          <a:p>
            <a:r>
              <a:rPr lang="en-US" dirty="0"/>
              <a:t>c</a:t>
            </a:r>
            <a:r>
              <a:rPr lang="en-US" dirty="0" smtClean="0"/>
              <a:t>ost = 4</a:t>
            </a:r>
            <a:endParaRPr lang="en-US" dirty="0"/>
          </a:p>
        </p:txBody>
      </p:sp>
      <p:cxnSp>
        <p:nvCxnSpPr>
          <p:cNvPr id="33" name="Straight Arrow Connector 32"/>
          <p:cNvCxnSpPr/>
          <p:nvPr/>
        </p:nvCxnSpPr>
        <p:spPr>
          <a:xfrm flipH="1" flipV="1">
            <a:off x="1824631" y="3883466"/>
            <a:ext cx="1299569" cy="1151568"/>
          </a:xfrm>
          <a:prstGeom prst="straightConnector1">
            <a:avLst/>
          </a:prstGeom>
          <a:ln w="28575"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H="1">
            <a:off x="3981093" y="2369530"/>
            <a:ext cx="1352907" cy="1021687"/>
          </a:xfrm>
          <a:prstGeom prst="straightConnector1">
            <a:avLst/>
          </a:prstGeom>
          <a:ln w="28575"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stCxn id="11" idx="2"/>
          </p:cNvCxnSpPr>
          <p:nvPr/>
        </p:nvCxnSpPr>
        <p:spPr>
          <a:xfrm flipH="1">
            <a:off x="4133494" y="3662632"/>
            <a:ext cx="1200506" cy="160613"/>
          </a:xfrm>
          <a:prstGeom prst="straightConnector1">
            <a:avLst/>
          </a:prstGeom>
          <a:ln w="28575"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13" idx="2"/>
          </p:cNvCxnSpPr>
          <p:nvPr/>
        </p:nvCxnSpPr>
        <p:spPr>
          <a:xfrm flipH="1">
            <a:off x="6207426" y="2019300"/>
            <a:ext cx="1260174" cy="1350863"/>
          </a:xfrm>
          <a:prstGeom prst="straightConnector1">
            <a:avLst/>
          </a:prstGeom>
          <a:ln w="28575"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>
            <a:stCxn id="15" idx="2"/>
          </p:cNvCxnSpPr>
          <p:nvPr/>
        </p:nvCxnSpPr>
        <p:spPr>
          <a:xfrm flipH="1">
            <a:off x="6365218" y="5219700"/>
            <a:ext cx="1102382" cy="113833"/>
          </a:xfrm>
          <a:prstGeom prst="straightConnector1">
            <a:avLst/>
          </a:prstGeom>
          <a:ln w="28575"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5392023" y="4397452"/>
            <a:ext cx="998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</a:t>
            </a:r>
            <a:r>
              <a:rPr lang="en-US" dirty="0" smtClean="0"/>
              <a:t>ost = 3</a:t>
            </a:r>
            <a:endParaRPr lang="en-US" dirty="0"/>
          </a:p>
        </p:txBody>
      </p:sp>
      <p:sp>
        <p:nvSpPr>
          <p:cNvPr id="42" name="TextBox 41"/>
          <p:cNvSpPr txBox="1"/>
          <p:nvPr/>
        </p:nvSpPr>
        <p:spPr>
          <a:xfrm>
            <a:off x="5253005" y="2783594"/>
            <a:ext cx="998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</a:t>
            </a:r>
            <a:r>
              <a:rPr lang="en-US" dirty="0" smtClean="0"/>
              <a:t>ost = 4</a:t>
            </a:r>
            <a:endParaRPr lang="en-US" dirty="0"/>
          </a:p>
        </p:txBody>
      </p:sp>
      <p:sp>
        <p:nvSpPr>
          <p:cNvPr id="43" name="TextBox 42"/>
          <p:cNvSpPr txBox="1"/>
          <p:nvPr/>
        </p:nvSpPr>
        <p:spPr>
          <a:xfrm>
            <a:off x="5405405" y="1145232"/>
            <a:ext cx="998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</a:t>
            </a:r>
            <a:r>
              <a:rPr lang="en-US" dirty="0" smtClean="0"/>
              <a:t>ost = 6</a:t>
            </a:r>
            <a:endParaRPr lang="en-US" dirty="0"/>
          </a:p>
        </p:txBody>
      </p:sp>
      <p:sp>
        <p:nvSpPr>
          <p:cNvPr id="44" name="TextBox 43"/>
          <p:cNvSpPr txBox="1"/>
          <p:nvPr/>
        </p:nvSpPr>
        <p:spPr>
          <a:xfrm>
            <a:off x="7459209" y="1154668"/>
            <a:ext cx="998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</a:t>
            </a:r>
            <a:r>
              <a:rPr lang="en-US" dirty="0" smtClean="0"/>
              <a:t>ost = 7</a:t>
            </a:r>
            <a:endParaRPr lang="en-US" dirty="0"/>
          </a:p>
        </p:txBody>
      </p:sp>
      <p:sp>
        <p:nvSpPr>
          <p:cNvPr id="45" name="TextBox 44"/>
          <p:cNvSpPr txBox="1"/>
          <p:nvPr/>
        </p:nvSpPr>
        <p:spPr>
          <a:xfrm>
            <a:off x="7459208" y="2798719"/>
            <a:ext cx="998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</a:t>
            </a:r>
            <a:r>
              <a:rPr lang="en-US" dirty="0" smtClean="0"/>
              <a:t>ost = 4</a:t>
            </a:r>
            <a:endParaRPr lang="en-US" dirty="0"/>
          </a:p>
        </p:txBody>
      </p:sp>
      <p:sp>
        <p:nvSpPr>
          <p:cNvPr id="46" name="TextBox 45"/>
          <p:cNvSpPr txBox="1"/>
          <p:nvPr/>
        </p:nvSpPr>
        <p:spPr>
          <a:xfrm>
            <a:off x="7467600" y="4355068"/>
            <a:ext cx="998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</a:t>
            </a:r>
            <a:r>
              <a:rPr lang="en-US" dirty="0" smtClean="0"/>
              <a:t>ost = 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8466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Solving for Minimum Cut Path</a:t>
            </a:r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914400" y="1524000"/>
            <a:ext cx="990600" cy="99060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</a:rPr>
              <a:t>1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914400" y="3167332"/>
            <a:ext cx="990600" cy="99060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</a:rPr>
              <a:t>2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914400" y="4724400"/>
            <a:ext cx="990600" cy="99060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</a:rPr>
              <a:t>4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3124200" y="1524000"/>
            <a:ext cx="990600" cy="99060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</a:rPr>
              <a:t>3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3124200" y="3167332"/>
            <a:ext cx="990600" cy="99060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</a:rPr>
              <a:t>1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3124200" y="4724400"/>
            <a:ext cx="990600" cy="99060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</a:rPr>
              <a:t>2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5334000" y="1524000"/>
            <a:ext cx="990600" cy="99060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</a:rPr>
              <a:t>4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5334000" y="3167332"/>
            <a:ext cx="990600" cy="99060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</a:rPr>
              <a:t>2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5334000" y="4724400"/>
            <a:ext cx="990600" cy="99060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</a:rPr>
              <a:t>1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7467600" y="1524000"/>
            <a:ext cx="990600" cy="99060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</a:rPr>
              <a:t>3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7467600" y="3167332"/>
            <a:ext cx="990600" cy="99060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5" name="Oval 14"/>
          <p:cNvSpPr/>
          <p:nvPr/>
        </p:nvSpPr>
        <p:spPr>
          <a:xfrm>
            <a:off x="7467600" y="4724400"/>
            <a:ext cx="990600" cy="99060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</a:rPr>
              <a:t>2</a:t>
            </a:r>
            <a:endParaRPr lang="en-US" sz="3600" dirty="0">
              <a:solidFill>
                <a:schemeClr val="tx1"/>
              </a:solidFill>
            </a:endParaRPr>
          </a:p>
        </p:txBody>
      </p:sp>
      <p:cxnSp>
        <p:nvCxnSpPr>
          <p:cNvPr id="17" name="Straight Arrow Connector 16"/>
          <p:cNvCxnSpPr>
            <a:stCxn id="8" idx="1"/>
            <a:endCxn id="4" idx="5"/>
          </p:cNvCxnSpPr>
          <p:nvPr/>
        </p:nvCxnSpPr>
        <p:spPr>
          <a:xfrm flipH="1" flipV="1">
            <a:off x="1759930" y="2369530"/>
            <a:ext cx="1509340" cy="942872"/>
          </a:xfrm>
          <a:prstGeom prst="straightConnector1">
            <a:avLst/>
          </a:prstGeom>
          <a:ln w="28575"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12" idx="1"/>
            <a:endCxn id="8" idx="5"/>
          </p:cNvCxnSpPr>
          <p:nvPr/>
        </p:nvCxnSpPr>
        <p:spPr>
          <a:xfrm flipH="1" flipV="1">
            <a:off x="3969730" y="4012862"/>
            <a:ext cx="1509340" cy="856608"/>
          </a:xfrm>
          <a:prstGeom prst="straightConnector1">
            <a:avLst/>
          </a:prstGeom>
          <a:ln w="28575"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14" idx="3"/>
            <a:endCxn id="12" idx="7"/>
          </p:cNvCxnSpPr>
          <p:nvPr/>
        </p:nvCxnSpPr>
        <p:spPr>
          <a:xfrm flipH="1">
            <a:off x="6179530" y="4012862"/>
            <a:ext cx="1433140" cy="856608"/>
          </a:xfrm>
          <a:prstGeom prst="straightConnector1">
            <a:avLst/>
          </a:prstGeom>
          <a:ln w="28575"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V="1">
            <a:off x="4724400" y="4724400"/>
            <a:ext cx="1" cy="13716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4114800" y="6221249"/>
            <a:ext cx="15183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Best Path</a:t>
            </a:r>
            <a:endParaRPr lang="en-US" sz="2400" dirty="0"/>
          </a:p>
        </p:txBody>
      </p:sp>
      <p:sp>
        <p:nvSpPr>
          <p:cNvPr id="22" name="Oval 21"/>
          <p:cNvSpPr/>
          <p:nvPr/>
        </p:nvSpPr>
        <p:spPr>
          <a:xfrm>
            <a:off x="7467600" y="1524000"/>
            <a:ext cx="990600" cy="99060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</a:rPr>
              <a:t>3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>
            <a:off x="7467600" y="3167332"/>
            <a:ext cx="990600" cy="99060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459209" y="1154668"/>
            <a:ext cx="998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</a:t>
            </a:r>
            <a:r>
              <a:rPr lang="en-US" dirty="0" smtClean="0"/>
              <a:t>ost = 7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7459208" y="2798719"/>
            <a:ext cx="1050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c</a:t>
            </a:r>
            <a:r>
              <a:rPr lang="en-US" b="1" dirty="0" smtClean="0"/>
              <a:t>ost = 4</a:t>
            </a:r>
            <a:endParaRPr lang="en-US" b="1" dirty="0"/>
          </a:p>
        </p:txBody>
      </p:sp>
      <p:sp>
        <p:nvSpPr>
          <p:cNvPr id="29" name="TextBox 28"/>
          <p:cNvSpPr txBox="1"/>
          <p:nvPr/>
        </p:nvSpPr>
        <p:spPr>
          <a:xfrm>
            <a:off x="7467600" y="4355068"/>
            <a:ext cx="998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</a:t>
            </a:r>
            <a:r>
              <a:rPr lang="en-US" dirty="0" smtClean="0"/>
              <a:t>ost = 5</a:t>
            </a:r>
            <a:endParaRPr lang="en-US" dirty="0"/>
          </a:p>
        </p:txBody>
      </p:sp>
      <p:cxnSp>
        <p:nvCxnSpPr>
          <p:cNvPr id="30" name="Straight Arrow Connector 29"/>
          <p:cNvCxnSpPr/>
          <p:nvPr/>
        </p:nvCxnSpPr>
        <p:spPr>
          <a:xfrm flipH="1" flipV="1">
            <a:off x="1912330" y="1933871"/>
            <a:ext cx="1211870" cy="85429"/>
          </a:xfrm>
          <a:prstGeom prst="straightConnector1">
            <a:avLst/>
          </a:prstGeom>
          <a:ln w="28575"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H="1" flipV="1">
            <a:off x="1824631" y="3883466"/>
            <a:ext cx="1299569" cy="1151568"/>
          </a:xfrm>
          <a:prstGeom prst="straightConnector1">
            <a:avLst/>
          </a:prstGeom>
          <a:ln w="28575"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H="1">
            <a:off x="3981093" y="2369530"/>
            <a:ext cx="1352907" cy="1021687"/>
          </a:xfrm>
          <a:prstGeom prst="straightConnector1">
            <a:avLst/>
          </a:prstGeom>
          <a:ln w="28575"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H="1">
            <a:off x="4133494" y="3662632"/>
            <a:ext cx="1200506" cy="160613"/>
          </a:xfrm>
          <a:prstGeom prst="straightConnector1">
            <a:avLst/>
          </a:prstGeom>
          <a:ln w="28575"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H="1">
            <a:off x="6207426" y="2019300"/>
            <a:ext cx="1260174" cy="1350863"/>
          </a:xfrm>
          <a:prstGeom prst="straightConnector1">
            <a:avLst/>
          </a:prstGeom>
          <a:ln w="28575"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H="1">
            <a:off x="6365218" y="5219700"/>
            <a:ext cx="1102382" cy="113833"/>
          </a:xfrm>
          <a:prstGeom prst="straightConnector1">
            <a:avLst/>
          </a:prstGeom>
          <a:ln w="28575"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7101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Solving for Minimum Cut Path</a:t>
            </a:r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914400" y="1524000"/>
            <a:ext cx="990600" cy="99060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</a:rPr>
              <a:t>1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914400" y="3167332"/>
            <a:ext cx="990600" cy="99060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</a:rPr>
              <a:t>2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914400" y="4724400"/>
            <a:ext cx="990600" cy="99060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</a:rPr>
              <a:t>4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3124200" y="1524000"/>
            <a:ext cx="990600" cy="99060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</a:rPr>
              <a:t>3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3124200" y="3167332"/>
            <a:ext cx="990600" cy="99060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</a:rPr>
              <a:t>1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3124200" y="4724400"/>
            <a:ext cx="990600" cy="99060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</a:rPr>
              <a:t>2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5334000" y="1524000"/>
            <a:ext cx="990600" cy="99060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</a:rPr>
              <a:t>4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5334000" y="3167332"/>
            <a:ext cx="990600" cy="99060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</a:rPr>
              <a:t>2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5334000" y="4724400"/>
            <a:ext cx="990600" cy="99060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</a:rPr>
              <a:t>1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7467600" y="1524000"/>
            <a:ext cx="990600" cy="99060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</a:rPr>
              <a:t>3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7467600" y="3167332"/>
            <a:ext cx="990600" cy="99060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5" name="Oval 14"/>
          <p:cNvSpPr/>
          <p:nvPr/>
        </p:nvSpPr>
        <p:spPr>
          <a:xfrm>
            <a:off x="7467600" y="4724400"/>
            <a:ext cx="990600" cy="99060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</a:rPr>
              <a:t>2</a:t>
            </a:r>
            <a:endParaRPr lang="en-US" sz="3600" dirty="0">
              <a:solidFill>
                <a:schemeClr val="tx1"/>
              </a:solidFill>
            </a:endParaRPr>
          </a:p>
        </p:txBody>
      </p:sp>
      <p:cxnSp>
        <p:nvCxnSpPr>
          <p:cNvPr id="17" name="Straight Arrow Connector 16"/>
          <p:cNvCxnSpPr>
            <a:stCxn id="8" idx="1"/>
            <a:endCxn id="4" idx="5"/>
          </p:cNvCxnSpPr>
          <p:nvPr/>
        </p:nvCxnSpPr>
        <p:spPr>
          <a:xfrm flipH="1" flipV="1">
            <a:off x="1759930" y="2369530"/>
            <a:ext cx="1509340" cy="942872"/>
          </a:xfrm>
          <a:prstGeom prst="straightConnector1">
            <a:avLst/>
          </a:prstGeom>
          <a:ln w="28575"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12" idx="1"/>
            <a:endCxn id="8" idx="5"/>
          </p:cNvCxnSpPr>
          <p:nvPr/>
        </p:nvCxnSpPr>
        <p:spPr>
          <a:xfrm flipH="1" flipV="1">
            <a:off x="3969730" y="4012862"/>
            <a:ext cx="1509340" cy="856608"/>
          </a:xfrm>
          <a:prstGeom prst="straightConnector1">
            <a:avLst/>
          </a:prstGeom>
          <a:ln w="28575"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14" idx="3"/>
            <a:endCxn id="12" idx="7"/>
          </p:cNvCxnSpPr>
          <p:nvPr/>
        </p:nvCxnSpPr>
        <p:spPr>
          <a:xfrm flipH="1">
            <a:off x="6179530" y="4012862"/>
            <a:ext cx="1433140" cy="856608"/>
          </a:xfrm>
          <a:prstGeom prst="straightConnector1">
            <a:avLst/>
          </a:prstGeom>
          <a:ln w="28575"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3170400" y="5983393"/>
            <a:ext cx="37257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Mask Based on Best Path</a:t>
            </a:r>
            <a:endParaRPr lang="en-US" sz="2400" dirty="0"/>
          </a:p>
        </p:txBody>
      </p:sp>
      <p:sp>
        <p:nvSpPr>
          <p:cNvPr id="22" name="Oval 21"/>
          <p:cNvSpPr/>
          <p:nvPr/>
        </p:nvSpPr>
        <p:spPr>
          <a:xfrm>
            <a:off x="7467600" y="1524000"/>
            <a:ext cx="990600" cy="99060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</a:rPr>
              <a:t>3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>
            <a:off x="7467600" y="3167332"/>
            <a:ext cx="990600" cy="990600"/>
          </a:xfrm>
          <a:prstGeom prst="ellipse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459208" y="2798719"/>
            <a:ext cx="1050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c</a:t>
            </a:r>
            <a:r>
              <a:rPr lang="en-US" b="1" dirty="0" smtClean="0"/>
              <a:t>ost = 4</a:t>
            </a:r>
            <a:endParaRPr lang="en-US" b="1" dirty="0"/>
          </a:p>
        </p:txBody>
      </p:sp>
      <p:sp>
        <p:nvSpPr>
          <p:cNvPr id="29" name="TextBox 28"/>
          <p:cNvSpPr txBox="1"/>
          <p:nvPr/>
        </p:nvSpPr>
        <p:spPr>
          <a:xfrm>
            <a:off x="7467600" y="4355068"/>
            <a:ext cx="998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</a:t>
            </a:r>
            <a:r>
              <a:rPr lang="en-US" dirty="0" smtClean="0"/>
              <a:t>ost = 5</a:t>
            </a:r>
            <a:endParaRPr lang="en-US" dirty="0"/>
          </a:p>
        </p:txBody>
      </p:sp>
      <p:cxnSp>
        <p:nvCxnSpPr>
          <p:cNvPr id="30" name="Straight Arrow Connector 29"/>
          <p:cNvCxnSpPr/>
          <p:nvPr/>
        </p:nvCxnSpPr>
        <p:spPr>
          <a:xfrm flipH="1" flipV="1">
            <a:off x="1912330" y="1933871"/>
            <a:ext cx="1211870" cy="85429"/>
          </a:xfrm>
          <a:prstGeom prst="straightConnector1">
            <a:avLst/>
          </a:prstGeom>
          <a:ln w="28575"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H="1" flipV="1">
            <a:off x="1824631" y="3883466"/>
            <a:ext cx="1299569" cy="1151568"/>
          </a:xfrm>
          <a:prstGeom prst="straightConnector1">
            <a:avLst/>
          </a:prstGeom>
          <a:ln w="28575"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H="1">
            <a:off x="3981093" y="2369530"/>
            <a:ext cx="1352907" cy="1021687"/>
          </a:xfrm>
          <a:prstGeom prst="straightConnector1">
            <a:avLst/>
          </a:prstGeom>
          <a:ln w="28575"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H="1">
            <a:off x="4133494" y="3662632"/>
            <a:ext cx="1200506" cy="160613"/>
          </a:xfrm>
          <a:prstGeom prst="straightConnector1">
            <a:avLst/>
          </a:prstGeom>
          <a:ln w="28575"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H="1">
            <a:off x="6207426" y="2019300"/>
            <a:ext cx="1260174" cy="1350863"/>
          </a:xfrm>
          <a:prstGeom prst="straightConnector1">
            <a:avLst/>
          </a:prstGeom>
          <a:ln w="28575"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H="1">
            <a:off x="6365218" y="5219700"/>
            <a:ext cx="1102382" cy="113833"/>
          </a:xfrm>
          <a:prstGeom prst="straightConnector1">
            <a:avLst/>
          </a:prstGeom>
          <a:ln w="28575"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oup 15"/>
          <p:cNvGrpSpPr/>
          <p:nvPr/>
        </p:nvGrpSpPr>
        <p:grpSpPr>
          <a:xfrm>
            <a:off x="914400" y="1518249"/>
            <a:ext cx="7608498" cy="4196751"/>
            <a:chOff x="914400" y="1518249"/>
            <a:chExt cx="7608498" cy="4196751"/>
          </a:xfrm>
        </p:grpSpPr>
        <p:sp>
          <p:nvSpPr>
            <p:cNvPr id="3" name="Rectangle 2"/>
            <p:cNvSpPr/>
            <p:nvPr/>
          </p:nvSpPr>
          <p:spPr>
            <a:xfrm>
              <a:off x="914400" y="1524000"/>
              <a:ext cx="7595096" cy="4191000"/>
            </a:xfrm>
            <a:prstGeom prst="rect">
              <a:avLst/>
            </a:prstGeom>
            <a:solidFill>
              <a:schemeClr val="tx1">
                <a:alpha val="69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2467155" y="1518249"/>
              <a:ext cx="6055743" cy="2984740"/>
            </a:xfrm>
            <a:custGeom>
              <a:avLst/>
              <a:gdLst>
                <a:gd name="connsiteX0" fmla="*/ 0 w 6055743"/>
                <a:gd name="connsiteY0" fmla="*/ 17253 h 2984740"/>
                <a:gd name="connsiteX1" fmla="*/ 0 w 6055743"/>
                <a:gd name="connsiteY1" fmla="*/ 1397479 h 2984740"/>
                <a:gd name="connsiteX2" fmla="*/ 2311879 w 6055743"/>
                <a:gd name="connsiteY2" fmla="*/ 1328468 h 2984740"/>
                <a:gd name="connsiteX3" fmla="*/ 2294626 w 6055743"/>
                <a:gd name="connsiteY3" fmla="*/ 2984740 h 2984740"/>
                <a:gd name="connsiteX4" fmla="*/ 4641011 w 6055743"/>
                <a:gd name="connsiteY4" fmla="*/ 2967487 h 2984740"/>
                <a:gd name="connsiteX5" fmla="*/ 4623758 w 6055743"/>
                <a:gd name="connsiteY5" fmla="*/ 1345721 h 2984740"/>
                <a:gd name="connsiteX6" fmla="*/ 6055743 w 6055743"/>
                <a:gd name="connsiteY6" fmla="*/ 1328468 h 2984740"/>
                <a:gd name="connsiteX7" fmla="*/ 6038490 w 6055743"/>
                <a:gd name="connsiteY7" fmla="*/ 0 h 2984740"/>
                <a:gd name="connsiteX8" fmla="*/ 0 w 6055743"/>
                <a:gd name="connsiteY8" fmla="*/ 17253 h 2984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055743" h="2984740">
                  <a:moveTo>
                    <a:pt x="0" y="17253"/>
                  </a:moveTo>
                  <a:lnTo>
                    <a:pt x="0" y="1397479"/>
                  </a:lnTo>
                  <a:lnTo>
                    <a:pt x="2311879" y="1328468"/>
                  </a:lnTo>
                  <a:lnTo>
                    <a:pt x="2294626" y="2984740"/>
                  </a:lnTo>
                  <a:lnTo>
                    <a:pt x="4641011" y="2967487"/>
                  </a:lnTo>
                  <a:lnTo>
                    <a:pt x="4623758" y="1345721"/>
                  </a:lnTo>
                  <a:lnTo>
                    <a:pt x="6055743" y="1328468"/>
                  </a:lnTo>
                  <a:lnTo>
                    <a:pt x="6038490" y="0"/>
                  </a:lnTo>
                  <a:lnTo>
                    <a:pt x="0" y="17253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5001473" y="1965083"/>
            <a:ext cx="18245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Region 1</a:t>
            </a:r>
            <a:endParaRPr lang="en-US" sz="3200" dirty="0"/>
          </a:p>
        </p:txBody>
      </p:sp>
      <p:sp>
        <p:nvSpPr>
          <p:cNvPr id="37" name="TextBox 36"/>
          <p:cNvSpPr txBox="1"/>
          <p:nvPr/>
        </p:nvSpPr>
        <p:spPr>
          <a:xfrm>
            <a:off x="1734050" y="4284695"/>
            <a:ext cx="18245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Region 2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8206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11_out_s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84738" y="2827338"/>
            <a:ext cx="3725862" cy="3725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1" name="Picture 3" descr="11_s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32475" y="609600"/>
            <a:ext cx="1863725" cy="186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2" name="Picture 4" descr="23_out_sc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3400" y="2827338"/>
            <a:ext cx="3725863" cy="3725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3" name="Picture 5" descr="23_sc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47800" y="609600"/>
            <a:ext cx="1863725" cy="186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9_s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7800" y="609600"/>
            <a:ext cx="1863725" cy="186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5" name="Picture 3" descr="9_out_s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" y="2827338"/>
            <a:ext cx="3725863" cy="3725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6" name="Picture 4" descr="radishes_sc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32475" y="574675"/>
            <a:ext cx="1863725" cy="186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7" name="Picture 5" descr="radishes_out_sc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76800" y="2827338"/>
            <a:ext cx="3725863" cy="3725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4" name="Object 2"/>
          <p:cNvGraphicFramePr>
            <a:graphicFrameLocks noChangeAspect="1"/>
          </p:cNvGraphicFramePr>
          <p:nvPr/>
        </p:nvGraphicFramePr>
        <p:xfrm>
          <a:off x="4648200" y="2817813"/>
          <a:ext cx="3811588" cy="381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6670" name="PhotoSuite Image" r:id="rId4" imgW="3981600" imgH="3981600" progId="">
                  <p:embed/>
                </p:oleObj>
              </mc:Choice>
              <mc:Fallback>
                <p:oleObj name="PhotoSuite Image" r:id="rId4" imgW="3981600" imgH="3981600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8200" y="2817813"/>
                        <a:ext cx="3811588" cy="3811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5" name="Object 3"/>
          <p:cNvGraphicFramePr>
            <a:graphicFrameLocks noChangeAspect="1"/>
          </p:cNvGraphicFramePr>
          <p:nvPr/>
        </p:nvGraphicFramePr>
        <p:xfrm>
          <a:off x="5562600" y="609600"/>
          <a:ext cx="1828800" cy="182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6671" name="PhotoSuite Image" r:id="rId6" imgW="1828800" imgH="1828800" progId="">
                  <p:embed/>
                </p:oleObj>
              </mc:Choice>
              <mc:Fallback>
                <p:oleObj name="PhotoSuite Image" r:id="rId6" imgW="1828800" imgH="1828800" progId="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62600" y="609600"/>
                        <a:ext cx="1828800" cy="1828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6" name="Object 4"/>
          <p:cNvGraphicFramePr>
            <a:graphicFrameLocks noChangeAspect="1"/>
          </p:cNvGraphicFramePr>
          <p:nvPr/>
        </p:nvGraphicFramePr>
        <p:xfrm>
          <a:off x="1447800" y="609600"/>
          <a:ext cx="1828800" cy="182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6672" name="PhotoSuite Image" r:id="rId8" imgW="1828800" imgH="1828800" progId="">
                  <p:embed/>
                </p:oleObj>
              </mc:Choice>
              <mc:Fallback>
                <p:oleObj name="PhotoSuite Image" r:id="rId8" imgW="1828800" imgH="1828800" progId="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47800" y="609600"/>
                        <a:ext cx="1828800" cy="1828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7" name="Object 5"/>
          <p:cNvGraphicFramePr>
            <a:graphicFrameLocks noChangeAspect="1"/>
          </p:cNvGraphicFramePr>
          <p:nvPr/>
        </p:nvGraphicFramePr>
        <p:xfrm>
          <a:off x="533400" y="2817813"/>
          <a:ext cx="3811588" cy="381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6673" name="PhotoSuite Image" r:id="rId10" imgW="3943440" imgH="3943440" progId="">
                  <p:embed/>
                </p:oleObj>
              </mc:Choice>
              <mc:Fallback>
                <p:oleObj name="PhotoSuite Image" r:id="rId10" imgW="3943440" imgH="3943440" progId="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2817813"/>
                        <a:ext cx="3811588" cy="3811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ans_s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7800" y="609600"/>
            <a:ext cx="1863725" cy="186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9" name="Picture 3" descr="cans_out_s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" y="2827338"/>
            <a:ext cx="3725863" cy="3725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0" name="Picture 4" descr="windows_sc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32475" y="609600"/>
            <a:ext cx="1863725" cy="186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1" name="Picture 5" descr="windows_out_sc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76800" y="2827338"/>
            <a:ext cx="3725863" cy="3725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2" descr="apple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4400" y="4403725"/>
            <a:ext cx="2193925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" name="Picture 3" descr="apples_ou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33800" y="3627438"/>
            <a:ext cx="4389438" cy="292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4098" name="Object 4"/>
          <p:cNvGraphicFramePr>
            <a:graphicFrameLocks noChangeAspect="1"/>
          </p:cNvGraphicFramePr>
          <p:nvPr/>
        </p:nvGraphicFramePr>
        <p:xfrm>
          <a:off x="4191000" y="419100"/>
          <a:ext cx="3314700" cy="2933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7666" name="PhotoSuite Image" r:id="rId6" imgW="3314880" imgH="2933640" progId="">
                  <p:embed/>
                </p:oleObj>
              </mc:Choice>
              <mc:Fallback>
                <p:oleObj name="PhotoSuite Image" r:id="rId6" imgW="3314880" imgH="2933640" progId="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91000" y="419100"/>
                        <a:ext cx="3314700" cy="2933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99" name="Object 5"/>
          <p:cNvGraphicFramePr>
            <a:graphicFrameLocks noChangeAspect="1"/>
          </p:cNvGraphicFramePr>
          <p:nvPr/>
        </p:nvGraphicFramePr>
        <p:xfrm>
          <a:off x="1752600" y="1209675"/>
          <a:ext cx="1619250" cy="1457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7667" name="PhotoSuite Image" r:id="rId8" imgW="1619280" imgH="1457280" progId="">
                  <p:embed/>
                </p:oleObj>
              </mc:Choice>
              <mc:Fallback>
                <p:oleObj name="PhotoSuite Image" r:id="rId8" imgW="1619280" imgH="1457280" progId="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52600" y="1209675"/>
                        <a:ext cx="1619250" cy="1457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 section: </a:t>
            </a:r>
            <a:r>
              <a:rPr lang="en-US" dirty="0" smtClean="0"/>
              <a:t>The digital canvas</a:t>
            </a:r>
            <a:endParaRPr lang="en-US" dirty="0"/>
          </a:p>
        </p:txBody>
      </p:sp>
      <p:pic>
        <p:nvPicPr>
          <p:cNvPr id="4" name="Picture 3" descr="C:\Documents and Settings\Derek Hoiem\Desktop\tmp\image001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4419600"/>
            <a:ext cx="3044613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C:\Documents and Settings\Derek Hoiem\Desktop\tmp\image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838199"/>
            <a:ext cx="3048000" cy="2281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C:\Documents and Settings\Derek Hoiem\Desktop\tmp\image004.g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" y="3256032"/>
            <a:ext cx="3048000" cy="1011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4038600" y="5105400"/>
            <a:ext cx="4724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Camera models, single-view geometry, and 3D reconstruction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3962400" y="3360003"/>
            <a:ext cx="4191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Image warping and object morphing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4038600" y="1607403"/>
            <a:ext cx="4191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Cutting and pasting objects, filling holes, and blending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8319516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2" name="Object 2"/>
          <p:cNvGraphicFramePr>
            <a:graphicFrameLocks noChangeAspect="1"/>
          </p:cNvGraphicFramePr>
          <p:nvPr/>
        </p:nvGraphicFramePr>
        <p:xfrm>
          <a:off x="257175" y="5486400"/>
          <a:ext cx="1143000" cy="1143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8705" name="PhotoSuite Image" r:id="rId4" imgW="914400" imgH="914400" progId="">
                  <p:embed/>
                </p:oleObj>
              </mc:Choice>
              <mc:Fallback>
                <p:oleObj name="PhotoSuite Image" r:id="rId4" imgW="914400" imgH="914400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7175" y="5486400"/>
                        <a:ext cx="1143000" cy="1143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125" name="Picture 3" descr="S2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03725" y="2041525"/>
            <a:ext cx="1463675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6" name="Picture 4" descr="S29_out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989638" y="579438"/>
            <a:ext cx="2925762" cy="292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7" name="Picture 5" descr="peanuts_out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524000" y="4038600"/>
            <a:ext cx="25908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8" name="Picture 6" descr="yellow-peppers_out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989638" y="3703638"/>
            <a:ext cx="2925762" cy="292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9" name="Picture 7" descr="yellow-peppers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403725" y="5165725"/>
            <a:ext cx="1463675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123" name="Object 8"/>
          <p:cNvGraphicFramePr>
            <a:graphicFrameLocks noChangeAspect="1"/>
          </p:cNvGraphicFramePr>
          <p:nvPr/>
        </p:nvGraphicFramePr>
        <p:xfrm>
          <a:off x="1600200" y="1104900"/>
          <a:ext cx="2419350" cy="2419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8706" name="PhotoSuite Image" r:id="rId11" imgW="2419200" imgH="2419200" progId="">
                  <p:embed/>
                </p:oleObj>
              </mc:Choice>
              <mc:Fallback>
                <p:oleObj name="PhotoSuite Image" r:id="rId11" imgW="2419200" imgH="2419200" progId="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00200" y="1104900"/>
                        <a:ext cx="2419350" cy="2419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4" name="Object 9"/>
          <p:cNvGraphicFramePr>
            <a:graphicFrameLocks noChangeAspect="1"/>
          </p:cNvGraphicFramePr>
          <p:nvPr/>
        </p:nvGraphicFramePr>
        <p:xfrm>
          <a:off x="266700" y="2286000"/>
          <a:ext cx="1219200" cy="121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8707" name="PhotoSuite Image" r:id="rId13" imgW="1219320" imgH="1219320" progId="">
                  <p:embed/>
                </p:oleObj>
              </mc:Choice>
              <mc:Fallback>
                <p:oleObj name="PhotoSuite Image" r:id="rId13" imgW="1219320" imgH="1219320" progId="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6700" y="2286000"/>
                        <a:ext cx="1219200" cy="1219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2"/>
          <p:cNvSpPr txBox="1">
            <a:spLocks noChangeArrowheads="1"/>
          </p:cNvSpPr>
          <p:nvPr/>
        </p:nvSpPr>
        <p:spPr bwMode="auto">
          <a:xfrm>
            <a:off x="3352800" y="2971800"/>
            <a:ext cx="25987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>
                <a:latin typeface="Trebuchet MS" pitchFamily="34" charset="0"/>
              </a:rPr>
              <a:t>Portilla &amp; Simoncelli</a:t>
            </a:r>
          </a:p>
        </p:txBody>
      </p:sp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3902075" y="6461125"/>
            <a:ext cx="16605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>
                <a:latin typeface="Trebuchet MS" pitchFamily="34" charset="0"/>
              </a:rPr>
              <a:t>Wei &amp; Levoy</a:t>
            </a:r>
          </a:p>
        </p:txBody>
      </p:sp>
      <p:sp>
        <p:nvSpPr>
          <p:cNvPr id="31748" name="Text Box 4"/>
          <p:cNvSpPr txBox="1">
            <a:spLocks noChangeArrowheads="1"/>
          </p:cNvSpPr>
          <p:nvPr/>
        </p:nvSpPr>
        <p:spPr bwMode="auto">
          <a:xfrm>
            <a:off x="7254768" y="6461125"/>
            <a:ext cx="112723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chemeClr val="tx2"/>
                </a:solidFill>
                <a:latin typeface="Trebuchet MS" pitchFamily="34" charset="0"/>
              </a:rPr>
              <a:t>Quilting</a:t>
            </a:r>
            <a:endParaRPr lang="en-US" sz="2000" b="1" dirty="0">
              <a:solidFill>
                <a:schemeClr val="tx2"/>
              </a:solidFill>
              <a:latin typeface="Trebuchet MS" pitchFamily="34" charset="0"/>
            </a:endParaRPr>
          </a:p>
        </p:txBody>
      </p:sp>
      <p:pic>
        <p:nvPicPr>
          <p:cNvPr id="31749" name="Picture 5" descr="brick3_mo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18238" y="76200"/>
            <a:ext cx="2925762" cy="292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0" name="Picture 6" descr="brick3_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70238" y="76200"/>
            <a:ext cx="2925762" cy="292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1" name="Picture 7" descr="brick3_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2238" y="1798638"/>
            <a:ext cx="2925762" cy="292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2" name="Picture 8" descr="brick3_s_Wei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70238" y="3505200"/>
            <a:ext cx="2925762" cy="292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3" name="Picture 9" descr="brick3_s_out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18238" y="3505200"/>
            <a:ext cx="2925762" cy="292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54" name="Text Box 10"/>
          <p:cNvSpPr txBox="1">
            <a:spLocks noChangeArrowheads="1"/>
          </p:cNvSpPr>
          <p:nvPr/>
        </p:nvSpPr>
        <p:spPr bwMode="auto">
          <a:xfrm>
            <a:off x="6505575" y="2971800"/>
            <a:ext cx="21050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>
                <a:latin typeface="Trebuchet MS" pitchFamily="34" charset="0"/>
              </a:rPr>
              <a:t>Xu, Guo &amp; Shum</a:t>
            </a:r>
          </a:p>
        </p:txBody>
      </p:sp>
      <p:sp>
        <p:nvSpPr>
          <p:cNvPr id="31755" name="Text Box 11"/>
          <p:cNvSpPr txBox="1">
            <a:spLocks noChangeArrowheads="1"/>
          </p:cNvSpPr>
          <p:nvPr/>
        </p:nvSpPr>
        <p:spPr bwMode="auto">
          <a:xfrm>
            <a:off x="457200" y="4724400"/>
            <a:ext cx="214788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>
                <a:latin typeface="Trebuchet MS" pitchFamily="34" charset="0"/>
              </a:rPr>
              <a:t>input image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tex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2238" y="1828800"/>
            <a:ext cx="2925762" cy="292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1" name="Picture 3" descr="tex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70238" y="76200"/>
            <a:ext cx="2925762" cy="292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2" name="Picture 4" descr="text_mo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18238" y="76200"/>
            <a:ext cx="2925762" cy="292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3" name="Picture 5" descr="text_Wei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70238" y="3505200"/>
            <a:ext cx="2925762" cy="292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4" name="Picture 6" descr="text_out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18238" y="3505200"/>
            <a:ext cx="2925762" cy="292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5" name="Text Box 7"/>
          <p:cNvSpPr txBox="1">
            <a:spLocks noChangeArrowheads="1"/>
          </p:cNvSpPr>
          <p:nvPr/>
        </p:nvSpPr>
        <p:spPr bwMode="auto">
          <a:xfrm>
            <a:off x="3352800" y="2971800"/>
            <a:ext cx="25987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>
                <a:latin typeface="Trebuchet MS" pitchFamily="34" charset="0"/>
              </a:rPr>
              <a:t>Portilla &amp; Simoncelli</a:t>
            </a:r>
          </a:p>
        </p:txBody>
      </p:sp>
      <p:sp>
        <p:nvSpPr>
          <p:cNvPr id="32776" name="Text Box 8"/>
          <p:cNvSpPr txBox="1">
            <a:spLocks noChangeArrowheads="1"/>
          </p:cNvSpPr>
          <p:nvPr/>
        </p:nvSpPr>
        <p:spPr bwMode="auto">
          <a:xfrm>
            <a:off x="3902075" y="6461125"/>
            <a:ext cx="16605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>
                <a:latin typeface="Trebuchet MS" pitchFamily="34" charset="0"/>
              </a:rPr>
              <a:t>Wei &amp; Levoy</a:t>
            </a:r>
          </a:p>
        </p:txBody>
      </p:sp>
      <p:sp>
        <p:nvSpPr>
          <p:cNvPr id="32777" name="Text Box 9"/>
          <p:cNvSpPr txBox="1">
            <a:spLocks noChangeArrowheads="1"/>
          </p:cNvSpPr>
          <p:nvPr/>
        </p:nvSpPr>
        <p:spPr bwMode="auto">
          <a:xfrm>
            <a:off x="6797568" y="6461125"/>
            <a:ext cx="112723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chemeClr val="tx2"/>
                </a:solidFill>
                <a:latin typeface="Trebuchet MS" pitchFamily="34" charset="0"/>
              </a:rPr>
              <a:t>Quilting</a:t>
            </a:r>
            <a:endParaRPr lang="en-US" sz="2000" b="1" dirty="0">
              <a:solidFill>
                <a:schemeClr val="tx2"/>
              </a:solidFill>
              <a:latin typeface="Trebuchet MS" pitchFamily="34" charset="0"/>
            </a:endParaRPr>
          </a:p>
        </p:txBody>
      </p:sp>
      <p:sp>
        <p:nvSpPr>
          <p:cNvPr id="32778" name="Text Box 10"/>
          <p:cNvSpPr txBox="1">
            <a:spLocks noChangeArrowheads="1"/>
          </p:cNvSpPr>
          <p:nvPr/>
        </p:nvSpPr>
        <p:spPr bwMode="auto">
          <a:xfrm>
            <a:off x="457200" y="4724400"/>
            <a:ext cx="214788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>
                <a:latin typeface="Trebuchet MS" pitchFamily="34" charset="0"/>
              </a:rPr>
              <a:t>input image</a:t>
            </a:r>
          </a:p>
        </p:txBody>
      </p:sp>
      <p:sp>
        <p:nvSpPr>
          <p:cNvPr id="32779" name="Text Box 11"/>
          <p:cNvSpPr txBox="1">
            <a:spLocks noChangeArrowheads="1"/>
          </p:cNvSpPr>
          <p:nvPr/>
        </p:nvSpPr>
        <p:spPr bwMode="auto">
          <a:xfrm>
            <a:off x="6505575" y="2971800"/>
            <a:ext cx="21050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>
                <a:latin typeface="Trebuchet MS" pitchFamily="34" charset="0"/>
              </a:rPr>
              <a:t>Xu, Guo &amp; Shum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Political Texture Synthesis!</a:t>
            </a:r>
          </a:p>
        </p:txBody>
      </p:sp>
      <p:pic>
        <p:nvPicPr>
          <p:cNvPr id="33795" name="Picture 3" descr="The image “http://www-2.cs.cmu.edu/~efros/bush_ad.jpg” cannot be displayed, because it contains errors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52700" y="990600"/>
            <a:ext cx="4422775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4354" name="Picture 2" descr="temp2-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235700" y="2436813"/>
            <a:ext cx="3136900" cy="210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64355" name="Picture 3" descr="temp1-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235700" y="2436813"/>
            <a:ext cx="3136900" cy="210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64356" name="Text Box 4"/>
          <p:cNvSpPr txBox="1">
            <a:spLocks noChangeArrowheads="1"/>
          </p:cNvSpPr>
          <p:nvPr/>
        </p:nvSpPr>
        <p:spPr bwMode="auto">
          <a:xfrm>
            <a:off x="2667000" y="2898775"/>
            <a:ext cx="704850" cy="118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7200" b="1">
                <a:effectLst>
                  <a:outerShdw blurRad="38100" dist="38100" dir="2700000" algn="tl">
                    <a:srgbClr val="4D4D4D"/>
                  </a:outerShdw>
                </a:effectLst>
              </a:rPr>
              <a:t>+</a:t>
            </a:r>
            <a:endParaRPr lang="en-US" sz="6000" b="1">
              <a:effectLst>
                <a:outerShdw blurRad="38100" dist="38100" dir="2700000" algn="tl">
                  <a:srgbClr val="4D4D4D"/>
                </a:outerShdw>
              </a:effectLst>
            </a:endParaRPr>
          </a:p>
        </p:txBody>
      </p:sp>
      <p:sp>
        <p:nvSpPr>
          <p:cNvPr id="1764357" name="Rectangle 5"/>
          <p:cNvSpPr>
            <a:spLocks noChangeArrowheads="1"/>
          </p:cNvSpPr>
          <p:nvPr/>
        </p:nvSpPr>
        <p:spPr bwMode="auto">
          <a:xfrm>
            <a:off x="5715000" y="2868613"/>
            <a:ext cx="704850" cy="1189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7200" b="1">
                <a:effectLst>
                  <a:outerShdw blurRad="38100" dist="38100" dir="2700000" algn="tl">
                    <a:srgbClr val="4D4D4D"/>
                  </a:outerShdw>
                </a:effectLst>
              </a:rPr>
              <a:t>=</a:t>
            </a:r>
          </a:p>
        </p:txBody>
      </p:sp>
      <p:pic>
        <p:nvPicPr>
          <p:cNvPr id="36870" name="Picture 6" descr="newpotato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3025" y="2571750"/>
            <a:ext cx="2822575" cy="1897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1" name="Picture 7" descr="neworange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352800" y="2438400"/>
            <a:ext cx="2560638" cy="2182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72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Texture Transfer</a:t>
            </a:r>
          </a:p>
        </p:txBody>
      </p:sp>
      <p:sp>
        <p:nvSpPr>
          <p:cNvPr id="36873" name="Rectangle 9"/>
          <p:cNvSpPr>
            <a:spLocks noGrp="1" noChangeArrowheads="1"/>
          </p:cNvSpPr>
          <p:nvPr>
            <p:ph type="body" idx="1"/>
          </p:nvPr>
        </p:nvSpPr>
        <p:spPr>
          <a:xfrm>
            <a:off x="685800" y="1295400"/>
            <a:ext cx="7772400" cy="1295400"/>
          </a:xfrm>
        </p:spPr>
        <p:txBody>
          <a:bodyPr/>
          <a:lstStyle/>
          <a:p>
            <a:pPr eaLnBrk="1" hangingPunct="1"/>
            <a:r>
              <a:rPr lang="en-US" smtClean="0"/>
              <a:t>Try to explain one object with bits and pieces of another object: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64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4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764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Texture Transfer </a:t>
            </a:r>
            <a:endParaRPr lang="en-US" sz="3800" smtClean="0"/>
          </a:p>
        </p:txBody>
      </p:sp>
      <p:graphicFrame>
        <p:nvGraphicFramePr>
          <p:cNvPr id="7170" name="Object 3"/>
          <p:cNvGraphicFramePr>
            <a:graphicFrameLocks noChangeAspect="1"/>
          </p:cNvGraphicFramePr>
          <p:nvPr/>
        </p:nvGraphicFramePr>
        <p:xfrm>
          <a:off x="1371600" y="990600"/>
          <a:ext cx="2144713" cy="2609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0751" name="PhotoSuite Image" r:id="rId4" imgW="1143000" imgH="1390680" progId="">
                  <p:embed/>
                </p:oleObj>
              </mc:Choice>
              <mc:Fallback>
                <p:oleObj name="PhotoSuite Image" r:id="rId4" imgW="1143000" imgH="1390680" progId="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1600" y="990600"/>
                        <a:ext cx="2144713" cy="2609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71" name="Object 4"/>
          <p:cNvGraphicFramePr>
            <a:graphicFrameLocks noChangeAspect="1"/>
          </p:cNvGraphicFramePr>
          <p:nvPr/>
        </p:nvGraphicFramePr>
        <p:xfrm>
          <a:off x="1504950" y="4419600"/>
          <a:ext cx="2076450" cy="2095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0752" name="PhotoSuite Image" r:id="rId6" imgW="2076480" imgH="2095560" progId="">
                  <p:embed/>
                </p:oleObj>
              </mc:Choice>
              <mc:Fallback>
                <p:oleObj name="PhotoSuite Image" r:id="rId6" imgW="2076480" imgH="2095560" progId="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04950" y="4419600"/>
                        <a:ext cx="2076450" cy="2095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72" name="Object 5"/>
          <p:cNvGraphicFramePr>
            <a:graphicFrameLocks noChangeAspect="1"/>
          </p:cNvGraphicFramePr>
          <p:nvPr/>
        </p:nvGraphicFramePr>
        <p:xfrm>
          <a:off x="6172200" y="2209800"/>
          <a:ext cx="2286000" cy="2781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0753" name="PhotoSuite Image" r:id="rId8" imgW="2286000" imgH="2781360" progId="">
                  <p:embed/>
                </p:oleObj>
              </mc:Choice>
              <mc:Fallback>
                <p:oleObj name="PhotoSuite Image" r:id="rId8" imgW="2286000" imgH="2781360" progId="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72200" y="2209800"/>
                        <a:ext cx="2286000" cy="2781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74" name="Text Box 6"/>
          <p:cNvSpPr txBox="1">
            <a:spLocks noChangeArrowheads="1"/>
          </p:cNvSpPr>
          <p:nvPr/>
        </p:nvSpPr>
        <p:spPr bwMode="auto">
          <a:xfrm>
            <a:off x="3733800" y="990600"/>
            <a:ext cx="14525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Constraint</a:t>
            </a:r>
          </a:p>
        </p:txBody>
      </p:sp>
      <p:sp>
        <p:nvSpPr>
          <p:cNvPr id="7175" name="Line 7"/>
          <p:cNvSpPr>
            <a:spLocks noChangeShapeType="1"/>
          </p:cNvSpPr>
          <p:nvPr/>
        </p:nvSpPr>
        <p:spPr bwMode="auto">
          <a:xfrm flipV="1">
            <a:off x="3581400" y="3505200"/>
            <a:ext cx="1066800" cy="2057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176" name="Line 8"/>
          <p:cNvSpPr>
            <a:spLocks noChangeShapeType="1"/>
          </p:cNvSpPr>
          <p:nvPr/>
        </p:nvSpPr>
        <p:spPr bwMode="auto">
          <a:xfrm>
            <a:off x="3505200" y="2286000"/>
            <a:ext cx="1143000" cy="1219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177" name="Line 9"/>
          <p:cNvSpPr>
            <a:spLocks noChangeShapeType="1"/>
          </p:cNvSpPr>
          <p:nvPr/>
        </p:nvSpPr>
        <p:spPr bwMode="auto">
          <a:xfrm>
            <a:off x="4648200" y="3505200"/>
            <a:ext cx="1447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7178" name="Text Box 10"/>
          <p:cNvSpPr txBox="1">
            <a:spLocks noChangeArrowheads="1"/>
          </p:cNvSpPr>
          <p:nvPr/>
        </p:nvSpPr>
        <p:spPr bwMode="auto">
          <a:xfrm>
            <a:off x="3886200" y="6019800"/>
            <a:ext cx="20685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Texture sample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2"/>
          <p:cNvSpPr>
            <a:spLocks noChangeArrowheads="1"/>
          </p:cNvSpPr>
          <p:nvPr/>
        </p:nvSpPr>
        <p:spPr bwMode="auto">
          <a:xfrm>
            <a:off x="454025" y="1219200"/>
            <a:ext cx="5108575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</a:pPr>
            <a:r>
              <a:rPr lang="en-US" sz="2800" dirty="0" smtClean="0"/>
              <a:t>	Take </a:t>
            </a:r>
            <a:r>
              <a:rPr lang="en-US" sz="2800" dirty="0"/>
              <a:t>the texture from one image and “paint” it onto another object</a:t>
            </a:r>
          </a:p>
          <a:p>
            <a:pPr marL="342900" indent="-342900" eaLnBrk="1" hangingPunct="1">
              <a:spcBef>
                <a:spcPct val="20000"/>
              </a:spcBef>
            </a:pPr>
            <a:r>
              <a:rPr lang="en-US" sz="2800" dirty="0"/>
              <a:t> </a:t>
            </a:r>
          </a:p>
        </p:txBody>
      </p:sp>
      <p:pic>
        <p:nvPicPr>
          <p:cNvPr id="8196" name="Picture 3" descr="half-bil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54700" y="1447800"/>
            <a:ext cx="27559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7" name="Rectangle 4"/>
          <p:cNvSpPr>
            <a:spLocks noChangeArrowheads="1"/>
          </p:cNvSpPr>
          <p:nvPr/>
        </p:nvSpPr>
        <p:spPr bwMode="auto">
          <a:xfrm>
            <a:off x="7219950" y="3048000"/>
            <a:ext cx="304800" cy="304800"/>
          </a:xfrm>
          <a:prstGeom prst="rect">
            <a:avLst/>
          </a:prstGeom>
          <a:noFill/>
          <a:ln w="127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8194" name="Object 6"/>
          <p:cNvGraphicFramePr>
            <a:graphicFrameLocks noChangeAspect="1"/>
          </p:cNvGraphicFramePr>
          <p:nvPr/>
        </p:nvGraphicFramePr>
        <p:xfrm>
          <a:off x="2057400" y="3048000"/>
          <a:ext cx="1876425" cy="1266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1745" name="PhotoSuite Image" r:id="rId5" imgW="1876320" imgH="1266840" progId="">
                  <p:embed/>
                </p:oleObj>
              </mc:Choice>
              <mc:Fallback>
                <p:oleObj name="PhotoSuite Image" r:id="rId5" imgW="1876320" imgH="1266840" progId="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7400" y="3048000"/>
                        <a:ext cx="1876425" cy="1266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68455" name="Text Box 7"/>
          <p:cNvSpPr txBox="1">
            <a:spLocks noChangeArrowheads="1"/>
          </p:cNvSpPr>
          <p:nvPr/>
        </p:nvSpPr>
        <p:spPr bwMode="auto">
          <a:xfrm>
            <a:off x="304800" y="4953000"/>
            <a:ext cx="8445500" cy="178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 eaLnBrk="1" hangingPunct="1"/>
            <a:r>
              <a:rPr lang="en-US" sz="2800" dirty="0" smtClean="0"/>
              <a:t>	Same </a:t>
            </a:r>
            <a:r>
              <a:rPr lang="en-US" sz="2800" dirty="0"/>
              <a:t>as texture synthesis, except an additional constraint:</a:t>
            </a:r>
          </a:p>
          <a:p>
            <a:pPr marL="914400" lvl="1" indent="-457200" eaLnBrk="1" hangingPunct="1">
              <a:buFontTx/>
              <a:buAutoNum type="arabicPeriod"/>
            </a:pPr>
            <a:r>
              <a:rPr lang="en-US" dirty="0"/>
              <a:t>Consistency of texture </a:t>
            </a:r>
          </a:p>
          <a:p>
            <a:pPr marL="914400" lvl="1" indent="-457200" eaLnBrk="1" hangingPunct="1">
              <a:buFontTx/>
              <a:buAutoNum type="arabicPeriod"/>
            </a:pPr>
            <a:r>
              <a:rPr lang="en-US" dirty="0" smtClean="0"/>
              <a:t>Patches from texture should correspond to patches from constraint in some way.  Typical example: </a:t>
            </a:r>
            <a:r>
              <a:rPr lang="en-US" dirty="0" err="1" smtClean="0"/>
              <a:t>blurr</a:t>
            </a:r>
            <a:r>
              <a:rPr lang="en-US" dirty="0" smtClean="0"/>
              <a:t> luminance, use SSD for distance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Texture Transfer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68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68455" grpId="0" autoUpdateAnimBg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31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0" y="1038225"/>
            <a:ext cx="4543425" cy="581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0498" name="Rectangle 2"/>
          <p:cNvSpPr>
            <a:spLocks noChangeArrowheads="1"/>
          </p:cNvSpPr>
          <p:nvPr/>
        </p:nvSpPr>
        <p:spPr bwMode="auto">
          <a:xfrm>
            <a:off x="5562600" y="1592263"/>
            <a:ext cx="704850" cy="1189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7200" b="1">
                <a:effectLst>
                  <a:outerShdw blurRad="38100" dist="38100" dir="2700000" algn="tl">
                    <a:srgbClr val="4D4D4D"/>
                  </a:outerShdw>
                </a:effectLst>
              </a:rPr>
              <a:t>=</a:t>
            </a:r>
          </a:p>
        </p:txBody>
      </p:sp>
      <p:sp>
        <p:nvSpPr>
          <p:cNvPr id="1770499" name="Text Box 3"/>
          <p:cNvSpPr txBox="1">
            <a:spLocks noChangeArrowheads="1"/>
          </p:cNvSpPr>
          <p:nvPr/>
        </p:nvSpPr>
        <p:spPr bwMode="auto">
          <a:xfrm>
            <a:off x="2952750" y="1562100"/>
            <a:ext cx="704850" cy="118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7200" b="1">
                <a:effectLst>
                  <a:outerShdw blurRad="38100" dist="38100" dir="2700000" algn="tl">
                    <a:srgbClr val="4D4D4D"/>
                  </a:outerShdw>
                </a:effectLst>
              </a:rPr>
              <a:t>+</a:t>
            </a:r>
            <a:endParaRPr lang="en-US" sz="6000" b="1">
              <a:effectLst>
                <a:outerShdw blurRad="38100" dist="38100" dir="2700000" algn="tl">
                  <a:srgbClr val="4D4D4D"/>
                </a:outerShdw>
              </a:effectLst>
            </a:endParaRPr>
          </a:p>
        </p:txBody>
      </p:sp>
      <p:pic>
        <p:nvPicPr>
          <p:cNvPr id="37892" name="Picture 4" descr="orange-pear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096000" y="1333500"/>
            <a:ext cx="2982913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3" name="Picture 5" descr="pear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5088" y="1333500"/>
            <a:ext cx="2982912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4" name="Picture 6" descr="oPaolina3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54600" y="3695700"/>
            <a:ext cx="32512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5" name="Picture 7" descr="Paolina_black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38200" y="3676650"/>
            <a:ext cx="32512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6" name="Picture 8" descr="neworange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382963" y="1169988"/>
            <a:ext cx="2560637" cy="2182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girl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34063" y="1123950"/>
            <a:ext cx="3233737" cy="489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5" name="Picture 3" descr="fabri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81400" y="2438400"/>
            <a:ext cx="20574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6" name="Picture 4" descr="girl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" y="1143000"/>
            <a:ext cx="3222625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Today’s Class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Texture synthesis and hole-filling</a:t>
            </a:r>
            <a:endParaRPr lang="en-US" dirty="0"/>
          </a:p>
        </p:txBody>
      </p:sp>
      <p:pic>
        <p:nvPicPr>
          <p:cNvPr id="26828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800" y="2057400"/>
            <a:ext cx="6753225" cy="423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Making sacred toast</a:t>
            </a:r>
            <a:endParaRPr lang="en-US" dirty="0"/>
          </a:p>
        </p:txBody>
      </p:sp>
      <p:pic>
        <p:nvPicPr>
          <p:cNvPr id="304132" name="Picture 4" descr="http://cooltoast.com/wp-content/uploads/2010/03/Jesus_Toast_Grilled_Cheese-274x3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29200" y="2057400"/>
            <a:ext cx="3581400" cy="3921241"/>
          </a:xfrm>
          <a:prstGeom prst="rect">
            <a:avLst/>
          </a:prstGeom>
          <a:noFill/>
        </p:spPr>
      </p:pic>
      <p:pic>
        <p:nvPicPr>
          <p:cNvPr id="304134" name="Picture 6" descr="http://t0.gstatic.com/images?q=tbn:ANd9GcQ2PLSHNjZrdYtUiJUCN78_Y_ef8xohVUCOy4YbUC-d3JCLBRk&amp;t=1&amp;usg=__0rHlbdFtQzxRuxKYkwQqGE6Oys8=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1676400" y="3733800"/>
            <a:ext cx="1924050" cy="2381250"/>
          </a:xfrm>
          <a:prstGeom prst="rect">
            <a:avLst/>
          </a:prstGeom>
          <a:noFill/>
        </p:spPr>
      </p:pic>
      <p:pic>
        <p:nvPicPr>
          <p:cNvPr id="304136" name="Picture 8" descr="http://t0.gstatic.com/images?q=tbn:ANd9GcTR_kHFvl2JDbx4RKSOPoIj7_n2YFhzitRB0GfOEw4QoBNEenA&amp;t=1&amp;usg=__CaEd0HNDateSOK1vJea_SAjJy90=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47800" y="1295400"/>
            <a:ext cx="2466975" cy="1847851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2438400" y="3124200"/>
            <a:ext cx="3946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+</a:t>
            </a:r>
            <a:endParaRPr lang="en-US" sz="2800" dirty="0"/>
          </a:p>
        </p:txBody>
      </p:sp>
      <p:sp>
        <p:nvSpPr>
          <p:cNvPr id="8" name="Right Arrow 7"/>
          <p:cNvSpPr/>
          <p:nvPr/>
        </p:nvSpPr>
        <p:spPr>
          <a:xfrm>
            <a:off x="4267200" y="3733800"/>
            <a:ext cx="6096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419600" y="3124200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?</a:t>
            </a:r>
            <a:endParaRPr lang="en-US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152457" y="6425075"/>
            <a:ext cx="88390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http://www.nbcnews.com/id/6511148/ns/us_news-weird_news/t/virgin-mary-grilled-cheese-sells/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Project 2: texture synthesis and transfer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417637"/>
            <a:ext cx="3812126" cy="5135563"/>
          </a:xfrm>
        </p:spPr>
        <p:txBody>
          <a:bodyPr/>
          <a:lstStyle/>
          <a:p>
            <a:r>
              <a:rPr lang="en-US" sz="2000" dirty="0">
                <a:hlinkClick r:id="rId2"/>
              </a:rPr>
              <a:t>http://</a:t>
            </a:r>
            <a:r>
              <a:rPr lang="en-US" sz="2000" dirty="0" smtClean="0">
                <a:hlinkClick r:id="rId2"/>
              </a:rPr>
              <a:t>courses.engr.illinois.edu/cs498dh3/projects/quilting/ComputationalPhotography_ProjectQuilting.html</a:t>
            </a:r>
            <a:endParaRPr lang="en-US" sz="2000" dirty="0" smtClean="0"/>
          </a:p>
          <a:p>
            <a:r>
              <a:rPr lang="en-US" sz="2400" dirty="0" smtClean="0"/>
              <a:t>Note: this is significantly more challenging than the first project</a:t>
            </a:r>
            <a:endParaRPr lang="en-US" sz="2400" dirty="0"/>
          </a:p>
        </p:txBody>
      </p:sp>
      <p:pic>
        <p:nvPicPr>
          <p:cNvPr id="4" name="Picture 3" descr="C:\Users\Hoiem\Documents\Classes\ComputationalPhotography - Fall 2012\projects\quilting\solutions\toast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419" y="4435483"/>
            <a:ext cx="2456349" cy="2248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Hoiem\Documents\Classes\ComputationalPhotography - Fall 2012\projects\quilting\solutions\face_toast_cropped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4261120"/>
            <a:ext cx="2764638" cy="2596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Hoiem\Documents\Classes\ComputationalPhotography - Fall 2012\projects\quilting\solutions\fac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0576" y="4788386"/>
            <a:ext cx="1243011" cy="1542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ight Arrow 6"/>
          <p:cNvSpPr/>
          <p:nvPr/>
        </p:nvSpPr>
        <p:spPr>
          <a:xfrm>
            <a:off x="4269326" y="5424446"/>
            <a:ext cx="611038" cy="4330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6" descr="C:\Users\Hoiem\Documents\Classes\ComputationalPhotography - Fall 2012\projects\quilting\samples\text_small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5798" y="1902906"/>
            <a:ext cx="1109132" cy="1087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7" descr="C:\Users\Hoiem\Documents\Classes\ComputationalPhotography - Fall 2012\projects\quilting\text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579" y="1176552"/>
            <a:ext cx="2590800" cy="2540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ight Arrow 9"/>
          <p:cNvSpPr/>
          <p:nvPr/>
        </p:nvSpPr>
        <p:spPr>
          <a:xfrm>
            <a:off x="5509343" y="2160904"/>
            <a:ext cx="611038" cy="4330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485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83798613"/>
              </p:ext>
            </p:extLst>
          </p:nvPr>
        </p:nvGraphicFramePr>
        <p:xfrm>
          <a:off x="1752600" y="1209675"/>
          <a:ext cx="1619250" cy="1457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2772" name="PhotoSuite Image" r:id="rId3" imgW="1619250" imgH="1457325" progId="">
                  <p:embed/>
                </p:oleObj>
              </mc:Choice>
              <mc:Fallback>
                <p:oleObj name="PhotoSuite Image" r:id="rId3" imgW="1619250" imgH="1457325" progId="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52600" y="1209675"/>
                        <a:ext cx="1619250" cy="1457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4233075"/>
              </p:ext>
            </p:extLst>
          </p:nvPr>
        </p:nvGraphicFramePr>
        <p:xfrm>
          <a:off x="4724400" y="914400"/>
          <a:ext cx="3314700" cy="2933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2773" name="PhotoSuite Image" r:id="rId5" imgW="3314700" imgH="2933700" progId="">
                  <p:embed/>
                </p:oleObj>
              </mc:Choice>
              <mc:Fallback>
                <p:oleObj name="PhotoSuite Image" r:id="rId5" imgW="3314700" imgH="2933700" progId="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24400" y="914400"/>
                        <a:ext cx="3314700" cy="2933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/>
          <p:cNvSpPr/>
          <p:nvPr/>
        </p:nvSpPr>
        <p:spPr>
          <a:xfrm>
            <a:off x="5575540" y="2057400"/>
            <a:ext cx="2501660" cy="1828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661138" y="2379450"/>
            <a:ext cx="2501660" cy="15067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454768" y="1922251"/>
            <a:ext cx="457200" cy="4572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438400" y="1824483"/>
            <a:ext cx="457200" cy="4572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943819" y="2053083"/>
            <a:ext cx="457200" cy="4572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209800" y="1462172"/>
            <a:ext cx="457200" cy="4572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rc 14"/>
          <p:cNvSpPr/>
          <p:nvPr/>
        </p:nvSpPr>
        <p:spPr>
          <a:xfrm>
            <a:off x="2968924" y="1593004"/>
            <a:ext cx="2406768" cy="688679"/>
          </a:xfrm>
          <a:prstGeom prst="arc">
            <a:avLst>
              <a:gd name="adj1" fmla="val 11061735"/>
              <a:gd name="adj2" fmla="val 21231791"/>
            </a:avLst>
          </a:prstGeom>
          <a:ln w="25400">
            <a:solidFill>
              <a:srgbClr val="FF000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Texture Synthesis and Transfer Recap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2743200"/>
                <a:ext cx="8229600" cy="4267200"/>
              </a:xfrm>
            </p:spPr>
            <p:txBody>
              <a:bodyPr>
                <a:normAutofit fontScale="62500" lnSpcReduction="20000"/>
              </a:bodyPr>
              <a:lstStyle/>
              <a:p>
                <a:pPr marL="0" indent="0">
                  <a:buNone/>
                </a:pPr>
                <a:r>
                  <a:rPr lang="en-US" dirty="0" smtClean="0"/>
                  <a:t>For each overlapping patch in the output image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dirty="0" smtClean="0"/>
                  <a:t>Compute the cost to each patch in the sample</a:t>
                </a:r>
              </a:p>
              <a:p>
                <a:pPr lvl="1"/>
                <a:r>
                  <a:rPr lang="en-US" dirty="0" smtClean="0"/>
                  <a:t>Texture synthesis: this cost is the SSD (sum of square difference) of pixel values in the overlapping portion of the existing output and sample</a:t>
                </a:r>
              </a:p>
              <a:p>
                <a:pPr lvl="1"/>
                <a:r>
                  <a:rPr lang="en-US" dirty="0" smtClean="0"/>
                  <a:t>Texture transfer: cost is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𝛼</m:t>
                    </m:r>
                    <m:r>
                      <a:rPr lang="en-US" b="0" i="1" smtClean="0">
                        <a:latin typeface="Cambria Math"/>
                      </a:rPr>
                      <m:t>∗</m:t>
                    </m:r>
                    <m:r>
                      <a:rPr lang="en-US" b="0" i="1" smtClean="0">
                        <a:latin typeface="Cambria Math"/>
                      </a:rPr>
                      <m:t>𝑆𝑆</m:t>
                    </m:r>
                    <m:sSub>
                      <m:sSubPr>
                        <m:ctrlPr>
                          <a:rPr lang="en-US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𝐷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𝑜𝑣𝑒𝑟𝑙𝑎𝑝</m:t>
                        </m:r>
                      </m:sub>
                    </m:sSub>
                    <m:r>
                      <a:rPr lang="en-US" b="0" i="1" smtClean="0">
                        <a:latin typeface="Cambria Math"/>
                      </a:rPr>
                      <m:t>+</m:t>
                    </m:r>
                    <m:d>
                      <m:dPr>
                        <m:ctrlPr>
                          <a:rPr lang="en-US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/>
                          </a:rPr>
                          <m:t>1−</m:t>
                        </m:r>
                        <m:r>
                          <a:rPr lang="en-US" b="0" i="1" smtClean="0">
                            <a:latin typeface="Cambria Math"/>
                          </a:rPr>
                          <m:t>𝛼</m:t>
                        </m:r>
                      </m:e>
                    </m:d>
                    <m:r>
                      <a:rPr lang="en-US" b="0" i="1" smtClean="0">
                        <a:latin typeface="Cambria Math"/>
                      </a:rPr>
                      <m:t>∗</m:t>
                    </m:r>
                    <m:r>
                      <a:rPr lang="en-US" b="0" i="1" smtClean="0">
                        <a:latin typeface="Cambria Math"/>
                      </a:rPr>
                      <m:t>𝑆𝑆</m:t>
                    </m:r>
                    <m:sSub>
                      <m:sSubPr>
                        <m:ctrlPr>
                          <a:rPr lang="en-US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𝐷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𝑡𝑟𝑎𝑛𝑠𝑓𝑒𝑟</m:t>
                        </m:r>
                      </m:sub>
                    </m:sSub>
                  </m:oMath>
                </a14:m>
                <a:r>
                  <a:rPr lang="en-US" dirty="0" smtClean="0"/>
                  <a:t> </a:t>
                </a:r>
                <a:r>
                  <a:rPr lang="en-US" dirty="0"/>
                  <a:t> </a:t>
                </a:r>
                <a:r>
                  <a:rPr lang="en-US" dirty="0" smtClean="0"/>
                  <a:t> The latter term enforces that the source and target correspondence patches should match.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dirty="0" smtClean="0"/>
                  <a:t>Select one sample patch that has a small cost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dirty="0" smtClean="0"/>
                  <a:t>Find a cut through the left/top borders of the patch based on overlapping region with existing output</a:t>
                </a:r>
              </a:p>
              <a:p>
                <a:pPr marL="914400" lvl="1" indent="-514350"/>
                <a:r>
                  <a:rPr lang="en-US" dirty="0" smtClean="0"/>
                  <a:t>Use this cut to create a mask that specifies which pixels to copy from sample patch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dirty="0" smtClean="0"/>
                  <a:t>Copy masked pixels from sample image to corresponding pixel locations in output image</a:t>
                </a: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2743200"/>
                <a:ext cx="8229600" cy="4267200"/>
              </a:xfrm>
              <a:blipFill rotWithShape="1">
                <a:blip r:embed="rId7"/>
                <a:stretch>
                  <a:fillRect l="-741" t="-2000" r="-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/>
          <p:cNvSpPr txBox="1"/>
          <p:nvPr/>
        </p:nvSpPr>
        <p:spPr>
          <a:xfrm>
            <a:off x="685800" y="1580777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Sample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8066749" y="1580064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Output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3875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Related idea: Image Analogies</a:t>
            </a:r>
          </a:p>
        </p:txBody>
      </p:sp>
      <p:pic>
        <p:nvPicPr>
          <p:cNvPr id="40963" name="Picture 3" descr="watercolor-sr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066800"/>
            <a:ext cx="2925763" cy="219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4" name="Picture 4" descr="watercolo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5800" y="1066800"/>
            <a:ext cx="2925763" cy="219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5" name="Text Box 5"/>
          <p:cNvSpPr txBox="1">
            <a:spLocks noChangeArrowheads="1"/>
          </p:cNvSpPr>
          <p:nvPr/>
        </p:nvSpPr>
        <p:spPr bwMode="auto">
          <a:xfrm>
            <a:off x="1474788" y="3276600"/>
            <a:ext cx="4048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/>
              <a:t>A</a:t>
            </a:r>
          </a:p>
        </p:txBody>
      </p:sp>
      <p:sp>
        <p:nvSpPr>
          <p:cNvPr id="40966" name="Text Box 6"/>
          <p:cNvSpPr txBox="1">
            <a:spLocks noChangeArrowheads="1"/>
          </p:cNvSpPr>
          <p:nvPr/>
        </p:nvSpPr>
        <p:spPr bwMode="auto">
          <a:xfrm>
            <a:off x="5694363" y="3276600"/>
            <a:ext cx="5064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/>
              <a:t>A’</a:t>
            </a:r>
          </a:p>
        </p:txBody>
      </p:sp>
      <p:sp>
        <p:nvSpPr>
          <p:cNvPr id="40967" name="Text Box 7"/>
          <p:cNvSpPr txBox="1">
            <a:spLocks noChangeArrowheads="1"/>
          </p:cNvSpPr>
          <p:nvPr/>
        </p:nvSpPr>
        <p:spPr bwMode="auto">
          <a:xfrm>
            <a:off x="1524000" y="6172200"/>
            <a:ext cx="387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/>
              <a:t>B</a:t>
            </a:r>
          </a:p>
        </p:txBody>
      </p:sp>
      <p:sp>
        <p:nvSpPr>
          <p:cNvPr id="40968" name="Text Box 8"/>
          <p:cNvSpPr txBox="1">
            <a:spLocks noChangeArrowheads="1"/>
          </p:cNvSpPr>
          <p:nvPr/>
        </p:nvSpPr>
        <p:spPr bwMode="auto">
          <a:xfrm>
            <a:off x="5715000" y="6172200"/>
            <a:ext cx="4889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/>
              <a:t>B’</a:t>
            </a:r>
          </a:p>
        </p:txBody>
      </p:sp>
      <p:pic>
        <p:nvPicPr>
          <p:cNvPr id="40969" name="Picture 9" descr="boat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" y="3886200"/>
            <a:ext cx="3271838" cy="2151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76650" name="Picture 10" descr="watercolor-boats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95800" y="3854450"/>
            <a:ext cx="3290888" cy="216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4419600" y="6488668"/>
            <a:ext cx="4685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Image Analogies, Hertzmann et al. SG 2001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581400" y="1905000"/>
            <a:ext cx="6206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: :</a:t>
            </a:r>
            <a:endParaRPr lang="en-US" sz="36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3798917" y="4687669"/>
            <a:ext cx="6206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: :</a:t>
            </a:r>
            <a:endParaRPr lang="en-US" sz="36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6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76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watercolor-boat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6550" y="501650"/>
            <a:ext cx="8475663" cy="557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Image analogies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Define a similarity between A and B</a:t>
            </a:r>
          </a:p>
          <a:p>
            <a:r>
              <a:rPr lang="en-US" dirty="0" smtClean="0"/>
              <a:t>For each patch in B:</a:t>
            </a:r>
          </a:p>
          <a:p>
            <a:pPr lvl="1"/>
            <a:r>
              <a:rPr lang="en-US" dirty="0" smtClean="0"/>
              <a:t>Find a matching patch in A, whose corresponding A’ also fits in well with existing patches in B’</a:t>
            </a:r>
          </a:p>
          <a:p>
            <a:pPr lvl="1"/>
            <a:r>
              <a:rPr lang="en-US" dirty="0" smtClean="0"/>
              <a:t>Copy the patch in A’ to B’</a:t>
            </a:r>
          </a:p>
          <a:p>
            <a:r>
              <a:rPr lang="en-US" dirty="0" smtClean="0"/>
              <a:t>Algorithm is done iteratively, coarse-to-fine</a:t>
            </a:r>
          </a:p>
        </p:txBody>
      </p:sp>
      <p:grpSp>
        <p:nvGrpSpPr>
          <p:cNvPr id="14" name="Group 13"/>
          <p:cNvGrpSpPr>
            <a:grpSpLocks noChangeAspect="1"/>
          </p:cNvGrpSpPr>
          <p:nvPr/>
        </p:nvGrpSpPr>
        <p:grpSpPr>
          <a:xfrm>
            <a:off x="5486400" y="324981"/>
            <a:ext cx="3212926" cy="2576538"/>
            <a:chOff x="457200" y="1066800"/>
            <a:chExt cx="7329488" cy="5877727"/>
          </a:xfrm>
        </p:grpSpPr>
        <p:pic>
          <p:nvPicPr>
            <p:cNvPr id="4" name="Picture 3" descr="watercolor-src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57200" y="1066800"/>
              <a:ext cx="2925763" cy="2193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" name="Picture 4" descr="watercolor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495800" y="1066800"/>
              <a:ext cx="2925763" cy="2193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Text Box 5"/>
            <p:cNvSpPr txBox="1">
              <a:spLocks noChangeArrowheads="1"/>
            </p:cNvSpPr>
            <p:nvPr/>
          </p:nvSpPr>
          <p:spPr bwMode="auto">
            <a:xfrm>
              <a:off x="1311140" y="3276599"/>
              <a:ext cx="732103" cy="7723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600" dirty="0"/>
                <a:t>A</a:t>
              </a:r>
            </a:p>
          </p:txBody>
        </p:sp>
        <p:sp>
          <p:nvSpPr>
            <p:cNvPr id="7" name="Text Box 6"/>
            <p:cNvSpPr txBox="1">
              <a:spLocks noChangeArrowheads="1"/>
            </p:cNvSpPr>
            <p:nvPr/>
          </p:nvSpPr>
          <p:spPr bwMode="auto">
            <a:xfrm>
              <a:off x="5547732" y="3276599"/>
              <a:ext cx="799681" cy="7723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600"/>
                <a:t>A’</a:t>
              </a:r>
            </a:p>
          </p:txBody>
        </p:sp>
        <p:sp>
          <p:nvSpPr>
            <p:cNvPr id="8" name="Text Box 7"/>
            <p:cNvSpPr txBox="1">
              <a:spLocks noChangeArrowheads="1"/>
            </p:cNvSpPr>
            <p:nvPr/>
          </p:nvSpPr>
          <p:spPr bwMode="auto">
            <a:xfrm>
              <a:off x="1351621" y="6172201"/>
              <a:ext cx="732103" cy="7723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600"/>
                <a:t>B</a:t>
              </a:r>
            </a:p>
          </p:txBody>
        </p:sp>
        <p:sp>
          <p:nvSpPr>
            <p:cNvPr id="9" name="Text Box 8"/>
            <p:cNvSpPr txBox="1">
              <a:spLocks noChangeArrowheads="1"/>
            </p:cNvSpPr>
            <p:nvPr/>
          </p:nvSpPr>
          <p:spPr bwMode="auto">
            <a:xfrm>
              <a:off x="5542228" y="6172201"/>
              <a:ext cx="834495" cy="7723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600"/>
                <a:t>B’</a:t>
              </a:r>
            </a:p>
          </p:txBody>
        </p:sp>
        <p:pic>
          <p:nvPicPr>
            <p:cNvPr id="10" name="Picture 9" descr="boats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57200" y="3886200"/>
              <a:ext cx="3271838" cy="21510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10" descr="watercolor-boats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495800" y="3854450"/>
              <a:ext cx="3290888" cy="2165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TextBox 11"/>
            <p:cNvSpPr txBox="1"/>
            <p:nvPr/>
          </p:nvSpPr>
          <p:spPr>
            <a:xfrm>
              <a:off x="3581399" y="1905000"/>
              <a:ext cx="867404" cy="7723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/>
                <a:t>: :</a:t>
              </a:r>
              <a:endParaRPr lang="en-US" sz="1600" b="1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798917" y="4687669"/>
              <a:ext cx="867404" cy="7723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/>
                <a:t>: :</a:t>
              </a:r>
              <a:endParaRPr lang="en-US" sz="16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985861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Blur Filter</a:t>
            </a:r>
          </a:p>
        </p:txBody>
      </p:sp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95400" y="1314450"/>
            <a:ext cx="6400800" cy="5091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Edge Filter</a:t>
            </a:r>
          </a:p>
        </p:txBody>
      </p:sp>
      <p:pic>
        <p:nvPicPr>
          <p:cNvPr id="4403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71600" y="1371600"/>
            <a:ext cx="6553200" cy="505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rhone-sr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57275" y="990600"/>
            <a:ext cx="3290888" cy="2468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59" name="Picture 3" descr="rhon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86275" y="990600"/>
            <a:ext cx="3290888" cy="2468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0" name="Picture 4" descr="darkcloud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57275" y="3886200"/>
            <a:ext cx="3290888" cy="2570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84837" name="Picture 5" descr="rhone-darkclouds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62475" y="3886200"/>
            <a:ext cx="3286125" cy="2570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2" name="Text Box 6"/>
          <p:cNvSpPr txBox="1">
            <a:spLocks noChangeArrowheads="1"/>
          </p:cNvSpPr>
          <p:nvPr/>
        </p:nvSpPr>
        <p:spPr bwMode="auto">
          <a:xfrm>
            <a:off x="2043113" y="3352800"/>
            <a:ext cx="4048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/>
              <a:t>A</a:t>
            </a:r>
          </a:p>
        </p:txBody>
      </p:sp>
      <p:sp>
        <p:nvSpPr>
          <p:cNvPr id="45063" name="Text Box 7"/>
          <p:cNvSpPr txBox="1">
            <a:spLocks noChangeArrowheads="1"/>
          </p:cNvSpPr>
          <p:nvPr/>
        </p:nvSpPr>
        <p:spPr bwMode="auto">
          <a:xfrm>
            <a:off x="5967413" y="3352800"/>
            <a:ext cx="5064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/>
              <a:t>A’</a:t>
            </a:r>
          </a:p>
        </p:txBody>
      </p:sp>
      <p:sp>
        <p:nvSpPr>
          <p:cNvPr id="45064" name="Text Box 8"/>
          <p:cNvSpPr txBox="1">
            <a:spLocks noChangeArrowheads="1"/>
          </p:cNvSpPr>
          <p:nvPr/>
        </p:nvSpPr>
        <p:spPr bwMode="auto">
          <a:xfrm>
            <a:off x="2092325" y="6400800"/>
            <a:ext cx="387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/>
              <a:t>B</a:t>
            </a:r>
          </a:p>
        </p:txBody>
      </p:sp>
      <p:sp>
        <p:nvSpPr>
          <p:cNvPr id="45065" name="Text Box 9"/>
          <p:cNvSpPr txBox="1">
            <a:spLocks noChangeArrowheads="1"/>
          </p:cNvSpPr>
          <p:nvPr/>
        </p:nvSpPr>
        <p:spPr bwMode="auto">
          <a:xfrm>
            <a:off x="5988050" y="6400800"/>
            <a:ext cx="4889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/>
              <a:t>B’</a:t>
            </a:r>
          </a:p>
        </p:txBody>
      </p:sp>
      <p:sp>
        <p:nvSpPr>
          <p:cNvPr id="45066" name="Rectangle 1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Artistic Filters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4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848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Colorization</a:t>
            </a:r>
          </a:p>
        </p:txBody>
      </p:sp>
      <p:pic>
        <p:nvPicPr>
          <p:cNvPr id="4608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9200" y="1981200"/>
            <a:ext cx="6934200" cy="4354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Texture</a:t>
            </a:r>
            <a:endParaRPr lang="en-US" sz="2800" i="1" smtClean="0"/>
          </a:p>
        </p:txBody>
      </p:sp>
      <p:sp>
        <p:nvSpPr>
          <p:cNvPr id="103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295400"/>
            <a:ext cx="7772400" cy="1600200"/>
          </a:xfrm>
        </p:spPr>
        <p:txBody>
          <a:bodyPr/>
          <a:lstStyle/>
          <a:p>
            <a:pPr eaLnBrk="1" hangingPunct="1"/>
            <a:r>
              <a:rPr lang="en-US" dirty="0" smtClean="0"/>
              <a:t>Texture depicts spatially repeating patterns</a:t>
            </a:r>
          </a:p>
          <a:p>
            <a:pPr eaLnBrk="1" hangingPunct="1"/>
            <a:r>
              <a:rPr lang="en-US" dirty="0" smtClean="0"/>
              <a:t>Textures appear naturally and frequently</a:t>
            </a:r>
          </a:p>
        </p:txBody>
      </p:sp>
      <p:graphicFrame>
        <p:nvGraphicFramePr>
          <p:cNvPr id="1026" name="Object 4"/>
          <p:cNvGraphicFramePr>
            <a:graphicFrameLocks noChangeAspect="1"/>
          </p:cNvGraphicFramePr>
          <p:nvPr/>
        </p:nvGraphicFramePr>
        <p:xfrm>
          <a:off x="762000" y="3505200"/>
          <a:ext cx="1828800" cy="182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607" name="PhotoSuite Image" r:id="rId4" imgW="2438280" imgH="2438280" progId="">
                  <p:embed/>
                </p:oleObj>
              </mc:Choice>
              <mc:Fallback>
                <p:oleObj name="PhotoSuite Image" r:id="rId4" imgW="2438280" imgH="2438280" progId="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" y="3505200"/>
                        <a:ext cx="1828800" cy="1828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107763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7" name="Object 5"/>
          <p:cNvGraphicFramePr>
            <a:graphicFrameLocks noChangeAspect="1"/>
          </p:cNvGraphicFramePr>
          <p:nvPr/>
        </p:nvGraphicFramePr>
        <p:xfrm>
          <a:off x="6096000" y="3533775"/>
          <a:ext cx="2000250" cy="1800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608" name="PhotoSuite Image" r:id="rId6" imgW="1619280" imgH="1457280" progId="">
                  <p:embed/>
                </p:oleObj>
              </mc:Choice>
              <mc:Fallback>
                <p:oleObj name="PhotoSuite Image" r:id="rId6" imgW="1619280" imgH="1457280" progId="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0" y="3533775"/>
                        <a:ext cx="2000250" cy="1800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8" name="Object 6"/>
          <p:cNvGraphicFramePr>
            <a:graphicFrameLocks noChangeAspect="1"/>
          </p:cNvGraphicFramePr>
          <p:nvPr/>
        </p:nvGraphicFramePr>
        <p:xfrm>
          <a:off x="3429000" y="3505200"/>
          <a:ext cx="1828800" cy="182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609" name="PhotoSuite Image" r:id="rId8" imgW="1219320" imgH="1219320" progId="">
                  <p:embed/>
                </p:oleObj>
              </mc:Choice>
              <mc:Fallback>
                <p:oleObj name="PhotoSuite Image" r:id="rId8" imgW="1219320" imgH="1219320" progId="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29000" y="3505200"/>
                        <a:ext cx="1828800" cy="1828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1" name="Text Box 7"/>
          <p:cNvSpPr txBox="1">
            <a:spLocks noChangeArrowheads="1"/>
          </p:cNvSpPr>
          <p:nvPr/>
        </p:nvSpPr>
        <p:spPr bwMode="auto">
          <a:xfrm>
            <a:off x="990600" y="5334000"/>
            <a:ext cx="11826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radishes</a:t>
            </a:r>
          </a:p>
        </p:txBody>
      </p:sp>
      <p:sp>
        <p:nvSpPr>
          <p:cNvPr id="1032" name="Text Box 8"/>
          <p:cNvSpPr txBox="1">
            <a:spLocks noChangeArrowheads="1"/>
          </p:cNvSpPr>
          <p:nvPr/>
        </p:nvSpPr>
        <p:spPr bwMode="auto">
          <a:xfrm>
            <a:off x="3886200" y="5334000"/>
            <a:ext cx="844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rocks</a:t>
            </a:r>
          </a:p>
        </p:txBody>
      </p:sp>
      <p:sp>
        <p:nvSpPr>
          <p:cNvPr id="1033" name="Text Box 9"/>
          <p:cNvSpPr txBox="1">
            <a:spLocks noChangeArrowheads="1"/>
          </p:cNvSpPr>
          <p:nvPr/>
        </p:nvSpPr>
        <p:spPr bwMode="auto">
          <a:xfrm>
            <a:off x="6553200" y="5334000"/>
            <a:ext cx="9794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yogurt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6488668"/>
            <a:ext cx="33906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Many slides from James Hays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Texture-by-numbers</a:t>
            </a:r>
          </a:p>
        </p:txBody>
      </p:sp>
      <p:pic>
        <p:nvPicPr>
          <p:cNvPr id="47107" name="Picture 3" descr="oxbow-mas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989013"/>
            <a:ext cx="3290888" cy="2195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8" name="Picture 4" descr="oxbow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200" y="990600"/>
            <a:ext cx="3290888" cy="2195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9" name="Picture 5" descr="oxbow-newmask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14400" y="3605213"/>
            <a:ext cx="3290888" cy="2719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88934" name="Picture 6" descr="oxbow-result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8200" y="3605213"/>
            <a:ext cx="3290888" cy="2719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11" name="Text Box 7"/>
          <p:cNvSpPr txBox="1">
            <a:spLocks noChangeArrowheads="1"/>
          </p:cNvSpPr>
          <p:nvPr/>
        </p:nvSpPr>
        <p:spPr bwMode="auto">
          <a:xfrm>
            <a:off x="2195513" y="3200400"/>
            <a:ext cx="4048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/>
              <a:t>A</a:t>
            </a:r>
          </a:p>
        </p:txBody>
      </p:sp>
      <p:sp>
        <p:nvSpPr>
          <p:cNvPr id="47112" name="Text Box 8"/>
          <p:cNvSpPr txBox="1">
            <a:spLocks noChangeArrowheads="1"/>
          </p:cNvSpPr>
          <p:nvPr/>
        </p:nvSpPr>
        <p:spPr bwMode="auto">
          <a:xfrm>
            <a:off x="6119813" y="3200400"/>
            <a:ext cx="5064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/>
              <a:t>A’</a:t>
            </a:r>
          </a:p>
        </p:txBody>
      </p:sp>
      <p:sp>
        <p:nvSpPr>
          <p:cNvPr id="47113" name="Text Box 9"/>
          <p:cNvSpPr txBox="1">
            <a:spLocks noChangeArrowheads="1"/>
          </p:cNvSpPr>
          <p:nvPr/>
        </p:nvSpPr>
        <p:spPr bwMode="auto">
          <a:xfrm>
            <a:off x="2244725" y="6248400"/>
            <a:ext cx="387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/>
              <a:t>B</a:t>
            </a:r>
          </a:p>
        </p:txBody>
      </p:sp>
      <p:sp>
        <p:nvSpPr>
          <p:cNvPr id="47114" name="Text Box 10"/>
          <p:cNvSpPr txBox="1">
            <a:spLocks noChangeArrowheads="1"/>
          </p:cNvSpPr>
          <p:nvPr/>
        </p:nvSpPr>
        <p:spPr bwMode="auto">
          <a:xfrm>
            <a:off x="6140450" y="6248400"/>
            <a:ext cx="4889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/>
              <a:t>B’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8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889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Super-resolution</a:t>
            </a:r>
          </a:p>
        </p:txBody>
      </p:sp>
      <p:pic>
        <p:nvPicPr>
          <p:cNvPr id="4813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1595438"/>
            <a:ext cx="2322513" cy="2284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81600" y="1600200"/>
            <a:ext cx="2322513" cy="2284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19400" y="1447800"/>
            <a:ext cx="1306513" cy="243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4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27950" y="1447800"/>
            <a:ext cx="1306513" cy="243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5" name="Text Box 7"/>
          <p:cNvSpPr txBox="1">
            <a:spLocks noChangeArrowheads="1"/>
          </p:cNvSpPr>
          <p:nvPr/>
        </p:nvSpPr>
        <p:spPr bwMode="auto">
          <a:xfrm>
            <a:off x="1812925" y="4156075"/>
            <a:ext cx="4048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A</a:t>
            </a:r>
          </a:p>
        </p:txBody>
      </p:sp>
      <p:sp>
        <p:nvSpPr>
          <p:cNvPr id="48136" name="Text Box 8"/>
          <p:cNvSpPr txBox="1">
            <a:spLocks noChangeArrowheads="1"/>
          </p:cNvSpPr>
          <p:nvPr/>
        </p:nvSpPr>
        <p:spPr bwMode="auto">
          <a:xfrm>
            <a:off x="6910388" y="4162425"/>
            <a:ext cx="5064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A’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Super-resolution (result!)</a:t>
            </a:r>
          </a:p>
        </p:txBody>
      </p:sp>
      <p:pic>
        <p:nvPicPr>
          <p:cNvPr id="4915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1836738"/>
            <a:ext cx="2419350" cy="409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86400" y="1841500"/>
            <a:ext cx="2419350" cy="4090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7" name="Text Box 5"/>
          <p:cNvSpPr txBox="1">
            <a:spLocks noChangeArrowheads="1"/>
          </p:cNvSpPr>
          <p:nvPr/>
        </p:nvSpPr>
        <p:spPr bwMode="auto">
          <a:xfrm>
            <a:off x="1812925" y="6137275"/>
            <a:ext cx="387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B</a:t>
            </a:r>
          </a:p>
        </p:txBody>
      </p:sp>
      <p:sp>
        <p:nvSpPr>
          <p:cNvPr id="49158" name="Text Box 6"/>
          <p:cNvSpPr txBox="1">
            <a:spLocks noChangeArrowheads="1"/>
          </p:cNvSpPr>
          <p:nvPr/>
        </p:nvSpPr>
        <p:spPr bwMode="auto">
          <a:xfrm>
            <a:off x="6537325" y="6172200"/>
            <a:ext cx="4889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B’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Things to remember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5867400" cy="5867400"/>
          </a:xfrm>
        </p:spPr>
        <p:txBody>
          <a:bodyPr>
            <a:normAutofit fontScale="77500" lnSpcReduction="20000"/>
          </a:bodyPr>
          <a:lstStyle/>
          <a:p>
            <a:endParaRPr lang="en-US" dirty="0" smtClean="0"/>
          </a:p>
          <a:p>
            <a:r>
              <a:rPr lang="en-US" dirty="0" smtClean="0"/>
              <a:t>Texture synthesis and hole-filling can be thought of as a form of probabilistic hallucination</a:t>
            </a:r>
          </a:p>
          <a:p>
            <a:endParaRPr lang="en-US" dirty="0" smtClean="0"/>
          </a:p>
          <a:p>
            <a:r>
              <a:rPr lang="en-US" dirty="0" smtClean="0"/>
              <a:t>Simple, similarity-based matching is a powerful tool</a:t>
            </a:r>
          </a:p>
          <a:p>
            <a:pPr lvl="1"/>
            <a:r>
              <a:rPr lang="en-US" dirty="0" smtClean="0"/>
              <a:t>Synthesis</a:t>
            </a:r>
          </a:p>
          <a:p>
            <a:pPr lvl="1"/>
            <a:r>
              <a:rPr lang="en-US" dirty="0" smtClean="0"/>
              <a:t>Hole-filling</a:t>
            </a:r>
          </a:p>
          <a:p>
            <a:pPr lvl="1"/>
            <a:r>
              <a:rPr lang="en-US" dirty="0" smtClean="0"/>
              <a:t>Transfer</a:t>
            </a:r>
          </a:p>
          <a:p>
            <a:pPr lvl="1"/>
            <a:r>
              <a:rPr lang="en-US" dirty="0" smtClean="0"/>
              <a:t>Artistic filtering</a:t>
            </a:r>
          </a:p>
          <a:p>
            <a:pPr lvl="1"/>
            <a:r>
              <a:rPr lang="en-US" dirty="0" smtClean="0"/>
              <a:t>Super-resolution</a:t>
            </a:r>
          </a:p>
          <a:p>
            <a:pPr lvl="1"/>
            <a:r>
              <a:rPr lang="en-US" dirty="0" smtClean="0"/>
              <a:t>Recognition, etc.</a:t>
            </a:r>
          </a:p>
          <a:p>
            <a:pPr lvl="1">
              <a:buNone/>
            </a:pP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Key is usually how to define similarity</a:t>
            </a:r>
          </a:p>
        </p:txBody>
      </p:sp>
      <p:pic>
        <p:nvPicPr>
          <p:cNvPr id="4" name="Picture 10" descr="watercolor-boat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14800" y="3657600"/>
            <a:ext cx="3290888" cy="216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53200" y="304800"/>
            <a:ext cx="1981200" cy="324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 class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Cutting and seam finding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Texture Synthesis</a:t>
            </a:r>
            <a:endParaRPr lang="en-US" sz="2800" i="1" smtClean="0"/>
          </a:p>
        </p:txBody>
      </p:sp>
      <p:sp>
        <p:nvSpPr>
          <p:cNvPr id="205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143000"/>
            <a:ext cx="7772400" cy="17526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smtClean="0"/>
              <a:t>Goal of Texture Synthesis: create new samples of a given texture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smtClean="0"/>
              <a:t>Many applications: virtual environments, hole-filling, texturing surfaces </a:t>
            </a:r>
          </a:p>
        </p:txBody>
      </p:sp>
      <p:graphicFrame>
        <p:nvGraphicFramePr>
          <p:cNvPr id="2050" name="Object 4"/>
          <p:cNvGraphicFramePr>
            <a:graphicFrameLocks noChangeAspect="1"/>
          </p:cNvGraphicFramePr>
          <p:nvPr/>
        </p:nvGraphicFramePr>
        <p:xfrm>
          <a:off x="990600" y="3962400"/>
          <a:ext cx="1828800" cy="182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676" name="PhotoSuite Image" r:id="rId4" imgW="2438280" imgH="2438280" progId="">
                  <p:embed/>
                </p:oleObj>
              </mc:Choice>
              <mc:Fallback>
                <p:oleObj name="PhotoSuite Image" r:id="rId4" imgW="2438280" imgH="2438280" progId="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0600" y="3962400"/>
                        <a:ext cx="1828800" cy="1828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107763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3429000" y="3124200"/>
            <a:ext cx="4953000" cy="3657600"/>
            <a:chOff x="2160" y="1920"/>
            <a:chExt cx="3120" cy="2304"/>
          </a:xfrm>
        </p:grpSpPr>
        <p:sp>
          <p:nvSpPr>
            <p:cNvPr id="2059" name="AutoShape 6"/>
            <p:cNvSpPr>
              <a:spLocks noChangeArrowheads="1"/>
            </p:cNvSpPr>
            <p:nvPr/>
          </p:nvSpPr>
          <p:spPr bwMode="auto">
            <a:xfrm>
              <a:off x="2160" y="2784"/>
              <a:ext cx="480" cy="528"/>
            </a:xfrm>
            <a:prstGeom prst="rightArrow">
              <a:avLst>
                <a:gd name="adj1" fmla="val 50000"/>
                <a:gd name="adj2" fmla="val 25000"/>
              </a:avLst>
            </a:prstGeom>
            <a:solidFill>
              <a:srgbClr val="11B119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aphicFrame>
          <p:nvGraphicFramePr>
            <p:cNvPr id="2052" name="Object 7"/>
            <p:cNvGraphicFramePr>
              <a:graphicFrameLocks noChangeAspect="1"/>
            </p:cNvGraphicFramePr>
            <p:nvPr/>
          </p:nvGraphicFramePr>
          <p:xfrm>
            <a:off x="2976" y="3072"/>
            <a:ext cx="1152" cy="115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5677" name="PhotoSuite Image" r:id="rId6" imgW="2438280" imgH="2438280" progId="">
                    <p:embed/>
                  </p:oleObj>
                </mc:Choice>
                <mc:Fallback>
                  <p:oleObj name="PhotoSuite Image" r:id="rId6" imgW="2438280" imgH="2438280" progId="">
                    <p:embed/>
                    <p:pic>
                      <p:nvPicPr>
                        <p:cNvPr id="0" name="Object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76" y="3072"/>
                          <a:ext cx="1152" cy="115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107763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053" name="Object 8"/>
            <p:cNvGraphicFramePr>
              <a:graphicFrameLocks noChangeAspect="1"/>
            </p:cNvGraphicFramePr>
            <p:nvPr/>
          </p:nvGraphicFramePr>
          <p:xfrm>
            <a:off x="2976" y="1920"/>
            <a:ext cx="1152" cy="115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5678" name="PhotoSuite Image" r:id="rId7" imgW="2438280" imgH="2438280" progId="">
                    <p:embed/>
                  </p:oleObj>
                </mc:Choice>
                <mc:Fallback>
                  <p:oleObj name="PhotoSuite Image" r:id="rId7" imgW="2438280" imgH="2438280" progId="">
                    <p:embed/>
                    <p:pic>
                      <p:nvPicPr>
                        <p:cNvPr id="0" name="Object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76" y="1920"/>
                          <a:ext cx="1152" cy="115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107763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054" name="Object 9"/>
            <p:cNvGraphicFramePr>
              <a:graphicFrameLocks noChangeAspect="1"/>
            </p:cNvGraphicFramePr>
            <p:nvPr/>
          </p:nvGraphicFramePr>
          <p:xfrm>
            <a:off x="4128" y="1920"/>
            <a:ext cx="1152" cy="115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5679" name="PhotoSuite Image" r:id="rId8" imgW="2438280" imgH="2438280" progId="">
                    <p:embed/>
                  </p:oleObj>
                </mc:Choice>
                <mc:Fallback>
                  <p:oleObj name="PhotoSuite Image" r:id="rId8" imgW="2438280" imgH="2438280" progId="">
                    <p:embed/>
                    <p:pic>
                      <p:nvPicPr>
                        <p:cNvPr id="0" name="Object 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128" y="1920"/>
                          <a:ext cx="1152" cy="115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107763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055" name="Object 10"/>
            <p:cNvGraphicFramePr>
              <a:graphicFrameLocks noChangeAspect="1"/>
            </p:cNvGraphicFramePr>
            <p:nvPr/>
          </p:nvGraphicFramePr>
          <p:xfrm>
            <a:off x="4128" y="3072"/>
            <a:ext cx="1152" cy="115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5680" name="PhotoSuite Image" r:id="rId9" imgW="2438280" imgH="2438280" progId="">
                    <p:embed/>
                  </p:oleObj>
                </mc:Choice>
                <mc:Fallback>
                  <p:oleObj name="PhotoSuite Image" r:id="rId9" imgW="2438280" imgH="2438280" progId="">
                    <p:embed/>
                    <p:pic>
                      <p:nvPicPr>
                        <p:cNvPr id="0" name="Object 1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128" y="3072"/>
                          <a:ext cx="1152" cy="115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107763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1702923" name="Object 11"/>
          <p:cNvGraphicFramePr>
            <a:graphicFrameLocks noChangeAspect="1"/>
          </p:cNvGraphicFramePr>
          <p:nvPr/>
        </p:nvGraphicFramePr>
        <p:xfrm>
          <a:off x="4648200" y="3006725"/>
          <a:ext cx="3775075" cy="3775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681" name="PhotoSuite Image" r:id="rId10" imgW="5029200" imgH="5029200" progId="">
                  <p:embed/>
                </p:oleObj>
              </mc:Choice>
              <mc:Fallback>
                <p:oleObj name="PhotoSuite Image" r:id="rId10" imgW="5029200" imgH="5029200" progId="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8200" y="3006725"/>
                        <a:ext cx="3775075" cy="3775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107763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02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The Challenge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419600"/>
            <a:ext cx="7910513" cy="1371600"/>
          </a:xfrm>
        </p:spPr>
        <p:txBody>
          <a:bodyPr/>
          <a:lstStyle/>
          <a:p>
            <a:pPr eaLnBrk="1" hangingPunct="1">
              <a:buNone/>
            </a:pPr>
            <a:r>
              <a:rPr lang="en-US" dirty="0" smtClean="0"/>
              <a:t>	Need to model the whole spectrum: from repeated to stochastic texture</a:t>
            </a:r>
          </a:p>
        </p:txBody>
      </p:sp>
      <p:pic>
        <p:nvPicPr>
          <p:cNvPr id="12292" name="Picture 10" descr="C:\Documents and Settings\James\Desktop\comp_photo\hays_slides\15\Texture_spectru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8" y="1295400"/>
            <a:ext cx="8215312" cy="295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One idea: Build Probability Distributions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638800"/>
          </a:xfrm>
        </p:spPr>
        <p:txBody>
          <a:bodyPr>
            <a:normAutofit fontScale="92500" lnSpcReduction="10000"/>
          </a:bodyPr>
          <a:lstStyle/>
          <a:p>
            <a:endParaRPr lang="en-US" sz="1800" dirty="0" smtClean="0"/>
          </a:p>
          <a:p>
            <a:pPr marL="457200" indent="-457200">
              <a:buNone/>
            </a:pPr>
            <a:r>
              <a:rPr lang="en-US" sz="3500" dirty="0" smtClean="0"/>
              <a:t>Basic idea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600" dirty="0" smtClean="0"/>
              <a:t>Compute statistics of input texture (e.g., histogram of edge filter responses)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600" dirty="0" smtClean="0"/>
              <a:t>Generate a new texture that keeps those same statistics</a:t>
            </a:r>
          </a:p>
          <a:p>
            <a:endParaRPr lang="en-US" sz="1800" dirty="0" smtClean="0"/>
          </a:p>
          <a:p>
            <a:endParaRPr lang="en-US" sz="1800" dirty="0" smtClean="0"/>
          </a:p>
          <a:p>
            <a:endParaRPr lang="en-US" sz="1800" dirty="0" smtClean="0"/>
          </a:p>
          <a:p>
            <a:endParaRPr lang="en-US" sz="1800" dirty="0" smtClean="0"/>
          </a:p>
          <a:p>
            <a:endParaRPr lang="en-US" sz="1800" dirty="0" smtClean="0"/>
          </a:p>
          <a:p>
            <a:endParaRPr lang="en-US" sz="1800" dirty="0" smtClean="0"/>
          </a:p>
          <a:p>
            <a:endParaRPr lang="en-US" sz="1800" dirty="0" smtClean="0"/>
          </a:p>
          <a:p>
            <a:endParaRPr lang="en-US" sz="1800" dirty="0" smtClean="0"/>
          </a:p>
          <a:p>
            <a:endParaRPr lang="en-US" sz="1800" dirty="0" smtClean="0"/>
          </a:p>
          <a:p>
            <a:r>
              <a:rPr lang="en-US" sz="1800" dirty="0" smtClean="0"/>
              <a:t>D. J. </a:t>
            </a:r>
            <a:r>
              <a:rPr lang="en-US" sz="1800" dirty="0" err="1" smtClean="0"/>
              <a:t>Heeger</a:t>
            </a:r>
            <a:r>
              <a:rPr lang="en-US" sz="1800" dirty="0" smtClean="0"/>
              <a:t> and J. R. Bergen.  Pyramid-based texture analysis/synthesis. In </a:t>
            </a:r>
            <a:r>
              <a:rPr lang="en-US" sz="1800" i="1" dirty="0" smtClean="0"/>
              <a:t>SIGGRAPH ’95.</a:t>
            </a:r>
          </a:p>
          <a:p>
            <a:r>
              <a:rPr lang="en-US" sz="1800" dirty="0" smtClean="0"/>
              <a:t>E. P. </a:t>
            </a:r>
            <a:r>
              <a:rPr lang="en-US" sz="1800" dirty="0" err="1" smtClean="0"/>
              <a:t>Simoncelli</a:t>
            </a:r>
            <a:r>
              <a:rPr lang="en-US" sz="1800" dirty="0" smtClean="0"/>
              <a:t> and J. </a:t>
            </a:r>
            <a:r>
              <a:rPr lang="en-US" sz="1800" dirty="0" err="1" smtClean="0"/>
              <a:t>Portilla</a:t>
            </a:r>
            <a:r>
              <a:rPr lang="en-US" sz="1800" dirty="0" smtClean="0"/>
              <a:t>. Texture characterization via joint statistics of wavelet coefficient magnitudes. In </a:t>
            </a:r>
            <a:r>
              <a:rPr lang="en-US" sz="1800" i="1" dirty="0" smtClean="0"/>
              <a:t>ICIP 1998.</a:t>
            </a:r>
            <a:endParaRPr lang="en-US" sz="1800" dirty="0"/>
          </a:p>
        </p:txBody>
      </p:sp>
      <p:pic>
        <p:nvPicPr>
          <p:cNvPr id="2959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3276600"/>
            <a:ext cx="1971675" cy="196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593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62325" y="3276600"/>
            <a:ext cx="1971675" cy="196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594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24525" y="3276600"/>
            <a:ext cx="1971675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ecture1 - Introduction - CP Fall 2010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Custom Design 2">
      <a:dk1>
        <a:srgbClr val="737373"/>
      </a:dk1>
      <a:lt1>
        <a:srgbClr val="FFFFFF"/>
      </a:lt1>
      <a:dk2>
        <a:srgbClr val="4D59AB"/>
      </a:dk2>
      <a:lt2>
        <a:srgbClr val="FFFFFF"/>
      </a:lt2>
      <a:accent1>
        <a:srgbClr val="8A8F05"/>
      </a:accent1>
      <a:accent2>
        <a:srgbClr val="E0AD12"/>
      </a:accent2>
      <a:accent3>
        <a:srgbClr val="B2B5D2"/>
      </a:accent3>
      <a:accent4>
        <a:srgbClr val="DADADA"/>
      </a:accent4>
      <a:accent5>
        <a:srgbClr val="C4C6AA"/>
      </a:accent5>
      <a:accent6>
        <a:srgbClr val="CB9C0F"/>
      </a:accent6>
      <a:hlink>
        <a:srgbClr val="C27D05"/>
      </a:hlink>
      <a:folHlink>
        <a:srgbClr val="732466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ustom Design 1">
        <a:dk1>
          <a:srgbClr val="000000"/>
        </a:dk1>
        <a:lt1>
          <a:srgbClr val="4D59AB"/>
        </a:lt1>
        <a:dk2>
          <a:srgbClr val="000000"/>
        </a:dk2>
        <a:lt2>
          <a:srgbClr val="737373"/>
        </a:lt2>
        <a:accent1>
          <a:srgbClr val="8A8F05"/>
        </a:accent1>
        <a:accent2>
          <a:srgbClr val="E0AD12"/>
        </a:accent2>
        <a:accent3>
          <a:srgbClr val="B2B5D2"/>
        </a:accent3>
        <a:accent4>
          <a:srgbClr val="000000"/>
        </a:accent4>
        <a:accent5>
          <a:srgbClr val="C4C6AA"/>
        </a:accent5>
        <a:accent6>
          <a:srgbClr val="CB9C0F"/>
        </a:accent6>
        <a:hlink>
          <a:srgbClr val="C27D05"/>
        </a:hlink>
        <a:folHlink>
          <a:srgbClr val="7324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737373"/>
        </a:dk1>
        <a:lt1>
          <a:srgbClr val="FFFFFF"/>
        </a:lt1>
        <a:dk2>
          <a:srgbClr val="4D59AB"/>
        </a:dk2>
        <a:lt2>
          <a:srgbClr val="FFFFFF"/>
        </a:lt2>
        <a:accent1>
          <a:srgbClr val="8A8F05"/>
        </a:accent1>
        <a:accent2>
          <a:srgbClr val="E0AD12"/>
        </a:accent2>
        <a:accent3>
          <a:srgbClr val="B2B5D2"/>
        </a:accent3>
        <a:accent4>
          <a:srgbClr val="DADADA"/>
        </a:accent4>
        <a:accent5>
          <a:srgbClr val="C4C6AA"/>
        </a:accent5>
        <a:accent6>
          <a:srgbClr val="CB9C0F"/>
        </a:accent6>
        <a:hlink>
          <a:srgbClr val="C27D05"/>
        </a:hlink>
        <a:folHlink>
          <a:srgbClr val="7324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Lecture1 - Introduction - CP Fall 2010</Template>
  <TotalTime>20502</TotalTime>
  <Words>1287</Words>
  <Application>Microsoft Office PowerPoint</Application>
  <PresentationFormat>On-screen Show (4:3)</PresentationFormat>
  <Paragraphs>386</Paragraphs>
  <Slides>64</Slides>
  <Notes>39</Notes>
  <HiddenSlides>1</HiddenSlides>
  <MMClips>0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64</vt:i4>
      </vt:variant>
    </vt:vector>
  </HeadingPairs>
  <TitlesOfParts>
    <vt:vector size="67" baseType="lpstr">
      <vt:lpstr>Lecture1 - Introduction - CP Fall 2010</vt:lpstr>
      <vt:lpstr>Custom Design</vt:lpstr>
      <vt:lpstr>PhotoSuite Image</vt:lpstr>
      <vt:lpstr>Texture Synthesis and Hole-Filling</vt:lpstr>
      <vt:lpstr>Project 1</vt:lpstr>
      <vt:lpstr>Next section: The digital canvas</vt:lpstr>
      <vt:lpstr>Next section: The digital canvas</vt:lpstr>
      <vt:lpstr>Today’s Class</vt:lpstr>
      <vt:lpstr>Texture</vt:lpstr>
      <vt:lpstr>Texture Synthesis</vt:lpstr>
      <vt:lpstr>The Challenge</vt:lpstr>
      <vt:lpstr>One idea: Build Probability Distributions</vt:lpstr>
      <vt:lpstr>One idea: Build Probability Distributions</vt:lpstr>
      <vt:lpstr>Another idea: Sample from the image </vt:lpstr>
      <vt:lpstr>Idea from Shannon (Information Theory)</vt:lpstr>
      <vt:lpstr>Details</vt:lpstr>
      <vt:lpstr>Size of Neighborhood Window</vt:lpstr>
      <vt:lpstr>Varying Window Size</vt:lpstr>
      <vt:lpstr>Texture synthesis algorithm</vt:lpstr>
      <vt:lpstr>Synthesis Results</vt:lpstr>
      <vt:lpstr>More Results</vt:lpstr>
      <vt:lpstr>Homage to Shannon</vt:lpstr>
      <vt:lpstr>Hole Filling</vt:lpstr>
      <vt:lpstr>Extrapolation</vt:lpstr>
      <vt:lpstr>In-painting natural scenes</vt:lpstr>
      <vt:lpstr>Key idea: Filling order matters</vt:lpstr>
      <vt:lpstr>Filling order</vt:lpstr>
      <vt:lpstr>Comparison</vt:lpstr>
      <vt:lpstr>Comparison</vt:lpstr>
      <vt:lpstr>Summary</vt:lpstr>
      <vt:lpstr>Image Quilting [Efros &amp; Freeman 2001]</vt:lpstr>
      <vt:lpstr>PowerPoint Presentation</vt:lpstr>
      <vt:lpstr>Minimal error boundary</vt:lpstr>
      <vt:lpstr>Solving for Minimum Cut Path</vt:lpstr>
      <vt:lpstr>Solving for Minimum Cut Path</vt:lpstr>
      <vt:lpstr>Solving for Minimum Cut Path</vt:lpstr>
      <vt:lpstr>Solving for Minimum Cut Path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Political Texture Synthesis!</vt:lpstr>
      <vt:lpstr>Texture Transfer</vt:lpstr>
      <vt:lpstr>Texture Transfer </vt:lpstr>
      <vt:lpstr>Texture Transfer</vt:lpstr>
      <vt:lpstr>PowerPoint Presentation</vt:lpstr>
      <vt:lpstr>PowerPoint Presentation</vt:lpstr>
      <vt:lpstr>PowerPoint Presentation</vt:lpstr>
      <vt:lpstr>Making sacred toast</vt:lpstr>
      <vt:lpstr>Project 2: texture synthesis and transfer </vt:lpstr>
      <vt:lpstr>Texture Synthesis and Transfer Recap</vt:lpstr>
      <vt:lpstr>Related idea: Image Analogies</vt:lpstr>
      <vt:lpstr>PowerPoint Presentation</vt:lpstr>
      <vt:lpstr>Image analogies</vt:lpstr>
      <vt:lpstr>Blur Filter</vt:lpstr>
      <vt:lpstr>Edge Filter</vt:lpstr>
      <vt:lpstr>Artistic Filters</vt:lpstr>
      <vt:lpstr>Colorization</vt:lpstr>
      <vt:lpstr>Texture-by-numbers</vt:lpstr>
      <vt:lpstr>Super-resolution</vt:lpstr>
      <vt:lpstr>Super-resolution (result!)</vt:lpstr>
      <vt:lpstr>Things to remember</vt:lpstr>
      <vt:lpstr>Next class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Computational Photography CS498dwh</dc:title>
  <dc:creator>Derek Hoiem</dc:creator>
  <cp:lastModifiedBy>Derek Hoiem</cp:lastModifiedBy>
  <cp:revision>38</cp:revision>
  <cp:lastPrinted>2013-09-17T15:16:06Z</cp:lastPrinted>
  <dcterms:created xsi:type="dcterms:W3CDTF">2010-08-30T03:58:01Z</dcterms:created>
  <dcterms:modified xsi:type="dcterms:W3CDTF">2013-09-17T15:32:06Z</dcterms:modified>
</cp:coreProperties>
</file>