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09" r:id="rId4"/>
    <p:sldMasterId id="2147483721" r:id="rId5"/>
  </p:sldMasterIdLst>
  <p:notesMasterIdLst>
    <p:notesMasterId r:id="rId47"/>
  </p:notesMasterIdLst>
  <p:sldIdLst>
    <p:sldId id="398" r:id="rId6"/>
    <p:sldId id="651" r:id="rId7"/>
    <p:sldId id="615" r:id="rId8"/>
    <p:sldId id="555" r:id="rId9"/>
    <p:sldId id="612" r:id="rId10"/>
    <p:sldId id="626" r:id="rId11"/>
    <p:sldId id="613" r:id="rId12"/>
    <p:sldId id="614" r:id="rId13"/>
    <p:sldId id="625" r:id="rId14"/>
    <p:sldId id="604" r:id="rId15"/>
    <p:sldId id="627" r:id="rId16"/>
    <p:sldId id="628" r:id="rId17"/>
    <p:sldId id="629" r:id="rId18"/>
    <p:sldId id="630" r:id="rId19"/>
    <p:sldId id="631" r:id="rId20"/>
    <p:sldId id="602" r:id="rId21"/>
    <p:sldId id="603" r:id="rId22"/>
    <p:sldId id="632" r:id="rId23"/>
    <p:sldId id="619" r:id="rId24"/>
    <p:sldId id="646" r:id="rId25"/>
    <p:sldId id="616" r:id="rId26"/>
    <p:sldId id="617" r:id="rId27"/>
    <p:sldId id="634" r:id="rId28"/>
    <p:sldId id="633" r:id="rId29"/>
    <p:sldId id="622" r:id="rId30"/>
    <p:sldId id="635" r:id="rId31"/>
    <p:sldId id="636" r:id="rId32"/>
    <p:sldId id="637" r:id="rId33"/>
    <p:sldId id="638" r:id="rId34"/>
    <p:sldId id="639" r:id="rId35"/>
    <p:sldId id="652" r:id="rId36"/>
    <p:sldId id="640" r:id="rId37"/>
    <p:sldId id="623" r:id="rId38"/>
    <p:sldId id="641" r:id="rId39"/>
    <p:sldId id="642" r:id="rId40"/>
    <p:sldId id="643" r:id="rId41"/>
    <p:sldId id="644" r:id="rId42"/>
    <p:sldId id="645" r:id="rId43"/>
    <p:sldId id="648" r:id="rId44"/>
    <p:sldId id="649" r:id="rId45"/>
    <p:sldId id="65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>
        <p:scale>
          <a:sx n="50" d="100"/>
          <a:sy n="50" d="100"/>
        </p:scale>
        <p:origin x="-245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1427-FC51-4EB3-8A1F-2996B495835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simple example of histogram on board: 3 1 2 1 2 3 4 1 5 4 3 2 1 = [(1, 4), 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this on board for an image with alpha = </a:t>
            </a:r>
            <a:r>
              <a:rPr lang="en-US" dirty="0" smtClean="0"/>
              <a:t>0</a:t>
            </a:r>
            <a:r>
              <a:rPr lang="en-US" baseline="0" dirty="0" smtClean="0"/>
              <a:t>:0.05:1.  Cumulative histogram maps pixel intensity to its percentile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adapthisteq</a:t>
            </a:r>
            <a:r>
              <a:rPr lang="en-US" dirty="0" smtClean="0"/>
              <a:t>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4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8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4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6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8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4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3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598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413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4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72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85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01636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2725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289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03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47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7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.jpe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istogram_equaliz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nrockwell.com/tech/whitebalanc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5.w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Histograms and Color Balancing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09/12/13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876800"/>
            <a:ext cx="166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546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“Perceptually </a:t>
            </a:r>
            <a:r>
              <a:rPr lang="en-US" sz="2800" dirty="0" smtClean="0"/>
              <a:t>uniform</a:t>
            </a:r>
            <a:r>
              <a:rPr lang="en-US" sz="2800" dirty="0"/>
              <a:t>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52762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2916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endParaRPr lang="en-US" b="1" dirty="0" smtClean="0"/>
          </a:p>
          <a:p>
            <a:r>
              <a:rPr lang="en-US" sz="1100" dirty="0" smtClean="0"/>
              <a:t>(a=0,b=0)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</a:p>
          <a:p>
            <a:r>
              <a:rPr lang="en-US" sz="1100" dirty="0" smtClean="0"/>
              <a:t>(L=65,b=0)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en-US" b="1" dirty="0" smtClean="0"/>
          </a:p>
          <a:p>
            <a:r>
              <a:rPr lang="en-US" sz="1100" dirty="0" smtClean="0"/>
              <a:t>(L=65,a=0)</a:t>
            </a:r>
            <a:endParaRPr lang="en-US" sz="11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01209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Luminance = brightness</a:t>
            </a:r>
          </a:p>
          <a:p>
            <a:r>
              <a:rPr lang="en-US"/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24996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If you had to choose, would you rather go without luminance or chrominance?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7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pic>
        <p:nvPicPr>
          <p:cNvPr id="18435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122701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19460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46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20484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89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 color space</a:t>
            </a:r>
            <a:endParaRPr lang="en-US" sz="2800" dirty="0"/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61322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3772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 smtClean="0"/>
              <a:t>(S=1,V=1)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 smtClean="0"/>
              <a:t>(H=1,V=1)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 smtClean="0"/>
              <a:t>(H=1,S=0)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1522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7922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5122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07764" y="2057400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Cb</a:t>
            </a:r>
            <a:r>
              <a:rPr lang="en-US" sz="1100" dirty="0" smtClean="0"/>
              <a:t>=0.5,Cr=0.5)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948864" y="3733800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 smtClean="0"/>
              <a:t>(Y=0.5,Cr=0.5)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41020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 smtClean="0"/>
              <a:t>(Y=0.5,Cb=05)</a:t>
            </a:r>
            <a:endParaRPr lang="en-US" sz="1100" dirty="0"/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2" y="2057400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2" y="2057400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4" y="4648200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3555" y="16764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2" y="1676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4" y="42672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802" y="4038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2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42898" y="29337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78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to compute, good for compression, used by TV</a:t>
            </a:r>
            <a:endParaRPr lang="en-US" sz="2400" dirty="0"/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10200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enhancement</a:t>
            </a:r>
            <a:endParaRPr lang="en-US" dirty="0"/>
          </a:p>
        </p:txBody>
      </p:sp>
      <p:pic>
        <p:nvPicPr>
          <p:cNvPr id="109570" name="Picture 2" descr="File:Unequalized Hawkes Bay 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698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24" y="2566985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8249" y="64770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http://en.wikipedia.org/wiki/Histogram_equalization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balancing</a:t>
            </a:r>
            <a:endParaRPr lang="en-US" dirty="0"/>
          </a:p>
        </p:txBody>
      </p:sp>
      <p:pic>
        <p:nvPicPr>
          <p:cNvPr id="108546" name="Picture 2" descr="Stool auto white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1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Stool cloudy white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3" y="25146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0806" y="6577757"/>
            <a:ext cx="4873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Photos: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www.kenrockwell.com/tech/whitebalance.htm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0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1: due Monday</a:t>
            </a:r>
            <a:endParaRPr lang="en-US" dirty="0"/>
          </a:p>
          <a:p>
            <a:pPr lvl="1"/>
            <a:r>
              <a:rPr lang="en-US" dirty="0" smtClean="0"/>
              <a:t>Part I: Hybrid Image</a:t>
            </a:r>
          </a:p>
          <a:p>
            <a:pPr lvl="1"/>
            <a:r>
              <a:rPr lang="en-US" dirty="0" smtClean="0"/>
              <a:t>Part II: Enhance Contrast/Color</a:t>
            </a:r>
          </a:p>
        </p:txBody>
      </p:sp>
    </p:spTree>
    <p:extLst>
      <p:ext uri="{BB962C8B-B14F-4D97-AF65-F5344CB8AC3E}">
        <p14:creationId xmlns:p14="http://schemas.microsoft.com/office/powerpoint/2010/main" val="2417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images are gray on average; this can be used to detect distortions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Larger differences are more visible, so using the full intensity range improves visibility</a:t>
            </a:r>
          </a:p>
          <a:p>
            <a:endParaRPr lang="en-US" dirty="0"/>
          </a:p>
          <a:p>
            <a:r>
              <a:rPr lang="en-US" dirty="0" smtClean="0"/>
              <a:t>It’s often easier to work in a non-RGB color space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balancing via linear adjustment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Simple idea: multiply R, G, and B values by separate constants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How to choose the constants?</a:t>
                </a:r>
                <a:endParaRPr lang="en-US" dirty="0"/>
              </a:p>
              <a:p>
                <a:pPr lvl="1"/>
                <a:r>
                  <a:rPr lang="en-US" dirty="0" smtClean="0"/>
                  <a:t>“Gray world” assumption: average value should be gray</a:t>
                </a:r>
              </a:p>
              <a:p>
                <a:pPr lvl="1"/>
                <a:r>
                  <a:rPr lang="en-US" dirty="0" smtClean="0"/>
                  <a:t>White balancing: choose a reference as the white or gray color</a:t>
                </a:r>
              </a:p>
              <a:p>
                <a:pPr lvl="1"/>
                <a:r>
                  <a:rPr lang="en-US" dirty="0" smtClean="0"/>
                  <a:t>Better to balance in camera’s RGB (linear) than display RGB (non-linear)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1781" r="-1704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problem: compress values from a high range to a smaller range</a:t>
            </a:r>
          </a:p>
          <a:p>
            <a:pPr lvl="1"/>
            <a:r>
              <a:rPr lang="en-US" dirty="0" smtClean="0"/>
              <a:t>E.g., camera captures 12-bit linear intensity and needs to compress to 8 bits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display of HDR</a:t>
            </a:r>
            <a:endParaRPr lang="en-US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07293"/>
            <a:ext cx="3505200" cy="5057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36062"/>
            <a:ext cx="3352801" cy="501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4720" y="621963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brightest pixels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392" y="6265067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for darkest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operator (Reinhart et al.)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solution: map to a non-linear range of values</a:t>
            </a:r>
            <a:endParaRPr lang="en-US" dirty="0"/>
          </a:p>
        </p:txBody>
      </p:sp>
      <p:pic>
        <p:nvPicPr>
          <p:cNvPr id="6" name="Picture 3" descr="new_f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9338"/>
            <a:ext cx="7391400" cy="2659062"/>
          </a:xfrm>
          <a:prstGeom prst="rect">
            <a:avLst/>
          </a:prstGeom>
          <a:noFill/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048000" y="1905000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3276600" cy="1295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memorial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3722688" cy="5586413"/>
          </a:xfrm>
          <a:prstGeom prst="rect">
            <a:avLst/>
          </a:prstGeom>
          <a:noFill/>
        </p:spPr>
      </p:pic>
      <p:sp>
        <p:nvSpPr>
          <p:cNvPr id="1338374" name="Rectangle 6"/>
          <p:cNvSpPr>
            <a:spLocks noChangeArrowheads="1"/>
          </p:cNvSpPr>
          <p:nvPr/>
        </p:nvSpPr>
        <p:spPr bwMode="auto">
          <a:xfrm>
            <a:off x="5257800" y="5881688"/>
            <a:ext cx="30908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Darkest </a:t>
            </a: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0.1%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scaled</a:t>
            </a:r>
          </a:p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display device</a:t>
            </a:r>
          </a:p>
        </p:txBody>
      </p:sp>
      <p:pic>
        <p:nvPicPr>
          <p:cNvPr id="13383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660775" cy="558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8377" name="Text Box 9"/>
          <p:cNvSpPr txBox="1">
            <a:spLocks noChangeArrowheads="1"/>
          </p:cNvSpPr>
          <p:nvPr/>
        </p:nvSpPr>
        <p:spPr bwMode="auto">
          <a:xfrm>
            <a:off x="1508125" y="5934075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Reinhart Operator</a:t>
            </a:r>
          </a:p>
        </p:txBody>
      </p:sp>
    </p:spTree>
    <p:extLst>
      <p:ext uri="{BB962C8B-B14F-4D97-AF65-F5344CB8AC3E}">
        <p14:creationId xmlns:p14="http://schemas.microsoft.com/office/powerpoint/2010/main" val="2993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9900"/>
            <a:ext cx="59436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Point Processing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1986" y="6550223"/>
            <a:ext cx="2607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figs from A. Efros’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448550" cy="35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920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0113"/>
            <a:ext cx="8401106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33514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64311"/>
            <a:ext cx="5799137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𝑠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𝑟</m:t>
                      </m:r>
                      <m:r>
                        <a:rPr lang="en-US" sz="4000" b="0" i="1" baseline="30000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4000" baseline="30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32" y="1219200"/>
                <a:ext cx="1752600" cy="693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5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of last class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41099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1867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Enhancement</a:t>
            </a:r>
          </a:p>
        </p:txBody>
      </p:sp>
    </p:spTree>
    <p:extLst>
      <p:ext uri="{BB962C8B-B14F-4D97-AF65-F5344CB8AC3E}">
        <p14:creationId xmlns:p14="http://schemas.microsoft.com/office/powerpoint/2010/main" val="3284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838200"/>
            <a:ext cx="681295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 Stretching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4038600" y="3581400"/>
            <a:ext cx="27432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istogram equalization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Basic idea: reassign values so that the number of pixels with each value is more evenly distributed</a:t>
                </a:r>
              </a:p>
              <a:p>
                <a:r>
                  <a:rPr lang="en-US" dirty="0" smtClean="0"/>
                  <a:t>Histogram: a count of how many pixels have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𝑝𝑖𝑥𝑒𝑙𝑠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𝑝𝑗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Cumulative histogram: count of number of pixels less than or equal to each value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h𝑖</m:t>
                      </m:r>
                    </m:oMath>
                  </m:oMathPara>
                </a14:m>
                <a:endParaRPr lang="en-US" baseline="-250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494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4242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219825"/>
            <a:ext cx="38306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Histograms</a:t>
            </a:r>
          </a:p>
        </p:txBody>
      </p:sp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>
            <a:fillRect/>
          </a:stretch>
        </p:blipFill>
        <p:spPr bwMode="auto">
          <a:xfrm>
            <a:off x="4191000" y="13716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191125" y="4724400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Cumulative Histograms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5165725" y="5373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44750" name="Group 14"/>
          <p:cNvGrpSpPr>
            <a:grpSpLocks/>
          </p:cNvGrpSpPr>
          <p:nvPr/>
        </p:nvGrpSpPr>
        <p:grpSpPr bwMode="auto">
          <a:xfrm>
            <a:off x="5638800" y="2438400"/>
            <a:ext cx="2590800" cy="1524000"/>
            <a:chOff x="3552" y="1536"/>
            <a:chExt cx="1632" cy="960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400" y="2209800"/>
            <a:ext cx="4240755" cy="326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64288"/>
            <a:ext cx="364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Equalization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86464" y="2189671"/>
            <a:ext cx="4257536" cy="32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8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global histogram equalization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Goal: Given image with pixel values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 baseline="-25000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≤255,  </m:t>
                    </m:r>
                    <m:r>
                      <a:rPr lang="en-US" sz="2400" b="0" i="1" smtClean="0">
                        <a:latin typeface="Cambria Math"/>
                      </a:rPr>
                      <m:t>𝑗</m:t>
                    </m:r>
                    <m:r>
                      <a:rPr lang="en-US" sz="2400" b="0" i="1" smtClean="0">
                        <a:latin typeface="Cambria Math"/>
                      </a:rPr>
                      <m:t>=0..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pecify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f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that remaps pixel values, so that the new values are more broadly distributed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cumulative histogram: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=0..255</m:t>
                    </m:r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𝑝𝑖𝑥𝑒𝑙𝑠</m:t>
                        </m:r>
                      </m:sub>
                      <m:sup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𝑝𝑗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==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−1</m:t>
                    </m:r>
                    <m:r>
                      <a:rPr lang="en-US" sz="2400" i="1">
                        <a:latin typeface="Cambria Math"/>
                      </a:rPr>
                      <m:t>)+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baseline="-25000" dirty="0" smtClean="0"/>
              </a:p>
              <a:p>
                <a:pPr marL="0" lvl="1" indent="0">
                  <a:buNone/>
                </a:pPr>
                <a:r>
                  <a:rPr lang="en-US" sz="3200" dirty="0" smtClean="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𝛼</m:t>
                    </m:r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⋅255+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⋅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dirty="0" smtClean="0"/>
                  <a:t>Blends between original image and image with uniform histogram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458200" cy="5135563"/>
              </a:xfrm>
              <a:blipFill rotWithShape="1">
                <a:blip r:embed="rId3"/>
                <a:stretch>
                  <a:fillRect l="-1873" t="-1069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weighted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cumulative histograms in non-overlapping </a:t>
            </a:r>
            <a:r>
              <a:rPr lang="en-US" dirty="0" err="1" smtClean="0"/>
              <a:t>MxM</a:t>
            </a:r>
            <a:r>
              <a:rPr lang="en-US" dirty="0" smtClean="0"/>
              <a:t> grid</a:t>
            </a:r>
          </a:p>
          <a:p>
            <a:r>
              <a:rPr lang="en-US" dirty="0" smtClean="0"/>
              <a:t>For each pixel, interpolate between the histograms from the four nearest grid cells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38120" y="3343275"/>
            <a:ext cx="36433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1" y="4731305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Szeliski book (Fig. 3.9)</a:t>
            </a:r>
          </a:p>
          <a:p>
            <a:r>
              <a:rPr lang="en-US" dirty="0" smtClean="0"/>
              <a:t>Pixel (black) is mapped based on interpolated value from its cell and nearest horizontal, vertical, diagonal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Dealing with color images</a:t>
            </a:r>
          </a:p>
          <a:p>
            <a:pPr lvl="1"/>
            <a:r>
              <a:rPr lang="en-US" dirty="0" smtClean="0"/>
              <a:t>Often better to split into luminance and chrominance to avoid unwanted color shift</a:t>
            </a:r>
          </a:p>
          <a:p>
            <a:endParaRPr lang="en-US" dirty="0"/>
          </a:p>
          <a:p>
            <a:r>
              <a:rPr lang="en-US" dirty="0" smtClean="0"/>
              <a:t>Manipulating particular regions</a:t>
            </a:r>
          </a:p>
          <a:p>
            <a:pPr lvl="1"/>
            <a:r>
              <a:rPr lang="en-US" dirty="0" smtClean="0"/>
              <a:t>Can use mask to select particular areas for manipulation</a:t>
            </a:r>
          </a:p>
          <a:p>
            <a:endParaRPr lang="en-US" dirty="0"/>
          </a:p>
          <a:p>
            <a:r>
              <a:rPr lang="en-US" dirty="0" smtClean="0"/>
              <a:t>Useful </a:t>
            </a:r>
            <a:r>
              <a:rPr lang="en-US" dirty="0" err="1" smtClean="0"/>
              <a:t>Matlab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rgb2hsv, hsv2rgb, </a:t>
            </a:r>
            <a:r>
              <a:rPr lang="en-US" dirty="0" err="1" smtClean="0"/>
              <a:t>hist</a:t>
            </a:r>
            <a:r>
              <a:rPr lang="en-US" dirty="0" smtClean="0"/>
              <a:t>, </a:t>
            </a:r>
            <a:r>
              <a:rPr lang="en-US" dirty="0" err="1" smtClean="0"/>
              <a:t>cumsum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can we represent color?</a:t>
            </a:r>
          </a:p>
          <a:p>
            <a:r>
              <a:rPr lang="en-US" dirty="0" smtClean="0"/>
              <a:t>How do we adjust the intensity of an image to improve contrast, aesthetics?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638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Familiarize yourself with the basic color spaces: RGB, HSV, Lab</a:t>
            </a:r>
          </a:p>
          <a:p>
            <a:endParaRPr lang="en-US" dirty="0"/>
          </a:p>
          <a:p>
            <a:r>
              <a:rPr lang="en-US" dirty="0" smtClean="0"/>
              <a:t>Simple auto contrast/color adjustments: gray world assumption, histogram equalization</a:t>
            </a:r>
          </a:p>
          <a:p>
            <a:endParaRPr lang="en-US" dirty="0"/>
          </a:p>
          <a:p>
            <a:r>
              <a:rPr lang="en-US" dirty="0" smtClean="0"/>
              <a:t>When improving contrast in a color image, often best to operate on luminance channel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623" y="1295400"/>
            <a:ext cx="1524000" cy="1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Unequalized Hawkes Bay 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3581400"/>
            <a:ext cx="1485900" cy="9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53" y="4646412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texture synthesis and transfer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48025"/>
            <a:ext cx="327183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938" y="1309688"/>
            <a:ext cx="15192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1828800" y="2782888"/>
            <a:ext cx="376238" cy="376237"/>
          </a:xfrm>
          <a:custGeom>
            <a:avLst/>
            <a:gdLst>
              <a:gd name="T0" fmla="*/ 2147483647 w 1051"/>
              <a:gd name="T1" fmla="*/ 0 h 1051"/>
              <a:gd name="T2" fmla="*/ 2147483647 w 1051"/>
              <a:gd name="T3" fmla="*/ 0 h 1051"/>
              <a:gd name="T4" fmla="*/ 2147483647 w 1051"/>
              <a:gd name="T5" fmla="*/ 2147483647 h 1051"/>
              <a:gd name="T6" fmla="*/ 0 w 1051"/>
              <a:gd name="T7" fmla="*/ 2147483647 h 1051"/>
              <a:gd name="T8" fmla="*/ 2147483647 w 1051"/>
              <a:gd name="T9" fmla="*/ 2147483647 h 1051"/>
              <a:gd name="T10" fmla="*/ 2147483647 w 1051"/>
              <a:gd name="T11" fmla="*/ 2147483647 h 1051"/>
              <a:gd name="T12" fmla="*/ 2147483647 w 1051"/>
              <a:gd name="T13" fmla="*/ 2147483647 h 1051"/>
              <a:gd name="T14" fmla="*/ 2147483647 w 1051"/>
              <a:gd name="T15" fmla="*/ 0 h 10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1"/>
              <a:gd name="T25" fmla="*/ 0 h 1051"/>
              <a:gd name="T26" fmla="*/ 1051 w 1051"/>
              <a:gd name="T27" fmla="*/ 1051 h 10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1" h="1051">
                <a:moveTo>
                  <a:pt x="787" y="0"/>
                </a:moveTo>
                <a:lnTo>
                  <a:pt x="263" y="0"/>
                </a:lnTo>
                <a:lnTo>
                  <a:pt x="263" y="787"/>
                </a:lnTo>
                <a:lnTo>
                  <a:pt x="0" y="787"/>
                </a:lnTo>
                <a:lnTo>
                  <a:pt x="525" y="1050"/>
                </a:lnTo>
                <a:lnTo>
                  <a:pt x="1050" y="787"/>
                </a:lnTo>
                <a:lnTo>
                  <a:pt x="787" y="787"/>
                </a:lnTo>
                <a:lnTo>
                  <a:pt x="787" y="0"/>
                </a:lnTo>
              </a:path>
            </a:pathLst>
          </a:custGeom>
          <a:solidFill>
            <a:srgbClr val="11B119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45810"/>
              </p:ext>
            </p:extLst>
          </p:nvPr>
        </p:nvGraphicFramePr>
        <p:xfrm>
          <a:off x="4191000" y="1477963"/>
          <a:ext cx="2144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6" name="PhotoSuite Image" r:id="rId5" imgW="1143000" imgH="1390680" progId="">
                  <p:embed/>
                </p:oleObj>
              </mc:Choice>
              <mc:Fallback>
                <p:oleObj name="PhotoSuite Image" r:id="rId5" imgW="1143000" imgH="139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77963"/>
                        <a:ext cx="2144713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5888"/>
              </p:ext>
            </p:extLst>
          </p:nvPr>
        </p:nvGraphicFramePr>
        <p:xfrm>
          <a:off x="4191000" y="4267200"/>
          <a:ext cx="20764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7" name="PhotoSuite Image" r:id="rId7" imgW="2076480" imgH="2095560" progId="">
                  <p:embed/>
                </p:oleObj>
              </mc:Choice>
              <mc:Fallback>
                <p:oleObj name="PhotoSuite Image" r:id="rId7" imgW="2076480" imgH="209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67200"/>
                        <a:ext cx="20764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1822"/>
              </p:ext>
            </p:extLst>
          </p:nvPr>
        </p:nvGraphicFramePr>
        <p:xfrm>
          <a:off x="6781800" y="2724150"/>
          <a:ext cx="2286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8" name="PhotoSuite Image" r:id="rId9" imgW="2286000" imgH="2781360" progId="">
                  <p:embed/>
                </p:oleObj>
              </mc:Choice>
              <mc:Fallback>
                <p:oleObj name="PhotoSuite Image" r:id="rId9" imgW="2286000" imgH="278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24150"/>
                        <a:ext cx="22860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6400800" y="39624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31827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1" y="1371600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28600" y="5486400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color space</a:t>
            </a:r>
            <a:endParaRPr lang="en-US" sz="2400" dirty="0"/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05035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35968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96200" y="2069068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 smtClean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7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 smtClean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257800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 smtClean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27421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Perceptual equivalents with RGB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</a:t>
            </a:r>
            <a:r>
              <a:rPr lang="en-US" dirty="0" smtClean="0">
                <a:solidFill>
                  <a:prstClr val="black"/>
                </a:solidFill>
              </a:rPr>
              <a:t>CIE-XYZ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Space: 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RGB portion is in triangle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uniformity</a:t>
            </a:r>
            <a:endParaRPr lang="en-US" dirty="0"/>
          </a:p>
        </p:txBody>
      </p:sp>
      <p:pic>
        <p:nvPicPr>
          <p:cNvPr id="106498" name="Picture 2" descr="File:CIExy1931 MacAd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32396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18910</TotalTime>
  <Words>807</Words>
  <Application>Microsoft Office PowerPoint</Application>
  <PresentationFormat>On-screen Show (4:3)</PresentationFormat>
  <Paragraphs>170</Paragraphs>
  <Slides>41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Lecture1 - Introduction - CP Fall 2010</vt:lpstr>
      <vt:lpstr>Custom Design</vt:lpstr>
      <vt:lpstr>1_Blank Presentation</vt:lpstr>
      <vt:lpstr>1_Lecture1 - Introduction - CP Fall 2010</vt:lpstr>
      <vt:lpstr>2_Blank Presentation</vt:lpstr>
      <vt:lpstr>Equation</vt:lpstr>
      <vt:lpstr>PhotoSuite Image</vt:lpstr>
      <vt:lpstr>Histograms and Color Balancing</vt:lpstr>
      <vt:lpstr>Administrative stuff</vt:lpstr>
      <vt:lpstr>Review of last class</vt:lpstr>
      <vt:lpstr>Today’s class</vt:lpstr>
      <vt:lpstr>PowerPoint Presentation</vt:lpstr>
      <vt:lpstr>Color spaces: RGB</vt:lpstr>
      <vt:lpstr>Trichromacy and CIE-XYZ</vt:lpstr>
      <vt:lpstr>Color Space: CIE-XYZ</vt:lpstr>
      <vt:lpstr>Perceptual uniformity</vt:lpstr>
      <vt:lpstr>Color spaces: CIE L*a*b*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Color spaces: HSV</vt:lpstr>
      <vt:lpstr>Color spaces: YCbCr</vt:lpstr>
      <vt:lpstr>Contrast enhancement</vt:lpstr>
      <vt:lpstr>Color balancing</vt:lpstr>
      <vt:lpstr>Important ideas</vt:lpstr>
      <vt:lpstr>Color balancing via linear adjustment</vt:lpstr>
      <vt:lpstr>Tone Mapping</vt:lpstr>
      <vt:lpstr>Example: Linear display of HDR</vt:lpstr>
      <vt:lpstr>Global operator (Reinhart et al.)</vt:lpstr>
      <vt:lpstr>PowerPoint Presentation</vt:lpstr>
      <vt:lpstr>Simple Point Processing</vt:lpstr>
      <vt:lpstr>Negative</vt:lpstr>
      <vt:lpstr>Log</vt:lpstr>
      <vt:lpstr>Power-law transformations</vt:lpstr>
      <vt:lpstr>Image Enhancement</vt:lpstr>
      <vt:lpstr>Matlab example</vt:lpstr>
      <vt:lpstr>Contrast Stretching</vt:lpstr>
      <vt:lpstr>Histogram equalization</vt:lpstr>
      <vt:lpstr>Image Histograms</vt:lpstr>
      <vt:lpstr>Histogram Equalization</vt:lpstr>
      <vt:lpstr>Algorithm for global histogram equalization </vt:lpstr>
      <vt:lpstr>Locally weighted histograms</vt:lpstr>
      <vt:lpstr>Other issues</vt:lpstr>
      <vt:lpstr>Matlab Example 2</vt:lpstr>
      <vt:lpstr>Things to remember</vt:lpstr>
      <vt:lpstr>Next class: texture synthesis and transfer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53</cp:revision>
  <dcterms:created xsi:type="dcterms:W3CDTF">2010-08-30T03:58:01Z</dcterms:created>
  <dcterms:modified xsi:type="dcterms:W3CDTF">2013-09-12T15:31:02Z</dcterms:modified>
</cp:coreProperties>
</file>