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63"/>
  </p:notesMasterIdLst>
  <p:sldIdLst>
    <p:sldId id="398" r:id="rId6"/>
    <p:sldId id="532" r:id="rId7"/>
    <p:sldId id="612" r:id="rId8"/>
    <p:sldId id="553" r:id="rId9"/>
    <p:sldId id="554" r:id="rId10"/>
    <p:sldId id="555" r:id="rId11"/>
    <p:sldId id="565" r:id="rId12"/>
    <p:sldId id="533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43" r:id="rId22"/>
    <p:sldId id="549" r:id="rId23"/>
    <p:sldId id="548" r:id="rId24"/>
    <p:sldId id="556" r:id="rId25"/>
    <p:sldId id="563" r:id="rId26"/>
    <p:sldId id="592" r:id="rId27"/>
    <p:sldId id="593" r:id="rId28"/>
    <p:sldId id="558" r:id="rId29"/>
    <p:sldId id="559" r:id="rId30"/>
    <p:sldId id="560" r:id="rId31"/>
    <p:sldId id="561" r:id="rId32"/>
    <p:sldId id="551" r:id="rId33"/>
    <p:sldId id="552" r:id="rId34"/>
    <p:sldId id="562" r:id="rId35"/>
    <p:sldId id="564" r:id="rId36"/>
    <p:sldId id="576" r:id="rId37"/>
    <p:sldId id="583" r:id="rId38"/>
    <p:sldId id="594" r:id="rId39"/>
    <p:sldId id="566" r:id="rId40"/>
    <p:sldId id="567" r:id="rId41"/>
    <p:sldId id="568" r:id="rId42"/>
    <p:sldId id="569" r:id="rId43"/>
    <p:sldId id="573" r:id="rId44"/>
    <p:sldId id="574" r:id="rId45"/>
    <p:sldId id="584" r:id="rId46"/>
    <p:sldId id="585" r:id="rId47"/>
    <p:sldId id="557" r:id="rId48"/>
    <p:sldId id="595" r:id="rId49"/>
    <p:sldId id="596" r:id="rId50"/>
    <p:sldId id="613" r:id="rId51"/>
    <p:sldId id="614" r:id="rId52"/>
    <p:sldId id="615" r:id="rId53"/>
    <p:sldId id="597" r:id="rId54"/>
    <p:sldId id="616" r:id="rId55"/>
    <p:sldId id="580" r:id="rId56"/>
    <p:sldId id="577" r:id="rId57"/>
    <p:sldId id="578" r:id="rId58"/>
    <p:sldId id="581" r:id="rId59"/>
    <p:sldId id="582" r:id="rId60"/>
    <p:sldId id="591" r:id="rId61"/>
    <p:sldId id="599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9" autoAdjust="0"/>
    <p:restoredTop sz="85404" autoAdjust="0"/>
  </p:normalViewPr>
  <p:slideViewPr>
    <p:cSldViewPr>
      <p:cViewPr>
        <p:scale>
          <a:sx n="50" d="100"/>
          <a:sy n="50" d="100"/>
        </p:scale>
        <p:origin x="-799" y="-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png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Basis</a:t>
            </a:r>
            <a:r>
              <a:rPr lang="en-US" baseline="0" dirty="0" smtClean="0"/>
              <a:t> for vision, 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6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Floaty</a:t>
            </a:r>
            <a:r>
              <a:rPr lang="en-US" dirty="0" smtClean="0"/>
              <a:t> things in your vision are white blood</a:t>
            </a:r>
            <a:r>
              <a:rPr lang="en-US" baseline="0" dirty="0" smtClean="0"/>
              <a:t> cells in capillaries.  Some animals have two </a:t>
            </a:r>
            <a:r>
              <a:rPr lang="en-US" baseline="0" dirty="0" err="1" smtClean="0"/>
              <a:t>foveas</a:t>
            </a:r>
            <a:r>
              <a:rPr lang="en-US" baseline="0" dirty="0" smtClean="0"/>
              <a:t> (some birds) and some have none (cats and dogs).  100x sensors than nerve fibers: much processing (e.g., center surround) in retina itself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8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Sock matching in dark is difficult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46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6A0B6ED-4226-4D18-AD8F-070769C785FF}" type="slidenum">
              <a:rPr lang="en-US" sz="1100">
                <a:solidFill>
                  <a:prstClr val="black"/>
                </a:solidFill>
              </a:rPr>
              <a:pPr/>
              <a:t>13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sym typeface="Symbol" pitchFamily="18" charset="2"/>
              </a:rPr>
              <a:t> 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At least 3 spectral bands required (e.g. R,G,B)</a:t>
            </a:r>
            <a:r>
              <a:rPr lang="en-US" smtClean="0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Dogs have 2,</a:t>
            </a:r>
            <a:r>
              <a:rPr lang="en-US" baseline="0" dirty="0" smtClean="0"/>
              <a:t> birds and butterflies have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8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FCA23-016B-4869-9836-41B8A233F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3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2594E-9AA2-48BA-A7A3-0047E16B6A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1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A0893-9E2B-4211-A69B-D4329483D9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76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14160-E3EA-4244-9FFF-D980C6732E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00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4633C-6E44-4D77-88BC-8BF486CDF5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10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28681-ED8D-4064-84B2-051BCF0C81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2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48BF2-83CC-4193-A0C5-405F27CF84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27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9AEE-FF38-453A-86BF-BDD5C55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2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2286A-46DC-49C7-AD01-CD032E7543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17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9ECB-59AF-4DF3-9DCE-738931702D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65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5AD34-AA26-40D9-9339-78F2E22062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09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76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78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1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05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8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92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91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52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1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49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21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62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4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560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85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57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7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706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88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8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B730F3E6-8DB2-4FD1-95CF-AA0936508433}" type="slidenum">
              <a:rPr lang="en-US">
                <a:solidFill>
                  <a:srgbClr val="000000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6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5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vischeck.com/vischeck/vischeckURL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olor_visio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en.wikipedia.org/wiki/Bayer_filter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ambert's_cosine_law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6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halk.co.uk/amusements/OpticalIllusions/colourPerception/colourPerception.html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Light and Color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09/10/13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6344" y="5715000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“Empire of Light”, Magritte</a:t>
            </a:r>
            <a:endParaRPr lang="en-US" sz="1200" dirty="0"/>
          </a:p>
        </p:txBody>
      </p:sp>
      <p:pic>
        <p:nvPicPr>
          <p:cNvPr id="98306" name="Picture 2" descr="http://arthound.net/wp-content/uploads/2010/07/magritte_empire-of-light_guggenheim_1953-4_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281499"/>
            <a:ext cx="34316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010400" y="63849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  <a:cs typeface="Arial" charset="0"/>
              </a:rPr>
              <a:t>© Stephen E. Palmer, 2002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62000" y="1143000"/>
            <a:ext cx="31003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FF0000"/>
                </a:solidFill>
                <a:latin typeface="Helvetica" charset="0"/>
                <a:cs typeface="Arial" charset="0"/>
              </a:rPr>
              <a:t>C</a:t>
            </a:r>
            <a:r>
              <a:rPr lang="en-US" altLang="en-US" sz="2400" b="1">
                <a:solidFill>
                  <a:srgbClr val="00FF00"/>
                </a:solidFill>
                <a:latin typeface="Helvetica" charset="0"/>
                <a:cs typeface="Arial" charset="0"/>
              </a:rPr>
              <a:t>on</a:t>
            </a:r>
            <a:r>
              <a:rPr lang="en-US" altLang="en-US" sz="2400" b="1">
                <a:solidFill>
                  <a:srgbClr val="0000FF"/>
                </a:solidFill>
                <a:latin typeface="Helvetica" charset="0"/>
                <a:cs typeface="Arial" charset="0"/>
              </a:rPr>
              <a:t>es</a:t>
            </a:r>
            <a:endParaRPr lang="en-US" altLang="en-US" sz="2400">
              <a:solidFill>
                <a:srgbClr val="0000FF"/>
              </a:solidFill>
              <a:latin typeface="Helvetica" charset="0"/>
              <a:cs typeface="Arial" charset="0"/>
            </a:endParaRP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cone-shaped 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less sensitive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operate in high light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color vision</a:t>
            </a:r>
            <a:endParaRPr lang="en-US" altLang="en-US" sz="2400" b="1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3400" y="182563"/>
            <a:ext cx="685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>
                <a:solidFill>
                  <a:srgbClr val="000000"/>
                </a:solidFill>
                <a:latin typeface="Helvetica" charset="0"/>
              </a:rPr>
              <a:t>Two types of light-sensitive receptors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16605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38200" y="3352800"/>
            <a:ext cx="3276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b="1" dirty="0">
                <a:solidFill>
                  <a:srgbClr val="000000"/>
                </a:solidFill>
                <a:latin typeface="Helvetica" charset="0"/>
              </a:rPr>
              <a:t>Rods</a:t>
            </a:r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rod-shaped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highly sensitive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operate at night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gray-scale 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</a:rPr>
              <a:t>vision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</a:rPr>
              <a:t>  slower to respond</a:t>
            </a:r>
            <a:endParaRPr lang="en-US" altLang="en-US" dirty="0">
              <a:solidFill>
                <a:srgbClr val="000000"/>
              </a:solidFill>
              <a:latin typeface="Helvetica" charset="0"/>
            </a:endParaRPr>
          </a:p>
          <a:p>
            <a:pPr eaLnBrk="0" hangingPunct="0"/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5028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Rod / Cone sensitivity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705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15028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10400" y="63849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  <a:cs typeface="Arial" charset="0"/>
              </a:rPr>
              <a:t>© Stephen E. Palmer, 2002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5800" y="182563"/>
            <a:ext cx="5800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000000"/>
                </a:solidFill>
                <a:latin typeface="Helvetica" charset="0"/>
                <a:cs typeface="Arial" charset="0"/>
              </a:rPr>
              <a:t>Distribution of Rods and Cones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371600" y="6096000"/>
            <a:ext cx="665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</a:rPr>
              <a:t>Night Sky: why are there more stars off-center?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5028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222375"/>
            <a:ext cx="52959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1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Electromagnetic Spectrum</a:t>
            </a:r>
          </a:p>
        </p:txBody>
      </p:sp>
      <p:pic>
        <p:nvPicPr>
          <p:cNvPr id="17411" name="Picture 3" descr="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equilumin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86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954713" y="6546850"/>
            <a:ext cx="3189287" cy="31115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CC99"/>
                </a:solidFill>
                <a:cs typeface="Arial" charset="0"/>
                <a:sym typeface="Symbol" pitchFamily="18" charset="2"/>
              </a:rPr>
              <a:t>http://www.yorku.ca/eye/photopik.htm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85775" y="5867400"/>
            <a:ext cx="545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cs typeface="Arial" charset="0"/>
              </a:rPr>
              <a:t>Human Luminance Sensitivity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1566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93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381000" y="1676400"/>
            <a:ext cx="8458200" cy="4800600"/>
          </a:xfrm>
          <a:prstGeom prst="rect">
            <a:avLst/>
          </a:prstGeom>
          <a:gradFill rotWithShape="0">
            <a:gsLst>
              <a:gs pos="0">
                <a:srgbClr val="287850">
                  <a:gamma/>
                  <a:shade val="46275"/>
                  <a:invGamma/>
                </a:srgbClr>
              </a:gs>
              <a:gs pos="100000">
                <a:srgbClr val="28785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altLang="en-US" sz="240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1524000" y="1951038"/>
            <a:ext cx="7013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Why do we see light of these wavelengths?</a:t>
            </a: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6934200" y="61563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  <a:cs typeface="Arial" charset="0"/>
              </a:rPr>
              <a:t>© Stephen E. Palmer, 2002</a:t>
            </a:r>
          </a:p>
        </p:txBody>
      </p:sp>
      <p:pic>
        <p:nvPicPr>
          <p:cNvPr id="18439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59050"/>
            <a:ext cx="441642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47" name="Text Box 15"/>
          <p:cNvSpPr txBox="1">
            <a:spLocks noChangeArrowheads="1"/>
          </p:cNvSpPr>
          <p:nvPr/>
        </p:nvSpPr>
        <p:spPr bwMode="auto">
          <a:xfrm>
            <a:off x="4191000" y="3048000"/>
            <a:ext cx="45005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…because that’s where the</a:t>
            </a:r>
          </a:p>
          <a:p>
            <a:pPr algn="ctr"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Sun radiates EM energy</a:t>
            </a:r>
          </a:p>
        </p:txBody>
      </p:sp>
      <p:sp>
        <p:nvSpPr>
          <p:cNvPr id="18441" name="Rectangle 16"/>
          <p:cNvSpPr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3400">
                <a:solidFill>
                  <a:srgbClr val="000000"/>
                </a:solidFill>
                <a:cs typeface="Arial" charset="0"/>
              </a:rPr>
              <a:t>Visible Light</a:t>
            </a:r>
          </a:p>
        </p:txBody>
      </p:sp>
    </p:spTree>
    <p:extLst>
      <p:ext uri="{BB962C8B-B14F-4D97-AF65-F5344CB8AC3E}">
        <p14:creationId xmlns:p14="http://schemas.microsoft.com/office/powerpoint/2010/main" val="376815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CC99"/>
                </a:solidFill>
                <a:latin typeface="Helvetica" charset="0"/>
              </a:rPr>
              <a:t>The Physics of Light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55725" y="1349375"/>
            <a:ext cx="69453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Any patch of light can be completely described</a:t>
            </a:r>
          </a:p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physically by its spectrum: the number of photons </a:t>
            </a:r>
          </a:p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(per time unit) at each wavelength 400 - 700 nm.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7031038" y="4267200"/>
            <a:ext cx="0" cy="8382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6858000" y="4038600"/>
            <a:ext cx="0" cy="106680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6684963" y="3810000"/>
            <a:ext cx="0" cy="1295400"/>
          </a:xfrm>
          <a:prstGeom prst="line">
            <a:avLst/>
          </a:prstGeom>
          <a:noFill/>
          <a:ln w="1016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6511925" y="3886200"/>
            <a:ext cx="0" cy="12192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 flipV="1">
            <a:off x="6334125" y="4038600"/>
            <a:ext cx="4763" cy="10668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6165850" y="3886200"/>
            <a:ext cx="0" cy="121920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5992813" y="3657600"/>
            <a:ext cx="0" cy="1447800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5819775" y="3429000"/>
            <a:ext cx="0" cy="1676400"/>
          </a:xfrm>
          <a:prstGeom prst="line">
            <a:avLst/>
          </a:prstGeom>
          <a:noFill/>
          <a:ln w="101600">
            <a:solidFill>
              <a:srgbClr val="99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5646738" y="3352800"/>
            <a:ext cx="0" cy="1752600"/>
          </a:xfrm>
          <a:prstGeom prst="line">
            <a:avLst/>
          </a:prstGeom>
          <a:noFill/>
          <a:ln w="1016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5473700" y="3505200"/>
            <a:ext cx="0" cy="1600200"/>
          </a:xfrm>
          <a:prstGeom prst="line">
            <a:avLst/>
          </a:prstGeom>
          <a:noFill/>
          <a:ln w="1016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5300663" y="3581400"/>
            <a:ext cx="0" cy="1524000"/>
          </a:xfrm>
          <a:prstGeom prst="line">
            <a:avLst/>
          </a:prstGeom>
          <a:noFill/>
          <a:ln w="1016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5127625" y="3733800"/>
            <a:ext cx="0" cy="1371600"/>
          </a:xfrm>
          <a:prstGeom prst="line">
            <a:avLst/>
          </a:prstGeom>
          <a:noFill/>
          <a:ln w="1016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4954588" y="3886200"/>
            <a:ext cx="0" cy="1219200"/>
          </a:xfrm>
          <a:prstGeom prst="line">
            <a:avLst/>
          </a:prstGeom>
          <a:noFill/>
          <a:ln w="1016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4781550" y="4114800"/>
            <a:ext cx="0" cy="990600"/>
          </a:xfrm>
          <a:prstGeom prst="line">
            <a:avLst/>
          </a:prstGeom>
          <a:noFill/>
          <a:ln w="1016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4608513" y="4343400"/>
            <a:ext cx="0" cy="76200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V="1">
            <a:off x="4435475" y="4495800"/>
            <a:ext cx="0" cy="609600"/>
          </a:xfrm>
          <a:prstGeom prst="line">
            <a:avLst/>
          </a:prstGeom>
          <a:noFill/>
          <a:ln w="1016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4262438" y="4267200"/>
            <a:ext cx="0" cy="838200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4089400" y="4114800"/>
            <a:ext cx="0" cy="990600"/>
          </a:xfrm>
          <a:prstGeom prst="line">
            <a:avLst/>
          </a:prstGeom>
          <a:noFill/>
          <a:ln w="101600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2833688"/>
            <a:ext cx="56070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23710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3366FF"/>
                </a:solidFill>
                <a:latin typeface="Helvetica" charset="0"/>
              </a:rPr>
              <a:t>The Physics of Light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8674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812925" y="1425575"/>
            <a:ext cx="643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Some examples of the spectra of light sources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20070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3366FF"/>
                </a:solidFill>
                <a:latin typeface="Helvetica" charset="0"/>
              </a:rPr>
              <a:t>The Physics of Light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309688" y="1425575"/>
            <a:ext cx="745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Some examples of the </a:t>
            </a:r>
            <a:r>
              <a:rPr lang="en-US" u="sng">
                <a:solidFill>
                  <a:srgbClr val="FFFF00"/>
                </a:solidFill>
                <a:latin typeface="Helvetica" charset="0"/>
              </a:rPr>
              <a:t>reflectance</a:t>
            </a:r>
            <a:r>
              <a:rPr lang="en-US">
                <a:solidFill>
                  <a:srgbClr val="FFFF00"/>
                </a:solidFill>
                <a:latin typeface="Helvetica" charset="0"/>
              </a:rPr>
              <a:t> spectra of </a:t>
            </a:r>
            <a:r>
              <a:rPr lang="en-US" u="sng">
                <a:solidFill>
                  <a:srgbClr val="FFFF00"/>
                </a:solidFill>
                <a:latin typeface="Helvetica" charset="0"/>
              </a:rPr>
              <a:t>surfaces</a:t>
            </a:r>
            <a:endParaRPr lang="en-US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0" y="6324600"/>
            <a:ext cx="250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FF"/>
                </a:solidFill>
                <a:latin typeface="Helvetica" charset="0"/>
              </a:rPr>
              <a:t>Wavelength (nm)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 rot="-5400000">
            <a:off x="-373063" y="4186238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FF"/>
                </a:solidFill>
                <a:latin typeface="Helvetica" charset="0"/>
              </a:rPr>
              <a:t>% Photons Reflected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1295400" y="3265488"/>
            <a:ext cx="2044700" cy="3046412"/>
            <a:chOff x="816" y="2057"/>
            <a:chExt cx="1288" cy="1919"/>
          </a:xfrm>
        </p:grpSpPr>
        <p:pic>
          <p:nvPicPr>
            <p:cNvPr id="2153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2057"/>
              <a:ext cx="10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4" name="Rectangle 9"/>
            <p:cNvSpPr>
              <a:spLocks noChangeArrowheads="1"/>
            </p:cNvSpPr>
            <p:nvPr/>
          </p:nvSpPr>
          <p:spPr bwMode="auto">
            <a:xfrm>
              <a:off x="908" y="2058"/>
              <a:ext cx="1045" cy="161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5" name="Text Box 10"/>
            <p:cNvSpPr txBox="1">
              <a:spLocks noChangeArrowheads="1"/>
            </p:cNvSpPr>
            <p:nvPr/>
          </p:nvSpPr>
          <p:spPr bwMode="auto">
            <a:xfrm>
              <a:off x="1008" y="2160"/>
              <a:ext cx="4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0000"/>
                  </a:solidFill>
                  <a:latin typeface="Helvetica" charset="0"/>
                </a:rPr>
                <a:t>Red</a:t>
              </a:r>
            </a:p>
          </p:txBody>
        </p:sp>
        <p:sp>
          <p:nvSpPr>
            <p:cNvPr id="21536" name="Text Box 11"/>
            <p:cNvSpPr txBox="1">
              <a:spLocks noChangeArrowheads="1"/>
            </p:cNvSpPr>
            <p:nvPr/>
          </p:nvSpPr>
          <p:spPr bwMode="auto">
            <a:xfrm>
              <a:off x="816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2" name="Group 12"/>
          <p:cNvGrpSpPr>
            <a:grpSpLocks/>
          </p:cNvGrpSpPr>
          <p:nvPr/>
        </p:nvGrpSpPr>
        <p:grpSpPr bwMode="auto">
          <a:xfrm>
            <a:off x="3252788" y="3265488"/>
            <a:ext cx="2044700" cy="3046412"/>
            <a:chOff x="2049" y="2057"/>
            <a:chExt cx="1288" cy="1919"/>
          </a:xfrm>
        </p:grpSpPr>
        <p:pic>
          <p:nvPicPr>
            <p:cNvPr id="2152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2057"/>
              <a:ext cx="1042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0" name="Rectangle 14"/>
            <p:cNvSpPr>
              <a:spLocks noChangeArrowheads="1"/>
            </p:cNvSpPr>
            <p:nvPr/>
          </p:nvSpPr>
          <p:spPr bwMode="auto">
            <a:xfrm>
              <a:off x="2129" y="2057"/>
              <a:ext cx="1046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1" name="Text Box 15"/>
            <p:cNvSpPr txBox="1">
              <a:spLocks noChangeArrowheads="1"/>
            </p:cNvSpPr>
            <p:nvPr/>
          </p:nvSpPr>
          <p:spPr bwMode="auto">
            <a:xfrm>
              <a:off x="2112" y="2112"/>
              <a:ext cx="6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00"/>
                  </a:solidFill>
                  <a:latin typeface="Helvetica" charset="0"/>
                </a:rPr>
                <a:t>Yellow</a:t>
              </a:r>
            </a:p>
          </p:txBody>
        </p:sp>
        <p:sp>
          <p:nvSpPr>
            <p:cNvPr id="21532" name="Text Box 16"/>
            <p:cNvSpPr txBox="1">
              <a:spLocks noChangeArrowheads="1"/>
            </p:cNvSpPr>
            <p:nvPr/>
          </p:nvSpPr>
          <p:spPr bwMode="auto">
            <a:xfrm>
              <a:off x="2049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3" name="Group 17"/>
          <p:cNvGrpSpPr>
            <a:grpSpLocks/>
          </p:cNvGrpSpPr>
          <p:nvPr/>
        </p:nvGrpSpPr>
        <p:grpSpPr bwMode="auto">
          <a:xfrm>
            <a:off x="5208588" y="3265488"/>
            <a:ext cx="2044700" cy="3046412"/>
            <a:chOff x="3281" y="2057"/>
            <a:chExt cx="1288" cy="1919"/>
          </a:xfrm>
        </p:grpSpPr>
        <p:pic>
          <p:nvPicPr>
            <p:cNvPr id="21525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2057"/>
              <a:ext cx="1040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6" name="Rectangle 19"/>
            <p:cNvSpPr>
              <a:spLocks noChangeArrowheads="1"/>
            </p:cNvSpPr>
            <p:nvPr/>
          </p:nvSpPr>
          <p:spPr bwMode="auto">
            <a:xfrm>
              <a:off x="3365" y="2062"/>
              <a:ext cx="1045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27" name="Text Box 20"/>
            <p:cNvSpPr txBox="1">
              <a:spLocks noChangeArrowheads="1"/>
            </p:cNvSpPr>
            <p:nvPr/>
          </p:nvSpPr>
          <p:spPr bwMode="auto">
            <a:xfrm>
              <a:off x="3408" y="2112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00FFFF"/>
                  </a:solidFill>
                  <a:latin typeface="Helvetica" charset="0"/>
                </a:rPr>
                <a:t>Blue</a:t>
              </a:r>
            </a:p>
          </p:txBody>
        </p:sp>
        <p:sp>
          <p:nvSpPr>
            <p:cNvPr id="21528" name="Text Box 21"/>
            <p:cNvSpPr txBox="1">
              <a:spLocks noChangeArrowheads="1"/>
            </p:cNvSpPr>
            <p:nvPr/>
          </p:nvSpPr>
          <p:spPr bwMode="auto">
            <a:xfrm>
              <a:off x="3281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4" name="Group 22"/>
          <p:cNvGrpSpPr>
            <a:grpSpLocks/>
          </p:cNvGrpSpPr>
          <p:nvPr/>
        </p:nvGrpSpPr>
        <p:grpSpPr bwMode="auto">
          <a:xfrm>
            <a:off x="7165975" y="3263900"/>
            <a:ext cx="2044700" cy="3048000"/>
            <a:chOff x="4514" y="2056"/>
            <a:chExt cx="1288" cy="1920"/>
          </a:xfrm>
        </p:grpSpPr>
        <p:pic>
          <p:nvPicPr>
            <p:cNvPr id="21521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2057"/>
              <a:ext cx="1034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2" name="Text Box 24"/>
            <p:cNvSpPr txBox="1">
              <a:spLocks noChangeArrowheads="1"/>
            </p:cNvSpPr>
            <p:nvPr/>
          </p:nvSpPr>
          <p:spPr bwMode="auto">
            <a:xfrm>
              <a:off x="4656" y="211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9966FF"/>
                  </a:solidFill>
                  <a:latin typeface="Helvetica" charset="0"/>
                </a:rPr>
                <a:t>Purple</a:t>
              </a:r>
            </a:p>
          </p:txBody>
        </p:sp>
        <p:sp>
          <p:nvSpPr>
            <p:cNvPr id="21523" name="Text Box 25"/>
            <p:cNvSpPr txBox="1">
              <a:spLocks noChangeArrowheads="1"/>
            </p:cNvSpPr>
            <p:nvPr/>
          </p:nvSpPr>
          <p:spPr bwMode="auto">
            <a:xfrm>
              <a:off x="4514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  <p:sp>
          <p:nvSpPr>
            <p:cNvPr id="21524" name="Rectangle 26"/>
            <p:cNvSpPr>
              <a:spLocks noChangeArrowheads="1"/>
            </p:cNvSpPr>
            <p:nvPr/>
          </p:nvSpPr>
          <p:spPr bwMode="auto">
            <a:xfrm>
              <a:off x="4620" y="2056"/>
              <a:ext cx="1045" cy="16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Rectangle 27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21516" name="Group 28"/>
          <p:cNvGrpSpPr>
            <a:grpSpLocks/>
          </p:cNvGrpSpPr>
          <p:nvPr/>
        </p:nvGrpSpPr>
        <p:grpSpPr bwMode="auto">
          <a:xfrm>
            <a:off x="1676400" y="2020888"/>
            <a:ext cx="7010400" cy="1068387"/>
            <a:chOff x="1056" y="1273"/>
            <a:chExt cx="4416" cy="673"/>
          </a:xfrm>
        </p:grpSpPr>
        <p:pic>
          <p:nvPicPr>
            <p:cNvPr id="21517" name="Picture 2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73"/>
              <a:ext cx="768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3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87"/>
              <a:ext cx="768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3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296"/>
              <a:ext cx="720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296"/>
              <a:ext cx="72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44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Spectra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132681"/>
            <a:ext cx="7010400" cy="5507038"/>
          </a:xfrm>
          <a:noFill/>
        </p:spPr>
      </p:pic>
      <p:sp>
        <p:nvSpPr>
          <p:cNvPr id="400389" name="Text Box 5"/>
          <p:cNvSpPr txBox="1">
            <a:spLocks noChangeArrowheads="1"/>
          </p:cNvSpPr>
          <p:nvPr/>
        </p:nvSpPr>
        <p:spPr bwMode="auto">
          <a:xfrm>
            <a:off x="1812925" y="1981200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</a:rPr>
              <a:t>metamers</a:t>
            </a:r>
          </a:p>
        </p:txBody>
      </p:sp>
      <p:sp>
        <p:nvSpPr>
          <p:cNvPr id="400390" name="Line 6"/>
          <p:cNvSpPr>
            <a:spLocks noChangeShapeType="1"/>
          </p:cNvSpPr>
          <p:nvPr/>
        </p:nvSpPr>
        <p:spPr bwMode="auto">
          <a:xfrm>
            <a:off x="2819400" y="2438400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0391" name="Line 7"/>
          <p:cNvSpPr>
            <a:spLocks noChangeShapeType="1"/>
          </p:cNvSpPr>
          <p:nvPr/>
        </p:nvSpPr>
        <p:spPr bwMode="auto">
          <a:xfrm flipH="1">
            <a:off x="2362200" y="24384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/>
      <p:bldP spid="400390" grpId="0" animBg="1"/>
      <p:bldP spid="4003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990600" y="1595438"/>
            <a:ext cx="4953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600200" y="1371600"/>
            <a:ext cx="3589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FFFF00"/>
                </a:solidFill>
                <a:latin typeface="Helvetica" charset="0"/>
              </a:rPr>
              <a:t>Three kinds of cones: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163763" y="228600"/>
            <a:ext cx="534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FF99"/>
                </a:solidFill>
                <a:latin typeface="Helvetica" charset="0"/>
              </a:rPr>
              <a:t>Physiology of Color Vision</a:t>
            </a:r>
            <a:endParaRPr lang="en-US">
              <a:solidFill>
                <a:srgbClr val="00FF99"/>
              </a:solidFill>
              <a:latin typeface="Times" charset="0"/>
            </a:endParaRP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260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2957513" y="5943600"/>
            <a:ext cx="4967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M and L cones so close?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there 3?</a:t>
            </a:r>
          </a:p>
        </p:txBody>
      </p:sp>
    </p:spTree>
    <p:extLst>
      <p:ext uri="{BB962C8B-B14F-4D97-AF65-F5344CB8AC3E}">
        <p14:creationId xmlns:p14="http://schemas.microsoft.com/office/powerpoint/2010/main" val="4373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Light and wavelengths</a:t>
            </a:r>
          </a:p>
          <a:p>
            <a:r>
              <a:rPr lang="en-US" dirty="0" smtClean="0"/>
              <a:t>The eye</a:t>
            </a:r>
          </a:p>
          <a:p>
            <a:pPr lvl="1"/>
            <a:r>
              <a:rPr lang="en-US" dirty="0" smtClean="0"/>
              <a:t>Physiology (rods and cones)</a:t>
            </a:r>
          </a:p>
          <a:p>
            <a:pPr lvl="1"/>
            <a:r>
              <a:rPr lang="en-US" dirty="0" smtClean="0"/>
              <a:t>Receptivity, non-linear response</a:t>
            </a:r>
          </a:p>
          <a:p>
            <a:pPr lvl="1"/>
            <a:r>
              <a:rPr lang="en-US" dirty="0" err="1" smtClean="0"/>
              <a:t>Trichromacity</a:t>
            </a:r>
            <a:endParaRPr lang="en-US" dirty="0" smtClean="0"/>
          </a:p>
          <a:p>
            <a:r>
              <a:rPr lang="en-US" dirty="0" smtClean="0"/>
              <a:t>The camera and display</a:t>
            </a:r>
          </a:p>
          <a:p>
            <a:pPr lvl="1"/>
            <a:r>
              <a:rPr lang="en-US" dirty="0" smtClean="0"/>
              <a:t>Bayer filter revisited</a:t>
            </a:r>
          </a:p>
          <a:p>
            <a:pPr lvl="1"/>
            <a:r>
              <a:rPr lang="en-US" dirty="0" smtClean="0"/>
              <a:t>RGB display</a:t>
            </a:r>
          </a:p>
          <a:p>
            <a:r>
              <a:rPr lang="en-US" dirty="0" smtClean="0"/>
              <a:t>Physics of light and reflection</a:t>
            </a:r>
          </a:p>
          <a:p>
            <a:pPr lvl="1"/>
            <a:r>
              <a:rPr lang="en-US" dirty="0" smtClean="0"/>
              <a:t>Direct light: spectrum of wavelengths</a:t>
            </a:r>
          </a:p>
          <a:p>
            <a:pPr lvl="1"/>
            <a:r>
              <a:rPr lang="en-US" dirty="0" smtClean="0"/>
              <a:t>Reflection: influence of albedo, orientation, reflectivity, BRDF</a:t>
            </a:r>
          </a:p>
          <a:p>
            <a:pPr lvl="1"/>
            <a:r>
              <a:rPr lang="en-US" dirty="0" smtClean="0"/>
              <a:t>Inter-reflection: light may be influenced by multiple surfaces</a:t>
            </a:r>
          </a:p>
          <a:p>
            <a:pPr lvl="1"/>
            <a:r>
              <a:rPr lang="en-US" dirty="0" smtClean="0"/>
              <a:t>Illusions, ambiguity of albedo and illumination color, color constancy</a:t>
            </a:r>
          </a:p>
          <a:p>
            <a:pPr lvl="1"/>
            <a:r>
              <a:rPr lang="en-US" dirty="0" smtClean="0"/>
              <a:t>Light sources and shadows</a:t>
            </a:r>
          </a:p>
          <a:p>
            <a:r>
              <a:rPr lang="en-US" dirty="0" smtClean="0"/>
              <a:t>Color spaces</a:t>
            </a:r>
          </a:p>
          <a:p>
            <a:pPr lvl="1"/>
            <a:r>
              <a:rPr lang="en-US" dirty="0" smtClean="0"/>
              <a:t>RGB, HSV, </a:t>
            </a:r>
            <a:r>
              <a:rPr lang="en-US" dirty="0" err="1" smtClean="0"/>
              <a:t>YCrCb</a:t>
            </a:r>
            <a:r>
              <a:rPr lang="en-US" dirty="0" smtClean="0"/>
              <a:t>, XYZ, Lab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is better than 2…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“M” and “L” on the X-chromosome</a:t>
            </a:r>
          </a:p>
          <a:p>
            <a:pPr lvl="1"/>
            <a:r>
              <a:rPr lang="en-US" sz="2000" dirty="0" smtClean="0"/>
              <a:t>Why men are more likely to be color blind (see what it’s like: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www.vischeck.com/vischeck/vischeckURL.php</a:t>
            </a:r>
            <a:r>
              <a:rPr lang="en-US" sz="20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“L” has high variation, so some women are </a:t>
            </a:r>
            <a:r>
              <a:rPr lang="en-US" sz="2400" dirty="0" err="1" smtClean="0"/>
              <a:t>tetrachromatic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Some animals have 1 (night animals), 2 (e.g., dogs), 4 (fish, birds), 5 (pigeons, some reptiles/amphibians), or even 12 (mantis shrimp)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0354" name="Picture 2" descr="http://upload.wikimedia.org/wikipedia/commons/thumb/6/65/Cone-response.svg/300px-Cone-respons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70" y="0"/>
            <a:ext cx="399142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589" y="6477000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http://en.wikipedia.org/wiki/Color_vision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don’t perceive a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6162"/>
            <a:ext cx="82296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perceive </a:t>
            </a:r>
          </a:p>
          <a:p>
            <a:pPr lvl="1"/>
            <a:r>
              <a:rPr lang="en-US" dirty="0" smtClean="0"/>
              <a:t>Hue: mean wavelength, color</a:t>
            </a:r>
          </a:p>
          <a:p>
            <a:pPr lvl="1"/>
            <a:r>
              <a:rPr lang="en-US" dirty="0" smtClean="0"/>
              <a:t>Saturation: variance, vividness</a:t>
            </a:r>
          </a:p>
          <a:p>
            <a:pPr lvl="1"/>
            <a:r>
              <a:rPr lang="en-US" dirty="0" smtClean="0"/>
              <a:t>Intensity: total amount of light</a:t>
            </a:r>
          </a:p>
          <a:p>
            <a:r>
              <a:rPr lang="en-US" dirty="0" smtClean="0"/>
              <a:t>Same perceived color can be recreated with combinations of three primary colors (“</a:t>
            </a:r>
            <a:r>
              <a:rPr lang="en-US" dirty="0" err="1" smtClean="0"/>
              <a:t>trichromacy</a:t>
            </a:r>
            <a:r>
              <a:rPr lang="en-US" dirty="0" smtClean="0"/>
              <a:t>”)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3920335" cy="30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94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Trichromacy</a:t>
            </a:r>
            <a:r>
              <a:rPr lang="en-US" dirty="0" smtClean="0"/>
              <a:t> and CIE-XYZ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3618" y="4238625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Perceptual equivalents with RGB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238625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Perceptual equivalents with </a:t>
            </a:r>
            <a:r>
              <a:rPr lang="en-US" dirty="0" smtClean="0"/>
              <a:t>CIE-XYZ</a:t>
            </a:r>
            <a:endParaRPr lang="en-US" dirty="0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5181600"/>
            <a:ext cx="56007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File:CIE 1931 XYZ Color Matching Function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38" y="1699404"/>
            <a:ext cx="42481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6/69/CIE1931_RGBCMF.svg/325px-CIE1931_RGBCM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9" y="1699404"/>
            <a:ext cx="3570260" cy="22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CIE-XYZ</a:t>
            </a:r>
            <a:endParaRPr lang="en-US" dirty="0"/>
          </a:p>
        </p:txBody>
      </p:sp>
      <p:pic>
        <p:nvPicPr>
          <p:cNvPr id="104450" name="Picture 2" descr="File:CIExy1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x = \frac{X}{X+Y+Z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01" y="419100"/>
            <a:ext cx="265105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y = \frac{Y}{X+Y+Z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25" y="1887838"/>
            <a:ext cx="2584829" cy="8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0" name="Picture 12" descr="http://upload.wikimedia.org/wikipedia/commons/thumb/6/60/CIE1931xy_CIERGB.svg/325px-CIE1931xy_CIERG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2687361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6290" y="625596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 portion is in triangle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90600" y="1617663"/>
            <a:ext cx="7983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There is no simple functional description for the perceived</a:t>
            </a:r>
          </a:p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color of all lights under all viewing conditions, but …...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90600" y="26670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66FF"/>
                </a:solidFill>
                <a:latin typeface="Helvetica" charset="0"/>
              </a:rPr>
              <a:t>A helpful constraint:</a:t>
            </a:r>
          </a:p>
          <a:p>
            <a:pPr eaLnBrk="0" hangingPunct="0"/>
            <a:r>
              <a:rPr lang="en-US">
                <a:solidFill>
                  <a:srgbClr val="FF66FF"/>
                </a:solidFill>
                <a:latin typeface="Helvetica" charset="0"/>
              </a:rPr>
              <a:t>  Consider only physical spectra with normal distributions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946525" y="4327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endParaRPr lang="ru-RU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3794125" y="4183063"/>
            <a:ext cx="2976563" cy="1314450"/>
            <a:chOff x="2390" y="2635"/>
            <a:chExt cx="1875" cy="828"/>
          </a:xfrm>
        </p:grpSpPr>
        <p:pic>
          <p:nvPicPr>
            <p:cNvPr id="2254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" y="2635"/>
              <a:ext cx="1872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5" name="Text Box 9"/>
            <p:cNvSpPr txBox="1">
              <a:spLocks noChangeArrowheads="1"/>
            </p:cNvSpPr>
            <p:nvPr/>
          </p:nvSpPr>
          <p:spPr bwMode="auto">
            <a:xfrm>
              <a:off x="2390" y="2770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00FFFF"/>
                  </a:solidFill>
                  <a:latin typeface="Helvetica" charset="0"/>
                </a:rPr>
                <a:t>area</a:t>
              </a:r>
            </a:p>
          </p:txBody>
        </p:sp>
      </p:grpSp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64000"/>
            <a:ext cx="58483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7" name="Group 11"/>
          <p:cNvGrpSpPr>
            <a:grpSpLocks/>
          </p:cNvGrpSpPr>
          <p:nvPr/>
        </p:nvGrpSpPr>
        <p:grpSpPr bwMode="auto">
          <a:xfrm>
            <a:off x="4833938" y="3538538"/>
            <a:ext cx="947737" cy="1947862"/>
            <a:chOff x="3038" y="2229"/>
            <a:chExt cx="597" cy="1227"/>
          </a:xfrm>
        </p:grpSpPr>
        <p:sp>
          <p:nvSpPr>
            <p:cNvPr id="22542" name="Line 12"/>
            <p:cNvSpPr>
              <a:spLocks noChangeShapeType="1"/>
            </p:cNvSpPr>
            <p:nvPr/>
          </p:nvSpPr>
          <p:spPr bwMode="auto">
            <a:xfrm>
              <a:off x="3333" y="2496"/>
              <a:ext cx="0" cy="96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43" name="Text Box 13"/>
            <p:cNvSpPr txBox="1">
              <a:spLocks noChangeArrowheads="1"/>
            </p:cNvSpPr>
            <p:nvPr/>
          </p:nvSpPr>
          <p:spPr bwMode="auto">
            <a:xfrm>
              <a:off x="3038" y="2229"/>
              <a:ext cx="5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00"/>
                  </a:solidFill>
                  <a:latin typeface="Helvetica" charset="0"/>
                </a:rPr>
                <a:t>mean</a:t>
              </a:r>
            </a:p>
          </p:txBody>
        </p:sp>
      </p:grpSp>
      <p:grpSp>
        <p:nvGrpSpPr>
          <p:cNvPr id="22538" name="Group 14"/>
          <p:cNvGrpSpPr>
            <a:grpSpLocks/>
          </p:cNvGrpSpPr>
          <p:nvPr/>
        </p:nvGrpSpPr>
        <p:grpSpPr bwMode="auto">
          <a:xfrm>
            <a:off x="4887913" y="4616450"/>
            <a:ext cx="2209800" cy="457200"/>
            <a:chOff x="3072" y="2908"/>
            <a:chExt cx="1392" cy="288"/>
          </a:xfrm>
        </p:grpSpPr>
        <p:sp>
          <p:nvSpPr>
            <p:cNvPr id="22540" name="Line 15"/>
            <p:cNvSpPr>
              <a:spLocks noChangeShapeType="1"/>
            </p:cNvSpPr>
            <p:nvPr/>
          </p:nvSpPr>
          <p:spPr bwMode="auto">
            <a:xfrm>
              <a:off x="3072" y="3072"/>
              <a:ext cx="528" cy="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41" name="Text Box 16"/>
            <p:cNvSpPr txBox="1">
              <a:spLocks noChangeArrowheads="1"/>
            </p:cNvSpPr>
            <p:nvPr/>
          </p:nvSpPr>
          <p:spPr bwMode="auto">
            <a:xfrm>
              <a:off x="3621" y="2908"/>
              <a:ext cx="8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66FF"/>
                  </a:solidFill>
                  <a:latin typeface="Helvetica" charset="0"/>
                </a:rPr>
                <a:t>variance</a:t>
              </a:r>
            </a:p>
          </p:txBody>
        </p:sp>
      </p:grpSp>
      <p:sp>
        <p:nvSpPr>
          <p:cNvPr id="22539" name="Rectangle 17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11167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316288" y="1630363"/>
            <a:ext cx="1220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Mean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373688" y="1630363"/>
            <a:ext cx="950912" cy="579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Hue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4537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1600200" y="2998788"/>
            <a:ext cx="6611938" cy="3317875"/>
            <a:chOff x="1008" y="1889"/>
            <a:chExt cx="4165" cy="2090"/>
          </a:xfrm>
        </p:grpSpPr>
        <p:pic>
          <p:nvPicPr>
            <p:cNvPr id="2356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89"/>
              <a:ext cx="3685" cy="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  <p:sp>
          <p:nvSpPr>
            <p:cNvPr id="23563" name="Text Box 10"/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</p:grp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0415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667000" y="1630363"/>
            <a:ext cx="1876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Variance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73688" y="1630363"/>
            <a:ext cx="2190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Saturation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537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1524000" y="2895600"/>
            <a:ext cx="7391400" cy="3421063"/>
            <a:chOff x="960" y="1824"/>
            <a:chExt cx="4656" cy="2155"/>
          </a:xfrm>
        </p:grpSpPr>
        <p:sp>
          <p:nvSpPr>
            <p:cNvPr id="24585" name="Text Box 8"/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  <p:pic>
          <p:nvPicPr>
            <p:cNvPr id="2458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824"/>
              <a:ext cx="4656" cy="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</p:grpSp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2470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819400" y="1630363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Area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876800" y="1630363"/>
            <a:ext cx="2303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Brightness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4040188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1295400" y="2693988"/>
            <a:ext cx="6858000" cy="3622675"/>
            <a:chOff x="816" y="1697"/>
            <a:chExt cx="4320" cy="2282"/>
          </a:xfrm>
        </p:grpSpPr>
        <p:sp>
          <p:nvSpPr>
            <p:cNvPr id="25609" name="Text Box 8"/>
            <p:cNvSpPr txBox="1">
              <a:spLocks noChangeArrowheads="1"/>
            </p:cNvSpPr>
            <p:nvPr/>
          </p:nvSpPr>
          <p:spPr bwMode="auto">
            <a:xfrm rot="-5400000">
              <a:off x="417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  <p:sp>
          <p:nvSpPr>
            <p:cNvPr id="25610" name="Text Box 9"/>
            <p:cNvSpPr txBox="1">
              <a:spLocks noChangeArrowheads="1"/>
            </p:cNvSpPr>
            <p:nvPr/>
          </p:nvSpPr>
          <p:spPr bwMode="auto">
            <a:xfrm>
              <a:off x="2400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  <p:pic>
          <p:nvPicPr>
            <p:cNvPr id="2561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697"/>
              <a:ext cx="3936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6753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Color Sensing: Bayer Grid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3962400"/>
            <a:ext cx="3567113" cy="2052638"/>
          </a:xfrm>
        </p:spPr>
        <p:txBody>
          <a:bodyPr/>
          <a:lstStyle/>
          <a:p>
            <a:r>
              <a:rPr lang="en-US" sz="2000" dirty="0" smtClean="0"/>
              <a:t>	Estimate RGB at each cell from neighboring values</a:t>
            </a:r>
          </a:p>
        </p:txBody>
      </p:sp>
      <p:pic>
        <p:nvPicPr>
          <p:cNvPr id="29700" name="Picture 4" descr="ccd_interp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1272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BayerPatternFil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31900"/>
            <a:ext cx="5638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6519446"/>
            <a:ext cx="3672800" cy="338554"/>
          </a:xfrm>
          <a:prstGeom prst="rect">
            <a:avLst/>
          </a:prstGeom>
          <a:noFill/>
          <a:ln w="3175">
            <a:noFill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http://en.wikipedia.org/wiki/Bayer_filter</a:t>
            </a:r>
            <a:endParaRPr lang="en-US" sz="1600" dirty="0">
              <a:solidFill>
                <a:srgbClr val="00CC99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2750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to Bayer: RGB+W</a:t>
            </a:r>
            <a:endParaRPr lang="en-US" dirty="0"/>
          </a:p>
        </p:txBody>
      </p:sp>
      <p:pic>
        <p:nvPicPr>
          <p:cNvPr id="99330" name="Picture 2" descr="Three new Kodak RGBW filter 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88" y="2728823"/>
            <a:ext cx="562706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8400" y="4557623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Kodak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2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Project 1 due next Mon (</a:t>
            </a:r>
            <a:r>
              <a:rPr lang="en-US" dirty="0" smtClean="0"/>
              <a:t>9/16), </a:t>
            </a:r>
            <a:r>
              <a:rPr lang="en-US" dirty="0" smtClean="0"/>
              <a:t>11:59pm</a:t>
            </a:r>
          </a:p>
          <a:p>
            <a:pPr lvl="1"/>
            <a:r>
              <a:rPr lang="en-US" dirty="0" smtClean="0"/>
              <a:t>Choosing cutoff: sigma &gt; 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Remember to convert images to double</a:t>
            </a:r>
          </a:p>
          <a:p>
            <a:pPr lvl="1"/>
            <a:r>
              <a:rPr lang="en-US" dirty="0" smtClean="0"/>
              <a:t>Don’t use built-in code for pyramids, contrast equalization etc., ask if not sure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85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light reflected from a surface?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Depends on</a:t>
            </a:r>
          </a:p>
          <a:p>
            <a:r>
              <a:rPr lang="en-US" sz="2800" dirty="0" smtClean="0"/>
              <a:t>Illumination properties: wavelength, orientation, intensity</a:t>
            </a:r>
          </a:p>
          <a:p>
            <a:r>
              <a:rPr lang="en-US" sz="2800" dirty="0" smtClean="0"/>
              <a:t>Surface properties: material, surface orientation, roughness, etc.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grpSp>
        <p:nvGrpSpPr>
          <p:cNvPr id="24" name="Group 37"/>
          <p:cNvGrpSpPr>
            <a:grpSpLocks noChangeAspect="1"/>
          </p:cNvGrpSpPr>
          <p:nvPr/>
        </p:nvGrpSpPr>
        <p:grpSpPr>
          <a:xfrm>
            <a:off x="2685153" y="3217319"/>
            <a:ext cx="3810000" cy="3429000"/>
            <a:chOff x="6629400" y="2882264"/>
            <a:chExt cx="2438400" cy="219456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629400" y="4619624"/>
              <a:ext cx="1600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8458200" y="3124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26" idx="3"/>
            </p:cNvCxnSpPr>
            <p:nvPr/>
          </p:nvCxnSpPr>
          <p:spPr>
            <a:xfrm rot="5400000">
              <a:off x="7429501" y="34986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005718" y="3352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91004" y="2882264"/>
              <a:ext cx="876796" cy="24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light source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200000" flipV="1">
              <a:off x="7124700" y="4152900"/>
              <a:ext cx="457202" cy="3810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458456" y="4255236"/>
              <a:ext cx="213360" cy="23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10800000">
              <a:off x="69342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6200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71247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>
              <a:off x="69723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0800000">
              <a:off x="6781800" y="44196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5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Lambertian</a:t>
            </a:r>
            <a:r>
              <a:rPr lang="en-US" dirty="0" smtClean="0"/>
              <a:t> surface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light is absorbed (function of albedo)</a:t>
            </a:r>
          </a:p>
          <a:p>
            <a:r>
              <a:rPr lang="en-US" dirty="0" smtClean="0"/>
              <a:t>Remaining light is reflected in all directions (diffuse reflection)</a:t>
            </a:r>
          </a:p>
          <a:p>
            <a:r>
              <a:rPr lang="en-US" dirty="0" smtClean="0"/>
              <a:t>Examples: soft cloth, concrete, matte paints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842833" y="628980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700333" y="395320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6092991" y="453830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93330" y="431039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82839" y="357518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5616739" y="5560549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5319083" y="585820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290633" y="586118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628980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390900" y="395320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rot="5400000">
            <a:off x="1783558" y="453830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83897" y="431039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3406" y="357518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96473" y="451814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absorption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31461" y="446000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iffuse reflection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11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reflection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Intensity </a:t>
                </a:r>
                <a:r>
                  <a:rPr lang="en-US" i="1" dirty="0" smtClean="0"/>
                  <a:t>does</a:t>
                </a:r>
                <a:r>
                  <a:rPr lang="en-US" dirty="0" smtClean="0"/>
                  <a:t> depend on illumination angle because less light comes in at oblique angles.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𝜌</m:t>
                    </m:r>
                    <m:r>
                      <a:rPr lang="en-US" sz="2400" b="0" i="0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 smtClean="0"/>
                  <a:t>albedo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𝑺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directional source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𝑵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surface normal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I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image intensity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5318885"/>
                <a:ext cx="472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/>
                            </a:rPr>
                            <m:t>𝑺</m:t>
                          </m:r>
                          <m:r>
                            <a:rPr lang="en-US" sz="3600" b="1" i="1">
                              <a:latin typeface="Cambria Math"/>
                            </a:rPr>
                            <m:t>⋅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𝑵</m:t>
                          </m:r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18885"/>
                <a:ext cx="47244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83" y="3276600"/>
            <a:ext cx="5071749" cy="28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cranearts.com/wordpress/wp-content/uploads/2009/01/the_crane_building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827" y="1635425"/>
            <a:ext cx="5701792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15721" y="4085493"/>
            <a:ext cx="312906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>
            <a:off x="2228627" y="4270159"/>
            <a:ext cx="381000" cy="33706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06321" y="4912025"/>
            <a:ext cx="312906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rot="16200000" flipV="1">
            <a:off x="2798102" y="4647352"/>
            <a:ext cx="304800" cy="22454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7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upload.wikimedia.org/wikipedia/commons/thumb/8/8f/Lambert_Cosine_Law_2.svg/300px-Lambert_Cosine_Law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38" y="2998241"/>
            <a:ext cx="4341962" cy="36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/>
              <a:t>Diffuse reflection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Perceived intensity does </a:t>
            </a:r>
            <a:r>
              <a:rPr lang="en-US" sz="2800" i="1" dirty="0" smtClean="0"/>
              <a:t>not</a:t>
            </a:r>
            <a:r>
              <a:rPr lang="en-US" sz="2800" dirty="0" smtClean="0"/>
              <a:t> depend on viewer angle.</a:t>
            </a:r>
          </a:p>
          <a:p>
            <a:pPr lvl="1"/>
            <a:r>
              <a:rPr lang="en-US" sz="2400" dirty="0" smtClean="0"/>
              <a:t>Amount of reflected light proportional to </a:t>
            </a:r>
            <a:r>
              <a:rPr lang="en-US" sz="2400" dirty="0" err="1" smtClean="0"/>
              <a:t>cos</a:t>
            </a:r>
            <a:r>
              <a:rPr lang="en-US" sz="2400" dirty="0" smtClean="0"/>
              <a:t>(theta)</a:t>
            </a:r>
          </a:p>
          <a:p>
            <a:pPr lvl="1"/>
            <a:r>
              <a:rPr lang="en-US" sz="2400" dirty="0" smtClean="0"/>
              <a:t>Visible solid angle also proportional to </a:t>
            </a:r>
            <a:r>
              <a:rPr lang="en-US" sz="2400" dirty="0" err="1" smtClean="0"/>
              <a:t>cos</a:t>
            </a:r>
            <a:r>
              <a:rPr lang="en-US" sz="2400" dirty="0" smtClean="0"/>
              <a:t>(theta)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09124" y="6480677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http://en.wikipedia.org/wiki/Lambert%27s_cosine_law</a:t>
            </a:r>
            <a:endParaRPr lang="en-US" dirty="0"/>
          </a:p>
        </p:txBody>
      </p:sp>
      <p:pic>
        <p:nvPicPr>
          <p:cNvPr id="105476" name="Picture 4" descr="http://upload.wikimedia.org/wikipedia/commons/thumb/2/25/Lambert_Cosine_Law_1.svg/300px-Lambert_Cosine_Law_1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1" y="3154116"/>
            <a:ext cx="413766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Specular Reflection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990600"/>
            <a:ext cx="5257800" cy="5135563"/>
          </a:xfrm>
        </p:spPr>
        <p:txBody>
          <a:bodyPr/>
          <a:lstStyle/>
          <a:p>
            <a:r>
              <a:rPr lang="en-US" dirty="0" smtClean="0"/>
              <a:t>Reflected direction depends on light orientation and surface normal</a:t>
            </a:r>
          </a:p>
          <a:p>
            <a:r>
              <a:rPr lang="en-US" dirty="0" smtClean="0"/>
              <a:t>E.g., mirrors are fully specular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46144" y="639455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903644" y="405795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2296302" y="464305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96641" y="441514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6150" y="367993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828123" y="5638800"/>
            <a:ext cx="646771" cy="6813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9868" y="499222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specular reflection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70" y="1297203"/>
            <a:ext cx="2768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/>
          </p:cNvSpPr>
          <p:nvPr/>
        </p:nvSpPr>
        <p:spPr bwMode="auto">
          <a:xfrm>
            <a:off x="6705600" y="1025827"/>
            <a:ext cx="18256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600" dirty="0">
                <a:solidFill>
                  <a:schemeClr val="tx1"/>
                </a:solidFill>
                <a:cs typeface="Times" charset="0"/>
              </a:rPr>
              <a:t>Flickr, by </a:t>
            </a:r>
            <a:r>
              <a:rPr lang="en-US" sz="1600" dirty="0" err="1">
                <a:solidFill>
                  <a:schemeClr val="tx1"/>
                </a:solidFill>
                <a:cs typeface="Times" charset="0"/>
              </a:rPr>
              <a:t>suzysputnik</a:t>
            </a:r>
            <a:endParaRPr lang="en-US" sz="1600" dirty="0">
              <a:solidFill>
                <a:schemeClr val="tx1"/>
              </a:solidFill>
              <a:cs typeface="Times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81" y="3529223"/>
            <a:ext cx="3321844" cy="2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/>
          </p:cNvSpPr>
          <p:nvPr/>
        </p:nvSpPr>
        <p:spPr bwMode="auto">
          <a:xfrm>
            <a:off x="6663707" y="5855002"/>
            <a:ext cx="18833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600">
                <a:solidFill>
                  <a:schemeClr val="tx1"/>
                </a:solidFill>
                <a:cs typeface="Times" charset="0"/>
              </a:rPr>
              <a:t>Flickr, by piratejohnny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46644" y="597694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644" y="5976948"/>
                <a:ext cx="39946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21392" y="597694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392" y="5976948"/>
                <a:ext cx="39946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8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surfaces have both specular and diffuse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Specularity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spot </a:t>
            </a:r>
            <a:r>
              <a:rPr lang="en-US" dirty="0"/>
              <a:t>where specular reflection </a:t>
            </a:r>
            <a:r>
              <a:rPr lang="en-US" dirty="0" smtClean="0"/>
              <a:t>dominates (typically reflects light source)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1388" name="Picture 12" descr="http://northcountryhardwoodfloors.com/wp-content/uploads/slideshow-gallery-pro/Hard-Wood-54653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8"/>
          <a:stretch/>
        </p:blipFill>
        <p:spPr bwMode="auto">
          <a:xfrm>
            <a:off x="752235" y="2209799"/>
            <a:ext cx="352452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66467"/>
            <a:ext cx="3321844" cy="2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3866" y="6493276"/>
            <a:ext cx="3357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Photo: northcountryhardwoodfloors.com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51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BRDF</a:t>
            </a:r>
            <a:r>
              <a:rPr lang="en-US" dirty="0"/>
              <a:t>: </a:t>
            </a:r>
            <a:r>
              <a:rPr lang="en-US" sz="3100" dirty="0"/>
              <a:t>Bidirectional Reflectance Distribution Function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59122981"/>
              </p:ext>
            </p:extLst>
          </p:nvPr>
        </p:nvGraphicFramePr>
        <p:xfrm>
          <a:off x="5334000" y="4230688"/>
          <a:ext cx="28686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7" name="Equation" r:id="rId3" imgW="1180800" imgH="228600" progId="Equation.3">
                  <p:embed/>
                </p:oleObj>
              </mc:Choice>
              <mc:Fallback>
                <p:oleObj name="Equation" r:id="rId3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30688"/>
                        <a:ext cx="28686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52400" y="3438525"/>
            <a:ext cx="5029200" cy="3190875"/>
            <a:chOff x="192" y="2208"/>
            <a:chExt cx="2883" cy="1920"/>
          </a:xfrm>
        </p:grpSpPr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192" y="2208"/>
            <a:ext cx="2883" cy="1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8" name="Photo Editor Photo" r:id="rId5" imgW="6563641" imgH="4371429" progId="MSPhotoEd.3">
                    <p:embed/>
                  </p:oleObj>
                </mc:Choice>
                <mc:Fallback>
                  <p:oleObj name="Photo Editor Photo" r:id="rId5" imgW="6563641" imgH="437142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208"/>
                          <a:ext cx="2883" cy="19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632" y="2235"/>
              <a:ext cx="70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>
                  <a:cs typeface="Arial" charset="0"/>
                </a:rPr>
                <a:t>surface normal</a:t>
              </a:r>
            </a:p>
          </p:txBody>
        </p:sp>
      </p:grp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876800" y="5181600"/>
          <a:ext cx="3962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9" name="Equation" r:id="rId7" imgW="1904760" imgH="431640" progId="Equation.3">
                  <p:embed/>
                </p:oleObj>
              </mc:Choice>
              <mc:Fallback>
                <p:oleObj name="Equation" r:id="rId7" imgW="1904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81600"/>
                        <a:ext cx="39624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80005" y="6550223"/>
            <a:ext cx="2146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credit: S. Savarese</a:t>
            </a:r>
            <a:endParaRPr lang="en-US" sz="14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8050" y="1176068"/>
            <a:ext cx="8686800" cy="156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Model of local reflection that tells how bright a surface appears when viewed from one direction when light falls on it from another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28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complicated effects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38322" y="5006531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95822" y="2669931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988480" y="3255029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88819" y="3027119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8328" y="2291906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512228" y="5185125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8322" y="229190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transparency</a:t>
            </a:r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0" y="50006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886700" y="26640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rot="5400000">
            <a:off x="6279358" y="32491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79697" y="30212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69206" y="22860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660859" y="5110206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6206705" y="4961626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3985" y="277094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refraction</a:t>
            </a:r>
            <a:endParaRPr lang="en-US" b="1" dirty="0"/>
          </a:p>
        </p:txBody>
      </p:sp>
      <p:pic>
        <p:nvPicPr>
          <p:cNvPr id="117762" name="Picture 2" descr="http://t0.gstatic.com/images?q=tbn:ANd9GcStfRcWs4Zd9-P14OXg9VBB2geITrlA6vOhh1LHGCrK-nL-FPg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37" y="34925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32309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467100" y="2595709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859758" y="3180807"/>
            <a:ext cx="1855683" cy="149849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60097" y="295289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9606" y="2217684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383506" y="4203053"/>
            <a:ext cx="714378" cy="5953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085850" y="4500709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57413" y="4500709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9200" y="374168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199" y="263119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fluorescence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85984" y="4979934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043484" y="2643334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 rot="5400000">
            <a:off x="6436142" y="3228432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17505" y="300052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5990" y="2265309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5916760" y="4285182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5619104" y="4582838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66210" y="4582838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24184" y="3865509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&gt;1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53680" y="25302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phosphorescence</a:t>
            </a:r>
            <a:endParaRPr lang="en-US" b="1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 descr="File:Fluorescent minerals h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8" y="7784"/>
            <a:ext cx="2755240" cy="17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http://static.ddmcdn.com/gif/willow/firefly-info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36" y="19916"/>
            <a:ext cx="2527826" cy="188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incoming light measured by the eye or camera?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27628" y="470587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Light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51577" y="525796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51577" y="550525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51577" y="5741044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apezoid 16"/>
          <p:cNvSpPr/>
          <p:nvPr/>
        </p:nvSpPr>
        <p:spPr>
          <a:xfrm rot="16200000">
            <a:off x="6095198" y="5050930"/>
            <a:ext cx="1524000" cy="83388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38041" y="631343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Sensors/Retina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827515" y="5112588"/>
            <a:ext cx="296149" cy="69746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33187" y="586756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50768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467100" y="27402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859758" y="33253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60097" y="30974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9606" y="23622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298319" y="4443364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000663" y="47410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56756" y="47410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5428" y="2774247"/>
            <a:ext cx="176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subsurface scattering</a:t>
            </a:r>
            <a:endParaRPr lang="en-US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953000" y="5061369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810500" y="2724769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rot="5400000">
            <a:off x="6203158" y="3309867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03497" y="3081957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93006" y="2346744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5675147" y="4349366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76800" y="4251744"/>
            <a:ext cx="1600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126247" y="4417803"/>
            <a:ext cx="727494" cy="4643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4847327" y="4586018"/>
            <a:ext cx="439947" cy="381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73847" y="2655184"/>
            <a:ext cx="176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interreflection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7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Inter-reflection is a major source of light</a:t>
            </a:r>
            <a:endParaRPr lang="en-US" dirty="0"/>
          </a:p>
        </p:txBody>
      </p:sp>
      <p:pic>
        <p:nvPicPr>
          <p:cNvPr id="103426" name="Picture 2" descr="http://www.taomc.com/ridge/indoors1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Inter-reflection affects the apparent color of objects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6" y="1143000"/>
            <a:ext cx="6816725" cy="51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22250" y="6324600"/>
            <a:ext cx="869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From </a:t>
            </a:r>
            <a:r>
              <a:rPr lang="en-US" sz="1800" dirty="0" err="1">
                <a:solidFill>
                  <a:schemeClr val="tx1"/>
                </a:solidFill>
                <a:latin typeface="+mj-lt"/>
                <a:cs typeface="Times" charset="0"/>
              </a:rPr>
              <a:t>Koenderink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 slides on image texture and the flow of light</a:t>
            </a:r>
          </a:p>
        </p:txBody>
      </p:sp>
    </p:spTree>
    <p:extLst>
      <p:ext uri="{BB962C8B-B14F-4D97-AF65-F5344CB8AC3E}">
        <p14:creationId xmlns:p14="http://schemas.microsoft.com/office/powerpoint/2010/main" val="36823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The color of objects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 marL="554737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400" dirty="0"/>
              <a:t>Colored light arriving at the camera involves two effects</a:t>
            </a:r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000" dirty="0"/>
              <a:t>The color of the light </a:t>
            </a:r>
            <a:r>
              <a:rPr lang="en-US" sz="2000" dirty="0" smtClean="0"/>
              <a:t>source (illumination + inter-reflections)</a:t>
            </a:r>
            <a:endParaRPr lang="en-US" sz="2000" dirty="0"/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000" dirty="0"/>
              <a:t>The color of the </a:t>
            </a:r>
            <a:r>
              <a:rPr lang="en-US" sz="2000" dirty="0" smtClean="0"/>
              <a:t>surface</a:t>
            </a:r>
            <a:endParaRPr lang="en-US" sz="2000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4934768" cy="372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37166" y="6530196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Forsyth</a:t>
            </a:r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429000"/>
            <a:ext cx="2799788" cy="209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156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constancy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Interpret surface in terms of albedo or “true color”, rather than observed intensity</a:t>
            </a:r>
          </a:p>
          <a:p>
            <a:pPr lvl="1"/>
            <a:r>
              <a:rPr lang="en-US" sz="2000" dirty="0" smtClean="0"/>
              <a:t>Humans are good at it</a:t>
            </a:r>
          </a:p>
          <a:p>
            <a:pPr lvl="1"/>
            <a:r>
              <a:rPr lang="en-US" sz="2000" dirty="0" smtClean="0"/>
              <a:t>Computers are not nearly as good</a:t>
            </a:r>
            <a:endParaRPr lang="en-US" sz="2000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3495"/>
            <a:ext cx="6102350" cy="414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7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illusions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504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69765" y="1125039"/>
            <a:ext cx="3810000" cy="573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illusions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504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7018" y="1079396"/>
            <a:ext cx="3810000" cy="573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illusions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504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1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pic>
        <p:nvPicPr>
          <p:cNvPr id="4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19" y="7620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71256" y="762000"/>
            <a:ext cx="3588487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pic>
        <p:nvPicPr>
          <p:cNvPr id="4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19" y="7620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8518" y="762001"/>
            <a:ext cx="3588487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incoming light measured by the eye or camera?</a:t>
            </a:r>
          </a:p>
          <a:p>
            <a:r>
              <a:rPr lang="en-US" dirty="0" smtClean="0"/>
              <a:t>How is light reflected from a surface?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51577" y="525796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451577" y="550525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51577" y="5741044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apezoid 7"/>
          <p:cNvSpPr/>
          <p:nvPr/>
        </p:nvSpPr>
        <p:spPr>
          <a:xfrm rot="16200000">
            <a:off x="6095198" y="5050930"/>
            <a:ext cx="1524000" cy="83388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1477" y="296532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38041" y="631343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Sensors/Retina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27515" y="5112588"/>
            <a:ext cx="296149" cy="69746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3187" y="586756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20304132">
            <a:off x="1850965" y="3695866"/>
            <a:ext cx="132433" cy="3124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30234" y="2845190"/>
            <a:ext cx="540033" cy="6096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50138" y="525796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50138" y="550525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50138" y="5741044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 rot="8980111">
            <a:off x="2995769" y="3547816"/>
            <a:ext cx="1066800" cy="483078"/>
            <a:chOff x="2223475" y="3098322"/>
            <a:chExt cx="1066800" cy="483078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223475" y="3098322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223475" y="3345612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223475" y="3581400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917181" y="47448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Reflected Light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27628" y="470587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pic>
        <p:nvPicPr>
          <p:cNvPr id="4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19" y="7620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824" y="6511816"/>
            <a:ext cx="8632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://www.echalk.co.uk/amusements/OpticalIllusions/colourPerception/colourPerception.html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42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 dirty="0" smtClean="0"/>
              <a:t>Shadows cast by a point source</a:t>
            </a: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anchor="t"/>
          <a:lstStyle/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r>
              <a:rPr lang="en-US" dirty="0" smtClean="0"/>
              <a:t>A </a:t>
            </a:r>
            <a:r>
              <a:rPr lang="en-US" dirty="0"/>
              <a:t>point that can’t see the source is in shadow</a:t>
            </a:r>
          </a:p>
          <a:p>
            <a:pPr marL="554737">
              <a:tabLst>
                <a:tab pos="1010135" algn="l"/>
                <a:tab pos="1010135" algn="l"/>
              </a:tabLst>
            </a:pPr>
            <a:r>
              <a:rPr lang="en-US" dirty="0"/>
              <a:t>For point sources, the geometry is simple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33" y="2723555"/>
            <a:ext cx="4732734" cy="407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11" y="1676400"/>
            <a:ext cx="3134320" cy="44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Area sources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1" y="1295400"/>
            <a:ext cx="5791200" cy="5161359"/>
          </a:xfrm>
          <a:ln/>
        </p:spPr>
        <p:txBody>
          <a:bodyPr>
            <a:normAutofit/>
          </a:bodyPr>
          <a:lstStyle/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r>
              <a:rPr lang="en-US" dirty="0"/>
              <a:t>Examples: diffuser boxes, white </a:t>
            </a:r>
            <a:r>
              <a:rPr lang="en-US" dirty="0" smtClean="0"/>
              <a:t>walls</a:t>
            </a:r>
          </a:p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endParaRPr lang="en-US" dirty="0"/>
          </a:p>
          <a:p>
            <a:pPr marL="554737">
              <a:tabLst>
                <a:tab pos="1010135" algn="l"/>
                <a:tab pos="1010135" algn="l"/>
              </a:tabLst>
            </a:pPr>
            <a:r>
              <a:rPr lang="en-US" dirty="0"/>
              <a:t>The energy received at a point due to an area source is obtained by adding up the contribution of small elements over the whole source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-62508" y="-71437"/>
            <a:ext cx="5592217" cy="937617"/>
          </a:xfrm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Area Source Shadows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3125"/>
            <a:ext cx="6534299" cy="445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41" y="2589610"/>
            <a:ext cx="2678906" cy="98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06" y="1455539"/>
            <a:ext cx="6164833" cy="479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/>
          </p:cNvSpPr>
          <p:nvPr/>
        </p:nvSpPr>
        <p:spPr bwMode="auto">
          <a:xfrm>
            <a:off x="762000" y="6340078"/>
            <a:ext cx="6865070" cy="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cs typeface="Times" charset="0"/>
              </a:rPr>
              <a:t>From </a:t>
            </a:r>
            <a:r>
              <a:rPr lang="en-US" dirty="0" err="1">
                <a:solidFill>
                  <a:schemeClr val="tx1"/>
                </a:solidFill>
                <a:cs typeface="Times" charset="0"/>
              </a:rPr>
              <a:t>Koenderink</a:t>
            </a:r>
            <a:r>
              <a:rPr lang="en-US" dirty="0">
                <a:solidFill>
                  <a:schemeClr val="tx1"/>
                </a:solidFill>
                <a:cs typeface="Times" charset="0"/>
              </a:rPr>
              <a:t> slides on image texture and the flow of light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857220" algn="l"/>
              </a:tabLst>
            </a:pPr>
            <a:r>
              <a:rPr lang="en-US" dirty="0" smtClean="0"/>
              <a:t>Shading and shadows are major cues to shape and position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13527" y="914400"/>
            <a:ext cx="7927220" cy="4456113"/>
            <a:chOff x="838200" y="954087"/>
            <a:chExt cx="4267200" cy="2398713"/>
          </a:xfrm>
        </p:grpSpPr>
        <p:pic>
          <p:nvPicPr>
            <p:cNvPr id="11" name="Picture 3" descr="C:\Users\Hoiem\Documents\Classes\Spring11 - Computer Vision\hw\hw1\blocks_4802611949_3e98f9612f_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954087"/>
              <a:ext cx="4267200" cy="239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352800" y="2935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V="1">
              <a:off x="3162300" y="2897187"/>
              <a:ext cx="228600" cy="1524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5" idx="1"/>
            </p:cNvCxnSpPr>
            <p:nvPr/>
          </p:nvCxnSpPr>
          <p:spPr>
            <a:xfrm flipH="1" flipV="1">
              <a:off x="2667004" y="3116264"/>
              <a:ext cx="152396" cy="48055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19400" y="3040062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1411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3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2095500" y="1830387"/>
              <a:ext cx="304800" cy="762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320925" y="20970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4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 flipV="1">
              <a:off x="2133600" y="2173288"/>
              <a:ext cx="187325" cy="48055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24200" y="1792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95400" y="11064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6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3081338" y="2173287"/>
              <a:ext cx="228600" cy="762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392238" y="1335087"/>
              <a:ext cx="152400" cy="1524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82240" y="5504571"/>
            <a:ext cx="79560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. Why is (2) brighter than (1)? Each points to the </a:t>
            </a:r>
            <a:r>
              <a:rPr lang="en-US" dirty="0" err="1"/>
              <a:t>asphault</a:t>
            </a:r>
            <a:r>
              <a:rPr lang="en-US" dirty="0"/>
              <a:t>. </a:t>
            </a:r>
          </a:p>
          <a:p>
            <a:r>
              <a:rPr lang="en-US" dirty="0"/>
              <a:t>2. Why is (4) darker than (3)? 4 points to the marking. </a:t>
            </a:r>
          </a:p>
          <a:p>
            <a:r>
              <a:rPr lang="en-US" dirty="0"/>
              <a:t>3. Why is (5) brighter than (3)? Each points to the side of the wooden block. </a:t>
            </a:r>
          </a:p>
          <a:p>
            <a:r>
              <a:rPr lang="en-US" dirty="0"/>
              <a:t>4. Why isn’t (6) black, given that there is no direct path from it to the sun?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943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Light has a spectrum of wavelengths</a:t>
            </a:r>
          </a:p>
          <a:p>
            <a:pPr lvl="1"/>
            <a:r>
              <a:rPr lang="en-US" dirty="0" smtClean="0"/>
              <a:t>Humans (and RGB cameras) have color sensors sensitive to three ranges</a:t>
            </a:r>
          </a:p>
          <a:p>
            <a:endParaRPr lang="en-US" dirty="0"/>
          </a:p>
          <a:p>
            <a:r>
              <a:rPr lang="en-US" dirty="0" smtClean="0"/>
              <a:t>Observed light depends on: illumination intensities, surface orientation, material (albedo, specular component, diffuse component), etc.</a:t>
            </a:r>
          </a:p>
          <a:p>
            <a:endParaRPr lang="en-US" dirty="0"/>
          </a:p>
          <a:p>
            <a:r>
              <a:rPr lang="en-US" dirty="0" smtClean="0"/>
              <a:t>Every object is an indirect light source for every other</a:t>
            </a:r>
          </a:p>
          <a:p>
            <a:endParaRPr lang="en-US" dirty="0"/>
          </a:p>
          <a:p>
            <a:r>
              <a:rPr lang="en-US" dirty="0" smtClean="0"/>
              <a:t>Shading and shadows are informative about shape and position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97" y="5326777"/>
            <a:ext cx="1614649" cy="12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97" y="3919234"/>
            <a:ext cx="1614649" cy="12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97" y="2346849"/>
            <a:ext cx="1600200" cy="12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6806391" y="838200"/>
            <a:ext cx="1390167" cy="12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4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Take-home questions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09/10/13</a:t>
            </a:r>
            <a:endParaRPr lang="en-US" dirty="0"/>
          </a:p>
        </p:txBody>
      </p:sp>
      <p:grpSp>
        <p:nvGrpSpPr>
          <p:cNvPr id="6148" name="Group 9"/>
          <p:cNvGrpSpPr>
            <a:grpSpLocks/>
          </p:cNvGrpSpPr>
          <p:nvPr/>
        </p:nvGrpSpPr>
        <p:grpSpPr bwMode="auto">
          <a:xfrm>
            <a:off x="838200" y="990600"/>
            <a:ext cx="7088188" cy="4886325"/>
            <a:chOff x="1210790" y="1362075"/>
            <a:chExt cx="6437785" cy="4133850"/>
          </a:xfrm>
        </p:grpSpPr>
        <p:pic>
          <p:nvPicPr>
            <p:cNvPr id="61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362075"/>
              <a:ext cx="61531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210790" y="4420157"/>
              <a:ext cx="1524018" cy="30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341313" y="6172200"/>
            <a:ext cx="880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Possible factors: albedo, shadows, texture, specularities, curvature, lighting direction</a:t>
            </a:r>
          </a:p>
        </p:txBody>
      </p:sp>
    </p:spTree>
    <p:extLst>
      <p:ext uri="{BB962C8B-B14F-4D97-AF65-F5344CB8AC3E}">
        <p14:creationId xmlns:p14="http://schemas.microsoft.com/office/powerpoint/2010/main" val="748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5" name="Content Placeholder 1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How is incoming light measured by the eye or camera?</a:t>
            </a:r>
          </a:p>
          <a:p>
            <a:r>
              <a:rPr lang="en-US" dirty="0" smtClean="0"/>
              <a:t>How is light reflected from a surface?</a:t>
            </a:r>
          </a:p>
          <a:p>
            <a:r>
              <a:rPr lang="en-US" dirty="0" smtClean="0"/>
              <a:t>How can we represent color?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643223"/>
            <a:ext cx="4082211" cy="306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9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78" y="265659"/>
            <a:ext cx="4464844" cy="632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/>
          </p:cNvSpPr>
          <p:nvPr/>
        </p:nvSpPr>
        <p:spPr bwMode="auto">
          <a:xfrm>
            <a:off x="1510234" y="6536531"/>
            <a:ext cx="6116836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dirty="0" smtClean="0">
                <a:solidFill>
                  <a:schemeClr val="tx1"/>
                </a:solidFill>
                <a:cs typeface="Times" charset="0"/>
              </a:rPr>
              <a:t>Photo by </a:t>
            </a:r>
            <a:r>
              <a:rPr lang="en-US" dirty="0" err="1" smtClean="0">
                <a:solidFill>
                  <a:schemeClr val="tx1"/>
                </a:solidFill>
                <a:cs typeface="Times" charset="0"/>
              </a:rPr>
              <a:t>nickwheeleroz</a:t>
            </a:r>
            <a:r>
              <a:rPr lang="en-US" dirty="0" smtClean="0">
                <a:solidFill>
                  <a:schemeClr val="tx1"/>
                </a:solidFill>
                <a:cs typeface="Times" charset="0"/>
              </a:rPr>
              <a:t>, Flickr</a:t>
            </a:r>
            <a:endParaRPr lang="en-US" dirty="0">
              <a:solidFill>
                <a:schemeClr val="tx1"/>
              </a:solidFill>
              <a:cs typeface="Time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47" y="285750"/>
            <a:ext cx="1080492" cy="23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71" y="4508376"/>
            <a:ext cx="975568" cy="186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36" y="276820"/>
            <a:ext cx="937617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00426" y="6536531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Forsyth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61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Eye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1524000"/>
          </a:xfrm>
        </p:spPr>
        <p:txBody>
          <a:bodyPr/>
          <a:lstStyle/>
          <a:p>
            <a:r>
              <a:rPr lang="en-US" smtClean="0"/>
              <a:t>The human eye is a camera!</a:t>
            </a:r>
          </a:p>
          <a:p>
            <a:pPr lvl="1"/>
            <a:r>
              <a:rPr lang="en-US" b="1" smtClean="0"/>
              <a:t>Iris</a:t>
            </a:r>
            <a:r>
              <a:rPr lang="en-US" smtClean="0"/>
              <a:t> - </a:t>
            </a:r>
            <a:r>
              <a:rPr lang="en-US" sz="1800" smtClean="0"/>
              <a:t>colored annulus with radial muscles</a:t>
            </a:r>
          </a:p>
          <a:p>
            <a:pPr lvl="1"/>
            <a:r>
              <a:rPr lang="en-US" b="1" smtClean="0"/>
              <a:t>Pupil</a:t>
            </a:r>
            <a:r>
              <a:rPr lang="en-US" smtClean="0"/>
              <a:t> - </a:t>
            </a:r>
            <a:r>
              <a:rPr lang="en-US" sz="1800" smtClean="0"/>
              <a:t>the hole (aperture) whose size is controlled by the iris</a:t>
            </a:r>
          </a:p>
          <a:p>
            <a:pPr lvl="1"/>
            <a:r>
              <a:rPr lang="en-US" sz="1800" smtClean="0"/>
              <a:t>What’s the “film”?</a:t>
            </a:r>
          </a:p>
        </p:txBody>
      </p:sp>
      <p:pic>
        <p:nvPicPr>
          <p:cNvPr id="11268" name="Picture 4" descr="humane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066800"/>
            <a:ext cx="5484812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6858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photoreceptor cells (rods and cones) in the </a:t>
            </a:r>
            <a:r>
              <a:rPr lang="en-US" sz="1600" b="1">
                <a:solidFill>
                  <a:srgbClr val="000000"/>
                </a:solidFill>
                <a:cs typeface="Arial" charset="0"/>
              </a:rPr>
              <a:t>retina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4184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Retina up-close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15567"/>
          <a:stretch>
            <a:fillRect/>
          </a:stretch>
        </p:blipFill>
        <p:spPr bwMode="auto">
          <a:xfrm>
            <a:off x="1371600" y="1066800"/>
            <a:ext cx="6172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38600" y="5181600"/>
            <a:ext cx="957263" cy="914400"/>
            <a:chOff x="2544" y="3264"/>
            <a:chExt cx="603" cy="576"/>
          </a:xfrm>
        </p:grpSpPr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2544" y="3513"/>
              <a:ext cx="6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sz="2800">
                  <a:solidFill>
                    <a:srgbClr val="000000"/>
                  </a:solidFill>
                </a:rPr>
                <a:t>Light</a:t>
              </a:r>
            </a:p>
          </p:txBody>
        </p:sp>
        <p:sp>
          <p:nvSpPr>
            <p:cNvPr id="13318" name="Line 5"/>
            <p:cNvSpPr>
              <a:spLocks noChangeShapeType="1"/>
            </p:cNvSpPr>
            <p:nvPr/>
          </p:nvSpPr>
          <p:spPr bwMode="auto">
            <a:xfrm flipV="1">
              <a:off x="2784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19" name="Line 6"/>
            <p:cNvSpPr>
              <a:spLocks noChangeShapeType="1"/>
            </p:cNvSpPr>
            <p:nvPr/>
          </p:nvSpPr>
          <p:spPr bwMode="auto">
            <a:xfrm flipV="1">
              <a:off x="2880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20" name="Line 7"/>
            <p:cNvSpPr>
              <a:spLocks noChangeShapeType="1"/>
            </p:cNvSpPr>
            <p:nvPr/>
          </p:nvSpPr>
          <p:spPr bwMode="auto">
            <a:xfrm flipV="1">
              <a:off x="2976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03426" name="Picture 2" descr="File:Fundus of eye norm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50498"/>
            <a:ext cx="2819400" cy="21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13339</TotalTime>
  <Words>1501</Words>
  <Application>Microsoft Office PowerPoint</Application>
  <PresentationFormat>On-screen Show (4:3)</PresentationFormat>
  <Paragraphs>310</Paragraphs>
  <Slides>57</Slides>
  <Notes>5</Notes>
  <HiddenSlides>6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Lecture1 - Introduction - CP Fall 2010</vt:lpstr>
      <vt:lpstr>Custom Design</vt:lpstr>
      <vt:lpstr>Blank Presentation</vt:lpstr>
      <vt:lpstr>1_Blank Presentation</vt:lpstr>
      <vt:lpstr>2_Blank Presentation</vt:lpstr>
      <vt:lpstr>Equation</vt:lpstr>
      <vt:lpstr>Photo Editor Photo</vt:lpstr>
      <vt:lpstr>Light and Color</vt:lpstr>
      <vt:lpstr>Outline</vt:lpstr>
      <vt:lpstr>Announcements</vt:lpstr>
      <vt:lpstr>Today’s class</vt:lpstr>
      <vt:lpstr>Today’s class</vt:lpstr>
      <vt:lpstr>Today’s class</vt:lpstr>
      <vt:lpstr>PowerPoint Presentation</vt:lpstr>
      <vt:lpstr>The Eye</vt:lpstr>
      <vt:lpstr>Retina up-close</vt:lpstr>
      <vt:lpstr>PowerPoint Presentation</vt:lpstr>
      <vt:lpstr>Rod / Cone sensitivity</vt:lpstr>
      <vt:lpstr>PowerPoint Presentation</vt:lpstr>
      <vt:lpstr>Electromagnetic Spectrum</vt:lpstr>
      <vt:lpstr>PowerPoint Presentation</vt:lpstr>
      <vt:lpstr>PowerPoint Presentation</vt:lpstr>
      <vt:lpstr>PowerPoint Presentation</vt:lpstr>
      <vt:lpstr>PowerPoint Presentation</vt:lpstr>
      <vt:lpstr>More Spectra</vt:lpstr>
      <vt:lpstr>PowerPoint Presentation</vt:lpstr>
      <vt:lpstr>3 is better than 2…</vt:lpstr>
      <vt:lpstr>We don’t perceive a spectrum</vt:lpstr>
      <vt:lpstr>Trichromacy and CIE-XYZ</vt:lpstr>
      <vt:lpstr>CIE-XYZ</vt:lpstr>
      <vt:lpstr>PowerPoint Presentation</vt:lpstr>
      <vt:lpstr>PowerPoint Presentation</vt:lpstr>
      <vt:lpstr>PowerPoint Presentation</vt:lpstr>
      <vt:lpstr>PowerPoint Presentation</vt:lpstr>
      <vt:lpstr>Color Sensing: Bayer Grid</vt:lpstr>
      <vt:lpstr>Alternative to Bayer: RGB+W</vt:lpstr>
      <vt:lpstr>How is light reflected from a surface?</vt:lpstr>
      <vt:lpstr>Lambertian surface</vt:lpstr>
      <vt:lpstr>Diffuse reflection</vt:lpstr>
      <vt:lpstr>PowerPoint Presentation</vt:lpstr>
      <vt:lpstr>PowerPoint Presentation</vt:lpstr>
      <vt:lpstr>Specular Reflection</vt:lpstr>
      <vt:lpstr>Many surfaces have both specular and diffuse components</vt:lpstr>
      <vt:lpstr>BRDF: Bidirectional Reflectance Distribution Function</vt:lpstr>
      <vt:lpstr>More complicated effects</vt:lpstr>
      <vt:lpstr>PowerPoint Presentation</vt:lpstr>
      <vt:lpstr>PowerPoint Presentation</vt:lpstr>
      <vt:lpstr>Inter-reflection is a major source of light</vt:lpstr>
      <vt:lpstr>Inter-reflection affects the apparent color of objects</vt:lpstr>
      <vt:lpstr>The color of objects</vt:lpstr>
      <vt:lpstr>Color constancy</vt:lpstr>
      <vt:lpstr>Color illusions</vt:lpstr>
      <vt:lpstr>Color illusions</vt:lpstr>
      <vt:lpstr>Color illusions</vt:lpstr>
      <vt:lpstr>Color illusions</vt:lpstr>
      <vt:lpstr>Color illusions</vt:lpstr>
      <vt:lpstr>Color illusions</vt:lpstr>
      <vt:lpstr>Shadows cast by a point source</vt:lpstr>
      <vt:lpstr>Area sources</vt:lpstr>
      <vt:lpstr>Area Source Shadows</vt:lpstr>
      <vt:lpstr>Shading and shadows are major cues to shape and position</vt:lpstr>
      <vt:lpstr>Recap</vt:lpstr>
      <vt:lpstr>Things to remember</vt:lpstr>
      <vt:lpstr>Take-home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 Hoiem</cp:lastModifiedBy>
  <cp:revision>47</cp:revision>
  <dcterms:created xsi:type="dcterms:W3CDTF">2010-08-30T03:58:01Z</dcterms:created>
  <dcterms:modified xsi:type="dcterms:W3CDTF">2013-09-10T05:53:26Z</dcterms:modified>
</cp:coreProperties>
</file>