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462" r:id="rId3"/>
    <p:sldId id="452" r:id="rId4"/>
    <p:sldId id="453" r:id="rId5"/>
    <p:sldId id="454" r:id="rId6"/>
    <p:sldId id="455" r:id="rId7"/>
    <p:sldId id="456" r:id="rId8"/>
    <p:sldId id="457" r:id="rId9"/>
    <p:sldId id="460" r:id="rId10"/>
    <p:sldId id="439" r:id="rId11"/>
    <p:sldId id="440" r:id="rId12"/>
    <p:sldId id="365" r:id="rId13"/>
    <p:sldId id="379" r:id="rId14"/>
    <p:sldId id="380" r:id="rId15"/>
    <p:sldId id="381" r:id="rId16"/>
    <p:sldId id="339" r:id="rId17"/>
    <p:sldId id="384" r:id="rId18"/>
    <p:sldId id="385" r:id="rId19"/>
    <p:sldId id="396" r:id="rId20"/>
    <p:sldId id="397" r:id="rId21"/>
    <p:sldId id="398" r:id="rId22"/>
    <p:sldId id="399" r:id="rId23"/>
    <p:sldId id="400" r:id="rId24"/>
    <p:sldId id="401" r:id="rId25"/>
    <p:sldId id="402" r:id="rId26"/>
    <p:sldId id="403" r:id="rId27"/>
    <p:sldId id="386" r:id="rId28"/>
    <p:sldId id="387" r:id="rId29"/>
    <p:sldId id="356" r:id="rId30"/>
    <p:sldId id="357" r:id="rId31"/>
    <p:sldId id="359" r:id="rId32"/>
    <p:sldId id="445" r:id="rId33"/>
    <p:sldId id="389" r:id="rId34"/>
    <p:sldId id="405" r:id="rId35"/>
    <p:sldId id="367" r:id="rId36"/>
    <p:sldId id="368" r:id="rId37"/>
    <p:sldId id="358" r:id="rId38"/>
    <p:sldId id="431" r:id="rId39"/>
    <p:sldId id="461" r:id="rId40"/>
    <p:sldId id="442" r:id="rId41"/>
    <p:sldId id="395" r:id="rId42"/>
    <p:sldId id="394" r:id="rId43"/>
    <p:sldId id="404" r:id="rId44"/>
    <p:sldId id="393"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43" r:id="rId59"/>
    <p:sldId id="392" r:id="rId60"/>
    <p:sldId id="390" r:id="rId61"/>
    <p:sldId id="434" r:id="rId62"/>
    <p:sldId id="444" r:id="rId63"/>
    <p:sldId id="377" r:id="rId64"/>
    <p:sldId id="441" r:id="rId65"/>
    <p:sldId id="334" r:id="rId66"/>
    <p:sldId id="360" r:id="rId67"/>
    <p:sldId id="451"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2" autoAdjust="0"/>
    <p:restoredTop sz="92697" autoAdjust="0"/>
  </p:normalViewPr>
  <p:slideViewPr>
    <p:cSldViewPr>
      <p:cViewPr varScale="1">
        <p:scale>
          <a:sx n="55" d="100"/>
          <a:sy n="55" d="100"/>
        </p:scale>
        <p:origin x="-674" y="-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35E7288-1045-49E2-A477-6BA29E5B2E57}" type="datetimeFigureOut">
              <a:rPr lang="en-US"/>
              <a:pPr>
                <a:defRPr/>
              </a:pPr>
              <a:t>9/2/2013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2F6B519-A0B1-4448-AB8B-15B4FCC6110D}" type="slidenum">
              <a:rPr lang="en-US"/>
              <a:pPr>
                <a:defRPr/>
              </a:pPr>
              <a:t>‹#›</a:t>
            </a:fld>
            <a:endParaRPr lang="en-US"/>
          </a:p>
        </p:txBody>
      </p:sp>
    </p:spTree>
    <p:extLst>
      <p:ext uri="{BB962C8B-B14F-4D97-AF65-F5344CB8AC3E}">
        <p14:creationId xmlns:p14="http://schemas.microsoft.com/office/powerpoint/2010/main" val="1781121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E5E97F-2D97-4690-A4B8-9B488DE4D5DF}"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6219F8E7-25BD-46CF-81C4-A4812AE0BEBC}" type="slidenum">
              <a:rPr lang="en-US" smtClean="0"/>
              <a:pPr>
                <a:defRPr/>
              </a:pPr>
              <a:t>52</a:t>
            </a:fld>
            <a:endParaRPr lang="en-US" smtClean="0"/>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57247C15-FC68-4B49-BC09-1866F1127A2F}" type="slidenum">
              <a:rPr lang="en-US" smtClean="0"/>
              <a:pPr>
                <a:defRPr/>
              </a:pPr>
              <a:t>67</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DD304DF-DBFA-42AB-A004-7F9118341926}" type="slidenum">
              <a:rPr lang="en-US" smtClean="0"/>
              <a:pPr>
                <a:defRPr/>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9CF6CC4A-0838-4EA1-A867-D9C8D18B55B0}" type="slidenum">
              <a:rPr lang="en-US" smtClean="0"/>
              <a:pPr>
                <a:defRPr/>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BF6AB7C4-1AC8-457E-9F87-6EE4E5062140}" type="slidenum">
              <a:rPr lang="en-US" smtClean="0"/>
              <a:pPr>
                <a:defRPr/>
              </a:pPr>
              <a:t>41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A6A76209-2586-4D69-81FF-52416D90A01F}" type="slidenum">
              <a:rPr lang="en-US" smtClean="0"/>
              <a:pPr>
                <a:defRPr/>
              </a:pPr>
              <a:t>46</a:t>
            </a:fld>
            <a:endParaRPr lang="en-US" smtClean="0"/>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CCCF142-E2F0-48F3-B976-DBE5B23CBBA3}" type="slidenum">
              <a:rPr lang="en-US" smtClean="0"/>
              <a:pPr>
                <a:defRPr/>
              </a:pPr>
              <a:t>47</a:t>
            </a:fld>
            <a:endParaRPr lang="en-US" smtClean="0"/>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A76EE45F-73F9-4EF1-AB74-816AD6672E39}" type="slidenum">
              <a:rPr lang="en-US" smtClean="0"/>
              <a:pPr>
                <a:defRPr/>
              </a:pPr>
              <a:t>48</a:t>
            </a:fld>
            <a:endParaRPr lang="en-US" smtClean="0"/>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57F0CD58-5EA4-4D05-8CF6-39AFFE2720D3}" type="slidenum">
              <a:rPr lang="en-US" smtClean="0"/>
              <a:pPr>
                <a:defRPr/>
              </a:pPr>
              <a:t>50</a:t>
            </a:fld>
            <a:endParaRPr lang="en-US" smtClean="0"/>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48888B9-29AB-4CC7-8BDC-A69645FEAD86}" type="datetimeFigureOut">
              <a:rPr lang="en-US"/>
              <a:pPr>
                <a:defRPr/>
              </a:pPr>
              <a:t>9/2/2013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BB3F6-9BEB-462E-88C8-9DA740818CDE}" type="slidenum">
              <a:rPr lang="en-US"/>
              <a:pPr>
                <a:defRPr/>
              </a:pPr>
              <a:t>‹#›</a:t>
            </a:fld>
            <a:endParaRPr lang="en-US"/>
          </a:p>
        </p:txBody>
      </p:sp>
    </p:spTree>
    <p:extLst>
      <p:ext uri="{BB962C8B-B14F-4D97-AF65-F5344CB8AC3E}">
        <p14:creationId xmlns:p14="http://schemas.microsoft.com/office/powerpoint/2010/main" val="213035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B657A0-797D-43F5-989A-4DB851DA8259}" type="datetimeFigureOut">
              <a:rPr lang="en-US"/>
              <a:pPr>
                <a:defRPr/>
              </a:pPr>
              <a:t>9/2/2013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8DC70-DE8F-4164-9EC0-920F89DF4E54}" type="slidenum">
              <a:rPr lang="en-US"/>
              <a:pPr>
                <a:defRPr/>
              </a:pPr>
              <a:t>‹#›</a:t>
            </a:fld>
            <a:endParaRPr lang="en-US"/>
          </a:p>
        </p:txBody>
      </p:sp>
    </p:spTree>
    <p:extLst>
      <p:ext uri="{BB962C8B-B14F-4D97-AF65-F5344CB8AC3E}">
        <p14:creationId xmlns:p14="http://schemas.microsoft.com/office/powerpoint/2010/main" val="39642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5A13EA-2391-4F97-B0F2-7A42DC104EBE}" type="datetimeFigureOut">
              <a:rPr lang="en-US"/>
              <a:pPr>
                <a:defRPr/>
              </a:pPr>
              <a:t>9/2/2013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3A64F-36DB-4D61-A5E1-E497D3A2AF21}" type="slidenum">
              <a:rPr lang="en-US"/>
              <a:pPr>
                <a:defRPr/>
              </a:pPr>
              <a:t>‹#›</a:t>
            </a:fld>
            <a:endParaRPr lang="en-US"/>
          </a:p>
        </p:txBody>
      </p:sp>
    </p:spTree>
    <p:extLst>
      <p:ext uri="{BB962C8B-B14F-4D97-AF65-F5344CB8AC3E}">
        <p14:creationId xmlns:p14="http://schemas.microsoft.com/office/powerpoint/2010/main" val="180326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469B44-1AC8-41C4-A103-515B4A29B5FE}" type="slidenum">
              <a:rPr lang="en-US"/>
              <a:pPr>
                <a:defRPr/>
              </a:pPr>
              <a:t>‹#›</a:t>
            </a:fld>
            <a:endParaRPr lang="en-US"/>
          </a:p>
        </p:txBody>
      </p:sp>
    </p:spTree>
    <p:extLst>
      <p:ext uri="{BB962C8B-B14F-4D97-AF65-F5344CB8AC3E}">
        <p14:creationId xmlns:p14="http://schemas.microsoft.com/office/powerpoint/2010/main" val="42860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E49A812-C868-49B9-ACD8-A23B2342EE67}" type="datetimeFigureOut">
              <a:rPr lang="en-US"/>
              <a:pPr>
                <a:defRPr/>
              </a:pPr>
              <a:t>9/2/2013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5FBD64-75B6-4164-AE5C-6E36A5D81E0D}" type="slidenum">
              <a:rPr lang="en-US"/>
              <a:pPr>
                <a:defRPr/>
              </a:pPr>
              <a:t>‹#›</a:t>
            </a:fld>
            <a:endParaRPr lang="en-US"/>
          </a:p>
        </p:txBody>
      </p:sp>
    </p:spTree>
    <p:extLst>
      <p:ext uri="{BB962C8B-B14F-4D97-AF65-F5344CB8AC3E}">
        <p14:creationId xmlns:p14="http://schemas.microsoft.com/office/powerpoint/2010/main" val="3756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2DDFA0-B170-4079-BB88-BE52F00DDB8C}" type="datetimeFigureOut">
              <a:rPr lang="en-US"/>
              <a:pPr>
                <a:defRPr/>
              </a:pPr>
              <a:t>9/2/2013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66937-BA58-40CA-A1EB-34C8C4757387}" type="slidenum">
              <a:rPr lang="en-US"/>
              <a:pPr>
                <a:defRPr/>
              </a:pPr>
              <a:t>‹#›</a:t>
            </a:fld>
            <a:endParaRPr lang="en-US"/>
          </a:p>
        </p:txBody>
      </p:sp>
    </p:spTree>
    <p:extLst>
      <p:ext uri="{BB962C8B-B14F-4D97-AF65-F5344CB8AC3E}">
        <p14:creationId xmlns:p14="http://schemas.microsoft.com/office/powerpoint/2010/main" val="19174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5E8822-8560-44FB-B9B2-3724C7812727}" type="datetimeFigureOut">
              <a:rPr lang="en-US"/>
              <a:pPr>
                <a:defRPr/>
              </a:pPr>
              <a:t>9/2/2013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4F23D7-49CE-4D89-87F3-EF9E69CAAC6E}" type="slidenum">
              <a:rPr lang="en-US"/>
              <a:pPr>
                <a:defRPr/>
              </a:pPr>
              <a:t>‹#›</a:t>
            </a:fld>
            <a:endParaRPr lang="en-US"/>
          </a:p>
        </p:txBody>
      </p:sp>
    </p:spTree>
    <p:extLst>
      <p:ext uri="{BB962C8B-B14F-4D97-AF65-F5344CB8AC3E}">
        <p14:creationId xmlns:p14="http://schemas.microsoft.com/office/powerpoint/2010/main" val="17631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B2CEAD1-8C0C-48F0-8F21-2976246F9C39}" type="datetimeFigureOut">
              <a:rPr lang="en-US"/>
              <a:pPr>
                <a:defRPr/>
              </a:pPr>
              <a:t>9/2/2013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31EB87-B642-4C04-9E84-47FAB23ADB03}" type="slidenum">
              <a:rPr lang="en-US"/>
              <a:pPr>
                <a:defRPr/>
              </a:pPr>
              <a:t>‹#›</a:t>
            </a:fld>
            <a:endParaRPr lang="en-US"/>
          </a:p>
        </p:txBody>
      </p:sp>
    </p:spTree>
    <p:extLst>
      <p:ext uri="{BB962C8B-B14F-4D97-AF65-F5344CB8AC3E}">
        <p14:creationId xmlns:p14="http://schemas.microsoft.com/office/powerpoint/2010/main" val="404646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687F41-3718-4262-B8BC-2A856839F74F}" type="datetimeFigureOut">
              <a:rPr lang="en-US"/>
              <a:pPr>
                <a:defRPr/>
              </a:pPr>
              <a:t>9/2/2013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555256-7B42-44B2-8A00-DB9B2BC82E0B}" type="slidenum">
              <a:rPr lang="en-US"/>
              <a:pPr>
                <a:defRPr/>
              </a:pPr>
              <a:t>‹#›</a:t>
            </a:fld>
            <a:endParaRPr lang="en-US"/>
          </a:p>
        </p:txBody>
      </p:sp>
    </p:spTree>
    <p:extLst>
      <p:ext uri="{BB962C8B-B14F-4D97-AF65-F5344CB8AC3E}">
        <p14:creationId xmlns:p14="http://schemas.microsoft.com/office/powerpoint/2010/main" val="250295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07397-75C5-4C16-B89B-42C3ECA7BB67}" type="datetimeFigureOut">
              <a:rPr lang="en-US"/>
              <a:pPr>
                <a:defRPr/>
              </a:pPr>
              <a:t>9/2/2013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BE87F8-74E3-48FE-9DE4-723D765CCEB1}" type="slidenum">
              <a:rPr lang="en-US"/>
              <a:pPr>
                <a:defRPr/>
              </a:pPr>
              <a:t>‹#›</a:t>
            </a:fld>
            <a:endParaRPr lang="en-US"/>
          </a:p>
        </p:txBody>
      </p:sp>
    </p:spTree>
    <p:extLst>
      <p:ext uri="{BB962C8B-B14F-4D97-AF65-F5344CB8AC3E}">
        <p14:creationId xmlns:p14="http://schemas.microsoft.com/office/powerpoint/2010/main" val="200558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5359AB-983F-4276-9A9D-8EE926F951D2}" type="datetimeFigureOut">
              <a:rPr lang="en-US"/>
              <a:pPr>
                <a:defRPr/>
              </a:pPr>
              <a:t>9/2/2013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8D45F1-C5BE-4B5D-A8F5-B3D505ECB8BC}" type="slidenum">
              <a:rPr lang="en-US"/>
              <a:pPr>
                <a:defRPr/>
              </a:pPr>
              <a:t>‹#›</a:t>
            </a:fld>
            <a:endParaRPr lang="en-US"/>
          </a:p>
        </p:txBody>
      </p:sp>
    </p:spTree>
    <p:extLst>
      <p:ext uri="{BB962C8B-B14F-4D97-AF65-F5344CB8AC3E}">
        <p14:creationId xmlns:p14="http://schemas.microsoft.com/office/powerpoint/2010/main" val="20043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73EEBD-E899-45CC-9960-2769485FF4AE}" type="datetimeFigureOut">
              <a:rPr lang="en-US"/>
              <a:pPr>
                <a:defRPr/>
              </a:pPr>
              <a:t>9/2/2013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A61579-A09A-4467-8602-FE0E2503C0CB}" type="slidenum">
              <a:rPr lang="en-US"/>
              <a:pPr>
                <a:defRPr/>
              </a:pPr>
              <a:t>‹#›</a:t>
            </a:fld>
            <a:endParaRPr lang="en-US"/>
          </a:p>
        </p:txBody>
      </p:sp>
    </p:spTree>
    <p:extLst>
      <p:ext uri="{BB962C8B-B14F-4D97-AF65-F5344CB8AC3E}">
        <p14:creationId xmlns:p14="http://schemas.microsoft.com/office/powerpoint/2010/main" val="69098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4C2750-E6A1-4719-9111-447DE43F8FFF}" type="datetimeFigureOut">
              <a:rPr lang="en-US"/>
              <a:pPr>
                <a:defRPr/>
              </a:pPr>
              <a:t>9/2/2013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20D53A-645C-4995-AA1D-045CE4060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doodle.com/f7bien4sadwfvz64" TargetMode="External"/><Relationship Id="rId2" Type="http://schemas.openxmlformats.org/officeDocument/2006/relationships/hyperlink" Target="http://courses.engr.illinois.edu/cs498dh3/" TargetMode="External"/><Relationship Id="rId1" Type="http://schemas.openxmlformats.org/officeDocument/2006/relationships/slideLayout" Target="../slideLayouts/slideLayout2.xml"/><Relationship Id="rId5" Type="http://schemas.openxmlformats.org/officeDocument/2006/relationships/hyperlink" Target="https://piazza.com/class/hkvgrp10k92250" TargetMode="External"/><Relationship Id="rId4" Type="http://schemas.openxmlformats.org/officeDocument/2006/relationships/hyperlink" Target="http://doodle.com/e9hzmy65k2icdi6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54.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6.w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hyperlink" Target="http://en.wikipedia.org/wiki/Fast_Fourier_transform" TargetMode="Externa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74.wmf"/><Relationship Id="rId5" Type="http://schemas.openxmlformats.org/officeDocument/2006/relationships/oleObject" Target="../embeddings/oleObject6.bin"/><Relationship Id="rId4" Type="http://schemas.openxmlformats.org/officeDocument/2006/relationships/image" Target="../media/image73.wmf"/></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181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smtClean="0">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20000"/>
            </a:schemeClr>
          </a:solidFill>
        </p:spPr>
        <p:txBody>
          <a:bodyPr/>
          <a:lstStyle/>
          <a:p>
            <a:pPr eaLnBrk="1" hangingPunct="1"/>
            <a:r>
              <a:rPr lang="en-US" smtClean="0">
                <a:solidFill>
                  <a:schemeClr val="bg1"/>
                </a:solidFill>
              </a:rPr>
              <a:t>Computational Photography</a:t>
            </a:r>
          </a:p>
          <a:p>
            <a:pPr eaLnBrk="1" hangingPunct="1"/>
            <a:r>
              <a:rPr lang="en-US" smtClean="0">
                <a:solidFill>
                  <a:schemeClr val="bg1"/>
                </a:solidFill>
              </a:rPr>
              <a:t>University of Illinois</a:t>
            </a:r>
          </a:p>
          <a:p>
            <a:pPr eaLnBrk="1" hangingPunct="1"/>
            <a:endParaRPr lang="en-US" smtClean="0">
              <a:solidFill>
                <a:schemeClr val="bg1"/>
              </a:solidFill>
            </a:endParaRPr>
          </a:p>
          <a:p>
            <a:pPr eaLnBrk="1" hangingPunct="1"/>
            <a:r>
              <a:rPr lang="en-US" smtClean="0">
                <a:solidFill>
                  <a:schemeClr val="bg1"/>
                </a:solidFill>
              </a:rPr>
              <a:t>Derek Hoiem</a:t>
            </a:r>
          </a:p>
        </p:txBody>
      </p:sp>
      <p:sp>
        <p:nvSpPr>
          <p:cNvPr id="7173" name="TextBox 3"/>
          <p:cNvSpPr txBox="1">
            <a:spLocks noChangeArrowheads="1"/>
          </p:cNvSpPr>
          <p:nvPr/>
        </p:nvSpPr>
        <p:spPr bwMode="auto">
          <a:xfrm>
            <a:off x="8061325" y="0"/>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09/03/13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Review: questions</a:t>
            </a:r>
          </a:p>
        </p:txBody>
      </p:sp>
      <p:sp>
        <p:nvSpPr>
          <p:cNvPr id="9219" name="Content Placeholder 2"/>
          <p:cNvSpPr>
            <a:spLocks noGrp="1"/>
          </p:cNvSpPr>
          <p:nvPr>
            <p:ph idx="1"/>
          </p:nvPr>
        </p:nvSpPr>
        <p:spPr/>
        <p:txBody>
          <a:bodyPr/>
          <a:lstStyle/>
          <a:p>
            <a:pPr marL="514350" indent="-514350">
              <a:buFont typeface="Calibri" pitchFamily="34" charset="0"/>
              <a:buAutoNum type="arabicPeriod"/>
            </a:pPr>
            <a:r>
              <a:rPr lang="en-US" smtClean="0"/>
              <a:t>Write down a 3x3 filter that returns a positive value if the average value of the 4-adjacent neighbors is less than the center and a negative value otherwise</a:t>
            </a:r>
          </a:p>
          <a:p>
            <a:pPr marL="514350" indent="-514350">
              <a:buFont typeface="Calibri" pitchFamily="34" charset="0"/>
              <a:buAutoNum type="arabicPeriod"/>
            </a:pPr>
            <a:endParaRPr lang="en-US" smtClean="0"/>
          </a:p>
          <a:p>
            <a:pPr marL="514350" indent="-514350">
              <a:buFont typeface="Calibri" pitchFamily="34" charset="0"/>
              <a:buAutoNum type="arabicPeriod"/>
            </a:pPr>
            <a:r>
              <a:rPr lang="en-US" smtClean="0"/>
              <a:t>Write down a filter that will compute the gradient in the x-direction:</a:t>
            </a:r>
          </a:p>
          <a:p>
            <a:pPr marL="514350" indent="-514350">
              <a:buFont typeface="Arial" charset="0"/>
              <a:buNone/>
            </a:pPr>
            <a:r>
              <a:rPr lang="en-US" smtClean="0"/>
              <a:t>	</a:t>
            </a:r>
            <a:r>
              <a:rPr lang="en-US" sz="2000" smtClean="0">
                <a:latin typeface="Courier New" pitchFamily="49" charset="0"/>
                <a:cs typeface="Courier New" pitchFamily="49" charset="0"/>
              </a:rPr>
              <a:t>gradx(y,x) = im(y,x+1)-im(y,x) for each x, y</a:t>
            </a:r>
          </a:p>
          <a:p>
            <a:pPr marL="514350" indent="-514350">
              <a:buFont typeface="Arial" charset="0"/>
              <a:buNone/>
            </a:pPr>
            <a:r>
              <a:rPr lang="en-US" sz="2000" smtClean="0">
                <a:latin typeface="Courier New" pitchFamily="49" charset="0"/>
                <a:cs typeface="Courier New" pitchFamily="49" charset="0"/>
              </a:rPr>
              <a:t>	</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Review: questions</a:t>
            </a:r>
          </a:p>
        </p:txBody>
      </p:sp>
      <p:sp>
        <p:nvSpPr>
          <p:cNvPr id="10243" name="Content Placeholder 2"/>
          <p:cNvSpPr>
            <a:spLocks noGrp="1"/>
          </p:cNvSpPr>
          <p:nvPr>
            <p:ph idx="1"/>
          </p:nvPr>
        </p:nvSpPr>
        <p:spPr>
          <a:xfrm>
            <a:off x="457200" y="990600"/>
            <a:ext cx="8229600" cy="609600"/>
          </a:xfrm>
        </p:spPr>
        <p:txBody>
          <a:bodyPr/>
          <a:lstStyle/>
          <a:p>
            <a:pPr marL="514350" indent="-514350">
              <a:buFont typeface="Arial" charset="0"/>
              <a:buNone/>
            </a:pPr>
            <a:r>
              <a:rPr lang="en-US" smtClean="0"/>
              <a:t>3.  Fill in the blanks:</a:t>
            </a:r>
          </a:p>
        </p:txBody>
      </p:sp>
      <p:pic>
        <p:nvPicPr>
          <p:cNvPr id="10244" name="Picture 3" descr="C:\Users\Hoiem\Documents\Classes\Computational Photography - Fall 2010\lectures\figs\filters\fil_pairs\sobel_gaus.png"/>
          <p:cNvPicPr>
            <a:picLocks noChangeAspect="1" noChangeArrowheads="1"/>
          </p:cNvPicPr>
          <p:nvPr/>
        </p:nvPicPr>
        <p:blipFill>
          <a:blip r:embed="rId2"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C:\Users\Hoiem\Documents\Classes\Computational Photography - Fall 2010\lectures\figs\filters\fil_pairs\fil_sobel.png"/>
          <p:cNvPicPr>
            <a:picLocks noChangeAspect="1" noChangeArrowheads="1"/>
          </p:cNvPicPr>
          <p:nvPr/>
        </p:nvPicPr>
        <p:blipFill>
          <a:blip r:embed="rId3" cstate="print">
            <a:extLst>
              <a:ext uri="{28A0092B-C50C-407E-A947-70E740481C1C}">
                <a14:useLocalDpi xmlns:a14="http://schemas.microsoft.com/office/drawing/2010/main" val="0"/>
              </a:ext>
            </a:extLst>
          </a:blip>
          <a:srcRect l="16667" t="4167" r="13542" b="4167"/>
          <a:stretch>
            <a:fillRect/>
          </a:stretch>
        </p:blipFill>
        <p:spPr bwMode="auto">
          <a:xfrm>
            <a:off x="7391400" y="2667000"/>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C:\Users\Hoiem\Documents\Classes\Computational Photography - Fall 2010\lectures\figs\filters\fil_pairs\fil_gaus.png"/>
          <p:cNvPicPr>
            <a:picLocks noChangeAspect="1" noChangeArrowheads="1"/>
          </p:cNvPicPr>
          <p:nvPr/>
        </p:nvPicPr>
        <p:blipFill>
          <a:blip r:embed="rId4" cstate="print">
            <a:extLst>
              <a:ext uri="{28A0092B-C50C-407E-A947-70E740481C1C}">
                <a14:useLocalDpi xmlns:a14="http://schemas.microsoft.com/office/drawing/2010/main" val="0"/>
              </a:ext>
            </a:extLst>
          </a:blip>
          <a:srcRect l="17708" t="5556" r="16667" b="6944"/>
          <a:stretch>
            <a:fillRect/>
          </a:stretch>
        </p:blipFill>
        <p:spPr bwMode="auto">
          <a:xfrm>
            <a:off x="7086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Hoiem\Documents\Classes\Computational Photography - Fall 2010\lectures\figs\filters\fil_pairs\im_shif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Users\Hoiem\Documents\Classes\Computational Photography - Fall 2010\lectures\figs\filters\fil_pairs\im_or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5257800"/>
            <a:ext cx="2133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Courier New" pitchFamily="49" charset="0"/>
                <a:cs typeface="Courier New" pitchFamily="49" charset="0"/>
              </a:rPr>
              <a:t>a) _ = D * B </a:t>
            </a:r>
          </a:p>
          <a:p>
            <a:pPr eaLnBrk="1" hangingPunct="1"/>
            <a:r>
              <a:rPr lang="en-US" sz="2400">
                <a:latin typeface="Courier New" pitchFamily="49" charset="0"/>
                <a:cs typeface="Courier New" pitchFamily="49" charset="0"/>
              </a:rPr>
              <a:t>b) A = _ * _</a:t>
            </a:r>
          </a:p>
          <a:p>
            <a:pPr eaLnBrk="1" hangingPunct="1"/>
            <a:r>
              <a:rPr lang="en-US" sz="2400">
                <a:latin typeface="Courier New" pitchFamily="49" charset="0"/>
                <a:cs typeface="Courier New" pitchFamily="49" charset="0"/>
              </a:rPr>
              <a:t>c) F = D * _</a:t>
            </a:r>
          </a:p>
          <a:p>
            <a:pPr eaLnBrk="1" hangingPunct="1"/>
            <a:r>
              <a:rPr lang="en-US" sz="2400">
                <a:latin typeface="Courier New" pitchFamily="49" charset="0"/>
                <a:cs typeface="Courier New" pitchFamily="49" charset="0"/>
              </a:rPr>
              <a:t>d) _ = D * D</a:t>
            </a:r>
          </a:p>
          <a:p>
            <a:pPr eaLnBrk="1" hangingPunct="1"/>
            <a:endParaRPr lang="en-US" sz="2800"/>
          </a:p>
        </p:txBody>
      </p:sp>
      <p:sp>
        <p:nvSpPr>
          <p:cNvPr id="10250"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10251" name="TextBox 13"/>
          <p:cNvSpPr txBox="1">
            <a:spLocks noChangeArrowheads="1"/>
          </p:cNvSpPr>
          <p:nvPr/>
        </p:nvSpPr>
        <p:spPr bwMode="auto">
          <a:xfrm>
            <a:off x="7162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10252"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10253" name="TextBox 15"/>
          <p:cNvSpPr txBox="1">
            <a:spLocks noChangeArrowheads="1"/>
          </p:cNvSpPr>
          <p:nvPr/>
        </p:nvSpPr>
        <p:spPr bwMode="auto">
          <a:xfrm>
            <a:off x="6324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pic>
        <p:nvPicPr>
          <p:cNvPr id="10254" name="Picture 8" descr="C:\Users\Hoiem\Documents\Classes\Computational Photography - Fall 2010\lectures\figs\filters\fil_pairs\fil_shift.png"/>
          <p:cNvPicPr>
            <a:picLocks noChangeAspect="1" noChangeArrowheads="1"/>
          </p:cNvPicPr>
          <p:nvPr/>
        </p:nvPicPr>
        <p:blipFill>
          <a:blip r:embed="rId7">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17"/>
          <p:cNvSpPr txBox="1">
            <a:spLocks noChangeArrowheads="1"/>
          </p:cNvSpPr>
          <p:nvPr/>
        </p:nvSpPr>
        <p:spPr bwMode="auto">
          <a:xfrm>
            <a:off x="228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pic>
        <p:nvPicPr>
          <p:cNvPr id="10256" name="Picture 9" descr="C:\Users\Hoiem\Documents\Classes\Computational Photography - Fall 2010\lectures\figs\filters\fil_pairs\im_ga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19"/>
          <p:cNvSpPr txBox="1">
            <a:spLocks noChangeArrowheads="1"/>
          </p:cNvSpPr>
          <p:nvPr/>
        </p:nvSpPr>
        <p:spPr bwMode="auto">
          <a:xfrm>
            <a:off x="152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a:t>
            </a:r>
          </a:p>
        </p:txBody>
      </p:sp>
      <p:pic>
        <p:nvPicPr>
          <p:cNvPr id="10258" name="Picture 10" descr="C:\Users\Hoiem\Documents\Classes\Computational Photography - Fall 2010\lectures\figs\filters\fil_pairs\im_sobel.png"/>
          <p:cNvPicPr>
            <a:picLocks noChangeAspect="1" noChangeArrowheads="1"/>
          </p:cNvPicPr>
          <p:nvPr/>
        </p:nvPicPr>
        <p:blipFill>
          <a:blip r:embed="rId9" cstate="print">
            <a:extLst>
              <a:ext uri="{28A0092B-C50C-407E-A947-70E740481C1C}">
                <a14:useLocalDpi xmlns:a14="http://schemas.microsoft.com/office/drawing/2010/main" val="0"/>
              </a:ext>
            </a:extLst>
          </a:blip>
          <a:srcRect l="9375" t="13889" r="8333" b="13889"/>
          <a:stretch>
            <a:fillRect/>
          </a:stretch>
        </p:blipFill>
        <p:spPr bwMode="auto">
          <a:xfrm>
            <a:off x="3429000" y="3352800"/>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Box 21"/>
          <p:cNvSpPr txBox="1">
            <a:spLocks noChangeArrowheads="1"/>
          </p:cNvSpPr>
          <p:nvPr/>
        </p:nvSpPr>
        <p:spPr bwMode="auto">
          <a:xfrm>
            <a:off x="3200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10260" name="TextBox 22"/>
          <p:cNvSpPr txBox="1">
            <a:spLocks noChangeArrowheads="1"/>
          </p:cNvSpPr>
          <p:nvPr/>
        </p:nvSpPr>
        <p:spPr bwMode="auto">
          <a:xfrm>
            <a:off x="76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p>
        </p:txBody>
      </p:sp>
      <p:pic>
        <p:nvPicPr>
          <p:cNvPr id="10261" name="Picture 11" descr="C:\Users\Hoiem\Documents\Classes\Computational Photography - Fall 2010\lectures\figs\filters\fil_pairs\im_im.png"/>
          <p:cNvPicPr>
            <a:picLocks noChangeAspect="1" noChangeArrowheads="1"/>
          </p:cNvPicPr>
          <p:nvPr/>
        </p:nvPicPr>
        <p:blipFill>
          <a:blip r:embed="rId10" cstate="print">
            <a:extLst>
              <a:ext uri="{28A0092B-C50C-407E-A947-70E740481C1C}">
                <a14:useLocalDpi xmlns:a14="http://schemas.microsoft.com/office/drawing/2010/main" val="0"/>
              </a:ext>
            </a:extLst>
          </a:blip>
          <a:srcRect l="7292" t="12500" r="7292" b="12500"/>
          <a:stretch>
            <a:fillRect/>
          </a:stretch>
        </p:blipFill>
        <p:spPr bwMode="auto">
          <a:xfrm>
            <a:off x="3505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a:t>
            </a:r>
          </a:p>
        </p:txBody>
      </p:sp>
      <p:cxnSp>
        <p:nvCxnSpPr>
          <p:cNvPr id="27" name="Straight Arrow Connector 26"/>
          <p:cNvCxnSpPr>
            <a:stCxn id="10265"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5"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Filtering Operator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US" dirty="0" smtClean="0"/>
              <a:t>Today’s class</a:t>
            </a:r>
            <a:endParaRPr lang="en-US" dirty="0" smtClean="0"/>
          </a:p>
        </p:txBody>
      </p:sp>
      <p:sp>
        <p:nvSpPr>
          <p:cNvPr id="11267" name="Content Placeholder 2"/>
          <p:cNvSpPr>
            <a:spLocks noGrp="1"/>
          </p:cNvSpPr>
          <p:nvPr>
            <p:ph idx="1"/>
          </p:nvPr>
        </p:nvSpPr>
        <p:spPr/>
        <p:txBody>
          <a:bodyPr/>
          <a:lstStyle/>
          <a:p>
            <a:endParaRPr lang="en-US" dirty="0" smtClean="0"/>
          </a:p>
          <a:p>
            <a:r>
              <a:rPr lang="en-US" dirty="0" smtClean="0"/>
              <a:t>Fourier transform and frequency domain</a:t>
            </a:r>
          </a:p>
          <a:p>
            <a:pPr lvl="1"/>
            <a:r>
              <a:rPr lang="en-US" dirty="0" smtClean="0"/>
              <a:t>Frequency view of filtering</a:t>
            </a:r>
          </a:p>
          <a:p>
            <a:pPr lvl="1"/>
            <a:r>
              <a:rPr lang="en-US" dirty="0" smtClean="0"/>
              <a:t>Another look at hybrid images</a:t>
            </a:r>
          </a:p>
          <a:p>
            <a:pPr lvl="1"/>
            <a:r>
              <a:rPr lang="en-US" dirty="0" smtClean="0"/>
              <a:t>Sampling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pic>
        <p:nvPicPr>
          <p:cNvPr id="6146" name="Picture 2" descr="C:\Users\Hoiem\Documents\Classes\ComputationalPhotography\FA13\lectures\figs\stra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4825" y="-26276"/>
            <a:ext cx="1019175" cy="101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13315"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Thinking in terms of frequency</a:t>
            </a:r>
          </a:p>
        </p:txBody>
      </p:sp>
      <p:sp>
        <p:nvSpPr>
          <p:cNvPr id="16387" name="Content Placeholder 2"/>
          <p:cNvSpPr>
            <a:spLocks noGrp="1"/>
          </p:cNvSpPr>
          <p:nvPr>
            <p:ph idx="1"/>
          </p:nvPr>
        </p:nvSpPr>
        <p:spPr/>
        <p:txBody>
          <a:bodyPr/>
          <a:lstStyle/>
          <a:p>
            <a:pPr>
              <a:buFont typeface="Arial" charset="0"/>
              <a:buNone/>
            </a:pPr>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smtClean="0"/>
              <a:t>Jean </a:t>
            </a:r>
            <a:r>
              <a:rPr lang="en-US" dirty="0" err="1" smtClean="0"/>
              <a:t>Baptiste</a:t>
            </a:r>
            <a:r>
              <a:rPr lang="en-US" dirty="0" smtClean="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smtClean="0"/>
              <a:t>had crazy idea (1807):</a:t>
            </a:r>
          </a:p>
          <a:p>
            <a:pPr>
              <a:buFont typeface="Arial" charset="0"/>
              <a:buNone/>
              <a:defRPr/>
            </a:pPr>
            <a:r>
              <a:rPr lang="en-US" sz="2000" i="1" dirty="0" smtClean="0"/>
              <a:t>	</a:t>
            </a:r>
            <a:r>
              <a:rPr lang="en-US" sz="2000" b="1" i="1" dirty="0" smtClean="0"/>
              <a:t>Any</a:t>
            </a:r>
            <a:r>
              <a:rPr lang="en-US" sz="2000" i="1" dirty="0" smtClean="0"/>
              <a:t> </a:t>
            </a:r>
            <a:r>
              <a:rPr lang="en-US" sz="2000" i="1" dirty="0" err="1" smtClean="0"/>
              <a:t>univariate</a:t>
            </a:r>
            <a:r>
              <a:rPr lang="en-US" sz="2000" i="1" dirty="0" smtClean="0"/>
              <a:t> function can be rewritten as a weighted sum of </a:t>
            </a:r>
            <a:r>
              <a:rPr lang="en-US" sz="2000" i="1" dirty="0" err="1" smtClean="0"/>
              <a:t>sines</a:t>
            </a:r>
            <a:r>
              <a:rPr lang="en-US" sz="2000" i="1" dirty="0" smtClean="0"/>
              <a:t> and cosines of different frequencies. </a:t>
            </a:r>
          </a:p>
          <a:p>
            <a:pPr>
              <a:defRPr/>
            </a:pPr>
            <a:r>
              <a:rPr lang="en-US" sz="2800" dirty="0" smtClean="0"/>
              <a:t>Don’t believe it?  </a:t>
            </a:r>
          </a:p>
          <a:p>
            <a:pPr lvl="1">
              <a:defRPr/>
            </a:pPr>
            <a:r>
              <a:rPr lang="en-US" sz="2400" dirty="0" smtClean="0"/>
              <a:t>Neither did Lagrange, Laplace, Poisson and other big wigs</a:t>
            </a:r>
          </a:p>
          <a:p>
            <a:pPr lvl="1">
              <a:defRPr/>
            </a:pPr>
            <a:r>
              <a:rPr lang="en-US" sz="2400" dirty="0" smtClean="0"/>
              <a:t>Not translated into English until 1878!</a:t>
            </a:r>
          </a:p>
          <a:p>
            <a:pPr>
              <a:defRPr/>
            </a:pPr>
            <a:r>
              <a:rPr lang="en-US" sz="2800" dirty="0" smtClean="0"/>
              <a:t> But it’s (mostly) true!</a:t>
            </a:r>
          </a:p>
          <a:p>
            <a:pPr lvl="1">
              <a:defRPr/>
            </a:pPr>
            <a:r>
              <a:rPr lang="en-US" sz="2400" dirty="0" smtClean="0"/>
              <a:t>called Fourier Series</a:t>
            </a:r>
          </a:p>
          <a:p>
            <a:pPr lvl="1">
              <a:defRPr/>
            </a:pPr>
            <a:r>
              <a:rPr lang="en-US" sz="2400" dirty="0" smtClean="0"/>
              <a:t>there are some subtle restrictions</a:t>
            </a:r>
          </a:p>
          <a:p>
            <a:pPr lvl="1">
              <a:defRPr/>
            </a:pPr>
            <a:endParaRPr lang="en-US" sz="2400" dirty="0" smtClean="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Legendre</a:t>
            </a:r>
          </a:p>
        </p:txBody>
      </p:sp>
      <p:sp>
        <p:nvSpPr>
          <p:cNvPr id="14" name="TextBox 13"/>
          <p:cNvSpPr txBox="1"/>
          <p:nvPr/>
        </p:nvSpPr>
        <p:spPr>
          <a:xfrm>
            <a:off x="8042416" y="6550025"/>
            <a:ext cx="1101584" cy="307777"/>
          </a:xfrm>
          <a:prstGeom prst="rect">
            <a:avLst/>
          </a:prstGeom>
          <a:noFill/>
        </p:spPr>
        <p:txBody>
          <a:bodyPr wrap="none">
            <a:spAutoFit/>
          </a:bodyPr>
          <a:lstStyle/>
          <a:p>
            <a:pPr>
              <a:defRPr/>
            </a:pPr>
            <a:r>
              <a:rPr lang="en-US" sz="1400" dirty="0" smtClean="0">
                <a:solidFill>
                  <a:schemeClr val="bg1">
                    <a:lumMod val="50000"/>
                  </a:schemeClr>
                </a:solidFill>
                <a:cs typeface="+mn-cs"/>
              </a:rPr>
              <a:t>Slide: </a:t>
            </a:r>
            <a:r>
              <a:rPr lang="en-US" sz="1400" dirty="0">
                <a:solidFill>
                  <a:schemeClr val="bg1">
                    <a:lumMod val="50000"/>
                  </a:schemeClr>
                </a:solidFill>
                <a:cs typeface="+mn-cs"/>
              </a:rPr>
              <a:t>Efros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smtClean="0"/>
              <a:t>Our building block:</a:t>
            </a:r>
          </a:p>
          <a:p>
            <a:pPr marL="0" indent="0">
              <a:buFont typeface="Arial" charset="0"/>
              <a:buNone/>
            </a:pPr>
            <a:r>
              <a:rPr lang="en-US" sz="2400" smtClean="0"/>
              <a:t>	</a:t>
            </a:r>
          </a:p>
          <a:p>
            <a:pPr marL="0" indent="0"/>
            <a:endParaRPr lang="en-US" sz="2400" smtClean="0"/>
          </a:p>
          <a:p>
            <a:pPr marL="0" indent="0">
              <a:buFont typeface="Arial" charset="0"/>
              <a:buNone/>
            </a:pPr>
            <a:r>
              <a:rPr lang="en-US" sz="2400" smtClean="0"/>
              <a:t>Add enough of them to get any signal </a:t>
            </a:r>
            <a:r>
              <a:rPr lang="en-US" sz="2400" i="1" smtClean="0"/>
              <a:t>f(x)</a:t>
            </a:r>
            <a:r>
              <a:rPr lang="en-US" sz="2400" smtClean="0"/>
              <a:t> you want!</a:t>
            </a:r>
          </a:p>
          <a:p>
            <a:pPr marL="0" indent="0">
              <a:buFont typeface="Arial" charset="0"/>
              <a:buNone/>
            </a:pPr>
            <a:endParaRPr lang="en-US" sz="2400" smtClean="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49"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Frequency Spectra</a:t>
            </a:r>
          </a:p>
        </p:txBody>
      </p:sp>
      <p:sp>
        <p:nvSpPr>
          <p:cNvPr id="18435" name="Rectangle 3"/>
          <p:cNvSpPr>
            <a:spLocks noGrp="1" noChangeArrowheads="1"/>
          </p:cNvSpPr>
          <p:nvPr>
            <p:ph type="body" idx="1"/>
          </p:nvPr>
        </p:nvSpPr>
        <p:spPr/>
        <p:txBody>
          <a:bodyPr/>
          <a:lstStyle/>
          <a:p>
            <a:r>
              <a:rPr lang="en-US" smtClean="0">
                <a:latin typeface="Arial Unicode MS" pitchFamily="34" charset="-128"/>
                <a:ea typeface="Arial Unicode MS" pitchFamily="34" charset="-128"/>
                <a:cs typeface="Arial Unicode MS" pitchFamily="34" charset="-128"/>
              </a:rPr>
              <a:t>example : </a:t>
            </a:r>
            <a:r>
              <a:rPr lang="en-US" i="1" smtClean="0">
                <a:latin typeface="Times New Roman" pitchFamily="18" charset="0"/>
                <a:ea typeface="Arial Unicode MS" pitchFamily="34" charset="-128"/>
                <a:cs typeface="Times New Roman" pitchFamily="18" charset="0"/>
              </a:rPr>
              <a:t>g</a:t>
            </a:r>
            <a:r>
              <a:rPr lang="en-US" smtClean="0">
                <a:latin typeface="Times New Roman" pitchFamily="18" charset="0"/>
                <a:ea typeface="Arial Unicode MS" pitchFamily="34" charset="-128"/>
                <a:cs typeface="Times New Roman" pitchFamily="18" charset="0"/>
              </a:rPr>
              <a:t>(</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i="1" smtClean="0">
                <a:latin typeface="Times New Roman" pitchFamily="18" charset="0"/>
                <a:ea typeface="Arial Unicode MS" pitchFamily="34" charset="-128"/>
                <a:cs typeface="Times New Roman" pitchFamily="18" charset="0"/>
              </a:rPr>
              <a:t>f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1/3</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3f</a:t>
            </a:r>
            <a:r>
              <a:rPr lang="en-US" smtClean="0">
                <a:latin typeface="Times New Roman" pitchFamily="18" charset="0"/>
                <a:ea typeface="Arial Unicode MS" pitchFamily="34" charset="-128"/>
                <a:cs typeface="Times New Roman" pitchFamily="18" charset="0"/>
              </a:rPr>
              <a:t>)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Website</a:t>
            </a:r>
            <a:r>
              <a:rPr lang="en-US" sz="2400" dirty="0"/>
              <a:t>: </a:t>
            </a:r>
            <a:r>
              <a:rPr lang="en-US" sz="2400" dirty="0">
                <a:hlinkClick r:id="rId2"/>
              </a:rPr>
              <a:t>http://courses.engr.illinois.edu/cs498dh3/</a:t>
            </a:r>
            <a:r>
              <a:rPr lang="en-US" sz="2400" dirty="0"/>
              <a:t>  </a:t>
            </a:r>
            <a:endParaRPr lang="en-US" sz="2400" dirty="0" smtClean="0"/>
          </a:p>
          <a:p>
            <a:pPr marL="0" indent="0">
              <a:buNone/>
            </a:pPr>
            <a:endParaRPr lang="en-US" sz="2400" dirty="0" smtClean="0"/>
          </a:p>
          <a:p>
            <a:pPr marL="0" indent="0">
              <a:buNone/>
            </a:pPr>
            <a:r>
              <a:rPr lang="en-US" sz="2400" dirty="0" smtClean="0"/>
              <a:t>Doodle </a:t>
            </a:r>
            <a:r>
              <a:rPr lang="en-US" sz="2400" dirty="0"/>
              <a:t>for </a:t>
            </a:r>
            <a:r>
              <a:rPr lang="en-US" sz="2400" dirty="0" smtClean="0"/>
              <a:t>tutorial</a:t>
            </a:r>
            <a:r>
              <a:rPr lang="en-US" sz="2400" dirty="0"/>
              <a:t>: </a:t>
            </a:r>
            <a:r>
              <a:rPr lang="en-US" sz="2400" dirty="0">
                <a:hlinkClick r:id="rId3"/>
              </a:rPr>
              <a:t>http://doodle.com/f7bien4sadwfvz64</a:t>
            </a:r>
            <a:r>
              <a:rPr lang="en-US" sz="2400" dirty="0"/>
              <a:t>  </a:t>
            </a:r>
            <a:endParaRPr lang="en-US" sz="2400" dirty="0"/>
          </a:p>
          <a:p>
            <a:pPr marL="0" indent="0">
              <a:buNone/>
            </a:pPr>
            <a:r>
              <a:rPr lang="en-US" sz="2400" dirty="0" smtClean="0"/>
              <a:t>	</a:t>
            </a:r>
          </a:p>
          <a:p>
            <a:pPr marL="0" indent="0">
              <a:buNone/>
            </a:pPr>
            <a:r>
              <a:rPr lang="en-US" sz="2400" dirty="0" smtClean="0"/>
              <a:t>Doodle </a:t>
            </a:r>
            <a:r>
              <a:rPr lang="en-US" sz="2400" dirty="0"/>
              <a:t>for office hours: </a:t>
            </a:r>
            <a:r>
              <a:rPr lang="en-US" sz="2400" dirty="0">
                <a:hlinkClick r:id="rId4"/>
              </a:rPr>
              <a:t>http://doodle.com/e9hzmy65k2icdi64</a:t>
            </a:r>
            <a:r>
              <a:rPr lang="en-US" sz="2400" dirty="0"/>
              <a:t> </a:t>
            </a:r>
            <a:endParaRPr lang="en-US" sz="2400" dirty="0" smtClean="0"/>
          </a:p>
          <a:p>
            <a:pPr marL="0" indent="0">
              <a:buNone/>
            </a:pPr>
            <a:r>
              <a:rPr lang="en-US" sz="2400" dirty="0"/>
              <a:t>	</a:t>
            </a:r>
            <a:endParaRPr lang="en-US" sz="2400" dirty="0" smtClean="0"/>
          </a:p>
          <a:p>
            <a:pPr marL="0" indent="0">
              <a:buNone/>
            </a:pPr>
            <a:r>
              <a:rPr lang="en-US" sz="2400" dirty="0" smtClean="0"/>
              <a:t>Bulletin </a:t>
            </a:r>
            <a:r>
              <a:rPr lang="en-US" sz="2400" dirty="0"/>
              <a:t>board: </a:t>
            </a:r>
            <a:r>
              <a:rPr lang="en-US" sz="2400" dirty="0">
                <a:hlinkClick r:id="rId5"/>
              </a:rPr>
              <a:t>https://piazza.com/class/hkvgrp10k92250</a:t>
            </a:r>
            <a:endParaRPr lang="en-US" sz="2400" dirty="0"/>
          </a:p>
          <a:p>
            <a:pPr marL="0" indent="0">
              <a:buNone/>
            </a:pPr>
            <a:endParaRPr lang="en-US" sz="2400" dirty="0" smtClean="0"/>
          </a:p>
          <a:p>
            <a:pPr marL="0" indent="0">
              <a:buNone/>
            </a:pPr>
            <a:r>
              <a:rPr lang="en-US" sz="2400" smtClean="0"/>
              <a:t>Project 1: </a:t>
            </a:r>
            <a:r>
              <a:rPr lang="en-US" sz="2400" dirty="0" smtClean="0"/>
              <a:t>due in ~2 weeks (see project page)</a:t>
            </a:r>
            <a:endParaRPr lang="en-US" sz="2400" dirty="0"/>
          </a:p>
          <a:p>
            <a:pPr marL="0" indent="0">
              <a:buNone/>
            </a:pPr>
            <a:endParaRPr lang="en-US" sz="2400" dirty="0" smtClean="0"/>
          </a:p>
          <a:p>
            <a:pPr marL="0" indent="0">
              <a:buNone/>
            </a:pPr>
            <a:r>
              <a:rPr lang="en-US" sz="2400" dirty="0" smtClean="0"/>
              <a:t>Talk to me after class about any questions or concerns</a:t>
            </a:r>
            <a:endParaRPr lang="en-US" sz="2400" dirty="0"/>
          </a:p>
        </p:txBody>
      </p:sp>
    </p:spTree>
    <p:extLst>
      <p:ext uri="{BB962C8B-B14F-4D97-AF65-F5344CB8AC3E}">
        <p14:creationId xmlns:p14="http://schemas.microsoft.com/office/powerpoint/2010/main" val="247322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Frequency Spectra</a:t>
            </a:r>
          </a:p>
        </p:txBody>
      </p:sp>
      <p:sp>
        <p:nvSpPr>
          <p:cNvPr id="19459" name="Rectangle 3"/>
          <p:cNvSpPr>
            <a:spLocks noGrp="1" noChangeArrowheads="1"/>
          </p:cNvSpPr>
          <p:nvPr>
            <p:ph type="body" idx="1"/>
          </p:nvPr>
        </p:nvSpPr>
        <p:spPr/>
        <p:txBody>
          <a:bodyPr/>
          <a:lstStyle/>
          <a:p>
            <a:endParaRPr lang="en-US" sz="2400" smtClean="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smtClean="0"/>
              <a:t>Frequency Spectra</a:t>
            </a:r>
          </a:p>
        </p:txBody>
      </p:sp>
      <p:pic>
        <p:nvPicPr>
          <p:cNvPr id="20489"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3"/>
          <p:cNvSpPr>
            <a:spLocks noGrp="1" noChangeArrowheads="1"/>
          </p:cNvSpPr>
          <p:nvPr>
            <p:ph type="title"/>
          </p:nvPr>
        </p:nvSpPr>
        <p:spPr/>
        <p:txBody>
          <a:bodyPr/>
          <a:lstStyle/>
          <a:p>
            <a:r>
              <a:rPr lang="en-US" smtClean="0"/>
              <a:t>Frequency Spectra</a:t>
            </a:r>
          </a:p>
        </p:txBody>
      </p:sp>
      <p:pic>
        <p:nvPicPr>
          <p:cNvPr id="215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3"/>
          <p:cNvSpPr>
            <a:spLocks noGrp="1" noChangeArrowheads="1"/>
          </p:cNvSpPr>
          <p:nvPr>
            <p:ph type="title"/>
          </p:nvPr>
        </p:nvSpPr>
        <p:spPr/>
        <p:txBody>
          <a:bodyPr/>
          <a:lstStyle/>
          <a:p>
            <a:r>
              <a:rPr lang="en-US" smtClean="0"/>
              <a:t>Frequency Spectra</a:t>
            </a:r>
          </a:p>
        </p:txBody>
      </p:sp>
      <p:pic>
        <p:nvPicPr>
          <p:cNvPr id="225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4"/>
          <p:cNvSpPr>
            <a:spLocks noGrp="1" noChangeArrowheads="1"/>
          </p:cNvSpPr>
          <p:nvPr>
            <p:ph type="title"/>
          </p:nvPr>
        </p:nvSpPr>
        <p:spPr/>
        <p:txBody>
          <a:bodyPr/>
          <a:lstStyle/>
          <a:p>
            <a:r>
              <a:rPr lang="en-US" smtClean="0"/>
              <a:t>Frequency Spectra</a:t>
            </a:r>
          </a:p>
        </p:txBody>
      </p:sp>
      <p:pic>
        <p:nvPicPr>
          <p:cNvPr id="235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Grp="1" noChangeArrowheads="1"/>
          </p:cNvSpPr>
          <p:nvPr>
            <p:ph type="body" idx="1"/>
          </p:nvPr>
        </p:nvSpPr>
        <p:spPr/>
        <p:txBody>
          <a:bodyPr/>
          <a:lstStyle/>
          <a:p>
            <a:pPr>
              <a:buFont typeface="Arial" charset="0"/>
              <a:buNone/>
            </a:pPr>
            <a:endParaRPr lang="ru-RU" smtClean="0"/>
          </a:p>
        </p:txBody>
      </p:sp>
      <p:sp>
        <p:nvSpPr>
          <p:cNvPr id="24585" name="Rectangle 14"/>
          <p:cNvSpPr>
            <a:spLocks noGrp="1" noChangeArrowheads="1"/>
          </p:cNvSpPr>
          <p:nvPr>
            <p:ph type="title"/>
          </p:nvPr>
        </p:nvSpPr>
        <p:spPr/>
        <p:txBody>
          <a:bodyPr/>
          <a:lstStyle/>
          <a:p>
            <a:r>
              <a:rPr lang="en-US" smtClean="0"/>
              <a:t>Frequency Spectra</a:t>
            </a:r>
          </a:p>
        </p:txBody>
      </p:sp>
      <p:pic>
        <p:nvPicPr>
          <p:cNvPr id="24586"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075"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smtClean="0"/>
              <a:t>Frequency Spectra</a:t>
            </a:r>
          </a:p>
        </p:txBody>
      </p:sp>
      <p:sp>
        <p:nvSpPr>
          <p:cNvPr id="2054" name="Rectangle 11"/>
          <p:cNvSpPr>
            <a:spLocks noGrp="1" noChangeArrowheads="1"/>
          </p:cNvSpPr>
          <p:nvPr>
            <p:ph type="body" idx="1"/>
          </p:nvPr>
        </p:nvSpPr>
        <p:spPr/>
        <p:txBody>
          <a:bodyPr/>
          <a:lstStyle/>
          <a:p>
            <a:endParaRPr lang="ru-RU" smtClean="0"/>
          </a:p>
        </p:txBody>
      </p:sp>
      <p:pic>
        <p:nvPicPr>
          <p:cNvPr id="2055"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Example: Music</a:t>
            </a:r>
          </a:p>
        </p:txBody>
      </p:sp>
      <p:sp>
        <p:nvSpPr>
          <p:cNvPr id="25603" name="Content Placeholder 2"/>
          <p:cNvSpPr>
            <a:spLocks noGrp="1"/>
          </p:cNvSpPr>
          <p:nvPr>
            <p:ph idx="1"/>
          </p:nvPr>
        </p:nvSpPr>
        <p:spPr/>
        <p:txBody>
          <a:bodyPr/>
          <a:lstStyle/>
          <a:p>
            <a:r>
              <a:rPr lang="en-US" smtClean="0"/>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signals</a:t>
            </a:r>
          </a:p>
        </p:txBody>
      </p:sp>
      <p:sp>
        <p:nvSpPr>
          <p:cNvPr id="26627" name="Content Placeholder 2"/>
          <p:cNvSpPr>
            <a:spLocks noGrp="1"/>
          </p:cNvSpPr>
          <p:nvPr>
            <p:ph idx="1"/>
          </p:nvPr>
        </p:nvSpPr>
        <p:spPr/>
        <p:txBody>
          <a:bodyPr/>
          <a:lstStyle/>
          <a:p>
            <a:r>
              <a:rPr lang="en-US" smtClean="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19400"/>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4495800"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xkcd.com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Fourier analysis in images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About me</a:t>
            </a:r>
          </a:p>
        </p:txBody>
      </p:sp>
      <p:sp>
        <p:nvSpPr>
          <p:cNvPr id="4099" name="Content Placeholder 2"/>
          <p:cNvSpPr>
            <a:spLocks noGrp="1"/>
          </p:cNvSpPr>
          <p:nvPr>
            <p:ph idx="1"/>
          </p:nvPr>
        </p:nvSpPr>
        <p:spPr/>
        <p:txBody>
          <a:bodyPr/>
          <a:lstStyle/>
          <a:p>
            <a:pPr>
              <a:buFont typeface="Arial" charset="0"/>
              <a:buNone/>
            </a:pPr>
            <a:r>
              <a:rPr lang="en-US" smtClean="0"/>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135688" y="4979988"/>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5736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Signals can be composed</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a:p>
            <a:pPr eaLnBrk="1" hangingPunct="1"/>
            <a:r>
              <a:rPr lang="en-US"/>
              <a:t>More: http://www.cs.unm.edu/~brayer/vision/fourier.html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mtClean="0"/>
              <a:t>Fourier Transform</a:t>
            </a:r>
          </a:p>
        </p:txBody>
      </p:sp>
      <p:sp>
        <p:nvSpPr>
          <p:cNvPr id="56323" name="Content Placeholder 2"/>
          <p:cNvSpPr>
            <a:spLocks noGrp="1"/>
          </p:cNvSpPr>
          <p:nvPr>
            <p:ph idx="1"/>
          </p:nvPr>
        </p:nvSpPr>
        <p:spPr/>
        <p:txBody>
          <a:bodyPr/>
          <a:lstStyle/>
          <a:p>
            <a:r>
              <a:rPr lang="en-US" sz="2400" smtClean="0"/>
              <a:t>Fourier transform stores the magnitude and phase at each frequency</a:t>
            </a:r>
          </a:p>
          <a:p>
            <a:pPr lvl="1"/>
            <a:r>
              <a:rPr lang="en-US" sz="2000" smtClean="0"/>
              <a:t>Magnitude encodes how much signal there is at a particular frequency</a:t>
            </a:r>
          </a:p>
          <a:p>
            <a:pPr lvl="1"/>
            <a:r>
              <a:rPr lang="en-US" sz="2000" smtClean="0"/>
              <a:t>Phase encodes spatial information (indirectly)</a:t>
            </a:r>
          </a:p>
          <a:p>
            <a:pPr lvl="1"/>
            <a:r>
              <a:rPr lang="en-US" sz="2000" smtClean="0"/>
              <a:t>For mathematical convenience, this is often notated in terms of real and complex numbers</a:t>
            </a:r>
          </a:p>
          <a:p>
            <a:endParaRPr lang="en-US" sz="2400" smtClean="0"/>
          </a:p>
          <a:p>
            <a:endParaRPr lang="en-US" sz="2400" smtClean="0"/>
          </a:p>
          <a:p>
            <a:endParaRPr lang="en-US" sz="2400" smtClean="0"/>
          </a:p>
        </p:txBody>
      </p:sp>
      <p:pic>
        <p:nvPicPr>
          <p:cNvPr id="14347" name="Picture 11" descr=" e^{inx} = \cos(nx)+i\sin(nx), \,"/>
          <p:cNvPicPr>
            <a:picLocks noChangeAspect="1" noChangeArrowheads="1"/>
          </p:cNvPicPr>
          <p:nvPr/>
        </p:nvPicPr>
        <p:blipFill>
          <a:blip r:embed="rId3">
            <a:extLst>
              <a:ext uri="{28A0092B-C50C-407E-A947-70E740481C1C}">
                <a14:useLocalDpi xmlns:a14="http://schemas.microsoft.com/office/drawing/2010/main" val="0"/>
              </a:ext>
            </a:extLst>
          </a:blip>
          <a:srcRect r="2316"/>
          <a:stretch>
            <a:fillRect/>
          </a:stretch>
        </p:blipFill>
        <p:spPr bwMode="auto">
          <a:xfrm>
            <a:off x="3200400" y="4800600"/>
            <a:ext cx="3048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120"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121"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Computing the Fourier Transform</a:t>
            </a:r>
          </a:p>
        </p:txBody>
      </p:sp>
      <p:sp>
        <p:nvSpPr>
          <p:cNvPr id="29699" name="TextBox 4"/>
          <p:cNvSpPr txBox="1">
            <a:spLocks noChangeArrowheads="1"/>
          </p:cNvSpPr>
          <p:nvPr/>
        </p:nvSpPr>
        <p:spPr bwMode="auto">
          <a:xfrm>
            <a:off x="1828006"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Continuous</a:t>
            </a:r>
          </a:p>
        </p:txBody>
      </p:sp>
      <p:pic>
        <p:nvPicPr>
          <p:cNvPr id="2970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06"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7"/>
          <p:cNvSpPr txBox="1">
            <a:spLocks noChangeArrowheads="1"/>
          </p:cNvSpPr>
          <p:nvPr/>
        </p:nvSpPr>
        <p:spPr bwMode="auto">
          <a:xfrm>
            <a:off x="1751806"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Discrete</a:t>
            </a:r>
          </a:p>
        </p:txBody>
      </p:sp>
      <p:pic>
        <p:nvPicPr>
          <p:cNvPr id="297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06"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1"/>
          <p:cNvSpPr txBox="1">
            <a:spLocks noChangeArrowheads="1"/>
          </p:cNvSpPr>
          <p:nvPr/>
        </p:nvSpPr>
        <p:spPr bwMode="auto">
          <a:xfrm>
            <a:off x="496093"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5"/>
              </a:rPr>
              <a:t>Fast Fourier Transform </a:t>
            </a:r>
            <a:r>
              <a:rPr lang="en-US" dirty="0"/>
              <a:t>(FFT): </a:t>
            </a:r>
            <a:r>
              <a:rPr lang="en-US" dirty="0" err="1"/>
              <a:t>NlogN</a:t>
            </a:r>
            <a:endParaRPr lang="en-US" dirty="0"/>
          </a:p>
        </p:txBody>
      </p:sp>
      <p:pic>
        <p:nvPicPr>
          <p:cNvPr id="5122" name="Picture 2" descr="http://talklikeaphysicist.com/wp-content/uploads/2008/04/image-1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586" y="1712913"/>
            <a:ext cx="2618014" cy="3490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3486" y="5229225"/>
            <a:ext cx="2584362" cy="261610"/>
          </a:xfrm>
          <a:prstGeom prst="rect">
            <a:avLst/>
          </a:prstGeom>
          <a:noFill/>
        </p:spPr>
        <p:txBody>
          <a:bodyPr wrap="none" rtlCol="0">
            <a:spAutoFit/>
          </a:bodyPr>
          <a:lstStyle/>
          <a:p>
            <a:r>
              <a:rPr lang="en-US" sz="1100" dirty="0" smtClean="0"/>
              <a:t>(options for if you can’t remember this)</a:t>
            </a:r>
            <a:endParaRPr lang="en-US" sz="1100" dirty="0"/>
          </a:p>
        </p:txBody>
      </p:sp>
      <p:sp>
        <p:nvSpPr>
          <p:cNvPr id="3" name="TextBox 2"/>
          <p:cNvSpPr txBox="1"/>
          <p:nvPr/>
        </p:nvSpPr>
        <p:spPr>
          <a:xfrm>
            <a:off x="764894" y="4834265"/>
            <a:ext cx="1358064" cy="369332"/>
          </a:xfrm>
          <a:prstGeom prst="rect">
            <a:avLst/>
          </a:prstGeom>
          <a:noFill/>
        </p:spPr>
        <p:txBody>
          <a:bodyPr wrap="none" rtlCol="0">
            <a:spAutoFit/>
          </a:bodyPr>
          <a:lstStyle/>
          <a:p>
            <a:r>
              <a:rPr lang="en-US" dirty="0"/>
              <a:t>k</a:t>
            </a:r>
            <a:r>
              <a:rPr lang="en-US" dirty="0" smtClean="0"/>
              <a:t>=-N/2..N/2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smtClean="0"/>
          </a:p>
          <a:p>
            <a:pPr>
              <a:lnSpc>
                <a:spcPct val="90000"/>
              </a:lnSpc>
              <a:defRPr/>
            </a:pPr>
            <a:r>
              <a:rPr lang="en-US" dirty="0" smtClean="0"/>
              <a:t>The Fourier transform of the convolution of two functions is the product of their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dirty="0" smtClean="0"/>
              <a:t>The inverse Fourier transform of the product of two Fourier transforms is the convolution of the two inverse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b="1" dirty="0" smtClean="0"/>
              <a:t>Convolution</a:t>
            </a:r>
            <a:r>
              <a:rPr lang="en-US" dirty="0" smtClean="0"/>
              <a:t> in spatial domain is equivalent to </a:t>
            </a:r>
            <a:r>
              <a:rPr lang="en-US" b="1" dirty="0" smtClean="0"/>
              <a:t>multiplication</a:t>
            </a:r>
            <a:r>
              <a:rPr lang="en-US" dirty="0" smtClean="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40"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41"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smtClean="0"/>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smtClean="0"/>
          </a:p>
          <a:p>
            <a:r>
              <a:rPr lang="en-US" smtClean="0"/>
              <a:t>Linearity</a:t>
            </a:r>
          </a:p>
          <a:p>
            <a:endParaRPr lang="en-US" smtClean="0"/>
          </a:p>
          <a:p>
            <a:r>
              <a:rPr lang="en-US" smtClean="0"/>
              <a:t>Fourier transform of a real signal is symmetric about the origin</a:t>
            </a:r>
          </a:p>
          <a:p>
            <a:endParaRPr lang="en-US" smtClean="0"/>
          </a:p>
          <a:p>
            <a:r>
              <a:rPr lang="en-US" smtClean="0"/>
              <a:t>The energy of the signal is the same as the energy of its Fourier transform</a:t>
            </a:r>
          </a:p>
          <a:p>
            <a:endParaRPr lang="en-US" smtClean="0"/>
          </a:p>
          <a:p>
            <a:endParaRPr lang="en-US" smtClean="0"/>
          </a:p>
        </p:txBody>
      </p:sp>
      <p:pic>
        <p:nvPicPr>
          <p:cNvPr id="30724"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2667000"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See Szeliski Book (3.4)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Filtering in spatial domain</a:t>
            </a:r>
          </a:p>
        </p:txBody>
      </p:sp>
      <p:pic>
        <p:nvPicPr>
          <p:cNvPr id="317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Filtering in frequency domain</a:t>
            </a:r>
          </a:p>
        </p:txBody>
      </p:sp>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2"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3"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Fourier Matlab demo</a:t>
            </a:r>
          </a:p>
        </p:txBody>
      </p:sp>
      <p:sp>
        <p:nvSpPr>
          <p:cNvPr id="33795"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FFT in Matlab</a:t>
            </a:r>
          </a:p>
        </p:txBody>
      </p:sp>
      <p:sp>
        <p:nvSpPr>
          <p:cNvPr id="34819" name="Content Placeholder 2"/>
          <p:cNvSpPr>
            <a:spLocks noGrp="1"/>
          </p:cNvSpPr>
          <p:nvPr>
            <p:ph idx="1"/>
          </p:nvPr>
        </p:nvSpPr>
        <p:spPr/>
        <p:txBody>
          <a:bodyPr/>
          <a:lstStyle/>
          <a:p>
            <a:r>
              <a:rPr lang="en-US" smtClean="0"/>
              <a:t>Filtering with fft</a:t>
            </a:r>
          </a:p>
          <a:p>
            <a:endParaRPr lang="en-US" smtClean="0"/>
          </a:p>
          <a:p>
            <a:endParaRPr lang="en-US" smtClean="0"/>
          </a:p>
          <a:p>
            <a:endParaRPr lang="en-US" smtClean="0"/>
          </a:p>
          <a:p>
            <a:endParaRPr lang="en-US" smtClean="0"/>
          </a:p>
          <a:p>
            <a:endParaRPr lang="en-US" smtClean="0"/>
          </a:p>
          <a:p>
            <a:r>
              <a:rPr lang="en-US" smtClean="0"/>
              <a:t>Displaying with fft</a:t>
            </a:r>
          </a:p>
          <a:p>
            <a:endParaRPr lang="en-US" smtClean="0"/>
          </a:p>
          <a:p>
            <a:endParaRPr lang="en-US" smtClean="0"/>
          </a:p>
        </p:txBody>
      </p:sp>
      <p:sp>
        <p:nvSpPr>
          <p:cNvPr id="34820" name="TextBox 3"/>
          <p:cNvSpPr txBox="1">
            <a:spLocks noChangeArrowheads="1"/>
          </p:cNvSpPr>
          <p:nvPr/>
        </p:nvSpPr>
        <p:spPr bwMode="auto">
          <a:xfrm>
            <a:off x="533400" y="1752600"/>
            <a:ext cx="8610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 ... % “</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should be a gray-scale floating point image</a:t>
            </a:r>
          </a:p>
          <a:p>
            <a:pPr eaLnBrk="1" hangingPunct="1"/>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imh</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imw</a:t>
            </a:r>
            <a:r>
              <a:rPr lang="en-US" sz="1400" dirty="0">
                <a:latin typeface="Courier New" pitchFamily="49" charset="0"/>
                <a:cs typeface="Courier New" pitchFamily="49" charset="0"/>
              </a:rPr>
              <a:t>] = size(</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a:t>
            </a:r>
          </a:p>
          <a:p>
            <a:pPr eaLnBrk="1" hangingPunct="1"/>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1024; % should be order of 2 (for speed) and include padding</a:t>
            </a:r>
          </a:p>
          <a:p>
            <a:pPr eaLnBrk="1" hangingPunct="1"/>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 fft2(</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1)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a:t>
            </a:r>
            <a:r>
              <a:rPr lang="en-US" sz="1400" b="1" dirty="0" err="1">
                <a:latin typeface="Courier New" pitchFamily="49" charset="0"/>
                <a:cs typeface="Courier New" pitchFamily="49" charset="0"/>
              </a:rPr>
              <a:t>im</a:t>
            </a:r>
            <a:r>
              <a:rPr lang="en-US" sz="1400" b="1" dirty="0">
                <a:latin typeface="Courier New" pitchFamily="49" charset="0"/>
                <a:cs typeface="Courier New" pitchFamily="49" charset="0"/>
              </a:rPr>
              <a:t> with padding</a:t>
            </a:r>
          </a:p>
          <a:p>
            <a:pPr eaLnBrk="1" hangingPunct="1"/>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 </a:t>
            </a:r>
            <a:r>
              <a:rPr lang="en-US" sz="1400" dirty="0" smtClean="0">
                <a:latin typeface="Courier New" pitchFamily="49" charset="0"/>
                <a:cs typeface="Courier New" pitchFamily="49" charset="0"/>
              </a:rPr>
              <a:t>30</a:t>
            </a:r>
            <a:r>
              <a:rPr lang="en-US" sz="1400" dirty="0">
                <a:latin typeface="Courier New" pitchFamily="49" charset="0"/>
                <a:cs typeface="Courier New" pitchFamily="49" charset="0"/>
              </a:rPr>
              <a:t>; % filter half-size</a:t>
            </a:r>
          </a:p>
          <a:p>
            <a:pPr eaLnBrk="1" hangingPunct="1"/>
            <a:r>
              <a:rPr lang="en-US" sz="1400" dirty="0" err="1">
                <a:latin typeface="Courier New" pitchFamily="49" charset="0"/>
                <a:cs typeface="Courier New" pitchFamily="49" charset="0"/>
              </a:rPr>
              <a:t>fil</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fspecial</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gaussian</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*2+1, 10); </a:t>
            </a:r>
          </a:p>
          <a:p>
            <a:pPr eaLnBrk="1" hangingPunct="1"/>
            <a:r>
              <a:rPr lang="en-US" sz="1400" dirty="0" err="1">
                <a:latin typeface="Courier New" pitchFamily="49" charset="0"/>
                <a:cs typeface="Courier New" pitchFamily="49" charset="0"/>
              </a:rPr>
              <a:t>fil_fft</a:t>
            </a:r>
            <a:r>
              <a:rPr lang="en-US" sz="1400" dirty="0">
                <a:latin typeface="Courier New" pitchFamily="49" charset="0"/>
                <a:cs typeface="Courier New" pitchFamily="49" charset="0"/>
              </a:rPr>
              <a:t> = fft2(</a:t>
            </a:r>
            <a:r>
              <a:rPr lang="en-US" sz="1400" dirty="0" err="1">
                <a:latin typeface="Courier New" pitchFamily="49" charset="0"/>
                <a:cs typeface="Courier New" pitchFamily="49" charset="0"/>
              </a:rPr>
              <a:t>fil</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2)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a:t>
            </a:r>
            <a:r>
              <a:rPr lang="en-US" sz="1400" b="1" dirty="0" err="1">
                <a:latin typeface="Courier New" pitchFamily="49" charset="0"/>
                <a:cs typeface="Courier New" pitchFamily="49" charset="0"/>
              </a:rPr>
              <a:t>fil</a:t>
            </a:r>
            <a:r>
              <a:rPr lang="en-US" sz="1400" b="1" dirty="0">
                <a:latin typeface="Courier New" pitchFamily="49" charset="0"/>
                <a:cs typeface="Courier New" pitchFamily="49" charset="0"/>
              </a:rPr>
              <a:t>, pad to same size as image</a:t>
            </a:r>
          </a:p>
          <a:p>
            <a:pPr eaLnBrk="1" hangingPunct="1"/>
            <a:r>
              <a:rPr lang="en-US" sz="1400" dirty="0" err="1">
                <a:latin typeface="Courier New" pitchFamily="49" charset="0"/>
                <a:cs typeface="Courier New" pitchFamily="49" charset="0"/>
              </a:rPr>
              <a:t>im_fil_fft</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fil_fft</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3)</a:t>
            </a:r>
            <a:r>
              <a:rPr lang="en-US" sz="1400" dirty="0">
                <a:latin typeface="Courier New" pitchFamily="49" charset="0"/>
                <a:cs typeface="Courier New" pitchFamily="49" charset="0"/>
              </a:rPr>
              <a:t> </a:t>
            </a:r>
            <a:r>
              <a:rPr lang="en-US" sz="1400" b="1" dirty="0">
                <a:latin typeface="Courier New" pitchFamily="49" charset="0"/>
                <a:cs typeface="Courier New" pitchFamily="49" charset="0"/>
              </a:rPr>
              <a:t>multiply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images</a:t>
            </a:r>
          </a:p>
          <a:p>
            <a:pPr eaLnBrk="1" hangingPunct="1"/>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 = ifft2(</a:t>
            </a:r>
            <a:r>
              <a:rPr lang="en-US" sz="1400" dirty="0" err="1">
                <a:latin typeface="Courier New" pitchFamily="49" charset="0"/>
                <a:cs typeface="Courier New" pitchFamily="49" charset="0"/>
              </a:rPr>
              <a:t>im_fil_fft</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4) inverse fft2</a:t>
            </a:r>
            <a:endParaRPr lang="en-US" sz="1400" dirty="0">
              <a:latin typeface="Courier New" pitchFamily="49" charset="0"/>
              <a:cs typeface="Courier New" pitchFamily="49" charset="0"/>
            </a:endParaRPr>
          </a:p>
          <a:p>
            <a:pPr eaLnBrk="1" hangingPunct="1"/>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(1+hs:size(im,1)+</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1+hs:size(</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2)+</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5) remove padding</a:t>
            </a:r>
          </a:p>
        </p:txBody>
      </p:sp>
      <p:sp>
        <p:nvSpPr>
          <p:cNvPr id="34821" name="TextBox 4"/>
          <p:cNvSpPr txBox="1">
            <a:spLocks noChangeArrowheads="1"/>
          </p:cNvSpPr>
          <p:nvPr/>
        </p:nvSpPr>
        <p:spPr bwMode="auto">
          <a:xfrm>
            <a:off x="609600" y="5105400"/>
            <a:ext cx="807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Courier New" pitchFamily="49" charset="0"/>
                <a:cs typeface="Courier New" pitchFamily="49" charset="0"/>
              </a:rPr>
              <a:t>figure(1), imagesc(log(abs(fftshift(im_fft)))), axis image, colormap jet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Introduce yourselves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8525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438400" y="13716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438400" y="27527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438400" y="41910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5626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494338"/>
            <a:ext cx="449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2009-</a:t>
            </a:r>
          </a:p>
          <a:p>
            <a:pPr eaLnBrk="1" hangingPunct="1"/>
            <a:r>
              <a:rPr lang="en-US" sz="2400" b="1"/>
              <a:t>Assistant Prof in CS at UIUC</a:t>
            </a:r>
            <a:endParaRPr lang="en-US" sz="2000"/>
          </a:p>
        </p:txBody>
      </p:sp>
    </p:spTree>
    <p:extLst>
      <p:ext uri="{BB962C8B-B14F-4D97-AF65-F5344CB8AC3E}">
        <p14:creationId xmlns:p14="http://schemas.microsoft.com/office/powerpoint/2010/main" val="816425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Questions</a:t>
            </a:r>
          </a:p>
        </p:txBody>
      </p:sp>
      <p:sp>
        <p:nvSpPr>
          <p:cNvPr id="3" name="Content Placeholder 2"/>
          <p:cNvSpPr>
            <a:spLocks noGrp="1"/>
          </p:cNvSpPr>
          <p:nvPr>
            <p:ph idx="1"/>
          </p:nvPr>
        </p:nvSpPr>
        <p:spPr/>
        <p:txBody>
          <a:bodyPr/>
          <a:lstStyle/>
          <a:p>
            <a:pPr>
              <a:buFont typeface="Arial" charset="0"/>
              <a:buNone/>
            </a:pPr>
            <a:r>
              <a:rPr lang="en-US" smtClean="0"/>
              <a:t>	Which has more information, the phase or the magnitude?</a:t>
            </a:r>
          </a:p>
          <a:p>
            <a:pPr>
              <a:buFont typeface="Arial" charset="0"/>
              <a:buNone/>
            </a:pPr>
            <a:endParaRPr lang="en-US" smtClean="0"/>
          </a:p>
          <a:p>
            <a:pPr>
              <a:buFont typeface="Arial" charset="0"/>
              <a:buNone/>
            </a:pPr>
            <a:r>
              <a:rPr lang="en-US" smtClean="0"/>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sp>
        <p:nvSpPr>
          <p:cNvPr id="36873"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Filtering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3657600" y="1524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a:t>
            </a:r>
          </a:p>
        </p:txBody>
      </p:sp>
      <p:sp>
        <p:nvSpPr>
          <p:cNvPr id="37892" name="Content Placeholder 8"/>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Box Filter</a:t>
            </a:r>
          </a:p>
        </p:txBody>
      </p:sp>
      <p:sp>
        <p:nvSpPr>
          <p:cNvPr id="38916" name="Content Placeholder 8"/>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6"/>
          <p:cNvSpPr txBox="1">
            <a:spLocks noChangeArrowheads="1"/>
          </p:cNvSpPr>
          <p:nvPr/>
        </p:nvSpPr>
        <p:spPr bwMode="auto">
          <a:xfrm>
            <a:off x="3352800" y="0"/>
            <a:ext cx="1893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Sampling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Throw away every other row and column to create a </a:t>
            </a:r>
            <a:r>
              <a:rPr lang="en-US"/>
              <a:t>1/2</a:t>
            </a:r>
            <a:r>
              <a:rPr lang="en-US" sz="2000"/>
              <a:t> size image</a:t>
            </a:r>
          </a:p>
          <a:p>
            <a:pPr lvl="1"/>
            <a:endParaRPr lang="en-US" sz="2000" i="1"/>
          </a:p>
        </p:txBody>
      </p:sp>
      <p:pic>
        <p:nvPicPr>
          <p:cNvPr id="409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676400"/>
            <a:ext cx="4491037"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590800"/>
            <a:ext cx="2444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smtClean="0"/>
              <a:t>1D example (sinewave):</a:t>
            </a:r>
          </a:p>
        </p:txBody>
      </p:sp>
      <p:pic>
        <p:nvPicPr>
          <p:cNvPr id="41987" name="Picture 4"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1989"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6"/>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smtClean="0"/>
              <a:t>1D example (sinewave):</a:t>
            </a:r>
          </a:p>
        </p:txBody>
      </p:sp>
      <p:sp>
        <p:nvSpPr>
          <p:cNvPr id="43013"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smtClean="0"/>
              <a:t>Sub-sampling may be dangerous….</a:t>
            </a:r>
          </a:p>
          <a:p>
            <a:pPr eaLnBrk="1" hangingPunct="1"/>
            <a:r>
              <a:rPr lang="en-US" smtClean="0"/>
              <a:t>Characteristic errors may appear: </a:t>
            </a:r>
          </a:p>
          <a:p>
            <a:pPr lvl="1" eaLnBrk="1" hangingPunct="1"/>
            <a:r>
              <a:rPr lang="en-US" smtClean="0"/>
              <a:t>“Wagon wheels rolling the wrong way in movies”</a:t>
            </a:r>
          </a:p>
          <a:p>
            <a:pPr lvl="1" eaLnBrk="1" hangingPunct="1"/>
            <a:r>
              <a:rPr lang="en-US" smtClean="0"/>
              <a:t>“Checkerboards disintegrate in ray tracing”</a:t>
            </a:r>
          </a:p>
          <a:p>
            <a:pPr lvl="1" eaLnBrk="1" hangingPunct="1"/>
            <a:r>
              <a:rPr lang="en-US" smtClean="0"/>
              <a:t>“Striped shirts look funny on color television”</a:t>
            </a:r>
          </a:p>
          <a:p>
            <a:pPr lvl="1" eaLnBrk="1" hangingPunct="1"/>
            <a:endParaRPr lang="en-US" smtClean="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D. Forsyth</a:t>
            </a:r>
          </a:p>
        </p:txBody>
      </p:sp>
      <p:sp>
        <p:nvSpPr>
          <p:cNvPr id="44036"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Aliasing in video</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371600"/>
            <a:ext cx="9144000" cy="5486400"/>
          </a:xfrm>
          <a:prstGeom prst="rect">
            <a:avLst/>
          </a:prstGeom>
        </p:spPr>
      </p:pic>
    </p:spTree>
    <p:custDataLst>
      <p:tags r:id="rId1"/>
    </p:custDataLst>
    <p:extLst>
      <p:ext uri="{BB962C8B-B14F-4D97-AF65-F5344CB8AC3E}">
        <p14:creationId xmlns:p14="http://schemas.microsoft.com/office/powerpoint/2010/main" val="27356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7543800" y="6583363"/>
            <a:ext cx="1293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A. Efros</a:t>
            </a:r>
          </a:p>
        </p:txBody>
      </p:sp>
      <p:sp>
        <p:nvSpPr>
          <p:cNvPr id="46084" name="Title 1"/>
          <p:cNvSpPr>
            <a:spLocks noGrp="1"/>
          </p:cNvSpPr>
          <p:nvPr>
            <p:ph type="title"/>
          </p:nvPr>
        </p:nvSpPr>
        <p:spPr/>
        <p:txBody>
          <a:bodyPr/>
          <a:lstStyle/>
          <a:p>
            <a:r>
              <a:rPr lang="en-US" smtClean="0"/>
              <a:t>Aliasing in graphics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smtClean="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 </a:t>
            </a:r>
          </a:p>
        </p:txBody>
      </p:sp>
      <p:pic>
        <p:nvPicPr>
          <p:cNvPr id="47108" name="Picture 14"/>
          <p:cNvPicPr>
            <a:picLocks noChangeAspect="1" noChangeArrowheads="1"/>
          </p:cNvPicPr>
          <p:nvPr/>
        </p:nvPicPr>
        <p:blipFill>
          <a:blip r:embed="rId2">
            <a:extLst>
              <a:ext uri="{28A0092B-C50C-407E-A947-70E740481C1C}">
                <a14:useLocalDpi xmlns:a14="http://schemas.microsoft.com/office/drawing/2010/main" val="0"/>
              </a:ext>
            </a:extLst>
          </a:blip>
          <a:srcRect b="47307"/>
          <a:stretch>
            <a:fillRect/>
          </a:stretch>
        </p:blipFill>
        <p:spPr bwMode="auto">
          <a:xfrm>
            <a:off x="0" y="2043113"/>
            <a:ext cx="8915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smtClean="0"/>
              <a:t>When sampling a signal at discrete intervals, the sampling frequency must be </a:t>
            </a:r>
            <a:r>
              <a:rPr lang="en-US" sz="2800" smtClean="0">
                <a:sym typeface="Symbol" pitchFamily="18" charset="2"/>
              </a:rPr>
              <a:t></a:t>
            </a:r>
            <a:r>
              <a:rPr lang="en-US" sz="2800" smtClean="0"/>
              <a:t> 2 </a:t>
            </a:r>
            <a:r>
              <a:rPr lang="en-US" sz="2800" smtClean="0">
                <a:sym typeface="Symbol" pitchFamily="18" charset="2"/>
              </a:rPr>
              <a:t> f</a:t>
            </a:r>
            <a:r>
              <a:rPr lang="en-US" sz="2800" baseline="-25000" smtClean="0">
                <a:sym typeface="Symbol" pitchFamily="18" charset="2"/>
              </a:rPr>
              <a:t>max</a:t>
            </a:r>
            <a:endParaRPr lang="en-US" sz="2800" smtClean="0">
              <a:sym typeface="Symbol" pitchFamily="18" charset="2"/>
            </a:endParaRPr>
          </a:p>
          <a:p>
            <a:pPr eaLnBrk="1" hangingPunct="1"/>
            <a:r>
              <a:rPr lang="en-US" sz="2800" smtClean="0">
                <a:sym typeface="Symbol" pitchFamily="18" charset="2"/>
              </a:rPr>
              <a:t>f</a:t>
            </a:r>
            <a:r>
              <a:rPr lang="en-US" sz="2800" baseline="-25000" smtClean="0"/>
              <a:t>max</a:t>
            </a:r>
            <a:r>
              <a:rPr lang="en-US" sz="2800" smtClean="0"/>
              <a:t> = max frequency of the input signal</a:t>
            </a:r>
          </a:p>
          <a:p>
            <a:pPr eaLnBrk="1" hangingPunct="1"/>
            <a:r>
              <a:rPr lang="en-US" sz="2800" smtClean="0"/>
              <a:t>This will allows to reconstruct the original perfectly from the sampled version</a:t>
            </a:r>
          </a:p>
        </p:txBody>
      </p:sp>
      <p:pic>
        <p:nvPicPr>
          <p:cNvPr id="48132" name="Picture 5"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0"/>
            <a:ext cx="609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sine-samp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80013"/>
            <a:ext cx="591343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7"/>
          <p:cNvSpPr txBox="1">
            <a:spLocks noChangeArrowheads="1"/>
          </p:cNvSpPr>
          <p:nvPr/>
        </p:nvSpPr>
        <p:spPr bwMode="auto">
          <a:xfrm>
            <a:off x="7604125" y="4533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good</a:t>
            </a:r>
          </a:p>
        </p:txBody>
      </p:sp>
      <p:sp>
        <p:nvSpPr>
          <p:cNvPr id="48135" name="Text Box 8"/>
          <p:cNvSpPr txBox="1">
            <a:spLocks noChangeArrowheads="1"/>
          </p:cNvSpPr>
          <p:nvPr/>
        </p:nvSpPr>
        <p:spPr bwMode="auto">
          <a:xfrm>
            <a:off x="7620000" y="6034088"/>
            <a:ext cx="58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6" name="Title 38"/>
          <p:cNvSpPr>
            <a:spLocks noGrp="1"/>
          </p:cNvSpPr>
          <p:nvPr>
            <p:ph type="title"/>
          </p:nvPr>
        </p:nvSpPr>
        <p:spPr/>
        <p:txBody>
          <a:bodyPr/>
          <a:lstStyle/>
          <a:p>
            <a:r>
              <a:rPr lang="en-US" smtClean="0"/>
              <a:t>Nyquist-Shannon Sampling Theorem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smtClean="0"/>
          </a:p>
          <a:p>
            <a:pPr marL="457200" indent="-457200" eaLnBrk="1" hangingPunct="1">
              <a:buFontTx/>
              <a:buNone/>
              <a:defRPr/>
            </a:pPr>
            <a:r>
              <a:rPr lang="en-US" dirty="0" smtClean="0"/>
              <a:t>Solutions:</a:t>
            </a:r>
          </a:p>
          <a:p>
            <a:pPr marL="457200" indent="-457200" eaLnBrk="1" hangingPunct="1">
              <a:defRPr/>
            </a:pPr>
            <a:r>
              <a:rPr lang="en-US" dirty="0" smtClean="0"/>
              <a:t>Sample more often</a:t>
            </a:r>
          </a:p>
          <a:p>
            <a:pPr marL="457200" indent="-457200" eaLnBrk="1" hangingPunct="1">
              <a:defRPr/>
            </a:pPr>
            <a:endParaRPr lang="en-US" dirty="0" smtClean="0"/>
          </a:p>
          <a:p>
            <a:pPr marL="457200" indent="-457200" eaLnBrk="1" hangingPunct="1">
              <a:defRPr/>
            </a:pPr>
            <a:r>
              <a:rPr lang="en-US" dirty="0" smtClean="0"/>
              <a:t>Get rid of all frequencies that are greater than half the new sampling frequency</a:t>
            </a:r>
          </a:p>
          <a:p>
            <a:pPr marL="838200" lvl="1" indent="-381000" eaLnBrk="1" hangingPunct="1">
              <a:defRPr/>
            </a:pPr>
            <a:r>
              <a:rPr lang="en-US" dirty="0" smtClean="0"/>
              <a:t>Will lose information</a:t>
            </a:r>
          </a:p>
          <a:p>
            <a:pPr marL="838200" lvl="1" indent="-381000" eaLnBrk="1" hangingPunct="1">
              <a:defRPr/>
            </a:pPr>
            <a:r>
              <a:rPr lang="en-US" dirty="0" smtClean="0"/>
              <a:t>But it’s better than aliasing</a:t>
            </a:r>
          </a:p>
          <a:p>
            <a:pPr marL="838200" lvl="1" indent="-381000" eaLnBrk="1" hangingPunct="1">
              <a:defRPr/>
            </a:pPr>
            <a:r>
              <a:rPr lang="en-US" dirty="0" smtClean="0"/>
              <a:t>Apply a smoothing filter</a:t>
            </a:r>
            <a:endParaRPr lang="ru-RU" dirty="0" smtClean="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b="43549"/>
          <a:stretch>
            <a:fillRect/>
          </a:stretch>
        </p:blipFill>
        <p:spPr bwMode="auto">
          <a:xfrm>
            <a:off x="152400" y="3810000"/>
            <a:ext cx="868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smtClean="0"/>
              <a:t>Anti-aliasing</a:t>
            </a:r>
            <a:endParaRPr lang="ru-RU" sz="4800" smtClean="0"/>
          </a:p>
        </p:txBody>
      </p:sp>
      <p:pic>
        <p:nvPicPr>
          <p:cNvPr id="51204" name="Picture 14"/>
          <p:cNvPicPr>
            <a:picLocks noChangeAspect="1" noChangeArrowheads="1"/>
          </p:cNvPicPr>
          <p:nvPr/>
        </p:nvPicPr>
        <p:blipFill>
          <a:blip r:embed="rId3">
            <a:extLst>
              <a:ext uri="{28A0092B-C50C-407E-A947-70E740481C1C}">
                <a14:useLocalDpi xmlns:a14="http://schemas.microsoft.com/office/drawing/2010/main" val="0"/>
              </a:ext>
            </a:extLst>
          </a:blip>
          <a:srcRect b="47307"/>
          <a:stretch>
            <a:fillRect/>
          </a:stretch>
        </p:blipFill>
        <p:spPr bwMode="auto">
          <a:xfrm>
            <a:off x="0" y="1295400"/>
            <a:ext cx="8915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7010400" y="6550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Forsyth and Ponce 2002</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0011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Grp="1" noChangeArrowheads="1"/>
          </p:cNvSpPr>
          <p:nvPr>
            <p:ph type="title"/>
          </p:nvPr>
        </p:nvSpPr>
        <p:spPr/>
        <p:txBody>
          <a:bodyPr/>
          <a:lstStyle/>
          <a:p>
            <a:r>
              <a:rPr lang="en-US" smtClean="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14400"/>
            <a:ext cx="315436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914400"/>
            <a:ext cx="3125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Grp="1" noChangeArrowheads="1"/>
          </p:cNvSpPr>
          <p:nvPr>
            <p:ph type="title"/>
          </p:nvPr>
        </p:nvSpPr>
        <p:spPr>
          <a:xfrm>
            <a:off x="685800" y="76200"/>
            <a:ext cx="7924800" cy="838200"/>
          </a:xfrm>
        </p:spPr>
        <p:txBody>
          <a:bodyPr/>
          <a:lstStyle/>
          <a:p>
            <a:r>
              <a:rPr lang="en-US" smtClean="0"/>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529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381000" y="1676400"/>
            <a:ext cx="8305800" cy="4191000"/>
            <a:chOff x="804627" y="1066800"/>
            <a:chExt cx="4955158" cy="2500330"/>
          </a:xfrm>
        </p:grpSpPr>
        <p:grpSp>
          <p:nvGrpSpPr>
            <p:cNvPr id="7172" name="Group 41"/>
            <p:cNvGrpSpPr>
              <a:grpSpLocks/>
            </p:cNvGrpSpPr>
            <p:nvPr/>
          </p:nvGrpSpPr>
          <p:grpSpPr bwMode="auto">
            <a:xfrm>
              <a:off x="1333682" y="1066800"/>
              <a:ext cx="4117022" cy="2468880"/>
              <a:chOff x="1597985" y="2714620"/>
              <a:chExt cx="4117022" cy="2468880"/>
            </a:xfrm>
          </p:grpSpPr>
          <p:grpSp>
            <p:nvGrpSpPr>
              <p:cNvPr id="7178"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89529" y="3519651"/>
                  <a:ext cx="1406424"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6643"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79"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0"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1"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2"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5443" y="2606812"/>
                  <a:ext cx="362735"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68285" y="2573664"/>
                  <a:ext cx="794606"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3"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rPr>
                <a:t> Move on road</a:t>
              </a:r>
            </a:p>
            <a:p>
              <a:pPr fontAlgn="auto">
                <a:spcBef>
                  <a:spcPts val="0"/>
                </a:spcBef>
                <a:spcAft>
                  <a:spcPts val="0"/>
                </a:spcAft>
                <a:defRPr/>
              </a:pPr>
              <a:r>
                <a:rPr lang="en-US" sz="2000" kern="0" dirty="0">
                  <a:solidFill>
                    <a:sysClr val="windowText" lastClr="000000"/>
                  </a:solidFill>
                </a:rPr>
                <a:t> Facing right</a:t>
              </a:r>
            </a:p>
          </p:txBody>
        </p:sp>
        <p:grpSp>
          <p:nvGrpSpPr>
            <p:cNvPr id="7175"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rPr>
                  <a:t> </a:t>
                </a:r>
                <a:r>
                  <a:rPr lang="en-US" sz="2000" kern="0" dirty="0">
                    <a:solidFill>
                      <a:sysClr val="windowText" lastClr="000000"/>
                    </a:solidFill>
                  </a:rPr>
                  <a:t>Can run, jump</a:t>
                </a:r>
              </a:p>
              <a:p>
                <a:pPr fontAlgn="auto">
                  <a:spcBef>
                    <a:spcPts val="0"/>
                  </a:spcBef>
                  <a:spcAft>
                    <a:spcPts val="0"/>
                  </a:spcAft>
                  <a:defRPr/>
                </a:pPr>
                <a:r>
                  <a:rPr lang="en-US" sz="2000" kern="0" dirty="0">
                    <a:solidFill>
                      <a:sysClr val="windowText" lastClr="000000"/>
                    </a:solidFill>
                  </a:rPr>
                  <a:t> Is herbivorous</a:t>
                </a:r>
              </a:p>
              <a:p>
                <a:pPr fontAlgn="auto">
                  <a:spcBef>
                    <a:spcPts val="0"/>
                  </a:spcBef>
                  <a:spcAft>
                    <a:spcPts val="0"/>
                  </a:spcAft>
                  <a:defRPr/>
                </a:pPr>
                <a:r>
                  <a:rPr lang="en-US" sz="2000" kern="0" dirty="0">
                    <a:solidFill>
                      <a:sysClr val="windowText" lastClr="000000"/>
                    </a:solidFill>
                  </a:rPr>
                  <a:t> Facing right</a:t>
                </a:r>
              </a:p>
            </p:txBody>
          </p:sp>
        </p:grpSp>
      </p:grpSp>
      <p:sp>
        <p:nvSpPr>
          <p:cNvPr id="7171"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sp>
        <p:nvSpPr>
          <p:cNvPr id="34" name="TextBox 5"/>
          <p:cNvSpPr txBox="1">
            <a:spLocks noChangeArrowheads="1"/>
          </p:cNvSpPr>
          <p:nvPr/>
        </p:nvSpPr>
        <p:spPr bwMode="auto">
          <a:xfrm>
            <a:off x="7035731" y="648866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Farhadi et al. 2010</a:t>
            </a:r>
            <a:endParaRPr lang="en-US" dirty="0"/>
          </a:p>
        </p:txBody>
      </p:sp>
    </p:spTree>
    <p:extLst>
      <p:ext uri="{BB962C8B-B14F-4D97-AF65-F5344CB8AC3E}">
        <p14:creationId xmlns:p14="http://schemas.microsoft.com/office/powerpoint/2010/main" val="41528674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dirty="0" smtClean="0"/>
              <a:t>Early processing in humans filters for various orientations and scales of frequency</a:t>
            </a:r>
          </a:p>
          <a:p>
            <a:r>
              <a:rPr lang="en-US" sz="2100" dirty="0" smtClean="0"/>
              <a:t>Perceptual cues in the mid frequencies dominate perception</a:t>
            </a:r>
          </a:p>
          <a:p>
            <a:r>
              <a:rPr lang="en-US" sz="2100" dirty="0" smtClean="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Early Visual Processing: Multi-scale edge and blob filters</a:t>
            </a:r>
          </a:p>
        </p:txBody>
      </p:sp>
      <p:sp>
        <p:nvSpPr>
          <p:cNvPr id="56325" name="Title 6"/>
          <p:cNvSpPr>
            <a:spLocks noGrp="1"/>
          </p:cNvSpPr>
          <p:nvPr>
            <p:ph type="title"/>
          </p:nvPr>
        </p:nvSpPr>
        <p:spPr/>
        <p:txBody>
          <a:bodyPr/>
          <a:lstStyle/>
          <a:p>
            <a:r>
              <a:rPr lang="en-US" smtClean="0"/>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Hybrid Image in FFT</a:t>
            </a: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837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Perception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smtClean="0"/>
              <a:t>Sometimes it makes sense to think of images and filtering in the frequency domain</a:t>
            </a:r>
          </a:p>
          <a:p>
            <a:pPr lvl="1">
              <a:defRPr/>
            </a:pPr>
            <a:r>
              <a:rPr lang="en-US" dirty="0" smtClean="0"/>
              <a:t>Fourier analysis</a:t>
            </a:r>
          </a:p>
          <a:p>
            <a:pPr>
              <a:defRPr/>
            </a:pPr>
            <a:endParaRPr lang="en-US" dirty="0" smtClean="0"/>
          </a:p>
          <a:p>
            <a:pP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defRPr/>
            </a:pPr>
            <a:endParaRPr lang="en-US" dirty="0" smtClean="0"/>
          </a:p>
          <a:p>
            <a:pPr>
              <a:defRPr/>
            </a:pPr>
            <a:r>
              <a:rPr lang="en-US" dirty="0" smtClean="0"/>
              <a:t>Images are mostly smooth</a:t>
            </a:r>
          </a:p>
          <a:p>
            <a:pPr lvl="1">
              <a:defRPr/>
            </a:pPr>
            <a:r>
              <a:rPr lang="en-US" dirty="0" smtClean="0"/>
              <a:t>Basis for compression</a:t>
            </a:r>
          </a:p>
          <a:p>
            <a:pPr>
              <a:defRPr/>
            </a:pPr>
            <a:endParaRPr lang="en-US" dirty="0" smtClean="0"/>
          </a:p>
          <a:p>
            <a:pPr>
              <a:defRPr/>
            </a:pPr>
            <a:r>
              <a:rPr lang="en-US" dirty="0" smtClean="0"/>
              <a:t>Remember to low-pass before sampling</a:t>
            </a:r>
          </a:p>
          <a:p>
            <a:pPr>
              <a:defRPr/>
            </a:pPr>
            <a:endParaRPr lang="en-US" dirty="0" smtClean="0"/>
          </a:p>
          <a:p>
            <a:pPr>
              <a:defRPr/>
            </a:pPr>
            <a:endParaRPr lang="en-US" dirty="0" smtClean="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Take-home 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smtClean="0"/>
              <a:t>Match the spatial domain image to the Fourier magnitude image</a:t>
            </a:r>
          </a:p>
        </p:txBody>
      </p:sp>
      <p:pic>
        <p:nvPicPr>
          <p:cNvPr id="604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3581400" y="25908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
          <p:cNvPicPr>
            <a:picLocks noChangeArrowheads="1"/>
          </p:cNvPicPr>
          <p:nvPr/>
        </p:nvPicPr>
        <p:blipFill>
          <a:blip r:embed="rId4"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C:\Users\Hoiem\Documents\Classes\Computational Photography - Fall 2010\lectures\demos\fftims\flowers_fft.png"/>
          <p:cNvPicPr>
            <a:picLocks noChangeArrowheads="1"/>
          </p:cNvPicPr>
          <p:nvPr/>
        </p:nvPicPr>
        <p:blipFill>
          <a:blip r:embed="rId5" cstate="print">
            <a:extLst>
              <a:ext uri="{28A0092B-C50C-407E-A947-70E740481C1C}">
                <a14:useLocalDpi xmlns:a14="http://schemas.microsoft.com/office/drawing/2010/main" val="0"/>
              </a:ext>
            </a:extLst>
          </a:blip>
          <a:srcRect l="29167" t="8333" r="26042" b="12500"/>
          <a:stretch>
            <a:fillRect/>
          </a:stretch>
        </p:blipFill>
        <p:spPr bwMode="auto">
          <a:xfrm>
            <a:off x="1828800" y="25146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p:cNvPicPr>
            <a:picLocks noChangeAspect="1" noChangeArrowheads="1"/>
          </p:cNvPicPr>
          <p:nvPr/>
        </p:nvPicPr>
        <p:blipFill>
          <a:blip r:embed="rId6">
            <a:extLst>
              <a:ext uri="{28A0092B-C50C-407E-A947-70E740481C1C}">
                <a14:useLocalDpi xmlns:a14="http://schemas.microsoft.com/office/drawing/2010/main" val="0"/>
              </a:ext>
            </a:extLst>
          </a:blip>
          <a:srcRect l="41473" t="65628" r="43102" b="6952"/>
          <a:stretch>
            <a:fillRect/>
          </a:stretch>
        </p:blipFill>
        <p:spPr bwMode="auto">
          <a:xfrm>
            <a:off x="304800" y="2514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
          <p:cNvPicPr>
            <a:picLocks noChangeAspect="1" noChangeArrowheads="1"/>
          </p:cNvPicPr>
          <p:nvPr/>
        </p:nvPicPr>
        <p:blipFill>
          <a:blip r:embed="rId7">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 descr="C:\Users\Hoiem\Documents\Classes\Computational Photography - Fall 2010\lectures\demos\fftims\se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4" descr="C:\Users\Hoiem\Documents\Classes\Computational Photography - Fall 2010\lectures\demos\fftims\sea_fft.png"/>
          <p:cNvPicPr>
            <a:picLocks noChangeArrowheads="1"/>
          </p:cNvPicPr>
          <p:nvPr/>
        </p:nvPicPr>
        <p:blipFill>
          <a:blip r:embed="rId9" cstate="print">
            <a:extLst>
              <a:ext uri="{28A0092B-C50C-407E-A947-70E740481C1C}">
                <a14:useLocalDpi xmlns:a14="http://schemas.microsoft.com/office/drawing/2010/main" val="0"/>
              </a:ext>
            </a:extLst>
          </a:blip>
          <a:srcRect l="13542" t="9721" r="10417" b="13889"/>
          <a:stretch>
            <a:fillRect/>
          </a:stretch>
        </p:blipFill>
        <p:spPr bwMode="auto">
          <a:xfrm>
            <a:off x="5410200" y="26670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5" descr="C:\Users\Hoiem\Documents\Classes\Computational Photography - Fall 2010\lectures\demos\fftims\beij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6" descr="C:\Users\Hoiem\Documents\Classes\Computational Photography - Fall 2010\lectures\demos\fftims\beijing_fft.png"/>
          <p:cNvPicPr>
            <a:picLocks noChangeArrowheads="1"/>
          </p:cNvPicPr>
          <p:nvPr/>
        </p:nvPicPr>
        <p:blipFill>
          <a:blip r:embed="rId11" cstate="print">
            <a:extLst>
              <a:ext uri="{28A0092B-C50C-407E-A947-70E740481C1C}">
                <a14:useLocalDpi xmlns:a14="http://schemas.microsoft.com/office/drawing/2010/main" val="0"/>
              </a:ext>
            </a:extLst>
          </a:blip>
          <a:srcRect l="13542" t="11111" r="10417" b="13889"/>
          <a:stretch>
            <a:fillRect/>
          </a:stretch>
        </p:blipFill>
        <p:spPr bwMode="auto">
          <a:xfrm>
            <a:off x="7086600" y="26670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Box 14"/>
          <p:cNvSpPr txBox="1">
            <a:spLocks noChangeArrowheads="1"/>
          </p:cNvSpPr>
          <p:nvPr/>
        </p:nvSpPr>
        <p:spPr bwMode="auto">
          <a:xfrm>
            <a:off x="762000" y="22209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a:t>
            </a:r>
          </a:p>
        </p:txBody>
      </p:sp>
      <p:sp>
        <p:nvSpPr>
          <p:cNvPr id="60431" name="TextBox 15"/>
          <p:cNvSpPr txBox="1">
            <a:spLocks noChangeArrowheads="1"/>
          </p:cNvSpPr>
          <p:nvPr/>
        </p:nvSpPr>
        <p:spPr bwMode="auto">
          <a:xfrm>
            <a:off x="75438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5</a:t>
            </a:r>
          </a:p>
        </p:txBody>
      </p:sp>
      <p:sp>
        <p:nvSpPr>
          <p:cNvPr id="60432" name="TextBox 17"/>
          <p:cNvSpPr txBox="1">
            <a:spLocks noChangeArrowheads="1"/>
          </p:cNvSpPr>
          <p:nvPr/>
        </p:nvSpPr>
        <p:spPr bwMode="auto">
          <a:xfrm>
            <a:off x="59436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4</a:t>
            </a:r>
          </a:p>
        </p:txBody>
      </p:sp>
      <p:sp>
        <p:nvSpPr>
          <p:cNvPr id="6043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60434" name="TextBox 19"/>
          <p:cNvSpPr txBox="1">
            <a:spLocks noChangeArrowheads="1"/>
          </p:cNvSpPr>
          <p:nvPr/>
        </p:nvSpPr>
        <p:spPr bwMode="auto">
          <a:xfrm>
            <a:off x="4191000" y="2209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3</a:t>
            </a:r>
          </a:p>
        </p:txBody>
      </p:sp>
      <p:sp>
        <p:nvSpPr>
          <p:cNvPr id="60435" name="TextBox 20"/>
          <p:cNvSpPr txBox="1">
            <a:spLocks noChangeArrowheads="1"/>
          </p:cNvSpPr>
          <p:nvPr/>
        </p:nvSpPr>
        <p:spPr bwMode="auto">
          <a:xfrm>
            <a:off x="23622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2</a:t>
            </a:r>
          </a:p>
        </p:txBody>
      </p:sp>
      <p:sp>
        <p:nvSpPr>
          <p:cNvPr id="60436" name="TextBox 21"/>
          <p:cNvSpPr txBox="1">
            <a:spLocks noChangeArrowheads="1"/>
          </p:cNvSpPr>
          <p:nvPr/>
        </p:nvSpPr>
        <p:spPr bwMode="auto">
          <a:xfrm>
            <a:off x="8189913" y="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9/3/13</a:t>
            </a:r>
            <a:endParaRPr lang="en-US" dirty="0"/>
          </a:p>
        </p:txBody>
      </p:sp>
      <p:sp>
        <p:nvSpPr>
          <p:cNvPr id="60437"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60438"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60439"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sp>
        <p:nvSpPr>
          <p:cNvPr id="60440"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Next </a:t>
            </a:r>
            <a:r>
              <a:rPr lang="en-US" dirty="0" smtClean="0"/>
              <a:t>class: applications of filtering</a:t>
            </a:r>
            <a:endParaRPr lang="en-US" dirty="0" smtClean="0"/>
          </a:p>
        </p:txBody>
      </p:sp>
      <p:sp>
        <p:nvSpPr>
          <p:cNvPr id="61443" name="Content Placeholder 2"/>
          <p:cNvSpPr>
            <a:spLocks noGrp="1"/>
          </p:cNvSpPr>
          <p:nvPr>
            <p:ph idx="1"/>
          </p:nvPr>
        </p:nvSpPr>
        <p:spPr/>
        <p:txBody>
          <a:bodyPr/>
          <a:lstStyle/>
          <a:p>
            <a:r>
              <a:rPr lang="en-US" dirty="0" err="1" smtClean="0"/>
              <a:t>Denoising</a:t>
            </a:r>
            <a:endParaRPr lang="en-US" dirty="0" smtClean="0"/>
          </a:p>
          <a:p>
            <a:r>
              <a:rPr lang="en-US" dirty="0" smtClean="0"/>
              <a:t>Template matching</a:t>
            </a:r>
          </a:p>
          <a:p>
            <a:r>
              <a:rPr lang="en-US" dirty="0" smtClean="0"/>
              <a:t>Image pyramids</a:t>
            </a:r>
          </a:p>
          <a:p>
            <a:r>
              <a:rPr lang="en-US" dirty="0" smtClean="0"/>
              <a:t>Compression</a:t>
            </a:r>
          </a:p>
          <a:p>
            <a:pPr marL="0" indent="0">
              <a:buNone/>
            </a:pPr>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Questions</a:t>
            </a:r>
          </a:p>
        </p:txBody>
      </p:sp>
      <p:sp>
        <p:nvSpPr>
          <p:cNvPr id="6246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mtClean="0"/>
              <a:t>Sharpening revisited</a:t>
            </a:r>
          </a:p>
        </p:txBody>
      </p:sp>
      <p:sp>
        <p:nvSpPr>
          <p:cNvPr id="41987" name="Rectangle 3"/>
          <p:cNvSpPr>
            <a:spLocks noGrp="1" noChangeArrowheads="1"/>
          </p:cNvSpPr>
          <p:nvPr>
            <p:ph type="body" idx="1"/>
          </p:nvPr>
        </p:nvSpPr>
        <p:spPr>
          <a:xfrm>
            <a:off x="685800" y="914400"/>
            <a:ext cx="7772400" cy="533400"/>
          </a:xfrm>
        </p:spPr>
        <p:txBody>
          <a:bodyPr>
            <a:normAutofit lnSpcReduction="10000"/>
          </a:bodyPr>
          <a:lstStyle/>
          <a:p>
            <a:pPr>
              <a:defRPr/>
            </a:pPr>
            <a:r>
              <a:rPr lang="en-US" smtClean="0"/>
              <a:t>What does blurring take away?</a:t>
            </a:r>
          </a:p>
        </p:txBody>
      </p:sp>
      <p:grpSp>
        <p:nvGrpSpPr>
          <p:cNvPr id="63492" name="Group 21"/>
          <p:cNvGrpSpPr>
            <a:grpSpLocks/>
          </p:cNvGrpSpPr>
          <p:nvPr/>
        </p:nvGrpSpPr>
        <p:grpSpPr bwMode="auto">
          <a:xfrm>
            <a:off x="533400" y="1447800"/>
            <a:ext cx="2157413" cy="2182813"/>
            <a:chOff x="336" y="912"/>
            <a:chExt cx="1505" cy="1521"/>
          </a:xfrm>
        </p:grpSpPr>
        <p:pic>
          <p:nvPicPr>
            <p:cNvPr id="63516" name="Picture 4"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912"/>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7" name="Text Box 11"/>
            <p:cNvSpPr txBox="1">
              <a:spLocks noChangeArrowheads="1"/>
            </p:cNvSpPr>
            <p:nvPr/>
          </p:nvSpPr>
          <p:spPr bwMode="auto">
            <a:xfrm>
              <a:off x="1200" y="2199"/>
              <a:ext cx="641"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original</a:t>
              </a:r>
            </a:p>
          </p:txBody>
        </p:sp>
      </p:grpSp>
      <p:grpSp>
        <p:nvGrpSpPr>
          <p:cNvPr id="63493" name="Group 22"/>
          <p:cNvGrpSpPr>
            <a:grpSpLocks/>
          </p:cNvGrpSpPr>
          <p:nvPr/>
        </p:nvGrpSpPr>
        <p:grpSpPr bwMode="auto">
          <a:xfrm>
            <a:off x="3581400" y="1447800"/>
            <a:ext cx="2166938" cy="2162175"/>
            <a:chOff x="2256" y="912"/>
            <a:chExt cx="1511" cy="1507"/>
          </a:xfrm>
        </p:grpSpPr>
        <p:pic>
          <p:nvPicPr>
            <p:cNvPr id="63514" name="Picture 5" descr="lena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912"/>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5" name="Text Box 12"/>
            <p:cNvSpPr txBox="1">
              <a:spLocks noChangeArrowheads="1"/>
            </p:cNvSpPr>
            <p:nvPr/>
          </p:nvSpPr>
          <p:spPr bwMode="auto">
            <a:xfrm>
              <a:off x="2591" y="2185"/>
              <a:ext cx="117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smoothed (5x5)</a:t>
              </a:r>
            </a:p>
          </p:txBody>
        </p:sp>
      </p:grpSp>
      <p:sp>
        <p:nvSpPr>
          <p:cNvPr id="63494" name="Text Box 17"/>
          <p:cNvSpPr txBox="1">
            <a:spLocks noChangeArrowheads="1"/>
          </p:cNvSpPr>
          <p:nvPr/>
        </p:nvSpPr>
        <p:spPr bwMode="auto">
          <a:xfrm>
            <a:off x="2971800" y="23256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
            </a:r>
          </a:p>
        </p:txBody>
      </p:sp>
      <p:grpSp>
        <p:nvGrpSpPr>
          <p:cNvPr id="4" name="Group 27"/>
          <p:cNvGrpSpPr>
            <a:grpSpLocks/>
          </p:cNvGrpSpPr>
          <p:nvPr/>
        </p:nvGrpSpPr>
        <p:grpSpPr bwMode="auto">
          <a:xfrm>
            <a:off x="5962650" y="1447800"/>
            <a:ext cx="2735263" cy="2149475"/>
            <a:chOff x="3756" y="912"/>
            <a:chExt cx="1723" cy="1354"/>
          </a:xfrm>
        </p:grpSpPr>
        <p:grpSp>
          <p:nvGrpSpPr>
            <p:cNvPr id="63510" name="Group 23"/>
            <p:cNvGrpSpPr>
              <a:grpSpLocks/>
            </p:cNvGrpSpPr>
            <p:nvPr/>
          </p:nvGrpSpPr>
          <p:grpSpPr bwMode="auto">
            <a:xfrm>
              <a:off x="4128" y="912"/>
              <a:ext cx="1351" cy="1354"/>
              <a:chOff x="4128" y="912"/>
              <a:chExt cx="1496" cy="1499"/>
            </a:xfrm>
          </p:grpSpPr>
          <p:pic>
            <p:nvPicPr>
              <p:cNvPr id="63512" name="Picture 6" descr="lena_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912"/>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3" name="Text Box 15"/>
              <p:cNvSpPr txBox="1">
                <a:spLocks noChangeArrowheads="1"/>
              </p:cNvSpPr>
              <p:nvPr/>
            </p:nvSpPr>
            <p:spPr bwMode="auto">
              <a:xfrm>
                <a:off x="5124" y="2177"/>
                <a:ext cx="50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detail</a:t>
                </a:r>
              </a:p>
            </p:txBody>
          </p:sp>
        </p:grpSp>
        <p:sp>
          <p:nvSpPr>
            <p:cNvPr id="63511" name="Text Box 18"/>
            <p:cNvSpPr txBox="1">
              <a:spLocks noChangeArrowheads="1"/>
            </p:cNvSpPr>
            <p:nvPr/>
          </p:nvSpPr>
          <p:spPr bwMode="auto">
            <a:xfrm>
              <a:off x="3756" y="14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
              </a:r>
            </a:p>
          </p:txBody>
        </p:sp>
      </p:grpSp>
      <p:grpSp>
        <p:nvGrpSpPr>
          <p:cNvPr id="6" name="Group 29"/>
          <p:cNvGrpSpPr>
            <a:grpSpLocks/>
          </p:cNvGrpSpPr>
          <p:nvPr/>
        </p:nvGrpSpPr>
        <p:grpSpPr bwMode="auto">
          <a:xfrm>
            <a:off x="5943600" y="4419600"/>
            <a:ext cx="2743200" cy="2149475"/>
            <a:chOff x="3744" y="2784"/>
            <a:chExt cx="1728" cy="1354"/>
          </a:xfrm>
        </p:grpSpPr>
        <p:grpSp>
          <p:nvGrpSpPr>
            <p:cNvPr id="63506" name="Group 26"/>
            <p:cNvGrpSpPr>
              <a:grpSpLocks/>
            </p:cNvGrpSpPr>
            <p:nvPr/>
          </p:nvGrpSpPr>
          <p:grpSpPr bwMode="auto">
            <a:xfrm>
              <a:off x="4128" y="2784"/>
              <a:ext cx="1344" cy="1354"/>
              <a:chOff x="4128" y="2784"/>
              <a:chExt cx="1488" cy="1499"/>
            </a:xfrm>
          </p:grpSpPr>
          <p:pic>
            <p:nvPicPr>
              <p:cNvPr id="63508" name="Picture 10" descr="lena_sharpe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 y="2784"/>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Text Box 16"/>
              <p:cNvSpPr txBox="1">
                <a:spLocks noChangeArrowheads="1"/>
              </p:cNvSpPr>
              <p:nvPr/>
            </p:nvSpPr>
            <p:spPr bwMode="auto">
              <a:xfrm>
                <a:off x="4752" y="4049"/>
                <a:ext cx="84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sharpened</a:t>
                </a:r>
              </a:p>
            </p:txBody>
          </p:sp>
        </p:grpSp>
        <p:sp>
          <p:nvSpPr>
            <p:cNvPr id="63507" name="Text Box 19"/>
            <p:cNvSpPr txBox="1">
              <a:spLocks noChangeArrowheads="1"/>
            </p:cNvSpPr>
            <p:nvPr/>
          </p:nvSpPr>
          <p:spPr bwMode="auto">
            <a:xfrm>
              <a:off x="3744" y="3360"/>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
              </a:r>
            </a:p>
          </p:txBody>
        </p:sp>
      </p:grpSp>
      <p:grpSp>
        <p:nvGrpSpPr>
          <p:cNvPr id="8" name="Group 28"/>
          <p:cNvGrpSpPr>
            <a:grpSpLocks/>
          </p:cNvGrpSpPr>
          <p:nvPr/>
        </p:nvGrpSpPr>
        <p:grpSpPr bwMode="auto">
          <a:xfrm>
            <a:off x="533400" y="3886200"/>
            <a:ext cx="7924800" cy="2682875"/>
            <a:chOff x="336" y="2448"/>
            <a:chExt cx="4992" cy="1690"/>
          </a:xfrm>
        </p:grpSpPr>
        <p:sp>
          <p:nvSpPr>
            <p:cNvPr id="63498" name="Rectangle 7"/>
            <p:cNvSpPr>
              <a:spLocks noChangeArrowheads="1"/>
            </p:cNvSpPr>
            <p:nvPr/>
          </p:nvSpPr>
          <p:spPr bwMode="auto">
            <a:xfrm>
              <a:off x="432" y="2448"/>
              <a:ext cx="48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Let’s add it back:</a:t>
              </a:r>
            </a:p>
          </p:txBody>
        </p:sp>
        <p:grpSp>
          <p:nvGrpSpPr>
            <p:cNvPr id="63499" name="Group 24"/>
            <p:cNvGrpSpPr>
              <a:grpSpLocks/>
            </p:cNvGrpSpPr>
            <p:nvPr/>
          </p:nvGrpSpPr>
          <p:grpSpPr bwMode="auto">
            <a:xfrm>
              <a:off x="336" y="2784"/>
              <a:ext cx="1359" cy="1354"/>
              <a:chOff x="336" y="2784"/>
              <a:chExt cx="1505" cy="1499"/>
            </a:xfrm>
          </p:grpSpPr>
          <p:pic>
            <p:nvPicPr>
              <p:cNvPr id="63504" name="Picture 8"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2784"/>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Text Box 13"/>
              <p:cNvSpPr txBox="1">
                <a:spLocks noChangeArrowheads="1"/>
              </p:cNvSpPr>
              <p:nvPr/>
            </p:nvSpPr>
            <p:spPr bwMode="auto">
              <a:xfrm>
                <a:off x="1200" y="4049"/>
                <a:ext cx="641"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original</a:t>
                </a:r>
              </a:p>
            </p:txBody>
          </p:sp>
        </p:grpSp>
        <p:grpSp>
          <p:nvGrpSpPr>
            <p:cNvPr id="63500" name="Group 25"/>
            <p:cNvGrpSpPr>
              <a:grpSpLocks/>
            </p:cNvGrpSpPr>
            <p:nvPr/>
          </p:nvGrpSpPr>
          <p:grpSpPr bwMode="auto">
            <a:xfrm>
              <a:off x="2256" y="2784"/>
              <a:ext cx="1351" cy="1354"/>
              <a:chOff x="2256" y="2784"/>
              <a:chExt cx="1496" cy="1499"/>
            </a:xfrm>
          </p:grpSpPr>
          <p:pic>
            <p:nvPicPr>
              <p:cNvPr id="63502" name="Picture 9" descr="lena_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2784"/>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4"/>
              <p:cNvSpPr txBox="1">
                <a:spLocks noChangeArrowheads="1"/>
              </p:cNvSpPr>
              <p:nvPr/>
            </p:nvSpPr>
            <p:spPr bwMode="auto">
              <a:xfrm>
                <a:off x="3252" y="4049"/>
                <a:ext cx="50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chemeClr val="bg1"/>
                    </a:solidFill>
                  </a:rPr>
                  <a:t>detail</a:t>
                </a:r>
              </a:p>
            </p:txBody>
          </p:sp>
        </p:grpSp>
        <p:sp>
          <p:nvSpPr>
            <p:cNvPr id="63501" name="Text Box 20"/>
            <p:cNvSpPr txBox="1">
              <a:spLocks noChangeArrowheads="1"/>
            </p:cNvSpPr>
            <p:nvPr/>
          </p:nvSpPr>
          <p:spPr bwMode="auto">
            <a:xfrm>
              <a:off x="1864" y="3360"/>
              <a:ext cx="3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a:t>
              </a:r>
              <a:r>
                <a:rPr lang="el-GR"/>
                <a:t>α</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161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962400" y="16764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grpSp>
        <p:nvGrpSpPr>
          <p:cNvPr id="8197" name="Group 31"/>
          <p:cNvGrpSpPr>
            <a:grpSpLocks noChangeAspect="1"/>
          </p:cNvGrpSpPr>
          <p:nvPr/>
        </p:nvGrpSpPr>
        <p:grpSpPr bwMode="auto">
          <a:xfrm>
            <a:off x="4114800" y="2819400"/>
            <a:ext cx="4222750" cy="3127375"/>
            <a:chOff x="1079500" y="4660900"/>
            <a:chExt cx="3543300" cy="2624138"/>
          </a:xfrm>
        </p:grpSpPr>
        <p:pic>
          <p:nvPicPr>
            <p:cNvPr id="8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grpSp>
      <p:sp>
        <p:nvSpPr>
          <p:cNvPr id="8198"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Calibri" pitchFamily="34" charset="0"/>
              </a:rPr>
              <a:t>Recovering 3D layout and context</a:t>
            </a:r>
          </a:p>
        </p:txBody>
      </p:sp>
      <p:sp>
        <p:nvSpPr>
          <p:cNvPr id="8199" name="TextBox 12"/>
          <p:cNvSpPr txBox="1">
            <a:spLocks noChangeArrowheads="1"/>
          </p:cNvSpPr>
          <p:nvPr/>
        </p:nvSpPr>
        <p:spPr bwMode="auto">
          <a:xfrm>
            <a:off x="7391400" y="40386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514241" y="6477369"/>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Hedau et al. 2009, 2010</a:t>
            </a:r>
            <a:endParaRPr lang="en-US" dirty="0"/>
          </a:p>
        </p:txBody>
      </p:sp>
    </p:spTree>
    <p:extLst>
      <p:ext uri="{BB962C8B-B14F-4D97-AF65-F5344CB8AC3E}">
        <p14:creationId xmlns:p14="http://schemas.microsoft.com/office/powerpoint/2010/main" val="9313843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My Research</a:t>
            </a:r>
          </a:p>
        </p:txBody>
      </p:sp>
      <p:sp>
        <p:nvSpPr>
          <p:cNvPr id="9219" name="Content Placeholder 2"/>
          <p:cNvSpPr>
            <a:spLocks noGrp="1"/>
          </p:cNvSpPr>
          <p:nvPr>
            <p:ph idx="1"/>
          </p:nvPr>
        </p:nvSpPr>
        <p:spPr>
          <a:xfrm>
            <a:off x="457200" y="1066800"/>
            <a:ext cx="8229600" cy="5135563"/>
          </a:xfrm>
        </p:spPr>
        <p:txBody>
          <a:bodyPr/>
          <a:lstStyle/>
          <a:p>
            <a:pPr>
              <a:buFont typeface="Arial" charset="0"/>
              <a:buNone/>
            </a:pPr>
            <a:r>
              <a:rPr lang="en-US" smtClean="0"/>
              <a:t>Editing images as if they were 3D scenes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40000"/>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371" y="2514600"/>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16970" y="6477369"/>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Karsch et al. 2011</a:t>
            </a:r>
            <a:endParaRPr lang="en-US" dirty="0"/>
          </a:p>
        </p:txBody>
      </p:sp>
    </p:spTree>
    <p:extLst>
      <p:ext uri="{BB962C8B-B14F-4D97-AF65-F5344CB8AC3E}">
        <p14:creationId xmlns:p14="http://schemas.microsoft.com/office/powerpoint/2010/main" val="33209017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smtClean="0"/>
              <a:t>Last class</a:t>
            </a:r>
            <a:endParaRPr lang="en-US" dirty="0" smtClean="0"/>
          </a:p>
        </p:txBody>
      </p:sp>
      <p:sp>
        <p:nvSpPr>
          <p:cNvPr id="63491" name="Content Placeholder 2"/>
          <p:cNvSpPr>
            <a:spLocks noGrp="1"/>
          </p:cNvSpPr>
          <p:nvPr>
            <p:ph idx="1"/>
          </p:nvPr>
        </p:nvSpPr>
        <p:spPr>
          <a:xfrm>
            <a:off x="228600" y="990600"/>
            <a:ext cx="5715000" cy="5638800"/>
          </a:xfrm>
        </p:spPr>
        <p:txBody>
          <a:bodyPr>
            <a:normAutofit fontScale="92500" lnSpcReduction="20000"/>
          </a:bodyPr>
          <a:lstStyle/>
          <a:p>
            <a:pPr>
              <a:buFont typeface="Arial" charset="0"/>
              <a:buChar char="•"/>
              <a:defRPr/>
            </a:pPr>
            <a:r>
              <a:rPr lang="en-US" sz="2800" dirty="0" smtClean="0"/>
              <a:t>Image is a matrix of numbers</a:t>
            </a:r>
          </a:p>
          <a:p>
            <a:pPr>
              <a:buFont typeface="Arial" charset="0"/>
              <a:buChar char="•"/>
              <a:defRPr/>
            </a:pPr>
            <a:endParaRPr lang="en-US" sz="2800" dirty="0" smtClean="0"/>
          </a:p>
          <a:p>
            <a:pPr>
              <a:buFont typeface="Arial" charset="0"/>
              <a:buChar char="•"/>
              <a:defRPr/>
            </a:pPr>
            <a:endParaRPr lang="en-US" sz="2800" dirty="0" smtClean="0"/>
          </a:p>
          <a:p>
            <a:pPr>
              <a:buFont typeface="Arial" charset="0"/>
              <a:buChar char="•"/>
              <a:defRPr/>
            </a:pPr>
            <a:r>
              <a:rPr lang="en-US" sz="2800" dirty="0" smtClean="0"/>
              <a:t>Linear filtering is a dot product at each position</a:t>
            </a:r>
          </a:p>
          <a:p>
            <a:pPr lvl="1">
              <a:buFont typeface="Arial" charset="0"/>
              <a:buChar char="–"/>
              <a:defRPr/>
            </a:pPr>
            <a:r>
              <a:rPr lang="en-US" sz="2400" dirty="0" smtClean="0"/>
              <a:t>Can smooth, sharpen, translate (among many other uses)</a:t>
            </a:r>
          </a:p>
          <a:p>
            <a:pPr>
              <a:buFont typeface="Arial" charset="0"/>
              <a:buChar char="•"/>
              <a:defRPr/>
            </a:pPr>
            <a:endParaRPr lang="en-US" sz="2800" dirty="0" smtClean="0"/>
          </a:p>
          <a:p>
            <a:pPr>
              <a:buFont typeface="Arial" charset="0"/>
              <a:buNone/>
              <a:defRPr/>
            </a:pPr>
            <a:endParaRPr lang="en-US" sz="1200" dirty="0" smtClean="0"/>
          </a:p>
          <a:p>
            <a:pPr>
              <a:defRPr/>
            </a:pPr>
            <a:r>
              <a:rPr lang="en-US" sz="2800" dirty="0"/>
              <a:t>Be aware of details for filter size, extrapolation, </a:t>
            </a:r>
            <a:r>
              <a:rPr lang="en-US" sz="2800" dirty="0" smtClean="0"/>
              <a:t>cropping</a:t>
            </a:r>
          </a:p>
          <a:p>
            <a:pPr lvl="1">
              <a:defRPr/>
            </a:pPr>
            <a:r>
              <a:rPr lang="en-US" sz="2400" dirty="0" smtClean="0"/>
              <a:t>Filter size should be large enough so that values at edges of filter are near 0</a:t>
            </a:r>
          </a:p>
          <a:p>
            <a:pPr lvl="1">
              <a:defRPr/>
            </a:pPr>
            <a:r>
              <a:rPr lang="en-US" sz="2400" dirty="0" smtClean="0"/>
              <a:t>Careful to distinguish between bandwidth/sigma of Gaussian (how broad the function is) with the filter size (where you cut it off)</a:t>
            </a:r>
            <a:endParaRPr lang="en-US" sz="2400" dirty="0" smtClean="0"/>
          </a:p>
          <a:p>
            <a:pPr>
              <a:buFont typeface="Arial" charset="0"/>
              <a:buNone/>
              <a:defRPr/>
            </a:pPr>
            <a:endParaRPr lang="en-US" sz="2800" dirty="0" smtClean="0"/>
          </a:p>
        </p:txBody>
      </p:sp>
      <p:pic>
        <p:nvPicPr>
          <p:cNvPr id="68612"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18424"/>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4"/>
          <p:cNvGrpSpPr>
            <a:grpSpLocks noChangeAspect="1"/>
          </p:cNvGrpSpPr>
          <p:nvPr/>
        </p:nvGrpSpPr>
        <p:grpSpPr bwMode="auto">
          <a:xfrm>
            <a:off x="7467600" y="2656537"/>
            <a:ext cx="1143000" cy="973137"/>
            <a:chOff x="3799" y="2064"/>
            <a:chExt cx="1433" cy="1136"/>
          </a:xfrm>
        </p:grpSpPr>
        <p:grpSp>
          <p:nvGrpSpPr>
            <p:cNvPr id="68764" name="Group 5"/>
            <p:cNvGrpSpPr>
              <a:grpSpLocks/>
            </p:cNvGrpSpPr>
            <p:nvPr/>
          </p:nvGrpSpPr>
          <p:grpSpPr bwMode="auto">
            <a:xfrm>
              <a:off x="4080" y="2064"/>
              <a:ext cx="1152" cy="1136"/>
              <a:chOff x="144" y="144"/>
              <a:chExt cx="1152" cy="1136"/>
            </a:xfrm>
          </p:grpSpPr>
          <p:sp>
            <p:nvSpPr>
              <p:cNvPr id="687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765"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334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
          <p:cNvPicPr>
            <a:picLocks noChangeAspect="1" noChangeArrowheads="1"/>
          </p:cNvPicPr>
          <p:nvPr/>
        </p:nvPicPr>
        <p:blipFill>
          <a:blip r:embed="rId7">
            <a:extLst>
              <a:ext uri="{28A0092B-C50C-407E-A947-70E740481C1C}">
                <a14:useLocalDpi xmlns:a14="http://schemas.microsoft.com/office/drawing/2010/main" val="0"/>
              </a:ext>
            </a:extLst>
          </a:blip>
          <a:srcRect l="39445" t="16000" r="37778" b="47556"/>
          <a:stretch>
            <a:fillRect/>
          </a:stretch>
        </p:blipFill>
        <p:spPr bwMode="auto">
          <a:xfrm>
            <a:off x="5867400" y="914400"/>
            <a:ext cx="914400" cy="9144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pic>
      <p:graphicFrame>
        <p:nvGraphicFramePr>
          <p:cNvPr id="36" name="Table 35"/>
          <p:cNvGraphicFramePr>
            <a:graphicFrameLocks noGrp="1"/>
          </p:cNvGraphicFramePr>
          <p:nvPr/>
        </p:nvGraphicFramePr>
        <p:xfrm>
          <a:off x="7391400" y="1143000"/>
          <a:ext cx="1371601" cy="495297"/>
        </p:xfrm>
        <a:graphic>
          <a:graphicData uri="http://schemas.openxmlformats.org/drawingml/2006/table">
            <a:tbl>
              <a:tblPr/>
              <a:tblGrid>
                <a:gridCol w="124691"/>
                <a:gridCol w="124691"/>
                <a:gridCol w="124691"/>
                <a:gridCol w="124691"/>
                <a:gridCol w="124691"/>
                <a:gridCol w="124691"/>
                <a:gridCol w="124691"/>
                <a:gridCol w="124691"/>
                <a:gridCol w="124691"/>
                <a:gridCol w="124691"/>
                <a:gridCol w="124691"/>
              </a:tblGrid>
              <a:tr h="45027">
                <a:tc>
                  <a:txBody>
                    <a:bodyPr/>
                    <a:lstStyle/>
                    <a:p>
                      <a:pPr algn="ctr" fontAlgn="b"/>
                      <a:r>
                        <a:rPr lang="en-US" sz="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027">
                <a:tc>
                  <a:txBody>
                    <a:bodyPr/>
                    <a:lstStyle/>
                    <a:p>
                      <a:pPr algn="ctr" fontAlgn="b"/>
                      <a:r>
                        <a:rPr lang="en-US" sz="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r>
            </a:tbl>
          </a:graphicData>
        </a:graphic>
      </p:graphicFrame>
      <p:sp>
        <p:nvSpPr>
          <p:cNvPr id="68763" name="TextBox 38"/>
          <p:cNvSpPr txBox="1">
            <a:spLocks noChangeArrowheads="1"/>
          </p:cNvSpPr>
          <p:nvPr/>
        </p:nvSpPr>
        <p:spPr bwMode="auto">
          <a:xfrm>
            <a:off x="6919913" y="12303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t>
            </a:r>
          </a:p>
        </p:txBody>
      </p:sp>
    </p:spTree>
    <p:extLst>
      <p:ext uri="{BB962C8B-B14F-4D97-AF65-F5344CB8AC3E}">
        <p14:creationId xmlns:p14="http://schemas.microsoft.com/office/powerpoint/2010/main" val="34794109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38944</TotalTime>
  <Words>1654</Words>
  <Application>Microsoft Office PowerPoint</Application>
  <PresentationFormat>On-screen Show (4:3)</PresentationFormat>
  <Paragraphs>507</Paragraphs>
  <Slides>67</Slides>
  <Notes>11</Notes>
  <HiddenSlides>1</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Office Theme</vt:lpstr>
      <vt:lpstr>Equation</vt:lpstr>
      <vt:lpstr>Thinking in Frequency</vt:lpstr>
      <vt:lpstr>Administrative</vt:lpstr>
      <vt:lpstr>About me</vt:lpstr>
      <vt:lpstr>About me</vt:lpstr>
      <vt:lpstr>My research</vt:lpstr>
      <vt:lpstr>My Research</vt:lpstr>
      <vt:lpstr>My Research</vt:lpstr>
      <vt:lpstr>My Research</vt:lpstr>
      <vt:lpstr>Last class</vt:lpstr>
      <vt:lpstr>Review: questions</vt:lpstr>
      <vt:lpstr>Review: questions</vt:lpstr>
      <vt:lpstr>Today’s class</vt:lpstr>
      <vt:lpstr>PowerPoint Presentation</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Fourier Transform</vt:lpstr>
      <vt:lpstr>Computing the Fourier Transform</vt:lpstr>
      <vt:lpstr>The Convolution Theorem</vt:lpstr>
      <vt:lpstr>Properties of Fourier Transforms</vt:lpstr>
      <vt:lpstr>Filtering in spatial domain</vt:lpstr>
      <vt:lpstr>Filtering in frequency domain</vt:lpstr>
      <vt:lpstr>Fourier Matlab demo</vt:lpstr>
      <vt:lpstr>FFT in Matlab</vt:lpstr>
      <vt:lpstr>Introduce yourselves</vt:lpstr>
      <vt:lpstr>Questions</vt:lpstr>
      <vt:lpstr>PowerPoint Presentation</vt:lpstr>
      <vt:lpstr>PowerPoint Presentation</vt:lpstr>
      <vt:lpstr>PowerPoint Presentation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Take-home question</vt:lpstr>
      <vt:lpstr>Next class: applications of filtering</vt:lpstr>
      <vt:lpstr>Questions</vt:lpstr>
      <vt:lpstr>Sharpening revisited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119</cp:revision>
  <dcterms:created xsi:type="dcterms:W3CDTF">2009-12-16T02:55:56Z</dcterms:created>
  <dcterms:modified xsi:type="dcterms:W3CDTF">2013-09-03T15:36:38Z</dcterms:modified>
</cp:coreProperties>
</file>