
<file path=[Content_Types].xml><?xml version="1.0" encoding="utf-8"?>
<Types xmlns="http://schemas.openxmlformats.org/package/2006/content-types">
  <Default Extension="png" ContentType="image/png"/>
  <Default Extension="jpeg" ContentType="image/jpeg"/>
  <Default Extension="mov" ContentType="video/unknown"/>
  <Default Extension="wmf" ContentType="image/x-w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23" r:id="rId3"/>
    <p:sldId id="313" r:id="rId4"/>
    <p:sldId id="407" r:id="rId5"/>
    <p:sldId id="396" r:id="rId6"/>
    <p:sldId id="400" r:id="rId7"/>
    <p:sldId id="401" r:id="rId8"/>
    <p:sldId id="402" r:id="rId9"/>
    <p:sldId id="403" r:id="rId10"/>
    <p:sldId id="404" r:id="rId11"/>
    <p:sldId id="318" r:id="rId12"/>
    <p:sldId id="326" r:id="rId13"/>
    <p:sldId id="327" r:id="rId14"/>
    <p:sldId id="328" r:id="rId15"/>
    <p:sldId id="329" r:id="rId16"/>
    <p:sldId id="330" r:id="rId17"/>
    <p:sldId id="331" r:id="rId18"/>
    <p:sldId id="332" r:id="rId19"/>
    <p:sldId id="333" r:id="rId20"/>
    <p:sldId id="405" r:id="rId21"/>
    <p:sldId id="406" r:id="rId22"/>
    <p:sldId id="363" r:id="rId23"/>
    <p:sldId id="364" r:id="rId24"/>
    <p:sldId id="395" r:id="rId25"/>
    <p:sldId id="342" r:id="rId26"/>
    <p:sldId id="343" r:id="rId27"/>
    <p:sldId id="380" r:id="rId28"/>
    <p:sldId id="345" r:id="rId29"/>
    <p:sldId id="347" r:id="rId30"/>
    <p:sldId id="348" r:id="rId31"/>
    <p:sldId id="349" r:id="rId32"/>
    <p:sldId id="351" r:id="rId33"/>
    <p:sldId id="352" r:id="rId34"/>
    <p:sldId id="353" r:id="rId35"/>
    <p:sldId id="397" r:id="rId36"/>
    <p:sldId id="354" r:id="rId37"/>
    <p:sldId id="358" r:id="rId38"/>
    <p:sldId id="382" r:id="rId39"/>
    <p:sldId id="386" r:id="rId40"/>
    <p:sldId id="388" r:id="rId41"/>
    <p:sldId id="399" r:id="rId42"/>
    <p:sldId id="389" r:id="rId43"/>
    <p:sldId id="390" r:id="rId44"/>
    <p:sldId id="383" r:id="rId45"/>
    <p:sldId id="366" r:id="rId46"/>
    <p:sldId id="360" r:id="rId47"/>
    <p:sldId id="365" r:id="rId48"/>
    <p:sldId id="367" r:id="rId49"/>
    <p:sldId id="368" r:id="rId50"/>
    <p:sldId id="369" r:id="rId51"/>
    <p:sldId id="370" r:id="rId52"/>
    <p:sldId id="393" r:id="rId53"/>
    <p:sldId id="385" r:id="rId54"/>
    <p:sldId id="391" r:id="rId55"/>
    <p:sldId id="398" r:id="rId56"/>
    <p:sldId id="371" r:id="rId57"/>
    <p:sldId id="394" r:id="rId58"/>
    <p:sldId id="392" r:id="rId59"/>
    <p:sldId id="373"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85000" autoAdjust="0"/>
  </p:normalViewPr>
  <p:slideViewPr>
    <p:cSldViewPr>
      <p:cViewPr>
        <p:scale>
          <a:sx n="57" d="100"/>
          <a:sy n="57" d="100"/>
        </p:scale>
        <p:origin x="-609" y="-6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8/28/2013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Florentine cathedral.  Ghiberti influenced by </a:t>
            </a:r>
            <a:r>
              <a:rPr lang="en-US" dirty="0" err="1" smtClean="0"/>
              <a:t>Alazhan’s</a:t>
            </a:r>
            <a:r>
              <a:rPr lang="en-US" dirty="0" smtClean="0"/>
              <a:t> book of optics, first published around 1000 AD but translated into Italian by 14</a:t>
            </a:r>
            <a:r>
              <a:rPr lang="en-US" baseline="30000" dirty="0" smtClean="0"/>
              <a:t>th</a:t>
            </a:r>
            <a:r>
              <a:rPr lang="en-US" dirty="0" smtClean="0"/>
              <a:t> century</a:t>
            </a:r>
          </a:p>
        </p:txBody>
      </p:sp>
      <p:sp>
        <p:nvSpPr>
          <p:cNvPr id="4" name="Slide Number Placeholder 3"/>
          <p:cNvSpPr>
            <a:spLocks noGrp="1"/>
          </p:cNvSpPr>
          <p:nvPr>
            <p:ph type="sldNum" sz="quarter" idx="5"/>
          </p:nvPr>
        </p:nvSpPr>
        <p:spPr/>
        <p:txBody>
          <a:bodyPr/>
          <a:lstStyle/>
          <a:p>
            <a:pPr>
              <a:defRPr/>
            </a:pPr>
            <a:fld id="{78A6764D-B79D-47E0-A170-EDD88AB52AFE}" type="slidenum">
              <a:rPr lang="en-US" smtClean="0"/>
              <a:pPr>
                <a:defRPr/>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Paolo Uccello was one of Ghiberti’s students and a early master of perspective</a:t>
            </a:r>
          </a:p>
        </p:txBody>
      </p:sp>
      <p:sp>
        <p:nvSpPr>
          <p:cNvPr id="4" name="Slide Number Placeholder 3"/>
          <p:cNvSpPr>
            <a:spLocks noGrp="1"/>
          </p:cNvSpPr>
          <p:nvPr>
            <p:ph type="sldNum" sz="quarter" idx="5"/>
          </p:nvPr>
        </p:nvSpPr>
        <p:spPr/>
        <p:txBody>
          <a:bodyPr/>
          <a:lstStyle/>
          <a:p>
            <a:pPr>
              <a:defRPr/>
            </a:pPr>
            <a:fld id="{D86CFDA6-3043-4D67-848F-0B91C0DF7B8F}" type="slidenum">
              <a:rPr lang="en-US" smtClean="0"/>
              <a:pPr>
                <a:defRPr/>
              </a:pPr>
              <a:t>16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lifeless and sterile</a:t>
            </a:r>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27</a:t>
            </a:fld>
            <a:endParaRPr lang="en-US"/>
          </a:p>
        </p:txBody>
      </p:sp>
    </p:spTree>
    <p:extLst>
      <p:ext uri="{BB962C8B-B14F-4D97-AF65-F5344CB8AC3E}">
        <p14:creationId xmlns:p14="http://schemas.microsoft.com/office/powerpoint/2010/main" val="159909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Visual creation is no longer just pure graphics or pure photography.  There is a growing need to blend the two.  We want to edit photos, work with photo collections, create cool special effects, etc.  After this course, you should have the background and experience that you need to do these things.</a:t>
            </a:r>
          </a:p>
          <a:p>
            <a:endParaRPr lang="en-US" dirty="0" smtClean="0"/>
          </a:p>
        </p:txBody>
      </p:sp>
      <p:sp>
        <p:nvSpPr>
          <p:cNvPr id="4" name="Slide Number Placeholder 3"/>
          <p:cNvSpPr>
            <a:spLocks noGrp="1"/>
          </p:cNvSpPr>
          <p:nvPr>
            <p:ph type="sldNum" sz="quarter" idx="5"/>
          </p:nvPr>
        </p:nvSpPr>
        <p:spPr/>
        <p:txBody>
          <a:bodyPr/>
          <a:lstStyle/>
          <a:p>
            <a:pPr>
              <a:defRPr/>
            </a:pPr>
            <a:fld id="{3E905910-6EDE-4C04-A5C7-809A1D1430C7}" type="slidenum">
              <a:rPr lang="en-US" smtClean="0"/>
              <a:pPr>
                <a:defRPr/>
              </a:pPr>
              <a:t>39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4" name="Slide Number Placeholder 3"/>
          <p:cNvSpPr>
            <a:spLocks noGrp="1"/>
          </p:cNvSpPr>
          <p:nvPr>
            <p:ph type="sldNum" sz="quarter" idx="5"/>
          </p:nvPr>
        </p:nvSpPr>
        <p:spPr/>
        <p:txBody>
          <a:bodyPr/>
          <a:lstStyle/>
          <a:p>
            <a:pPr>
              <a:defRPr/>
            </a:pPr>
            <a:fld id="{4917636D-C5C1-4A8D-AFF9-F8F96FDD648E}" type="slidenum">
              <a:rPr lang="en-US" smtClean="0"/>
              <a:pPr>
                <a:defRPr/>
              </a:pPr>
              <a:t>40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4" name="Slide Number Placeholder 3"/>
          <p:cNvSpPr>
            <a:spLocks noGrp="1"/>
          </p:cNvSpPr>
          <p:nvPr>
            <p:ph type="sldNum" sz="quarter" idx="5"/>
          </p:nvPr>
        </p:nvSpPr>
        <p:spPr/>
        <p:txBody>
          <a:bodyPr/>
          <a:lstStyle/>
          <a:p>
            <a:pPr>
              <a:defRPr/>
            </a:pPr>
            <a:fld id="{00C3307B-DCB0-4738-BED4-00E26F6FFB20}" type="slidenum">
              <a:rPr lang="en-US" smtClean="0"/>
              <a:pPr>
                <a:defRPr/>
              </a:pPr>
              <a:t>42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Do cool stuff.  You'll get the opportunity to implement a variety of fun projects that work with your own photos.  You can be creative.  You can also go beyond the minimum and do some "bells and whistles" or additional projects that I offer.  You'll get to do a final project on whatever you want.  You'll also be able to see the work that everyone else does.</a:t>
            </a:r>
          </a:p>
        </p:txBody>
      </p:sp>
      <p:sp>
        <p:nvSpPr>
          <p:cNvPr id="4" name="Slide Number Placeholder 3"/>
          <p:cNvSpPr>
            <a:spLocks noGrp="1"/>
          </p:cNvSpPr>
          <p:nvPr>
            <p:ph type="sldNum" sz="quarter" idx="5"/>
          </p:nvPr>
        </p:nvSpPr>
        <p:spPr/>
        <p:txBody>
          <a:bodyPr/>
          <a:lstStyle/>
          <a:p>
            <a:pPr>
              <a:defRPr/>
            </a:pPr>
            <a:fld id="{DBE94F08-2A38-4BDE-89AE-E2FE3B5F1587}" type="slidenum">
              <a:rPr lang="en-US" smtClean="0"/>
              <a:pPr>
                <a:defRPr/>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8/28/2013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8/28/2013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8/28/2013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8/28/2013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8/28/2013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8/28/2013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8/28/2013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8/28/2013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8/28/2013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8/28/2013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8/28/2013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8/28/2013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hyperlink" Target="http://easyweb.easynet.co.uk/giorgio.vasari/ghiberti/ghiberti.htm" TargetMode="External"/><Relationship Id="rId3" Type="http://schemas.openxmlformats.org/officeDocument/2006/relationships/notesSlide" Target="../notesSlides/notesSlide1.xml"/><Relationship Id="rId7" Type="http://schemas.openxmlformats.org/officeDocument/2006/relationships/image" Target="../media/image21.jpeg"/><Relationship Id="rId12"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0.jpeg"/><Relationship Id="rId11" Type="http://schemas.openxmlformats.org/officeDocument/2006/relationships/image" Target="../media/image24.jpeg"/><Relationship Id="rId5" Type="http://schemas.openxmlformats.org/officeDocument/2006/relationships/hyperlink" Target="http://www.wga.hu/art/g/ghiberti/2n_door2.jpg" TargetMode="External"/><Relationship Id="rId10" Type="http://schemas.openxmlformats.org/officeDocument/2006/relationships/image" Target="../media/image23.jpeg"/><Relationship Id="rId4" Type="http://schemas.openxmlformats.org/officeDocument/2006/relationships/image" Target="../media/image19.pn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alavon.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alavon.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wmf"/></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cs.berkeley.edu/~efros/photos/Albums/MoreOxfordWinter/camera/162_6247.JPG"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www.cs.berkeley.edu/~efros/photos/Albums/MMOxford/camera/Picture439.jpg" TargetMode="External"/><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hyperlink" Target="http://www.debevec.org/Campanil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digitaldomain.com/benjamin_button_behind_the_scenes/" TargetMode="External"/><Relationship Id="rId2" Type="http://schemas.openxmlformats.org/officeDocument/2006/relationships/hyperlink" Target="http://digitaldomain.com/projects/8"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karsch1@illinois.edu"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 Id="rId5" Type="http://schemas.openxmlformats.org/officeDocument/2006/relationships/hyperlink" Target="http://www.cs.illinois.edu/class/fa11/cs498dh/" TargetMode="External"/><Relationship Id="rId4" Type="http://schemas.openxmlformats.org/officeDocument/2006/relationships/hyperlink" Target="http://courses.engr.illinois.edu/cs498dh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tec.illinois.edu/30kprize"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hyperlink" Target="http://www.cs.ubc.ca/~lowe/vision.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doodle.com/f7bien4sadwfvz64" TargetMode="External"/><Relationship Id="rId2" Type="http://schemas.openxmlformats.org/officeDocument/2006/relationships/hyperlink" Target="http://www.doodle.com/e9hzmy65k2icdi64" TargetMode="External"/><Relationship Id="rId1" Type="http://schemas.openxmlformats.org/officeDocument/2006/relationships/slideLayout" Target="../slideLayouts/slideLayout2.xml"/><Relationship Id="rId4" Type="http://schemas.openxmlformats.org/officeDocument/2006/relationships/hyperlink" Target="http://groups.google.com/group/cs498-cp-uiuc"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amazon.com/Canon-PowerShot-Stabilized-Wide-Angle-Recording/dp/B0075SUII4/ref=sr_1_1?s=electronics&amp;ie=UTF8&amp;qid=1346042865&amp;sr=1-1&amp;keywords=digital+camera+canon+i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C:\Users\Hoiem\Documents\Classes\Computational Photography - Fall 2010\index_files\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373715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533400" y="0"/>
            <a:ext cx="7772400" cy="1470025"/>
          </a:xfrm>
          <a:solidFill>
            <a:schemeClr val="bg1"/>
          </a:solidFill>
        </p:spPr>
        <p:txBody>
          <a:bodyPr/>
          <a:lstStyle/>
          <a:p>
            <a:pPr eaLnBrk="1" hangingPunct="1"/>
            <a:r>
              <a:rPr lang="en-US" dirty="0" smtClean="0"/>
              <a:t>Computational Photography</a:t>
            </a:r>
            <a:br>
              <a:rPr lang="en-US" dirty="0" smtClean="0"/>
            </a:br>
            <a:r>
              <a:rPr lang="en-US" dirty="0" smtClean="0"/>
              <a:t>CS498dh</a:t>
            </a:r>
          </a:p>
        </p:txBody>
      </p:sp>
      <p:sp>
        <p:nvSpPr>
          <p:cNvPr id="2052" name="Subtitle 2"/>
          <p:cNvSpPr>
            <a:spLocks noGrp="1"/>
          </p:cNvSpPr>
          <p:nvPr>
            <p:ph type="subTitle" idx="1"/>
          </p:nvPr>
        </p:nvSpPr>
        <p:spPr>
          <a:xfrm>
            <a:off x="1295400" y="4572000"/>
            <a:ext cx="6400800" cy="1752600"/>
          </a:xfrm>
        </p:spPr>
        <p:txBody>
          <a:bodyPr/>
          <a:lstStyle/>
          <a:p>
            <a:pPr eaLnBrk="1" hangingPunct="1"/>
            <a:endParaRPr lang="en-US" sz="2400" dirty="0" smtClean="0">
              <a:solidFill>
                <a:schemeClr val="tx1"/>
              </a:solidFill>
            </a:endParaRPr>
          </a:p>
          <a:p>
            <a:pPr eaLnBrk="1" hangingPunct="1"/>
            <a:endParaRPr lang="en-US" sz="2400" dirty="0" smtClean="0">
              <a:solidFill>
                <a:schemeClr val="tx1"/>
              </a:solidFill>
            </a:endParaRPr>
          </a:p>
          <a:p>
            <a:pPr eaLnBrk="1" hangingPunct="1"/>
            <a:r>
              <a:rPr lang="en-US" dirty="0" smtClean="0">
                <a:solidFill>
                  <a:schemeClr val="tx1"/>
                </a:solidFill>
              </a:rPr>
              <a:t>Derek </a:t>
            </a:r>
            <a:r>
              <a:rPr lang="en-US" dirty="0" err="1" smtClean="0">
                <a:solidFill>
                  <a:schemeClr val="tx1"/>
                </a:solidFill>
              </a:rPr>
              <a:t>Hoiem</a:t>
            </a:r>
            <a:r>
              <a:rPr lang="en-US" dirty="0" smtClean="0">
                <a:solidFill>
                  <a:schemeClr val="tx1"/>
                </a:solidFill>
              </a:rPr>
              <a:t> </a:t>
            </a:r>
          </a:p>
          <a:p>
            <a:pPr eaLnBrk="1" hangingPunct="1"/>
            <a:r>
              <a:rPr lang="en-US" dirty="0" smtClean="0">
                <a:solidFill>
                  <a:schemeClr val="tx1"/>
                </a:solidFill>
              </a:rPr>
              <a:t>Kevin Karsch (TA)</a:t>
            </a:r>
          </a:p>
          <a:p>
            <a:pPr eaLnBrk="1" hangingPunct="1"/>
            <a:endParaRPr lang="en-US" sz="2400" dirty="0" smtClean="0">
              <a:solidFill>
                <a:schemeClr val="tx1"/>
              </a:solidFill>
            </a:endParaRPr>
          </a:p>
        </p:txBody>
      </p:sp>
      <p:sp>
        <p:nvSpPr>
          <p:cNvPr id="2053" name="TextBox 4"/>
          <p:cNvSpPr txBox="1">
            <a:spLocks noChangeArrowheads="1"/>
          </p:cNvSpPr>
          <p:nvPr/>
        </p:nvSpPr>
        <p:spPr bwMode="auto">
          <a:xfrm>
            <a:off x="8189913" y="0"/>
            <a:ext cx="954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8/27/13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sp>
        <p:nvSpPr>
          <p:cNvPr id="3" name="Content Placeholder 2"/>
          <p:cNvSpPr>
            <a:spLocks noGrp="1"/>
          </p:cNvSpPr>
          <p:nvPr>
            <p:ph idx="1"/>
          </p:nvPr>
        </p:nvSpPr>
        <p:spPr/>
        <p:txBody>
          <a:bodyPr/>
          <a:lstStyle/>
          <a:p>
            <a:pPr marL="0" indent="0">
              <a:buNone/>
            </a:pPr>
            <a:r>
              <a:rPr lang="en-US" dirty="0" smtClean="0"/>
              <a:t>Depth / geometry estimation</a:t>
            </a:r>
          </a:p>
          <a:p>
            <a:pPr marL="0" indent="0">
              <a:buNone/>
            </a:pPr>
            <a:endParaRPr lang="en-US" dirty="0"/>
          </a:p>
        </p:txBody>
      </p:sp>
      <p:pic>
        <p:nvPicPr>
          <p:cNvPr id="4" name="Picture 3" descr="xteaserIndoor.jpg.pagespeed.ic.LedNcY76f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42541"/>
            <a:ext cx="8229600" cy="3672459"/>
          </a:xfrm>
          <a:prstGeom prst="rect">
            <a:avLst/>
          </a:prstGeom>
        </p:spPr>
      </p:pic>
    </p:spTree>
    <p:extLst>
      <p:ext uri="{BB962C8B-B14F-4D97-AF65-F5344CB8AC3E}">
        <p14:creationId xmlns:p14="http://schemas.microsoft.com/office/powerpoint/2010/main" val="4288440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1066800"/>
            <a:ext cx="8229600" cy="914400"/>
          </a:xfrm>
        </p:spPr>
        <p:txBody>
          <a:bodyPr>
            <a:normAutofit fontScale="90000"/>
          </a:bodyPr>
          <a:lstStyle/>
          <a:p>
            <a:pPr>
              <a:defRPr/>
            </a:pPr>
            <a:r>
              <a:rPr lang="en-US" smtClean="0"/>
              <a:t>Some background to computational photography and …</a:t>
            </a:r>
          </a:p>
        </p:txBody>
      </p:sp>
      <p:sp>
        <p:nvSpPr>
          <p:cNvPr id="11267" name="Content Placeholder 3"/>
          <p:cNvSpPr>
            <a:spLocks noGrp="1"/>
          </p:cNvSpPr>
          <p:nvPr>
            <p:ph idx="1"/>
          </p:nvPr>
        </p:nvSpPr>
        <p:spPr>
          <a:xfrm>
            <a:off x="457200" y="2255838"/>
            <a:ext cx="8229600" cy="2849562"/>
          </a:xfrm>
        </p:spPr>
        <p:txBody>
          <a:bodyPr/>
          <a:lstStyle/>
          <a:p>
            <a:pPr algn="ctr">
              <a:buFont typeface="Arial" charset="0"/>
              <a:buNone/>
            </a:pPr>
            <a:endParaRPr lang="en-US" smtClean="0"/>
          </a:p>
          <a:p>
            <a:pPr algn="ctr">
              <a:buFont typeface="Arial" charset="0"/>
              <a:buNone/>
            </a:pPr>
            <a:r>
              <a:rPr lang="en-US" sz="4800" smtClean="0"/>
              <a:t>The Pursuit of Realism</a:t>
            </a:r>
          </a:p>
        </p:txBody>
      </p:sp>
      <p:sp>
        <p:nvSpPr>
          <p:cNvPr id="11268" name="TextBox 4"/>
          <p:cNvSpPr txBox="1">
            <a:spLocks noChangeArrowheads="1"/>
          </p:cNvSpPr>
          <p:nvPr/>
        </p:nvSpPr>
        <p:spPr bwMode="auto">
          <a:xfrm flipH="1">
            <a:off x="0" y="6550025"/>
            <a:ext cx="6400800" cy="307975"/>
          </a:xfrm>
          <a:prstGeom prst="rect">
            <a:avLst/>
          </a:prstGeom>
          <a:noFill/>
          <a:ln w="9525">
            <a:noFill/>
            <a:miter lim="800000"/>
            <a:headEnd/>
            <a:tailEnd/>
          </a:ln>
        </p:spPr>
        <p:txBody>
          <a:bodyPr>
            <a:spAutoFit/>
          </a:bodyPr>
          <a:lstStyle/>
          <a:p>
            <a:pPr>
              <a:defRPr/>
            </a:pPr>
            <a:r>
              <a:rPr lang="en-US" sz="1400" dirty="0">
                <a:solidFill>
                  <a:schemeClr val="bg1">
                    <a:lumMod val="50000"/>
                  </a:schemeClr>
                </a:solidFill>
                <a:latin typeface="Arial" pitchFamily="34" charset="0"/>
              </a:rPr>
              <a:t>Several of following slides from Alyosha Efros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r>
              <a:rPr lang="en-US" smtClean="0"/>
              <a:t>Depicting Our World: The Beginning</a:t>
            </a:r>
          </a:p>
        </p:txBody>
      </p:sp>
      <p:pic>
        <p:nvPicPr>
          <p:cNvPr id="102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6722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1143000" y="5867400"/>
            <a:ext cx="460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Prehistoric Painting, Lascaux Cave, France</a:t>
            </a:r>
          </a:p>
          <a:p>
            <a:pPr eaLnBrk="1" hangingPunct="1"/>
            <a:r>
              <a:rPr lang="en-US" dirty="0"/>
              <a:t>~ </a:t>
            </a:r>
            <a:r>
              <a:rPr lang="en-US" dirty="0" smtClean="0"/>
              <a:t>15,000 </a:t>
            </a:r>
            <a:r>
              <a:rPr lang="en-US" dirty="0"/>
              <a:t>B.C. </a:t>
            </a:r>
          </a:p>
        </p:txBody>
      </p:sp>
      <p:pic>
        <p:nvPicPr>
          <p:cNvPr id="102409" name="Picture 9"/>
          <p:cNvPicPr>
            <a:picLocks noChangeAspect="1" noChangeArrowheads="1"/>
          </p:cNvPicPr>
          <p:nvPr/>
        </p:nvPicPr>
        <p:blipFill>
          <a:blip r:embed="rId3">
            <a:extLst>
              <a:ext uri="{28A0092B-C50C-407E-A947-70E740481C1C}">
                <a14:useLocalDpi xmlns:a14="http://schemas.microsoft.com/office/drawing/2010/main" val="0"/>
              </a:ext>
            </a:extLst>
          </a:blip>
          <a:srcRect l="30571" t="34763" r="45428" b="34253"/>
          <a:stretch>
            <a:fillRect/>
          </a:stretch>
        </p:blipFill>
        <p:spPr bwMode="auto">
          <a:xfrm>
            <a:off x="7239000" y="4343400"/>
            <a:ext cx="1600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239000" cy="50879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2286000" y="6064250"/>
            <a:ext cx="414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dirty="0"/>
              <a:t>The Empress Theodora with her court. </a:t>
            </a:r>
          </a:p>
          <a:p>
            <a:r>
              <a:rPr lang="en-US" dirty="0"/>
              <a:t>Ravenna, St. Vitale 6th c. </a:t>
            </a:r>
          </a:p>
        </p:txBody>
      </p:sp>
      <p:sp>
        <p:nvSpPr>
          <p:cNvPr id="13316" name="Rectangle 4"/>
          <p:cNvSpPr>
            <a:spLocks noGrp="1" noChangeArrowheads="1"/>
          </p:cNvSpPr>
          <p:nvPr>
            <p:ph type="title"/>
          </p:nvPr>
        </p:nvSpPr>
        <p:spPr/>
        <p:txBody>
          <a:bodyPr/>
          <a:lstStyle/>
          <a:p>
            <a:r>
              <a:rPr lang="en-US" smtClean="0"/>
              <a:t>Depicting Our World: Middle Ages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209800" y="914400"/>
            <a:ext cx="4489450" cy="5943600"/>
            <a:chOff x="1392" y="576"/>
            <a:chExt cx="2828" cy="3744"/>
          </a:xfrm>
        </p:grpSpPr>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576"/>
              <a:ext cx="2431"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p:cNvSpPr>
              <a:spLocks noChangeArrowheads="1"/>
            </p:cNvSpPr>
            <p:nvPr/>
          </p:nvSpPr>
          <p:spPr bwMode="auto">
            <a:xfrm>
              <a:off x="1392" y="4089"/>
              <a:ext cx="28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t>Nuns in Procession. French ms. ca. 1300. </a:t>
              </a:r>
            </a:p>
          </p:txBody>
        </p:sp>
      </p:grpSp>
      <p:sp>
        <p:nvSpPr>
          <p:cNvPr id="14339" name="Rectangle 5"/>
          <p:cNvSpPr>
            <a:spLocks noGrp="1" noChangeArrowheads="1"/>
          </p:cNvSpPr>
          <p:nvPr>
            <p:ph type="title"/>
          </p:nvPr>
        </p:nvSpPr>
        <p:spPr/>
        <p:txBody>
          <a:bodyPr/>
          <a:lstStyle/>
          <a:p>
            <a:r>
              <a:rPr lang="en-US" smtClean="0"/>
              <a:t>Depicting Our World: Middle Ages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828800"/>
            <a:ext cx="4702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r>
              <a:rPr lang="en-US" smtClean="0"/>
              <a:t>Depicting Our World: Renaissance</a:t>
            </a:r>
          </a:p>
        </p:txBody>
      </p:sp>
      <p:pic>
        <p:nvPicPr>
          <p:cNvPr id="116742" name="Picture 6" descr="Clic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295400"/>
            <a:ext cx="256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0" descr="gates_of_paradi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295400"/>
            <a:ext cx="263683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p:cNvSpPr txBox="1">
            <a:spLocks noChangeArrowheads="1"/>
          </p:cNvSpPr>
          <p:nvPr/>
        </p:nvSpPr>
        <p:spPr bwMode="auto">
          <a:xfrm>
            <a:off x="5486400" y="877888"/>
            <a:ext cx="265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East Doors (1452)</a:t>
            </a:r>
          </a:p>
        </p:txBody>
      </p:sp>
      <p:sp>
        <p:nvSpPr>
          <p:cNvPr id="116749" name="Text Box 13"/>
          <p:cNvSpPr txBox="1">
            <a:spLocks noChangeArrowheads="1"/>
          </p:cNvSpPr>
          <p:nvPr/>
        </p:nvSpPr>
        <p:spPr bwMode="auto">
          <a:xfrm>
            <a:off x="557213" y="876300"/>
            <a:ext cx="279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North Doors (1424)</a:t>
            </a:r>
          </a:p>
        </p:txBody>
      </p:sp>
      <p:sp>
        <p:nvSpPr>
          <p:cNvPr id="116752" name="Text Box 16"/>
          <p:cNvSpPr txBox="1">
            <a:spLocks noChangeArrowheads="1"/>
          </p:cNvSpPr>
          <p:nvPr/>
        </p:nvSpPr>
        <p:spPr bwMode="auto">
          <a:xfrm>
            <a:off x="3581400" y="1066800"/>
            <a:ext cx="1847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Lorenzo </a:t>
            </a:r>
          </a:p>
          <a:p>
            <a:pPr eaLnBrk="1" hangingPunct="1"/>
            <a:r>
              <a:rPr lang="en-US"/>
              <a:t>Ghiberti</a:t>
            </a:r>
          </a:p>
          <a:p>
            <a:pPr eaLnBrk="1" hangingPunct="1"/>
            <a:r>
              <a:rPr lang="en-US"/>
              <a:t>(1378-1455)</a:t>
            </a:r>
          </a:p>
        </p:txBody>
      </p:sp>
      <p:pic>
        <p:nvPicPr>
          <p:cNvPr id="116758" name="Picture 22" descr="Annunciatio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4876800"/>
            <a:ext cx="1684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2" name="Picture 26" descr="The Flagellation of Christ">
            <a:hlinkClick r:id="rId8"/>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2338" y="4876800"/>
            <a:ext cx="17700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8" name="Picture 32" descr="The image “http://www.gracecathedral.org/ghiberti/images/L3_detail.jpg” cannot be displayed, because it contains erro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5325" y="4876800"/>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34" descr="The image “http://www.gracecathedral.org/ghiberti/images/R3_detail.jpg” cannot be displayed, because it contains erro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6425" y="4876800"/>
            <a:ext cx="1984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9" grpId="0"/>
      <p:bldP spid="1167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smtClean="0"/>
              <a:t>Depicting Our World: Renaissance</a:t>
            </a:r>
          </a:p>
        </p:txBody>
      </p:sp>
      <p:sp>
        <p:nvSpPr>
          <p:cNvPr id="16387" name="Text Box 11"/>
          <p:cNvSpPr txBox="1">
            <a:spLocks noChangeArrowheads="1"/>
          </p:cNvSpPr>
          <p:nvPr/>
        </p:nvSpPr>
        <p:spPr bwMode="auto">
          <a:xfrm>
            <a:off x="762000" y="6096000"/>
            <a:ext cx="487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i="1"/>
              <a:t>Paolo Uccello,</a:t>
            </a:r>
          </a:p>
          <a:p>
            <a:pPr eaLnBrk="1" hangingPunct="1"/>
            <a:r>
              <a:rPr lang="en-US" sz="2000" i="1"/>
              <a:t>Miracle of the Profaned Host </a:t>
            </a:r>
            <a:r>
              <a:rPr lang="en-US" sz="2000"/>
              <a:t>(c.1467-9)</a:t>
            </a:r>
          </a:p>
        </p:txBody>
      </p:sp>
      <p:pic>
        <p:nvPicPr>
          <p:cNvPr id="16388" name="Picture 6" descr="File:Uccelo host bu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75247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685800" y="76200"/>
            <a:ext cx="8229600" cy="838200"/>
          </a:xfrm>
        </p:spPr>
        <p:txBody>
          <a:bodyPr/>
          <a:lstStyle/>
          <a:p>
            <a:r>
              <a:rPr lang="en-US" smtClean="0"/>
              <a:t>Depicting Our World: Toward Perfection</a:t>
            </a:r>
          </a:p>
        </p:txBody>
      </p:sp>
      <p:sp>
        <p:nvSpPr>
          <p:cNvPr id="17411" name="Text Box 9"/>
          <p:cNvSpPr txBox="1">
            <a:spLocks noChangeArrowheads="1"/>
          </p:cNvSpPr>
          <p:nvPr/>
        </p:nvSpPr>
        <p:spPr bwMode="auto">
          <a:xfrm>
            <a:off x="457200" y="6400800"/>
            <a:ext cx="5164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Jan van Eyck, </a:t>
            </a:r>
            <a:r>
              <a:rPr lang="en-US" i="1"/>
              <a:t>The Arnolfini Portrait (1426-1434) </a:t>
            </a:r>
          </a:p>
        </p:txBody>
      </p:sp>
      <p:pic>
        <p:nvPicPr>
          <p:cNvPr id="17412" name="Picture 2" descr="http://upload.wikimedia.org/wikipedia/commons/0/0f/Jan_van_Eyck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63613"/>
            <a:ext cx="39624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http://upload.wikimedia.org/wikipedia/commons/thumb/f/f3/The_Arnolfini_Portrait%2C_d%C3%A9tail_%283%29.jpg/300px-The_Arnolfini_Portrait%2C_d%C3%A9tail_%283%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066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http://upload.wikimedia.org/wikipedia/commons/thumb/7/74/The_Arnolfini_Portrait%2C_d%C3%A9tail_%282%29.jpg/300px-The_Arnolfini_Portrait%2C_d%C3%A9tail_%2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590800"/>
            <a:ext cx="43894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http://upload.wikimedia.org/wikipedia/commons/thumb/5/50/The_Arnolfini_Portrait%2C_d%C3%A9tail_%286%29.jpg/300px-The_Arnolfini_Portrait%2C_d%C3%A9tail_%286%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26720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685800" y="76200"/>
            <a:ext cx="8229600" cy="838200"/>
          </a:xfrm>
        </p:spPr>
        <p:txBody>
          <a:bodyPr/>
          <a:lstStyle/>
          <a:p>
            <a:r>
              <a:rPr lang="en-US" smtClean="0"/>
              <a:t>Depicting Our World: Toward Perfection</a:t>
            </a:r>
          </a:p>
        </p:txBody>
      </p:sp>
      <p:pic>
        <p:nvPicPr>
          <p:cNvPr id="18435" name="Picture 5" descr="obscura"/>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2309" t="2110" r="2077" b="3014"/>
          <a:stretch>
            <a:fillRect/>
          </a:stretch>
        </p:blipFill>
        <p:spPr bwMode="auto">
          <a:xfrm>
            <a:off x="1587500" y="1489075"/>
            <a:ext cx="52609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p:cNvSpPr txBox="1">
            <a:spLocks noChangeArrowheads="1"/>
          </p:cNvSpPr>
          <p:nvPr/>
        </p:nvSpPr>
        <p:spPr bwMode="auto">
          <a:xfrm>
            <a:off x="1676400" y="5715000"/>
            <a:ext cx="556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Palatino Linotype" pitchFamily="18" charset="0"/>
              </a:rPr>
              <a:t>Lens Based Camera </a:t>
            </a:r>
            <a:r>
              <a:rPr lang="en-US" sz="2800" dirty="0" err="1">
                <a:latin typeface="Palatino Linotype" pitchFamily="18" charset="0"/>
              </a:rPr>
              <a:t>Obscura</a:t>
            </a:r>
            <a:r>
              <a:rPr lang="en-US" sz="2800" dirty="0">
                <a:latin typeface="Palatino Linotype" pitchFamily="18" charset="0"/>
              </a:rPr>
              <a:t>, 1568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en-US" dirty="0" smtClean="0"/>
              <a:t>Depicting Our World: Perfection!</a:t>
            </a:r>
          </a:p>
        </p:txBody>
      </p:sp>
      <p:pic>
        <p:nvPicPr>
          <p:cNvPr id="19459" name="Picture 5" descr="still_life"/>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709738" y="1562100"/>
            <a:ext cx="49958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460" name="Text Box 6"/>
          <p:cNvSpPr txBox="1">
            <a:spLocks noChangeArrowheads="1"/>
          </p:cNvSpPr>
          <p:nvPr/>
        </p:nvSpPr>
        <p:spPr bwMode="auto">
          <a:xfrm>
            <a:off x="762000" y="5653088"/>
            <a:ext cx="7253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i="1" dirty="0">
                <a:latin typeface="Palatino Linotype" pitchFamily="18" charset="0"/>
              </a:rPr>
              <a:t>Still Life</a:t>
            </a:r>
            <a:r>
              <a:rPr lang="en-US" sz="2800" dirty="0">
                <a:latin typeface="Palatino Linotype" pitchFamily="18" charset="0"/>
              </a:rPr>
              <a:t>, Louis </a:t>
            </a:r>
            <a:r>
              <a:rPr lang="en-US" sz="2800" dirty="0" err="1">
                <a:latin typeface="Palatino Linotype" pitchFamily="18" charset="0"/>
              </a:rPr>
              <a:t>Jaques</a:t>
            </a:r>
            <a:r>
              <a:rPr lang="en-US" sz="2800" dirty="0">
                <a:latin typeface="Palatino Linotype" pitchFamily="18" charset="0"/>
              </a:rPr>
              <a:t> </a:t>
            </a:r>
            <a:r>
              <a:rPr lang="en-US" sz="2800" dirty="0" err="1">
                <a:latin typeface="Palatino Linotype" pitchFamily="18" charset="0"/>
              </a:rPr>
              <a:t>Mande</a:t>
            </a:r>
            <a:r>
              <a:rPr lang="en-US" sz="2800" dirty="0">
                <a:latin typeface="Palatino Linotype" pitchFamily="18" charset="0"/>
              </a:rPr>
              <a:t> Daguerre, 1837</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Today’s Class</a:t>
            </a:r>
          </a:p>
        </p:txBody>
      </p:sp>
      <p:sp>
        <p:nvSpPr>
          <p:cNvPr id="3075" name="Content Placeholder 2"/>
          <p:cNvSpPr>
            <a:spLocks noGrp="1"/>
          </p:cNvSpPr>
          <p:nvPr>
            <p:ph idx="1"/>
          </p:nvPr>
        </p:nvSpPr>
        <p:spPr/>
        <p:txBody>
          <a:bodyPr/>
          <a:lstStyle/>
          <a:p>
            <a:r>
              <a:rPr lang="en-US" dirty="0" smtClean="0"/>
              <a:t>A little about me</a:t>
            </a:r>
          </a:p>
          <a:p>
            <a:r>
              <a:rPr lang="en-US" dirty="0" smtClean="0"/>
              <a:t>Intro to Computational Photography</a:t>
            </a:r>
          </a:p>
          <a:p>
            <a:r>
              <a:rPr lang="en-US" dirty="0" smtClean="0"/>
              <a:t>Course outline and logistics</a:t>
            </a:r>
          </a:p>
          <a:p>
            <a:r>
              <a:rPr lang="en-US" dirty="0" smtClean="0"/>
              <a:t>A little about you</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own camera </a:t>
            </a:r>
            <a:r>
              <a:rPr lang="en-US" dirty="0" err="1" smtClean="0"/>
              <a:t>obscura</a:t>
            </a:r>
            <a:r>
              <a:rPr lang="en-US" dirty="0" smtClean="0"/>
              <a:t>?	</a:t>
            </a:r>
            <a:endParaRPr lang="en-US" dirty="0"/>
          </a:p>
        </p:txBody>
      </p:sp>
      <p:pic>
        <p:nvPicPr>
          <p:cNvPr id="3" name="Picture 2" descr="lens1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90600"/>
            <a:ext cx="8074925" cy="5410200"/>
          </a:xfrm>
          <a:prstGeom prst="rect">
            <a:avLst/>
          </a:prstGeom>
        </p:spPr>
      </p:pic>
    </p:spTree>
    <p:extLst>
      <p:ext uri="{BB962C8B-B14F-4D97-AF65-F5344CB8AC3E}">
        <p14:creationId xmlns:p14="http://schemas.microsoft.com/office/powerpoint/2010/main" val="2902705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en-US" dirty="0" smtClean="0"/>
              <a:t>Depicting Our World: Perfection!</a:t>
            </a:r>
          </a:p>
        </p:txBody>
      </p:sp>
      <p:pic>
        <p:nvPicPr>
          <p:cNvPr id="19459" name="Picture 5" descr="still_life"/>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709738" y="1562100"/>
            <a:ext cx="49958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460" name="Text Box 6"/>
          <p:cNvSpPr txBox="1">
            <a:spLocks noChangeArrowheads="1"/>
          </p:cNvSpPr>
          <p:nvPr/>
        </p:nvSpPr>
        <p:spPr bwMode="auto">
          <a:xfrm>
            <a:off x="762000" y="5653088"/>
            <a:ext cx="7253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i="1">
                <a:latin typeface="Palatino Linotype" pitchFamily="18" charset="0"/>
              </a:rPr>
              <a:t>Still Life</a:t>
            </a:r>
            <a:r>
              <a:rPr lang="en-US" sz="2800">
                <a:latin typeface="Palatino Linotype" pitchFamily="18" charset="0"/>
              </a:rPr>
              <a:t>, Louis Jaques Mande Daguerre, 1837</a:t>
            </a:r>
          </a:p>
        </p:txBody>
      </p:sp>
    </p:spTree>
    <p:extLst>
      <p:ext uri="{BB962C8B-B14F-4D97-AF65-F5344CB8AC3E}">
        <p14:creationId xmlns:p14="http://schemas.microsoft.com/office/powerpoint/2010/main" val="3883050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But is a photo really realistic?</a:t>
            </a:r>
          </a:p>
        </p:txBody>
      </p:sp>
      <p:pic>
        <p:nvPicPr>
          <p:cNvPr id="20483" name="Picture 4" descr="http://upload.wikimedia.org/wikipedia/commons/c/c1/SaddamStat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40386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descr="http://www.informationclearinghouse.info/images/2PHOT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590800"/>
            <a:ext cx="5486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Is reality what we want?</a:t>
            </a:r>
          </a:p>
        </p:txBody>
      </p:sp>
      <p:sp>
        <p:nvSpPr>
          <p:cNvPr id="21507" name="TextBox 3"/>
          <p:cNvSpPr txBox="1">
            <a:spLocks noChangeArrowheads="1"/>
          </p:cNvSpPr>
          <p:nvPr/>
        </p:nvSpPr>
        <p:spPr bwMode="auto">
          <a:xfrm>
            <a:off x="7086600" y="6488113"/>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2"/>
              </a:rPr>
              <a:t>http://salavon.com</a:t>
            </a:r>
            <a:endParaRPr lang="en-US" dirty="0"/>
          </a:p>
        </p:txBody>
      </p:sp>
      <p:pic>
        <p:nvPicPr>
          <p:cNvPr id="21508" name="Picture 2" descr="http://salavon.com/SpecialMoments/Newlyweds_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95400"/>
            <a:ext cx="3081338"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5"/>
          <p:cNvSpPr txBox="1">
            <a:spLocks noChangeArrowheads="1"/>
          </p:cNvSpPr>
          <p:nvPr/>
        </p:nvSpPr>
        <p:spPr bwMode="auto">
          <a:xfrm>
            <a:off x="3602038" y="541020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Newlyweds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Better than realism?</a:t>
            </a:r>
          </a:p>
        </p:txBody>
      </p:sp>
      <p:sp>
        <p:nvSpPr>
          <p:cNvPr id="22531" name="TextBox 3"/>
          <p:cNvSpPr txBox="1">
            <a:spLocks noChangeArrowheads="1"/>
          </p:cNvSpPr>
          <p:nvPr/>
        </p:nvSpPr>
        <p:spPr bwMode="auto">
          <a:xfrm>
            <a:off x="7086600" y="6488113"/>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hlinkClick r:id="rId2"/>
              </a:rPr>
              <a:t>http://salavon.com</a:t>
            </a:r>
            <a:endParaRPr lang="en-US"/>
          </a:p>
        </p:txBody>
      </p:sp>
      <p:pic>
        <p:nvPicPr>
          <p:cNvPr id="22532" name="Picture 4" descr="http://salavon.com/city/westw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066800"/>
            <a:ext cx="3708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7"/>
          <p:cNvSpPr txBox="1">
            <a:spLocks noChangeArrowheads="1"/>
          </p:cNvSpPr>
          <p:nvPr/>
        </p:nvSpPr>
        <p:spPr bwMode="auto">
          <a:xfrm>
            <a:off x="4114800" y="55626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City (westward)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ctrTitle"/>
          </p:nvPr>
        </p:nvSpPr>
        <p:spPr>
          <a:xfrm>
            <a:off x="609600" y="4038600"/>
            <a:ext cx="7772400" cy="1165225"/>
          </a:xfrm>
        </p:spPr>
        <p:txBody>
          <a:bodyPr/>
          <a:lstStyle/>
          <a:p>
            <a:r>
              <a:rPr lang="en-US" smtClean="0"/>
              <a:t>Enter Computer Graphics...</a:t>
            </a:r>
          </a:p>
        </p:txBody>
      </p:sp>
      <p:pic>
        <p:nvPicPr>
          <p:cNvPr id="23555" name="Picture 9" descr="The image “http://www.espacioexterior.net/imagenes-4/luxojr-0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71600"/>
            <a:ext cx="2286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495800" y="838200"/>
            <a:ext cx="4267200" cy="5943600"/>
            <a:chOff x="2832" y="528"/>
            <a:chExt cx="2688" cy="3744"/>
          </a:xfrm>
        </p:grpSpPr>
        <p:sp>
          <p:nvSpPr>
            <p:cNvPr id="24594" name="Rectangle 46"/>
            <p:cNvSpPr>
              <a:spLocks noChangeArrowheads="1"/>
            </p:cNvSpPr>
            <p:nvPr/>
          </p:nvSpPr>
          <p:spPr bwMode="auto">
            <a:xfrm>
              <a:off x="2832" y="528"/>
              <a:ext cx="2688" cy="3696"/>
            </a:xfrm>
            <a:prstGeom prst="rect">
              <a:avLst/>
            </a:prstGeom>
            <a:solidFill>
              <a:schemeClr val="accent1"/>
            </a:solidFill>
            <a:ln w="38100">
              <a:solidFill>
                <a:schemeClr val="tx1"/>
              </a:solidFill>
              <a:miter lim="800000"/>
              <a:headEnd/>
              <a:tailEnd/>
            </a:ln>
          </p:spPr>
          <p:txBody>
            <a:bodyPr wrap="none" anchor="ctr"/>
            <a:lstStyle/>
            <a:p>
              <a:pPr algn="ctr"/>
              <a:endParaRPr lang="ru-RU"/>
            </a:p>
          </p:txBody>
        </p:sp>
        <p:sp>
          <p:nvSpPr>
            <p:cNvPr id="24595" name="Text Box 48"/>
            <p:cNvSpPr txBox="1">
              <a:spLocks noChangeArrowheads="1"/>
            </p:cNvSpPr>
            <p:nvPr/>
          </p:nvSpPr>
          <p:spPr bwMode="auto">
            <a:xfrm>
              <a:off x="3555" y="3868"/>
              <a:ext cx="196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latin typeface="Elephant" pitchFamily="18" charset="0"/>
                </a:rPr>
                <a:t>GRAPHICS</a:t>
              </a:r>
            </a:p>
          </p:txBody>
        </p:sp>
      </p:grpSp>
      <p:sp>
        <p:nvSpPr>
          <p:cNvPr id="24579" name="Rectangle 2"/>
          <p:cNvSpPr>
            <a:spLocks noGrp="1" noChangeArrowheads="1"/>
          </p:cNvSpPr>
          <p:nvPr>
            <p:ph type="title"/>
          </p:nvPr>
        </p:nvSpPr>
        <p:spPr/>
        <p:txBody>
          <a:bodyPr/>
          <a:lstStyle/>
          <a:p>
            <a:r>
              <a:rPr lang="en-US" smtClean="0"/>
              <a:t>Traditional Computer Graphics</a:t>
            </a:r>
          </a:p>
        </p:txBody>
      </p:sp>
      <p:pic>
        <p:nvPicPr>
          <p:cNvPr id="24580" name="Picture 11"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990600"/>
            <a:ext cx="3867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5"/>
          <p:cNvGrpSpPr>
            <a:grpSpLocks/>
          </p:cNvGrpSpPr>
          <p:nvPr/>
        </p:nvGrpSpPr>
        <p:grpSpPr bwMode="auto">
          <a:xfrm>
            <a:off x="304800" y="990600"/>
            <a:ext cx="3505200" cy="3262313"/>
            <a:chOff x="192" y="624"/>
            <a:chExt cx="2208" cy="2055"/>
          </a:xfrm>
        </p:grpSpPr>
        <p:pic>
          <p:nvPicPr>
            <p:cNvPr id="24592" name="Picture 10" descr="wireframe"/>
            <p:cNvPicPr>
              <a:picLocks noChangeAspect="1" noChangeArrowheads="1"/>
            </p:cNvPicPr>
            <p:nvPr/>
          </p:nvPicPr>
          <p:blipFill>
            <a:blip r:embed="rId3" cstate="print">
              <a:lum bright="24000" contrast="48000"/>
              <a:extLst>
                <a:ext uri="{28A0092B-C50C-407E-A947-70E740481C1C}">
                  <a14:useLocalDpi xmlns:a14="http://schemas.microsoft.com/office/drawing/2010/main" val="0"/>
                </a:ext>
              </a:extLst>
            </a:blip>
            <a:srcRect/>
            <a:stretch>
              <a:fillRect/>
            </a:stretch>
          </p:blipFill>
          <p:spPr bwMode="auto">
            <a:xfrm>
              <a:off x="192" y="624"/>
              <a:ext cx="2208"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24"/>
            <p:cNvSpPr txBox="1">
              <a:spLocks noChangeArrowheads="1"/>
            </p:cNvSpPr>
            <p:nvPr/>
          </p:nvSpPr>
          <p:spPr bwMode="auto">
            <a:xfrm>
              <a:off x="624" y="2352"/>
              <a:ext cx="14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3D geometry</a:t>
              </a:r>
            </a:p>
          </p:txBody>
        </p:sp>
      </p:grpSp>
      <p:grpSp>
        <p:nvGrpSpPr>
          <p:cNvPr id="4" name="Group 44"/>
          <p:cNvGrpSpPr>
            <a:grpSpLocks/>
          </p:cNvGrpSpPr>
          <p:nvPr/>
        </p:nvGrpSpPr>
        <p:grpSpPr bwMode="auto">
          <a:xfrm>
            <a:off x="304800" y="3810000"/>
            <a:ext cx="7924800" cy="2881313"/>
            <a:chOff x="192" y="2400"/>
            <a:chExt cx="4992" cy="1815"/>
          </a:xfrm>
        </p:grpSpPr>
        <p:pic>
          <p:nvPicPr>
            <p:cNvPr id="24583" name="Picture 17" descr="MCj02909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 y="2832"/>
              <a:ext cx="28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9" descr="tex2html_wrap_inline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3038"/>
              <a:ext cx="1344"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25"/>
            <p:cNvSpPr txBox="1">
              <a:spLocks noChangeArrowheads="1"/>
            </p:cNvSpPr>
            <p:nvPr/>
          </p:nvSpPr>
          <p:spPr bwMode="auto">
            <a:xfrm>
              <a:off x="912" y="3888"/>
              <a:ext cx="8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physics</a:t>
              </a:r>
            </a:p>
          </p:txBody>
        </p:sp>
        <p:sp>
          <p:nvSpPr>
            <p:cNvPr id="24586" name="Rectangle 29"/>
            <p:cNvSpPr>
              <a:spLocks noChangeArrowheads="1"/>
            </p:cNvSpPr>
            <p:nvPr/>
          </p:nvSpPr>
          <p:spPr bwMode="auto">
            <a:xfrm>
              <a:off x="192" y="2736"/>
              <a:ext cx="2208"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7" name="Oval 34"/>
            <p:cNvSpPr>
              <a:spLocks noChangeArrowheads="1"/>
            </p:cNvSpPr>
            <p:nvPr/>
          </p:nvSpPr>
          <p:spPr bwMode="auto">
            <a:xfrm>
              <a:off x="3168" y="2976"/>
              <a:ext cx="1920" cy="864"/>
            </a:xfrm>
            <a:prstGeom prst="ellipse">
              <a:avLst/>
            </a:prstGeom>
            <a:solidFill>
              <a:srgbClr val="CCFF33"/>
            </a:solidFill>
            <a:ln w="9525">
              <a:solidFill>
                <a:schemeClr val="tx1"/>
              </a:solidFill>
              <a:round/>
              <a:headEnd/>
              <a:tailEnd/>
            </a:ln>
          </p:spPr>
          <p:txBody>
            <a:bodyPr wrap="none" anchor="ctr"/>
            <a:lstStyle/>
            <a:p>
              <a:pPr algn="ctr"/>
              <a:r>
                <a:rPr lang="en-US" sz="4000"/>
                <a:t>Simulation</a:t>
              </a:r>
            </a:p>
          </p:txBody>
        </p:sp>
        <p:sp>
          <p:nvSpPr>
            <p:cNvPr id="24588" name="Line 36"/>
            <p:cNvSpPr>
              <a:spLocks noChangeShapeType="1"/>
            </p:cNvSpPr>
            <p:nvPr/>
          </p:nvSpPr>
          <p:spPr bwMode="auto">
            <a:xfrm flipV="1">
              <a:off x="2496" y="3408"/>
              <a:ext cx="624" cy="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9" name="Line 38"/>
            <p:cNvSpPr>
              <a:spLocks noChangeShapeType="1"/>
            </p:cNvSpPr>
            <p:nvPr/>
          </p:nvSpPr>
          <p:spPr bwMode="auto">
            <a:xfrm>
              <a:off x="2448" y="2400"/>
              <a:ext cx="816" cy="672"/>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0" name="Text Box 40"/>
            <p:cNvSpPr txBox="1">
              <a:spLocks noChangeArrowheads="1"/>
            </p:cNvSpPr>
            <p:nvPr/>
          </p:nvSpPr>
          <p:spPr bwMode="auto">
            <a:xfrm>
              <a:off x="4234" y="2544"/>
              <a:ext cx="9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projection</a:t>
              </a:r>
            </a:p>
          </p:txBody>
        </p:sp>
        <p:sp>
          <p:nvSpPr>
            <p:cNvPr id="24591" name="AutoShape 42"/>
            <p:cNvSpPr>
              <a:spLocks noChangeArrowheads="1"/>
            </p:cNvSpPr>
            <p:nvPr/>
          </p:nvSpPr>
          <p:spPr bwMode="auto">
            <a:xfrm>
              <a:off x="3984" y="2448"/>
              <a:ext cx="288" cy="480"/>
            </a:xfrm>
            <a:prstGeom prst="upArrow">
              <a:avLst>
                <a:gd name="adj1" fmla="val 50000"/>
                <a:gd name="adj2" fmla="val 41667"/>
              </a:avLst>
            </a:prstGeom>
            <a:solidFill>
              <a:schemeClr val="tx1"/>
            </a:solidFill>
            <a:ln w="19050">
              <a:solidFill>
                <a:schemeClr val="tx1"/>
              </a:solidFill>
              <a:miter lim="800000"/>
              <a:headEnd/>
              <a:tailEnd/>
            </a:ln>
          </p:spPr>
          <p:txBody>
            <a:bodyPr vert="eaVert"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Computer graphics</a:t>
            </a:r>
          </a:p>
        </p:txBody>
      </p:sp>
      <p:pic>
        <p:nvPicPr>
          <p:cNvPr id="25603" name="Picture 8" descr="The image “http://graphics.ucsd.edu/~henrik/images/imgs/mie3pm.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6324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3581400" y="6096000"/>
            <a:ext cx="2216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smtClean="0"/>
              <a:t>What’s wrong?</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r>
              <a:rPr lang="en-US" smtClean="0"/>
              <a:t>The richness of our everyday world</a:t>
            </a:r>
          </a:p>
        </p:txBody>
      </p:sp>
      <p:pic>
        <p:nvPicPr>
          <p:cNvPr id="26627" name="Picture 6" descr="The image “http://www-cvr.ai.uiuc.edu/~slazebni/personal_page/photos/album_pavia/225_25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7"/>
          <p:cNvSpPr txBox="1">
            <a:spLocks noChangeArrowheads="1"/>
          </p:cNvSpPr>
          <p:nvPr/>
        </p:nvSpPr>
        <p:spPr bwMode="auto">
          <a:xfrm>
            <a:off x="6324600" y="6553200"/>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r>
              <a:rPr lang="en-US" smtClean="0"/>
              <a:t>Which parts are hard to model?</a:t>
            </a:r>
          </a:p>
        </p:txBody>
      </p:sp>
      <p:pic>
        <p:nvPicPr>
          <p:cNvPr id="27651" name="Picture 6" descr="The image “http://www-cvr.ai.uiuc.edu/~slazebni/personal_page/photos/album_winter_sepia/02_gourds_sepi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8"/>
          <p:cNvSpPr txBox="1">
            <a:spLocks noChangeArrowheads="1"/>
          </p:cNvSpPr>
          <p:nvPr/>
        </p:nvSpPr>
        <p:spPr bwMode="auto">
          <a:xfrm>
            <a:off x="6324600" y="6553200"/>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emelsonMIT_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486400"/>
            <a:ext cx="2286000" cy="1524000"/>
          </a:xfrm>
          <a:prstGeom prst="rect">
            <a:avLst/>
          </a:prstGeom>
        </p:spPr>
      </p:pic>
      <p:pic>
        <p:nvPicPr>
          <p:cNvPr id="4" name="Picture 3" descr="color_cs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495800"/>
            <a:ext cx="1600200" cy="1129101"/>
          </a:xfrm>
          <a:prstGeom prst="rect">
            <a:avLst/>
          </a:prstGeom>
        </p:spPr>
      </p:pic>
      <p:sp>
        <p:nvSpPr>
          <p:cNvPr id="5122" name="Title 1"/>
          <p:cNvSpPr>
            <a:spLocks noGrp="1"/>
          </p:cNvSpPr>
          <p:nvPr>
            <p:ph type="title"/>
          </p:nvPr>
        </p:nvSpPr>
        <p:spPr/>
        <p:txBody>
          <a:bodyPr/>
          <a:lstStyle/>
          <a:p>
            <a:r>
              <a:rPr lang="en-US" smtClean="0"/>
              <a:t>About me</a:t>
            </a:r>
          </a:p>
        </p:txBody>
      </p:sp>
      <p:sp>
        <p:nvSpPr>
          <p:cNvPr id="5124" name="TextBox 5"/>
          <p:cNvSpPr txBox="1">
            <a:spLocks noChangeArrowheads="1"/>
          </p:cNvSpPr>
          <p:nvPr/>
        </p:nvSpPr>
        <p:spPr bwMode="auto">
          <a:xfrm>
            <a:off x="2438400" y="1371600"/>
            <a:ext cx="59479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smtClean="0"/>
              <a:t>2005-2009</a:t>
            </a:r>
            <a:endParaRPr lang="en-US" sz="2400" b="1" dirty="0"/>
          </a:p>
          <a:p>
            <a:pPr eaLnBrk="1" hangingPunct="1"/>
            <a:r>
              <a:rPr lang="en-US" sz="2400" b="1" dirty="0"/>
              <a:t>Undergrad at </a:t>
            </a:r>
            <a:r>
              <a:rPr lang="en-US" sz="2400" b="1" dirty="0" smtClean="0"/>
              <a:t>the University of Missouri</a:t>
            </a:r>
            <a:endParaRPr lang="en-US" sz="2400" b="1" dirty="0"/>
          </a:p>
          <a:p>
            <a:pPr eaLnBrk="1" hangingPunct="1"/>
            <a:r>
              <a:rPr lang="en-US" sz="2000" dirty="0"/>
              <a:t>B.S., </a:t>
            </a:r>
            <a:r>
              <a:rPr lang="en-US" sz="2000" dirty="0" smtClean="0"/>
              <a:t>Math </a:t>
            </a:r>
            <a:r>
              <a:rPr lang="en-US" sz="2000" dirty="0"/>
              <a:t>and </a:t>
            </a:r>
            <a:r>
              <a:rPr lang="en-US" sz="2000" dirty="0" smtClean="0"/>
              <a:t>CS</a:t>
            </a:r>
            <a:endParaRPr lang="en-US" sz="2000" dirty="0"/>
          </a:p>
          <a:p>
            <a:pPr eaLnBrk="1" hangingPunct="1"/>
            <a:endParaRPr lang="en-US" sz="2400" dirty="0"/>
          </a:p>
          <a:p>
            <a:pPr eaLnBrk="1" hangingPunct="1"/>
            <a:endParaRPr lang="en-US" sz="2000" dirty="0"/>
          </a:p>
        </p:txBody>
      </p:sp>
      <p:sp>
        <p:nvSpPr>
          <p:cNvPr id="5126" name="TextBox 7"/>
          <p:cNvSpPr txBox="1">
            <a:spLocks noChangeArrowheads="1"/>
          </p:cNvSpPr>
          <p:nvPr/>
        </p:nvSpPr>
        <p:spPr bwMode="auto">
          <a:xfrm>
            <a:off x="2438400" y="2752725"/>
            <a:ext cx="400507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smtClean="0"/>
              <a:t>2009-</a:t>
            </a:r>
            <a:endParaRPr lang="en-US" sz="2400" b="1" dirty="0"/>
          </a:p>
          <a:p>
            <a:pPr eaLnBrk="1" hangingPunct="1"/>
            <a:r>
              <a:rPr lang="en-US" sz="2400" b="1" dirty="0"/>
              <a:t>Grad </a:t>
            </a:r>
            <a:r>
              <a:rPr lang="en-US" sz="2400" b="1" dirty="0" smtClean="0"/>
              <a:t>at UIUC</a:t>
            </a:r>
            <a:endParaRPr lang="en-US" sz="2400" b="1" dirty="0"/>
          </a:p>
          <a:p>
            <a:pPr eaLnBrk="1" hangingPunct="1"/>
            <a:r>
              <a:rPr lang="en-US" sz="2000" dirty="0" smtClean="0"/>
              <a:t>Ph.D. in computer vision/graphics</a:t>
            </a:r>
            <a:endParaRPr lang="en-US" sz="2000" dirty="0"/>
          </a:p>
          <a:p>
            <a:pPr eaLnBrk="1" hangingPunct="1"/>
            <a:endParaRPr lang="en-US" sz="2000" dirty="0"/>
          </a:p>
        </p:txBody>
      </p:sp>
      <p:sp>
        <p:nvSpPr>
          <p:cNvPr id="5128" name="TextBox 9"/>
          <p:cNvSpPr txBox="1">
            <a:spLocks noChangeArrowheads="1"/>
          </p:cNvSpPr>
          <p:nvPr/>
        </p:nvSpPr>
        <p:spPr bwMode="auto">
          <a:xfrm>
            <a:off x="2438400" y="4191000"/>
            <a:ext cx="6019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smtClean="0"/>
              <a:t>2010-2012</a:t>
            </a:r>
          </a:p>
          <a:p>
            <a:pPr eaLnBrk="1" hangingPunct="1"/>
            <a:r>
              <a:rPr lang="en-US" sz="2400" b="1" dirty="0" smtClean="0"/>
              <a:t>MSR, Adobe Research</a:t>
            </a:r>
          </a:p>
          <a:p>
            <a:pPr eaLnBrk="1" hangingPunct="1"/>
            <a:r>
              <a:rPr lang="en-US" sz="2000" dirty="0" smtClean="0"/>
              <a:t>Intern</a:t>
            </a:r>
            <a:endParaRPr lang="en-US" sz="2000" dirty="0"/>
          </a:p>
        </p:txBody>
      </p:sp>
      <p:pic>
        <p:nvPicPr>
          <p:cNvPr id="51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432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439988" y="5939135"/>
            <a:ext cx="6170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smtClean="0"/>
              <a:t>2012 </a:t>
            </a:r>
            <a:r>
              <a:rPr lang="en-US" sz="2400" b="1" dirty="0" err="1" smtClean="0"/>
              <a:t>Lemelson</a:t>
            </a:r>
            <a:r>
              <a:rPr lang="en-US" sz="2400" b="1" dirty="0" smtClean="0"/>
              <a:t>-MIT Student Prize Winner</a:t>
            </a:r>
            <a:endParaRPr lang="en-US" sz="2000" dirty="0"/>
          </a:p>
        </p:txBody>
      </p:sp>
      <p:pic>
        <p:nvPicPr>
          <p:cNvPr id="2" name="Picture 1"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371601"/>
            <a:ext cx="1842093" cy="1240868"/>
          </a:xfrm>
          <a:prstGeom prst="rect">
            <a:avLst/>
          </a:prstGeom>
        </p:spPr>
      </p:pic>
      <p:pic>
        <p:nvPicPr>
          <p:cNvPr id="3" name="Picture 2" descr="imgr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4114800"/>
            <a:ext cx="1405193" cy="78690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People</a:t>
            </a:r>
          </a:p>
        </p:txBody>
      </p:sp>
      <p:pic>
        <p:nvPicPr>
          <p:cNvPr id="28675" name="Picture 7" descr="162_624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4876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8"/>
          <p:cNvSpPr txBox="1">
            <a:spLocks noChangeArrowheads="1"/>
          </p:cNvSpPr>
          <p:nvPr/>
        </p:nvSpPr>
        <p:spPr bwMode="auto">
          <a:xfrm>
            <a:off x="533400" y="35814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
        <p:nvSpPr>
          <p:cNvPr id="28678" name="Text Box 9"/>
          <p:cNvSpPr txBox="1">
            <a:spLocks noChangeArrowheads="1"/>
          </p:cNvSpPr>
          <p:nvPr/>
        </p:nvSpPr>
        <p:spPr bwMode="auto">
          <a:xfrm>
            <a:off x="6553200" y="2163763"/>
            <a:ext cx="274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Alyosha Efros - On the Tube, London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r>
              <a:rPr lang="en-US" smtClean="0"/>
              <a:t>Faces / Hair</a:t>
            </a:r>
          </a:p>
        </p:txBody>
      </p:sp>
      <p:pic>
        <p:nvPicPr>
          <p:cNvPr id="29699" name="Picture 6" descr="The image “http://www.cs.berkeley.edu/~efros/photos/Albums/joaquin/camera/130931-R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71628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48006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noChangeArrowheads="1"/>
          </p:cNvSpPr>
          <p:nvPr/>
        </p:nvSpPr>
        <p:spPr bwMode="auto">
          <a:xfrm>
            <a:off x="6553200" y="6553200"/>
            <a:ext cx="2481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Joaquin Rosales Gomez</a:t>
            </a:r>
          </a:p>
        </p:txBody>
      </p:sp>
      <p:sp>
        <p:nvSpPr>
          <p:cNvPr id="29702" name="Text Box 10"/>
          <p:cNvSpPr txBox="1">
            <a:spLocks noChangeArrowheads="1"/>
          </p:cNvSpPr>
          <p:nvPr/>
        </p:nvSpPr>
        <p:spPr bwMode="auto">
          <a:xfrm>
            <a:off x="304800" y="3535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r>
              <a:rPr lang="en-US" smtClean="0"/>
              <a:t>Urban Scenes</a:t>
            </a:r>
          </a:p>
        </p:txBody>
      </p:sp>
      <p:pic>
        <p:nvPicPr>
          <p:cNvPr id="30723" name="Picture 12" descr="The image “http://www.crewten.com/ron_swc_4_downtown_l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657600"/>
            <a:ext cx="73914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The image “http://www.sgi.com/features/2002/july/ir4/images/lg_la.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5715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3"/>
          <p:cNvSpPr txBox="1">
            <a:spLocks noChangeArrowheads="1"/>
          </p:cNvSpPr>
          <p:nvPr/>
        </p:nvSpPr>
        <p:spPr bwMode="auto">
          <a:xfrm>
            <a:off x="152400" y="4297363"/>
            <a:ext cx="1250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Virtual LA (SGI)</a:t>
            </a:r>
          </a:p>
        </p:txBody>
      </p:sp>
      <p:sp>
        <p:nvSpPr>
          <p:cNvPr id="30726" name="Text Box 14"/>
          <p:cNvSpPr txBox="1">
            <a:spLocks noChangeArrowheads="1"/>
          </p:cNvSpPr>
          <p:nvPr/>
        </p:nvSpPr>
        <p:spPr bwMode="auto">
          <a:xfrm>
            <a:off x="8001000" y="3382963"/>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of l LA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r>
              <a:rPr lang="en-US" smtClean="0"/>
              <a:t>Nature</a:t>
            </a:r>
          </a:p>
        </p:txBody>
      </p:sp>
      <p:pic>
        <p:nvPicPr>
          <p:cNvPr id="31747" name="Picture 6" descr="The image “http://www.tribalforces.hpg.ig.com.br/pics/geforce/nvidia-001.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Picture43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4955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0"/>
          <p:cNvSpPr txBox="1">
            <a:spLocks noChangeArrowheads="1"/>
          </p:cNvSpPr>
          <p:nvPr/>
        </p:nvSpPr>
        <p:spPr bwMode="auto">
          <a:xfrm>
            <a:off x="7239000" y="22098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River Cherwell, Oxford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r>
              <a:rPr lang="en-US" smtClean="0"/>
              <a:t>The Realism Spectrum</a:t>
            </a:r>
            <a:endParaRPr lang="ru-RU" smtClean="0"/>
          </a:p>
        </p:txBody>
      </p:sp>
      <p:sp>
        <p:nvSpPr>
          <p:cNvPr id="32771" name="Rectangle 6"/>
          <p:cNvSpPr>
            <a:spLocks noGrp="1" noChangeArrowheads="1"/>
          </p:cNvSpPr>
          <p:nvPr>
            <p:ph type="body" sz="half" idx="1"/>
          </p:nvPr>
        </p:nvSpPr>
        <p:spPr>
          <a:xfrm>
            <a:off x="76200" y="4495800"/>
            <a:ext cx="3505200" cy="1981200"/>
          </a:xfrm>
        </p:spPr>
        <p:txBody>
          <a:bodyPr/>
          <a:lstStyle/>
          <a:p>
            <a:pPr marL="0" indent="0">
              <a:buFont typeface="Arial" charset="0"/>
              <a:buNone/>
            </a:pPr>
            <a:r>
              <a:rPr lang="en-US" sz="2000" smtClean="0"/>
              <a:t>+ easy to create new worlds</a:t>
            </a:r>
          </a:p>
          <a:p>
            <a:pPr marL="0" indent="0">
              <a:buFont typeface="Arial" charset="0"/>
              <a:buNone/>
            </a:pPr>
            <a:r>
              <a:rPr lang="en-US" sz="2000" smtClean="0"/>
              <a:t>+ easy to manipulate objects/viewpoint</a:t>
            </a:r>
          </a:p>
          <a:p>
            <a:pPr marL="0" indent="0">
              <a:buFont typeface="Arial" charset="0"/>
              <a:buNone/>
            </a:pPr>
            <a:r>
              <a:rPr lang="en-US" sz="2000" smtClean="0"/>
              <a:t>- very hard to look realistic</a:t>
            </a:r>
          </a:p>
          <a:p>
            <a:pPr marL="0" indent="0"/>
            <a:endParaRPr lang="ru-RU" sz="2000" smtClean="0"/>
          </a:p>
        </p:txBody>
      </p:sp>
      <p:sp>
        <p:nvSpPr>
          <p:cNvPr id="160775" name="Rectangle 7"/>
          <p:cNvSpPr>
            <a:spLocks noGrp="1" noChangeArrowheads="1"/>
          </p:cNvSpPr>
          <p:nvPr>
            <p:ph type="body" sz="half" idx="2"/>
          </p:nvPr>
        </p:nvSpPr>
        <p:spPr>
          <a:xfrm>
            <a:off x="5791200" y="4495800"/>
            <a:ext cx="3581400" cy="1981200"/>
          </a:xfrm>
        </p:spPr>
        <p:txBody>
          <a:bodyPr/>
          <a:lstStyle/>
          <a:p>
            <a:pPr marL="0" indent="0">
              <a:buFont typeface="Arial" charset="0"/>
              <a:buNone/>
            </a:pPr>
            <a:r>
              <a:rPr lang="en-US" sz="2000" smtClean="0"/>
              <a:t>+ instantly realistic</a:t>
            </a:r>
          </a:p>
          <a:p>
            <a:pPr marL="0" indent="0">
              <a:buFont typeface="Arial" charset="0"/>
              <a:buNone/>
            </a:pPr>
            <a:r>
              <a:rPr lang="en-US" sz="2000" smtClean="0"/>
              <a:t>+ easy to aquire</a:t>
            </a:r>
          </a:p>
          <a:p>
            <a:pPr marL="0" indent="0">
              <a:buFont typeface="Arial" charset="0"/>
              <a:buNone/>
            </a:pPr>
            <a:r>
              <a:rPr lang="en-US" sz="2000" smtClean="0"/>
              <a:t>- very hard to manipulate objects/viewpoint</a:t>
            </a:r>
            <a:endParaRPr lang="ru-RU" sz="2000" smtClean="0"/>
          </a:p>
        </p:txBody>
      </p:sp>
      <p:pic>
        <p:nvPicPr>
          <p:cNvPr id="32773" name="Picture 5"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The image “http://www-cvr.ai.uiuc.edu/~slazebni/personal_page/photos/album_pavia/225_2536.JPG” cannot be displayed, because it contains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209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p:cNvSpPr txBox="1">
            <a:spLocks noChangeArrowheads="1"/>
          </p:cNvSpPr>
          <p:nvPr/>
        </p:nvSpPr>
        <p:spPr bwMode="auto">
          <a:xfrm>
            <a:off x="171450" y="1676400"/>
            <a:ext cx="302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Computer Graphics</a:t>
            </a:r>
            <a:endParaRPr lang="ru-RU"/>
          </a:p>
        </p:txBody>
      </p:sp>
      <p:sp>
        <p:nvSpPr>
          <p:cNvPr id="160778" name="Text Box 10"/>
          <p:cNvSpPr txBox="1">
            <a:spLocks noChangeArrowheads="1"/>
          </p:cNvSpPr>
          <p:nvPr/>
        </p:nvSpPr>
        <p:spPr bwMode="auto">
          <a:xfrm>
            <a:off x="6324600" y="1676400"/>
            <a:ext cx="206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Photography</a:t>
            </a:r>
            <a:endParaRPr lang="ru-RU"/>
          </a:p>
        </p:txBody>
      </p:sp>
      <p:sp>
        <p:nvSpPr>
          <p:cNvPr id="160780" name="AutoShape 12"/>
          <p:cNvSpPr>
            <a:spLocks noChangeArrowheads="1"/>
          </p:cNvSpPr>
          <p:nvPr/>
        </p:nvSpPr>
        <p:spPr bwMode="auto">
          <a:xfrm>
            <a:off x="3352800" y="31242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1" name="AutoShape 13"/>
          <p:cNvSpPr>
            <a:spLocks noChangeArrowheads="1"/>
          </p:cNvSpPr>
          <p:nvPr/>
        </p:nvSpPr>
        <p:spPr bwMode="auto">
          <a:xfrm flipH="1">
            <a:off x="5486400" y="31242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3" name="Text Box 15"/>
          <p:cNvSpPr txBox="1">
            <a:spLocks noChangeArrowheads="1"/>
          </p:cNvSpPr>
          <p:nvPr/>
        </p:nvSpPr>
        <p:spPr bwMode="auto">
          <a:xfrm>
            <a:off x="3475038" y="1524000"/>
            <a:ext cx="23161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0000"/>
                </a:solidFill>
              </a:rPr>
              <a:t>Computational</a:t>
            </a:r>
          </a:p>
          <a:p>
            <a:pPr eaLnBrk="1" hangingPunct="1"/>
            <a:r>
              <a:rPr lang="en-US">
                <a:solidFill>
                  <a:srgbClr val="FF0000"/>
                </a:solidFill>
              </a:rPr>
              <a:t>Photography</a:t>
            </a:r>
            <a:endParaRPr lang="ru-RU">
              <a:solidFill>
                <a:srgbClr val="FF0000"/>
              </a:solidFill>
            </a:endParaRPr>
          </a:p>
        </p:txBody>
      </p:sp>
      <p:sp>
        <p:nvSpPr>
          <p:cNvPr id="160785" name="Text Box 17"/>
          <p:cNvSpPr txBox="1">
            <a:spLocks noChangeArrowheads="1"/>
          </p:cNvSpPr>
          <p:nvPr/>
        </p:nvSpPr>
        <p:spPr bwMode="auto">
          <a:xfrm>
            <a:off x="3678238" y="2971800"/>
            <a:ext cx="196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FF0000"/>
                </a:solidFill>
              </a:rPr>
              <a:t>Realism</a:t>
            </a:r>
          </a:p>
          <a:p>
            <a:pPr eaLnBrk="1" hangingPunct="1"/>
            <a:r>
              <a:rPr lang="en-US" sz="2000">
                <a:solidFill>
                  <a:srgbClr val="FF0000"/>
                </a:solidFill>
              </a:rPr>
              <a:t>Manipulation</a:t>
            </a:r>
          </a:p>
          <a:p>
            <a:pPr eaLnBrk="1" hangingPunct="1"/>
            <a:r>
              <a:rPr lang="en-US" sz="2000">
                <a:solidFill>
                  <a:srgbClr val="FF0000"/>
                </a:solidFill>
              </a:rPr>
              <a:t>Ease of capture</a:t>
            </a:r>
            <a:endParaRPr lang="ru-RU"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build="p"/>
      <p:bldP spid="160778" grpId="0"/>
      <p:bldP spid="160780" grpId="0" animBg="1"/>
      <p:bldP spid="160781" grpId="0" animBg="1"/>
      <p:bldP spid="160783" grpId="0"/>
      <p:bldP spid="16078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US" smtClean="0"/>
              <a:t>Computational Photography</a:t>
            </a:r>
          </a:p>
        </p:txBody>
      </p:sp>
      <p:pic>
        <p:nvPicPr>
          <p:cNvPr id="33795" name="Picture 2" descr="http://blog.makezine.com/franken_camera.jpg"/>
          <p:cNvPicPr>
            <a:picLocks noChangeAspect="1" noChangeArrowheads="1"/>
          </p:cNvPicPr>
          <p:nvPr/>
        </p:nvPicPr>
        <p:blipFill>
          <a:blip r:embed="rId2">
            <a:extLst>
              <a:ext uri="{28A0092B-C50C-407E-A947-70E740481C1C}">
                <a14:useLocalDpi xmlns:a14="http://schemas.microsoft.com/office/drawing/2010/main" val="0"/>
              </a:ext>
            </a:extLst>
          </a:blip>
          <a:srcRect l="21333" t="6667" r="13333" b="11111"/>
          <a:stretch>
            <a:fillRect/>
          </a:stretch>
        </p:blipFill>
        <p:spPr bwMode="auto">
          <a:xfrm>
            <a:off x="396875" y="1219200"/>
            <a:ext cx="2422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http://www.projectwoman.com/uploaded_images/pc_final-743168.jpg"/>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3733800" y="12192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10" descr="http://farm4.static.flickr.com/3461/3397965738_50347862fd.jpg"/>
          <p:cNvPicPr>
            <a:picLocks noChangeAspect="1" noChangeArrowheads="1"/>
          </p:cNvPicPr>
          <p:nvPr/>
        </p:nvPicPr>
        <p:blipFill>
          <a:blip r:embed="rId4">
            <a:extLst>
              <a:ext uri="{28A0092B-C50C-407E-A947-70E740481C1C}">
                <a14:useLocalDpi xmlns:a14="http://schemas.microsoft.com/office/drawing/2010/main" val="0"/>
              </a:ext>
            </a:extLst>
          </a:blip>
          <a:srcRect r="36111"/>
          <a:stretch>
            <a:fillRect/>
          </a:stretch>
        </p:blipFill>
        <p:spPr bwMode="auto">
          <a:xfrm>
            <a:off x="6781800" y="1220788"/>
            <a:ext cx="17526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2971800" y="1981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a:off x="6019800" y="1981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p:nvSpPr>
        <p:spPr>
          <a:xfrm>
            <a:off x="609600" y="3352800"/>
            <a:ext cx="7467600" cy="954088"/>
          </a:xfrm>
          <a:prstGeom prst="rect">
            <a:avLst/>
          </a:prstGeom>
          <a:noFill/>
        </p:spPr>
        <p:txBody>
          <a:bodyPr>
            <a:spAutoFit/>
          </a:bodyPr>
          <a:lstStyle/>
          <a:p>
            <a:pPr>
              <a:defRPr/>
            </a:pPr>
            <a:r>
              <a:rPr lang="en-US" sz="2800" dirty="0">
                <a:latin typeface="+mn-lt"/>
              </a:rPr>
              <a:t>How can I use computational techniques to capture light in new ways?</a:t>
            </a:r>
          </a:p>
        </p:txBody>
      </p:sp>
      <p:sp>
        <p:nvSpPr>
          <p:cNvPr id="16" name="TextBox 15"/>
          <p:cNvSpPr txBox="1"/>
          <p:nvPr/>
        </p:nvSpPr>
        <p:spPr>
          <a:xfrm>
            <a:off x="609600" y="4532313"/>
            <a:ext cx="7467600" cy="954087"/>
          </a:xfrm>
          <a:prstGeom prst="rect">
            <a:avLst/>
          </a:prstGeom>
          <a:noFill/>
        </p:spPr>
        <p:txBody>
          <a:bodyPr>
            <a:spAutoFit/>
          </a:bodyPr>
          <a:lstStyle/>
          <a:p>
            <a:pPr>
              <a:defRPr/>
            </a:pPr>
            <a:r>
              <a:rPr lang="en-US" sz="2800" dirty="0">
                <a:latin typeface="+mn-lt"/>
              </a:rPr>
              <a:t>How can I use computational techniques to breathe new life into the photograph?</a:t>
            </a:r>
          </a:p>
        </p:txBody>
      </p:sp>
      <p:sp>
        <p:nvSpPr>
          <p:cNvPr id="17" name="TextBox 16"/>
          <p:cNvSpPr txBox="1"/>
          <p:nvPr/>
        </p:nvSpPr>
        <p:spPr>
          <a:xfrm>
            <a:off x="609600" y="5715000"/>
            <a:ext cx="7467600" cy="954088"/>
          </a:xfrm>
          <a:prstGeom prst="rect">
            <a:avLst/>
          </a:prstGeom>
          <a:noFill/>
        </p:spPr>
        <p:txBody>
          <a:bodyPr>
            <a:spAutoFit/>
          </a:bodyPr>
          <a:lstStyle/>
          <a:p>
            <a:pPr>
              <a:defRPr/>
            </a:pPr>
            <a:r>
              <a:rPr lang="en-US" sz="2800" dirty="0">
                <a:latin typeface="+mn-lt"/>
              </a:rPr>
              <a:t>How can I use computational techniques to synthesize and organize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Virtual Real World</a:t>
            </a:r>
          </a:p>
        </p:txBody>
      </p:sp>
      <p:sp>
        <p:nvSpPr>
          <p:cNvPr id="34819" name="Rectangle 3"/>
          <p:cNvSpPr>
            <a:spLocks noGrp="1" noChangeArrowheads="1"/>
          </p:cNvSpPr>
          <p:nvPr>
            <p:ph type="body" idx="1"/>
          </p:nvPr>
        </p:nvSpPr>
        <p:spPr/>
        <p:txBody>
          <a:bodyPr/>
          <a:lstStyle/>
          <a:p>
            <a:pPr algn="ctr">
              <a:buFont typeface="Arial" charset="0"/>
              <a:buNone/>
            </a:pPr>
            <a:endParaRPr lang="en-US" smtClean="0"/>
          </a:p>
          <a:p>
            <a:pPr algn="ctr">
              <a:buFont typeface="Arial" charset="0"/>
              <a:buNone/>
            </a:pPr>
            <a:endParaRPr lang="en-US" smtClean="0"/>
          </a:p>
          <a:p>
            <a:pPr algn="ctr">
              <a:buFont typeface="Arial" charset="0"/>
              <a:buNone/>
            </a:pPr>
            <a:endParaRPr lang="en-US" smtClean="0"/>
          </a:p>
          <a:p>
            <a:pPr algn="ctr">
              <a:buFont typeface="Arial" charset="0"/>
              <a:buNone/>
            </a:pPr>
            <a:r>
              <a:rPr lang="en-US" smtClean="0"/>
              <a:t>Campanile Movie (1997)</a:t>
            </a:r>
          </a:p>
        </p:txBody>
      </p:sp>
      <p:sp>
        <p:nvSpPr>
          <p:cNvPr id="34820" name="Text Box 4"/>
          <p:cNvSpPr txBox="1">
            <a:spLocks noChangeArrowheads="1"/>
          </p:cNvSpPr>
          <p:nvPr/>
        </p:nvSpPr>
        <p:spPr bwMode="auto">
          <a:xfrm>
            <a:off x="0" y="3276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hlinkClick r:id="rId2"/>
              </a:rPr>
              <a:t>http://www.debevec.org/Campanile/</a:t>
            </a:r>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Going beyond reality…</a:t>
            </a:r>
          </a:p>
        </p:txBody>
      </p:sp>
      <p:sp>
        <p:nvSpPr>
          <p:cNvPr id="35843" name="TextBox 3"/>
          <p:cNvSpPr txBox="1">
            <a:spLocks noChangeArrowheads="1"/>
          </p:cNvSpPr>
          <p:nvPr/>
        </p:nvSpPr>
        <p:spPr bwMode="auto">
          <a:xfrm>
            <a:off x="0" y="32004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hlinkClick r:id="rId2"/>
              </a:rPr>
              <a:t>http://digitaldomain.com/projects/8</a:t>
            </a:r>
            <a:r>
              <a:rPr lang="en-US" sz="2000" dirty="0" smtClean="0">
                <a:hlinkClick r:id="rId3"/>
              </a:rPr>
              <a:t>/</a:t>
            </a:r>
            <a:endParaRPr lang="en-US" sz="2000" dirty="0"/>
          </a:p>
        </p:txBody>
      </p:sp>
      <p:sp>
        <p:nvSpPr>
          <p:cNvPr id="35844" name="TextBox 3"/>
          <p:cNvSpPr txBox="1">
            <a:spLocks noChangeArrowheads="1"/>
          </p:cNvSpPr>
          <p:nvPr/>
        </p:nvSpPr>
        <p:spPr bwMode="auto">
          <a:xfrm>
            <a:off x="0" y="2616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a:t>Benjamin Button (2008)</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Course outline</a:t>
            </a:r>
          </a:p>
        </p:txBody>
      </p:sp>
      <p:sp>
        <p:nvSpPr>
          <p:cNvPr id="36867" name="Content Placeholder 2"/>
          <p:cNvSpPr>
            <a:spLocks noGrp="1"/>
          </p:cNvSpPr>
          <p:nvPr>
            <p:ph idx="1"/>
          </p:nvPr>
        </p:nvSpPr>
        <p:spPr/>
        <p:txBody>
          <a:bodyPr/>
          <a:lstStyle/>
          <a:p>
            <a:endParaRPr lang="en-US" sz="2800" b="1" dirty="0" smtClean="0"/>
          </a:p>
          <a:p>
            <a:pPr>
              <a:buFont typeface="Arial" charset="0"/>
              <a:buNone/>
            </a:pPr>
            <a:r>
              <a:rPr lang="en-US" sz="2800" b="1" dirty="0" smtClean="0"/>
              <a:t>Prof</a:t>
            </a:r>
            <a:r>
              <a:rPr lang="en-US" sz="2800" dirty="0" smtClean="0"/>
              <a:t>: Derek Hoiem (</a:t>
            </a:r>
            <a:r>
              <a:rPr lang="en-US" sz="2800" dirty="0" smtClean="0">
                <a:hlinkClick r:id="rId2"/>
              </a:rPr>
              <a:t>dhoiem@illlinois.edu</a:t>
            </a:r>
            <a:r>
              <a:rPr lang="en-US" sz="2800" dirty="0" smtClean="0"/>
              <a:t>),  SC 3312</a:t>
            </a:r>
          </a:p>
          <a:p>
            <a:pPr>
              <a:buFont typeface="Arial" charset="0"/>
              <a:buNone/>
            </a:pPr>
            <a:r>
              <a:rPr lang="en-US" sz="2800" b="1" dirty="0" smtClean="0"/>
              <a:t>TA</a:t>
            </a:r>
            <a:r>
              <a:rPr lang="en-US" sz="2800" dirty="0" smtClean="0"/>
              <a:t>: Kevin Karsch (</a:t>
            </a:r>
            <a:r>
              <a:rPr lang="en-US" sz="2800" dirty="0" smtClean="0">
                <a:hlinkClick r:id="rId3"/>
              </a:rPr>
              <a:t>karsch1@illinois.edu</a:t>
            </a:r>
            <a:r>
              <a:rPr lang="en-US" sz="2800" dirty="0" smtClean="0"/>
              <a:t>), SC 3238A</a:t>
            </a:r>
          </a:p>
          <a:p>
            <a:pPr lvl="1">
              <a:buFont typeface="Arial" charset="0"/>
              <a:buNone/>
            </a:pPr>
            <a:endParaRPr lang="en-US" dirty="0" smtClean="0"/>
          </a:p>
          <a:p>
            <a:pPr>
              <a:buFont typeface="Arial" charset="0"/>
              <a:buNone/>
            </a:pPr>
            <a:r>
              <a:rPr lang="en-US" sz="2800" b="1" dirty="0" smtClean="0"/>
              <a:t>Web page</a:t>
            </a:r>
            <a:r>
              <a:rPr lang="en-US" sz="2800" dirty="0" smtClean="0"/>
              <a:t>:</a:t>
            </a:r>
          </a:p>
          <a:p>
            <a:pPr marL="0" indent="0">
              <a:buNone/>
            </a:pPr>
            <a:r>
              <a:rPr lang="en-US" sz="2800" dirty="0">
                <a:hlinkClick r:id="rId4"/>
              </a:rPr>
              <a:t>http://courses.engr.illinois.edu/cs498dh3</a:t>
            </a:r>
            <a:r>
              <a:rPr lang="en-US" sz="2800" dirty="0" smtClean="0">
                <a:hlinkClick r:id="rId4"/>
              </a:rPr>
              <a:t>/</a:t>
            </a:r>
            <a:endParaRPr lang="en-US" sz="2800" dirty="0" smtClean="0"/>
          </a:p>
          <a:p>
            <a:pPr marL="0" indent="0">
              <a:buNone/>
            </a:pPr>
            <a:endParaRPr lang="en-US" sz="2800" dirty="0" smtClean="0">
              <a:hlinkClick r:id="rId5"/>
            </a:endParaRPr>
          </a:p>
          <a:p>
            <a:pPr marL="0" indent="0">
              <a:buNone/>
            </a:pPr>
            <a:endParaRPr lang="en-US" sz="2800" dirty="0" smtClean="0"/>
          </a:p>
          <a:p>
            <a:endParaRPr lang="en-US" sz="2800" dirty="0" smtClean="0"/>
          </a:p>
          <a:p>
            <a:pPr>
              <a:buFont typeface="Arial" charset="0"/>
              <a:buNone/>
            </a:pPr>
            <a:endParaRPr lang="en-US" sz="2800" dirty="0" smtClean="0"/>
          </a:p>
          <a:p>
            <a:pPr>
              <a:buFont typeface="Arial" charset="0"/>
              <a:buNone/>
            </a:pPr>
            <a:endParaRPr lang="en-US" sz="28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Course objectives</a:t>
            </a:r>
          </a:p>
        </p:txBody>
      </p:sp>
      <p:sp>
        <p:nvSpPr>
          <p:cNvPr id="37891" name="Content Placeholder 2"/>
          <p:cNvSpPr>
            <a:spLocks noGrp="1"/>
          </p:cNvSpPr>
          <p:nvPr>
            <p:ph idx="1"/>
          </p:nvPr>
        </p:nvSpPr>
        <p:spPr/>
        <p:txBody>
          <a:bodyPr/>
          <a:lstStyle/>
          <a:p>
            <a:pPr marL="514350" indent="-514350">
              <a:buFont typeface="Calibri" pitchFamily="34" charset="0"/>
              <a:buAutoNum type="arabicPeriod"/>
            </a:pPr>
            <a:r>
              <a:rPr lang="en-US" smtClean="0"/>
              <a:t>You will have new abilities for visual creation.</a:t>
            </a:r>
          </a:p>
        </p:txBody>
      </p:sp>
      <p:pic>
        <p:nvPicPr>
          <p:cNvPr id="37892" name="Picture 2" descr="Computational Photography 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5715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58025" y="6550025"/>
            <a:ext cx="2085975" cy="307975"/>
          </a:xfrm>
          <a:prstGeom prst="rect">
            <a:avLst/>
          </a:prstGeom>
          <a:noFill/>
        </p:spPr>
        <p:txBody>
          <a:bodyPr wrap="none">
            <a:spAutoFit/>
          </a:bodyPr>
          <a:lstStyle/>
          <a:p>
            <a:pPr>
              <a:defRPr/>
            </a:pPr>
            <a:r>
              <a:rPr lang="en-US" sz="1400" dirty="0">
                <a:solidFill>
                  <a:schemeClr val="bg1">
                    <a:lumMod val="50000"/>
                  </a:schemeClr>
                </a:solidFill>
              </a:rPr>
              <a:t>Graphic by James Hays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Lemelson</a:t>
            </a:r>
            <a:r>
              <a:rPr lang="en-US" dirty="0" smtClean="0"/>
              <a:t>-MIT UIUC </a:t>
            </a:r>
            <a:r>
              <a:rPr lang="en-US" dirty="0"/>
              <a:t>S</a:t>
            </a:r>
            <a:r>
              <a:rPr lang="en-US" dirty="0" smtClean="0"/>
              <a:t>tudent Prize</a:t>
            </a:r>
            <a:endParaRPr lang="en-US" dirty="0"/>
          </a:p>
        </p:txBody>
      </p:sp>
      <p:pic>
        <p:nvPicPr>
          <p:cNvPr id="4" name="Content Placeholder 3" descr="417766_10100728288560840_334159633_n.jpg"/>
          <p:cNvPicPr>
            <a:picLocks noGrp="1" noChangeAspect="1"/>
          </p:cNvPicPr>
          <p:nvPr>
            <p:ph idx="1"/>
          </p:nvPr>
        </p:nvPicPr>
        <p:blipFill>
          <a:blip r:embed="rId2">
            <a:extLst>
              <a:ext uri="{28A0092B-C50C-407E-A947-70E740481C1C}">
                <a14:useLocalDpi xmlns:a14="http://schemas.microsoft.com/office/drawing/2010/main" val="0"/>
              </a:ext>
            </a:extLst>
          </a:blip>
          <a:srcRect t="8224" b="8224"/>
          <a:stretch>
            <a:fillRect/>
          </a:stretch>
        </p:blipFill>
        <p:spPr/>
      </p:pic>
      <p:sp>
        <p:nvSpPr>
          <p:cNvPr id="5" name="Rectangle 4"/>
          <p:cNvSpPr/>
          <p:nvPr/>
        </p:nvSpPr>
        <p:spPr>
          <a:xfrm>
            <a:off x="457200" y="6248400"/>
            <a:ext cx="8229600" cy="400110"/>
          </a:xfrm>
          <a:prstGeom prst="rect">
            <a:avLst/>
          </a:prstGeom>
        </p:spPr>
        <p:txBody>
          <a:bodyPr wrap="square">
            <a:spAutoFit/>
          </a:bodyPr>
          <a:lstStyle/>
          <a:p>
            <a:pPr algn="ctr"/>
            <a:r>
              <a:rPr lang="en-US" sz="2000" dirty="0">
                <a:hlinkClick r:id="rId3"/>
              </a:rPr>
              <a:t>http://</a:t>
            </a:r>
            <a:r>
              <a:rPr lang="en-US" sz="2000" dirty="0" err="1">
                <a:hlinkClick r:id="rId3"/>
              </a:rPr>
              <a:t>www.tec.illinois.edu</a:t>
            </a:r>
            <a:r>
              <a:rPr lang="en-US" sz="2000" dirty="0">
                <a:hlinkClick r:id="rId3"/>
              </a:rPr>
              <a:t>/30kprize</a:t>
            </a:r>
            <a:endParaRPr lang="en-US" sz="2000" dirty="0"/>
          </a:p>
        </p:txBody>
      </p:sp>
    </p:spTree>
    <p:extLst>
      <p:ext uri="{BB962C8B-B14F-4D97-AF65-F5344CB8AC3E}">
        <p14:creationId xmlns:p14="http://schemas.microsoft.com/office/powerpoint/2010/main" val="3765453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Course objectives</a:t>
            </a:r>
          </a:p>
        </p:txBody>
      </p:sp>
      <p:sp>
        <p:nvSpPr>
          <p:cNvPr id="38915" name="Content Placeholder 2"/>
          <p:cNvSpPr>
            <a:spLocks noGrp="1"/>
          </p:cNvSpPr>
          <p:nvPr>
            <p:ph idx="1"/>
          </p:nvPr>
        </p:nvSpPr>
        <p:spPr/>
        <p:txBody>
          <a:bodyPr/>
          <a:lstStyle/>
          <a:p>
            <a:pPr marL="514350" indent="-514350">
              <a:buFont typeface="Arial" charset="0"/>
              <a:buNone/>
            </a:pPr>
            <a:r>
              <a:rPr lang="en-US" smtClean="0"/>
              <a:t>2.  You will get a foundation in computer vision.</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43125"/>
            <a:ext cx="2138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5"/>
          <p:cNvSpPr txBox="1">
            <a:spLocks noChangeArrowheads="1"/>
          </p:cNvSpPr>
          <p:nvPr/>
        </p:nvSpPr>
        <p:spPr bwMode="auto">
          <a:xfrm>
            <a:off x="990600" y="3819525"/>
            <a:ext cx="120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Safety</a:t>
            </a:r>
          </a:p>
        </p:txBody>
      </p:sp>
      <p:pic>
        <p:nvPicPr>
          <p:cNvPr id="389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143125"/>
            <a:ext cx="240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7"/>
          <p:cNvSpPr txBox="1">
            <a:spLocks noChangeArrowheads="1"/>
          </p:cNvSpPr>
          <p:nvPr/>
        </p:nvSpPr>
        <p:spPr bwMode="auto">
          <a:xfrm>
            <a:off x="3810000" y="3743325"/>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Health</a:t>
            </a:r>
          </a:p>
        </p:txBody>
      </p:sp>
      <p:pic>
        <p:nvPicPr>
          <p:cNvPr id="389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143125"/>
            <a:ext cx="2005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9"/>
          <p:cNvSpPr txBox="1">
            <a:spLocks noChangeArrowheads="1"/>
          </p:cNvSpPr>
          <p:nvPr/>
        </p:nvSpPr>
        <p:spPr bwMode="auto">
          <a:xfrm>
            <a:off x="6400800" y="3743325"/>
            <a:ext cx="148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Security</a:t>
            </a:r>
          </a:p>
        </p:txBody>
      </p:sp>
      <p:pic>
        <p:nvPicPr>
          <p:cNvPr id="38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572000"/>
            <a:ext cx="1878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11"/>
          <p:cNvSpPr txBox="1">
            <a:spLocks noChangeArrowheads="1"/>
          </p:cNvSpPr>
          <p:nvPr/>
        </p:nvSpPr>
        <p:spPr bwMode="auto">
          <a:xfrm>
            <a:off x="914400" y="6172200"/>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Comfort</a:t>
            </a:r>
          </a:p>
        </p:txBody>
      </p:sp>
      <p:pic>
        <p:nvPicPr>
          <p:cNvPr id="389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562475"/>
            <a:ext cx="20955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5" name="TextBox 13"/>
          <p:cNvSpPr txBox="1">
            <a:spLocks noChangeArrowheads="1"/>
          </p:cNvSpPr>
          <p:nvPr/>
        </p:nvSpPr>
        <p:spPr bwMode="auto">
          <a:xfrm>
            <a:off x="6705600" y="6162675"/>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Access</a:t>
            </a:r>
          </a:p>
        </p:txBody>
      </p:sp>
      <p:pic>
        <p:nvPicPr>
          <p:cNvPr id="38926" name="Picture 2"/>
          <p:cNvPicPr>
            <a:picLocks noChangeAspect="1" noChangeArrowheads="1"/>
          </p:cNvPicPr>
          <p:nvPr/>
        </p:nvPicPr>
        <p:blipFill>
          <a:blip r:embed="rId8">
            <a:extLst>
              <a:ext uri="{28A0092B-C50C-407E-A947-70E740481C1C}">
                <a14:useLocalDpi xmlns:a14="http://schemas.microsoft.com/office/drawing/2010/main" val="0"/>
              </a:ext>
            </a:extLst>
          </a:blip>
          <a:srcRect l="20078" t="7430"/>
          <a:stretch>
            <a:fillRect/>
          </a:stretch>
        </p:blipFill>
        <p:spPr bwMode="auto">
          <a:xfrm>
            <a:off x="3276600" y="4562475"/>
            <a:ext cx="221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Box 15"/>
          <p:cNvSpPr txBox="1">
            <a:spLocks noChangeArrowheads="1"/>
          </p:cNvSpPr>
          <p:nvPr/>
        </p:nvSpPr>
        <p:spPr bwMode="auto">
          <a:xfrm>
            <a:off x="3962400" y="6086475"/>
            <a:ext cx="804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Fun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Got job?</a:t>
            </a:r>
            <a:endParaRPr lang="en-US" dirty="0"/>
          </a:p>
        </p:txBody>
      </p:sp>
      <p:sp>
        <p:nvSpPr>
          <p:cNvPr id="3" name="Content Placeholder 2"/>
          <p:cNvSpPr>
            <a:spLocks noGrp="1"/>
          </p:cNvSpPr>
          <p:nvPr>
            <p:ph idx="1"/>
          </p:nvPr>
        </p:nvSpPr>
        <p:spPr/>
        <p:txBody>
          <a:bodyPr/>
          <a:lstStyle/>
          <a:p>
            <a:endParaRPr lang="en-US" dirty="0" smtClean="0"/>
          </a:p>
          <a:p>
            <a:r>
              <a:rPr lang="en-US" dirty="0" smtClean="0"/>
              <a:t>Google, Facebook, Microsoft, Sony, iRobot, Amazon A9, tons of startups, etc.</a:t>
            </a:r>
          </a:p>
          <a:p>
            <a:endParaRPr lang="en-US" dirty="0"/>
          </a:p>
          <a:p>
            <a:r>
              <a:rPr lang="en-US" dirty="0">
                <a:hlinkClick r:id="rId2"/>
              </a:rPr>
              <a:t>http://www.cs.ubc.ca/~lowe/vision.html</a:t>
            </a:r>
            <a:endParaRPr lang="en-US" dirty="0"/>
          </a:p>
        </p:txBody>
      </p:sp>
    </p:spTree>
    <p:extLst>
      <p:ext uri="{BB962C8B-B14F-4D97-AF65-F5344CB8AC3E}">
        <p14:creationId xmlns:p14="http://schemas.microsoft.com/office/powerpoint/2010/main" val="31372038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Course objectives</a:t>
            </a:r>
          </a:p>
        </p:txBody>
      </p:sp>
      <p:sp>
        <p:nvSpPr>
          <p:cNvPr id="39939" name="Content Placeholder 2"/>
          <p:cNvSpPr>
            <a:spLocks noGrp="1"/>
          </p:cNvSpPr>
          <p:nvPr>
            <p:ph idx="1"/>
          </p:nvPr>
        </p:nvSpPr>
        <p:spPr>
          <a:xfrm>
            <a:off x="457200" y="990600"/>
            <a:ext cx="8458200" cy="5135563"/>
          </a:xfrm>
        </p:spPr>
        <p:txBody>
          <a:bodyPr/>
          <a:lstStyle/>
          <a:p>
            <a:pPr marL="514350" indent="-514350">
              <a:buFont typeface="Arial" charset="0"/>
              <a:buNone/>
            </a:pPr>
            <a:r>
              <a:rPr lang="en-US" smtClean="0"/>
              <a:t>3.  You’ll better appreciate your own visual ability.</a:t>
            </a:r>
          </a:p>
        </p:txBody>
      </p:sp>
      <p:pic>
        <p:nvPicPr>
          <p:cNvPr id="39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495550"/>
            <a:ext cx="27559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p:cNvSpPr/>
          <p:nvPr/>
        </p:nvSpPr>
        <p:spPr bwMode="auto">
          <a:xfrm>
            <a:off x="5410200" y="1905000"/>
            <a:ext cx="2438400" cy="1371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2000" dirty="0">
                <a:latin typeface="Comic Sans MS" pitchFamily="66" charset="0"/>
              </a:rPr>
              <a:t>Is that a queen or a bishop?</a:t>
            </a:r>
          </a:p>
        </p:txBody>
      </p:sp>
      <p:sp>
        <p:nvSpPr>
          <p:cNvPr id="20" name="Cloud 19"/>
          <p:cNvSpPr/>
          <p:nvPr/>
        </p:nvSpPr>
        <p:spPr bwMode="auto">
          <a:xfrm>
            <a:off x="4343400" y="2590800"/>
            <a:ext cx="152400" cy="1524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
        <p:nvSpPr>
          <p:cNvPr id="21" name="Cloud 20"/>
          <p:cNvSpPr/>
          <p:nvPr/>
        </p:nvSpPr>
        <p:spPr bwMode="auto">
          <a:xfrm>
            <a:off x="4724400" y="2438400"/>
            <a:ext cx="304800" cy="228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Course objectives</a:t>
            </a:r>
          </a:p>
        </p:txBody>
      </p:sp>
      <p:sp>
        <p:nvSpPr>
          <p:cNvPr id="40963" name="Content Placeholder 2"/>
          <p:cNvSpPr>
            <a:spLocks noGrp="1"/>
          </p:cNvSpPr>
          <p:nvPr>
            <p:ph idx="1"/>
          </p:nvPr>
        </p:nvSpPr>
        <p:spPr/>
        <p:txBody>
          <a:bodyPr/>
          <a:lstStyle/>
          <a:p>
            <a:pPr marL="514350" indent="-514350">
              <a:buFont typeface="Arial" charset="0"/>
              <a:buNone/>
            </a:pPr>
            <a:r>
              <a:rPr lang="en-US" smtClean="0"/>
              <a:t>4.  You’ll have fun doing cool stuff!</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Projects</a:t>
            </a:r>
          </a:p>
        </p:txBody>
      </p:sp>
      <p:sp>
        <p:nvSpPr>
          <p:cNvPr id="41987"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Project 1: Hybrid Images</a:t>
            </a:r>
          </a:p>
        </p:txBody>
      </p:sp>
      <p:pic>
        <p:nvPicPr>
          <p:cNvPr id="48131" name="Picture 2" descr="C:\Users\Hoiem\Documents\Classes\Computational Photography - Fall 2010\projects\hybrid\derek_nutm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0"/>
            <a:ext cx="26844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leopard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0"/>
            <a:ext cx="4127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52400"/>
            <a:ext cx="8229600" cy="914400"/>
          </a:xfrm>
        </p:spPr>
        <p:txBody>
          <a:bodyPr>
            <a:normAutofit fontScale="90000"/>
          </a:bodyPr>
          <a:lstStyle/>
          <a:p>
            <a:pPr>
              <a:defRPr/>
            </a:pPr>
            <a:r>
              <a:rPr lang="en-US" dirty="0" smtClean="0"/>
              <a:t>Project 2: Image Quilting for Texture Synthesis and Transfer</a:t>
            </a:r>
          </a:p>
        </p:txBody>
      </p:sp>
      <p:pic>
        <p:nvPicPr>
          <p:cNvPr id="1027" name="Picture 3" descr="C:\Users\Hoiem\Documents\Classes\ComputationalPhotography - Fall 2012\projects\quilting\solutions\toast.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19" y="4435483"/>
            <a:ext cx="2456349" cy="2248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oiem\Documents\Classes\ComputationalPhotography - Fall 2012\projects\quilting\solutions\face_toast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261120"/>
            <a:ext cx="2764638" cy="25968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oiem\Documents\Classes\ComputationalPhotography - Fall 2012\projects\quilting\solutions\fa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576" y="4788386"/>
            <a:ext cx="1243011" cy="1542348"/>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269326" y="5424446"/>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Hoiem\Documents\Classes\ComputationalPhotography - Fall 2012\projects\quilting\samples\text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194" y="2273907"/>
            <a:ext cx="1109132" cy="10879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Hoiem\Documents\Classes\ComputationalPhotography - Fall 2012\projects\quilting\tex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523999"/>
            <a:ext cx="2590800" cy="2540615"/>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4425290" y="2601349"/>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t>Project 3: Poisson Editing</a:t>
            </a:r>
          </a:p>
        </p:txBody>
      </p:sp>
      <p:sp>
        <p:nvSpPr>
          <p:cNvPr id="45059" name="TextBox 5"/>
          <p:cNvSpPr txBox="1">
            <a:spLocks noChangeArrowheads="1"/>
          </p:cNvSpPr>
          <p:nvPr/>
        </p:nvSpPr>
        <p:spPr bwMode="auto">
          <a:xfrm>
            <a:off x="0" y="6477000"/>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James Hays</a:t>
            </a:r>
          </a:p>
        </p:txBody>
      </p:sp>
      <p:pic>
        <p:nvPicPr>
          <p:cNvPr id="137228" name="Picture 12" descr="http://www.cs.brown.edu/courses/csci1950-g/results/proj2/edwallac/src_img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3152775"/>
            <a:ext cx="12382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4" descr="http://www.cs.brown.edu/courses/csci1950-g/results/proj2/edwallac/tar_im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2085975"/>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6" descr="http://www.cs.brown.edu/courses/csci1950-g/results/proj2/edwallac/res_img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085975"/>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a:xfrm>
            <a:off x="5086350" y="3609975"/>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Plus 15"/>
          <p:cNvSpPr/>
          <p:nvPr/>
        </p:nvSpPr>
        <p:spPr>
          <a:xfrm>
            <a:off x="1809750" y="3381375"/>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Project 3: Poisson Editing</a:t>
            </a:r>
          </a:p>
        </p:txBody>
      </p:sp>
      <p:pic>
        <p:nvPicPr>
          <p:cNvPr id="46083" name="Picture 2" descr="http://www.cs.brown.edu/courses/csci1950-g/results/proj2/edwallac/mona-leber-source.jpg"/>
          <p:cNvPicPr>
            <a:picLocks noChangeAspect="1" noChangeArrowheads="1"/>
          </p:cNvPicPr>
          <p:nvPr/>
        </p:nvPicPr>
        <p:blipFill>
          <a:blip r:embed="rId2">
            <a:extLst>
              <a:ext uri="{28A0092B-C50C-407E-A947-70E740481C1C}">
                <a14:useLocalDpi xmlns:a14="http://schemas.microsoft.com/office/drawing/2010/main" val="0"/>
              </a:ext>
            </a:extLst>
          </a:blip>
          <a:srcRect l="24870" t="3999" r="29533" b="45332"/>
          <a:stretch>
            <a:fillRect/>
          </a:stretch>
        </p:blipFill>
        <p:spPr bwMode="auto">
          <a:xfrm>
            <a:off x="152400" y="2057400"/>
            <a:ext cx="14319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www.cs.brown.edu/courses/csci1950-g/results/proj2/edwallac/mona-leber-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47775"/>
            <a:ext cx="2695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p:cNvSpPr txBox="1">
            <a:spLocks noChangeArrowheads="1"/>
          </p:cNvSpPr>
          <p:nvPr/>
        </p:nvSpPr>
        <p:spPr bwMode="auto">
          <a:xfrm>
            <a:off x="0" y="6477000"/>
            <a:ext cx="289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Evan Wallace</a:t>
            </a:r>
          </a:p>
        </p:txBody>
      </p:sp>
      <p:sp>
        <p:nvSpPr>
          <p:cNvPr id="9" name="Right Arrow 8"/>
          <p:cNvSpPr/>
          <p:nvPr/>
        </p:nvSpPr>
        <p:spPr>
          <a:xfrm>
            <a:off x="5334000" y="3276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2" descr="http://www.cs.brown.edu/courses/csci1950-g/results/proj2/edwallac/mona-leber-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95400"/>
            <a:ext cx="264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us 13"/>
          <p:cNvSpPr/>
          <p:nvPr/>
        </p:nvSpPr>
        <p:spPr>
          <a:xfrm>
            <a:off x="1676400" y="3048000"/>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t>Project 4: Image-Based Lighting</a:t>
            </a:r>
          </a:p>
        </p:txBody>
      </p:sp>
      <p:pic>
        <p:nvPicPr>
          <p:cNvPr id="3" name="Picture 2" descr="hdri_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886200"/>
            <a:ext cx="4876800" cy="2743200"/>
          </a:xfrm>
          <a:prstGeom prst="rect">
            <a:avLst/>
          </a:prstGeom>
        </p:spPr>
      </p:pic>
      <p:pic>
        <p:nvPicPr>
          <p:cNvPr id="5" name="Picture 4" descr="13_Panorama_JPG_1280x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5334000" cy="2667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My Research</a:t>
            </a:r>
          </a:p>
        </p:txBody>
      </p:sp>
      <p:sp>
        <p:nvSpPr>
          <p:cNvPr id="9219" name="Content Placeholder 2"/>
          <p:cNvSpPr>
            <a:spLocks noGrp="1"/>
          </p:cNvSpPr>
          <p:nvPr>
            <p:ph idx="1"/>
          </p:nvPr>
        </p:nvSpPr>
        <p:spPr>
          <a:xfrm>
            <a:off x="457200" y="1066800"/>
            <a:ext cx="8229600" cy="5135563"/>
          </a:xfrm>
        </p:spPr>
        <p:txBody>
          <a:bodyPr/>
          <a:lstStyle/>
          <a:p>
            <a:pPr>
              <a:buFont typeface="Arial" charset="0"/>
              <a:buNone/>
            </a:pPr>
            <a:r>
              <a:rPr lang="en-US" smtClean="0"/>
              <a:t>Editing images as if they were 3D scenes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40000"/>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371" y="2514600"/>
            <a:ext cx="436245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Project 5: Automatic Photo Stitching </a:t>
            </a:r>
          </a:p>
        </p:txBody>
      </p:sp>
      <p:pic>
        <p:nvPicPr>
          <p:cNvPr id="48131"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317182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28750"/>
            <a:ext cx="32273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3" descr="image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47800"/>
            <a:ext cx="31988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5" descr="image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810000"/>
            <a:ext cx="6654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Final Project</a:t>
            </a:r>
          </a:p>
        </p:txBody>
      </p:sp>
      <p:sp>
        <p:nvSpPr>
          <p:cNvPr id="49155" name="Content Placeholder 2"/>
          <p:cNvSpPr>
            <a:spLocks noGrp="1"/>
          </p:cNvSpPr>
          <p:nvPr>
            <p:ph idx="1"/>
          </p:nvPr>
        </p:nvSpPr>
        <p:spPr/>
        <p:txBody>
          <a:bodyPr/>
          <a:lstStyle/>
          <a:p>
            <a:endParaRPr lang="en-US" smtClean="0"/>
          </a:p>
          <a:p>
            <a:pPr>
              <a:buFont typeface="Arial" charset="0"/>
              <a:buNone/>
            </a:pPr>
            <a:r>
              <a:rPr lang="en-US" smtClean="0"/>
              <a:t>Something cool!</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Project details</a:t>
            </a:r>
          </a:p>
        </p:txBody>
      </p:sp>
      <p:sp>
        <p:nvSpPr>
          <p:cNvPr id="3" name="Content Placeholder 2"/>
          <p:cNvSpPr>
            <a:spLocks noGrp="1"/>
          </p:cNvSpPr>
          <p:nvPr>
            <p:ph idx="1"/>
          </p:nvPr>
        </p:nvSpPr>
        <p:spPr/>
        <p:txBody>
          <a:bodyPr>
            <a:normAutofit fontScale="92500" lnSpcReduction="20000"/>
          </a:bodyPr>
          <a:lstStyle/>
          <a:p>
            <a:pPr>
              <a:buFont typeface="Arial" pitchFamily="34" charset="0"/>
              <a:buNone/>
              <a:defRPr/>
            </a:pPr>
            <a:endParaRPr lang="en-US" dirty="0" smtClean="0"/>
          </a:p>
          <a:p>
            <a:pPr>
              <a:defRPr/>
            </a:pPr>
            <a:r>
              <a:rPr lang="en-US" dirty="0" smtClean="0"/>
              <a:t>Implement stuff from scratch and apply it to your own photos</a:t>
            </a:r>
          </a:p>
          <a:p>
            <a:pPr>
              <a:defRPr/>
            </a:pPr>
            <a:endParaRPr lang="en-US" dirty="0" smtClean="0"/>
          </a:p>
          <a:p>
            <a:pPr>
              <a:defRPr/>
            </a:pPr>
            <a:r>
              <a:rPr lang="en-US" dirty="0" smtClean="0"/>
              <a:t>Reporting via web page (plus e-mail code)</a:t>
            </a:r>
          </a:p>
          <a:p>
            <a:pPr>
              <a:defRPr/>
            </a:pPr>
            <a:endParaRPr lang="en-US" dirty="0" smtClean="0"/>
          </a:p>
          <a:p>
            <a:pPr>
              <a:defRPr/>
            </a:pPr>
            <a:r>
              <a:rPr lang="en-US" dirty="0" smtClean="0"/>
              <a:t>Afterwards, vote for class favorite(s)!</a:t>
            </a:r>
          </a:p>
          <a:p>
            <a:pPr>
              <a:buFont typeface="Arial" pitchFamily="34" charset="0"/>
              <a:buNone/>
              <a:defRPr/>
            </a:pPr>
            <a:endParaRPr lang="en-US" dirty="0" smtClean="0"/>
          </a:p>
          <a:p>
            <a:pPr>
              <a:defRPr/>
            </a:pPr>
            <a:r>
              <a:rPr lang="en-US" dirty="0" smtClean="0"/>
              <a:t>Software/hardware</a:t>
            </a:r>
          </a:p>
          <a:p>
            <a:pPr lvl="1">
              <a:buFont typeface="Calibri" pitchFamily="34" charset="0"/>
              <a:buChar char="–"/>
              <a:defRPr/>
            </a:pPr>
            <a:r>
              <a:rPr lang="en-US" sz="2600" dirty="0" err="1" smtClean="0"/>
              <a:t>Matlab</a:t>
            </a:r>
            <a:r>
              <a:rPr lang="en-US" sz="2600" dirty="0" smtClean="0"/>
              <a:t>!</a:t>
            </a:r>
          </a:p>
          <a:p>
            <a:pPr lvl="1">
              <a:buFont typeface="Calibri" pitchFamily="34" charset="0"/>
              <a:buChar char="–"/>
              <a:defRPr/>
            </a:pPr>
            <a:r>
              <a:rPr lang="en-US" sz="2600" dirty="0" smtClean="0"/>
              <a:t>Machines available in EWS labs</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Getting help outside of class</a:t>
            </a:r>
          </a:p>
        </p:txBody>
      </p:sp>
      <p:sp>
        <p:nvSpPr>
          <p:cNvPr id="3" name="Content Placeholder 2"/>
          <p:cNvSpPr>
            <a:spLocks noGrp="1"/>
          </p:cNvSpPr>
          <p:nvPr>
            <p:ph idx="1"/>
          </p:nvPr>
        </p:nvSpPr>
        <p:spPr/>
        <p:txBody>
          <a:bodyPr>
            <a:normAutofit lnSpcReduction="10000"/>
          </a:bodyPr>
          <a:lstStyle/>
          <a:p>
            <a:pPr>
              <a:buFont typeface="Arial" charset="0"/>
              <a:buNone/>
              <a:defRPr/>
            </a:pPr>
            <a:endParaRPr lang="en-US" sz="2800" b="1" dirty="0" smtClean="0"/>
          </a:p>
          <a:p>
            <a:pPr>
              <a:buFont typeface="Arial" charset="0"/>
              <a:buNone/>
              <a:defRPr/>
            </a:pPr>
            <a:r>
              <a:rPr lang="en-US" sz="2800" b="1" dirty="0" smtClean="0"/>
              <a:t>Office hours</a:t>
            </a:r>
          </a:p>
          <a:p>
            <a:pPr>
              <a:buFont typeface="Arial" pitchFamily="34" charset="0"/>
              <a:buChar char="•"/>
              <a:defRPr/>
            </a:pPr>
            <a:r>
              <a:rPr lang="en-US" sz="2400" dirty="0" smtClean="0"/>
              <a:t>TBA</a:t>
            </a:r>
            <a:r>
              <a:rPr lang="en-US" sz="2400" dirty="0"/>
              <a:t>: </a:t>
            </a:r>
            <a:r>
              <a:rPr lang="en-US" sz="2400" dirty="0">
                <a:hlinkClick r:id="rId2"/>
              </a:rPr>
              <a:t>http://www.doodle.com/</a:t>
            </a:r>
            <a:r>
              <a:rPr lang="en-US" sz="2400" dirty="0" smtClean="0">
                <a:hlinkClick r:id="rId2"/>
              </a:rPr>
              <a:t>e9hzmy65k2icdi64</a:t>
            </a:r>
            <a:endParaRPr lang="en-US" sz="2400" dirty="0" smtClean="0"/>
          </a:p>
          <a:p>
            <a:pPr marL="0">
              <a:buFont typeface="Arial" pitchFamily="34" charset="0"/>
              <a:buChar char="•"/>
              <a:defRPr/>
            </a:pPr>
            <a:endParaRPr lang="en-US" sz="2800" b="1" dirty="0"/>
          </a:p>
          <a:p>
            <a:pPr>
              <a:buNone/>
              <a:defRPr/>
            </a:pPr>
            <a:r>
              <a:rPr lang="en-US" sz="2800" b="1" dirty="0" err="1" smtClean="0"/>
              <a:t>Matlab</a:t>
            </a:r>
            <a:r>
              <a:rPr lang="en-US" sz="2800" b="1" dirty="0" smtClean="0"/>
              <a:t> + linear algebra tutorial</a:t>
            </a:r>
            <a:endParaRPr lang="en-US" sz="2800" b="1" dirty="0"/>
          </a:p>
          <a:p>
            <a:pPr>
              <a:buFont typeface="Arial" pitchFamily="34" charset="0"/>
              <a:buChar char="•"/>
              <a:defRPr/>
            </a:pPr>
            <a:r>
              <a:rPr lang="en-US" sz="2400" dirty="0"/>
              <a:t>TBA: </a:t>
            </a:r>
            <a:r>
              <a:rPr lang="en-US" sz="2400" dirty="0">
                <a:hlinkClick r:id="rId3"/>
              </a:rPr>
              <a:t>http://www.doodle.com/</a:t>
            </a:r>
            <a:r>
              <a:rPr lang="en-US" sz="2400" dirty="0" smtClean="0">
                <a:hlinkClick r:id="rId3"/>
              </a:rPr>
              <a:t>f7bien4sadwfvz64</a:t>
            </a:r>
            <a:endParaRPr lang="en-US" sz="2400" dirty="0" smtClean="0"/>
          </a:p>
          <a:p>
            <a:pPr marL="0" indent="0">
              <a:buNone/>
              <a:defRPr/>
            </a:pPr>
            <a:endParaRPr lang="en-US" sz="2800" b="1" dirty="0" smtClean="0"/>
          </a:p>
          <a:p>
            <a:pPr>
              <a:buNone/>
              <a:defRPr/>
            </a:pPr>
            <a:r>
              <a:rPr lang="en-US" sz="2800" b="1" dirty="0" smtClean="0"/>
              <a:t>Discussion board</a:t>
            </a:r>
            <a:r>
              <a:rPr lang="en-US" sz="2800" dirty="0" smtClean="0"/>
              <a:t>: </a:t>
            </a:r>
            <a:endParaRPr lang="en-US" sz="2800" b="1" dirty="0"/>
          </a:p>
          <a:p>
            <a:pPr>
              <a:buFont typeface="Arial" pitchFamily="34" charset="0"/>
              <a:buChar char="•"/>
              <a:defRPr/>
            </a:pPr>
            <a:r>
              <a:rPr lang="en-US" sz="2800" dirty="0" smtClean="0">
                <a:hlinkClick r:id="rId4"/>
              </a:rPr>
              <a:t>http://groups.google.com/group/cs498-cp-uiuc</a:t>
            </a:r>
            <a:endParaRPr lang="en-US" sz="2800" dirty="0" smtClean="0"/>
          </a:p>
          <a:p>
            <a:pPr marL="0">
              <a:buFont typeface="Arial" pitchFamily="34" charset="0"/>
              <a:buChar char="•"/>
              <a:defRPr/>
            </a:pPr>
            <a:endParaRPr lang="en-US" sz="2800" b="1" dirty="0" smtClean="0"/>
          </a:p>
          <a:p>
            <a:pPr marL="0">
              <a:buFont typeface="Arial" charset="0"/>
              <a:buNone/>
              <a:defRPr/>
            </a:pPr>
            <a:r>
              <a:rPr lang="en-US" sz="2800" b="1" dirty="0" smtClean="0"/>
              <a:t>Readings/textbook</a:t>
            </a:r>
            <a:endParaRPr lang="en-US" sz="2400" b="1"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Grades</a:t>
            </a:r>
          </a:p>
        </p:txBody>
      </p:sp>
      <p:sp>
        <p:nvSpPr>
          <p:cNvPr id="39939" name="Content Placeholder 2"/>
          <p:cNvSpPr>
            <a:spLocks noGrp="1"/>
          </p:cNvSpPr>
          <p:nvPr>
            <p:ph idx="1"/>
          </p:nvPr>
        </p:nvSpPr>
        <p:spPr>
          <a:xfrm>
            <a:off x="457200" y="990600"/>
            <a:ext cx="8229600" cy="5562600"/>
          </a:xfrm>
        </p:spPr>
        <p:txBody>
          <a:bodyPr>
            <a:normAutofit/>
          </a:bodyPr>
          <a:lstStyle/>
          <a:p>
            <a:pPr>
              <a:buFont typeface="Arial" pitchFamily="34" charset="0"/>
              <a:buChar char="•"/>
              <a:defRPr/>
            </a:pPr>
            <a:r>
              <a:rPr lang="en-US" sz="2800" dirty="0" smtClean="0"/>
              <a:t>Written and programming assignments (60%)</a:t>
            </a:r>
          </a:p>
          <a:p>
            <a:pPr lvl="1">
              <a:buFont typeface="Calibri" pitchFamily="34" charset="0"/>
              <a:buChar char="–"/>
              <a:defRPr/>
            </a:pPr>
            <a:r>
              <a:rPr lang="en-US" sz="2400" dirty="0" smtClean="0"/>
              <a:t>Core projects worth total of 500 points, “bells and whistles” for additional points</a:t>
            </a:r>
          </a:p>
          <a:p>
            <a:pPr lvl="1">
              <a:buFont typeface="Calibri" pitchFamily="34" charset="0"/>
              <a:buChar char="–"/>
              <a:defRPr/>
            </a:pPr>
            <a:r>
              <a:rPr lang="en-US" sz="2400" dirty="0" smtClean="0"/>
              <a:t>Undergrads graded out of 525, grads out of 600 </a:t>
            </a:r>
          </a:p>
          <a:p>
            <a:pPr>
              <a:buFont typeface="Arial" pitchFamily="34" charset="0"/>
              <a:buChar char="•"/>
              <a:defRPr/>
            </a:pPr>
            <a:r>
              <a:rPr lang="en-US" sz="2800" dirty="0" smtClean="0"/>
              <a:t>Exam (20%)</a:t>
            </a:r>
          </a:p>
          <a:p>
            <a:pPr>
              <a:buFont typeface="Arial" pitchFamily="34" charset="0"/>
              <a:buChar char="•"/>
              <a:defRPr/>
            </a:pPr>
            <a:r>
              <a:rPr lang="en-US" sz="2800" dirty="0" smtClean="0"/>
              <a:t>Final Project (20%)</a:t>
            </a:r>
          </a:p>
          <a:p>
            <a:pPr>
              <a:buFont typeface="Arial" pitchFamily="34" charset="0"/>
              <a:buChar char="•"/>
              <a:defRPr/>
            </a:pPr>
            <a:r>
              <a:rPr lang="en-US" sz="2800" dirty="0" smtClean="0"/>
              <a:t>Participation</a:t>
            </a:r>
            <a:endParaRPr lang="en-US" sz="2400" dirty="0" smtClean="0"/>
          </a:p>
          <a:p>
            <a:pPr>
              <a:buFont typeface="Arial" pitchFamily="34" charset="0"/>
              <a:buNone/>
              <a:defRPr/>
            </a:pPr>
            <a:endParaRPr lang="en-US" dirty="0" smtClean="0"/>
          </a:p>
          <a:p>
            <a:pPr>
              <a:buFont typeface="Arial" pitchFamily="34" charset="0"/>
              <a:buNone/>
              <a:defRPr/>
            </a:pPr>
            <a:r>
              <a:rPr lang="en-US" dirty="0" smtClean="0"/>
              <a:t>Late policy</a:t>
            </a:r>
          </a:p>
          <a:p>
            <a:pPr>
              <a:buFont typeface="Arial" pitchFamily="34" charset="0"/>
              <a:buChar char="•"/>
              <a:defRPr/>
            </a:pPr>
            <a:r>
              <a:rPr lang="en-US" sz="2800" dirty="0" smtClean="0"/>
              <a:t>Up to five free days total – use them wisely!</a:t>
            </a:r>
          </a:p>
          <a:p>
            <a:pPr>
              <a:buFont typeface="Arial" pitchFamily="34" charset="0"/>
              <a:buChar char="•"/>
              <a:defRPr/>
            </a:pPr>
            <a:r>
              <a:rPr lang="en-US" sz="2800" dirty="0" smtClean="0"/>
              <a:t>10 points per day after that</a:t>
            </a:r>
          </a:p>
          <a:p>
            <a:pPr>
              <a:buFont typeface="Arial" charset="0"/>
              <a:buNone/>
              <a:defRPr/>
            </a:pPr>
            <a:endParaRPr lang="en-US" sz="2800" dirty="0" smtClean="0"/>
          </a:p>
          <a:p>
            <a:pPr>
              <a:buFont typeface="Arial" pitchFamily="34" charset="0"/>
              <a:buNone/>
              <a:defRPr/>
            </a:pPr>
            <a:endParaRPr lang="en-US" sz="2800" dirty="0" smtClean="0"/>
          </a:p>
          <a:p>
            <a:pPr>
              <a:buFont typeface="Arial" pitchFamily="34" charset="0"/>
              <a:buNone/>
              <a:defRPr/>
            </a:pPr>
            <a:endParaRPr lang="en-US" sz="2800" dirty="0" smtClean="0"/>
          </a:p>
          <a:p>
            <a:pPr>
              <a:buFont typeface="Arial" pitchFamily="34" charset="0"/>
              <a:buNone/>
              <a:defRPr/>
            </a:pPr>
            <a:endParaRPr lang="en-US" sz="2800" dirty="0" smtClean="0"/>
          </a:p>
          <a:p>
            <a:pPr>
              <a:buFont typeface="Arial" pitchFamily="34" charset="0"/>
              <a:buNone/>
              <a:defRPr/>
            </a:pPr>
            <a:endParaRPr lang="en-US" sz="2800" dirty="0" smtClean="0"/>
          </a:p>
          <a:p>
            <a:pPr>
              <a:buFont typeface="Arial" pitchFamily="34" charset="0"/>
              <a:buChar char="•"/>
              <a:defRPr/>
            </a:pPr>
            <a:endParaRPr lang="en-US" dirty="0" smtClean="0"/>
          </a:p>
          <a:p>
            <a:pPr>
              <a:buFont typeface="Arial" pitchFamily="34" charset="0"/>
              <a:buChar char="•"/>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Integrity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Can discuss projects, but don’t share code</a:t>
            </a:r>
          </a:p>
          <a:p>
            <a:endParaRPr lang="en-US" dirty="0" smtClean="0"/>
          </a:p>
          <a:p>
            <a:r>
              <a:rPr lang="en-US" dirty="0" smtClean="0"/>
              <a:t>Don’t look up code (even to get hints) or copy from a friend</a:t>
            </a:r>
          </a:p>
          <a:p>
            <a:endParaRPr lang="en-US" dirty="0" smtClean="0"/>
          </a:p>
          <a:p>
            <a:r>
              <a:rPr lang="en-US" dirty="0" smtClean="0"/>
              <a:t>If you’re not sure if it’s allowed, ask</a:t>
            </a:r>
          </a:p>
          <a:p>
            <a:endParaRPr lang="en-US" dirty="0"/>
          </a:p>
          <a:p>
            <a:r>
              <a:rPr lang="en-US" dirty="0" smtClean="0"/>
              <a:t>Acknowledge any inspirations</a:t>
            </a:r>
          </a:p>
          <a:p>
            <a:endParaRPr lang="en-US" dirty="0"/>
          </a:p>
          <a:p>
            <a:r>
              <a:rPr lang="en-US" dirty="0"/>
              <a:t>If you get stuck, come talk to me</a:t>
            </a:r>
          </a:p>
          <a:p>
            <a:endParaRPr lang="en-US" dirty="0"/>
          </a:p>
        </p:txBody>
      </p:sp>
    </p:spTree>
    <p:extLst>
      <p:ext uri="{BB962C8B-B14F-4D97-AF65-F5344CB8AC3E}">
        <p14:creationId xmlns:p14="http://schemas.microsoft.com/office/powerpoint/2010/main" val="4269481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Other comments</a:t>
            </a:r>
          </a:p>
        </p:txBody>
      </p:sp>
      <p:sp>
        <p:nvSpPr>
          <p:cNvPr id="54275" name="Content Placeholder 2"/>
          <p:cNvSpPr>
            <a:spLocks noGrp="1"/>
          </p:cNvSpPr>
          <p:nvPr>
            <p:ph idx="1"/>
          </p:nvPr>
        </p:nvSpPr>
        <p:spPr>
          <a:xfrm>
            <a:off x="457200" y="990600"/>
            <a:ext cx="8229600" cy="5638800"/>
          </a:xfrm>
        </p:spPr>
        <p:txBody>
          <a:bodyPr/>
          <a:lstStyle/>
          <a:p>
            <a:pPr>
              <a:buFont typeface="Arial" charset="0"/>
              <a:buNone/>
            </a:pPr>
            <a:r>
              <a:rPr lang="en-US" dirty="0" smtClean="0"/>
              <a:t>Prerequisites</a:t>
            </a:r>
          </a:p>
          <a:p>
            <a:r>
              <a:rPr lang="en-US" sz="2800" b="1" dirty="0" smtClean="0"/>
              <a:t>Linear algebra</a:t>
            </a:r>
            <a:r>
              <a:rPr lang="en-US" sz="2800" dirty="0" smtClean="0"/>
              <a:t>, plus some basic calculus and probability</a:t>
            </a:r>
          </a:p>
          <a:p>
            <a:r>
              <a:rPr lang="en-US" sz="2800" dirty="0" smtClean="0"/>
              <a:t>Experience with graphics, image processing, or </a:t>
            </a:r>
            <a:r>
              <a:rPr lang="en-US" sz="2800" dirty="0" err="1" smtClean="0"/>
              <a:t>Matlab</a:t>
            </a:r>
            <a:r>
              <a:rPr lang="en-US" sz="2800" dirty="0" smtClean="0"/>
              <a:t> will help but is not necessary</a:t>
            </a:r>
          </a:p>
          <a:p>
            <a:pPr>
              <a:buFont typeface="Arial" charset="0"/>
              <a:buNone/>
            </a:pPr>
            <a:endParaRPr lang="en-US" sz="2800" dirty="0" smtClean="0"/>
          </a:p>
          <a:p>
            <a:pPr>
              <a:buFont typeface="Arial" charset="0"/>
              <a:buNone/>
            </a:pPr>
            <a:r>
              <a:rPr lang="en-US" sz="2800" dirty="0" smtClean="0"/>
              <a:t>Your own camera</a:t>
            </a:r>
          </a:p>
          <a:p>
            <a:r>
              <a:rPr lang="en-US" sz="2800" dirty="0" smtClean="0"/>
              <a:t>Strongly recommended – can get decent cameras for reasonable $$$, e.g., </a:t>
            </a:r>
            <a:r>
              <a:rPr lang="en-US" sz="2800" dirty="0" smtClean="0">
                <a:hlinkClick r:id="rId2"/>
              </a:rPr>
              <a:t>Canon A1300</a:t>
            </a:r>
            <a:r>
              <a:rPr lang="en-US" sz="2800" dirty="0" smtClean="0"/>
              <a:t> ($100)</a:t>
            </a:r>
          </a:p>
          <a:p>
            <a:r>
              <a:rPr lang="en-US" sz="2800" dirty="0" smtClean="0"/>
              <a:t>Pro camera apps for smartphones</a:t>
            </a:r>
          </a:p>
          <a:p>
            <a:pPr>
              <a:buFont typeface="Arial" charset="0"/>
              <a:buNone/>
            </a:pP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Feedback is welcome</a:t>
            </a:r>
          </a:p>
        </p:txBody>
      </p:sp>
      <p:sp>
        <p:nvSpPr>
          <p:cNvPr id="54275" name="Content Placeholder 2"/>
          <p:cNvSpPr>
            <a:spLocks noGrp="1"/>
          </p:cNvSpPr>
          <p:nvPr>
            <p:ph idx="1"/>
          </p:nvPr>
        </p:nvSpPr>
        <p:spPr/>
        <p:txBody>
          <a:bodyPr/>
          <a:lstStyle/>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smtClean="0"/>
          </a:p>
        </p:txBody>
      </p:sp>
      <p:sp>
        <p:nvSpPr>
          <p:cNvPr id="55299" name="Content Placeholder 2"/>
          <p:cNvSpPr>
            <a:spLocks noGrp="1"/>
          </p:cNvSpPr>
          <p:nvPr>
            <p:ph idx="1"/>
          </p:nvPr>
        </p:nvSpPr>
        <p:spPr/>
        <p:txBody>
          <a:bodyPr/>
          <a:lstStyle/>
          <a:p>
            <a:pPr>
              <a:buFont typeface="Arial" charset="0"/>
              <a:buNone/>
            </a:pPr>
            <a:endParaRPr lang="en-US" smtClean="0"/>
          </a:p>
          <a:p>
            <a:pPr>
              <a:buFont typeface="Arial" charset="0"/>
              <a:buNone/>
            </a:pPr>
            <a:endParaRPr lang="en-US" smtClean="0"/>
          </a:p>
          <a:p>
            <a:pPr>
              <a:buFont typeface="Arial" charset="0"/>
              <a:buNone/>
            </a:pPr>
            <a:r>
              <a:rPr lang="en-US" smtClean="0"/>
              <a:t>	</a:t>
            </a:r>
            <a:r>
              <a:rPr lang="en-US" sz="4400" smtClean="0"/>
              <a:t>Introduce yourselves</a:t>
            </a:r>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Final comments</a:t>
            </a:r>
          </a:p>
        </p:txBody>
      </p:sp>
      <p:sp>
        <p:nvSpPr>
          <p:cNvPr id="3" name="Content Placeholder 2"/>
          <p:cNvSpPr>
            <a:spLocks noGrp="1"/>
          </p:cNvSpPr>
          <p:nvPr>
            <p:ph idx="1"/>
          </p:nvPr>
        </p:nvSpPr>
        <p:spPr/>
        <p:txBody>
          <a:bodyPr>
            <a:normAutofit fontScale="85000" lnSpcReduction="20000"/>
          </a:bodyPr>
          <a:lstStyle/>
          <a:p>
            <a:pPr>
              <a:buFont typeface="Arial" pitchFamily="34" charset="0"/>
              <a:buChar char="•"/>
              <a:defRPr/>
            </a:pPr>
            <a:endParaRPr lang="en-US" dirty="0" smtClean="0"/>
          </a:p>
          <a:p>
            <a:pPr>
              <a:buFont typeface="Arial" pitchFamily="34" charset="0"/>
              <a:buChar char="•"/>
              <a:defRPr/>
            </a:pPr>
            <a:r>
              <a:rPr lang="en-US" dirty="0" smtClean="0"/>
              <a:t>Reasons to not take the course…</a:t>
            </a:r>
          </a:p>
          <a:p>
            <a:pPr>
              <a:buFont typeface="Arial" pitchFamily="34" charset="0"/>
              <a:buChar char="•"/>
              <a:defRPr/>
            </a:pPr>
            <a:endParaRPr lang="en-US" dirty="0" smtClean="0"/>
          </a:p>
          <a:p>
            <a:pPr>
              <a:buFont typeface="Arial" pitchFamily="34" charset="0"/>
              <a:buChar char="•"/>
              <a:defRPr/>
            </a:pPr>
            <a:r>
              <a:rPr lang="en-US" dirty="0" smtClean="0"/>
              <a:t>To do now</a:t>
            </a:r>
          </a:p>
          <a:p>
            <a:pPr lvl="1">
              <a:buFont typeface="Arial" pitchFamily="34" charset="0"/>
              <a:buChar char="–"/>
              <a:defRPr/>
            </a:pPr>
            <a:r>
              <a:rPr lang="en-US" dirty="0" smtClean="0"/>
              <a:t>Please fill out the feed-forward forms</a:t>
            </a:r>
          </a:p>
          <a:p>
            <a:pPr lvl="1">
              <a:buFont typeface="Arial" pitchFamily="34" charset="0"/>
              <a:buChar char="–"/>
              <a:defRPr/>
            </a:pPr>
            <a:r>
              <a:rPr lang="en-US" dirty="0" smtClean="0"/>
              <a:t>Any Q’s or concerns, come talk to me!</a:t>
            </a:r>
          </a:p>
          <a:p>
            <a:pPr lvl="1">
              <a:buFont typeface="Arial" pitchFamily="34" charset="0"/>
              <a:buChar char="•"/>
              <a:defRPr/>
            </a:pPr>
            <a:endParaRPr lang="en-US" dirty="0" smtClean="0"/>
          </a:p>
          <a:p>
            <a:pPr>
              <a:buFont typeface="Arial" pitchFamily="34" charset="0"/>
              <a:buChar char="•"/>
              <a:defRPr/>
            </a:pPr>
            <a:r>
              <a:rPr lang="en-US" dirty="0" smtClean="0"/>
              <a:t>To do later</a:t>
            </a:r>
          </a:p>
          <a:p>
            <a:pPr lvl="1">
              <a:buFont typeface="Arial" pitchFamily="34" charset="0"/>
              <a:buChar char="–"/>
              <a:defRPr/>
            </a:pPr>
            <a:r>
              <a:rPr lang="en-US" dirty="0" smtClean="0"/>
              <a:t>Look over syllabus, etc.</a:t>
            </a:r>
          </a:p>
          <a:p>
            <a:pPr lvl="1">
              <a:buFont typeface="Arial" pitchFamily="34" charset="0"/>
              <a:buChar char="–"/>
              <a:defRPr/>
            </a:pPr>
            <a:r>
              <a:rPr lang="en-US" dirty="0" smtClean="0"/>
              <a:t>Sign up for discussion group </a:t>
            </a:r>
          </a:p>
          <a:p>
            <a:pPr>
              <a:buFont typeface="Arial" pitchFamily="34" charset="0"/>
              <a:buNone/>
              <a:defRPr/>
            </a:pPr>
            <a:endParaRPr lang="en-US" dirty="0" smtClean="0"/>
          </a:p>
          <a:p>
            <a:pPr>
              <a:buFont typeface="Arial" pitchFamily="34" charset="0"/>
              <a:buChar char="•"/>
              <a:defRPr/>
            </a:pPr>
            <a:r>
              <a:rPr lang="en-US" dirty="0" smtClean="0"/>
              <a:t>Next class: pixels and basic filtering</a:t>
            </a:r>
          </a:p>
          <a:p>
            <a:pPr>
              <a:buFont typeface="Arial" pitchFamily="34" charset="0"/>
              <a:buChar char="•"/>
              <a:defRPr/>
            </a:pPr>
            <a:endParaRPr lang="en-US" dirty="0" smtClean="0"/>
          </a:p>
          <a:p>
            <a:pPr>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ig.ba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4561799"/>
      </p:ext>
    </p:extLst>
  </p:cSld>
  <p:clrMapOvr>
    <a:masterClrMapping/>
  </p:clrMapOvr>
  <mc:AlternateContent xmlns:mc="http://schemas.openxmlformats.org/markup-compatibility/2006" xmlns:p14="http://schemas.microsoft.com/office/powerpoint/2010/main">
    <mc:Choice Requires="p14">
      <p:transition spd="slow" p14:dur="2000" advTm="14040"/>
    </mc:Choice>
    <mc:Fallback xmlns="">
      <p:transition spd="slow" advTm="1404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oltable-long.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 y="0"/>
            <a:ext cx="9144001" cy="6858000"/>
          </a:xfrm>
          <a:prstGeom prst="rect">
            <a:avLst/>
          </a:prstGeom>
        </p:spPr>
      </p:pic>
    </p:spTree>
    <p:custDataLst>
      <p:tags r:id="rId1"/>
    </p:custDataLst>
    <p:extLst>
      <p:ext uri="{BB962C8B-B14F-4D97-AF65-F5344CB8AC3E}">
        <p14:creationId xmlns:p14="http://schemas.microsoft.com/office/powerpoint/2010/main" val="1946049391"/>
      </p:ext>
    </p:extLst>
  </p:cSld>
  <p:clrMapOvr>
    <a:masterClrMapping/>
  </p:clrMapOvr>
  <mc:AlternateContent xmlns:mc="http://schemas.openxmlformats.org/markup-compatibility/2006" xmlns:p14="http://schemas.microsoft.com/office/powerpoint/2010/main">
    <mc:Choice Requires="p14">
      <p:transition spd="med" p14:dur="700" advTm="13008">
        <p:fade/>
      </p:transition>
    </mc:Choice>
    <mc:Fallback xmlns="">
      <p:transition spd="med" advTm="130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300" objId="3"/>
        <p14:stopEvt time="10254"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rror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506522374"/>
      </p:ext>
    </p:extLst>
  </p:cSld>
  <p:clrMapOvr>
    <a:masterClrMapping/>
  </p:clrMapOvr>
  <mc:AlternateContent xmlns:mc="http://schemas.openxmlformats.org/markup-compatibility/2006" xmlns:p14="http://schemas.microsoft.com/office/powerpoint/2010/main">
    <mc:Choice Requires="p14">
      <p:transition spd="slow" p14:dur="2000" advTm="40862"/>
    </mc:Choice>
    <mc:Fallback xmlns="">
      <p:transition spd="slow" advTm="40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21567" objId="2"/>
        <p14:stopEvt time="38527"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sp>
        <p:nvSpPr>
          <p:cNvPr id="3" name="Content Placeholder 2"/>
          <p:cNvSpPr>
            <a:spLocks noGrp="1"/>
          </p:cNvSpPr>
          <p:nvPr>
            <p:ph idx="1"/>
          </p:nvPr>
        </p:nvSpPr>
        <p:spPr/>
        <p:txBody>
          <a:bodyPr/>
          <a:lstStyle/>
          <a:p>
            <a:pPr marL="0" indent="0">
              <a:buNone/>
            </a:pPr>
            <a:r>
              <a:rPr lang="en-US" dirty="0" smtClean="0"/>
              <a:t>Material estimation</a:t>
            </a:r>
          </a:p>
          <a:p>
            <a:endParaRPr lang="en-US" dirty="0"/>
          </a:p>
          <a:p>
            <a:endParaRPr lang="en-US" dirty="0" smtClean="0"/>
          </a:p>
          <a:p>
            <a:endParaRPr lang="en-US" dirty="0"/>
          </a:p>
          <a:p>
            <a:r>
              <a:rPr lang="en-US" dirty="0" smtClean="0"/>
              <a:t>Depth/geometry</a:t>
            </a:r>
            <a:endParaRPr lang="en-US" dirty="0"/>
          </a:p>
        </p:txBody>
      </p:sp>
      <p:pic>
        <p:nvPicPr>
          <p:cNvPr id="5" name="Picture 4" descr="Screen Shot 2013-08-22 at 9.27.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8400"/>
            <a:ext cx="9144000" cy="2775568"/>
          </a:xfrm>
          <a:prstGeom prst="rect">
            <a:avLst/>
          </a:prstGeom>
        </p:spPr>
      </p:pic>
    </p:spTree>
    <p:extLst>
      <p:ext uri="{BB962C8B-B14F-4D97-AF65-F5344CB8AC3E}">
        <p14:creationId xmlns:p14="http://schemas.microsoft.com/office/powerpoint/2010/main" val="32512056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21.5"/>
</p:tagLst>
</file>

<file path=ppt/tags/tag3.xml><?xml version="1.0" encoding="utf-8"?>
<p:tagLst xmlns:a="http://schemas.openxmlformats.org/drawingml/2006/main" xmlns:r="http://schemas.openxmlformats.org/officeDocument/2006/relationships" xmlns:p="http://schemas.openxmlformats.org/presentationml/2006/main">
  <p:tag name="TIMING" val="|11.4|2.9|19.6|6.3|16.3"/>
</p:tagLst>
</file>

<file path=ppt/tags/tag4.xml><?xml version="1.0" encoding="utf-8"?>
<p:tagLst xmlns:a="http://schemas.openxmlformats.org/drawingml/2006/main" xmlns:r="http://schemas.openxmlformats.org/officeDocument/2006/relationships" xmlns:p="http://schemas.openxmlformats.org/presentationml/2006/main">
  <p:tag name="TIMING" val="|30.7|27.9|16.6|17|29.6|1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30601</TotalTime>
  <Words>1233</Words>
  <Application>Microsoft Office PowerPoint</Application>
  <PresentationFormat>On-screen Show (4:3)</PresentationFormat>
  <Paragraphs>253</Paragraphs>
  <Slides>59</Slides>
  <Notes>7</Notes>
  <HiddenSlides>0</HiddenSlides>
  <MMClips>2</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Computational Photography CS498dh</vt:lpstr>
      <vt:lpstr>Today’s Class</vt:lpstr>
      <vt:lpstr>About me</vt:lpstr>
      <vt:lpstr>Lemelson-MIT UIUC Student Prize</vt:lpstr>
      <vt:lpstr>My Research</vt:lpstr>
      <vt:lpstr>PowerPoint Presentation</vt:lpstr>
      <vt:lpstr>PowerPoint Presentation</vt:lpstr>
      <vt:lpstr>PowerPoint Presentation</vt:lpstr>
      <vt:lpstr>My Research</vt:lpstr>
      <vt:lpstr>My Research</vt:lpstr>
      <vt:lpstr>Some background to computational photography and …</vt:lpstr>
      <vt:lpstr>Depicting Our World: The Beginning</vt:lpstr>
      <vt:lpstr>Depicting Our World: Middle Ages</vt:lpstr>
      <vt:lpstr>Depicting Our World: Middle Ages</vt:lpstr>
      <vt:lpstr>Depicting Our World: Renaissance</vt:lpstr>
      <vt:lpstr>Depicting Our World: Renaissance</vt:lpstr>
      <vt:lpstr>Depicting Our World: Toward Perfection</vt:lpstr>
      <vt:lpstr>Depicting Our World: Toward Perfection</vt:lpstr>
      <vt:lpstr>Depicting Our World: Perfection!</vt:lpstr>
      <vt:lpstr>Your own camera obscura? </vt:lpstr>
      <vt:lpstr>Depicting Our World: Perfection!</vt:lpstr>
      <vt:lpstr>But is a photo really realistic?</vt:lpstr>
      <vt:lpstr>Is reality what we want?</vt:lpstr>
      <vt:lpstr>Better than realism?</vt:lpstr>
      <vt:lpstr>Enter Computer Graphics...</vt:lpstr>
      <vt:lpstr>Traditional Computer Graphics</vt:lpstr>
      <vt:lpstr>Computer graphics</vt:lpstr>
      <vt:lpstr>The richness of our everyday world</vt:lpstr>
      <vt:lpstr>Which parts are hard to model?</vt:lpstr>
      <vt:lpstr>People</vt:lpstr>
      <vt:lpstr>Faces / Hair</vt:lpstr>
      <vt:lpstr>Urban Scenes</vt:lpstr>
      <vt:lpstr>Nature</vt:lpstr>
      <vt:lpstr>The Realism Spectrum</vt:lpstr>
      <vt:lpstr>Computational Photography</vt:lpstr>
      <vt:lpstr>Virtual Real World</vt:lpstr>
      <vt:lpstr>Going beyond reality…</vt:lpstr>
      <vt:lpstr>Course outline</vt:lpstr>
      <vt:lpstr>Course objectives</vt:lpstr>
      <vt:lpstr>Course objectives</vt:lpstr>
      <vt:lpstr>Got job?</vt:lpstr>
      <vt:lpstr>Course objectives</vt:lpstr>
      <vt:lpstr>Course objectives</vt:lpstr>
      <vt:lpstr>Projects</vt:lpstr>
      <vt:lpstr>Project 1: Hybrid Images</vt:lpstr>
      <vt:lpstr>Project 2: Image Quilting for Texture Synthesis and Transfer</vt:lpstr>
      <vt:lpstr>Project 3: Poisson Editing</vt:lpstr>
      <vt:lpstr>Project 3: Poisson Editing</vt:lpstr>
      <vt:lpstr>Project 4: Image-Based Lighting</vt:lpstr>
      <vt:lpstr>Project 5: Automatic Photo Stitching </vt:lpstr>
      <vt:lpstr>Final Project</vt:lpstr>
      <vt:lpstr>Project details</vt:lpstr>
      <vt:lpstr>Getting help outside of class</vt:lpstr>
      <vt:lpstr>Grades</vt:lpstr>
      <vt:lpstr>Academic Integrity</vt:lpstr>
      <vt:lpstr>Other comments</vt:lpstr>
      <vt:lpstr>Feedback is welcome</vt:lpstr>
      <vt:lpstr>PowerPoint Presentation</vt:lpstr>
      <vt:lpstr>Final comments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 Hoiem</cp:lastModifiedBy>
  <cp:revision>91</cp:revision>
  <dcterms:created xsi:type="dcterms:W3CDTF">2009-12-16T02:55:56Z</dcterms:created>
  <dcterms:modified xsi:type="dcterms:W3CDTF">2013-08-27T23:17:10Z</dcterms:modified>
</cp:coreProperties>
</file>