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mp4" ContentType="video/unknown"/>
  <Default Extension="wmv" ContentType="video/x-ms-wm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44" r:id="rId1"/>
  </p:sldMasterIdLst>
  <p:notesMasterIdLst>
    <p:notesMasterId r:id="rId25"/>
  </p:notesMasterIdLst>
  <p:sldIdLst>
    <p:sldId id="581" r:id="rId2"/>
    <p:sldId id="641" r:id="rId3"/>
    <p:sldId id="665" r:id="rId4"/>
    <p:sldId id="666" r:id="rId5"/>
    <p:sldId id="644" r:id="rId6"/>
    <p:sldId id="645" r:id="rId7"/>
    <p:sldId id="661" r:id="rId8"/>
    <p:sldId id="646" r:id="rId9"/>
    <p:sldId id="647" r:id="rId10"/>
    <p:sldId id="663" r:id="rId11"/>
    <p:sldId id="648" r:id="rId12"/>
    <p:sldId id="651" r:id="rId13"/>
    <p:sldId id="649" r:id="rId14"/>
    <p:sldId id="652" r:id="rId15"/>
    <p:sldId id="653" r:id="rId16"/>
    <p:sldId id="657" r:id="rId17"/>
    <p:sldId id="654" r:id="rId18"/>
    <p:sldId id="643" r:id="rId19"/>
    <p:sldId id="656" r:id="rId20"/>
    <p:sldId id="658" r:id="rId21"/>
    <p:sldId id="659" r:id="rId22"/>
    <p:sldId id="660" r:id="rId23"/>
    <p:sldId id="664" r:id="rId24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FF"/>
    <a:srgbClr val="CCCC00"/>
    <a:srgbClr val="00FF00"/>
    <a:srgbClr val="0AA676"/>
    <a:srgbClr val="32000C"/>
    <a:srgbClr val="CB6B30"/>
    <a:srgbClr val="E36243"/>
    <a:srgbClr val="FF4A7E"/>
    <a:srgbClr val="0B0B0B"/>
    <a:srgbClr val="23416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4776" autoAdjust="0"/>
    <p:restoredTop sz="80080" autoAdjust="0"/>
  </p:normalViewPr>
  <p:slideViewPr>
    <p:cSldViewPr>
      <p:cViewPr>
        <p:scale>
          <a:sx n="50" d="100"/>
          <a:sy n="50" d="100"/>
        </p:scale>
        <p:origin x="-826" y="2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8B0CD970-CD09-4724-822C-C586AC9A7F99}" type="datetimeFigureOut">
              <a:rPr lang="en-US"/>
              <a:pPr>
                <a:defRPr/>
              </a:pPr>
              <a:t>12/10/2012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en-US" noProof="0" smtClean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A74F91C9-C3D1-4588-B28B-EA1D2034134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36485564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49155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32E8B90B-E87A-4A88-9CB1-71A47E956C96}" type="slidenum">
              <a:rPr lang="en-US" smtClean="0">
                <a:solidFill>
                  <a:prstClr val="black"/>
                </a:solidFill>
              </a:rPr>
              <a:pPr>
                <a:defRPr/>
              </a:pPr>
              <a:t>1</a:t>
            </a:fld>
            <a:endParaRPr lang="en-US">
              <a:solidFill>
                <a:prstClr val="black"/>
              </a:solidFill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A74F91C9-C3D1-4588-B28B-EA1D20341342}" type="slidenum">
              <a:rPr lang="en-US" smtClean="0"/>
              <a:pPr>
                <a:defRPr/>
              </a:pPr>
              <a:t>12</a:t>
            </a:fld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A74F91C9-C3D1-4588-B28B-EA1D20341342}" type="slidenum">
              <a:rPr lang="en-US" smtClean="0"/>
              <a:pPr>
                <a:defRPr/>
              </a:pPr>
              <a:t>13</a:t>
            </a:fld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Roughly 20-25% overlap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A74F91C9-C3D1-4588-B28B-EA1D20341342}" type="slidenum">
              <a:rPr lang="en-US" smtClean="0"/>
              <a:pPr>
                <a:defRPr/>
              </a:pPr>
              <a:t>21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600200"/>
            <a:ext cx="7772400" cy="1470025"/>
          </a:xfrm>
        </p:spPr>
        <p:txBody>
          <a:bodyPr>
            <a:normAutofit/>
          </a:bodyPr>
          <a:lstStyle>
            <a:lvl1pPr algn="ctr">
              <a:defRPr sz="4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355975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D3FE1A1-AAA6-447A-9146-FB008EAC9470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12/10/2012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DAAC5D9-4D02-4355-9F81-DAACC891245E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914400"/>
          </a:xfrm>
        </p:spPr>
        <p:txBody>
          <a:bodyPr>
            <a:normAutofit/>
          </a:bodyPr>
          <a:lstStyle>
            <a:lvl1pPr algn="l">
              <a:defRPr sz="4000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135563"/>
          </a:xfrm>
        </p:spPr>
        <p:txBody>
          <a:bodyPr>
            <a:normAutofit/>
          </a:bodyPr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714353C-F3C6-4085-8161-4F43B3B80014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12/10/2012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DD8E536-C3BC-4AF8-BDAE-990257F1A017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06122DC-D15F-4E63-B794-47EEDD81945E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12/10/2012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A00F70D-592C-461E-A451-2ECB186765F3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47DF20-6B62-42FD-BBE2-D601524C8725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12/10/2012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7F32F3-42F6-4BCC-A530-FA9ABF4AB6EC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A64D6A9-7EEC-4663-A64E-97BE8D07D67E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12/10/2012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71AB79-448B-4A22-B124-8CD52AE9430D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0D26700-0B26-4B62-A23E-7B345285D2A4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12/10/2012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9A8285D-4628-4143-ABC7-15BC7EFC2EAF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1A018B7-AB9D-432C-9FFB-AF3C912570DB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12/10/2012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98FF512-A535-4841-A8E3-7EA728EAFD1A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109491-8924-47B8-A3F4-89E9093C0498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12/10/2012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F5855C-4D77-44B0-9385-CA251612F092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1CC2CE9-B325-4CB4-804D-AEF05B13FCB5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12/10/2012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D53F802-CDCB-4EA6-8A17-12F0E9CED9F7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DDA6644-E7CB-4198-83B0-E187ABEED2DB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12/10/2012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874C39D-E774-4CE2-AD63-30B8EC54B83F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1459957-F88E-489E-883F-66C83F50371F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12/10/2012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9153CE7-5EAA-437E-987A-20949CA3E0C0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614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066800"/>
            <a:ext cx="8229600" cy="518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CC9578BF-A6EC-4EA9-9C25-5BCD69A3C80A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12/10/2012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59AAC96C-50B8-4C85-A244-73E2179D9781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45" r:id="rId1"/>
    <p:sldLayoutId id="2147483746" r:id="rId2"/>
    <p:sldLayoutId id="2147483747" r:id="rId3"/>
    <p:sldLayoutId id="2147483748" r:id="rId4"/>
    <p:sldLayoutId id="2147483749" r:id="rId5"/>
    <p:sldLayoutId id="2147483750" r:id="rId6"/>
    <p:sldLayoutId id="2147483751" r:id="rId7"/>
    <p:sldLayoutId id="2147483752" r:id="rId8"/>
    <p:sldLayoutId id="2147483753" r:id="rId9"/>
    <p:sldLayoutId id="2147483754" r:id="rId10"/>
    <p:sldLayoutId id="2147483755" r:id="rId11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3600" kern="1200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hyperlink" Target="http://gmeyer3.projects.cs.illinois.edu/cs498dwh/proj5/" TargetMode="External"/><Relationship Id="rId2" Type="http://schemas.openxmlformats.org/officeDocument/2006/relationships/hyperlink" Target="http://lhsu7.projects.cs.illinois.edu/cs498dwh/proj5/" TargetMode="Externa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jpe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5.png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6" Type="http://schemas.openxmlformats.org/officeDocument/2006/relationships/hyperlink" Target="http://people.csail.mit.edu/celiu/motionmag/motionmag.html" TargetMode="External"/><Relationship Id="rId5" Type="http://schemas.openxmlformats.org/officeDocument/2006/relationships/hyperlink" Target="http://www.youtube.com/watch?v=IHg6fP9RrG4&amp;feature=related" TargetMode="External"/><Relationship Id="rId4" Type="http://schemas.openxmlformats.org/officeDocument/2006/relationships/hyperlink" Target="http://www.2d3.com/" TargetMode="Externa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hyperlink" Target="http://cg.cs.tsinghua.edu.cn/montage/main.htm" TargetMode="External"/><Relationship Id="rId2" Type="http://schemas.openxmlformats.org/officeDocument/2006/relationships/hyperlink" Target="http://www.stat.ucla.edu/~mtzhao/research/parse2paint/" TargetMode="Externa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1.png"/><Relationship Id="rId4" Type="http://schemas.openxmlformats.org/officeDocument/2006/relationships/image" Target="../media/image10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3.jpe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2.wmv"/><Relationship Id="rId1" Type="http://schemas.microsoft.com/office/2007/relationships/media" Target="../media/media2.wmv"/><Relationship Id="rId5" Type="http://schemas.openxmlformats.org/officeDocument/2006/relationships/image" Target="../media/image15.png"/><Relationship Id="rId4" Type="http://schemas.openxmlformats.org/officeDocument/2006/relationships/hyperlink" Target="http://www.youtube.com/watch?v=dW1Epl2LdFM" TargetMode="Externa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hyperlink" Target="http://www.youtube.com/watch?v=8CTJL5lUjHg" TargetMode="External"/><Relationship Id="rId2" Type="http://schemas.openxmlformats.org/officeDocument/2006/relationships/hyperlink" Target="http://www.youtube.com/watch?feature=iv&amp;v=fQ59dXOo63o" TargetMode="External"/><Relationship Id="rId1" Type="http://schemas.openxmlformats.org/officeDocument/2006/relationships/slideLayout" Target="../slideLayouts/slideLayout2.xml"/><Relationship Id="rId4" Type="http://schemas.openxmlformats.org/officeDocument/2006/relationships/hyperlink" Target="http://www.youtube.com/watch?v=7QrnwoO1-8A" TargetMode="Externa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hyperlink" Target="http://www.youtube.com/watch?v=e0SIezN-0UU" TargetMode="External"/><Relationship Id="rId2" Type="http://schemas.openxmlformats.org/officeDocument/2006/relationships/hyperlink" Target="http://www.youtube.com/watch?v=Kq-rB7YpYZ8" TargetMode="External"/><Relationship Id="rId1" Type="http://schemas.openxmlformats.org/officeDocument/2006/relationships/slideLayout" Target="../slideLayouts/slideLayout2.xml"/><Relationship Id="rId5" Type="http://schemas.openxmlformats.org/officeDocument/2006/relationships/hyperlink" Target="http://www.youtube.com/watch?v=zkVrMYHibE4" TargetMode="External"/><Relationship Id="rId4" Type="http://schemas.openxmlformats.org/officeDocument/2006/relationships/hyperlink" Target="http://www.youtube.com/watch?v=qCz68ukbZ7k" TargetMode="Externa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2" name="TextBox 3"/>
          <p:cNvSpPr txBox="1">
            <a:spLocks noChangeArrowheads="1"/>
          </p:cNvSpPr>
          <p:nvPr/>
        </p:nvSpPr>
        <p:spPr bwMode="auto">
          <a:xfrm>
            <a:off x="7924800" y="87313"/>
            <a:ext cx="1065228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dirty="0" smtClean="0">
                <a:solidFill>
                  <a:prstClr val="black"/>
                </a:solidFill>
              </a:rPr>
              <a:t>12/11/12</a:t>
            </a:r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8" name="Title 1"/>
          <p:cNvSpPr txBox="1">
            <a:spLocks/>
          </p:cNvSpPr>
          <p:nvPr/>
        </p:nvSpPr>
        <p:spPr bwMode="auto">
          <a:xfrm>
            <a:off x="1066800" y="457200"/>
            <a:ext cx="7086600" cy="990600"/>
          </a:xfrm>
          <a:prstGeom prst="rect">
            <a:avLst/>
          </a:prstGeom>
          <a:solidFill>
            <a:schemeClr val="bg1">
              <a:alpha val="20000"/>
            </a:schemeClr>
          </a:solidFill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normAutofit/>
          </a:bodyPr>
          <a:lstStyle/>
          <a:p>
            <a:pPr algn="ctr">
              <a:defRPr/>
            </a:pPr>
            <a:r>
              <a:rPr lang="en-US" sz="4000" dirty="0" smtClean="0">
                <a:solidFill>
                  <a:prstClr val="black"/>
                </a:solidFill>
                <a:latin typeface="Calibri"/>
              </a:rPr>
              <a:t>Looking Back, Moving Forward</a:t>
            </a:r>
          </a:p>
        </p:txBody>
      </p:sp>
      <p:sp>
        <p:nvSpPr>
          <p:cNvPr id="9" name="Subtitle 2"/>
          <p:cNvSpPr txBox="1">
            <a:spLocks/>
          </p:cNvSpPr>
          <p:nvPr/>
        </p:nvSpPr>
        <p:spPr bwMode="auto">
          <a:xfrm>
            <a:off x="1981200" y="5791200"/>
            <a:ext cx="5181600" cy="1066800"/>
          </a:xfrm>
          <a:prstGeom prst="rect">
            <a:avLst/>
          </a:prstGeom>
          <a:solidFill>
            <a:schemeClr val="bg1">
              <a:alpha val="20000"/>
            </a:schemeClr>
          </a:solidFill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algn="ctr">
              <a:spcBef>
                <a:spcPct val="20000"/>
              </a:spcBef>
              <a:buFont typeface="Arial" charset="0"/>
              <a:buNone/>
              <a:defRPr/>
            </a:pPr>
            <a:r>
              <a:rPr lang="en-US" sz="2800" dirty="0" smtClean="0">
                <a:solidFill>
                  <a:prstClr val="black"/>
                </a:solidFill>
                <a:latin typeface="Calibri"/>
              </a:rPr>
              <a:t>Computational Photography</a:t>
            </a:r>
          </a:p>
          <a:p>
            <a:pPr algn="ctr">
              <a:spcBef>
                <a:spcPct val="20000"/>
              </a:spcBef>
              <a:buFont typeface="Arial" charset="0"/>
              <a:buNone/>
              <a:defRPr/>
            </a:pPr>
            <a:r>
              <a:rPr lang="en-US" sz="2800" dirty="0" smtClean="0">
                <a:solidFill>
                  <a:prstClr val="black"/>
                </a:solidFill>
                <a:latin typeface="Calibri"/>
              </a:rPr>
              <a:t>Derek Hoiem, University of Illinois</a:t>
            </a:r>
          </a:p>
        </p:txBody>
      </p:sp>
      <p:pic>
        <p:nvPicPr>
          <p:cNvPr id="10242" name="Picture 2" descr="http://farm1.static.flickr.com/54/167352874_2e8beeefc4_z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524000" y="1524000"/>
            <a:ext cx="6096000" cy="4019550"/>
          </a:xfrm>
          <a:prstGeom prst="rect">
            <a:avLst/>
          </a:prstGeom>
          <a:noFill/>
        </p:spPr>
      </p:pic>
      <p:sp>
        <p:nvSpPr>
          <p:cNvPr id="10" name="TextBox 9"/>
          <p:cNvSpPr txBox="1"/>
          <p:nvPr/>
        </p:nvSpPr>
        <p:spPr>
          <a:xfrm>
            <a:off x="0" y="6211669"/>
            <a:ext cx="1467068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Photo Credit</a:t>
            </a:r>
          </a:p>
          <a:p>
            <a:r>
              <a:rPr lang="en-US" dirty="0" smtClean="0"/>
              <a:t>Lee </a:t>
            </a:r>
            <a:r>
              <a:rPr lang="en-US" dirty="0" err="1" smtClean="0"/>
              <a:t>Cullivan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Today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10000"/>
          </a:bodyPr>
          <a:lstStyle/>
          <a:p>
            <a:pPr marL="0" indent="0">
              <a:buNone/>
            </a:pPr>
            <a:endParaRPr lang="en-US" dirty="0" smtClean="0"/>
          </a:p>
          <a:p>
            <a:r>
              <a:rPr lang="en-US" dirty="0" smtClean="0"/>
              <a:t>Beyond this class…</a:t>
            </a:r>
          </a:p>
          <a:p>
            <a:endParaRPr lang="en-US" dirty="0" smtClean="0"/>
          </a:p>
          <a:p>
            <a:r>
              <a:rPr lang="en-US" dirty="0" smtClean="0"/>
              <a:t>ICES forms</a:t>
            </a:r>
          </a:p>
          <a:p>
            <a:endParaRPr lang="en-US" dirty="0"/>
          </a:p>
          <a:p>
            <a:r>
              <a:rPr lang="en-US" dirty="0"/>
              <a:t>Reminder: final project</a:t>
            </a:r>
          </a:p>
          <a:p>
            <a:pPr lvl="1"/>
            <a:r>
              <a:rPr lang="en-US" dirty="0" smtClean="0"/>
              <a:t>Reports due Monday Dec 17</a:t>
            </a:r>
            <a:endParaRPr lang="en-US" dirty="0"/>
          </a:p>
          <a:p>
            <a:pPr lvl="1"/>
            <a:r>
              <a:rPr lang="en-US" dirty="0"/>
              <a:t>Presentations on </a:t>
            </a:r>
            <a:r>
              <a:rPr lang="en-US" dirty="0" smtClean="0"/>
              <a:t>Tues 8am</a:t>
            </a:r>
            <a:endParaRPr lang="en-US" dirty="0"/>
          </a:p>
          <a:p>
            <a:pPr lvl="2"/>
            <a:r>
              <a:rPr lang="en-US" dirty="0" smtClean="0"/>
              <a:t>5 </a:t>
            </a:r>
            <a:r>
              <a:rPr lang="en-US" dirty="0"/>
              <a:t>min each project, quick summary of approach + some results</a:t>
            </a:r>
          </a:p>
          <a:p>
            <a:pPr lvl="2"/>
            <a:r>
              <a:rPr lang="en-US" dirty="0"/>
              <a:t>Order decided on </a:t>
            </a:r>
            <a:r>
              <a:rPr lang="en-US" dirty="0" smtClean="0"/>
              <a:t>Tues </a:t>
            </a:r>
            <a:r>
              <a:rPr lang="en-US" dirty="0"/>
              <a:t>– let me know if you can’t make the whole </a:t>
            </a:r>
            <a:r>
              <a:rPr lang="en-US" dirty="0" smtClean="0"/>
              <a:t>time</a:t>
            </a:r>
          </a:p>
          <a:p>
            <a:pPr lvl="2"/>
            <a:r>
              <a:rPr lang="en-US" dirty="0" smtClean="0"/>
              <a:t>I’ll provide some kind of light breakfast (bagel, egg and cheese on </a:t>
            </a:r>
            <a:r>
              <a:rPr lang="en-US" dirty="0" err="1" smtClean="0"/>
              <a:t>asiago</a:t>
            </a:r>
            <a:r>
              <a:rPr lang="en-US" dirty="0" smtClean="0"/>
              <a:t>, or sausage egg and cheese?) + coffee</a:t>
            </a:r>
            <a:endParaRPr lang="en-US" dirty="0" smtClean="0"/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Project 5 Favorites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534400" cy="5135563"/>
          </a:xfrm>
        </p:spPr>
        <p:txBody>
          <a:bodyPr/>
          <a:lstStyle/>
          <a:p>
            <a:endParaRPr lang="en-US" sz="2400" dirty="0" smtClean="0"/>
          </a:p>
          <a:p>
            <a:r>
              <a:rPr lang="en-US" sz="2400" dirty="0" smtClean="0"/>
              <a:t>Lin-Ming: </a:t>
            </a:r>
            <a:r>
              <a:rPr lang="en-US" sz="2400" dirty="0" smtClean="0">
                <a:hlinkClick r:id="rId2"/>
              </a:rPr>
              <a:t>http</a:t>
            </a:r>
            <a:r>
              <a:rPr lang="en-US" sz="2400" dirty="0">
                <a:hlinkClick r:id="rId2"/>
              </a:rPr>
              <a:t>://lhsu7.projects.cs.illinois.edu/cs498dwh/proj5</a:t>
            </a:r>
            <a:r>
              <a:rPr lang="en-US" sz="2400" dirty="0" smtClean="0">
                <a:hlinkClick r:id="rId2"/>
              </a:rPr>
              <a:t>/</a:t>
            </a:r>
            <a:endParaRPr lang="en-US" sz="2400" dirty="0" smtClean="0"/>
          </a:p>
          <a:p>
            <a:pPr lvl="0"/>
            <a:endParaRPr lang="en-US" sz="2400" dirty="0" smtClean="0">
              <a:solidFill>
                <a:prstClr val="black"/>
              </a:solidFill>
            </a:endParaRPr>
          </a:p>
          <a:p>
            <a:pPr lvl="0"/>
            <a:r>
              <a:rPr lang="en-US" sz="2400" dirty="0" smtClean="0">
                <a:solidFill>
                  <a:prstClr val="black"/>
                </a:solidFill>
              </a:rPr>
              <a:t>Greg</a:t>
            </a:r>
            <a:r>
              <a:rPr lang="en-US" sz="2400" dirty="0">
                <a:solidFill>
                  <a:prstClr val="black"/>
                </a:solidFill>
              </a:rPr>
              <a:t>: </a:t>
            </a:r>
            <a:r>
              <a:rPr lang="en-US" sz="2400" dirty="0">
                <a:solidFill>
                  <a:prstClr val="black"/>
                </a:solidFill>
                <a:hlinkClick r:id="rId3"/>
              </a:rPr>
              <a:t>http://gmeyer3.projects.cs.illinois.edu/cs498dwh/proj5/</a:t>
            </a:r>
            <a:endParaRPr lang="en-US" sz="2400" dirty="0">
              <a:solidFill>
                <a:prstClr val="black"/>
              </a:solidFill>
            </a:endParaRP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6865007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/>
    </mc:Choice>
    <mc:Fallback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Cylindrical/Spherical Image Stitching</a:t>
            </a:r>
            <a:endParaRPr lang="en-US" dirty="0"/>
          </a:p>
        </p:txBody>
      </p:sp>
      <p:pic>
        <p:nvPicPr>
          <p:cNvPr id="1026" name="Picture 2" descr="http://rukkanc1.projects.cs.illinois.edu/cs498dwh/proj5/pike_stitch_auto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81400" y="914400"/>
            <a:ext cx="4125672" cy="1981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http://rukkanc1.projects.cs.illinois.edu/cs498dwh/proj5/pike_stitch_auto_cylindrical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986177"/>
            <a:ext cx="3680676" cy="1752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 descr="http://rukkanc1.projects.cs.illinois.edu/cs498dwh/proj5/pike_stitch_auto_spherical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19600" y="4724400"/>
            <a:ext cx="3810000" cy="198587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4997067" y="2973071"/>
            <a:ext cx="85151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Planar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1871780" y="4738777"/>
            <a:ext cx="124906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Cylindrical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5845707" y="4318958"/>
            <a:ext cx="114646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Spherical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153770" y="6063948"/>
            <a:ext cx="468507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Results from </a:t>
            </a:r>
          </a:p>
          <a:p>
            <a:r>
              <a:rPr lang="en-US" dirty="0" smtClean="0"/>
              <a:t>Thapanapong </a:t>
            </a:r>
            <a:r>
              <a:rPr lang="en-US" dirty="0" err="1" smtClean="0"/>
              <a:t>Rakkanchanunt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609600" y="1600200"/>
            <a:ext cx="160653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/>
              <a:t>(on board)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03887758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/>
    </mc:Choice>
    <mc:Fallback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This course has provided fundamentals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 dirty="0" smtClean="0"/>
              <a:t>How photographs are captured from and relate to the 3D scene</a:t>
            </a:r>
          </a:p>
          <a:p>
            <a:endParaRPr lang="en-US" dirty="0" smtClean="0"/>
          </a:p>
          <a:p>
            <a:r>
              <a:rPr lang="en-US" dirty="0" smtClean="0"/>
              <a:t>How to think of an image as: a signal to be processed, a graph to be searched, an equation to be solved</a:t>
            </a:r>
          </a:p>
          <a:p>
            <a:endParaRPr lang="en-US" dirty="0" smtClean="0"/>
          </a:p>
          <a:p>
            <a:r>
              <a:rPr lang="en-US" dirty="0" smtClean="0"/>
              <a:t>How to manipulate photographs: cutting, growing, compositing, morphing, stitching</a:t>
            </a:r>
          </a:p>
          <a:p>
            <a:endParaRPr lang="en-US" dirty="0" smtClean="0"/>
          </a:p>
          <a:p>
            <a:r>
              <a:rPr lang="en-US" dirty="0" smtClean="0"/>
              <a:t>Basic principles of computer vision: filtering, correspondence, alignment</a:t>
            </a:r>
          </a:p>
          <a:p>
            <a:pPr lvl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else is out there?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 smtClean="0"/>
          </a:p>
          <a:p>
            <a:r>
              <a:rPr lang="en-US" dirty="0" smtClean="0"/>
              <a:t>Video and motion</a:t>
            </a:r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Scene understanding</a:t>
            </a:r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Modeling humans</a:t>
            </a:r>
            <a:endParaRPr lang="en-US" dirty="0"/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TextBox 3"/>
          <p:cNvSpPr txBox="1"/>
          <p:nvPr/>
        </p:nvSpPr>
        <p:spPr>
          <a:xfrm>
            <a:off x="1905000" y="2362200"/>
            <a:ext cx="4903907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dirty="0" smtClean="0"/>
              <a:t>What else is out there?</a:t>
            </a:r>
            <a:endParaRPr lang="en-US" sz="3600" dirty="0"/>
          </a:p>
        </p:txBody>
      </p:sp>
      <p:sp>
        <p:nvSpPr>
          <p:cNvPr id="5" name="TextBox 4"/>
          <p:cNvSpPr txBox="1"/>
          <p:nvPr/>
        </p:nvSpPr>
        <p:spPr>
          <a:xfrm>
            <a:off x="4572000" y="3810000"/>
            <a:ext cx="3289683" cy="206210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/>
              <a:t>Lots!</a:t>
            </a:r>
          </a:p>
          <a:p>
            <a:pPr>
              <a:buFont typeface="Arial" pitchFamily="34" charset="0"/>
              <a:buChar char="•"/>
            </a:pPr>
            <a:r>
              <a:rPr lang="en-US" sz="2400" dirty="0" smtClean="0"/>
              <a:t> Videos and motion</a:t>
            </a:r>
          </a:p>
          <a:p>
            <a:pPr>
              <a:buFont typeface="Arial" pitchFamily="34" charset="0"/>
              <a:buChar char="•"/>
            </a:pPr>
            <a:r>
              <a:rPr lang="en-US" sz="2400" dirty="0" smtClean="0"/>
              <a:t> Scene understanding</a:t>
            </a:r>
          </a:p>
          <a:p>
            <a:pPr>
              <a:buFont typeface="Arial" pitchFamily="34" charset="0"/>
              <a:buChar char="•"/>
            </a:pPr>
            <a:r>
              <a:rPr lang="en-US" sz="2400" dirty="0" smtClean="0"/>
              <a:t> Modeling humans</a:t>
            </a:r>
          </a:p>
          <a:p>
            <a:pPr>
              <a:buFont typeface="Arial" pitchFamily="34" charset="0"/>
              <a:buChar char="•"/>
            </a:pPr>
            <a:r>
              <a:rPr lang="en-US" sz="2400" dirty="0" smtClean="0"/>
              <a:t> …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Video and motion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382000" cy="5135563"/>
          </a:xfrm>
        </p:spPr>
        <p:txBody>
          <a:bodyPr>
            <a:normAutofit/>
          </a:bodyPr>
          <a:lstStyle/>
          <a:p>
            <a:r>
              <a:rPr lang="en-US" dirty="0" smtClean="0"/>
              <a:t>Video = sequence of images</a:t>
            </a:r>
          </a:p>
          <a:p>
            <a:pPr lvl="1"/>
            <a:r>
              <a:rPr lang="en-US" dirty="0" smtClean="0"/>
              <a:t>Track points </a:t>
            </a:r>
            <a:r>
              <a:rPr lang="en-US" dirty="0" smtClean="0">
                <a:sym typeface="Wingdings" pitchFamily="2" charset="2"/>
              </a:rPr>
              <a:t> optical flow, tracked objects, 3D reconstruction</a:t>
            </a:r>
          </a:p>
          <a:p>
            <a:pPr lvl="1"/>
            <a:r>
              <a:rPr lang="en-US" dirty="0" smtClean="0">
                <a:sym typeface="Wingdings" pitchFamily="2" charset="2"/>
              </a:rPr>
              <a:t>Look for changes  background subtraction</a:t>
            </a:r>
          </a:p>
          <a:p>
            <a:pPr lvl="1"/>
            <a:r>
              <a:rPr lang="en-US" dirty="0" smtClean="0">
                <a:sym typeface="Wingdings" pitchFamily="2" charset="2"/>
              </a:rPr>
              <a:t>Find coherent space-time regions  segmentation</a:t>
            </a:r>
            <a:endParaRPr lang="en-US" dirty="0" smtClean="0"/>
          </a:p>
          <a:p>
            <a:r>
              <a:rPr lang="en-US" dirty="0" smtClean="0"/>
              <a:t>Examples: </a:t>
            </a:r>
          </a:p>
          <a:p>
            <a:pPr lvl="1"/>
            <a:r>
              <a:rPr lang="en-US" dirty="0" smtClean="0"/>
              <a:t>Point tracking</a:t>
            </a:r>
          </a:p>
          <a:p>
            <a:pPr lvl="2"/>
            <a:r>
              <a:rPr lang="en-US" dirty="0" smtClean="0">
                <a:hlinkClick r:id="rId4"/>
              </a:rPr>
              <a:t>2D3</a:t>
            </a:r>
            <a:r>
              <a:rPr lang="en-US" dirty="0" smtClean="0"/>
              <a:t> / </a:t>
            </a:r>
            <a:r>
              <a:rPr lang="en-US" dirty="0" err="1" smtClean="0">
                <a:hlinkClick r:id="rId5"/>
              </a:rPr>
              <a:t>Boujou</a:t>
            </a:r>
            <a:r>
              <a:rPr lang="en-US" dirty="0" smtClean="0">
                <a:hlinkClick r:id="rId5"/>
              </a:rPr>
              <a:t> </a:t>
            </a:r>
            <a:r>
              <a:rPr lang="en-US" dirty="0" smtClean="0">
                <a:hlinkClick r:id="rId5"/>
              </a:rPr>
              <a:t>1</a:t>
            </a:r>
            <a:endParaRPr lang="en-US" dirty="0" smtClean="0"/>
          </a:p>
          <a:p>
            <a:pPr lvl="1"/>
            <a:r>
              <a:rPr lang="en-US" dirty="0" smtClean="0"/>
              <a:t>“</a:t>
            </a:r>
            <a:r>
              <a:rPr lang="en-US" dirty="0" smtClean="0">
                <a:hlinkClick r:id="rId6"/>
              </a:rPr>
              <a:t>Motion Magnification</a:t>
            </a:r>
            <a:r>
              <a:rPr lang="en-US" dirty="0" smtClean="0"/>
              <a:t>” (Liu et al. 2005)</a:t>
            </a:r>
          </a:p>
          <a:p>
            <a:pPr lvl="1"/>
            <a:endParaRPr lang="en-US" dirty="0" smtClean="0"/>
          </a:p>
          <a:p>
            <a:pPr lvl="1"/>
            <a:endParaRPr lang="en-US" dirty="0" smtClean="0"/>
          </a:p>
          <a:p>
            <a:pPr lvl="1"/>
            <a:endParaRPr lang="en-US" dirty="0" smtClean="0"/>
          </a:p>
        </p:txBody>
      </p:sp>
      <p:pic>
        <p:nvPicPr>
          <p:cNvPr id="5" name="VIDEO_siggraph_2005.mp4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7301033" y="4864199"/>
            <a:ext cx="1389063" cy="1041598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 fullScrn="1">
              <p:cMediaNode vol="80000">
                <p:cTn id="15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Scene understanding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r>
              <a:rPr lang="en-US" dirty="0" smtClean="0"/>
              <a:t>	Interpret image in terms of scene categories, objects, surfaces, interactions, goals, etc.</a:t>
            </a:r>
          </a:p>
          <a:p>
            <a:endParaRPr lang="en-US" dirty="0"/>
          </a:p>
        </p:txBody>
      </p:sp>
      <p:pic>
        <p:nvPicPr>
          <p:cNvPr id="4" name="Picture 2" descr="C:\Users\Hoiem\Pictures\Beijing\chillin on the great wall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85800" y="2057400"/>
            <a:ext cx="6096000" cy="4572000"/>
          </a:xfrm>
          <a:prstGeom prst="rect">
            <a:avLst/>
          </a:prstGeom>
          <a:noFill/>
        </p:spPr>
      </p:pic>
      <p:sp>
        <p:nvSpPr>
          <p:cNvPr id="5" name="TextBox 4"/>
          <p:cNvSpPr txBox="1"/>
          <p:nvPr/>
        </p:nvSpPr>
        <p:spPr>
          <a:xfrm>
            <a:off x="4190999" y="5780782"/>
            <a:ext cx="4953001" cy="1077218"/>
          </a:xfrm>
          <a:prstGeom prst="rect">
            <a:avLst/>
          </a:prstGeom>
          <a:solidFill>
            <a:schemeClr val="bg1">
              <a:alpha val="64000"/>
            </a:schemeClr>
          </a:solidFill>
        </p:spPr>
        <p:txBody>
          <a:bodyPr wrap="square" rtlCol="0">
            <a:spAutoFit/>
          </a:bodyPr>
          <a:lstStyle/>
          <a:p>
            <a:pPr>
              <a:buFont typeface="Arial" pitchFamily="34" charset="0"/>
              <a:buChar char="•"/>
            </a:pPr>
            <a:r>
              <a:rPr lang="en-US" sz="1600" dirty="0" smtClean="0"/>
              <a:t> Remove the guy lying down (Alyosha)</a:t>
            </a:r>
          </a:p>
          <a:p>
            <a:pPr>
              <a:buFont typeface="Arial" pitchFamily="34" charset="0"/>
              <a:buChar char="•"/>
            </a:pPr>
            <a:r>
              <a:rPr lang="en-US" sz="1600" dirty="0" smtClean="0"/>
              <a:t> Make the woman dance or the guy get up</a:t>
            </a:r>
          </a:p>
          <a:p>
            <a:pPr>
              <a:buFont typeface="Arial" pitchFamily="34" charset="0"/>
              <a:buChar char="•"/>
            </a:pPr>
            <a:r>
              <a:rPr lang="en-US" sz="1600" dirty="0" smtClean="0"/>
              <a:t> Fill in the window with bricks </a:t>
            </a:r>
          </a:p>
          <a:p>
            <a:pPr>
              <a:buFont typeface="Arial" pitchFamily="34" charset="0"/>
              <a:buChar char="•"/>
            </a:pPr>
            <a:r>
              <a:rPr lang="en-US" sz="1600" dirty="0" smtClean="0"/>
              <a:t> Find me images with only Alyosha and  </a:t>
            </a:r>
            <a:r>
              <a:rPr lang="en-US" sz="1600" dirty="0" err="1" smtClean="0"/>
              <a:t>Piotro</a:t>
            </a:r>
            <a:endParaRPr lang="en-US" sz="16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Scene understanding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ym typeface="Wingdings" pitchFamily="2" charset="2"/>
              </a:rPr>
              <a:t>Mostly unsolved, but what we have is still useful (and quickly getting better)</a:t>
            </a:r>
          </a:p>
          <a:p>
            <a:r>
              <a:rPr lang="en-US" dirty="0" smtClean="0">
                <a:sym typeface="Wingdings" pitchFamily="2" charset="2"/>
              </a:rPr>
              <a:t>Examples</a:t>
            </a:r>
          </a:p>
          <a:p>
            <a:pPr lvl="1"/>
            <a:r>
              <a:rPr lang="en-US" dirty="0" smtClean="0">
                <a:sym typeface="Wingdings" pitchFamily="2" charset="2"/>
              </a:rPr>
              <a:t>“</a:t>
            </a:r>
            <a:r>
              <a:rPr lang="en-US" dirty="0" smtClean="0">
                <a:sym typeface="Wingdings" pitchFamily="2" charset="2"/>
                <a:hlinkClick r:id="rId2"/>
              </a:rPr>
              <a:t>From Image Parsing to Painterly Rendering</a:t>
            </a:r>
            <a:r>
              <a:rPr lang="en-US" dirty="0" smtClean="0">
                <a:sym typeface="Wingdings" pitchFamily="2" charset="2"/>
              </a:rPr>
              <a:t>” (Zeng et al. 2010)</a:t>
            </a:r>
          </a:p>
          <a:p>
            <a:pPr lvl="1"/>
            <a:r>
              <a:rPr lang="en-US" dirty="0" smtClean="0">
                <a:sym typeface="Wingdings" pitchFamily="2" charset="2"/>
              </a:rPr>
              <a:t>“</a:t>
            </a:r>
            <a:r>
              <a:rPr lang="en-US" dirty="0" smtClean="0">
                <a:sym typeface="Wingdings" pitchFamily="2" charset="2"/>
                <a:hlinkClick r:id="rId3"/>
              </a:rPr>
              <a:t>Sketch2Photo: Internet Image Montage</a:t>
            </a:r>
            <a:r>
              <a:rPr lang="en-US" dirty="0" smtClean="0">
                <a:sym typeface="Wingdings" pitchFamily="2" charset="2"/>
              </a:rPr>
              <a:t>” (Chen et al. 2009)</a:t>
            </a:r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Image Parsing to Painterly Rendering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6009809" y="6488668"/>
            <a:ext cx="313419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Zeng et al. SIGGRAPH 2010</a:t>
            </a:r>
            <a:endParaRPr lang="en-US" dirty="0"/>
          </a:p>
        </p:txBody>
      </p:sp>
      <p:pic>
        <p:nvPicPr>
          <p:cNvPr id="1026" name="Picture 2" descr="http://www.stat.ucla.edu/~mtzhao/research/parse2paint/figures/teaser_photo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04800" y="2619374"/>
            <a:ext cx="3124200" cy="2343150"/>
          </a:xfrm>
          <a:prstGeom prst="rect">
            <a:avLst/>
          </a:prstGeom>
          <a:noFill/>
        </p:spPr>
      </p:pic>
      <p:pic>
        <p:nvPicPr>
          <p:cNvPr id="1028" name="Picture 4" descr="http://www.stat.ucla.edu/~mtzhao/research/parse2paint/thumbnails/teaser_painting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733800" y="1836126"/>
            <a:ext cx="5207521" cy="3909647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Image Parsing to Painterly Rendering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6009809" y="6488668"/>
            <a:ext cx="313419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Zeng et al. SIGGRAPH 2010</a:t>
            </a:r>
            <a:endParaRPr lang="en-US" dirty="0"/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3" cstate="print"/>
          <a:srcRect r="39163"/>
          <a:stretch>
            <a:fillRect/>
          </a:stretch>
        </p:blipFill>
        <p:spPr bwMode="auto">
          <a:xfrm>
            <a:off x="304800" y="762000"/>
            <a:ext cx="3886200" cy="38619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7650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04800" y="4930108"/>
            <a:ext cx="4876800" cy="18516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TextBox 7"/>
          <p:cNvSpPr txBox="1"/>
          <p:nvPr/>
        </p:nvSpPr>
        <p:spPr>
          <a:xfrm>
            <a:off x="457200" y="914400"/>
            <a:ext cx="78739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Parse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280359" y="4636976"/>
            <a:ext cx="88998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Sketch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2819400" y="4625308"/>
            <a:ext cx="20954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Brush Orientations</a:t>
            </a:r>
            <a:endParaRPr lang="en-US" dirty="0"/>
          </a:p>
        </p:txBody>
      </p:sp>
      <p:pic>
        <p:nvPicPr>
          <p:cNvPr id="27651" name="Picture 3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172200" y="2438400"/>
            <a:ext cx="2535910" cy="3200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2" name="TextBox 11"/>
          <p:cNvSpPr txBox="1"/>
          <p:nvPr/>
        </p:nvSpPr>
        <p:spPr>
          <a:xfrm>
            <a:off x="6705600" y="1905000"/>
            <a:ext cx="163378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Brush Strokes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0" grpId="0"/>
      <p:bldP spid="12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Image Parsing to Painterly Rendering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6009809" y="6488668"/>
            <a:ext cx="313419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Zeng et al. SIGGRAPH 2010</a:t>
            </a:r>
            <a:endParaRPr lang="en-US" dirty="0"/>
          </a:p>
        </p:txBody>
      </p:sp>
      <p:pic>
        <p:nvPicPr>
          <p:cNvPr id="24578" name="Picture 2" descr="http://www.stat.ucla.edu/~mtzhao/research/parse2paint/thumbnails/d_photo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81000" y="2819400"/>
            <a:ext cx="2314575" cy="1733551"/>
          </a:xfrm>
          <a:prstGeom prst="rect">
            <a:avLst/>
          </a:prstGeom>
          <a:noFill/>
        </p:spPr>
      </p:pic>
      <p:pic>
        <p:nvPicPr>
          <p:cNvPr id="24580" name="Picture 4" descr="http://www.stat.ucla.edu/~mtzhao/research/parse2paint/figures/d_painting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200400" y="1428750"/>
            <a:ext cx="5715000" cy="428625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Image Parsing to Painterly Rendering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8674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3400" y="990600"/>
            <a:ext cx="7919699" cy="5257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More examples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Sketch2photo: </a:t>
            </a:r>
            <a:r>
              <a:rPr lang="en-US" sz="2800" dirty="0" smtClean="0">
                <a:hlinkClick r:id="rId4"/>
              </a:rPr>
              <a:t>http://www.youtube.com/watch?v=dW1Epl2LdFM</a:t>
            </a:r>
            <a:endParaRPr lang="en-US" sz="2800" dirty="0" smtClean="0"/>
          </a:p>
          <a:p>
            <a:endParaRPr lang="en-US" sz="2800" dirty="0" smtClean="0"/>
          </a:p>
          <a:p>
            <a:r>
              <a:rPr lang="en-US" dirty="0" smtClean="0"/>
              <a:t>Animating still photographs</a:t>
            </a:r>
          </a:p>
          <a:p>
            <a:pPr>
              <a:buNone/>
            </a:pPr>
            <a:r>
              <a:rPr lang="en-US" sz="3600" dirty="0" smtClean="0"/>
              <a:t>	</a:t>
            </a:r>
            <a:endParaRPr lang="en-US" sz="3600" dirty="0"/>
          </a:p>
        </p:txBody>
      </p:sp>
      <p:sp>
        <p:nvSpPr>
          <p:cNvPr id="4" name="TextBox 3"/>
          <p:cNvSpPr txBox="1"/>
          <p:nvPr/>
        </p:nvSpPr>
        <p:spPr>
          <a:xfrm>
            <a:off x="0" y="6477000"/>
            <a:ext cx="187743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Chen et al. 2009</a:t>
            </a:r>
            <a:endParaRPr lang="en-US" dirty="0"/>
          </a:p>
        </p:txBody>
      </p:sp>
      <p:pic>
        <p:nvPicPr>
          <p:cNvPr id="6" name="sig05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913380" y="3255992"/>
            <a:ext cx="4876800" cy="32512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video fullScrn="1">
              <p:cMediaNode vol="80000">
                <p:cTn id="2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Interactive games: </a:t>
            </a:r>
            <a:r>
              <a:rPr lang="en-US" dirty="0" err="1" smtClean="0"/>
              <a:t>Kinect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400" dirty="0" smtClean="0"/>
              <a:t>Object Recognition: </a:t>
            </a:r>
            <a:r>
              <a:rPr lang="en-US" sz="2400" dirty="0" smtClean="0">
                <a:hlinkClick r:id="rId2"/>
              </a:rPr>
              <a:t>http://www.youtube.com/watch?feature=iv&amp;v=fQ59dXOo63o</a:t>
            </a:r>
            <a:endParaRPr lang="en-US" sz="2400" dirty="0" smtClean="0"/>
          </a:p>
          <a:p>
            <a:endParaRPr lang="en-US" sz="2400" dirty="0" smtClean="0">
              <a:hlinkClick r:id="rId3"/>
            </a:endParaRPr>
          </a:p>
          <a:p>
            <a:r>
              <a:rPr lang="en-US" sz="2400" dirty="0" smtClean="0"/>
              <a:t>Mario: </a:t>
            </a:r>
            <a:r>
              <a:rPr lang="en-US" sz="2400" dirty="0" smtClean="0">
                <a:hlinkClick r:id="rId3"/>
              </a:rPr>
              <a:t>http://www.youtube.com/watch?v=8CTJL5lUjHg</a:t>
            </a:r>
            <a:endParaRPr lang="en-US" sz="2400" dirty="0" smtClean="0"/>
          </a:p>
          <a:p>
            <a:endParaRPr lang="en-US" sz="2400" dirty="0" smtClean="0">
              <a:hlinkClick r:id="rId4"/>
            </a:endParaRPr>
          </a:p>
          <a:p>
            <a:r>
              <a:rPr lang="en-US" sz="2400" dirty="0" smtClean="0"/>
              <a:t>3D: </a:t>
            </a:r>
            <a:r>
              <a:rPr lang="en-US" sz="2400" dirty="0" smtClean="0">
                <a:hlinkClick r:id="rId4"/>
              </a:rPr>
              <a:t>http://www.youtube.com/watch?v=7QrnwoO1-8A</a:t>
            </a:r>
            <a:endParaRPr lang="en-US" sz="2400" dirty="0" smtClean="0"/>
          </a:p>
          <a:p>
            <a:endParaRPr lang="en-US" sz="2400" dirty="0" smtClean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Modeling humans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hlinkClick r:id="rId2"/>
              </a:rPr>
              <a:t>Estimating pose and shape</a:t>
            </a:r>
            <a:endParaRPr lang="en-US" dirty="0" smtClean="0">
              <a:hlinkClick r:id="rId3"/>
            </a:endParaRPr>
          </a:p>
          <a:p>
            <a:endParaRPr lang="en-US" dirty="0" smtClean="0">
              <a:hlinkClick r:id="rId3"/>
            </a:endParaRPr>
          </a:p>
          <a:p>
            <a:r>
              <a:rPr lang="en-US" dirty="0" smtClean="0">
                <a:hlinkClick r:id="rId4"/>
              </a:rPr>
              <a:t>Motion capture</a:t>
            </a:r>
            <a:endParaRPr lang="en-US" dirty="0" smtClean="0">
              <a:hlinkClick r:id="rId3"/>
            </a:endParaRPr>
          </a:p>
          <a:p>
            <a:endParaRPr lang="en-US" dirty="0" smtClean="0">
              <a:hlinkClick r:id="rId3"/>
            </a:endParaRPr>
          </a:p>
          <a:p>
            <a:r>
              <a:rPr lang="en-US" dirty="0" smtClean="0">
                <a:hlinkClick r:id="rId5"/>
              </a:rPr>
              <a:t>Face transfer</a:t>
            </a:r>
            <a:endParaRPr lang="en-US" dirty="0" smtClean="0">
              <a:hlinkClick r:id="rId3"/>
            </a:endParaRPr>
          </a:p>
          <a:p>
            <a:endParaRPr lang="en-US" dirty="0" smtClean="0">
              <a:hlinkClick r:id="rId3"/>
            </a:endParaRPr>
          </a:p>
          <a:p>
            <a:r>
              <a:rPr lang="en-US" dirty="0" smtClean="0">
                <a:hlinkClick r:id="rId3"/>
              </a:rPr>
              <a:t>Crowd simulation</a:t>
            </a:r>
            <a:endParaRPr lang="en-US" dirty="0" smtClean="0"/>
          </a:p>
          <a:p>
            <a:endParaRPr lang="en-US" dirty="0" smtClean="0"/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Questions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How can we simplify editing of photos and videos?</a:t>
            </a:r>
          </a:p>
          <a:p>
            <a:endParaRPr lang="en-US" dirty="0" smtClean="0"/>
          </a:p>
          <a:p>
            <a:r>
              <a:rPr lang="en-US" dirty="0" smtClean="0"/>
              <a:t>How can we organize photographs and videos?</a:t>
            </a:r>
          </a:p>
          <a:p>
            <a:endParaRPr lang="en-US" dirty="0" smtClean="0"/>
          </a:p>
          <a:p>
            <a:r>
              <a:rPr lang="en-US" dirty="0" smtClean="0"/>
              <a:t>Can we just capture and store the whole visual world?</a:t>
            </a:r>
          </a:p>
          <a:p>
            <a:endParaRPr lang="en-US" dirty="0" smtClean="0"/>
          </a:p>
          <a:p>
            <a:endParaRPr lang="en-US" dirty="0"/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Questions, Looking Forward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 dirty="0" smtClean="0"/>
              <a:t>How can we get computers to understand scenes (make predictions, describe them, etc.)?</a:t>
            </a:r>
          </a:p>
          <a:p>
            <a:endParaRPr lang="en-US" dirty="0" smtClean="0"/>
          </a:p>
          <a:p>
            <a:r>
              <a:rPr lang="en-US" dirty="0" smtClean="0"/>
              <a:t>How can we design programs where semi-smart computers and people collaborate?</a:t>
            </a:r>
          </a:p>
          <a:p>
            <a:pPr>
              <a:buNone/>
            </a:pPr>
            <a:endParaRPr lang="en-US" dirty="0" smtClean="0"/>
          </a:p>
          <a:p>
            <a:r>
              <a:rPr lang="en-US" dirty="0" smtClean="0"/>
              <a:t>What if we just capture and store the whole visual world (think </a:t>
            </a:r>
            <a:r>
              <a:rPr lang="en-US" dirty="0" err="1" smtClean="0"/>
              <a:t>StreetView</a:t>
            </a:r>
            <a:r>
              <a:rPr lang="en-US" dirty="0" smtClean="0"/>
              <a:t>)? </a:t>
            </a:r>
          </a:p>
          <a:p>
            <a:endParaRPr lang="en-US" dirty="0" smtClean="0"/>
          </a:p>
          <a:p>
            <a:r>
              <a:rPr lang="en-US" dirty="0" smtClean="0"/>
              <a:t>How will photography change if depth cameras become standard?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How can you learn more?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Relevant courses</a:t>
            </a:r>
          </a:p>
          <a:p>
            <a:pPr lvl="1"/>
            <a:r>
              <a:rPr lang="en-US" dirty="0" smtClean="0"/>
              <a:t>Production graphics (CS 419)</a:t>
            </a:r>
          </a:p>
          <a:p>
            <a:pPr lvl="1"/>
            <a:r>
              <a:rPr lang="en-US" dirty="0" smtClean="0"/>
              <a:t>Machine learning (CS 446)</a:t>
            </a:r>
          </a:p>
          <a:p>
            <a:pPr lvl="1"/>
            <a:r>
              <a:rPr lang="en-US" dirty="0" smtClean="0"/>
              <a:t>Computer vision (CS 543)</a:t>
            </a:r>
          </a:p>
          <a:p>
            <a:pPr lvl="1"/>
            <a:r>
              <a:rPr lang="en-US" dirty="0" smtClean="0"/>
              <a:t>Optimization methods (w/ David Forsyth)</a:t>
            </a:r>
          </a:p>
          <a:p>
            <a:pPr lvl="1"/>
            <a:r>
              <a:rPr lang="en-US" dirty="0" smtClean="0"/>
              <a:t>Parallel processing / GPU</a:t>
            </a:r>
          </a:p>
          <a:p>
            <a:pPr lvl="1"/>
            <a:r>
              <a:rPr lang="en-US" dirty="0" smtClean="0"/>
              <a:t>HCI, data mining, NLP, robotics</a:t>
            </a:r>
          </a:p>
          <a:p>
            <a:pPr lvl="1"/>
            <a:endParaRPr lang="en-US" dirty="0" smtClean="0"/>
          </a:p>
          <a:p>
            <a:endParaRPr lang="en-US" dirty="0" smtClean="0"/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Computer vision (w/ </a:t>
            </a:r>
            <a:r>
              <a:rPr lang="en-US" dirty="0" smtClean="0"/>
              <a:t>Lana Spring 2013)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pPr>
              <a:buNone/>
            </a:pPr>
            <a:r>
              <a:rPr lang="en-US" sz="3300" dirty="0" smtClean="0"/>
              <a:t>Similar stuff to CP</a:t>
            </a:r>
          </a:p>
          <a:p>
            <a:r>
              <a:rPr lang="en-US" dirty="0" smtClean="0"/>
              <a:t>Camera models, filtering, single-view geometry, light and capture</a:t>
            </a:r>
          </a:p>
          <a:p>
            <a:pPr>
              <a:buNone/>
            </a:pPr>
            <a:endParaRPr lang="en-US" dirty="0" smtClean="0"/>
          </a:p>
          <a:p>
            <a:pPr>
              <a:buNone/>
            </a:pPr>
            <a:r>
              <a:rPr lang="en-US" sz="3300" dirty="0" smtClean="0"/>
              <a:t>New stuff</a:t>
            </a:r>
          </a:p>
          <a:p>
            <a:r>
              <a:rPr lang="en-US" dirty="0" smtClean="0"/>
              <a:t>Scene understanding</a:t>
            </a:r>
          </a:p>
          <a:p>
            <a:pPr lvl="1"/>
            <a:r>
              <a:rPr lang="en-US" dirty="0" smtClean="0"/>
              <a:t>Object category recognition</a:t>
            </a:r>
          </a:p>
          <a:p>
            <a:pPr lvl="1"/>
            <a:r>
              <a:rPr lang="en-US" dirty="0" smtClean="0"/>
              <a:t>Action/activity recognition</a:t>
            </a:r>
          </a:p>
          <a:p>
            <a:pPr lvl="1"/>
            <a:r>
              <a:rPr lang="en-US" dirty="0" smtClean="0"/>
              <a:t>Edge detection, clustering, segmentation</a:t>
            </a:r>
          </a:p>
          <a:p>
            <a:r>
              <a:rPr lang="en-US" dirty="0" smtClean="0"/>
              <a:t>Videos</a:t>
            </a:r>
          </a:p>
          <a:p>
            <a:pPr lvl="1"/>
            <a:r>
              <a:rPr lang="en-US" dirty="0" smtClean="0"/>
              <a:t>Tracking, optical flow</a:t>
            </a:r>
          </a:p>
          <a:p>
            <a:pPr lvl="1"/>
            <a:r>
              <a:rPr lang="en-US" dirty="0" smtClean="0"/>
              <a:t>Structure from motion</a:t>
            </a:r>
          </a:p>
          <a:p>
            <a:r>
              <a:rPr lang="en-US" dirty="0" smtClean="0"/>
              <a:t>Multi-view geometry</a:t>
            </a:r>
          </a:p>
          <a:p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How do you learn more?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1"/>
            <a:endParaRPr lang="en-US" dirty="0" smtClean="0"/>
          </a:p>
          <a:p>
            <a:pPr>
              <a:buNone/>
            </a:pPr>
            <a:endParaRPr lang="en-US" dirty="0" smtClean="0"/>
          </a:p>
          <a:p>
            <a:pPr>
              <a:buNone/>
            </a:pPr>
            <a:endParaRPr lang="en-US" dirty="0" smtClean="0"/>
          </a:p>
          <a:p>
            <a:pPr>
              <a:buNone/>
            </a:pPr>
            <a:endParaRPr lang="en-US" dirty="0" smtClean="0"/>
          </a:p>
          <a:p>
            <a:pPr>
              <a:buNone/>
            </a:pPr>
            <a:r>
              <a:rPr lang="en-US" dirty="0" smtClean="0"/>
              <a:t>		</a:t>
            </a:r>
            <a:r>
              <a:rPr lang="en-US" sz="4400" dirty="0" smtClean="0"/>
              <a:t>		Explore!</a:t>
            </a:r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Thank you!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 smtClean="0"/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2_Office Theme">
  <a:themeElements>
    <a:clrScheme name="Custom 3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595959"/>
      </a:hlink>
      <a:folHlink>
        <a:srgbClr val="595959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62000</TotalTime>
  <Words>643</Words>
  <Application>Microsoft Office PowerPoint</Application>
  <PresentationFormat>On-screen Show (4:3)</PresentationFormat>
  <Paragraphs>156</Paragraphs>
  <Slides>23</Slides>
  <Notes>4</Notes>
  <HiddenSlides>5</HiddenSlides>
  <MMClips>2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24" baseType="lpstr">
      <vt:lpstr>2_Office Theme</vt:lpstr>
      <vt:lpstr>PowerPoint Presentation</vt:lpstr>
      <vt:lpstr>Today</vt:lpstr>
      <vt:lpstr>Project 5 Favorites</vt:lpstr>
      <vt:lpstr>Cylindrical/Spherical Image Stitching</vt:lpstr>
      <vt:lpstr>This course has provided fundamentals</vt:lpstr>
      <vt:lpstr>What else is out there?</vt:lpstr>
      <vt:lpstr>PowerPoint Presentation</vt:lpstr>
      <vt:lpstr>Video and motion</vt:lpstr>
      <vt:lpstr>Scene understanding</vt:lpstr>
      <vt:lpstr>Scene understanding</vt:lpstr>
      <vt:lpstr>Image Parsing to Painterly Rendering</vt:lpstr>
      <vt:lpstr>Image Parsing to Painterly Rendering</vt:lpstr>
      <vt:lpstr>Image Parsing to Painterly Rendering</vt:lpstr>
      <vt:lpstr>Image Parsing to Painterly Rendering</vt:lpstr>
      <vt:lpstr>More examples</vt:lpstr>
      <vt:lpstr>Interactive games: Kinect</vt:lpstr>
      <vt:lpstr>Modeling humans</vt:lpstr>
      <vt:lpstr>Questions</vt:lpstr>
      <vt:lpstr>Questions, Looking Forward</vt:lpstr>
      <vt:lpstr>How can you learn more?</vt:lpstr>
      <vt:lpstr>Computer vision (w/ Lana Spring 2013)</vt:lpstr>
      <vt:lpstr>How do you learn more?</vt:lpstr>
      <vt:lpstr>Thank you!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Derek Hoiem</dc:creator>
  <cp:lastModifiedBy>Derek Hoiem</cp:lastModifiedBy>
  <cp:revision>225</cp:revision>
  <dcterms:created xsi:type="dcterms:W3CDTF">2009-12-16T02:55:56Z</dcterms:created>
  <dcterms:modified xsi:type="dcterms:W3CDTF">2012-12-11T18:12:46Z</dcterms:modified>
</cp:coreProperties>
</file>