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98" r:id="rId3"/>
    <p:sldId id="515" r:id="rId4"/>
    <p:sldId id="516" r:id="rId5"/>
    <p:sldId id="466" r:id="rId6"/>
    <p:sldId id="522" r:id="rId7"/>
    <p:sldId id="523" r:id="rId8"/>
    <p:sldId id="524" r:id="rId9"/>
    <p:sldId id="525" r:id="rId10"/>
    <p:sldId id="526" r:id="rId11"/>
    <p:sldId id="527" r:id="rId12"/>
    <p:sldId id="528" r:id="rId13"/>
    <p:sldId id="529" r:id="rId14"/>
    <p:sldId id="530" r:id="rId15"/>
    <p:sldId id="487" r:id="rId16"/>
    <p:sldId id="488" r:id="rId17"/>
    <p:sldId id="489" r:id="rId18"/>
    <p:sldId id="490" r:id="rId19"/>
    <p:sldId id="467" r:id="rId20"/>
    <p:sldId id="468" r:id="rId21"/>
    <p:sldId id="469" r:id="rId22"/>
    <p:sldId id="470" r:id="rId23"/>
    <p:sldId id="471" r:id="rId24"/>
    <p:sldId id="491" r:id="rId25"/>
    <p:sldId id="473" r:id="rId26"/>
    <p:sldId id="474" r:id="rId27"/>
    <p:sldId id="475" r:id="rId28"/>
    <p:sldId id="476" r:id="rId29"/>
    <p:sldId id="477" r:id="rId30"/>
    <p:sldId id="478" r:id="rId31"/>
    <p:sldId id="479" r:id="rId32"/>
    <p:sldId id="511" r:id="rId33"/>
    <p:sldId id="480" r:id="rId34"/>
    <p:sldId id="481" r:id="rId35"/>
    <p:sldId id="482" r:id="rId36"/>
    <p:sldId id="492" r:id="rId37"/>
    <p:sldId id="495" r:id="rId38"/>
    <p:sldId id="520" r:id="rId39"/>
    <p:sldId id="521" r:id="rId40"/>
    <p:sldId id="493" r:id="rId41"/>
    <p:sldId id="494" r:id="rId42"/>
    <p:sldId id="496" r:id="rId43"/>
    <p:sldId id="497" r:id="rId44"/>
    <p:sldId id="483" r:id="rId45"/>
    <p:sldId id="484" r:id="rId46"/>
    <p:sldId id="485" r:id="rId47"/>
    <p:sldId id="486" r:id="rId48"/>
    <p:sldId id="465" r:id="rId49"/>
    <p:sldId id="498" r:id="rId50"/>
    <p:sldId id="499" r:id="rId51"/>
    <p:sldId id="500" r:id="rId52"/>
    <p:sldId id="501" r:id="rId53"/>
    <p:sldId id="504" r:id="rId54"/>
    <p:sldId id="505" r:id="rId55"/>
    <p:sldId id="506" r:id="rId56"/>
    <p:sldId id="507" r:id="rId57"/>
    <p:sldId id="508" r:id="rId58"/>
    <p:sldId id="502" r:id="rId59"/>
    <p:sldId id="503" r:id="rId60"/>
    <p:sldId id="457" r:id="rId61"/>
    <p:sldId id="509" r:id="rId62"/>
    <p:sldId id="510"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84462" autoAdjust="0"/>
  </p:normalViewPr>
  <p:slideViewPr>
    <p:cSldViewPr>
      <p:cViewPr varScale="1">
        <p:scale>
          <a:sx n="59" d="100"/>
          <a:sy n="59" d="100"/>
        </p:scale>
        <p:origin x="-989" y="-76"/>
      </p:cViewPr>
      <p:guideLst>
        <p:guide orient="horz" pos="2160"/>
        <p:guide pos="2880"/>
      </p:guideLst>
    </p:cSldViewPr>
  </p:slideViewPr>
  <p:outlineViewPr>
    <p:cViewPr>
      <p:scale>
        <a:sx n="33" d="100"/>
        <a:sy n="33" d="100"/>
      </p:scale>
      <p:origin x="0" y="902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_rels/viewProps.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25</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6300088-EF6F-4641-92A9-2649512A13D6}" type="slidenum">
              <a:rPr lang="en-US"/>
              <a:pPr/>
              <a:t>26</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27</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F9C51D2-D566-4296-B91B-6E24D7A67B2C}" type="slidenum">
              <a:rPr lang="en-US"/>
              <a:pPr/>
              <a:t>28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29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30</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32</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5DEF591-8B73-4786-AA0F-7BCCEE427A40}" type="slidenum">
              <a:rPr lang="en-US"/>
              <a:pPr/>
              <a:t>33</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34</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B8505A-8242-4510-8018-93DFE07181F0}" type="slidenum">
              <a:rPr lang="en-US"/>
              <a:pPr/>
              <a:t>4</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36</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98A3B-6A28-4C11-BE7F-5954E141D34E}" type="slidenum">
              <a:rPr lang="en-US"/>
              <a:pPr/>
              <a:t>39</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40</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44</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46</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54</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18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19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20</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917D55B-AE6D-4509-8ADB-14A1C2D7F934}" type="slidenum">
              <a:rPr lang="en-US"/>
              <a:pPr/>
              <a:t>21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22</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917D55B-AE6D-4509-8ADB-14A1C2D7F934}" type="slidenum">
              <a:rPr lang="en-US"/>
              <a:pPr/>
              <a:t>23</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24</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igital-photography-school.com/an-introduction-to-focus-stacking" TargetMode="External"/><Relationship Id="rId2" Type="http://schemas.openxmlformats.org/officeDocument/2006/relationships/hyperlink" Target="http://www.zen20934.zen.co.uk/photography/Workflow.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youtube.com/watch?v=NB4bikrNzMk"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Users\Hoiem\Desktop\My%20Papers\videos\popupFastTrain.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20.xml"/><Relationship Id="rId3" Type="http://schemas.openxmlformats.org/officeDocument/2006/relationships/tags" Target="../tags/tag2.xml"/><Relationship Id="rId21" Type="http://schemas.openxmlformats.org/officeDocument/2006/relationships/oleObject" Target="../embeddings/oleObject5.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30.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4.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1.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hyperlink" Target="http://www.ds.eng.monash.edu.au/ece4711/homogeneous_equations.pdf" TargetMode="External"/><Relationship Id="rId5" Type="http://schemas.openxmlformats.org/officeDocument/2006/relationships/image" Target="../media/image37.wmf"/><Relationship Id="rId10" Type="http://schemas.openxmlformats.org/officeDocument/2006/relationships/hyperlink" Target="http://www.cse.unr.edu/~bebis/CS791E/Notes/SVD.pdf" TargetMode="External"/><Relationship Id="rId4" Type="http://schemas.openxmlformats.org/officeDocument/2006/relationships/oleObject" Target="../embeddings/oleObject11.bin"/><Relationship Id="rId9" Type="http://schemas.openxmlformats.org/officeDocument/2006/relationships/image" Target="../media/image39.wmf"/></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8.xml"/><Relationship Id="rId7" Type="http://schemas.openxmlformats.org/officeDocument/2006/relationships/notesSlide" Target="../notesSlides/notesSlide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tags" Target="../tags/tag20.xml"/><Relationship Id="rId10" Type="http://schemas.openxmlformats.org/officeDocument/2006/relationships/image" Target="../media/image42.png"/><Relationship Id="rId4" Type="http://schemas.openxmlformats.org/officeDocument/2006/relationships/tags" Target="../tags/tag19.xml"/><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2.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6" Type="http://schemas.openxmlformats.org/officeDocument/2006/relationships/image" Target="../media/image45.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44.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image" Target="../media/image56.jpeg"/><Relationship Id="rId16"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8.wmf"/><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jpeg"/><Relationship Id="rId5" Type="http://schemas.openxmlformats.org/officeDocument/2006/relationships/image" Target="../media/image96.emf"/><Relationship Id="rId4" Type="http://schemas.openxmlformats.org/officeDocument/2006/relationships/oleObject" Target="../embeddings/oleObject14.bin"/></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oiem\Videos\cvpr2008_mini.wmv" TargetMode="External"/><Relationship Id="rId1" Type="http://schemas.openxmlformats.org/officeDocument/2006/relationships/tags" Target="../tags/tag33.xml"/><Relationship Id="rId5" Type="http://schemas.openxmlformats.org/officeDocument/2006/relationships/image" Target="../media/image98.png"/><Relationship Id="rId4"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www.wonderfulphotos.com/articles/macro/focus_stacking/" TargetMode="Externa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35.xml"/><Relationship Id="rId7" Type="http://schemas.openxmlformats.org/officeDocument/2006/relationships/image" Target="../media/image22.jpeg"/><Relationship Id="rId2" Type="http://schemas.openxmlformats.org/officeDocument/2006/relationships/tags" Target="../tags/tag34.xml"/><Relationship Id="rId1" Type="http://schemas.openxmlformats.org/officeDocument/2006/relationships/vmlDrawing" Target="../drawings/vmlDrawing7.vml"/><Relationship Id="rId6" Type="http://schemas.openxmlformats.org/officeDocument/2006/relationships/image" Target="../media/image21.jpeg"/><Relationship Id="rId11" Type="http://schemas.openxmlformats.org/officeDocument/2006/relationships/image" Target="../media/image31.png"/><Relationship Id="rId5" Type="http://schemas.openxmlformats.org/officeDocument/2006/relationships/notesSlide" Target="../notesSlides/notesSlide30.xml"/><Relationship Id="rId10" Type="http://schemas.openxmlformats.org/officeDocument/2006/relationships/oleObject" Target="../embeddings/oleObject16.bin"/><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onderfulphotos.com/articles/macro/focus_stackin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05000" y="46482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10/18/12</a:t>
            </a:r>
            <a:endParaRPr lang="en-US" dirty="0"/>
          </a:p>
        </p:txBody>
      </p:sp>
      <p:pic>
        <p:nvPicPr>
          <p:cNvPr id="6" name="Picture 4" descr="popupbook1"/>
          <p:cNvPicPr>
            <a:picLocks noChangeAspect="1" noChangeArrowheads="1"/>
          </p:cNvPicPr>
          <p:nvPr/>
        </p:nvPicPr>
        <p:blipFill>
          <a:blip r:embed="rId3" cstate="print"/>
          <a:srcRect/>
          <a:stretch>
            <a:fillRect/>
          </a:stretch>
        </p:blipFill>
        <p:spPr bwMode="auto">
          <a:xfrm>
            <a:off x="1295400" y="1447800"/>
            <a:ext cx="6722628" cy="3581400"/>
          </a:xfrm>
          <a:prstGeom prst="rect">
            <a:avLst/>
          </a:prstGeom>
          <a:noFill/>
        </p:spPr>
      </p:pic>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Some slides from Alyosha Efros, Steve Seitz</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marL="514350" indent="-514350">
              <a:buFont typeface="+mj-lt"/>
              <a:buAutoNum type="arabicPeriod"/>
            </a:pPr>
            <a:r>
              <a:rPr lang="en-US" sz="2800" dirty="0" smtClean="0"/>
              <a:t>Align images (e.g., using corresponding points)</a:t>
            </a:r>
          </a:p>
          <a:p>
            <a:pPr marL="514350" indent="-514350">
              <a:buFont typeface="+mj-lt"/>
              <a:buAutoNum type="arabicPeriod"/>
            </a:pPr>
            <a:r>
              <a:rPr lang="en-US" sz="2800" dirty="0" smtClean="0"/>
              <a:t>Two ideas</a:t>
            </a:r>
          </a:p>
          <a:p>
            <a:pPr marL="914400" lvl="1" indent="-514350">
              <a:buFont typeface="+mj-lt"/>
              <a:buAutoNum type="alphaLcParenR"/>
            </a:pPr>
            <a:r>
              <a:rPr lang="en-US" sz="2400" dirty="0" smtClean="0"/>
              <a:t>Mask regions by hand and combine with pyramid blend</a:t>
            </a:r>
          </a:p>
          <a:p>
            <a:pPr marL="914400" lvl="1" indent="-514350">
              <a:buFont typeface="+mj-lt"/>
              <a:buAutoNum type="alphaLcParenR"/>
            </a:pPr>
            <a:r>
              <a:rPr lang="en-US" sz="2400" dirty="0" smtClean="0"/>
              <a:t>Gradient domain fusion (mixed gradient) without masking</a:t>
            </a:r>
          </a:p>
          <a:p>
            <a:pPr marL="514350" indent="-514350">
              <a:buFont typeface="+mj-lt"/>
              <a:buAutoNum type="arabicPeriod"/>
            </a:pPr>
            <a:endParaRPr lang="en-US" dirty="0"/>
          </a:p>
        </p:txBody>
      </p:sp>
      <p:sp>
        <p:nvSpPr>
          <p:cNvPr id="4" name="Rectangle 3"/>
          <p:cNvSpPr/>
          <p:nvPr/>
        </p:nvSpPr>
        <p:spPr>
          <a:xfrm>
            <a:off x="4572000" y="6211669"/>
            <a:ext cx="4572000" cy="646331"/>
          </a:xfrm>
          <a:prstGeom prst="rect">
            <a:avLst/>
          </a:prstGeom>
        </p:spPr>
        <p:txBody>
          <a:bodyPr>
            <a:spAutoFit/>
          </a:bodyPr>
          <a:lstStyle/>
          <a:p>
            <a:r>
              <a:rPr lang="en-US" dirty="0" smtClean="0">
                <a:hlinkClick r:id="rId2"/>
              </a:rPr>
              <a:t>http://www.zen20934.zen.co.uk/photography/Workflow.htm#Focus%20Stacking</a:t>
            </a:r>
            <a:endParaRPr lang="en-US" dirty="0"/>
          </a:p>
        </p:txBody>
      </p:sp>
      <p:sp>
        <p:nvSpPr>
          <p:cNvPr id="5" name="TextBox 4"/>
          <p:cNvSpPr txBox="1"/>
          <p:nvPr/>
        </p:nvSpPr>
        <p:spPr>
          <a:xfrm>
            <a:off x="1666336" y="4095159"/>
            <a:ext cx="5257800" cy="830997"/>
          </a:xfrm>
          <a:prstGeom prst="rect">
            <a:avLst/>
          </a:prstGeom>
          <a:noFill/>
          <a:ln w="38100">
            <a:solidFill>
              <a:srgbClr val="00B050"/>
            </a:solidFill>
          </a:ln>
        </p:spPr>
        <p:txBody>
          <a:bodyPr wrap="square" rtlCol="0">
            <a:spAutoFit/>
          </a:bodyPr>
          <a:lstStyle/>
          <a:p>
            <a:r>
              <a:rPr lang="en-US" sz="2400" dirty="0" smtClean="0"/>
              <a:t>Automatic solution would make a very interesting final project</a:t>
            </a:r>
            <a:endParaRPr lang="en-US" sz="2400" dirty="0"/>
          </a:p>
        </p:txBody>
      </p:sp>
      <p:sp>
        <p:nvSpPr>
          <p:cNvPr id="6" name="TextBox 5"/>
          <p:cNvSpPr txBox="1"/>
          <p:nvPr/>
        </p:nvSpPr>
        <p:spPr>
          <a:xfrm>
            <a:off x="152400" y="5750003"/>
            <a:ext cx="4142836" cy="923330"/>
          </a:xfrm>
          <a:prstGeom prst="rect">
            <a:avLst/>
          </a:prstGeom>
          <a:noFill/>
        </p:spPr>
        <p:txBody>
          <a:bodyPr wrap="square" rtlCol="0">
            <a:spAutoFit/>
          </a:bodyPr>
          <a:lstStyle/>
          <a:p>
            <a:r>
              <a:rPr lang="en-US" dirty="0" smtClean="0">
                <a:hlinkClick r:id="rId3"/>
              </a:rPr>
              <a:t>http</a:t>
            </a:r>
            <a:r>
              <a:rPr lang="en-US" dirty="0">
                <a:hlinkClick r:id="rId3"/>
              </a:rPr>
              <a:t>://www.digital-photography-school.com/an-introduction-to-focus-stacking</a:t>
            </a:r>
            <a:endParaRPr lang="en-US" dirty="0"/>
          </a:p>
        </p:txBody>
      </p:sp>
      <p:sp>
        <p:nvSpPr>
          <p:cNvPr id="7" name="TextBox 6"/>
          <p:cNvSpPr txBox="1"/>
          <p:nvPr/>
        </p:nvSpPr>
        <p:spPr>
          <a:xfrm>
            <a:off x="152400" y="5380671"/>
            <a:ext cx="2736647" cy="369332"/>
          </a:xfrm>
          <a:prstGeom prst="rect">
            <a:avLst/>
          </a:prstGeom>
          <a:noFill/>
        </p:spPr>
        <p:txBody>
          <a:bodyPr wrap="none" rtlCol="0">
            <a:spAutoFit/>
          </a:bodyPr>
          <a:lstStyle/>
          <a:p>
            <a:r>
              <a:rPr lang="en-US" dirty="0" smtClean="0"/>
              <a:t>Recommended Reading:</a:t>
            </a:r>
            <a:endParaRPr lang="en-US" dirty="0"/>
          </a:p>
        </p:txBody>
      </p:sp>
    </p:spTree>
    <p:extLst>
      <p:ext uri="{BB962C8B-B14F-4D97-AF65-F5344CB8AC3E}">
        <p14:creationId xmlns:p14="http://schemas.microsoft.com/office/powerpoint/2010/main" val="2599030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smtClean="0"/>
              <a:t>Relation between field of view and focal length</a:t>
            </a:r>
          </a:p>
        </p:txBody>
      </p:sp>
      <p:sp>
        <p:nvSpPr>
          <p:cNvPr id="14341" name="TextBox 5"/>
          <p:cNvSpPr txBox="1">
            <a:spLocks noChangeArrowheads="1"/>
          </p:cNvSpPr>
          <p:nvPr/>
        </p:nvSpPr>
        <p:spPr bwMode="auto">
          <a:xfrm>
            <a:off x="838200" y="12192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5867400" y="11430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5943600" y="20574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nvGraphicFramePr>
        <p:xfrm>
          <a:off x="1981200" y="1371600"/>
          <a:ext cx="3441700" cy="1176337"/>
        </p:xfrm>
        <a:graphic>
          <a:graphicData uri="http://schemas.openxmlformats.org/presentationml/2006/ole">
            <mc:AlternateContent xmlns:mc="http://schemas.openxmlformats.org/markup-compatibility/2006">
              <mc:Choice xmlns:v="urn:schemas-microsoft-com:vml" Requires="v">
                <p:oleObj spid="_x0000_s101382" name="Equation" r:id="rId3" imgW="1041120" imgH="355320" progId="Equation.3">
                  <p:embed/>
                </p:oleObj>
              </mc:Choice>
              <mc:Fallback>
                <p:oleObj name="Equation" r:id="rId3" imgW="104112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71600"/>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5" cstate="print"/>
          <a:srcRect/>
          <a:stretch>
            <a:fillRect/>
          </a:stretch>
        </p:blipFill>
        <p:spPr bwMode="auto">
          <a:xfrm>
            <a:off x="1447800" y="2590800"/>
            <a:ext cx="6324600" cy="2571750"/>
          </a:xfrm>
          <a:prstGeom prst="rect">
            <a:avLst/>
          </a:prstGeom>
          <a:noFill/>
          <a:ln w="9525">
            <a:noFill/>
            <a:miter lim="800000"/>
            <a:headEnd/>
            <a:tailEnd/>
          </a:ln>
        </p:spPr>
      </p:pic>
    </p:spTree>
    <p:extLst>
      <p:ext uri="{BB962C8B-B14F-4D97-AF65-F5344CB8AC3E}">
        <p14:creationId xmlns:p14="http://schemas.microsoft.com/office/powerpoint/2010/main" val="1222644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Dolly Zoom or “Vertigo Effect”</a:t>
            </a:r>
            <a:endParaRPr lang="en-US" dirty="0"/>
          </a:p>
        </p:txBody>
      </p:sp>
      <p:sp>
        <p:nvSpPr>
          <p:cNvPr id="3" name="Content Placeholder 2"/>
          <p:cNvSpPr>
            <a:spLocks noGrp="1"/>
          </p:cNvSpPr>
          <p:nvPr>
            <p:ph idx="1"/>
          </p:nvPr>
        </p:nvSpPr>
        <p:spPr/>
        <p:txBody>
          <a:bodyPr/>
          <a:lstStyle/>
          <a:p>
            <a:pPr>
              <a:buNone/>
            </a:pPr>
            <a:r>
              <a:rPr lang="en-US" sz="2800" dirty="0">
                <a:hlinkClick r:id="rId2"/>
              </a:rPr>
              <a:t>http://</a:t>
            </a:r>
            <a:r>
              <a:rPr lang="en-US" sz="2800" dirty="0" smtClean="0">
                <a:hlinkClick r:id="rId2"/>
              </a:rPr>
              <a:t>www.youtube.com/watch?v=NB4bikrNzMk</a:t>
            </a:r>
            <a:endParaRPr lang="en-US" sz="2800"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057400" y="1981200"/>
            <a:ext cx="2095500" cy="4181475"/>
          </a:xfrm>
          <a:prstGeom prst="rect">
            <a:avLst/>
          </a:prstGeom>
          <a:noFill/>
        </p:spPr>
      </p:pic>
      <p:sp>
        <p:nvSpPr>
          <p:cNvPr id="5" name="TextBox 4"/>
          <p:cNvSpPr txBox="1"/>
          <p:nvPr/>
        </p:nvSpPr>
        <p:spPr>
          <a:xfrm>
            <a:off x="0" y="6488668"/>
            <a:ext cx="4262705" cy="369332"/>
          </a:xfrm>
          <a:prstGeom prst="rect">
            <a:avLst/>
          </a:prstGeom>
          <a:noFill/>
        </p:spPr>
        <p:txBody>
          <a:bodyPr wrap="none" rtlCol="0">
            <a:spAutoFit/>
          </a:bodyPr>
          <a:lstStyle/>
          <a:p>
            <a:r>
              <a:rPr lang="en-US" dirty="0" smtClean="0">
                <a:hlinkClick r:id="rId4"/>
              </a:rPr>
              <a:t>http://en.wikipedia.org/wiki/Focal_length</a:t>
            </a:r>
            <a:endParaRPr lang="en-US" dirty="0"/>
          </a:p>
        </p:txBody>
      </p:sp>
      <p:sp>
        <p:nvSpPr>
          <p:cNvPr id="6" name="TextBox 5"/>
          <p:cNvSpPr txBox="1"/>
          <p:nvPr/>
        </p:nvSpPr>
        <p:spPr>
          <a:xfrm>
            <a:off x="5029200" y="3429000"/>
            <a:ext cx="3200400" cy="954107"/>
          </a:xfrm>
          <a:prstGeom prst="rect">
            <a:avLst/>
          </a:prstGeom>
          <a:noFill/>
        </p:spPr>
        <p:txBody>
          <a:bodyPr wrap="square" rtlCol="0">
            <a:spAutoFit/>
          </a:bodyPr>
          <a:lstStyle/>
          <a:p>
            <a:r>
              <a:rPr lang="en-US" sz="2800" dirty="0" smtClean="0"/>
              <a:t>Zoom in while moving away</a:t>
            </a:r>
          </a:p>
        </p:txBody>
      </p:sp>
      <p:sp>
        <p:nvSpPr>
          <p:cNvPr id="7" name="TextBox 6"/>
          <p:cNvSpPr txBox="1"/>
          <p:nvPr/>
        </p:nvSpPr>
        <p:spPr>
          <a:xfrm>
            <a:off x="4876800" y="2286000"/>
            <a:ext cx="2616422" cy="461665"/>
          </a:xfrm>
          <a:prstGeom prst="rect">
            <a:avLst/>
          </a:prstGeom>
          <a:noFill/>
        </p:spPr>
        <p:txBody>
          <a:bodyPr wrap="none" rtlCol="0">
            <a:spAutoFit/>
          </a:bodyPr>
          <a:lstStyle/>
          <a:p>
            <a:r>
              <a:rPr lang="en-US" sz="2400" dirty="0" smtClean="0"/>
              <a:t>How is this done?</a:t>
            </a:r>
            <a:endParaRPr lang="en-US" sz="2400" dirty="0"/>
          </a:p>
        </p:txBody>
      </p:sp>
    </p:spTree>
    <p:extLst>
      <p:ext uri="{BB962C8B-B14F-4D97-AF65-F5344CB8AC3E}">
        <p14:creationId xmlns:p14="http://schemas.microsoft.com/office/powerpoint/2010/main" val="148199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smtClean="0"/>
              <a:t>Dolly zoom (or “Vertigo effect”)</a:t>
            </a:r>
          </a:p>
        </p:txBody>
      </p:sp>
      <p:sp>
        <p:nvSpPr>
          <p:cNvPr id="15365" name="Content Placeholder 2"/>
          <p:cNvSpPr>
            <a:spLocks noGrp="1"/>
          </p:cNvSpPr>
          <p:nvPr>
            <p:ph idx="1"/>
          </p:nvPr>
        </p:nvSpPr>
        <p:spPr>
          <a:xfrm>
            <a:off x="457200" y="914400"/>
            <a:ext cx="8229600" cy="5135563"/>
          </a:xfrm>
        </p:spPr>
        <p:txBody>
          <a:bodyPr/>
          <a:lstStyle/>
          <a:p>
            <a:pPr>
              <a:buFont typeface="Arial" charset="0"/>
              <a:buNone/>
            </a:pPr>
            <a:endParaRPr lang="en-US" dirty="0" smtClean="0"/>
          </a:p>
        </p:txBody>
      </p:sp>
      <p:sp>
        <p:nvSpPr>
          <p:cNvPr id="15366" name="TextBox 4"/>
          <p:cNvSpPr txBox="1">
            <a:spLocks noChangeArrowheads="1"/>
          </p:cNvSpPr>
          <p:nvPr/>
        </p:nvSpPr>
        <p:spPr bwMode="auto">
          <a:xfrm>
            <a:off x="3886200" y="6019800"/>
            <a:ext cx="3967163" cy="369888"/>
          </a:xfrm>
          <a:prstGeom prst="rect">
            <a:avLst/>
          </a:prstGeom>
          <a:noFill/>
          <a:ln w="9525">
            <a:noFill/>
            <a:miter lim="800000"/>
            <a:headEnd/>
            <a:tailEnd/>
          </a:ln>
        </p:spPr>
        <p:txBody>
          <a:bodyPr wrap="none">
            <a:spAutoFit/>
          </a:bodyPr>
          <a:lstStyle/>
          <a:p>
            <a:r>
              <a:rPr lang="en-US"/>
              <a:t>Distance between object and camera</a:t>
            </a:r>
          </a:p>
        </p:txBody>
      </p:sp>
      <p:cxnSp>
        <p:nvCxnSpPr>
          <p:cNvPr id="7" name="Straight Arrow Connector 6"/>
          <p:cNvCxnSpPr/>
          <p:nvPr/>
        </p:nvCxnSpPr>
        <p:spPr>
          <a:xfrm rot="5400000" flipH="1" flipV="1">
            <a:off x="4381500" y="53721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553200" y="3810000"/>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019800" y="4040188"/>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066800" y="19050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096000" y="1828800"/>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172200" y="27432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nvGraphicFramePr>
        <p:xfrm>
          <a:off x="2825750" y="1981200"/>
          <a:ext cx="3441700" cy="1219200"/>
        </p:xfrm>
        <a:graphic>
          <a:graphicData uri="http://schemas.openxmlformats.org/presentationml/2006/ole">
            <mc:AlternateContent xmlns:mc="http://schemas.openxmlformats.org/markup-compatibility/2006">
              <mc:Choice xmlns:v="urn:schemas-microsoft-com:vml" Requires="v">
                <p:oleObj spid="_x0000_s102410" name="Equation" r:id="rId3" imgW="1041120" imgH="368280" progId="Equation.3">
                  <p:embed/>
                </p:oleObj>
              </mc:Choice>
              <mc:Fallback>
                <p:oleObj name="Equation" r:id="rId3" imgW="104112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0" y="1981200"/>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7"/>
          <p:cNvGraphicFramePr>
            <a:graphicFrameLocks noChangeAspect="1"/>
          </p:cNvGraphicFramePr>
          <p:nvPr/>
        </p:nvGraphicFramePr>
        <p:xfrm>
          <a:off x="2438400" y="4143375"/>
          <a:ext cx="3944938" cy="1092200"/>
        </p:xfrm>
        <a:graphic>
          <a:graphicData uri="http://schemas.openxmlformats.org/presentationml/2006/ole">
            <mc:AlternateContent xmlns:mc="http://schemas.openxmlformats.org/markup-compatibility/2006">
              <mc:Choice xmlns:v="urn:schemas-microsoft-com:vml" Requires="v">
                <p:oleObj spid="_x0000_s102411" name="Equation" r:id="rId5" imgW="1193760" imgH="330120" progId="Equation.3">
                  <p:embed/>
                </p:oleObj>
              </mc:Choice>
              <mc:Fallback>
                <p:oleObj name="Equation" r:id="rId5" imgW="1193760" imgH="3301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143375"/>
                        <a:ext cx="3944938"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551805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sp>
        <p:nvSpPr>
          <p:cNvPr id="3" name="Content Placeholder 2"/>
          <p:cNvSpPr>
            <a:spLocks noGrp="1"/>
          </p:cNvSpPr>
          <p:nvPr>
            <p:ph idx="1"/>
          </p:nvPr>
        </p:nvSpPr>
        <p:spPr/>
        <p:txBody>
          <a:bodyPr/>
          <a:lstStyle/>
          <a:p>
            <a:endParaRPr lang="en-US"/>
          </a:p>
        </p:txBody>
      </p:sp>
      <p:pic>
        <p:nvPicPr>
          <p:cNvPr id="4" name="popupFastTrain.wmv">
            <a:hlinkClick r:id="" action="ppaction://media"/>
          </p:cNvPr>
          <p:cNvPicPr>
            <a:picLocks noRot="1" noChangeAspect="1"/>
          </p:cNvPicPr>
          <p:nvPr>
            <a:videoFile r:link="rId1"/>
          </p:nvPr>
        </p:nvPicPr>
        <p:blipFill>
          <a:blip r:embed="rId3" cstate="prin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5029200" y="1219200"/>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a:bodyPr>
          <a:lstStyle/>
          <a:p>
            <a:pPr>
              <a:buNone/>
            </a:pPr>
            <a:r>
              <a:rPr lang="en-US" sz="2800" dirty="0" smtClean="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410200" y="3048000"/>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609600" y="2743200"/>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5105399" y="5181600"/>
            <a:ext cx="3788229" cy="1676400"/>
          </a:xfrm>
          <a:prstGeom prst="rect">
            <a:avLst/>
          </a:prstGeom>
          <a:noFill/>
        </p:spPr>
      </p:pic>
      <p:sp>
        <p:nvSpPr>
          <p:cNvPr id="8" name="Right Arrow 7"/>
          <p:cNvSpPr/>
          <p:nvPr/>
        </p:nvSpPr>
        <p:spPr>
          <a:xfrm>
            <a:off x="4267200" y="36576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946096" y="256643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993530" y="51135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14800" y="2057400"/>
            <a:ext cx="434734" cy="584775"/>
          </a:xfrm>
          <a:prstGeom prst="rect">
            <a:avLst/>
          </a:prstGeom>
          <a:noFill/>
        </p:spPr>
        <p:txBody>
          <a:bodyPr wrap="none" rtlCol="0">
            <a:spAutoFit/>
          </a:bodyPr>
          <a:lstStyle/>
          <a:p>
            <a:r>
              <a:rPr lang="en-US" sz="3200" b="1" dirty="0" smtClean="0"/>
              <a:t>?</a:t>
            </a:r>
            <a:endParaRPr lang="en-US" sz="3200" b="1" dirty="0"/>
          </a:p>
        </p:txBody>
      </p:sp>
      <p:sp>
        <p:nvSpPr>
          <p:cNvPr id="12" name="TextBox 11"/>
          <p:cNvSpPr txBox="1"/>
          <p:nvPr/>
        </p:nvSpPr>
        <p:spPr>
          <a:xfrm>
            <a:off x="4572000" y="3200400"/>
            <a:ext cx="434734" cy="584775"/>
          </a:xfrm>
          <a:prstGeom prst="rect">
            <a:avLst/>
          </a:prstGeom>
          <a:noFill/>
        </p:spPr>
        <p:txBody>
          <a:bodyPr wrap="none" rtlCol="0">
            <a:spAutoFit/>
          </a:bodyPr>
          <a:lstStyle/>
          <a:p>
            <a:r>
              <a:rPr lang="en-US" sz="3200" b="1" dirty="0" smtClean="0"/>
              <a:t>?</a:t>
            </a:r>
            <a:endParaRPr lang="en-US" sz="3200" b="1" dirty="0"/>
          </a:p>
        </p:txBody>
      </p:sp>
      <p:sp>
        <p:nvSpPr>
          <p:cNvPr id="13" name="TextBox 12"/>
          <p:cNvSpPr txBox="1"/>
          <p:nvPr/>
        </p:nvSpPr>
        <p:spPr>
          <a:xfrm>
            <a:off x="4495800" y="4648200"/>
            <a:ext cx="434734" cy="584775"/>
          </a:xfrm>
          <a:prstGeom prst="rect">
            <a:avLst/>
          </a:prstGeom>
          <a:noFill/>
        </p:spPr>
        <p:txBody>
          <a:bodyPr wrap="none" rtlCol="0">
            <a:spAutoFit/>
          </a:bodyPr>
          <a:lstStyle/>
          <a:p>
            <a:r>
              <a:rPr lang="en-US" sz="3200" b="1" dirty="0" smtClean="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152400" y="4421188"/>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00600" y="4191000"/>
            <a:ext cx="4191000" cy="2222500"/>
          </a:xfrm>
          <a:prstGeom prst="rect">
            <a:avLst/>
          </a:prstGeom>
          <a:noFill/>
        </p:spPr>
      </p:pic>
      <p:sp>
        <p:nvSpPr>
          <p:cNvPr id="7" name="Text Box 7"/>
          <p:cNvSpPr txBox="1">
            <a:spLocks noChangeArrowheads="1"/>
          </p:cNvSpPr>
          <p:nvPr/>
        </p:nvSpPr>
        <p:spPr bwMode="auto">
          <a:xfrm>
            <a:off x="544513" y="6337300"/>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054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124200" y="2286000"/>
            <a:ext cx="3124200" cy="206057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724400" y="46355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562600" y="1447800"/>
            <a:ext cx="3384945" cy="2427288"/>
          </a:xfrm>
          <a:prstGeom prst="rect">
            <a:avLst/>
          </a:prstGeom>
          <a:noFill/>
          <a:ln w="9525">
            <a:noFill/>
            <a:miter lim="800000"/>
            <a:headEnd/>
            <a:tailEnd/>
          </a:ln>
        </p:spPr>
      </p:pic>
      <p:cxnSp>
        <p:nvCxnSpPr>
          <p:cNvPr id="12" name="Straight Connector 11"/>
          <p:cNvCxnSpPr/>
          <p:nvPr/>
        </p:nvCxnSpPr>
        <p:spPr>
          <a:xfrm rot="5400000" flipH="1" flipV="1">
            <a:off x="5829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19812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53200" y="34290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734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62600" y="34290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67400" y="14478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8343900" y="15621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58200" y="34290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smtClean="0"/>
              <a:t>“Tour into the Picture” (Horry et al. SIGGRAPH ’97)</a:t>
            </a:r>
          </a:p>
        </p:txBody>
      </p:sp>
      <p:sp>
        <p:nvSpPr>
          <p:cNvPr id="25603" name="Rectangle 3"/>
          <p:cNvSpPr>
            <a:spLocks noGrp="1" noChangeArrowheads="1"/>
          </p:cNvSpPr>
          <p:nvPr>
            <p:ph type="body" sz="half" idx="1"/>
          </p:nvPr>
        </p:nvSpPr>
        <p:spPr>
          <a:xfrm>
            <a:off x="685800" y="914400"/>
            <a:ext cx="4549775" cy="5257800"/>
          </a:xfrm>
        </p:spPr>
        <p:txBody>
          <a:bodyPr/>
          <a:lstStyle/>
          <a:p>
            <a:pPr marL="0" indent="0"/>
            <a:endParaRPr lang="en-US" sz="1800" dirty="0" smtClean="0"/>
          </a:p>
          <a:p>
            <a:pPr marL="0" indent="0">
              <a:buNone/>
            </a:pPr>
            <a:r>
              <a:rPr lang="en-US" sz="2400" dirty="0" smtClean="0"/>
              <a:t>Create a 3D “theatre stage” of  five billboards</a:t>
            </a:r>
          </a:p>
          <a:p>
            <a:pPr marL="0" indent="0"/>
            <a:endParaRPr lang="en-US" sz="2400" dirty="0" smtClean="0"/>
          </a:p>
          <a:p>
            <a:pPr marL="0" indent="0"/>
            <a:endParaRPr lang="en-US" sz="2400" dirty="0" smtClean="0"/>
          </a:p>
          <a:p>
            <a:pPr marL="0" indent="0"/>
            <a:endParaRPr lang="en-US" sz="2400" dirty="0" smtClean="0"/>
          </a:p>
          <a:p>
            <a:pPr marL="0" indent="0">
              <a:buNone/>
            </a:pPr>
            <a:r>
              <a:rPr lang="en-US" sz="2400" dirty="0" smtClean="0"/>
              <a:t>Specify foreground objects through bounding polygons</a:t>
            </a:r>
          </a:p>
          <a:p>
            <a:pPr marL="0" indent="0"/>
            <a:endParaRPr lang="en-US" sz="2400" dirty="0" smtClean="0"/>
          </a:p>
          <a:p>
            <a:pPr marL="0" indent="0"/>
            <a:endParaRPr lang="en-US" sz="2400" dirty="0" smtClean="0"/>
          </a:p>
          <a:p>
            <a:pPr marL="0" indent="0">
              <a:buNone/>
            </a:pPr>
            <a:r>
              <a:rPr lang="en-US" sz="2400" dirty="0" smtClean="0"/>
              <a:t>Use camera transformations to navigate through the scene</a:t>
            </a:r>
          </a:p>
          <a:p>
            <a:pPr marL="0" indent="0"/>
            <a:endParaRPr lang="en-US" sz="2400" dirty="0" smtClean="0"/>
          </a:p>
        </p:txBody>
      </p:sp>
      <p:pic>
        <p:nvPicPr>
          <p:cNvPr id="25604" name="Picture 5" descr="pic3"/>
          <p:cNvPicPr>
            <a:picLocks noChangeAspect="1" noChangeArrowheads="1"/>
          </p:cNvPicPr>
          <p:nvPr/>
        </p:nvPicPr>
        <p:blipFill>
          <a:blip r:embed="rId3" cstate="print"/>
          <a:srcRect/>
          <a:stretch>
            <a:fillRect/>
          </a:stretch>
        </p:blipFill>
        <p:spPr bwMode="auto">
          <a:xfrm>
            <a:off x="5334000" y="1066800"/>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5334000" y="2971800"/>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5334000" y="4876800"/>
            <a:ext cx="2425700" cy="1790700"/>
          </a:xfrm>
          <a:prstGeom prst="rect">
            <a:avLst/>
          </a:prstGeom>
          <a:noFill/>
          <a:ln w="9525">
            <a:noFill/>
            <a:miter lim="800000"/>
            <a:headEnd/>
            <a:tailEnd/>
          </a:ln>
        </p:spPr>
      </p:pic>
      <p:sp>
        <p:nvSpPr>
          <p:cNvPr id="7" name="TextBox 6"/>
          <p:cNvSpPr txBox="1"/>
          <p:nvPr/>
        </p:nvSpPr>
        <p:spPr>
          <a:xfrm>
            <a:off x="0" y="6581001"/>
            <a:ext cx="2640466" cy="276999"/>
          </a:xfrm>
          <a:prstGeom prst="rect">
            <a:avLst/>
          </a:prstGeom>
          <a:noFill/>
        </p:spPr>
        <p:txBody>
          <a:bodyPr wrap="none" rtlCol="0">
            <a:spAutoFit/>
          </a:bodyPr>
          <a:lstStyle/>
          <a:p>
            <a:r>
              <a:rPr lang="en-US" sz="1200" dirty="0" smtClean="0">
                <a:solidFill>
                  <a:schemeClr val="bg1">
                    <a:lumMod val="50000"/>
                  </a:schemeClr>
                </a:solidFill>
              </a:rPr>
              <a:t>Following slides modified from Efros</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685800" y="914400"/>
            <a:ext cx="7772400" cy="5715000"/>
          </a:xfrm>
        </p:spPr>
        <p:txBody>
          <a:bodyPr>
            <a:normAutofit lnSpcReduction="10000"/>
          </a:bodyPr>
          <a:lstStyle/>
          <a:p>
            <a:pPr>
              <a:buNone/>
            </a:pPr>
            <a:r>
              <a:rPr lang="en-US" sz="2400" dirty="0" smtClean="0"/>
              <a:t>	Many </a:t>
            </a:r>
            <a:r>
              <a:rPr lang="en-US" sz="2400" dirty="0" smtClean="0"/>
              <a:t>scenes </a:t>
            </a:r>
            <a:r>
              <a:rPr lang="en-US" sz="2400" dirty="0" smtClean="0"/>
              <a:t>can be represented as an axis-aligned box volume (i.e. a stage)</a:t>
            </a:r>
          </a:p>
          <a:p>
            <a:pPr>
              <a:buNone/>
            </a:pPr>
            <a:endParaRPr lang="en-US" sz="2400" dirty="0" smtClean="0"/>
          </a:p>
          <a:p>
            <a:pPr>
              <a:buNone/>
            </a:pPr>
            <a:r>
              <a:rPr lang="en-US" sz="2400" dirty="0" smtClean="0"/>
              <a:t>Key assumptions</a:t>
            </a:r>
          </a:p>
          <a:p>
            <a:r>
              <a:rPr lang="en-US" sz="2000" dirty="0" smtClean="0"/>
              <a:t>All walls are orthogonal</a:t>
            </a:r>
          </a:p>
          <a:p>
            <a:r>
              <a:rPr lang="en-US" sz="2000" dirty="0" smtClean="0"/>
              <a:t>Camera view plane is parallel to back of volume</a:t>
            </a:r>
          </a:p>
          <a:p>
            <a:endParaRPr lang="en-US" sz="2400" dirty="0" smtClean="0"/>
          </a:p>
          <a:p>
            <a:pPr>
              <a:buNone/>
            </a:pPr>
            <a:r>
              <a:rPr lang="en-US" sz="2400" dirty="0" smtClean="0"/>
              <a:t>How many vanishing points does the box have?</a:t>
            </a:r>
          </a:p>
          <a:p>
            <a:r>
              <a:rPr lang="en-US" sz="2000" dirty="0" smtClean="0"/>
              <a:t>Three, but two at infinity</a:t>
            </a:r>
          </a:p>
          <a:p>
            <a:r>
              <a:rPr lang="en-US" sz="2000" dirty="0" smtClean="0"/>
              <a:t>Single-point perspective</a:t>
            </a:r>
          </a:p>
          <a:p>
            <a:endParaRPr lang="en-US" sz="2400" dirty="0" smtClean="0"/>
          </a:p>
          <a:p>
            <a:pPr>
              <a:buNone/>
            </a:pPr>
            <a:r>
              <a:rPr lang="en-US" sz="2400" dirty="0" smtClean="0"/>
              <a:t>Can use the vanishing point </a:t>
            </a:r>
          </a:p>
          <a:p>
            <a:pPr>
              <a:buNone/>
            </a:pPr>
            <a:r>
              <a:rPr lang="en-US" sz="2400" dirty="0" smtClean="0"/>
              <a:t>to fit the box to the particular </a:t>
            </a:r>
          </a:p>
          <a:p>
            <a:pPr>
              <a:buNone/>
            </a:pPr>
            <a:r>
              <a:rPr lang="en-US" sz="2400" dirty="0" smtClean="0"/>
              <a:t>scene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4876800" y="4089400"/>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400" dirty="0" smtClean="0"/>
              <a:t>	Suppose you have estimated three vanishing points corresponding to orthogonal directions.  How can you recover the rotation matrix that is aligned with the 3D axes defined by these points?</a:t>
            </a:r>
          </a:p>
          <a:p>
            <a:pPr lvl="1"/>
            <a:r>
              <a:rPr lang="en-US" sz="2000" dirty="0" smtClean="0"/>
              <a:t>Assume that intrinsic matrix K has three parameters</a:t>
            </a:r>
          </a:p>
          <a:p>
            <a:pPr lvl="1"/>
            <a:r>
              <a:rPr lang="en-US" sz="2000" dirty="0" smtClean="0"/>
              <a:t>Remember, in homogeneous coordinates, we can write a 3d point at infinity as (X, Y, Z, 0)</a:t>
            </a:r>
          </a:p>
        </p:txBody>
      </p:sp>
      <p:pic>
        <p:nvPicPr>
          <p:cNvPr id="5" name="Picture 2"/>
          <p:cNvPicPr>
            <a:picLocks noChangeAspect="1" noChangeArrowheads="1"/>
          </p:cNvPicPr>
          <p:nvPr/>
        </p:nvPicPr>
        <p:blipFill>
          <a:blip r:embed="rId2" cstate="print"/>
          <a:srcRect/>
          <a:stretch>
            <a:fillRect/>
          </a:stretch>
        </p:blipFill>
        <p:spPr bwMode="auto">
          <a:xfrm>
            <a:off x="2438400" y="3810000"/>
            <a:ext cx="3505200" cy="2717975"/>
          </a:xfrm>
          <a:prstGeom prst="rect">
            <a:avLst/>
          </a:prstGeom>
          <a:noFill/>
          <a:ln w="9525">
            <a:noFill/>
            <a:miter lim="800000"/>
            <a:headEnd/>
            <a:tailEnd/>
          </a:ln>
        </p:spPr>
      </p:pic>
      <p:sp>
        <p:nvSpPr>
          <p:cNvPr id="6" name="TextBox 4"/>
          <p:cNvSpPr txBox="1">
            <a:spLocks noChangeArrowheads="1"/>
          </p:cNvSpPr>
          <p:nvPr/>
        </p:nvSpPr>
        <p:spPr bwMode="auto">
          <a:xfrm>
            <a:off x="0" y="6581775"/>
            <a:ext cx="2398713" cy="276225"/>
          </a:xfrm>
          <a:prstGeom prst="rect">
            <a:avLst/>
          </a:prstGeom>
          <a:noFill/>
          <a:ln w="9525">
            <a:noFill/>
            <a:miter lim="800000"/>
            <a:headEnd/>
            <a:tailEnd/>
          </a:ln>
        </p:spPr>
        <p:txBody>
          <a:bodyPr wrap="none">
            <a:spAutoFit/>
          </a:bodyPr>
          <a:lstStyle/>
          <a:p>
            <a:r>
              <a:rPr lang="en-US" sz="1200"/>
              <a:t>Photo from online Tate collection</a:t>
            </a:r>
          </a:p>
        </p:txBody>
      </p:sp>
      <p:cxnSp>
        <p:nvCxnSpPr>
          <p:cNvPr id="8" name="Straight Arrow Connector 7"/>
          <p:cNvCxnSpPr/>
          <p:nvPr/>
        </p:nvCxnSpPr>
        <p:spPr>
          <a:xfrm rot="10800000">
            <a:off x="990600" y="5562600"/>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51816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267200" y="5486400"/>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038600" y="4953000"/>
            <a:ext cx="377026" cy="923330"/>
          </a:xfrm>
          <a:prstGeom prst="rect">
            <a:avLst/>
          </a:prstGeom>
          <a:noFill/>
        </p:spPr>
        <p:txBody>
          <a:bodyPr wrap="none" rtlCol="0">
            <a:spAutoFit/>
          </a:bodyPr>
          <a:lstStyle/>
          <a:p>
            <a:r>
              <a:rPr lang="en-US" sz="5400" dirty="0" smtClean="0">
                <a:solidFill>
                  <a:srgbClr val="FF0000"/>
                </a:solidFill>
              </a:rPr>
              <a:t>.</a:t>
            </a:r>
            <a:endParaRPr lang="en-US" sz="5400" dirty="0">
              <a:solidFill>
                <a:srgbClr val="FF0000"/>
              </a:solidFill>
            </a:endParaRPr>
          </a:p>
        </p:txBody>
      </p:sp>
      <p:cxnSp>
        <p:nvCxnSpPr>
          <p:cNvPr id="13" name="Straight Arrow Connector 12"/>
          <p:cNvCxnSpPr/>
          <p:nvPr/>
        </p:nvCxnSpPr>
        <p:spPr>
          <a:xfrm rot="5400000" flipH="1" flipV="1">
            <a:off x="4038600" y="3810000"/>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43400" y="34290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spTree>
    <p:extLst>
      <p:ext uri="{BB962C8B-B14F-4D97-AF65-F5344CB8AC3E}">
        <p14:creationId xmlns:p14="http://schemas.microsoft.com/office/powerpoint/2010/main" val="138927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Fitting the box volume</a:t>
            </a:r>
          </a:p>
        </p:txBody>
      </p:sp>
      <p:sp>
        <p:nvSpPr>
          <p:cNvPr id="406531" name="Rectangle 3"/>
          <p:cNvSpPr>
            <a:spLocks noGrp="1" noChangeArrowheads="1"/>
          </p:cNvSpPr>
          <p:nvPr>
            <p:ph type="body" idx="1"/>
          </p:nvPr>
        </p:nvSpPr>
        <p:spPr>
          <a:xfrm>
            <a:off x="685800" y="3276600"/>
            <a:ext cx="7772400" cy="3429000"/>
          </a:xfrm>
        </p:spPr>
        <p:txBody>
          <a:bodyPr>
            <a:normAutofit fontScale="85000" lnSpcReduction="20000"/>
          </a:bodyPr>
          <a:lstStyle/>
          <a:p>
            <a:r>
              <a:rPr lang="en-US" dirty="0" smtClean="0"/>
              <a:t>User controls the inner box and the vanishing point placement (# of DOF???)</a:t>
            </a:r>
          </a:p>
          <a:p>
            <a:endParaRPr lang="en-US" dirty="0" smtClean="0"/>
          </a:p>
          <a:p>
            <a:r>
              <a:rPr lang="en-US" dirty="0" smtClean="0"/>
              <a:t>Q: What’s the significance of the vanishing point location?</a:t>
            </a:r>
          </a:p>
          <a:p>
            <a:r>
              <a:rPr lang="en-US" dirty="0" smtClean="0"/>
              <a:t>A: It’s at eye (camera) level: ray from COP to VP is perpendicular to image plane</a:t>
            </a:r>
          </a:p>
          <a:p>
            <a:pPr lvl="1"/>
            <a:r>
              <a:rPr lang="en-US" dirty="0" smtClean="0"/>
              <a:t>Under single-point perspective assumptions, the VP should be the </a:t>
            </a:r>
            <a:r>
              <a:rPr lang="en-US" dirty="0" smtClean="0"/>
              <a:t>principal point </a:t>
            </a:r>
            <a:r>
              <a:rPr lang="en-US" dirty="0" smtClean="0"/>
              <a:t>of the image</a:t>
            </a:r>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371600" y="822325"/>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8675"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6"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8677"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8681"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868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6002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8675" name="Rectangle 3"/>
          <p:cNvSpPr>
            <a:spLocks noChangeArrowheads="1"/>
          </p:cNvSpPr>
          <p:nvPr/>
        </p:nvSpPr>
        <p:spPr bwMode="auto">
          <a:xfrm>
            <a:off x="2743200" y="18288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6"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8677"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2868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
        <p:nvSpPr>
          <p:cNvPr id="11"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grpSp>
        <p:nvGrpSpPr>
          <p:cNvPr id="26" name="Group 25"/>
          <p:cNvGrpSpPr>
            <a:grpSpLocks noChangeAspect="1"/>
          </p:cNvGrpSpPr>
          <p:nvPr/>
        </p:nvGrpSpPr>
        <p:grpSpPr>
          <a:xfrm>
            <a:off x="1600200" y="1295399"/>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752600" y="4953000"/>
            <a:ext cx="1825625" cy="466725"/>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638800" y="4953000"/>
            <a:ext cx="1774825" cy="466725"/>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524000" y="3810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762000" y="2133600"/>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4800599" y="2133600"/>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3795"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797"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3798"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3799"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3801"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380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598613" y="1296988"/>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4038600" y="12954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953000" y="12954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4038600" y="44958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5843"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5844"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5845"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5846"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5847"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5849"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5850"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598613" y="1295400"/>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981325" y="1295400"/>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953000" y="1295400"/>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3209925" y="4495800"/>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	Assume that the camera height is 5 ft.  </a:t>
            </a:r>
          </a:p>
          <a:p>
            <a:pPr lvl="1"/>
            <a:r>
              <a:rPr lang="en-US" sz="2400" dirty="0" smtClean="0"/>
              <a:t>What is the height of the man?</a:t>
            </a:r>
          </a:p>
          <a:p>
            <a:pPr lvl="1"/>
            <a:r>
              <a:rPr lang="en-US" sz="2400" dirty="0" smtClean="0"/>
              <a:t>What is the height of the building?</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2057400" y="3200400"/>
            <a:ext cx="5076825" cy="3305175"/>
          </a:xfrm>
          <a:prstGeom prst="rect">
            <a:avLst/>
          </a:prstGeom>
          <a:noFill/>
          <a:ln w="9525">
            <a:noFill/>
            <a:miter lim="800000"/>
            <a:headEnd/>
            <a:tailEnd/>
          </a:ln>
        </p:spPr>
      </p:pic>
    </p:spTree>
    <p:extLst>
      <p:ext uri="{BB962C8B-B14F-4D97-AF65-F5344CB8AC3E}">
        <p14:creationId xmlns:p14="http://schemas.microsoft.com/office/powerpoint/2010/main" val="2258201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676400"/>
            <a:ext cx="3886200" cy="3552825"/>
            <a:chOff x="624" y="1536"/>
            <a:chExt cx="1632" cy="1492"/>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724" cy="196"/>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4724400" y="1676400"/>
            <a:ext cx="3886200" cy="3552825"/>
            <a:chOff x="2688" y="1536"/>
            <a:chExt cx="1632" cy="1492"/>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795" cy="196"/>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524000" y="381000"/>
            <a:ext cx="6172200" cy="118745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743200" y="35052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733800" y="42672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479807" y="4876800"/>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819400" y="35052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572000" y="35052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743200" y="48768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540370" y="49034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smtClean="0"/>
              <a:t>First, we can get ratios</a:t>
            </a:r>
          </a:p>
        </p:txBody>
      </p:sp>
      <p:sp>
        <p:nvSpPr>
          <p:cNvPr id="38916" name="Rectangle 4"/>
          <p:cNvSpPr>
            <a:spLocks noChangeArrowheads="1"/>
          </p:cNvSpPr>
          <p:nvPr/>
        </p:nvSpPr>
        <p:spPr bwMode="auto">
          <a:xfrm>
            <a:off x="2667000" y="21336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495800" y="28194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572000" y="21336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667000" y="28956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0" name="Text Box 8"/>
          <p:cNvSpPr txBox="1">
            <a:spLocks noChangeArrowheads="1"/>
          </p:cNvSpPr>
          <p:nvPr/>
        </p:nvSpPr>
        <p:spPr bwMode="auto">
          <a:xfrm>
            <a:off x="3429000" y="1752600"/>
            <a:ext cx="588963" cy="457200"/>
          </a:xfrm>
          <a:prstGeom prst="rect">
            <a:avLst/>
          </a:prstGeom>
          <a:noFill/>
          <a:ln w="38100">
            <a:noFill/>
            <a:miter lim="800000"/>
            <a:headEnd/>
            <a:tailEnd/>
          </a:ln>
        </p:spPr>
        <p:txBody>
          <a:bodyPr wrap="none">
            <a:spAutoFit/>
          </a:bodyPr>
          <a:lstStyle/>
          <a:p>
            <a:pPr eaLnBrk="1" hangingPunct="1"/>
            <a:r>
              <a:rPr lang="en-US"/>
              <a:t>left</a:t>
            </a:r>
          </a:p>
        </p:txBody>
      </p:sp>
      <p:sp>
        <p:nvSpPr>
          <p:cNvPr id="38921" name="Text Box 9"/>
          <p:cNvSpPr txBox="1">
            <a:spLocks noChangeArrowheads="1"/>
          </p:cNvSpPr>
          <p:nvPr/>
        </p:nvSpPr>
        <p:spPr bwMode="auto">
          <a:xfrm>
            <a:off x="4648200" y="1752600"/>
            <a:ext cx="758825" cy="457200"/>
          </a:xfrm>
          <a:prstGeom prst="rect">
            <a:avLst/>
          </a:prstGeom>
          <a:noFill/>
          <a:ln w="38100">
            <a:noFill/>
            <a:miter lim="800000"/>
            <a:headEnd/>
            <a:tailEnd/>
          </a:ln>
        </p:spPr>
        <p:txBody>
          <a:bodyPr wrap="none">
            <a:spAutoFit/>
          </a:bodyPr>
          <a:lstStyle/>
          <a:p>
            <a:pPr eaLnBrk="1" hangingPunct="1"/>
            <a:r>
              <a:rPr lang="en-US"/>
              <a:t>right</a:t>
            </a:r>
          </a:p>
        </p:txBody>
      </p:sp>
      <p:sp>
        <p:nvSpPr>
          <p:cNvPr id="38922" name="Text Box 10"/>
          <p:cNvSpPr txBox="1">
            <a:spLocks noChangeArrowheads="1"/>
          </p:cNvSpPr>
          <p:nvPr/>
        </p:nvSpPr>
        <p:spPr bwMode="auto">
          <a:xfrm>
            <a:off x="5334000" y="2286000"/>
            <a:ext cx="573088" cy="457200"/>
          </a:xfrm>
          <a:prstGeom prst="rect">
            <a:avLst/>
          </a:prstGeom>
          <a:noFill/>
          <a:ln w="38100">
            <a:noFill/>
            <a:miter lim="800000"/>
            <a:headEnd/>
            <a:tailEnd/>
          </a:ln>
        </p:spPr>
        <p:txBody>
          <a:bodyPr wrap="none">
            <a:spAutoFit/>
          </a:bodyPr>
          <a:lstStyle/>
          <a:p>
            <a:pPr eaLnBrk="1" hangingPunct="1"/>
            <a:r>
              <a:rPr lang="en-US"/>
              <a:t>top</a:t>
            </a:r>
          </a:p>
        </p:txBody>
      </p:sp>
      <p:sp>
        <p:nvSpPr>
          <p:cNvPr id="38923" name="Text Box 11"/>
          <p:cNvSpPr txBox="1">
            <a:spLocks noChangeArrowheads="1"/>
          </p:cNvSpPr>
          <p:nvPr/>
        </p:nvSpPr>
        <p:spPr bwMode="auto">
          <a:xfrm>
            <a:off x="5334000" y="3733800"/>
            <a:ext cx="1046163" cy="457200"/>
          </a:xfrm>
          <a:prstGeom prst="rect">
            <a:avLst/>
          </a:prstGeom>
          <a:noFill/>
          <a:ln w="38100">
            <a:noFill/>
            <a:miter lim="800000"/>
            <a:headEnd/>
            <a:tailEnd/>
          </a:ln>
        </p:spPr>
        <p:txBody>
          <a:bodyPr wrap="none">
            <a:spAutoFit/>
          </a:bodyPr>
          <a:lstStyle/>
          <a:p>
            <a:pPr eaLnBrk="1" hangingPunct="1"/>
            <a:r>
              <a:rPr lang="en-US"/>
              <a:t>bottom</a:t>
            </a:r>
          </a:p>
        </p:txBody>
      </p:sp>
      <p:sp>
        <p:nvSpPr>
          <p:cNvPr id="38924" name="Text Box 12"/>
          <p:cNvSpPr txBox="1">
            <a:spLocks noChangeArrowheads="1"/>
          </p:cNvSpPr>
          <p:nvPr/>
        </p:nvSpPr>
        <p:spPr bwMode="auto">
          <a:xfrm>
            <a:off x="2743200" y="3048000"/>
            <a:ext cx="1368425" cy="822325"/>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038600" y="29718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14400" y="16002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066800" y="3886200"/>
            <a:ext cx="842963" cy="822325"/>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828800" y="39624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572000" y="16002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572000" y="28956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295400" y="16002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057400" y="2895600"/>
            <a:ext cx="2514600" cy="2743200"/>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1447800"/>
            <a:ext cx="7772400" cy="4419600"/>
          </a:xfrm>
          <a:prstGeom prst="rect">
            <a:avLst/>
          </a:prstGeom>
          <a:noFill/>
          <a:ln w="9525">
            <a:noFill/>
            <a:miter lim="800000"/>
            <a:headEnd/>
            <a:tailEnd/>
          </a:ln>
        </p:spPr>
        <p:txBody>
          <a:bodyPr/>
          <a:lstStyle/>
          <a:p>
            <a:pPr marL="342900" indent="-342900" eaLnBrk="1" hangingPunct="1">
              <a:spcBef>
                <a:spcPct val="20000"/>
              </a:spcBef>
            </a:pPr>
            <a:r>
              <a:rPr lang="en-US" sz="2400" dirty="0" smtClean="0"/>
              <a:t>	Size </a:t>
            </a:r>
            <a:r>
              <a:rPr lang="en-US" sz="2400" dirty="0"/>
              <a:t>of user-defined back plane </a:t>
            </a:r>
            <a:r>
              <a:rPr lang="en-US" sz="2400" dirty="0" smtClean="0"/>
              <a:t>determines width/height throughout box </a:t>
            </a:r>
            <a:r>
              <a:rPr lang="en-US" sz="2400" dirty="0"/>
              <a:t>(orthogonal sides)</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Use </a:t>
            </a:r>
            <a:r>
              <a:rPr lang="en-US" sz="2400" dirty="0"/>
              <a:t>top versus side ratio </a:t>
            </a:r>
            <a:br>
              <a:rPr lang="en-US" sz="2400" dirty="0"/>
            </a:br>
            <a:r>
              <a:rPr lang="en-US" sz="2400" dirty="0"/>
              <a:t>to determine relative </a:t>
            </a:r>
            <a:br>
              <a:rPr lang="en-US" sz="2400" dirty="0"/>
            </a:br>
            <a:r>
              <a:rPr lang="en-US" sz="2400" dirty="0"/>
              <a:t>height and width </a:t>
            </a:r>
            <a:br>
              <a:rPr lang="en-US" sz="2400" dirty="0"/>
            </a:br>
            <a:r>
              <a:rPr lang="en-US" sz="2400" dirty="0"/>
              <a:t>dimensions of box</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Left/right </a:t>
            </a:r>
            <a:r>
              <a:rPr lang="en-US" sz="2400" dirty="0"/>
              <a:t>and top/</a:t>
            </a:r>
            <a:r>
              <a:rPr lang="en-US" sz="2400" dirty="0" err="1"/>
              <a:t>bot</a:t>
            </a:r>
            <a:r>
              <a:rPr lang="en-US" sz="2400" dirty="0"/>
              <a:t/>
            </a:r>
            <a:br>
              <a:rPr lang="en-US" sz="2400" dirty="0"/>
            </a:br>
            <a:r>
              <a:rPr lang="en-US" sz="2400" dirty="0"/>
              <a:t>ratios determine part of </a:t>
            </a:r>
            <a:br>
              <a:rPr lang="en-US" sz="2400" dirty="0"/>
            </a:br>
            <a:r>
              <a:rPr lang="en-US" sz="2400" dirty="0"/>
              <a:t>3D camera placement</a:t>
            </a:r>
          </a:p>
        </p:txBody>
      </p:sp>
      <p:grpSp>
        <p:nvGrpSpPr>
          <p:cNvPr id="2" name="Group 3"/>
          <p:cNvGrpSpPr>
            <a:grpSpLocks/>
          </p:cNvGrpSpPr>
          <p:nvPr/>
        </p:nvGrpSpPr>
        <p:grpSpPr bwMode="auto">
          <a:xfrm>
            <a:off x="4953000" y="2971800"/>
            <a:ext cx="3713163" cy="3733800"/>
            <a:chOff x="1776" y="1776"/>
            <a:chExt cx="2339" cy="2352"/>
          </a:xfrm>
        </p:grpSpPr>
        <p:sp>
          <p:nvSpPr>
            <p:cNvPr id="39941" name="AutoShape 4"/>
            <p:cNvSpPr>
              <a:spLocks noChangeArrowheads="1"/>
            </p:cNvSpPr>
            <p:nvPr/>
          </p:nvSpPr>
          <p:spPr bwMode="auto">
            <a:xfrm>
              <a:off x="1776" y="1776"/>
              <a:ext cx="2256" cy="2352"/>
            </a:xfrm>
            <a:prstGeom prst="cube">
              <a:avLst>
                <a:gd name="adj" fmla="val 25000"/>
              </a:avLst>
            </a:prstGeom>
            <a:solidFill>
              <a:srgbClr val="FFFF00"/>
            </a:solidFill>
            <a:ln w="38100">
              <a:solidFill>
                <a:schemeClr val="tx1"/>
              </a:solidFill>
              <a:miter lim="800000"/>
              <a:headEnd/>
              <a:tailEnd/>
            </a:ln>
          </p:spPr>
          <p:txBody>
            <a:bodyPr wrap="none" anchor="ctr"/>
            <a:lstStyle/>
            <a:p>
              <a:endParaRPr lang="en-US"/>
            </a:p>
          </p:txBody>
        </p:sp>
        <p:sp>
          <p:nvSpPr>
            <p:cNvPr id="39942" name="AutoShape 5"/>
            <p:cNvSpPr>
              <a:spLocks noChangeArrowheads="1"/>
            </p:cNvSpPr>
            <p:nvPr/>
          </p:nvSpPr>
          <p:spPr bwMode="auto">
            <a:xfrm>
              <a:off x="2928" y="2784"/>
              <a:ext cx="96" cy="96"/>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9943" name="Line 6"/>
            <p:cNvSpPr>
              <a:spLocks noChangeShapeType="1"/>
            </p:cNvSpPr>
            <p:nvPr/>
          </p:nvSpPr>
          <p:spPr bwMode="auto">
            <a:xfrm flipV="1">
              <a:off x="2976" y="2352"/>
              <a:ext cx="0" cy="1776"/>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4" name="Line 7"/>
            <p:cNvSpPr>
              <a:spLocks noChangeShapeType="1"/>
            </p:cNvSpPr>
            <p:nvPr/>
          </p:nvSpPr>
          <p:spPr bwMode="auto">
            <a:xfrm flipH="1" flipV="1">
              <a:off x="1776" y="2832"/>
              <a:ext cx="168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5" name="Text Box 8"/>
            <p:cNvSpPr txBox="1">
              <a:spLocks noChangeArrowheads="1"/>
            </p:cNvSpPr>
            <p:nvPr/>
          </p:nvSpPr>
          <p:spPr bwMode="auto">
            <a:xfrm>
              <a:off x="2256" y="2112"/>
              <a:ext cx="371" cy="288"/>
            </a:xfrm>
            <a:prstGeom prst="rect">
              <a:avLst/>
            </a:prstGeom>
            <a:noFill/>
            <a:ln w="38100">
              <a:noFill/>
              <a:miter lim="800000"/>
              <a:headEnd/>
              <a:tailEnd/>
            </a:ln>
          </p:spPr>
          <p:txBody>
            <a:bodyPr wrap="none">
              <a:spAutoFit/>
            </a:bodyPr>
            <a:lstStyle/>
            <a:p>
              <a:pPr eaLnBrk="1" hangingPunct="1"/>
              <a:r>
                <a:rPr lang="en-US"/>
                <a:t>left</a:t>
              </a:r>
            </a:p>
          </p:txBody>
        </p:sp>
        <p:sp>
          <p:nvSpPr>
            <p:cNvPr id="39946" name="Text Box 9"/>
            <p:cNvSpPr txBox="1">
              <a:spLocks noChangeArrowheads="1"/>
            </p:cNvSpPr>
            <p:nvPr/>
          </p:nvSpPr>
          <p:spPr bwMode="auto">
            <a:xfrm>
              <a:off x="3024" y="2112"/>
              <a:ext cx="478" cy="288"/>
            </a:xfrm>
            <a:prstGeom prst="rect">
              <a:avLst/>
            </a:prstGeom>
            <a:noFill/>
            <a:ln w="38100">
              <a:noFill/>
              <a:miter lim="800000"/>
              <a:headEnd/>
              <a:tailEnd/>
            </a:ln>
          </p:spPr>
          <p:txBody>
            <a:bodyPr wrap="none">
              <a:spAutoFit/>
            </a:bodyPr>
            <a:lstStyle/>
            <a:p>
              <a:pPr eaLnBrk="1" hangingPunct="1"/>
              <a:r>
                <a:rPr lang="en-US"/>
                <a:t>right</a:t>
              </a:r>
            </a:p>
          </p:txBody>
        </p:sp>
        <p:sp>
          <p:nvSpPr>
            <p:cNvPr id="39947" name="Text Box 10"/>
            <p:cNvSpPr txBox="1">
              <a:spLocks noChangeArrowheads="1"/>
            </p:cNvSpPr>
            <p:nvPr/>
          </p:nvSpPr>
          <p:spPr bwMode="auto">
            <a:xfrm>
              <a:off x="3456" y="2448"/>
              <a:ext cx="361" cy="288"/>
            </a:xfrm>
            <a:prstGeom prst="rect">
              <a:avLst/>
            </a:prstGeom>
            <a:noFill/>
            <a:ln w="38100">
              <a:noFill/>
              <a:miter lim="800000"/>
              <a:headEnd/>
              <a:tailEnd/>
            </a:ln>
          </p:spPr>
          <p:txBody>
            <a:bodyPr wrap="none">
              <a:spAutoFit/>
            </a:bodyPr>
            <a:lstStyle/>
            <a:p>
              <a:pPr eaLnBrk="1" hangingPunct="1"/>
              <a:r>
                <a:rPr lang="en-US"/>
                <a:t>top</a:t>
              </a:r>
            </a:p>
          </p:txBody>
        </p:sp>
        <p:sp>
          <p:nvSpPr>
            <p:cNvPr id="39948" name="Text Box 11"/>
            <p:cNvSpPr txBox="1">
              <a:spLocks noChangeArrowheads="1"/>
            </p:cNvSpPr>
            <p:nvPr/>
          </p:nvSpPr>
          <p:spPr bwMode="auto">
            <a:xfrm>
              <a:off x="3456" y="3360"/>
              <a:ext cx="659" cy="288"/>
            </a:xfrm>
            <a:prstGeom prst="rect">
              <a:avLst/>
            </a:prstGeom>
            <a:noFill/>
            <a:ln w="38100">
              <a:noFill/>
              <a:miter lim="800000"/>
              <a:headEnd/>
              <a:tailEnd/>
            </a:ln>
          </p:spPr>
          <p:txBody>
            <a:bodyPr wrap="none">
              <a:spAutoFit/>
            </a:bodyPr>
            <a:lstStyle/>
            <a:p>
              <a:pPr eaLnBrk="1" hangingPunct="1"/>
              <a:r>
                <a:rPr lang="en-US"/>
                <a:t>bottom</a:t>
              </a:r>
            </a:p>
          </p:txBody>
        </p:sp>
        <p:sp>
          <p:nvSpPr>
            <p:cNvPr id="39949" name="Text Box 12"/>
            <p:cNvSpPr txBox="1">
              <a:spLocks noChangeArrowheads="1"/>
            </p:cNvSpPr>
            <p:nvPr/>
          </p:nvSpPr>
          <p:spPr bwMode="auto">
            <a:xfrm>
              <a:off x="2016" y="3264"/>
              <a:ext cx="669" cy="518"/>
            </a:xfrm>
            <a:prstGeom prst="rect">
              <a:avLst/>
            </a:prstGeom>
            <a:noFill/>
            <a:ln w="38100">
              <a:noFill/>
              <a:miter lim="800000"/>
              <a:headEnd/>
              <a:tailEnd/>
            </a:ln>
          </p:spPr>
          <p:txBody>
            <a:bodyPr wrap="none">
              <a:spAutoFit/>
            </a:bodyPr>
            <a:lstStyle/>
            <a:p>
              <a:pPr eaLnBrk="1" hangingPunct="1"/>
              <a:r>
                <a:rPr lang="en-US"/>
                <a:t>camera</a:t>
              </a:r>
              <a:br>
                <a:rPr lang="en-US"/>
              </a:br>
              <a:r>
                <a:rPr lang="en-US"/>
                <a:t>pos</a:t>
              </a:r>
            </a:p>
          </p:txBody>
        </p:sp>
        <p:sp>
          <p:nvSpPr>
            <p:cNvPr id="39950" name="Line 13"/>
            <p:cNvSpPr>
              <a:spLocks noChangeShapeType="1"/>
            </p:cNvSpPr>
            <p:nvPr/>
          </p:nvSpPr>
          <p:spPr bwMode="auto">
            <a:xfrm flipV="1">
              <a:off x="2592" y="2928"/>
              <a:ext cx="288" cy="384"/>
            </a:xfrm>
            <a:prstGeom prst="line">
              <a:avLst/>
            </a:prstGeom>
            <a:noFill/>
            <a:ln w="38100">
              <a:solidFill>
                <a:schemeClr val="tx1"/>
              </a:solidFill>
              <a:round/>
              <a:headEnd/>
              <a:tailEnd type="triangle" w="med" len="med"/>
            </a:ln>
          </p:spPr>
          <p:txBody>
            <a:bodyPr/>
            <a:lstStyle/>
            <a:p>
              <a:endParaRPr lang="en-US"/>
            </a:p>
          </p:txBody>
        </p:sp>
      </p:grpSp>
      <p:sp>
        <p:nvSpPr>
          <p:cNvPr id="39940" name="Rectangle 14"/>
          <p:cNvSpPr>
            <a:spLocks noGrp="1" noChangeArrowheads="1"/>
          </p:cNvSpPr>
          <p:nvPr>
            <p:ph type="title"/>
          </p:nvPr>
        </p:nvSpPr>
        <p:spPr>
          <a:noFill/>
        </p:spPr>
        <p:txBody>
          <a:bodyPr/>
          <a:lstStyle/>
          <a:p>
            <a:r>
              <a:rPr lang="en-US" smtClean="0"/>
              <a:t>2D to 3D conversion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Depth of the box</a:t>
            </a:r>
          </a:p>
        </p:txBody>
      </p:sp>
      <p:sp>
        <p:nvSpPr>
          <p:cNvPr id="40963" name="Rectangle 3"/>
          <p:cNvSpPr>
            <a:spLocks noGrp="1" noChangeArrowheads="1"/>
          </p:cNvSpPr>
          <p:nvPr>
            <p:ph type="body" idx="1"/>
          </p:nvPr>
        </p:nvSpPr>
        <p:spPr>
          <a:xfrm>
            <a:off x="685800" y="3810000"/>
            <a:ext cx="7772400" cy="2362200"/>
          </a:xfrm>
        </p:spPr>
        <p:txBody>
          <a:bodyPr>
            <a:normAutofit fontScale="77500" lnSpcReduction="20000"/>
          </a:bodyPr>
          <a:lstStyle/>
          <a:p>
            <a:pPr>
              <a:lnSpc>
                <a:spcPct val="90000"/>
              </a:lnSpc>
            </a:pPr>
            <a:r>
              <a:rPr lang="en-US" smtClean="0"/>
              <a:t>Can compute by similar triangles (CVA vs. CV’A’)</a:t>
            </a:r>
          </a:p>
          <a:p>
            <a:pPr>
              <a:lnSpc>
                <a:spcPct val="90000"/>
              </a:lnSpc>
            </a:pPr>
            <a:r>
              <a:rPr lang="en-US" smtClean="0"/>
              <a:t>Need to know focal length f (or FOV)</a:t>
            </a:r>
          </a:p>
          <a:p>
            <a:pPr>
              <a:lnSpc>
                <a:spcPct val="90000"/>
              </a:lnSpc>
            </a:pPr>
            <a:endParaRPr lang="en-US" smtClean="0"/>
          </a:p>
          <a:p>
            <a:pPr>
              <a:lnSpc>
                <a:spcPct val="90000"/>
              </a:lnSpc>
            </a:pPr>
            <a:r>
              <a:rPr lang="en-US" smtClean="0"/>
              <a:t>Note: can compute position on any object on the ground</a:t>
            </a:r>
          </a:p>
          <a:p>
            <a:pPr lvl="1">
              <a:lnSpc>
                <a:spcPct val="90000"/>
              </a:lnSpc>
            </a:pPr>
            <a:r>
              <a:rPr lang="en-US" smtClean="0"/>
              <a:t>Simple unprojection</a:t>
            </a:r>
          </a:p>
          <a:p>
            <a:pPr lvl="1">
              <a:lnSpc>
                <a:spcPct val="90000"/>
              </a:lnSpc>
            </a:pPr>
            <a:r>
              <a:rPr lang="en-US" smtClean="0"/>
              <a:t>What about things off the ground?</a:t>
            </a:r>
          </a:p>
          <a:p>
            <a:pPr>
              <a:lnSpc>
                <a:spcPct val="90000"/>
              </a:lnSpc>
            </a:pPr>
            <a:endParaRPr lang="en-US" smtClean="0"/>
          </a:p>
        </p:txBody>
      </p:sp>
      <p:pic>
        <p:nvPicPr>
          <p:cNvPr id="40964" name="Picture 4"/>
          <p:cNvPicPr>
            <a:picLocks noChangeAspect="1" noChangeArrowheads="1"/>
          </p:cNvPicPr>
          <p:nvPr/>
        </p:nvPicPr>
        <p:blipFill>
          <a:blip r:embed="rId3" cstate="print">
            <a:clrChange>
              <a:clrFrom>
                <a:srgbClr val="FFFFFF"/>
              </a:clrFrom>
              <a:clrTo>
                <a:srgbClr val="FFFFFF">
                  <a:alpha val="0"/>
                </a:srgbClr>
              </a:clrTo>
            </a:clrChange>
          </a:blip>
          <a:srcRect l="8858" t="30191" r="6572" b="33238"/>
          <a:stretch>
            <a:fillRect/>
          </a:stretch>
        </p:blipFill>
        <p:spPr bwMode="auto">
          <a:xfrm>
            <a:off x="457200" y="788988"/>
            <a:ext cx="8610600" cy="279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Homography</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914400" y="14478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410200" y="16002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a:t>Image rectification</a:t>
            </a:r>
          </a:p>
        </p:txBody>
      </p:sp>
      <p:sp>
        <p:nvSpPr>
          <p:cNvPr id="330755" name="Rectangle 3"/>
          <p:cNvSpPr>
            <a:spLocks noGrp="1" noChangeArrowheads="1"/>
          </p:cNvSpPr>
          <p:nvPr>
            <p:ph type="body" idx="1"/>
            <p:custDataLst>
              <p:tags r:id="rId3"/>
            </p:custDataLst>
          </p:nvPr>
        </p:nvSpPr>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nvPr>
        </p:nvGraphicFramePr>
        <p:xfrm>
          <a:off x="838200" y="914400"/>
          <a:ext cx="3082925" cy="3124200"/>
        </p:xfrm>
        <a:graphic>
          <a:graphicData uri="http://schemas.openxmlformats.org/presentationml/2006/ole">
            <mc:AlternateContent xmlns:mc="http://schemas.openxmlformats.org/markup-compatibility/2006">
              <mc:Choice xmlns:v="urn:schemas-microsoft-com:vml" Requires="v">
                <p:oleObj spid="_x0000_s1054"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nvPr>
        </p:nvGraphicFramePr>
        <p:xfrm>
          <a:off x="4648200" y="914400"/>
          <a:ext cx="3082925" cy="3124200"/>
        </p:xfrm>
        <a:graphic>
          <a:graphicData uri="http://schemas.openxmlformats.org/presentationml/2006/ole">
            <mc:AlternateContent xmlns:mc="http://schemas.openxmlformats.org/markup-compatibility/2006">
              <mc:Choice xmlns:v="urn:schemas-microsoft-com:vml" Requires="v">
                <p:oleObj spid="_x0000_s1055"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395413" y="38957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295525" y="35337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457325" y="35623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438400" y="38195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657850" y="39179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615113" y="32131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667375" y="32131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619875" y="39179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685800" y="41148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smtClean="0">
              <a:latin typeface="Arial" charset="0"/>
            </a:endParaRPr>
          </a:p>
          <a:p>
            <a:pPr marL="342900" indent="-342900">
              <a:spcBef>
                <a:spcPct val="20000"/>
              </a:spcBef>
            </a:pPr>
            <a:r>
              <a:rPr lang="en-US" sz="2400" dirty="0" smtClean="0">
                <a:latin typeface="Arial" charset="0"/>
              </a:rPr>
              <a:t>	To </a:t>
            </a:r>
            <a:r>
              <a:rPr lang="en-US" sz="2400" dirty="0" err="1">
                <a:latin typeface="Arial" charset="0"/>
              </a:rPr>
              <a:t>unwarp</a:t>
            </a:r>
            <a:r>
              <a:rPr lang="en-US" sz="2400" dirty="0">
                <a:latin typeface="Arial" charset="0"/>
              </a:rPr>
              <a:t> (rectify) an </a:t>
            </a:r>
            <a:r>
              <a:rPr lang="en-US" sz="2400" dirty="0" smtClean="0">
                <a:latin typeface="Arial" charset="0"/>
              </a:rPr>
              <a:t>image solve </a:t>
            </a:r>
            <a:r>
              <a:rPr lang="en-US" sz="2400" dirty="0">
                <a:latin typeface="Arial" charset="0"/>
              </a:rPr>
              <a:t>for </a:t>
            </a:r>
            <a:r>
              <a:rPr lang="en-US" sz="2400" dirty="0" err="1">
                <a:latin typeface="Arial" charset="0"/>
              </a:rPr>
              <a:t>homography</a:t>
            </a:r>
            <a:r>
              <a:rPr lang="en-US" sz="2400" dirty="0">
                <a:latin typeface="Arial" charset="0"/>
              </a:rPr>
              <a:t> </a:t>
            </a:r>
            <a:r>
              <a:rPr lang="en-US" sz="2400" b="1" dirty="0">
                <a:latin typeface="Arial" charset="0"/>
              </a:rPr>
              <a:t>H</a:t>
            </a:r>
            <a:r>
              <a:rPr lang="en-US" sz="2400" dirty="0">
                <a:latin typeface="Arial" charset="0"/>
              </a:rPr>
              <a:t> given </a:t>
            </a:r>
            <a:r>
              <a:rPr lang="en-US" sz="2400" b="1" dirty="0">
                <a:latin typeface="Arial" charset="0"/>
              </a:rPr>
              <a:t>p</a:t>
            </a:r>
            <a:r>
              <a:rPr lang="en-US" sz="2400" dirty="0">
                <a:latin typeface="Arial" charset="0"/>
              </a:rPr>
              <a:t> and </a:t>
            </a:r>
            <a:r>
              <a:rPr lang="en-US" sz="2400" b="1" dirty="0" err="1">
                <a:latin typeface="Arial" charset="0"/>
              </a:rPr>
              <a:t>p</a:t>
            </a:r>
            <a:r>
              <a:rPr lang="en-US" sz="2400" b="1" dirty="0" err="1" smtClean="0">
                <a:latin typeface="Arial" charset="0"/>
              </a:rPr>
              <a:t>’</a:t>
            </a:r>
            <a:r>
              <a:rPr lang="en-US" sz="2400" b="1" dirty="0" smtClean="0">
                <a:latin typeface="Arial" charset="0"/>
              </a:rPr>
              <a:t>:  </a:t>
            </a:r>
            <a:r>
              <a:rPr lang="en-US" sz="2400" dirty="0" err="1" smtClean="0">
                <a:latin typeface="Arial" charset="0"/>
              </a:rPr>
              <a:t>w</a:t>
            </a:r>
            <a:r>
              <a:rPr lang="en-US" sz="2400" b="1" dirty="0" err="1" smtClean="0">
                <a:latin typeface="Arial" charset="0"/>
              </a:rPr>
              <a:t>p</a:t>
            </a:r>
            <a:r>
              <a:rPr lang="en-US" sz="2400" b="1" dirty="0" smtClean="0">
                <a:latin typeface="Arial" charset="0"/>
              </a:rPr>
              <a:t>’=Hp</a:t>
            </a:r>
            <a:endParaRPr lang="en-US" sz="2000" b="1" dirty="0">
              <a:latin typeface="Arial" charset="0"/>
            </a:endParaRPr>
          </a:p>
        </p:txBody>
      </p:sp>
      <p:sp>
        <p:nvSpPr>
          <p:cNvPr id="330774" name="Text Box 22"/>
          <p:cNvSpPr txBox="1">
            <a:spLocks noChangeArrowheads="1"/>
          </p:cNvSpPr>
          <p:nvPr>
            <p:custDataLst>
              <p:tags r:id="rId15"/>
            </p:custDataLst>
          </p:nvPr>
        </p:nvSpPr>
        <p:spPr bwMode="auto">
          <a:xfrm>
            <a:off x="1489075" y="3352800"/>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latin typeface="Arial" charset="0"/>
              </a:rPr>
              <a:t>p</a:t>
            </a:r>
          </a:p>
        </p:txBody>
      </p:sp>
      <p:sp>
        <p:nvSpPr>
          <p:cNvPr id="330775" name="Text Box 23"/>
          <p:cNvSpPr txBox="1">
            <a:spLocks noChangeArrowheads="1"/>
          </p:cNvSpPr>
          <p:nvPr>
            <p:custDataLst>
              <p:tags r:id="rId16"/>
            </p:custDataLst>
          </p:nvPr>
        </p:nvSpPr>
        <p:spPr bwMode="auto">
          <a:xfrm>
            <a:off x="5694363" y="3124200"/>
            <a:ext cx="409575" cy="396875"/>
          </a:xfrm>
          <a:prstGeom prst="rect">
            <a:avLst/>
          </a:prstGeom>
          <a:noFill/>
          <a:ln w="9525">
            <a:noFill/>
            <a:miter lim="800000"/>
            <a:headEnd/>
            <a:tailEnd/>
          </a:ln>
          <a:effectLst/>
        </p:spPr>
        <p:txBody>
          <a:bodyPr wrap="none">
            <a:spAutoFit/>
          </a:bodyPr>
          <a:lstStyle/>
          <a:p>
            <a:r>
              <a:rPr lang="en-US" sz="2000" b="1">
                <a:solidFill>
                  <a:srgbClr val="FF0000"/>
                </a:solidFill>
                <a:latin typeface="Arial" charset="0"/>
              </a:rPr>
              <a:t>p’</a:t>
            </a:r>
          </a:p>
        </p:txBody>
      </p:sp>
      <p:sp>
        <p:nvSpPr>
          <p:cNvPr id="18" name="Right Arrow 17"/>
          <p:cNvSpPr/>
          <p:nvPr/>
        </p:nvSpPr>
        <p:spPr>
          <a:xfrm>
            <a:off x="4038600" y="2590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smtClean="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Font typeface="Arial" charset="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2308310932"/>
              </p:ext>
            </p:extLst>
          </p:nvPr>
        </p:nvGraphicFramePr>
        <p:xfrm>
          <a:off x="1524000" y="3444875"/>
          <a:ext cx="1570038" cy="644525"/>
        </p:xfrm>
        <a:graphic>
          <a:graphicData uri="http://schemas.openxmlformats.org/presentationml/2006/ole">
            <mc:AlternateContent xmlns:mc="http://schemas.openxmlformats.org/markup-compatibility/2006">
              <mc:Choice xmlns:v="urn:schemas-microsoft-com:vml" Requires="v">
                <p:oleObj spid="_x0000_s99385"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5240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 y="5029200"/>
          <a:ext cx="6667500" cy="982663"/>
        </p:xfrm>
        <a:graphic>
          <a:graphicData uri="http://schemas.openxmlformats.org/presentationml/2006/ole">
            <mc:AlternateContent xmlns:mc="http://schemas.openxmlformats.org/markup-compatibility/2006">
              <mc:Choice xmlns:v="urn:schemas-microsoft-com:vml" Requires="v">
                <p:oleObj spid="_x0000_s99386"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669628220"/>
              </p:ext>
            </p:extLst>
          </p:nvPr>
        </p:nvGraphicFramePr>
        <p:xfrm>
          <a:off x="3581400" y="3200400"/>
          <a:ext cx="1028700" cy="1066800"/>
        </p:xfrm>
        <a:graphic>
          <a:graphicData uri="http://schemas.openxmlformats.org/presentationml/2006/ole">
            <mc:AlternateContent xmlns:mc="http://schemas.openxmlformats.org/markup-compatibility/2006">
              <mc:Choice xmlns:v="urn:schemas-microsoft-com:vml" Requires="v">
                <p:oleObj spid="_x0000_s99387"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581400" y="3200400"/>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nvGraphicFramePr>
        <p:xfrm>
          <a:off x="5105400" y="2971800"/>
          <a:ext cx="2251075" cy="1417638"/>
        </p:xfrm>
        <a:graphic>
          <a:graphicData uri="http://schemas.openxmlformats.org/presentationml/2006/ole">
            <mc:AlternateContent xmlns:mc="http://schemas.openxmlformats.org/markup-compatibility/2006">
              <mc:Choice xmlns:v="urn:schemas-microsoft-com:vml" Requires="v">
                <p:oleObj spid="_x0000_s99388"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297180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nvGraphicFramePr>
        <p:xfrm>
          <a:off x="7766050" y="4552950"/>
          <a:ext cx="546100" cy="2036763"/>
        </p:xfrm>
        <a:graphic>
          <a:graphicData uri="http://schemas.openxmlformats.org/presentationml/2006/ole">
            <mc:AlternateContent xmlns:mc="http://schemas.openxmlformats.org/markup-compatibility/2006">
              <mc:Choice xmlns:v="urn:schemas-microsoft-com:vml" Requires="v">
                <p:oleObj spid="_x0000_s99389"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60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990600"/>
            <a:ext cx="8229600" cy="5410200"/>
          </a:xfrm>
        </p:spPr>
        <p:txBody>
          <a:bodyPr/>
          <a:lstStyle/>
          <a:p>
            <a:pPr>
              <a:buFont typeface="Arial" charset="0"/>
              <a:buNone/>
            </a:pPr>
            <a:r>
              <a:rPr lang="en-US" smtClean="0"/>
              <a:t>Direct Linear Transform</a:t>
            </a:r>
          </a:p>
          <a:p>
            <a:pPr>
              <a:buFont typeface="Arial" charset="0"/>
              <a:buNone/>
            </a:pPr>
            <a:endParaRPr lang="en-US" smtClean="0"/>
          </a:p>
          <a:p>
            <a:pPr>
              <a:buFont typeface="Arial" charset="0"/>
              <a:buNone/>
            </a:pPr>
            <a:endParaRPr lang="en-US" smtClean="0"/>
          </a:p>
          <a:p>
            <a:pPr>
              <a:buFont typeface="Arial" charset="0"/>
              <a:buNone/>
            </a:pPr>
            <a:endParaRPr lang="en-US" smtClean="0"/>
          </a:p>
          <a:p>
            <a:pPr>
              <a:buFont typeface="Arial" charset="0"/>
              <a:buNone/>
            </a:pPr>
            <a:endParaRPr lang="en-US" smtClean="0"/>
          </a:p>
          <a:p>
            <a:r>
              <a:rPr lang="en-US" sz="2400" smtClean="0"/>
              <a:t>Apply SVD: </a:t>
            </a:r>
            <a:r>
              <a:rPr lang="en-US" sz="2400" b="1" i="1" smtClean="0"/>
              <a:t>UDV</a:t>
            </a:r>
            <a:r>
              <a:rPr lang="en-US" sz="2400" i="1" baseline="30000" smtClean="0"/>
              <a:t>T</a:t>
            </a:r>
            <a:r>
              <a:rPr lang="en-US" sz="2400" baseline="30000" smtClean="0"/>
              <a:t> </a:t>
            </a:r>
            <a:r>
              <a:rPr lang="en-US" sz="2400" smtClean="0"/>
              <a:t>= </a:t>
            </a:r>
            <a:r>
              <a:rPr lang="en-US" sz="2400" b="1" i="1" smtClean="0"/>
              <a:t>A</a:t>
            </a:r>
          </a:p>
          <a:p>
            <a:r>
              <a:rPr lang="en-US" sz="2400" b="1" i="1" smtClean="0"/>
              <a:t>h = V</a:t>
            </a:r>
            <a:r>
              <a:rPr lang="en-US" sz="2400" baseline="-25000" smtClean="0"/>
              <a:t>smallest</a:t>
            </a:r>
            <a:r>
              <a:rPr lang="en-US" sz="2400" smtClean="0"/>
              <a:t> (column of </a:t>
            </a:r>
            <a:r>
              <a:rPr lang="en-US" sz="2400" b="1" i="1" smtClean="0"/>
              <a:t>V</a:t>
            </a:r>
            <a:r>
              <a:rPr lang="en-US" sz="2400" smtClean="0"/>
              <a:t> corr. to smallest singular value)</a:t>
            </a:r>
          </a:p>
          <a:p>
            <a:endParaRPr lang="en-US" smtClean="0"/>
          </a:p>
        </p:txBody>
      </p:sp>
      <p:graphicFrame>
        <p:nvGraphicFramePr>
          <p:cNvPr id="2050" name="Object 2"/>
          <p:cNvGraphicFramePr>
            <a:graphicFrameLocks noChangeAspect="1"/>
          </p:cNvGraphicFramePr>
          <p:nvPr/>
        </p:nvGraphicFramePr>
        <p:xfrm>
          <a:off x="3411538" y="4881563"/>
          <a:ext cx="238125" cy="450850"/>
        </p:xfrm>
        <a:graphic>
          <a:graphicData uri="http://schemas.openxmlformats.org/presentationml/2006/ole">
            <mc:AlternateContent xmlns:mc="http://schemas.openxmlformats.org/markup-compatibility/2006">
              <mc:Choice xmlns:v="urn:schemas-microsoft-com:vml" Requires="v">
                <p:oleObj spid="_x0000_s100387"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4881563"/>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nvGraphicFramePr>
        <p:xfrm>
          <a:off x="1238250" y="5029200"/>
          <a:ext cx="2779713" cy="1479550"/>
        </p:xfrm>
        <a:graphic>
          <a:graphicData uri="http://schemas.openxmlformats.org/presentationml/2006/ole">
            <mc:AlternateContent xmlns:mc="http://schemas.openxmlformats.org/markup-compatibility/2006">
              <mc:Choice xmlns:v="urn:schemas-microsoft-com:vml" Requires="v">
                <p:oleObj spid="_x0000_s100388"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5029200"/>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49225" y="1922463"/>
          <a:ext cx="8924925" cy="1963737"/>
        </p:xfrm>
        <a:graphic>
          <a:graphicData uri="http://schemas.openxmlformats.org/presentationml/2006/ole">
            <mc:AlternateContent xmlns:mc="http://schemas.openxmlformats.org/markup-compatibility/2006">
              <mc:Choice xmlns:v="urn:schemas-microsoft-com:vml" Requires="v">
                <p:oleObj spid="_x0000_s100389"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922463"/>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5257800" y="5029200"/>
            <a:ext cx="2895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Matlab </a:t>
            </a:r>
          </a:p>
          <a:p>
            <a:pPr eaLnBrk="1" hangingPunct="1"/>
            <a:r>
              <a:rPr lang="en-US">
                <a:latin typeface="Courier New" pitchFamily="49" charset="0"/>
                <a:cs typeface="Courier New" pitchFamily="49" charset="0"/>
              </a:rPr>
              <a:t>[U, S, V] = svd(A);</a:t>
            </a:r>
          </a:p>
          <a:p>
            <a:pPr eaLnBrk="1" hangingPunct="1"/>
            <a:r>
              <a:rPr lang="en-US">
                <a:latin typeface="Courier New" pitchFamily="49" charset="0"/>
                <a:cs typeface="Courier New" pitchFamily="49" charset="0"/>
              </a:rPr>
              <a:t>h = V(:, end);</a:t>
            </a:r>
          </a:p>
          <a:p>
            <a:pPr eaLnBrk="1" hangingPunct="1"/>
            <a:endParaRPr lang="en-US"/>
          </a:p>
        </p:txBody>
      </p:sp>
      <p:sp>
        <p:nvSpPr>
          <p:cNvPr id="12" name="TextBox 11"/>
          <p:cNvSpPr txBox="1">
            <a:spLocks noChangeArrowheads="1"/>
          </p:cNvSpPr>
          <p:nvPr/>
        </p:nvSpPr>
        <p:spPr bwMode="auto">
          <a:xfrm>
            <a:off x="0" y="6488113"/>
            <a:ext cx="666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Explanations of </a:t>
            </a:r>
            <a:r>
              <a:rPr lang="en-US" dirty="0">
                <a:hlinkClick r:id="rId10"/>
              </a:rPr>
              <a:t>SVD</a:t>
            </a:r>
            <a:r>
              <a:rPr lang="en-US" dirty="0"/>
              <a:t> and </a:t>
            </a:r>
            <a:r>
              <a:rPr lang="en-US" dirty="0">
                <a:hlinkClick r:id="rId11"/>
              </a:rPr>
              <a:t>solving homogeneous linear systems</a:t>
            </a:r>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858" name="Rectangle 2"/>
          <p:cNvSpPr>
            <a:spLocks noGrp="1" noChangeArrowheads="1"/>
          </p:cNvSpPr>
          <p:nvPr>
            <p:ph type="title"/>
            <p:custDataLst>
              <p:tags r:id="rId1"/>
            </p:custDataLst>
          </p:nvPr>
        </p:nvSpPr>
        <p:spPr/>
        <p:txBody>
          <a:bodyPr/>
          <a:lstStyle/>
          <a:p>
            <a:r>
              <a:rPr lang="en-US"/>
              <a:t>Solving for homographies</a:t>
            </a:r>
          </a:p>
        </p:txBody>
      </p:sp>
      <p:pic>
        <p:nvPicPr>
          <p:cNvPr id="377859" name="Picture 3" descr="Edittex"/>
          <p:cNvPicPr>
            <a:picLocks noChangeAspect="1" noChangeArrowheads="1"/>
          </p:cNvPicPr>
          <p:nvPr>
            <p:custDataLst>
              <p:tags r:id="rId2"/>
            </p:custDataLst>
          </p:nvPr>
        </p:nvPicPr>
        <p:blipFill>
          <a:blip r:embed="rId8" cstate="print"/>
          <a:srcRect/>
          <a:stretch>
            <a:fillRect/>
          </a:stretch>
        </p:blipFill>
        <p:spPr bwMode="auto">
          <a:xfrm>
            <a:off x="2489200" y="1158875"/>
            <a:ext cx="3687763" cy="868363"/>
          </a:xfrm>
          <a:prstGeom prst="rect">
            <a:avLst/>
          </a:prstGeom>
          <a:noFill/>
          <a:ln w="9525">
            <a:noFill/>
            <a:miter lim="800000"/>
            <a:headEnd/>
            <a:tailEnd/>
          </a:ln>
          <a:effectLst/>
        </p:spPr>
      </p:pic>
      <p:pic>
        <p:nvPicPr>
          <p:cNvPr id="377860" name="Picture 4" descr="Edittex"/>
          <p:cNvPicPr>
            <a:picLocks noChangeAspect="1" noChangeArrowheads="1"/>
          </p:cNvPicPr>
          <p:nvPr>
            <p:custDataLst>
              <p:tags r:id="rId3"/>
            </p:custDataLst>
          </p:nvPr>
        </p:nvPicPr>
        <p:blipFill>
          <a:blip r:embed="rId9" cstate="print"/>
          <a:srcRect/>
          <a:stretch>
            <a:fillRect/>
          </a:stretch>
        </p:blipFill>
        <p:spPr bwMode="auto">
          <a:xfrm>
            <a:off x="2921000" y="2357438"/>
            <a:ext cx="2768600" cy="1052512"/>
          </a:xfrm>
          <a:prstGeom prst="rect">
            <a:avLst/>
          </a:prstGeom>
          <a:noFill/>
          <a:ln w="9525">
            <a:noFill/>
            <a:miter lim="800000"/>
            <a:headEnd/>
            <a:tailEnd/>
          </a:ln>
          <a:effectLst/>
        </p:spPr>
      </p:pic>
      <p:pic>
        <p:nvPicPr>
          <p:cNvPr id="377861" name="Picture 5" descr="Edittex"/>
          <p:cNvPicPr>
            <a:picLocks noChangeAspect="1" noChangeArrowheads="1"/>
          </p:cNvPicPr>
          <p:nvPr>
            <p:custDataLst>
              <p:tags r:id="rId4"/>
            </p:custDataLst>
          </p:nvPr>
        </p:nvPicPr>
        <p:blipFill>
          <a:blip r:embed="rId10" cstate="print"/>
          <a:srcRect/>
          <a:stretch>
            <a:fillRect/>
          </a:stretch>
        </p:blipFill>
        <p:spPr bwMode="auto">
          <a:xfrm>
            <a:off x="2206625" y="3735388"/>
            <a:ext cx="4579938" cy="531812"/>
          </a:xfrm>
          <a:prstGeom prst="rect">
            <a:avLst/>
          </a:prstGeom>
          <a:noFill/>
          <a:ln w="9525">
            <a:noFill/>
            <a:miter lim="800000"/>
            <a:headEnd/>
            <a:tailEnd/>
          </a:ln>
          <a:effectLst/>
        </p:spPr>
      </p:pic>
      <p:pic>
        <p:nvPicPr>
          <p:cNvPr id="377862" name="Picture 6" descr="Edittex"/>
          <p:cNvPicPr>
            <a:picLocks noChangeAspect="1" noChangeArrowheads="1"/>
          </p:cNvPicPr>
          <p:nvPr>
            <p:custDataLst>
              <p:tags r:id="rId5"/>
            </p:custDataLst>
          </p:nvPr>
        </p:nvPicPr>
        <p:blipFill>
          <a:blip r:embed="rId11" cstate="print"/>
          <a:srcRect/>
          <a:stretch>
            <a:fillRect/>
          </a:stretch>
        </p:blipFill>
        <p:spPr bwMode="auto">
          <a:xfrm>
            <a:off x="2065338" y="4572000"/>
            <a:ext cx="5173662" cy="2073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7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7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77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Picture"/>
          <p:cNvPicPr>
            <a:picLocks noChangeAspect="1" noChangeArrowheads="1"/>
          </p:cNvPicPr>
          <p:nvPr/>
        </p:nvPicPr>
        <p:blipFill>
          <a:blip r:embed="rId3" cstate="print"/>
          <a:srcRect/>
          <a:stretch>
            <a:fillRect/>
          </a:stretch>
        </p:blipFill>
        <p:spPr bwMode="auto">
          <a:xfrm>
            <a:off x="2209800" y="8250"/>
            <a:ext cx="5181600" cy="68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1"/>
            </p:custDataLst>
          </p:nvPr>
        </p:nvSpPr>
        <p:spPr/>
        <p:txBody>
          <a:bodyPr/>
          <a:lstStyle/>
          <a:p>
            <a:r>
              <a:rPr lang="en-US"/>
              <a:t>Solving for homographies</a:t>
            </a:r>
          </a:p>
        </p:txBody>
      </p:sp>
      <p:pic>
        <p:nvPicPr>
          <p:cNvPr id="378883" name="Picture 3" descr="Edittex"/>
          <p:cNvPicPr>
            <a:picLocks noChangeAspect="1" noChangeArrowheads="1"/>
          </p:cNvPicPr>
          <p:nvPr>
            <p:custDataLst>
              <p:tags r:id="rId2"/>
            </p:custDataLst>
          </p:nvPr>
        </p:nvPicPr>
        <p:blipFill>
          <a:blip r:embed="rId15" cstate="print"/>
          <a:srcRect/>
          <a:stretch>
            <a:fillRect/>
          </a:stretch>
        </p:blipFill>
        <p:spPr bwMode="auto">
          <a:xfrm>
            <a:off x="1600200" y="1127125"/>
            <a:ext cx="5621338" cy="2073275"/>
          </a:xfrm>
          <a:prstGeom prst="rect">
            <a:avLst/>
          </a:prstGeom>
          <a:noFill/>
          <a:ln w="9525">
            <a:noFill/>
            <a:miter lim="800000"/>
            <a:headEnd/>
            <a:tailEnd/>
          </a:ln>
          <a:effectLst/>
        </p:spPr>
      </p:pic>
      <p:sp>
        <p:nvSpPr>
          <p:cNvPr id="378884" name="Text Box 4"/>
          <p:cNvSpPr txBox="1">
            <a:spLocks noChangeArrowheads="1"/>
          </p:cNvSpPr>
          <p:nvPr>
            <p:custDataLst>
              <p:tags r:id="rId3"/>
            </p:custDataLst>
          </p:nvPr>
        </p:nvSpPr>
        <p:spPr bwMode="auto">
          <a:xfrm>
            <a:off x="3429000" y="3276600"/>
            <a:ext cx="404813" cy="457200"/>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5954713" y="3276600"/>
            <a:ext cx="369887" cy="457200"/>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6858000" y="3276600"/>
            <a:ext cx="354013" cy="457200"/>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685800" y="39624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276600" y="3587750"/>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latin typeface="Arial" charset="0"/>
                </a:rPr>
                <a:t>2n </a:t>
              </a:r>
              <a:r>
                <a:rPr lang="en-US" sz="1400" b="1">
                  <a:latin typeface="Arial" charset="0"/>
                  <a:cs typeface="Times New Roman" pitchFamily="18" charset="0"/>
                </a:rPr>
                <a:t>× 9</a:t>
              </a:r>
              <a:endParaRPr lang="en-US" sz="1400" b="1">
                <a:latin typeface="Arial" charset="0"/>
              </a:endParaRPr>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9</a:t>
              </a:r>
              <a:endParaRPr lang="en-US" sz="1400" b="1">
                <a:latin typeface="Arial" charset="0"/>
              </a:endParaRPr>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2n</a:t>
              </a:r>
              <a:endParaRPr lang="en-US" sz="1400" b="1">
                <a:latin typeface="Arial" charset="0"/>
              </a:endParaRPr>
            </a:p>
          </p:txBody>
        </p:sp>
      </p:grpSp>
      <p:sp>
        <p:nvSpPr>
          <p:cNvPr id="378895" name="Rectangle 15"/>
          <p:cNvSpPr>
            <a:spLocks noChangeArrowheads="1"/>
          </p:cNvSpPr>
          <p:nvPr>
            <p:custDataLst>
              <p:tags r:id="rId8"/>
            </p:custDataLst>
          </p:nvPr>
        </p:nvSpPr>
        <p:spPr bwMode="auto">
          <a:xfrm>
            <a:off x="685800" y="44196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latin typeface="Arial" charset="0"/>
              </a:rPr>
              <a:t>Since </a:t>
            </a:r>
            <a:r>
              <a:rPr lang="en-US" sz="2000" b="1" dirty="0">
                <a:latin typeface="Arial" charset="0"/>
              </a:rPr>
              <a:t>h</a:t>
            </a:r>
            <a:r>
              <a:rPr lang="en-US" sz="2000" dirty="0">
                <a:latin typeface="Arial" charset="0"/>
              </a:rPr>
              <a:t> is only defined up to scale, solve for unit vector </a:t>
            </a:r>
            <a:r>
              <a:rPr lang="en-US" sz="2000" b="1" dirty="0">
                <a:latin typeface="Arial" charset="0"/>
                <a:cs typeface="Arial" charset="0"/>
              </a:rPr>
              <a:t>ĥ</a:t>
            </a:r>
            <a:endParaRPr lang="en-US" sz="2000" b="1" dirty="0">
              <a:latin typeface="Arial" charset="0"/>
            </a:endParaRPr>
          </a:p>
          <a:p>
            <a:pPr marL="742950" lvl="1" indent="-285750">
              <a:spcBef>
                <a:spcPct val="20000"/>
              </a:spcBef>
              <a:buFontTx/>
              <a:buChar char="•"/>
            </a:pPr>
            <a:r>
              <a:rPr lang="en-US" sz="2000" dirty="0">
                <a:latin typeface="Arial" charset="0"/>
              </a:rPr>
              <a:t>Solution: </a:t>
            </a:r>
            <a:r>
              <a:rPr lang="en-US" sz="2000" b="1" dirty="0">
                <a:latin typeface="Arial" charset="0"/>
                <a:cs typeface="Arial" charset="0"/>
              </a:rPr>
              <a:t>ĥ</a:t>
            </a:r>
            <a:r>
              <a:rPr lang="en-US" sz="2000" dirty="0">
                <a:latin typeface="Arial" charset="0"/>
              </a:rPr>
              <a:t> = eigenvector of </a:t>
            </a:r>
            <a:r>
              <a:rPr lang="en-US" sz="2000" b="1" dirty="0">
                <a:latin typeface="Arial" charset="0"/>
              </a:rPr>
              <a:t>A</a:t>
            </a:r>
            <a:r>
              <a:rPr lang="en-US" sz="2000" baseline="30000" dirty="0">
                <a:latin typeface="Arial" charset="0"/>
              </a:rPr>
              <a:t>T</a:t>
            </a:r>
            <a:r>
              <a:rPr lang="en-US" sz="2000" b="1" dirty="0">
                <a:latin typeface="Arial" charset="0"/>
              </a:rPr>
              <a:t>A</a:t>
            </a:r>
            <a:r>
              <a:rPr lang="en-US" sz="2000" dirty="0">
                <a:latin typeface="Arial" charset="0"/>
              </a:rPr>
              <a:t> with smallest </a:t>
            </a:r>
            <a:r>
              <a:rPr lang="en-US" sz="2000" dirty="0" err="1">
                <a:latin typeface="Arial" charset="0"/>
              </a:rPr>
              <a:t>eigenvalue</a:t>
            </a:r>
            <a:endParaRPr lang="en-US" sz="2000" dirty="0">
              <a:latin typeface="Arial" charset="0"/>
            </a:endParaRPr>
          </a:p>
          <a:p>
            <a:pPr marL="742950" lvl="1" indent="-285750">
              <a:spcBef>
                <a:spcPct val="20000"/>
              </a:spcBef>
              <a:buFontTx/>
              <a:buChar char="•"/>
            </a:pPr>
            <a:r>
              <a:rPr lang="en-US" sz="2000" dirty="0">
                <a:latin typeface="Arial" charset="0"/>
              </a:rPr>
              <a:t>Works with 4 or more points</a:t>
            </a:r>
          </a:p>
        </p:txBody>
      </p:sp>
      <p:pic>
        <p:nvPicPr>
          <p:cNvPr id="378901" name="Picture 21" descr="Edittex"/>
          <p:cNvPicPr>
            <a:picLocks noChangeAspect="1" noChangeArrowheads="1"/>
          </p:cNvPicPr>
          <p:nvPr>
            <p:custDataLst>
              <p:tags r:id="rId9"/>
            </p:custDataLst>
          </p:nvPr>
        </p:nvPicPr>
        <p:blipFill>
          <a:blip r:embed="rId16" cstate="print"/>
          <a:srcRect/>
          <a:stretch>
            <a:fillRect/>
          </a:stretch>
        </p:blipFill>
        <p:spPr bwMode="auto">
          <a:xfrm>
            <a:off x="5608638" y="4041775"/>
            <a:ext cx="2439987" cy="30162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88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7889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7889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788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8" grpId="0" build="p" bldLvl="2"/>
      <p:bldP spid="37889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normAutofit/>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face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648200" y="5181600"/>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6781800" y="5181600"/>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029200" y="1600200"/>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210300" y="1562100"/>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78747" y="4672641"/>
            <a:ext cx="356188"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cxnSp>
        <p:nvCxnSpPr>
          <p:cNvPr id="45" name="Straight Connector 44"/>
          <p:cNvCxnSpPr/>
          <p:nvPr/>
        </p:nvCxnSpPr>
        <p:spPr>
          <a:xfrm rot="5400000">
            <a:off x="5257800" y="3429000"/>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4800600" y="3505200"/>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248400" y="4953000"/>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67400" y="4953000"/>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smtClean="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657600" y="30480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838200" y="2590800"/>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019800" y="2133600"/>
            <a:ext cx="2286000" cy="3048000"/>
          </a:xfrm>
          <a:prstGeom prst="rect">
            <a:avLst/>
          </a:prstGeom>
          <a:noFill/>
          <a:ln w="9525">
            <a:noFill/>
            <a:miter lim="800000"/>
            <a:headEnd/>
            <a:tailEnd/>
          </a:ln>
        </p:spPr>
      </p:pic>
      <p:sp>
        <p:nvSpPr>
          <p:cNvPr id="7" name="TextBox 6"/>
          <p:cNvSpPr txBox="1"/>
          <p:nvPr/>
        </p:nvSpPr>
        <p:spPr>
          <a:xfrm>
            <a:off x="457200" y="6519446"/>
            <a:ext cx="8396722" cy="338554"/>
          </a:xfrm>
          <a:prstGeom prst="rect">
            <a:avLst/>
          </a:prstGeom>
          <a:noFill/>
        </p:spPr>
        <p:txBody>
          <a:bodyPr wrap="none" rtlCol="0">
            <a:spAutoFit/>
          </a:bodyPr>
          <a:lstStyle/>
          <a:p>
            <a:r>
              <a:rPr lang="en-US" sz="1600" dirty="0" smtClean="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685800" y="9144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4800600" y="1219200"/>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486400" y="48768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6629400" y="30480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228600" y="1447800"/>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038600" y="16764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533400" y="21336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4953000" y="40386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029200" y="1143000"/>
            <a:ext cx="3810000" cy="2738438"/>
          </a:xfrm>
          <a:prstGeom prst="rect">
            <a:avLst/>
          </a:prstGeom>
          <a:noFill/>
          <a:ln w="9525">
            <a:noFill/>
            <a:miter lim="800000"/>
            <a:headEnd/>
            <a:tailEnd/>
          </a:ln>
        </p:spPr>
      </p:pic>
      <p:sp>
        <p:nvSpPr>
          <p:cNvPr id="6" name="TextBox 5"/>
          <p:cNvSpPr txBox="1"/>
          <p:nvPr/>
        </p:nvSpPr>
        <p:spPr>
          <a:xfrm>
            <a:off x="0" y="57150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4478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4478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5" y="14478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3" y="1447800"/>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805113"/>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438400"/>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8006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4338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7" y="64886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347663" y="5278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381000" y="2362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029200" y="2362200"/>
            <a:ext cx="3733800" cy="2752725"/>
          </a:xfrm>
          <a:prstGeom prst="rect">
            <a:avLst/>
          </a:prstGeom>
          <a:noFill/>
        </p:spPr>
      </p:pic>
      <p:sp>
        <p:nvSpPr>
          <p:cNvPr id="69638" name="AutoShape 6"/>
          <p:cNvSpPr>
            <a:spLocks noChangeArrowheads="1"/>
          </p:cNvSpPr>
          <p:nvPr/>
        </p:nvSpPr>
        <p:spPr bwMode="auto">
          <a:xfrm>
            <a:off x="4267200" y="3581400"/>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228600" y="1905000"/>
            <a:ext cx="3730625" cy="2749550"/>
          </a:xfrm>
          <a:prstGeom prst="rect">
            <a:avLst/>
          </a:prstGeom>
          <a:noFill/>
        </p:spPr>
      </p:pic>
      <p:sp>
        <p:nvSpPr>
          <p:cNvPr id="50185" name="AutoShape 9"/>
          <p:cNvSpPr>
            <a:spLocks noChangeArrowheads="1"/>
          </p:cNvSpPr>
          <p:nvPr/>
        </p:nvSpPr>
        <p:spPr bwMode="auto">
          <a:xfrm>
            <a:off x="4114800"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152400"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029200"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Difficulty in macro (close-up) photography</a:t>
            </a:r>
            <a:endParaRPr lang="en-US" dirty="0"/>
          </a:p>
        </p:txBody>
      </p:sp>
      <p:sp>
        <p:nvSpPr>
          <p:cNvPr id="3" name="Content Placeholder 2"/>
          <p:cNvSpPr>
            <a:spLocks noGrp="1"/>
          </p:cNvSpPr>
          <p:nvPr>
            <p:ph idx="1"/>
          </p:nvPr>
        </p:nvSpPr>
        <p:spPr/>
        <p:txBody>
          <a:bodyPr/>
          <a:lstStyle/>
          <a:p>
            <a:r>
              <a:rPr lang="en-US" dirty="0" smtClean="0"/>
              <a:t>For close objects, we have a small relative DOF</a:t>
            </a:r>
          </a:p>
          <a:p>
            <a:r>
              <a:rPr lang="en-US" dirty="0" smtClean="0"/>
              <a:t>Can only shrink aperture so far</a:t>
            </a:r>
            <a:endParaRPr lang="en-US" dirty="0"/>
          </a:p>
        </p:txBody>
      </p:sp>
      <p:pic>
        <p:nvPicPr>
          <p:cNvPr id="744450"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228600" y="2971800"/>
            <a:ext cx="4339963" cy="2886076"/>
          </a:xfrm>
          <a:prstGeom prst="rect">
            <a:avLst/>
          </a:prstGeom>
          <a:noFill/>
        </p:spPr>
      </p:pic>
      <p:pic>
        <p:nvPicPr>
          <p:cNvPr id="744452" name="Picture 4" descr="http://www.wonderfulphotos.com/articles/macro/focus_stacking/images/03.jpg"/>
          <p:cNvPicPr>
            <a:picLocks noChangeAspect="1" noChangeArrowheads="1"/>
          </p:cNvPicPr>
          <p:nvPr/>
        </p:nvPicPr>
        <p:blipFill>
          <a:blip r:embed="rId3" cstate="print"/>
          <a:srcRect/>
          <a:stretch>
            <a:fillRect/>
          </a:stretch>
        </p:blipFill>
        <p:spPr bwMode="auto">
          <a:xfrm>
            <a:off x="4648200" y="2971800"/>
            <a:ext cx="4354284" cy="2895600"/>
          </a:xfrm>
          <a:prstGeom prst="rect">
            <a:avLst/>
          </a:prstGeom>
          <a:noFill/>
        </p:spPr>
      </p:pic>
      <p:sp>
        <p:nvSpPr>
          <p:cNvPr id="6" name="TextBox 5"/>
          <p:cNvSpPr txBox="1"/>
          <p:nvPr/>
        </p:nvSpPr>
        <p:spPr>
          <a:xfrm>
            <a:off x="2362200" y="2438400"/>
            <a:ext cx="4411785" cy="461665"/>
          </a:xfrm>
          <a:prstGeom prst="rect">
            <a:avLst/>
          </a:prstGeom>
          <a:noFill/>
        </p:spPr>
        <p:txBody>
          <a:bodyPr wrap="none" rtlCol="0">
            <a:spAutoFit/>
          </a:bodyPr>
          <a:lstStyle/>
          <a:p>
            <a:r>
              <a:rPr lang="en-US" sz="2400" dirty="0" smtClean="0"/>
              <a:t>How to get both bugs in focus?</a:t>
            </a:r>
            <a:endParaRPr lang="en-US" sz="2400" dirty="0"/>
          </a:p>
        </p:txBody>
      </p:sp>
    </p:spTree>
    <p:extLst>
      <p:ext uri="{BB962C8B-B14F-4D97-AF65-F5344CB8AC3E}">
        <p14:creationId xmlns:p14="http://schemas.microsoft.com/office/powerpoint/2010/main" val="23187688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347663" y="4598988"/>
            <a:ext cx="8415337" cy="1954212"/>
          </a:xfrm>
        </p:spPr>
        <p:txBody>
          <a:bodyPr>
            <a:normAutofit/>
          </a:bodyPr>
          <a:lstStyle/>
          <a:p>
            <a:pPr>
              <a:lnSpc>
                <a:spcPct val="100000"/>
              </a:lnSpc>
            </a:pPr>
            <a:endParaRPr lang="en-US" sz="2400" dirty="0">
              <a:solidFill>
                <a:schemeClr val="tx1"/>
              </a:solidFill>
            </a:endParaRPr>
          </a:p>
          <a:p>
            <a:pPr>
              <a:lnSpc>
                <a:spcPct val="100000"/>
              </a:lnSpc>
            </a:pPr>
            <a:r>
              <a:rPr lang="en-US" sz="2400" dirty="0">
                <a:solidFill>
                  <a:schemeClr val="tx1"/>
                </a:solidFill>
              </a:rPr>
              <a:t>``Fold’’ along </a:t>
            </a:r>
            <a:r>
              <a:rPr lang="en-US" sz="2400" dirty="0" err="1">
                <a:solidFill>
                  <a:schemeClr val="tx1"/>
                </a:solidFill>
              </a:rPr>
              <a:t>polylines</a:t>
            </a:r>
            <a:r>
              <a:rPr lang="en-US" sz="2400" dirty="0">
                <a:solidFill>
                  <a:schemeClr val="tx1"/>
                </a:solidFill>
              </a:rPr>
              <a:t> and at corners</a:t>
            </a:r>
          </a:p>
          <a:p>
            <a:pPr>
              <a:lnSpc>
                <a:spcPct val="100000"/>
              </a:lnSpc>
            </a:pPr>
            <a:r>
              <a:rPr lang="en-US" sz="2400" dirty="0">
                <a:solidFill>
                  <a:schemeClr val="tx1"/>
                </a:solidFill>
              </a:rPr>
              <a:t>``Cut’’ at ends of </a:t>
            </a:r>
            <a:r>
              <a:rPr lang="en-US" sz="2400" dirty="0" err="1">
                <a:solidFill>
                  <a:schemeClr val="tx1"/>
                </a:solidFill>
              </a:rPr>
              <a:t>polylines</a:t>
            </a:r>
            <a:r>
              <a:rPr lang="en-US" sz="2400" dirty="0">
                <a:solidFill>
                  <a:schemeClr val="tx1"/>
                </a:solidFill>
              </a:rPr>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029200" y="1828800"/>
            <a:ext cx="3886200" cy="2859088"/>
          </a:xfrm>
          <a:prstGeom prst="rect">
            <a:avLst/>
          </a:prstGeom>
          <a:noFill/>
        </p:spPr>
      </p:pic>
      <p:sp>
        <p:nvSpPr>
          <p:cNvPr id="72717" name="AutoShape 13"/>
          <p:cNvSpPr>
            <a:spLocks noChangeArrowheads="1"/>
          </p:cNvSpPr>
          <p:nvPr/>
        </p:nvSpPr>
        <p:spPr bwMode="auto">
          <a:xfrm>
            <a:off x="4191000"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304800"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347663" y="5029200"/>
            <a:ext cx="8415337" cy="1524000"/>
          </a:xfrm>
        </p:spPr>
        <p:txBody>
          <a:bodyPr>
            <a:normAutofit/>
          </a:bodyPr>
          <a:lstStyle/>
          <a:p>
            <a:pPr>
              <a:lnSpc>
                <a:spcPct val="100000"/>
              </a:lnSpc>
            </a:pPr>
            <a:endParaRPr lang="en-US" sz="2400" dirty="0" smtClean="0">
              <a:solidFill>
                <a:schemeClr val="tx1"/>
              </a:solidFill>
            </a:endParaRPr>
          </a:p>
          <a:p>
            <a:pPr>
              <a:lnSpc>
                <a:spcPct val="100000"/>
              </a:lnSpc>
            </a:pPr>
            <a:r>
              <a:rPr lang="en-US" sz="2400" dirty="0" smtClean="0">
                <a:solidFill>
                  <a:schemeClr val="tx1"/>
                </a:solidFill>
              </a:rPr>
              <a:t>Construct </a:t>
            </a:r>
            <a:r>
              <a:rPr lang="en-US" sz="2400" dirty="0">
                <a:solidFill>
                  <a:schemeClr val="tx1"/>
                </a:solidFill>
              </a:rPr>
              <a:t>3D </a:t>
            </a:r>
            <a:r>
              <a:rPr lang="en-US" sz="2400" dirty="0" smtClean="0">
                <a:solidFill>
                  <a:schemeClr val="tx1"/>
                </a:solidFill>
              </a:rPr>
              <a:t>model </a:t>
            </a:r>
            <a:endParaRPr lang="en-US" sz="2400" dirty="0">
              <a:solidFill>
                <a:schemeClr val="tx1"/>
              </a:solidFill>
            </a:endParaRPr>
          </a:p>
          <a:p>
            <a:pPr>
              <a:lnSpc>
                <a:spcPct val="100000"/>
              </a:lnSpc>
            </a:pPr>
            <a:r>
              <a:rPr lang="en-US" sz="2400" dirty="0">
                <a:solidFill>
                  <a:schemeClr val="tx1"/>
                </a:solidFill>
              </a:rPr>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152400" y="22606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419600" y="2133600"/>
            <a:ext cx="4572000" cy="2813050"/>
          </a:xfrm>
          <a:prstGeom prst="rect">
            <a:avLst/>
          </a:prstGeom>
          <a:noFill/>
        </p:spPr>
      </p:pic>
      <p:sp>
        <p:nvSpPr>
          <p:cNvPr id="70662" name="AutoShape 6"/>
          <p:cNvSpPr>
            <a:spLocks noChangeAspect="1" noChangeArrowheads="1"/>
          </p:cNvSpPr>
          <p:nvPr/>
        </p:nvSpPr>
        <p:spPr bwMode="auto">
          <a:xfrm>
            <a:off x="3886200" y="35052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419600" y="1519238"/>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152400" y="1524000"/>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419600" y="4098925"/>
            <a:ext cx="4232275" cy="2378075"/>
          </a:xfrm>
          <a:prstGeom prst="rect">
            <a:avLst/>
          </a:prstGeom>
          <a:noFill/>
        </p:spPr>
      </p:pic>
      <p:sp>
        <p:nvSpPr>
          <p:cNvPr id="104454" name="Text Box 6"/>
          <p:cNvSpPr txBox="1">
            <a:spLocks noChangeArrowheads="1"/>
          </p:cNvSpPr>
          <p:nvPr/>
        </p:nvSpPr>
        <p:spPr bwMode="auto">
          <a:xfrm>
            <a:off x="4800600" y="64912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152400" y="4191000"/>
            <a:ext cx="3402013" cy="2286000"/>
          </a:xfrm>
          <a:prstGeom prst="rect">
            <a:avLst/>
          </a:prstGeom>
          <a:noFill/>
        </p:spPr>
      </p:pic>
      <p:sp>
        <p:nvSpPr>
          <p:cNvPr id="104456" name="Text Box 8"/>
          <p:cNvSpPr txBox="1">
            <a:spLocks noChangeArrowheads="1"/>
          </p:cNvSpPr>
          <p:nvPr/>
        </p:nvSpPr>
        <p:spPr bwMode="auto">
          <a:xfrm>
            <a:off x="685800" y="3767138"/>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685800" y="6491288"/>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150813" y="5562600"/>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1719263" y="4191000"/>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462213" y="4195763"/>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1752600" y="5529263"/>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438400" y="5519738"/>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1752600" y="914400"/>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028700" y="14478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4705350" y="14478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304800" y="39624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4591050" y="3962400"/>
            <a:ext cx="3714750" cy="2286000"/>
          </a:xfrm>
          <a:prstGeom prst="rect">
            <a:avLst/>
          </a:prstGeom>
          <a:noFill/>
        </p:spPr>
      </p:pic>
      <p:sp>
        <p:nvSpPr>
          <p:cNvPr id="111624" name="Text Box 8"/>
          <p:cNvSpPr txBox="1">
            <a:spLocks noChangeArrowheads="1"/>
          </p:cNvSpPr>
          <p:nvPr/>
        </p:nvSpPr>
        <p:spPr bwMode="auto">
          <a:xfrm>
            <a:off x="4648200" y="63388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685800" y="6321425"/>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233363" y="2209800"/>
            <a:ext cx="3729037" cy="2803525"/>
          </a:xfrm>
          <a:prstGeom prst="rect">
            <a:avLst/>
          </a:prstGeom>
          <a:noFill/>
        </p:spPr>
      </p:pic>
      <p:sp>
        <p:nvSpPr>
          <p:cNvPr id="106500" name="Text Box 4"/>
          <p:cNvSpPr txBox="1">
            <a:spLocks noChangeArrowheads="1"/>
          </p:cNvSpPr>
          <p:nvPr/>
        </p:nvSpPr>
        <p:spPr bwMode="auto">
          <a:xfrm>
            <a:off x="1143000" y="5029200"/>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114800" y="6461125"/>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a:t>
            </a:r>
            <a:r>
              <a:rPr lang="en-US" sz="2000" dirty="0" smtClean="0"/>
              <a:t>(</a:t>
            </a:r>
            <a:r>
              <a:rPr lang="en-US" sz="2000" dirty="0" smtClean="0"/>
              <a:t>15</a:t>
            </a:r>
            <a:r>
              <a:rPr lang="en-US" sz="2000" dirty="0" smtClean="0"/>
              <a:t> </a:t>
            </a:r>
            <a:r>
              <a:rPr lang="en-US" sz="2000" dirty="0"/>
              <a:t>sec)!</a:t>
            </a:r>
          </a:p>
        </p:txBody>
      </p:sp>
      <p:sp>
        <p:nvSpPr>
          <p:cNvPr id="106503" name="Text Box 7"/>
          <p:cNvSpPr txBox="1">
            <a:spLocks noChangeArrowheads="1"/>
          </p:cNvSpPr>
          <p:nvPr/>
        </p:nvSpPr>
        <p:spPr bwMode="auto">
          <a:xfrm>
            <a:off x="5029200" y="3733800"/>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191000" y="4071938"/>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191000" y="1250950"/>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3733800" y="28956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381000" y="22637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381000" y="4457700"/>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505200" y="1524000"/>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374650" y="19050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191000" y="16002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828800" y="13716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524375" y="43434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581025" y="43434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533400" y="990600"/>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smtClean="0"/>
                <a:t>Recovered Surface Labels + </a:t>
              </a:r>
            </a:p>
            <a:p>
              <a:r>
                <a:rPr lang="en-US" sz="2000" dirty="0" smtClean="0"/>
                <a:t>Ground-Vertical Boundary Fit</a:t>
              </a:r>
            </a:p>
          </p:txBody>
        </p:sp>
      </p:grpSp>
      <p:grpSp>
        <p:nvGrpSpPr>
          <p:cNvPr id="6" name="Group 21"/>
          <p:cNvGrpSpPr/>
          <p:nvPr/>
        </p:nvGrpSpPr>
        <p:grpSpPr>
          <a:xfrm>
            <a:off x="4724400" y="990600"/>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24"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smtClean="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7400" y="3867728"/>
            <a:ext cx="5638800" cy="2990272"/>
          </a:xfrm>
          <a:prstGeom prst="rect">
            <a:avLst/>
          </a:prstGeom>
          <a:noFill/>
        </p:spPr>
      </p:pic>
      <p:sp>
        <p:nvSpPr>
          <p:cNvPr id="24" name="Down Arrow 23"/>
          <p:cNvSpPr/>
          <p:nvPr/>
        </p:nvSpPr>
        <p:spPr>
          <a:xfrm>
            <a:off x="4400939" y="4114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vpr2008_mini.wmv">
            <a:hlinkClick r:id="" action="ppaction://media"/>
          </p:cNvPr>
          <p:cNvPicPr>
            <a:picLocks noGrp="1" noRot="1" noChangeAspect="1"/>
          </p:cNvPicPr>
          <p:nvPr>
            <p:ph idx="1"/>
            <a:videoFile r:link="rId2"/>
          </p:nvPr>
        </p:nvPicPr>
        <p:blipFill>
          <a:blip r:embed="rId5" cstate="print"/>
          <a:stretch>
            <a:fillRect/>
          </a:stretch>
        </p:blipFill>
        <p:spPr>
          <a:xfrm>
            <a:off x="0" y="-1"/>
            <a:ext cx="9144000" cy="6856685"/>
          </a:xfrm>
          <a:prstGeom prst="rect">
            <a:avLst/>
          </a:prstGeo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p:txBody>
          <a:bodyPr/>
          <a:lstStyle/>
          <a:p>
            <a:r>
              <a:rPr lang="en-US" dirty="0" smtClean="0"/>
              <a:t>If a one-person project:</a:t>
            </a:r>
          </a:p>
          <a:p>
            <a:pPr lvl="1"/>
            <a:r>
              <a:rPr lang="en-US" dirty="0" smtClean="0"/>
              <a:t>Interactive program to make 3D model from an image (e.g., output in VRML, or draw path for animation)</a:t>
            </a:r>
          </a:p>
          <a:p>
            <a:endParaRPr lang="en-US" dirty="0" smtClean="0"/>
          </a:p>
          <a:p>
            <a:r>
              <a:rPr lang="en-US" dirty="0" smtClean="0"/>
              <a:t>If a two-person team, 2</a:t>
            </a:r>
            <a:r>
              <a:rPr lang="en-US" baseline="30000" dirty="0" smtClean="0"/>
              <a:t>nd</a:t>
            </a:r>
            <a:r>
              <a:rPr lang="en-US" dirty="0" smtClean="0"/>
              <a:t> person:</a:t>
            </a:r>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p:txBody>
      </p:sp>
      <p:pic>
        <p:nvPicPr>
          <p:cNvPr id="761858"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76200" y="2286000"/>
            <a:ext cx="2971800" cy="1976247"/>
          </a:xfrm>
          <a:prstGeom prst="rect">
            <a:avLst/>
          </a:prstGeom>
          <a:noFill/>
        </p:spPr>
      </p:pic>
      <p:pic>
        <p:nvPicPr>
          <p:cNvPr id="761860" name="Picture 4" descr="http://www.wonderfulphotos.com/articles/macro/focus_stacking/images/02.jpg"/>
          <p:cNvPicPr>
            <a:picLocks noChangeAspect="1" noChangeArrowheads="1"/>
          </p:cNvPicPr>
          <p:nvPr/>
        </p:nvPicPr>
        <p:blipFill>
          <a:blip r:embed="rId3" cstate="print"/>
          <a:srcRect/>
          <a:stretch>
            <a:fillRect/>
          </a:stretch>
        </p:blipFill>
        <p:spPr bwMode="auto">
          <a:xfrm>
            <a:off x="3082506" y="2278812"/>
            <a:ext cx="2971800" cy="1976247"/>
          </a:xfrm>
          <a:prstGeom prst="rect">
            <a:avLst/>
          </a:prstGeom>
          <a:noFill/>
        </p:spPr>
      </p:pic>
      <p:pic>
        <p:nvPicPr>
          <p:cNvPr id="761862" name="Picture 6" descr="http://www.wonderfulphotos.com/articles/macro/focus_stacking/images/03.jpg"/>
          <p:cNvPicPr>
            <a:picLocks noChangeAspect="1" noChangeArrowheads="1"/>
          </p:cNvPicPr>
          <p:nvPr/>
        </p:nvPicPr>
        <p:blipFill>
          <a:blip r:embed="rId4" cstate="print"/>
          <a:srcRect/>
          <a:stretch>
            <a:fillRect/>
          </a:stretch>
        </p:blipFill>
        <p:spPr bwMode="auto">
          <a:xfrm>
            <a:off x="6096000" y="2278811"/>
            <a:ext cx="2971800" cy="1976247"/>
          </a:xfrm>
          <a:prstGeom prst="rect">
            <a:avLst/>
          </a:prstGeom>
          <a:noFill/>
        </p:spPr>
      </p:pic>
      <p:sp>
        <p:nvSpPr>
          <p:cNvPr id="12" name="TextBox 11"/>
          <p:cNvSpPr txBox="1"/>
          <p:nvPr/>
        </p:nvSpPr>
        <p:spPr>
          <a:xfrm>
            <a:off x="0" y="6488668"/>
            <a:ext cx="6660862" cy="369332"/>
          </a:xfrm>
          <a:prstGeom prst="rect">
            <a:avLst/>
          </a:prstGeom>
          <a:noFill/>
        </p:spPr>
        <p:txBody>
          <a:bodyPr wrap="none" rtlCol="0">
            <a:spAutoFit/>
          </a:bodyPr>
          <a:lstStyle/>
          <a:p>
            <a:r>
              <a:rPr lang="en-US" dirty="0" smtClean="0">
                <a:hlinkClick r:id="rId5"/>
              </a:rPr>
              <a:t>http://www.wonderfulphotos.com/articles/macro/focus_stacking/</a:t>
            </a:r>
            <a:endParaRPr lang="en-US" dirty="0"/>
          </a:p>
        </p:txBody>
      </p:sp>
      <p:sp>
        <p:nvSpPr>
          <p:cNvPr id="13" name="TextBox 12"/>
          <p:cNvSpPr txBox="1"/>
          <p:nvPr/>
        </p:nvSpPr>
        <p:spPr>
          <a:xfrm>
            <a:off x="0" y="6172200"/>
            <a:ext cx="1672253" cy="369332"/>
          </a:xfrm>
          <a:prstGeom prst="rect">
            <a:avLst/>
          </a:prstGeom>
          <a:noFill/>
        </p:spPr>
        <p:txBody>
          <a:bodyPr wrap="none" rtlCol="0">
            <a:spAutoFit/>
          </a:bodyPr>
          <a:lstStyle/>
          <a:p>
            <a:r>
              <a:rPr lang="en-US" dirty="0" smtClean="0"/>
              <a:t>Example from </a:t>
            </a:r>
            <a:endParaRPr lang="en-US" dirty="0"/>
          </a:p>
        </p:txBody>
      </p:sp>
    </p:spTree>
    <p:extLst>
      <p:ext uri="{BB962C8B-B14F-4D97-AF65-F5344CB8AC3E}">
        <p14:creationId xmlns:p14="http://schemas.microsoft.com/office/powerpoint/2010/main" val="26889981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5334000" cy="5486400"/>
          </a:xfrm>
        </p:spPr>
        <p:txBody>
          <a:bodyPr>
            <a:normAutofit/>
          </a:bodyPr>
          <a:lstStyle/>
          <a:p>
            <a:r>
              <a:rPr lang="en-US" dirty="0" smtClean="0"/>
              <a:t>2D</a:t>
            </a:r>
            <a:r>
              <a:rPr lang="en-US" dirty="0" smtClean="0">
                <a:sym typeface="Wingdings" pitchFamily="2" charset="2"/>
              </a:rPr>
              <a:t>3D is mathematically impossible</a:t>
            </a: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007847" y="914400"/>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096000" y="2590800"/>
            <a:ext cx="2754086" cy="1460500"/>
          </a:xfrm>
          <a:prstGeom prst="rect">
            <a:avLst/>
          </a:prstGeom>
          <a:noFill/>
        </p:spPr>
      </p:pic>
      <p:graphicFrame>
        <p:nvGraphicFramePr>
          <p:cNvPr id="95234" name="Object 2"/>
          <p:cNvGraphicFramePr>
            <a:graphicFrameLocks noChangeAspect="1"/>
          </p:cNvGraphicFramePr>
          <p:nvPr>
            <p:custDataLst>
              <p:tags r:id="rId2"/>
            </p:custDataLst>
          </p:nvPr>
        </p:nvGraphicFramePr>
        <p:xfrm>
          <a:off x="4911307" y="4800600"/>
          <a:ext cx="1678413" cy="1700884"/>
        </p:xfrm>
        <a:graphic>
          <a:graphicData uri="http://schemas.openxmlformats.org/presentationml/2006/ole">
            <mc:AlternateContent xmlns:mc="http://schemas.openxmlformats.org/markup-compatibility/2006">
              <mc:Choice xmlns:v="urn:schemas-microsoft-com:vml" Requires="v">
                <p:oleObj spid="_x0000_s95262"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1307" y="4800600"/>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nvPr>
        </p:nvGraphicFramePr>
        <p:xfrm>
          <a:off x="7161793" y="4724400"/>
          <a:ext cx="1753607" cy="1777084"/>
        </p:xfrm>
        <a:graphic>
          <a:graphicData uri="http://schemas.openxmlformats.org/presentationml/2006/ole">
            <mc:AlternateContent xmlns:mc="http://schemas.openxmlformats.org/markup-compatibility/2006">
              <mc:Choice xmlns:v="urn:schemas-microsoft-com:vml" Requires="v">
                <p:oleObj spid="_x0000_s95263"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1793" y="4724400"/>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663907" y="5486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a:t>
            </a:r>
            <a:r>
              <a:rPr lang="en-US" dirty="0" smtClean="0"/>
              <a:t>Week</a:t>
            </a:r>
            <a:endParaRPr lang="en-US" dirty="0"/>
          </a:p>
        </p:txBody>
      </p:sp>
      <p:sp>
        <p:nvSpPr>
          <p:cNvPr id="3" name="Content Placeholder 2"/>
          <p:cNvSpPr>
            <a:spLocks noGrp="1"/>
          </p:cNvSpPr>
          <p:nvPr>
            <p:ph idx="1"/>
          </p:nvPr>
        </p:nvSpPr>
        <p:spPr/>
        <p:txBody>
          <a:bodyPr/>
          <a:lstStyle/>
          <a:p>
            <a:endParaRPr lang="en-US" dirty="0" smtClean="0"/>
          </a:p>
          <a:p>
            <a:r>
              <a:rPr lang="en-US" dirty="0" smtClean="0"/>
              <a:t>Monday: Project 3 is due</a:t>
            </a:r>
          </a:p>
          <a:p>
            <a:pPr lvl="1"/>
            <a:r>
              <a:rPr lang="en-US" dirty="0" smtClean="0"/>
              <a:t>Office hours at 3pm today, 10am Monday</a:t>
            </a:r>
            <a:endParaRPr lang="en-US" dirty="0"/>
          </a:p>
          <a:p>
            <a:endParaRPr lang="en-US" dirty="0" smtClean="0"/>
          </a:p>
          <a:p>
            <a:r>
              <a:rPr lang="en-US" dirty="0" smtClean="0"/>
              <a:t>Next </a:t>
            </a:r>
            <a:r>
              <a:rPr lang="en-US" dirty="0" smtClean="0"/>
              <a:t>Tuesday</a:t>
            </a:r>
            <a:r>
              <a:rPr lang="en-US" dirty="0" smtClean="0"/>
              <a:t>: start of new section</a:t>
            </a:r>
          </a:p>
          <a:p>
            <a:pPr lvl="1"/>
            <a:r>
              <a:rPr lang="en-US" dirty="0" smtClean="0"/>
              <a:t>Finding correspondences automatically</a:t>
            </a:r>
          </a:p>
          <a:p>
            <a:pPr lvl="1"/>
            <a:r>
              <a:rPr lang="en-US" dirty="0" smtClean="0"/>
              <a:t>Image stitching</a:t>
            </a:r>
          </a:p>
          <a:p>
            <a:pPr lvl="1"/>
            <a:r>
              <a:rPr lang="en-US" dirty="0" smtClean="0"/>
              <a:t>Various forms of recognition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a:p>
            <a:pPr marL="514350" indent="-514350">
              <a:buFont typeface="+mj-lt"/>
              <a:buAutoNum type="arabicPeriod"/>
            </a:pPr>
            <a:r>
              <a:rPr lang="en-US" dirty="0" smtClean="0"/>
              <a:t>Combine</a:t>
            </a:r>
            <a:endParaRPr lang="en-US" dirty="0"/>
          </a:p>
        </p:txBody>
      </p:sp>
      <p:pic>
        <p:nvPicPr>
          <p:cNvPr id="761864" name="Picture 8" descr="http://www.wonderfulphotos.com/articles/macro/focus_stacking/images/final.jpg"/>
          <p:cNvPicPr>
            <a:picLocks noChangeAspect="1" noChangeArrowheads="1"/>
          </p:cNvPicPr>
          <p:nvPr/>
        </p:nvPicPr>
        <p:blipFill>
          <a:blip r:embed="rId2" cstate="print"/>
          <a:srcRect/>
          <a:stretch>
            <a:fillRect/>
          </a:stretch>
        </p:blipFill>
        <p:spPr bwMode="auto">
          <a:xfrm>
            <a:off x="1371600" y="2362200"/>
            <a:ext cx="6181029" cy="4114800"/>
          </a:xfrm>
          <a:prstGeom prst="rect">
            <a:avLst/>
          </a:prstGeom>
          <a:noFill/>
        </p:spPr>
      </p:pic>
    </p:spTree>
    <p:extLst>
      <p:ext uri="{BB962C8B-B14F-4D97-AF65-F5344CB8AC3E}">
        <p14:creationId xmlns:p14="http://schemas.microsoft.com/office/powerpoint/2010/main" val="4182068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endParaRPr lang="en-US" dirty="0"/>
          </a:p>
        </p:txBody>
      </p:sp>
      <p:pic>
        <p:nvPicPr>
          <p:cNvPr id="762882" name="Picture 2" descr="Flower Dew Droplets"/>
          <p:cNvPicPr>
            <a:picLocks noChangeAspect="1" noChangeArrowheads="1"/>
          </p:cNvPicPr>
          <p:nvPr/>
        </p:nvPicPr>
        <p:blipFill>
          <a:blip r:embed="rId2" cstate="print"/>
          <a:srcRect/>
          <a:stretch>
            <a:fillRect/>
          </a:stretch>
        </p:blipFill>
        <p:spPr bwMode="auto">
          <a:xfrm>
            <a:off x="1676400" y="1905000"/>
            <a:ext cx="5715000" cy="3648076"/>
          </a:xfrm>
          <a:prstGeom prst="rect">
            <a:avLst/>
          </a:prstGeom>
          <a:noFill/>
        </p:spPr>
      </p:pic>
      <p:sp>
        <p:nvSpPr>
          <p:cNvPr id="7" name="TextBox 6"/>
          <p:cNvSpPr txBox="1"/>
          <p:nvPr/>
        </p:nvSpPr>
        <p:spPr>
          <a:xfrm>
            <a:off x="0" y="6488668"/>
            <a:ext cx="6660862" cy="369332"/>
          </a:xfrm>
          <a:prstGeom prst="rect">
            <a:avLst/>
          </a:prstGeom>
          <a:noFill/>
        </p:spPr>
        <p:txBody>
          <a:bodyPr wrap="none" rtlCol="0">
            <a:spAutoFit/>
          </a:bodyPr>
          <a:lstStyle/>
          <a:p>
            <a:r>
              <a:rPr lang="en-US" dirty="0" smtClean="0">
                <a:hlinkClick r:id="rId3"/>
              </a:rPr>
              <a:t>http://www.wonderfulphotos.com/articles/macro/focus_stacking/</a:t>
            </a:r>
            <a:endParaRPr lang="en-US" dirty="0"/>
          </a:p>
        </p:txBody>
      </p:sp>
    </p:spTree>
    <p:extLst>
      <p:ext uri="{BB962C8B-B14F-4D97-AF65-F5344CB8AC3E}">
        <p14:creationId xmlns:p14="http://schemas.microsoft.com/office/powerpoint/2010/main" val="2505614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a:buNone/>
            </a:pPr>
            <a:r>
              <a:rPr lang="en-US" sz="2800" dirty="0" smtClean="0"/>
              <a:t>Web answer: With software (Photoshop, </a:t>
            </a:r>
            <a:r>
              <a:rPr lang="en-US" sz="2800" dirty="0" err="1" smtClean="0"/>
              <a:t>CombineZM</a:t>
            </a:r>
            <a:r>
              <a:rPr lang="en-US" sz="2800" dirty="0" smtClean="0"/>
              <a:t>)</a:t>
            </a:r>
          </a:p>
          <a:p>
            <a:pPr marL="514350" indent="-514350">
              <a:buNone/>
            </a:pPr>
            <a:endParaRPr lang="en-US" sz="2800" dirty="0" smtClean="0"/>
          </a:p>
          <a:p>
            <a:pPr marL="514350" indent="-514350">
              <a:buFont typeface="+mj-lt"/>
              <a:buAutoNum type="arabicPeriod"/>
            </a:pPr>
            <a:endParaRPr lang="en-US" dirty="0"/>
          </a:p>
        </p:txBody>
      </p:sp>
      <p:sp>
        <p:nvSpPr>
          <p:cNvPr id="4" name="TextBox 3"/>
          <p:cNvSpPr txBox="1"/>
          <p:nvPr/>
        </p:nvSpPr>
        <p:spPr>
          <a:xfrm>
            <a:off x="2133600" y="4038600"/>
            <a:ext cx="4482317" cy="523220"/>
          </a:xfrm>
          <a:prstGeom prst="rect">
            <a:avLst/>
          </a:prstGeom>
          <a:noFill/>
        </p:spPr>
        <p:txBody>
          <a:bodyPr wrap="none" rtlCol="0">
            <a:spAutoFit/>
          </a:bodyPr>
          <a:lstStyle/>
          <a:p>
            <a:r>
              <a:rPr lang="en-US" sz="2800" dirty="0" smtClean="0"/>
              <a:t>How to do it automatically?</a:t>
            </a:r>
            <a:endParaRPr lang="en-US" sz="2800" dirty="0"/>
          </a:p>
        </p:txBody>
      </p:sp>
    </p:spTree>
    <p:extLst>
      <p:ext uri="{BB962C8B-B14F-4D97-AF65-F5344CB8AC3E}">
        <p14:creationId xmlns:p14="http://schemas.microsoft.com/office/powerpoint/2010/main" val="183523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amp;=&amp; \frac{&#10;h_{00} x_i + h_{01} y_i  + h_{02}&#10;}{&#10;h_{20} x_i + h_{21} y_i  + h_{22} \quad&#10;} \\&#10;\\&#10;y'_i  &amp;=&amp; \frac{&#10;h_{10} x_i + h_{11} y_i  + h_{12}&#10;}{&#10;h_{20} x_i + h_{21} y_i  + h_{22} \quad&#10;}&#10;\end{eqnarray*}&#10;\end{document}&#10;"/>
  <p:tag name="EXTERNALNAME" val="Edittex"/>
  <p:tag name="BLEND" val="False"/>
  <p:tag name="TRANSPARENT" val="False"/>
  <p:tag name="BITMAPFORMAT" val="bmpmono"/>
  <p:tag name="DEBUGINTERACTIVE" val="True"/>
  <p:tag name="ORIGWIDTH" val="1083.625"/>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i &amp; y_i &amp; 1 &amp; 0 &amp; 0 &amp; 0 &amp; -x'_i x_i &amp; -x'_i y_i  &amp; -x'_i \\&#10;0 &amp; 0 &amp; 0 &amp; x_i &amp; y_i &amp; 1 &amp;  -y'_i x_i &amp; -y'_i y_i  &amp; -y'_i}&#10;\matrx{c}{ h_{00} \\ h_{01} \\ h_{02}  \\ h_{10} \\ h_{11} \\ h_{12} \\  h_{20} \\ h_{21} \\ h_{22} } =&#10; \matrx{c}{0 \\0}&#10;\]&#10;\end{document}&#10;"/>
  <p:tag name="EXTERNALNAME" val="Edittex"/>
  <p:tag name="BLEND" val="False"/>
  <p:tag name="TRANSPARENT" val="False"/>
  <p:tag name="BITMAPFORMAT" val="bmpmono"/>
  <p:tag name="DEBUGINTERACTIVE" val="True"/>
  <p:tag name="ORIGWIDTH" val="2039.375"/>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1 &amp; y_1 &amp; 1 &amp; 0 &amp; 0 &amp; 0 &amp; -x'_1 x_1 &amp; -x'_1 y_1  &amp; -x'_1 \\&#10;0 &amp; 0 &amp; 0 &amp; x_1 &amp; y_1 &amp; 1 &amp;  -y'_1 x_1 &amp; -y'_1 y_1  &amp; -y'_1 \\&#10;\multicolumn{9}{c}{\vdots} \\&#10;x_n &amp; y_n &amp; 1 &amp; 0 &amp; 0 &amp; 0 &amp; -x'_n x_n &amp; -x'_n y_n  &amp; -x'_n \\&#10;0 &amp; 0 &amp; 0 &amp; x_n &amp; y_n &amp; 1 &amp;  -y'_n x_n &amp; -y'_n y_n  &amp; -y'_n \\&#10;}&#10;\matrx{c}{ h_{00} \\ h_{01} \\ h_{02}  \\ h_{10} \\ h_{11} \\ h_{12} \\  h_{20} \\ h_{21} \\ h_{22} } =&#10; \matrx{c}{0 \\0 \\ \vdots \\0 \\ 0}&#10;\]&#10;\end{document}&#10;"/>
  <p:tag name="EXTERNALNAME" val="Edittex"/>
  <p:tag name="BLEND" val="False"/>
  <p:tag name="TRANSPARENT" val="False"/>
  <p:tag name="BITMAPFORMAT" val="bmpmono"/>
  <p:tag name="DEBUGINTERACTIVE" val="True"/>
  <p:tag name="ORIGWIDTH" val="2215.75"/>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22580</TotalTime>
  <Words>1220</Words>
  <Application>Microsoft Office PowerPoint</Application>
  <PresentationFormat>On-screen Show (4:3)</PresentationFormat>
  <Paragraphs>344</Paragraphs>
  <Slides>61</Slides>
  <Notes>30</Notes>
  <HiddenSlides>6</HiddenSlides>
  <MMClips>2</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61</vt:i4>
      </vt:variant>
    </vt:vector>
  </HeadingPairs>
  <TitlesOfParts>
    <vt:vector size="66" baseType="lpstr">
      <vt:lpstr>Lecture1 - Introduction - CP Fall 2010</vt:lpstr>
      <vt:lpstr>Custom Design</vt:lpstr>
      <vt:lpstr>Photo Editor Photo</vt:lpstr>
      <vt:lpstr>Equation</vt:lpstr>
      <vt:lpstr>Acrobat Document</vt:lpstr>
      <vt:lpstr>Single-view 3D Reconstruction</vt:lpstr>
      <vt:lpstr>Take-home question</vt:lpstr>
      <vt:lpstr>Take-home question</vt:lpstr>
      <vt:lpstr>PowerPoint Presentation</vt:lpstr>
      <vt:lpstr>Difficulty in macro (close-up) photography</vt:lpstr>
      <vt:lpstr>Solution: Focus stacking</vt:lpstr>
      <vt:lpstr>Solution: Focus stacking</vt:lpstr>
      <vt:lpstr>Focus stacking</vt:lpstr>
      <vt:lpstr>Focus stacking</vt:lpstr>
      <vt:lpstr>Focus stacking</vt:lpstr>
      <vt:lpstr>Relation between field of view and focal length</vt:lpstr>
      <vt:lpstr>Dolly Zoom or “Vertigo Effect”</vt:lpstr>
      <vt:lpstr>Dolly zoom (or “Vertigo effect”)</vt:lpstr>
      <vt:lpstr>Today’s class: 3D Reconstruction</vt:lpstr>
      <vt:lpstr>The challenge</vt:lpstr>
      <vt:lpstr>The solution</vt:lpstr>
      <vt:lpstr>Today’s class: Two Models</vt:lpstr>
      <vt:lpstr>“Tour into the Picture” (Horry et al. SIGGRAPH ’97)</vt:lpstr>
      <vt:lpstr>The idea</vt:lpstr>
      <vt:lpstr>Fitting the box volume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2D to 3D conversion</vt:lpstr>
      <vt:lpstr>Depth of the box</vt:lpstr>
      <vt:lpstr>Homography</vt:lpstr>
      <vt:lpstr>Image rectification</vt:lpstr>
      <vt:lpstr>Computing homography</vt:lpstr>
      <vt:lpstr>Computing homography</vt:lpstr>
      <vt:lpstr>Solving for homographies</vt:lpstr>
      <vt:lpstr>Solving for homographies</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Final project ideas</vt:lpstr>
      <vt:lpstr>Summary</vt:lpstr>
      <vt:lpstr>Next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61</cp:revision>
  <dcterms:created xsi:type="dcterms:W3CDTF">2010-08-30T03:58:01Z</dcterms:created>
  <dcterms:modified xsi:type="dcterms:W3CDTF">2012-10-18T15:40:20Z</dcterms:modified>
</cp:coreProperties>
</file>