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6" r:id="rId3"/>
  </p:sldMasterIdLst>
  <p:notesMasterIdLst>
    <p:notesMasterId r:id="rId45"/>
  </p:notesMasterIdLst>
  <p:sldIdLst>
    <p:sldId id="398" r:id="rId4"/>
    <p:sldId id="509" r:id="rId5"/>
    <p:sldId id="510" r:id="rId6"/>
    <p:sldId id="499" r:id="rId7"/>
    <p:sldId id="491" r:id="rId8"/>
    <p:sldId id="500" r:id="rId9"/>
    <p:sldId id="464" r:id="rId10"/>
    <p:sldId id="468" r:id="rId11"/>
    <p:sldId id="465" r:id="rId12"/>
    <p:sldId id="467" r:id="rId13"/>
    <p:sldId id="469" r:id="rId14"/>
    <p:sldId id="470" r:id="rId15"/>
    <p:sldId id="502" r:id="rId16"/>
    <p:sldId id="471" r:id="rId17"/>
    <p:sldId id="474" r:id="rId18"/>
    <p:sldId id="472" r:id="rId19"/>
    <p:sldId id="501" r:id="rId20"/>
    <p:sldId id="473" r:id="rId21"/>
    <p:sldId id="475" r:id="rId22"/>
    <p:sldId id="476" r:id="rId23"/>
    <p:sldId id="477" r:id="rId24"/>
    <p:sldId id="478" r:id="rId25"/>
    <p:sldId id="479" r:id="rId26"/>
    <p:sldId id="481" r:id="rId27"/>
    <p:sldId id="454" r:id="rId28"/>
    <p:sldId id="455" r:id="rId29"/>
    <p:sldId id="487" r:id="rId30"/>
    <p:sldId id="482" r:id="rId31"/>
    <p:sldId id="483" r:id="rId32"/>
    <p:sldId id="490" r:id="rId33"/>
    <p:sldId id="485" r:id="rId34"/>
    <p:sldId id="486" r:id="rId35"/>
    <p:sldId id="508" r:id="rId36"/>
    <p:sldId id="496" r:id="rId37"/>
    <p:sldId id="492" r:id="rId38"/>
    <p:sldId id="493" r:id="rId39"/>
    <p:sldId id="494" r:id="rId40"/>
    <p:sldId id="497" r:id="rId41"/>
    <p:sldId id="505" r:id="rId42"/>
    <p:sldId id="504" r:id="rId43"/>
    <p:sldId id="506" r:id="rId4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3" autoAdjust="0"/>
    <p:restoredTop sz="84462" autoAdjust="0"/>
  </p:normalViewPr>
  <p:slideViewPr>
    <p:cSldViewPr>
      <p:cViewPr>
        <p:scale>
          <a:sx n="50" d="100"/>
          <a:sy n="50" d="100"/>
        </p:scale>
        <p:origin x="-793" y="-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F4FBCDD-D989-4CE3-ADE9-54A81E3DAD12}" type="datetimeFigureOut">
              <a:rPr lang="en-US"/>
              <a:pPr>
                <a:defRPr/>
              </a:pPr>
              <a:t>9/12/2012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EA13999-41D4-4B40-AFC6-99FBFE0D64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7664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Similar color/texture,</a:t>
            </a:r>
            <a:r>
              <a:rPr lang="en-US" baseline="0" dirty="0" smtClean="0"/>
              <a:t> compact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A13999-41D4-4B40-AFC6-99FBFE0D642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Smooth, high gradient</a:t>
            </a:r>
            <a:r>
              <a:rPr lang="en-US" baseline="0" dirty="0" smtClean="0"/>
              <a:t> along boundary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A13999-41D4-4B40-AFC6-99FBFE0D642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information is intelligent</a:t>
            </a:r>
            <a:r>
              <a:rPr lang="en-US" baseline="0" dirty="0" smtClean="0"/>
              <a:t> scissors missing?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A13999-41D4-4B40-AFC6-99FBFE0D6424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74F2ABE-8A16-4DD6-B7D6-5E949F24204C}" type="slidenum">
              <a:rPr lang="en-GB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dirty="0" smtClean="0"/>
              <a:t>Basic idea is to combine the information which was used in the 2 well known tools: MW and IS.</a:t>
            </a:r>
          </a:p>
          <a:p>
            <a:r>
              <a:rPr lang="en-GB" dirty="0" smtClean="0"/>
              <a:t>MS select a region of similar colour according to your input. Fat pen and the boundary </a:t>
            </a:r>
            <a:r>
              <a:rPr lang="en-GB" dirty="0" err="1" smtClean="0"/>
              <a:t>snapps</a:t>
            </a:r>
            <a:r>
              <a:rPr lang="en-GB" dirty="0" smtClean="0"/>
              <a:t> to high contrast edges. </a:t>
            </a:r>
          </a:p>
          <a:p>
            <a:r>
              <a:rPr lang="en-GB" dirty="0" err="1" smtClean="0"/>
              <a:t>Grabcut</a:t>
            </a:r>
            <a:r>
              <a:rPr lang="en-GB" dirty="0" smtClean="0"/>
              <a:t> combines it. And this allows us to simplify the user interface considerably by …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494344-6532-4C02-A318-1321C9A99115}" type="slidenum">
              <a:rPr lang="en-GB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/>
              <a:t>Color enbergy.</a:t>
            </a:r>
          </a:p>
          <a:p>
            <a:r>
              <a:rPr lang="en-GB" smtClean="0"/>
              <a:t>Iterations have the effect of pulling them away; </a:t>
            </a:r>
          </a:p>
          <a:p>
            <a:r>
              <a:rPr lang="en-GB" smtClean="0"/>
              <a:t>D is – log likelyhood of the GMM.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B726EA-849C-443F-9AF1-BDC8AA4AE3BC}" type="slidenum">
              <a:rPr lang="en-GB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/>
              <a:t>Optimization engine we use Graph Cuts. By now everybody should know what graph cut is. IN case you missed it here is a very brief introduction. </a:t>
            </a:r>
          </a:p>
          <a:p>
            <a:endParaRPr lang="en-GB" smtClean="0"/>
          </a:p>
          <a:p>
            <a:r>
              <a:rPr lang="en-GB" smtClean="0"/>
              <a:t>To image. 3D view. First task to construct a graph. </a:t>
            </a:r>
          </a:p>
          <a:p>
            <a:r>
              <a:rPr lang="en-GB" smtClean="0"/>
              <a:t>All pixels on a certain scanline. Just a few of them. </a:t>
            </a:r>
          </a:p>
          <a:p>
            <a:r>
              <a:rPr lang="en-GB" smtClean="0"/>
              <a:t>Next step introduce artificial nodes. fgd and background. </a:t>
            </a:r>
          </a:p>
          <a:p>
            <a:r>
              <a:rPr lang="en-GB" smtClean="0"/>
              <a:t>Edges – contrast. Boundary is quite likely between black and white. </a:t>
            </a:r>
          </a:p>
          <a:p>
            <a:r>
              <a:rPr lang="en-GB" smtClean="0"/>
              <a:t>Min Cut - Minimum edge strength.</a:t>
            </a:r>
          </a:p>
          <a:p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A50E18-55DE-421D-B56C-260ED6CBBBED}" type="slidenum">
              <a:rPr lang="en-GB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/>
              <a:t>Moderately straightforward examples- after the user input automnatically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F2C9E3-DE8B-455B-8E5B-DF103292DDEE}" type="slidenum">
              <a:rPr lang="en-GB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/>
              <a:t>You might wonder when does it fail. 4 cases. Low contrats – an edge not good visible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59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28856-9DEC-4F70-BAC4-A3F83621488F}" type="datetimeFigureOut">
              <a:rPr lang="en-US"/>
              <a:pPr>
                <a:defRPr/>
              </a:pPr>
              <a:t>9/12/2012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13ED9-5A0B-4A31-954B-2A54A108E8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0BF57-0160-4C5B-B9BD-AF25353160A6}" type="datetimeFigureOut">
              <a:rPr lang="en-US"/>
              <a:pPr>
                <a:defRPr/>
              </a:pPr>
              <a:t>9/12/2012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194E1-1295-4EEB-B5B3-E50E5BF992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29195-A194-4B65-A99C-A8BE0BAE2B20}" type="datetimeFigureOut">
              <a:rPr lang="en-US"/>
              <a:pPr>
                <a:defRPr/>
              </a:pPr>
              <a:t>9/12/2012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7B8B3-B96D-45F2-A102-918AF287C5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BigBlueDots1600Logo2 o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5334000"/>
            <a:ext cx="8763000" cy="685800"/>
          </a:xfrm>
          <a:effectLst/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6096000"/>
            <a:ext cx="8229600" cy="533400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5254D-8B20-4C4C-8DBB-724452D461E9}" type="datetimeFigureOut">
              <a:rPr lang="en-US"/>
              <a:pPr>
                <a:defRPr/>
              </a:pPr>
              <a:t>9/12/2012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88BE6-D0E6-4FA5-A5C6-AF6DB92BA8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1261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1261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00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59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28856-9DEC-4F70-BAC4-A3F83621488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13ED9-5A0B-4A31-954B-2A54A108E81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5254D-8B20-4C4C-8DBB-724452D461E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88BE6-D0E6-4FA5-A5C6-AF6DB92BA8A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A1C5E-A3A3-47F0-9854-D6BA8E3AE4F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17E4F-D037-4C32-8A72-16E61013250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660B9-CB34-42C7-A624-E7D942AC8C0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BDDFB-8755-4DAB-83C3-C2137D7AEEF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9164F-B89B-4408-B261-81D9BBF3AF7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C5821-7A2A-4B75-9372-AD219CD435A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6ACE7-F072-4577-8DFB-307FEB5C722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9F74F-E1BA-481A-9488-C3D953712C2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A1C5E-A3A3-47F0-9854-D6BA8E3AE4F0}" type="datetimeFigureOut">
              <a:rPr lang="en-US"/>
              <a:pPr>
                <a:defRPr/>
              </a:pPr>
              <a:t>9/12/2012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17E4F-D037-4C32-8A72-16E6101325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D670D-6FA2-4662-8410-CC77271782D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45972-3906-42E4-B419-283498EC607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A707E-1994-4168-AE0D-61C2EB8A1E4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27FB2-42E4-4193-9FF7-5E1B62D4FBA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E4515-B7D1-4DF3-91C9-897736C83C0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916EB-F8A5-4114-9CA6-17A0800FA3A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0BF57-0160-4C5B-B9BD-AF25353160A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194E1-1295-4EEB-B5B3-E50E5BF9929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29195-A194-4B65-A99C-A8BE0BAE2B2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7B8B3-B96D-45F2-A102-918AF287C5A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660B9-CB34-42C7-A624-E7D942AC8C03}" type="datetimeFigureOut">
              <a:rPr lang="en-US"/>
              <a:pPr>
                <a:defRPr/>
              </a:pPr>
              <a:t>9/12/2012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BDDFB-8755-4DAB-83C3-C2137D7AEE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9164F-B89B-4408-B261-81D9BBF3AF7D}" type="datetimeFigureOut">
              <a:rPr lang="en-US"/>
              <a:pPr>
                <a:defRPr/>
              </a:pPr>
              <a:t>9/12/2012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C5821-7A2A-4B75-9372-AD219CD435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6ACE7-F072-4577-8DFB-307FEB5C7225}" type="datetimeFigureOut">
              <a:rPr lang="en-US"/>
              <a:pPr>
                <a:defRPr/>
              </a:pPr>
              <a:t>9/12/2012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9F74F-E1BA-481A-9488-C3D953712C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D670D-6FA2-4662-8410-CC77271782D4}" type="datetimeFigureOut">
              <a:rPr lang="en-US"/>
              <a:pPr>
                <a:defRPr/>
              </a:pPr>
              <a:t>9/12/2012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45972-3906-42E4-B419-283498EC60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A707E-1994-4168-AE0D-61C2EB8A1E43}" type="datetimeFigureOut">
              <a:rPr lang="en-US"/>
              <a:pPr>
                <a:defRPr/>
              </a:pPr>
              <a:t>9/12/2012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27FB2-42E4-4193-9FF7-5E1B62D4FB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E4515-B7D1-4DF3-91C9-897736C83C07}" type="datetimeFigureOut">
              <a:rPr lang="en-US"/>
              <a:pPr>
                <a:defRPr/>
              </a:pPr>
              <a:t>9/12/2012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916EB-F8A5-4114-9CA6-17A0800FA3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AC39668-E5BA-457E-AD7F-4FEFDFA7E865}" type="datetimeFigureOut">
              <a:rPr lang="en-US"/>
              <a:pPr>
                <a:defRPr/>
              </a:pPr>
              <a:t>9/12/2012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3D5E663-3A5B-4AF0-A77F-EACA1A9218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2" descr="BigBlueDots1600gradientWithBrite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6400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AC39668-E5BA-457E-AD7F-4FEFDFA7E86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3D5E663-3A5B-4AF0-A77F-EACA1A92186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0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0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31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38.jpe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openxmlformats.org/officeDocument/2006/relationships/image" Target="../media/image47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8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9.png"/><Relationship Id="rId10" Type="http://schemas.openxmlformats.org/officeDocument/2006/relationships/image" Target="../media/image51.png"/><Relationship Id="rId4" Type="http://schemas.openxmlformats.org/officeDocument/2006/relationships/image" Target="../media/image41.jpeg"/><Relationship Id="rId9" Type="http://schemas.openxmlformats.org/officeDocument/2006/relationships/image" Target="../media/image5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delivery.acm.org/10.1145/1280000/1276390/a10-avidan.pdf?key1=1276390&amp;key2=6011144821&amp;coll=GUIDE&amp;dl=GUIDE&amp;CFID=104390780&amp;CFTOKEN=40017710" TargetMode="External"/><Relationship Id="rId4" Type="http://schemas.openxmlformats.org/officeDocument/2006/relationships/hyperlink" Target="http://swieskowski.net/carve/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delivery.acm.org/10.1145/1280000/1276390/a10-avidan.pdf?key1=1276390&amp;key2=6011144821&amp;coll=GUIDE&amp;dl=GUIDE&amp;CFID=104390780&amp;CFTOKEN=40017710" TargetMode="External"/><Relationship Id="rId2" Type="http://schemas.openxmlformats.org/officeDocument/2006/relationships/hyperlink" Target="http://swieskowski.net/carve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hyperlink" Target="http://www.youtube.com/watch?v=6NcIJXTlugc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brown.edu/courses/csci1950-g/asgn/proj3/resources/GraphcutTextures.pdf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s.brown.edu/courses/csci1950-g/asgn/proj3/resources/GraphcutTextures.pdf" TargetMode="Externa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wieskowski.net/carve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ctrTitle"/>
          </p:nvPr>
        </p:nvSpPr>
        <p:spPr>
          <a:xfrm>
            <a:off x="152400" y="0"/>
            <a:ext cx="8763000" cy="1143000"/>
          </a:xfrm>
          <a:solidFill>
            <a:schemeClr val="bg1">
              <a:alpha val="20000"/>
            </a:schemeClr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Cutting Images: Graphs and Boundary Finding</a:t>
            </a:r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>
          <a:xfrm>
            <a:off x="1905000" y="5334000"/>
            <a:ext cx="5181600" cy="1447800"/>
          </a:xfrm>
          <a:solidFill>
            <a:schemeClr val="bg1">
              <a:alpha val="20000"/>
            </a:schemeClr>
          </a:solidFill>
        </p:spPr>
        <p:txBody>
          <a:bodyPr/>
          <a:lstStyle/>
          <a:p>
            <a:pPr eaLnBrk="1" hangingPunct="1"/>
            <a:endParaRPr lang="en-US" smtClean="0">
              <a:solidFill>
                <a:schemeClr val="tx1"/>
              </a:solidFill>
            </a:endParaRPr>
          </a:p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Computational Photography</a:t>
            </a:r>
          </a:p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Derek Hoiem, University of Illinois</a:t>
            </a:r>
          </a:p>
          <a:p>
            <a:pPr eaLnBrk="1" hangingPunct="1"/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8061325" y="0"/>
            <a:ext cx="10823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09/20/12</a:t>
            </a:r>
            <a:endParaRPr lang="en-US" dirty="0"/>
          </a:p>
        </p:txBody>
      </p:sp>
      <p:pic>
        <p:nvPicPr>
          <p:cNvPr id="13321" name="Picture 9" descr="http://static.skynetblogs.be/media/2129/dyn001_original_520_368_pjpeg_2646967_a36dbf49b0d2fbec6b38eedd7f95d09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066800"/>
            <a:ext cx="6568109" cy="46482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936344" y="5715000"/>
            <a:ext cx="22076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“The Double Secret”, Magritte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makes a good boundary?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 gradient along boundary</a:t>
            </a:r>
          </a:p>
          <a:p>
            <a:r>
              <a:rPr lang="en-US" dirty="0" smtClean="0"/>
              <a:t>Gradient in right direction</a:t>
            </a:r>
          </a:p>
          <a:p>
            <a:r>
              <a:rPr lang="en-US" dirty="0" smtClean="0"/>
              <a:t>Smooth</a:t>
            </a:r>
          </a:p>
        </p:txBody>
      </p:sp>
      <p:pic>
        <p:nvPicPr>
          <p:cNvPr id="161794" name="Picture 2" descr="C:\Users\Hoiem\Documents\Classes\Computational Photography - Fall 2010\lectures\figs\gradi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3352800"/>
            <a:ext cx="4673600" cy="3505200"/>
          </a:xfrm>
          <a:prstGeom prst="rect">
            <a:avLst/>
          </a:prstGeom>
          <a:noFill/>
        </p:spPr>
      </p:pic>
      <p:sp>
        <p:nvSpPr>
          <p:cNvPr id="8" name="Freeform 7"/>
          <p:cNvSpPr/>
          <p:nvPr/>
        </p:nvSpPr>
        <p:spPr>
          <a:xfrm>
            <a:off x="5080959" y="4006970"/>
            <a:ext cx="990600" cy="2393830"/>
          </a:xfrm>
          <a:custGeom>
            <a:avLst/>
            <a:gdLst>
              <a:gd name="connsiteX0" fmla="*/ 517585 w 1148036"/>
              <a:gd name="connsiteY0" fmla="*/ 5751 h 2076090"/>
              <a:gd name="connsiteX1" fmla="*/ 379563 w 1148036"/>
              <a:gd name="connsiteY1" fmla="*/ 74762 h 2076090"/>
              <a:gd name="connsiteX2" fmla="*/ 310551 w 1148036"/>
              <a:gd name="connsiteY2" fmla="*/ 126520 h 2076090"/>
              <a:gd name="connsiteX3" fmla="*/ 172529 w 1148036"/>
              <a:gd name="connsiteY3" fmla="*/ 143773 h 2076090"/>
              <a:gd name="connsiteX4" fmla="*/ 120770 w 1148036"/>
              <a:gd name="connsiteY4" fmla="*/ 281796 h 2076090"/>
              <a:gd name="connsiteX5" fmla="*/ 69012 w 1148036"/>
              <a:gd name="connsiteY5" fmla="*/ 299049 h 2076090"/>
              <a:gd name="connsiteX6" fmla="*/ 17253 w 1148036"/>
              <a:gd name="connsiteY6" fmla="*/ 695864 h 2076090"/>
              <a:gd name="connsiteX7" fmla="*/ 0 w 1148036"/>
              <a:gd name="connsiteY7" fmla="*/ 1109932 h 2076090"/>
              <a:gd name="connsiteX8" fmla="*/ 17253 w 1148036"/>
              <a:gd name="connsiteY8" fmla="*/ 1351471 h 2076090"/>
              <a:gd name="connsiteX9" fmla="*/ 51759 w 1148036"/>
              <a:gd name="connsiteY9" fmla="*/ 1403230 h 2076090"/>
              <a:gd name="connsiteX10" fmla="*/ 69012 w 1148036"/>
              <a:gd name="connsiteY10" fmla="*/ 1489494 h 2076090"/>
              <a:gd name="connsiteX11" fmla="*/ 155276 w 1148036"/>
              <a:gd name="connsiteY11" fmla="*/ 1575758 h 2076090"/>
              <a:gd name="connsiteX12" fmla="*/ 189781 w 1148036"/>
              <a:gd name="connsiteY12" fmla="*/ 1627517 h 2076090"/>
              <a:gd name="connsiteX13" fmla="*/ 207034 w 1148036"/>
              <a:gd name="connsiteY13" fmla="*/ 1679275 h 2076090"/>
              <a:gd name="connsiteX14" fmla="*/ 310551 w 1148036"/>
              <a:gd name="connsiteY14" fmla="*/ 1782792 h 2076090"/>
              <a:gd name="connsiteX15" fmla="*/ 362310 w 1148036"/>
              <a:gd name="connsiteY15" fmla="*/ 1834551 h 2076090"/>
              <a:gd name="connsiteX16" fmla="*/ 465827 w 1148036"/>
              <a:gd name="connsiteY16" fmla="*/ 1903562 h 2076090"/>
              <a:gd name="connsiteX17" fmla="*/ 517585 w 1148036"/>
              <a:gd name="connsiteY17" fmla="*/ 1955320 h 2076090"/>
              <a:gd name="connsiteX18" fmla="*/ 707366 w 1148036"/>
              <a:gd name="connsiteY18" fmla="*/ 2041585 h 2076090"/>
              <a:gd name="connsiteX19" fmla="*/ 810883 w 1148036"/>
              <a:gd name="connsiteY19" fmla="*/ 2076090 h 2076090"/>
              <a:gd name="connsiteX20" fmla="*/ 948906 w 1148036"/>
              <a:gd name="connsiteY20" fmla="*/ 2058837 h 2076090"/>
              <a:gd name="connsiteX21" fmla="*/ 1035170 w 1148036"/>
              <a:gd name="connsiteY21" fmla="*/ 1955320 h 2076090"/>
              <a:gd name="connsiteX22" fmla="*/ 1052423 w 1148036"/>
              <a:gd name="connsiteY22" fmla="*/ 1869056 h 2076090"/>
              <a:gd name="connsiteX23" fmla="*/ 1069676 w 1148036"/>
              <a:gd name="connsiteY23" fmla="*/ 1800045 h 2076090"/>
              <a:gd name="connsiteX24" fmla="*/ 1121434 w 1148036"/>
              <a:gd name="connsiteY24" fmla="*/ 885645 h 2076090"/>
              <a:gd name="connsiteX25" fmla="*/ 1121434 w 1148036"/>
              <a:gd name="connsiteY25" fmla="*/ 506083 h 2076090"/>
              <a:gd name="connsiteX26" fmla="*/ 1069676 w 1148036"/>
              <a:gd name="connsiteY26" fmla="*/ 385313 h 2076090"/>
              <a:gd name="connsiteX27" fmla="*/ 1017917 w 1148036"/>
              <a:gd name="connsiteY27" fmla="*/ 350807 h 2076090"/>
              <a:gd name="connsiteX28" fmla="*/ 914400 w 1148036"/>
              <a:gd name="connsiteY28" fmla="*/ 281796 h 2076090"/>
              <a:gd name="connsiteX29" fmla="*/ 776378 w 1148036"/>
              <a:gd name="connsiteY29" fmla="*/ 195532 h 2076090"/>
              <a:gd name="connsiteX30" fmla="*/ 724619 w 1148036"/>
              <a:gd name="connsiteY30" fmla="*/ 161026 h 2076090"/>
              <a:gd name="connsiteX31" fmla="*/ 586596 w 1148036"/>
              <a:gd name="connsiteY31" fmla="*/ 126520 h 2076090"/>
              <a:gd name="connsiteX32" fmla="*/ 534838 w 1148036"/>
              <a:gd name="connsiteY32" fmla="*/ 109268 h 2076090"/>
              <a:gd name="connsiteX33" fmla="*/ 517585 w 1148036"/>
              <a:gd name="connsiteY33" fmla="*/ 5751 h 2076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148036" h="2076090">
                <a:moveTo>
                  <a:pt x="517585" y="5751"/>
                </a:moveTo>
                <a:cubicBezTo>
                  <a:pt x="491706" y="0"/>
                  <a:pt x="423994" y="48844"/>
                  <a:pt x="379563" y="74762"/>
                </a:cubicBezTo>
                <a:cubicBezTo>
                  <a:pt x="354725" y="89251"/>
                  <a:pt x="337830" y="117427"/>
                  <a:pt x="310551" y="126520"/>
                </a:cubicBezTo>
                <a:cubicBezTo>
                  <a:pt x="266565" y="141182"/>
                  <a:pt x="218536" y="138022"/>
                  <a:pt x="172529" y="143773"/>
                </a:cubicBezTo>
                <a:cubicBezTo>
                  <a:pt x="162901" y="182284"/>
                  <a:pt x="150844" y="251722"/>
                  <a:pt x="120770" y="281796"/>
                </a:cubicBezTo>
                <a:cubicBezTo>
                  <a:pt x="107911" y="294655"/>
                  <a:pt x="86265" y="293298"/>
                  <a:pt x="69012" y="299049"/>
                </a:cubicBezTo>
                <a:cubicBezTo>
                  <a:pt x="4976" y="491155"/>
                  <a:pt x="32764" y="377890"/>
                  <a:pt x="17253" y="695864"/>
                </a:cubicBezTo>
                <a:cubicBezTo>
                  <a:pt x="10522" y="833842"/>
                  <a:pt x="5751" y="971909"/>
                  <a:pt x="0" y="1109932"/>
                </a:cubicBezTo>
                <a:cubicBezTo>
                  <a:pt x="5751" y="1190445"/>
                  <a:pt x="3225" y="1271981"/>
                  <a:pt x="17253" y="1351471"/>
                </a:cubicBezTo>
                <a:cubicBezTo>
                  <a:pt x="20857" y="1371891"/>
                  <a:pt x="44478" y="1383815"/>
                  <a:pt x="51759" y="1403230"/>
                </a:cubicBezTo>
                <a:cubicBezTo>
                  <a:pt x="62055" y="1430687"/>
                  <a:pt x="58716" y="1462037"/>
                  <a:pt x="69012" y="1489494"/>
                </a:cubicBezTo>
                <a:cubicBezTo>
                  <a:pt x="88182" y="1540614"/>
                  <a:pt x="113102" y="1547642"/>
                  <a:pt x="155276" y="1575758"/>
                </a:cubicBezTo>
                <a:cubicBezTo>
                  <a:pt x="166778" y="1593011"/>
                  <a:pt x="180508" y="1608971"/>
                  <a:pt x="189781" y="1627517"/>
                </a:cubicBezTo>
                <a:cubicBezTo>
                  <a:pt x="197914" y="1643783"/>
                  <a:pt x="195869" y="1664920"/>
                  <a:pt x="207034" y="1679275"/>
                </a:cubicBezTo>
                <a:cubicBezTo>
                  <a:pt x="236993" y="1717794"/>
                  <a:pt x="276045" y="1748286"/>
                  <a:pt x="310551" y="1782792"/>
                </a:cubicBezTo>
                <a:cubicBezTo>
                  <a:pt x="327804" y="1800045"/>
                  <a:pt x="342008" y="1821017"/>
                  <a:pt x="362310" y="1834551"/>
                </a:cubicBezTo>
                <a:cubicBezTo>
                  <a:pt x="396816" y="1857555"/>
                  <a:pt x="436503" y="1874238"/>
                  <a:pt x="465827" y="1903562"/>
                </a:cubicBezTo>
                <a:cubicBezTo>
                  <a:pt x="483080" y="1920815"/>
                  <a:pt x="498326" y="1940340"/>
                  <a:pt x="517585" y="1955320"/>
                </a:cubicBezTo>
                <a:cubicBezTo>
                  <a:pt x="643208" y="2053027"/>
                  <a:pt x="582058" y="2007410"/>
                  <a:pt x="707366" y="2041585"/>
                </a:cubicBezTo>
                <a:cubicBezTo>
                  <a:pt x="742457" y="2051155"/>
                  <a:pt x="810883" y="2076090"/>
                  <a:pt x="810883" y="2076090"/>
                </a:cubicBezTo>
                <a:cubicBezTo>
                  <a:pt x="856891" y="2070339"/>
                  <a:pt x="905332" y="2074682"/>
                  <a:pt x="948906" y="2058837"/>
                </a:cubicBezTo>
                <a:cubicBezTo>
                  <a:pt x="978131" y="2048210"/>
                  <a:pt x="1018740" y="1979964"/>
                  <a:pt x="1035170" y="1955320"/>
                </a:cubicBezTo>
                <a:cubicBezTo>
                  <a:pt x="1040921" y="1926565"/>
                  <a:pt x="1046062" y="1897682"/>
                  <a:pt x="1052423" y="1869056"/>
                </a:cubicBezTo>
                <a:cubicBezTo>
                  <a:pt x="1057567" y="1845909"/>
                  <a:pt x="1068782" y="1823740"/>
                  <a:pt x="1069676" y="1800045"/>
                </a:cubicBezTo>
                <a:cubicBezTo>
                  <a:pt x="1103780" y="896289"/>
                  <a:pt x="959391" y="1209735"/>
                  <a:pt x="1121434" y="885645"/>
                </a:cubicBezTo>
                <a:cubicBezTo>
                  <a:pt x="1145226" y="695310"/>
                  <a:pt x="1148036" y="745503"/>
                  <a:pt x="1121434" y="506083"/>
                </a:cubicBezTo>
                <a:cubicBezTo>
                  <a:pt x="1116485" y="461538"/>
                  <a:pt x="1102177" y="417814"/>
                  <a:pt x="1069676" y="385313"/>
                </a:cubicBezTo>
                <a:cubicBezTo>
                  <a:pt x="1055014" y="370651"/>
                  <a:pt x="1033846" y="364082"/>
                  <a:pt x="1017917" y="350807"/>
                </a:cubicBezTo>
                <a:cubicBezTo>
                  <a:pt x="931760" y="279010"/>
                  <a:pt x="1005361" y="312116"/>
                  <a:pt x="914400" y="281796"/>
                </a:cubicBezTo>
                <a:cubicBezTo>
                  <a:pt x="831629" y="157636"/>
                  <a:pt x="948840" y="310507"/>
                  <a:pt x="776378" y="195532"/>
                </a:cubicBezTo>
                <a:cubicBezTo>
                  <a:pt x="759125" y="184030"/>
                  <a:pt x="743165" y="170299"/>
                  <a:pt x="724619" y="161026"/>
                </a:cubicBezTo>
                <a:cubicBezTo>
                  <a:pt x="685181" y="141307"/>
                  <a:pt x="625970" y="136363"/>
                  <a:pt x="586596" y="126520"/>
                </a:cubicBezTo>
                <a:cubicBezTo>
                  <a:pt x="568953" y="122109"/>
                  <a:pt x="552091" y="115019"/>
                  <a:pt x="534838" y="109268"/>
                </a:cubicBezTo>
                <a:cubicBezTo>
                  <a:pt x="510311" y="35686"/>
                  <a:pt x="543464" y="11502"/>
                  <a:pt x="517585" y="5751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Image as a Graph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184275" y="25146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2555875" y="25146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1184275" y="37338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7" name="Straight Connector 6"/>
          <p:cNvCxnSpPr>
            <a:stCxn id="4" idx="6"/>
            <a:endCxn id="5" idx="2"/>
          </p:cNvCxnSpPr>
          <p:nvPr/>
        </p:nvCxnSpPr>
        <p:spPr>
          <a:xfrm>
            <a:off x="1946275" y="2895600"/>
            <a:ext cx="609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4" idx="4"/>
            <a:endCxn id="6" idx="0"/>
          </p:cNvCxnSpPr>
          <p:nvPr/>
        </p:nvCxnSpPr>
        <p:spPr>
          <a:xfrm rot="5400000">
            <a:off x="1336676" y="3505200"/>
            <a:ext cx="457200" cy="31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2555875" y="37338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708276" y="3505200"/>
            <a:ext cx="457200" cy="31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946275" y="4191000"/>
            <a:ext cx="609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3962400" y="2566988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5334000" y="2566988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3962400" y="3786188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15" name="Straight Connector 14"/>
          <p:cNvCxnSpPr>
            <a:stCxn id="12" idx="6"/>
            <a:endCxn id="13" idx="2"/>
          </p:cNvCxnSpPr>
          <p:nvPr/>
        </p:nvCxnSpPr>
        <p:spPr>
          <a:xfrm>
            <a:off x="4724400" y="2947988"/>
            <a:ext cx="609600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2" idx="4"/>
            <a:endCxn id="14" idx="0"/>
          </p:cNvCxnSpPr>
          <p:nvPr/>
        </p:nvCxnSpPr>
        <p:spPr>
          <a:xfrm rot="5400000">
            <a:off x="4115594" y="3558381"/>
            <a:ext cx="4572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5334000" y="3786188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18" name="Straight Connector 17"/>
          <p:cNvCxnSpPr>
            <a:stCxn id="13" idx="4"/>
            <a:endCxn id="17" idx="0"/>
          </p:cNvCxnSpPr>
          <p:nvPr/>
        </p:nvCxnSpPr>
        <p:spPr>
          <a:xfrm rot="5400000">
            <a:off x="5487194" y="3558381"/>
            <a:ext cx="4572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724400" y="4243388"/>
            <a:ext cx="609600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1184275" y="4976813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21" name="Straight Connector 20"/>
          <p:cNvCxnSpPr>
            <a:endCxn id="20" idx="0"/>
          </p:cNvCxnSpPr>
          <p:nvPr/>
        </p:nvCxnSpPr>
        <p:spPr>
          <a:xfrm rot="5400000">
            <a:off x="1336676" y="4746625"/>
            <a:ext cx="457200" cy="31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2555875" y="4976813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 rot="5400000">
            <a:off x="2708276" y="4746625"/>
            <a:ext cx="457200" cy="31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946275" y="5434013"/>
            <a:ext cx="609600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3962400" y="50292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26" name="Straight Connector 25"/>
          <p:cNvCxnSpPr>
            <a:endCxn id="25" idx="0"/>
          </p:cNvCxnSpPr>
          <p:nvPr/>
        </p:nvCxnSpPr>
        <p:spPr>
          <a:xfrm rot="5400000">
            <a:off x="4115594" y="4801394"/>
            <a:ext cx="4572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5334000" y="50292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28" name="Straight Connector 27"/>
          <p:cNvCxnSpPr>
            <a:endCxn id="27" idx="0"/>
          </p:cNvCxnSpPr>
          <p:nvPr/>
        </p:nvCxnSpPr>
        <p:spPr>
          <a:xfrm rot="5400000">
            <a:off x="5487194" y="4801394"/>
            <a:ext cx="4572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724400" y="5486400"/>
            <a:ext cx="609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335338" y="2895600"/>
            <a:ext cx="609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335338" y="4191000"/>
            <a:ext cx="609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335338" y="5434013"/>
            <a:ext cx="609600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43"/>
          <p:cNvSpPr txBox="1">
            <a:spLocks noChangeArrowheads="1"/>
          </p:cNvSpPr>
          <p:nvPr/>
        </p:nvSpPr>
        <p:spPr bwMode="auto">
          <a:xfrm>
            <a:off x="6289675" y="2057400"/>
            <a:ext cx="172675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/>
              <a:t>Node: pixel</a:t>
            </a:r>
            <a:endParaRPr lang="en-US" sz="2400" dirty="0"/>
          </a:p>
        </p:txBody>
      </p:sp>
      <p:cxnSp>
        <p:nvCxnSpPr>
          <p:cNvPr id="34" name="Straight Arrow Connector 33"/>
          <p:cNvCxnSpPr/>
          <p:nvPr/>
        </p:nvCxnSpPr>
        <p:spPr>
          <a:xfrm rot="5400000">
            <a:off x="6099175" y="2552700"/>
            <a:ext cx="2286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10800000" flipV="1">
            <a:off x="5908675" y="3200400"/>
            <a:ext cx="6858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43"/>
          <p:cNvSpPr txBox="1">
            <a:spLocks noChangeArrowheads="1"/>
          </p:cNvSpPr>
          <p:nvPr/>
        </p:nvSpPr>
        <p:spPr bwMode="auto">
          <a:xfrm>
            <a:off x="6670675" y="2819400"/>
            <a:ext cx="2133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 smtClean="0"/>
              <a:t>Edge: cost of path or cut between two pixels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Intelligent Scissors</a:t>
            </a:r>
            <a:endParaRPr lang="en-US" dirty="0"/>
          </a:p>
        </p:txBody>
      </p:sp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133600"/>
            <a:ext cx="5562600" cy="3930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905000" y="914400"/>
            <a:ext cx="51106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Mortenson</a:t>
            </a:r>
            <a:r>
              <a:rPr lang="en-US" sz="2000" dirty="0" smtClean="0"/>
              <a:t> and Barrett (SIGGRAPH 1995)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Intelligent Scissors</a:t>
            </a:r>
            <a:endParaRPr lang="en-US" dirty="0"/>
          </a:p>
        </p:txBody>
      </p:sp>
      <p:sp>
        <p:nvSpPr>
          <p:cNvPr id="36" name="Content Placeholder 3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A good image boundary has a short path through the graph.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05000" y="914400"/>
            <a:ext cx="49680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Mortenson</a:t>
            </a:r>
            <a:r>
              <a:rPr lang="en-US" sz="2000" dirty="0" smtClean="0"/>
              <a:t> and Barrett (SIGGRAPH 1995)</a:t>
            </a:r>
            <a:endParaRPr lang="en-US" sz="2000" dirty="0"/>
          </a:p>
        </p:txBody>
      </p:sp>
      <p:sp>
        <p:nvSpPr>
          <p:cNvPr id="5" name="Oval 4"/>
          <p:cNvSpPr/>
          <p:nvPr/>
        </p:nvSpPr>
        <p:spPr>
          <a:xfrm>
            <a:off x="2022475" y="30480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3394075" y="30480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2022475" y="42672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9" name="Straight Connector 8"/>
          <p:cNvCxnSpPr>
            <a:stCxn id="5" idx="6"/>
            <a:endCxn id="7" idx="2"/>
          </p:cNvCxnSpPr>
          <p:nvPr/>
        </p:nvCxnSpPr>
        <p:spPr>
          <a:xfrm>
            <a:off x="2784475" y="3429000"/>
            <a:ext cx="609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5" idx="4"/>
            <a:endCxn id="8" idx="0"/>
          </p:cNvCxnSpPr>
          <p:nvPr/>
        </p:nvCxnSpPr>
        <p:spPr>
          <a:xfrm rot="5400000">
            <a:off x="2174876" y="4038600"/>
            <a:ext cx="457200" cy="31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3394075" y="42672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rot="5400000">
            <a:off x="3546476" y="4038600"/>
            <a:ext cx="457200" cy="31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784475" y="4724400"/>
            <a:ext cx="609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800600" y="3100388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6172200" y="3100388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4800600" y="4319588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17" name="Straight Connector 16"/>
          <p:cNvCxnSpPr>
            <a:stCxn id="14" idx="6"/>
            <a:endCxn id="15" idx="2"/>
          </p:cNvCxnSpPr>
          <p:nvPr/>
        </p:nvCxnSpPr>
        <p:spPr>
          <a:xfrm>
            <a:off x="5562600" y="3481388"/>
            <a:ext cx="609600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4" idx="4"/>
            <a:endCxn id="16" idx="0"/>
          </p:cNvCxnSpPr>
          <p:nvPr/>
        </p:nvCxnSpPr>
        <p:spPr>
          <a:xfrm rot="5400000">
            <a:off x="4953794" y="4091781"/>
            <a:ext cx="4572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6172200" y="4319588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20" name="Straight Connector 19"/>
          <p:cNvCxnSpPr>
            <a:stCxn id="15" idx="4"/>
            <a:endCxn id="19" idx="0"/>
          </p:cNvCxnSpPr>
          <p:nvPr/>
        </p:nvCxnSpPr>
        <p:spPr>
          <a:xfrm rot="5400000">
            <a:off x="6325394" y="4091781"/>
            <a:ext cx="4572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562600" y="4776788"/>
            <a:ext cx="609600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2022475" y="5510213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23" name="Straight Connector 22"/>
          <p:cNvCxnSpPr>
            <a:endCxn id="22" idx="0"/>
          </p:cNvCxnSpPr>
          <p:nvPr/>
        </p:nvCxnSpPr>
        <p:spPr>
          <a:xfrm rot="5400000">
            <a:off x="2174876" y="5280025"/>
            <a:ext cx="457200" cy="31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3394075" y="5510213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 rot="5400000">
            <a:off x="3546476" y="5280025"/>
            <a:ext cx="457200" cy="31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784475" y="5967413"/>
            <a:ext cx="609600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4800600" y="55626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28" name="Straight Connector 27"/>
          <p:cNvCxnSpPr>
            <a:endCxn id="27" idx="0"/>
          </p:cNvCxnSpPr>
          <p:nvPr/>
        </p:nvCxnSpPr>
        <p:spPr>
          <a:xfrm rot="5400000">
            <a:off x="4953794" y="5334794"/>
            <a:ext cx="4572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6172200" y="55626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30" name="Straight Connector 29"/>
          <p:cNvCxnSpPr>
            <a:endCxn id="29" idx="0"/>
          </p:cNvCxnSpPr>
          <p:nvPr/>
        </p:nvCxnSpPr>
        <p:spPr>
          <a:xfrm rot="5400000">
            <a:off x="6325394" y="5334794"/>
            <a:ext cx="4572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562600" y="6019800"/>
            <a:ext cx="609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173538" y="3429000"/>
            <a:ext cx="609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173538" y="4724400"/>
            <a:ext cx="609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4173538" y="5967413"/>
            <a:ext cx="609600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048000" y="28956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4419600" y="29718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715000" y="29718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5715000" y="4343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5257800" y="38862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6629400" y="51816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6705600" y="38100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5791200" y="57150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5334000" y="5105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3810000" y="38100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4343400" y="4343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4419600" y="5486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2971800" y="54102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3810000" y="5105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3</a:t>
            </a:r>
            <a:endParaRPr lang="en-US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2514600" y="38100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2438400" y="5105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2971800" y="4343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2057400" y="3276600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Start</a:t>
            </a:r>
            <a:endParaRPr lang="en-US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4876800" y="5791200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End</a:t>
            </a:r>
            <a:endParaRPr lang="en-US" b="1" dirty="0"/>
          </a:p>
        </p:txBody>
      </p:sp>
      <p:sp>
        <p:nvSpPr>
          <p:cNvPr id="59" name="Freeform 58"/>
          <p:cNvSpPr/>
          <p:nvPr/>
        </p:nvSpPr>
        <p:spPr>
          <a:xfrm>
            <a:off x="2570672" y="3329796"/>
            <a:ext cx="2191109" cy="2812212"/>
          </a:xfrm>
          <a:custGeom>
            <a:avLst/>
            <a:gdLst>
              <a:gd name="connsiteX0" fmla="*/ 0 w 2191109"/>
              <a:gd name="connsiteY0" fmla="*/ 69012 h 2812212"/>
              <a:gd name="connsiteX1" fmla="*/ 86264 w 2191109"/>
              <a:gd name="connsiteY1" fmla="*/ 51759 h 2812212"/>
              <a:gd name="connsiteX2" fmla="*/ 189781 w 2191109"/>
              <a:gd name="connsiteY2" fmla="*/ 17253 h 2812212"/>
              <a:gd name="connsiteX3" fmla="*/ 293298 w 2191109"/>
              <a:gd name="connsiteY3" fmla="*/ 0 h 2812212"/>
              <a:gd name="connsiteX4" fmla="*/ 465826 w 2191109"/>
              <a:gd name="connsiteY4" fmla="*/ 17253 h 2812212"/>
              <a:gd name="connsiteX5" fmla="*/ 517585 w 2191109"/>
              <a:gd name="connsiteY5" fmla="*/ 34506 h 2812212"/>
              <a:gd name="connsiteX6" fmla="*/ 603849 w 2191109"/>
              <a:gd name="connsiteY6" fmla="*/ 51759 h 2812212"/>
              <a:gd name="connsiteX7" fmla="*/ 776377 w 2191109"/>
              <a:gd name="connsiteY7" fmla="*/ 103517 h 2812212"/>
              <a:gd name="connsiteX8" fmla="*/ 1052422 w 2191109"/>
              <a:gd name="connsiteY8" fmla="*/ 120770 h 2812212"/>
              <a:gd name="connsiteX9" fmla="*/ 1104181 w 2191109"/>
              <a:gd name="connsiteY9" fmla="*/ 138023 h 2812212"/>
              <a:gd name="connsiteX10" fmla="*/ 1138686 w 2191109"/>
              <a:gd name="connsiteY10" fmla="*/ 189781 h 2812212"/>
              <a:gd name="connsiteX11" fmla="*/ 1190445 w 2191109"/>
              <a:gd name="connsiteY11" fmla="*/ 241540 h 2812212"/>
              <a:gd name="connsiteX12" fmla="*/ 1224951 w 2191109"/>
              <a:gd name="connsiteY12" fmla="*/ 345057 h 2812212"/>
              <a:gd name="connsiteX13" fmla="*/ 1242203 w 2191109"/>
              <a:gd name="connsiteY13" fmla="*/ 396815 h 2812212"/>
              <a:gd name="connsiteX14" fmla="*/ 1259456 w 2191109"/>
              <a:gd name="connsiteY14" fmla="*/ 500332 h 2812212"/>
              <a:gd name="connsiteX15" fmla="*/ 1242203 w 2191109"/>
              <a:gd name="connsiteY15" fmla="*/ 879895 h 2812212"/>
              <a:gd name="connsiteX16" fmla="*/ 1190445 w 2191109"/>
              <a:gd name="connsiteY16" fmla="*/ 1035170 h 2812212"/>
              <a:gd name="connsiteX17" fmla="*/ 1155939 w 2191109"/>
              <a:gd name="connsiteY17" fmla="*/ 1173193 h 2812212"/>
              <a:gd name="connsiteX18" fmla="*/ 1138686 w 2191109"/>
              <a:gd name="connsiteY18" fmla="*/ 1224951 h 2812212"/>
              <a:gd name="connsiteX19" fmla="*/ 1104181 w 2191109"/>
              <a:gd name="connsiteY19" fmla="*/ 1345721 h 2812212"/>
              <a:gd name="connsiteX20" fmla="*/ 1121434 w 2191109"/>
              <a:gd name="connsiteY20" fmla="*/ 1639019 h 2812212"/>
              <a:gd name="connsiteX21" fmla="*/ 1138686 w 2191109"/>
              <a:gd name="connsiteY21" fmla="*/ 1725283 h 2812212"/>
              <a:gd name="connsiteX22" fmla="*/ 1104181 w 2191109"/>
              <a:gd name="connsiteY22" fmla="*/ 2070340 h 2812212"/>
              <a:gd name="connsiteX23" fmla="*/ 1104181 w 2191109"/>
              <a:gd name="connsiteY23" fmla="*/ 2449902 h 2812212"/>
              <a:gd name="connsiteX24" fmla="*/ 1121434 w 2191109"/>
              <a:gd name="connsiteY24" fmla="*/ 2501661 h 2812212"/>
              <a:gd name="connsiteX25" fmla="*/ 1173192 w 2191109"/>
              <a:gd name="connsiteY25" fmla="*/ 2518913 h 2812212"/>
              <a:gd name="connsiteX26" fmla="*/ 1224951 w 2191109"/>
              <a:gd name="connsiteY26" fmla="*/ 2553419 h 2812212"/>
              <a:gd name="connsiteX27" fmla="*/ 1328468 w 2191109"/>
              <a:gd name="connsiteY27" fmla="*/ 2587925 h 2812212"/>
              <a:gd name="connsiteX28" fmla="*/ 1362973 w 2191109"/>
              <a:gd name="connsiteY28" fmla="*/ 2639683 h 2812212"/>
              <a:gd name="connsiteX29" fmla="*/ 1431985 w 2191109"/>
              <a:gd name="connsiteY29" fmla="*/ 2656936 h 2812212"/>
              <a:gd name="connsiteX30" fmla="*/ 1656271 w 2191109"/>
              <a:gd name="connsiteY30" fmla="*/ 2691442 h 2812212"/>
              <a:gd name="connsiteX31" fmla="*/ 1759788 w 2191109"/>
              <a:gd name="connsiteY31" fmla="*/ 2725947 h 2812212"/>
              <a:gd name="connsiteX32" fmla="*/ 1811547 w 2191109"/>
              <a:gd name="connsiteY32" fmla="*/ 2760453 h 2812212"/>
              <a:gd name="connsiteX33" fmla="*/ 2001328 w 2191109"/>
              <a:gd name="connsiteY33" fmla="*/ 2777706 h 2812212"/>
              <a:gd name="connsiteX34" fmla="*/ 2139351 w 2191109"/>
              <a:gd name="connsiteY34" fmla="*/ 2812212 h 2812212"/>
              <a:gd name="connsiteX35" fmla="*/ 2191109 w 2191109"/>
              <a:gd name="connsiteY35" fmla="*/ 2794959 h 2812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2191109" h="2812212">
                <a:moveTo>
                  <a:pt x="0" y="69012"/>
                </a:moveTo>
                <a:cubicBezTo>
                  <a:pt x="28755" y="63261"/>
                  <a:pt x="57973" y="59475"/>
                  <a:pt x="86264" y="51759"/>
                </a:cubicBezTo>
                <a:cubicBezTo>
                  <a:pt x="121355" y="42189"/>
                  <a:pt x="153904" y="23233"/>
                  <a:pt x="189781" y="17253"/>
                </a:cubicBezTo>
                <a:lnTo>
                  <a:pt x="293298" y="0"/>
                </a:lnTo>
                <a:cubicBezTo>
                  <a:pt x="350807" y="5751"/>
                  <a:pt x="408702" y="8465"/>
                  <a:pt x="465826" y="17253"/>
                </a:cubicBezTo>
                <a:cubicBezTo>
                  <a:pt x="483801" y="20018"/>
                  <a:pt x="499942" y="30095"/>
                  <a:pt x="517585" y="34506"/>
                </a:cubicBezTo>
                <a:cubicBezTo>
                  <a:pt x="546034" y="41618"/>
                  <a:pt x="575558" y="44043"/>
                  <a:pt x="603849" y="51759"/>
                </a:cubicBezTo>
                <a:cubicBezTo>
                  <a:pt x="635134" y="60291"/>
                  <a:pt x="733834" y="99263"/>
                  <a:pt x="776377" y="103517"/>
                </a:cubicBezTo>
                <a:cubicBezTo>
                  <a:pt x="868114" y="112691"/>
                  <a:pt x="960407" y="115019"/>
                  <a:pt x="1052422" y="120770"/>
                </a:cubicBezTo>
                <a:cubicBezTo>
                  <a:pt x="1069675" y="126521"/>
                  <a:pt x="1089980" y="126662"/>
                  <a:pt x="1104181" y="138023"/>
                </a:cubicBezTo>
                <a:cubicBezTo>
                  <a:pt x="1120372" y="150976"/>
                  <a:pt x="1125412" y="173852"/>
                  <a:pt x="1138686" y="189781"/>
                </a:cubicBezTo>
                <a:cubicBezTo>
                  <a:pt x="1154306" y="208525"/>
                  <a:pt x="1173192" y="224287"/>
                  <a:pt x="1190445" y="241540"/>
                </a:cubicBezTo>
                <a:lnTo>
                  <a:pt x="1224951" y="345057"/>
                </a:lnTo>
                <a:cubicBezTo>
                  <a:pt x="1230702" y="362310"/>
                  <a:pt x="1239213" y="378877"/>
                  <a:pt x="1242203" y="396815"/>
                </a:cubicBezTo>
                <a:lnTo>
                  <a:pt x="1259456" y="500332"/>
                </a:lnTo>
                <a:cubicBezTo>
                  <a:pt x="1253705" y="626853"/>
                  <a:pt x="1255695" y="753964"/>
                  <a:pt x="1242203" y="879895"/>
                </a:cubicBezTo>
                <a:cubicBezTo>
                  <a:pt x="1238967" y="910099"/>
                  <a:pt x="1200690" y="994189"/>
                  <a:pt x="1190445" y="1035170"/>
                </a:cubicBezTo>
                <a:cubicBezTo>
                  <a:pt x="1178943" y="1081178"/>
                  <a:pt x="1170936" y="1128203"/>
                  <a:pt x="1155939" y="1173193"/>
                </a:cubicBezTo>
                <a:cubicBezTo>
                  <a:pt x="1150188" y="1190446"/>
                  <a:pt x="1143682" y="1207465"/>
                  <a:pt x="1138686" y="1224951"/>
                </a:cubicBezTo>
                <a:cubicBezTo>
                  <a:pt x="1095357" y="1376605"/>
                  <a:pt x="1145550" y="1221614"/>
                  <a:pt x="1104181" y="1345721"/>
                </a:cubicBezTo>
                <a:cubicBezTo>
                  <a:pt x="1109932" y="1443487"/>
                  <a:pt x="1112568" y="1541486"/>
                  <a:pt x="1121434" y="1639019"/>
                </a:cubicBezTo>
                <a:cubicBezTo>
                  <a:pt x="1124089" y="1668223"/>
                  <a:pt x="1138686" y="1695959"/>
                  <a:pt x="1138686" y="1725283"/>
                </a:cubicBezTo>
                <a:cubicBezTo>
                  <a:pt x="1138686" y="1981776"/>
                  <a:pt x="1149002" y="1935878"/>
                  <a:pt x="1104181" y="2070340"/>
                </a:cubicBezTo>
                <a:cubicBezTo>
                  <a:pt x="1080852" y="2256970"/>
                  <a:pt x="1076772" y="2216931"/>
                  <a:pt x="1104181" y="2449902"/>
                </a:cubicBezTo>
                <a:cubicBezTo>
                  <a:pt x="1106306" y="2467964"/>
                  <a:pt x="1108574" y="2488801"/>
                  <a:pt x="1121434" y="2501661"/>
                </a:cubicBezTo>
                <a:cubicBezTo>
                  <a:pt x="1134293" y="2514520"/>
                  <a:pt x="1155939" y="2513162"/>
                  <a:pt x="1173192" y="2518913"/>
                </a:cubicBezTo>
                <a:cubicBezTo>
                  <a:pt x="1190445" y="2530415"/>
                  <a:pt x="1206003" y="2544997"/>
                  <a:pt x="1224951" y="2553419"/>
                </a:cubicBezTo>
                <a:cubicBezTo>
                  <a:pt x="1258188" y="2568191"/>
                  <a:pt x="1328468" y="2587925"/>
                  <a:pt x="1328468" y="2587925"/>
                </a:cubicBezTo>
                <a:cubicBezTo>
                  <a:pt x="1339970" y="2605178"/>
                  <a:pt x="1345720" y="2628181"/>
                  <a:pt x="1362973" y="2639683"/>
                </a:cubicBezTo>
                <a:cubicBezTo>
                  <a:pt x="1382703" y="2652836"/>
                  <a:pt x="1408838" y="2651792"/>
                  <a:pt x="1431985" y="2656936"/>
                </a:cubicBezTo>
                <a:cubicBezTo>
                  <a:pt x="1533606" y="2679518"/>
                  <a:pt x="1536757" y="2676502"/>
                  <a:pt x="1656271" y="2691442"/>
                </a:cubicBezTo>
                <a:cubicBezTo>
                  <a:pt x="1690777" y="2702944"/>
                  <a:pt x="1729525" y="2705771"/>
                  <a:pt x="1759788" y="2725947"/>
                </a:cubicBezTo>
                <a:cubicBezTo>
                  <a:pt x="1777041" y="2737449"/>
                  <a:pt x="1791272" y="2756108"/>
                  <a:pt x="1811547" y="2760453"/>
                </a:cubicBezTo>
                <a:cubicBezTo>
                  <a:pt x="1873658" y="2773763"/>
                  <a:pt x="1938068" y="2771955"/>
                  <a:pt x="2001328" y="2777706"/>
                </a:cubicBezTo>
                <a:cubicBezTo>
                  <a:pt x="2042172" y="2791321"/>
                  <a:pt x="2097711" y="2812212"/>
                  <a:pt x="2139351" y="2812212"/>
                </a:cubicBezTo>
                <a:cubicBezTo>
                  <a:pt x="2157537" y="2812212"/>
                  <a:pt x="2191109" y="2794959"/>
                  <a:pt x="2191109" y="2794959"/>
                </a:cubicBezTo>
              </a:path>
            </a:pathLst>
          </a:cu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Intelligent Scissors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Formulation: find good boundary between seed points</a:t>
            </a:r>
          </a:p>
          <a:p>
            <a:r>
              <a:rPr lang="en-US" sz="2800" dirty="0" smtClean="0"/>
              <a:t>Challenges</a:t>
            </a:r>
          </a:p>
          <a:p>
            <a:pPr lvl="1"/>
            <a:r>
              <a:rPr lang="en-US" sz="2400" dirty="0" smtClean="0"/>
              <a:t>Minimize interaction time</a:t>
            </a:r>
          </a:p>
          <a:p>
            <a:pPr lvl="1"/>
            <a:r>
              <a:rPr lang="en-US" sz="2400" dirty="0" smtClean="0"/>
              <a:t>Define what makes a good boundary</a:t>
            </a:r>
          </a:p>
          <a:p>
            <a:pPr lvl="1"/>
            <a:r>
              <a:rPr lang="en-US" sz="2400" dirty="0" smtClean="0"/>
              <a:t>Efficiently find it</a:t>
            </a:r>
            <a:endParaRPr lang="en-US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3842952"/>
            <a:ext cx="4267200" cy="3015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Intelligent Scissors: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Define boundary cost between neighboring pixels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User specifies a starting point (seed)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Compute lowest cost from seed to each other pixel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Get path from seed to cursor, choose new seed, repeat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3842952"/>
            <a:ext cx="4267200" cy="3015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Intelligent Scissors: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001000" cy="51355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Define boundary cost between neighboring pixels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sz="2400" dirty="0" smtClean="0"/>
              <a:t>Lower if edge is present (e.g., with edge(</a:t>
            </a:r>
            <a:r>
              <a:rPr lang="en-US" sz="2400" dirty="0" err="1" smtClean="0"/>
              <a:t>im</a:t>
            </a:r>
            <a:r>
              <a:rPr lang="en-US" sz="2400" dirty="0" smtClean="0"/>
              <a:t>, ‘canny’))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sz="2400" dirty="0" smtClean="0"/>
              <a:t>Lower if gradient is strong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sz="2400" dirty="0" smtClean="0"/>
              <a:t>Lower if gradient is in direction of boundary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</p:txBody>
      </p:sp>
      <p:pic>
        <p:nvPicPr>
          <p:cNvPr id="156673" name="Picture 1" descr="C:\Users\Hoiem\Documents\Classes\Computational Photography - Fall 2010\lectures\figs\cutting\costi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3124200"/>
            <a:ext cx="4267200" cy="3200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Gradients, Edges, and Path Cost</a:t>
            </a:r>
            <a:endParaRPr lang="en-US" dirty="0"/>
          </a:p>
        </p:txBody>
      </p:sp>
      <p:pic>
        <p:nvPicPr>
          <p:cNvPr id="4" name="Picture 2" descr="C:\Users\Hoiem\Documents\Classes\Computational Photography - Fall 2010\lectures\figs\gradi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1143000"/>
            <a:ext cx="2565400" cy="1924050"/>
          </a:xfrm>
          <a:prstGeom prst="rect">
            <a:avLst/>
          </a:prstGeom>
          <a:noFill/>
        </p:spPr>
      </p:pic>
      <p:pic>
        <p:nvPicPr>
          <p:cNvPr id="5" name="Picture 2" descr="C:\Users\Hoiem\Pictures\Beijing\chillin on the great w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6000"/>
            <a:ext cx="3149600" cy="2362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581400" y="3124200"/>
            <a:ext cx="221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Gradient Magnitude</a:t>
            </a:r>
            <a:endParaRPr lang="en-US" dirty="0"/>
          </a:p>
        </p:txBody>
      </p:sp>
      <p:pic>
        <p:nvPicPr>
          <p:cNvPr id="186370" name="Picture 2" descr="C:\Users\Hoiem\Documents\Classes\Computational Photography - Fall 2010\lectures\figs\ei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3962400"/>
            <a:ext cx="2758757" cy="206906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886200" y="6096000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Edge Image</a:t>
            </a:r>
            <a:endParaRPr lang="en-US" dirty="0"/>
          </a:p>
        </p:txBody>
      </p:sp>
      <p:pic>
        <p:nvPicPr>
          <p:cNvPr id="10" name="Picture 1" descr="C:\Users\Hoiem\Documents\Classes\Computational Photography - Fall 2010\lectures\figs\cutting\costim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92800" y="2209800"/>
            <a:ext cx="3251200" cy="2438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7162800" y="4648200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Path Cost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Intelligent Scissors: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Define boundary cost between neighboring pixels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User specifies a starting point (seed)</a:t>
            </a:r>
          </a:p>
          <a:p>
            <a:pPr marL="914400" lvl="1" indent="-514350"/>
            <a:r>
              <a:rPr lang="en-US" sz="2400" dirty="0" smtClean="0"/>
              <a:t>Snapping</a:t>
            </a:r>
            <a:endParaRPr lang="en-US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3842952"/>
            <a:ext cx="4267200" cy="3015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 rot="5400000">
            <a:off x="4343400" y="3429000"/>
            <a:ext cx="914400" cy="1524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Intelligent Scissors: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Define boundary cost between neighboring pixels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User specifies a starting point (seed)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Compute lowest cost from seed to each other pixel</a:t>
            </a:r>
          </a:p>
          <a:p>
            <a:pPr marL="914400" lvl="1" indent="-514350"/>
            <a:r>
              <a:rPr lang="en-US" sz="2400" dirty="0" err="1" smtClean="0"/>
              <a:t>Djikstra’s</a:t>
            </a:r>
            <a:r>
              <a:rPr lang="en-US" sz="2400" dirty="0" smtClean="0"/>
              <a:t> shortest path algorithm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3842952"/>
            <a:ext cx="4267200" cy="3015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Last class: texture synthesis and transfer</a:t>
            </a:r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3581400" y="3805796"/>
            <a:ext cx="5486400" cy="3012831"/>
            <a:chOff x="152400" y="1123950"/>
            <a:chExt cx="8915400" cy="4895850"/>
          </a:xfrm>
        </p:grpSpPr>
        <p:pic>
          <p:nvPicPr>
            <p:cNvPr id="4" name="Picture 2" descr="girl1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834063" y="1123950"/>
              <a:ext cx="3233737" cy="4895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3" descr="fabric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81400" y="2438400"/>
              <a:ext cx="2057400" cy="2057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4" descr="girl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2400" y="1143000"/>
              <a:ext cx="3222625" cy="487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573267" y="838200"/>
            <a:ext cx="4581075" cy="2819400"/>
            <a:chOff x="685800" y="609600"/>
            <a:chExt cx="6053931" cy="3725862"/>
          </a:xfrm>
        </p:grpSpPr>
        <p:pic>
          <p:nvPicPr>
            <p:cNvPr id="8" name="Picture 4" descr="radishes_sc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5800" y="1295400"/>
              <a:ext cx="1863725" cy="1863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5" descr="radishes_out_sc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013868" y="609600"/>
              <a:ext cx="3725863" cy="3725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46930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Djikstra’s</a:t>
            </a:r>
            <a:r>
              <a:rPr lang="en-US" dirty="0" smtClean="0"/>
              <a:t> shortest path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8674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2400" b="1" dirty="0" smtClean="0"/>
              <a:t>Initialize</a:t>
            </a:r>
            <a:r>
              <a:rPr lang="en-US" sz="2400" dirty="0" smtClean="0"/>
              <a:t>, given seed </a:t>
            </a:r>
            <a:r>
              <a:rPr lang="en-US" sz="2400" i="1" dirty="0" smtClean="0"/>
              <a:t>s</a:t>
            </a:r>
            <a:r>
              <a:rPr lang="en-US" sz="2400" dirty="0" smtClean="0"/>
              <a:t>:</a:t>
            </a:r>
          </a:p>
          <a:p>
            <a:r>
              <a:rPr lang="en-US" sz="2400" dirty="0" smtClean="0"/>
              <a:t>Compute cost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(q, r) % cost for boundary from pixel </a:t>
            </a:r>
            <a:r>
              <a:rPr lang="en-US" sz="2400" i="1" dirty="0" smtClean="0"/>
              <a:t>q</a:t>
            </a:r>
            <a:r>
              <a:rPr lang="en-US" sz="2400" dirty="0" smtClean="0"/>
              <a:t> to neighboring pixel </a:t>
            </a:r>
            <a:r>
              <a:rPr lang="en-US" sz="2400" i="1" dirty="0" smtClean="0"/>
              <a:t>r</a:t>
            </a:r>
          </a:p>
          <a:p>
            <a:r>
              <a:rPr lang="en-US" sz="2400" dirty="0" smtClean="0"/>
              <a:t>cost(</a:t>
            </a:r>
            <a:r>
              <a:rPr lang="en-US" sz="2400" i="1" dirty="0" smtClean="0"/>
              <a:t>s</a:t>
            </a:r>
            <a:r>
              <a:rPr lang="en-US" sz="2400" dirty="0" smtClean="0"/>
              <a:t>) = 0  %  total cost from seed to this point</a:t>
            </a:r>
            <a:r>
              <a:rPr lang="en-US" sz="2400" dirty="0" smtClean="0">
                <a:sym typeface="Wingdings" pitchFamily="2" charset="2"/>
              </a:rPr>
              <a:t> </a:t>
            </a:r>
            <a:endParaRPr lang="en-US" sz="2400" dirty="0" smtClean="0"/>
          </a:p>
          <a:p>
            <a:r>
              <a:rPr lang="en-US" sz="2400" b="1" dirty="0" smtClean="0"/>
              <a:t>A</a:t>
            </a:r>
            <a:r>
              <a:rPr lang="en-US" sz="2400" dirty="0" smtClean="0"/>
              <a:t> = {</a:t>
            </a:r>
            <a:r>
              <a:rPr lang="en-US" sz="2400" i="1" dirty="0" smtClean="0"/>
              <a:t>s</a:t>
            </a:r>
            <a:r>
              <a:rPr lang="en-US" sz="2400" dirty="0" smtClean="0"/>
              <a:t>}  %  </a:t>
            </a:r>
            <a:r>
              <a:rPr lang="en-US" sz="2400" dirty="0" smtClean="0">
                <a:sym typeface="Wingdings" pitchFamily="2" charset="2"/>
              </a:rPr>
              <a:t>set to be expanded</a:t>
            </a:r>
          </a:p>
          <a:p>
            <a:r>
              <a:rPr lang="en-US" sz="2400" b="1" dirty="0" smtClean="0">
                <a:sym typeface="Wingdings" pitchFamily="2" charset="2"/>
              </a:rPr>
              <a:t>E</a:t>
            </a:r>
            <a:r>
              <a:rPr lang="en-US" sz="2400" dirty="0" smtClean="0">
                <a:sym typeface="Wingdings" pitchFamily="2" charset="2"/>
              </a:rPr>
              <a:t> = { } % set of expanded pixels</a:t>
            </a:r>
          </a:p>
          <a:p>
            <a:r>
              <a:rPr lang="en-US" sz="2400" b="1" dirty="0" smtClean="0">
                <a:sym typeface="Wingdings" pitchFamily="2" charset="2"/>
              </a:rPr>
              <a:t>P</a:t>
            </a:r>
            <a:r>
              <a:rPr lang="en-US" sz="2400" dirty="0" smtClean="0">
                <a:sym typeface="Wingdings" pitchFamily="2" charset="2"/>
              </a:rPr>
              <a:t>(q) % pointer to pixel that leads to </a:t>
            </a:r>
            <a:r>
              <a:rPr lang="en-US" sz="2400" i="1" dirty="0" smtClean="0">
                <a:sym typeface="Wingdings" pitchFamily="2" charset="2"/>
              </a:rPr>
              <a:t>q</a:t>
            </a:r>
            <a:endParaRPr lang="en-US" sz="2400" b="1" dirty="0" smtClean="0">
              <a:sym typeface="Wingdings" pitchFamily="2" charset="2"/>
            </a:endParaRPr>
          </a:p>
          <a:p>
            <a:pPr>
              <a:buNone/>
            </a:pPr>
            <a:endParaRPr lang="en-US" sz="2400" b="1" dirty="0" smtClean="0"/>
          </a:p>
          <a:p>
            <a:pPr>
              <a:buNone/>
            </a:pPr>
            <a:r>
              <a:rPr lang="en-US" sz="2400" b="1" dirty="0" smtClean="0"/>
              <a:t>Loop </a:t>
            </a:r>
            <a:r>
              <a:rPr lang="en-US" sz="2400" dirty="0" smtClean="0"/>
              <a:t>while </a:t>
            </a:r>
            <a:r>
              <a:rPr lang="en-US" sz="2400" b="1" dirty="0" smtClean="0"/>
              <a:t>A </a:t>
            </a:r>
            <a:r>
              <a:rPr lang="en-US" sz="2400" dirty="0" smtClean="0"/>
              <a:t>is not empty</a:t>
            </a:r>
          </a:p>
          <a:p>
            <a:pPr marL="457200" indent="-457200">
              <a:buAutoNum type="arabicPeriod"/>
            </a:pPr>
            <a:r>
              <a:rPr lang="en-US" sz="2400" i="1" dirty="0" smtClean="0"/>
              <a:t>q</a:t>
            </a:r>
            <a:r>
              <a:rPr lang="en-US" sz="2400" dirty="0" smtClean="0"/>
              <a:t> = pixel in </a:t>
            </a:r>
            <a:r>
              <a:rPr lang="en-US" sz="2400" b="1" dirty="0" smtClean="0"/>
              <a:t>A </a:t>
            </a:r>
            <a:r>
              <a:rPr lang="en-US" sz="2400" dirty="0" smtClean="0"/>
              <a:t>with lowest cost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Add q to </a:t>
            </a:r>
            <a:r>
              <a:rPr lang="en-US" sz="2400" b="1" dirty="0" smtClean="0"/>
              <a:t>E</a:t>
            </a:r>
            <a:endParaRPr lang="en-US" sz="2400" b="1" dirty="0"/>
          </a:p>
          <a:p>
            <a:pPr marL="457200" indent="-457200">
              <a:buAutoNum type="arabicPeriod"/>
            </a:pPr>
            <a:r>
              <a:rPr lang="en-US" sz="2400" dirty="0" smtClean="0"/>
              <a:t>for each pixel </a:t>
            </a:r>
            <a:r>
              <a:rPr lang="en-US" sz="2400" i="1" dirty="0" smtClean="0"/>
              <a:t>r</a:t>
            </a:r>
            <a:r>
              <a:rPr lang="en-US" sz="2400" dirty="0" smtClean="0"/>
              <a:t> in neighborhood of </a:t>
            </a:r>
            <a:r>
              <a:rPr lang="en-US" sz="2400" i="1" dirty="0" smtClean="0"/>
              <a:t>q</a:t>
            </a:r>
            <a:r>
              <a:rPr lang="en-US" sz="2400" dirty="0" smtClean="0"/>
              <a:t> that is not in </a:t>
            </a:r>
            <a:r>
              <a:rPr lang="en-US" sz="2400" b="1" dirty="0" smtClean="0"/>
              <a:t>E</a:t>
            </a:r>
          </a:p>
          <a:p>
            <a:pPr marL="857250" lvl="1" indent="-457200">
              <a:buAutoNum type="alphaLcParenR"/>
            </a:pPr>
            <a:r>
              <a:rPr lang="en-US" sz="2400" dirty="0" err="1" smtClean="0"/>
              <a:t>cost_tmp</a:t>
            </a:r>
            <a:r>
              <a:rPr lang="en-US" sz="2400" dirty="0" smtClean="0"/>
              <a:t> = cost(</a:t>
            </a:r>
            <a:r>
              <a:rPr lang="en-US" sz="2400" i="1" dirty="0" smtClean="0"/>
              <a:t>q</a:t>
            </a:r>
            <a:r>
              <a:rPr lang="en-US" sz="2400" dirty="0" smtClean="0"/>
              <a:t>) + cost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(</a:t>
            </a:r>
            <a:r>
              <a:rPr lang="en-US" sz="2400" i="1" dirty="0" err="1" smtClean="0"/>
              <a:t>q</a:t>
            </a:r>
            <a:r>
              <a:rPr lang="en-US" sz="2400" dirty="0" err="1" smtClean="0"/>
              <a:t>,</a:t>
            </a:r>
            <a:r>
              <a:rPr lang="en-US" sz="2400" i="1" dirty="0" err="1" smtClean="0"/>
              <a:t>r</a:t>
            </a:r>
            <a:r>
              <a:rPr lang="en-US" sz="2400" dirty="0" smtClean="0"/>
              <a:t>)</a:t>
            </a:r>
          </a:p>
          <a:p>
            <a:pPr marL="857250" lvl="1" indent="-457200">
              <a:buAutoNum type="alphaLcParenR"/>
            </a:pPr>
            <a:r>
              <a:rPr lang="en-US" sz="2400" dirty="0" smtClean="0"/>
              <a:t>if (</a:t>
            </a:r>
            <a:r>
              <a:rPr lang="en-US" sz="2400" i="1" dirty="0" smtClean="0"/>
              <a:t>r</a:t>
            </a:r>
            <a:r>
              <a:rPr lang="en-US" sz="2400" dirty="0" smtClean="0"/>
              <a:t> is not in </a:t>
            </a:r>
            <a:r>
              <a:rPr lang="en-US" sz="2400" b="1" dirty="0" smtClean="0"/>
              <a:t>A</a:t>
            </a:r>
            <a:r>
              <a:rPr lang="en-US" sz="2400" dirty="0" smtClean="0"/>
              <a:t>) OR (</a:t>
            </a:r>
            <a:r>
              <a:rPr lang="en-US" sz="2400" dirty="0" err="1" smtClean="0"/>
              <a:t>cost_tmp</a:t>
            </a:r>
            <a:r>
              <a:rPr lang="en-US" sz="2400" dirty="0" smtClean="0"/>
              <a:t> &lt; cost(</a:t>
            </a:r>
            <a:r>
              <a:rPr lang="en-US" sz="2400" i="1" dirty="0" smtClean="0"/>
              <a:t>r</a:t>
            </a:r>
            <a:r>
              <a:rPr lang="en-US" sz="2400" dirty="0" smtClean="0"/>
              <a:t>))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dirty="0" smtClean="0"/>
              <a:t>cost(</a:t>
            </a:r>
            <a:r>
              <a:rPr lang="en-US" i="1" dirty="0" smtClean="0"/>
              <a:t>r</a:t>
            </a:r>
            <a:r>
              <a:rPr lang="en-US" dirty="0" smtClean="0"/>
              <a:t>) = </a:t>
            </a:r>
            <a:r>
              <a:rPr lang="en-US" dirty="0" err="1" smtClean="0"/>
              <a:t>cost_tmp</a:t>
            </a:r>
            <a:r>
              <a:rPr lang="en-US" dirty="0" smtClean="0"/>
              <a:t> </a:t>
            </a:r>
            <a:endParaRPr lang="en-US" b="1" dirty="0" smtClean="0"/>
          </a:p>
          <a:p>
            <a:pPr marL="1428750" lvl="2" indent="-514350">
              <a:buFont typeface="+mj-lt"/>
              <a:buAutoNum type="romanLcPeriod"/>
            </a:pPr>
            <a:r>
              <a:rPr lang="en-US" dirty="0" smtClean="0"/>
              <a:t> </a:t>
            </a:r>
            <a:r>
              <a:rPr lang="en-US" b="1" dirty="0" smtClean="0"/>
              <a:t>P</a:t>
            </a:r>
            <a:r>
              <a:rPr lang="en-US" dirty="0" smtClean="0"/>
              <a:t>(</a:t>
            </a:r>
            <a:r>
              <a:rPr lang="en-US" i="1" dirty="0" smtClean="0"/>
              <a:t>r</a:t>
            </a:r>
            <a:r>
              <a:rPr lang="en-US" dirty="0" smtClean="0"/>
              <a:t>) = </a:t>
            </a:r>
            <a:r>
              <a:rPr lang="en-US" i="1" dirty="0" smtClean="0"/>
              <a:t>q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dirty="0" smtClean="0"/>
              <a:t>Add </a:t>
            </a:r>
            <a:r>
              <a:rPr lang="en-US" i="1" dirty="0" smtClean="0"/>
              <a:t>r</a:t>
            </a:r>
            <a:r>
              <a:rPr lang="en-US" dirty="0" smtClean="0"/>
              <a:t> to </a:t>
            </a:r>
            <a:r>
              <a:rPr lang="en-US" b="1" dirty="0" smtClean="0"/>
              <a:t>A</a:t>
            </a:r>
          </a:p>
          <a:p>
            <a:pPr marL="514350" lvl="1" indent="0">
              <a:buNone/>
            </a:pPr>
            <a:endParaRPr lang="en-US" dirty="0" smtClean="0"/>
          </a:p>
          <a:p>
            <a:pPr lvl="3"/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Intelligent Scissors: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Define boundary cost between neighboring pixels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User specifies a starting point (seed)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Compute lowest cost from seed to each other pixel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Get new seed, get path between seeds, repeat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3842952"/>
            <a:ext cx="4267200" cy="3015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Intelligent Scissors: improving interaction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Snap when placing first seed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Automatically adjust to boundary as user drags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Freeze stable boundary points to make new seeds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3842952"/>
            <a:ext cx="4267200" cy="3015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Where will intelligent scissors work well, or have problems?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3186" name="Picture 2" descr="C:\Users\Hoiem\Pictures\Beijing\Derek and Marius by Forbidden Pala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219200"/>
            <a:ext cx="3658197" cy="2743648"/>
          </a:xfrm>
          <a:prstGeom prst="rect">
            <a:avLst/>
          </a:prstGeom>
          <a:noFill/>
        </p:spPr>
      </p:pic>
      <p:sp>
        <p:nvSpPr>
          <p:cNvPr id="5" name="Freeform 4"/>
          <p:cNvSpPr/>
          <p:nvPr/>
        </p:nvSpPr>
        <p:spPr>
          <a:xfrm>
            <a:off x="1192662" y="2156613"/>
            <a:ext cx="903789" cy="1807580"/>
          </a:xfrm>
          <a:custGeom>
            <a:avLst/>
            <a:gdLst>
              <a:gd name="connsiteX0" fmla="*/ 591671 w 1204856"/>
              <a:gd name="connsiteY0" fmla="*/ 0 h 2409713"/>
              <a:gd name="connsiteX1" fmla="*/ 828339 w 1204856"/>
              <a:gd name="connsiteY1" fmla="*/ 139849 h 2409713"/>
              <a:gd name="connsiteX2" fmla="*/ 860612 w 1204856"/>
              <a:gd name="connsiteY2" fmla="*/ 441064 h 2409713"/>
              <a:gd name="connsiteX3" fmla="*/ 1204856 w 1204856"/>
              <a:gd name="connsiteY3" fmla="*/ 763793 h 2409713"/>
              <a:gd name="connsiteX4" fmla="*/ 1194099 w 1204856"/>
              <a:gd name="connsiteY4" fmla="*/ 1495313 h 2409713"/>
              <a:gd name="connsiteX5" fmla="*/ 1032734 w 1204856"/>
              <a:gd name="connsiteY5" fmla="*/ 2409713 h 2409713"/>
              <a:gd name="connsiteX6" fmla="*/ 96819 w 1204856"/>
              <a:gd name="connsiteY6" fmla="*/ 2388198 h 2409713"/>
              <a:gd name="connsiteX7" fmla="*/ 161365 w 1204856"/>
              <a:gd name="connsiteY7" fmla="*/ 2173045 h 2409713"/>
              <a:gd name="connsiteX8" fmla="*/ 0 w 1204856"/>
              <a:gd name="connsiteY8" fmla="*/ 1710466 h 2409713"/>
              <a:gd name="connsiteX9" fmla="*/ 10758 w 1204856"/>
              <a:gd name="connsiteY9" fmla="*/ 1000461 h 2409713"/>
              <a:gd name="connsiteX10" fmla="*/ 387275 w 1204856"/>
              <a:gd name="connsiteY10" fmla="*/ 387275 h 2409713"/>
              <a:gd name="connsiteX11" fmla="*/ 430306 w 1204856"/>
              <a:gd name="connsiteY11" fmla="*/ 32273 h 2409713"/>
              <a:gd name="connsiteX12" fmla="*/ 591671 w 1204856"/>
              <a:gd name="connsiteY12" fmla="*/ 0 h 2409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04856" h="2409713">
                <a:moveTo>
                  <a:pt x="591671" y="0"/>
                </a:moveTo>
                <a:lnTo>
                  <a:pt x="828339" y="139849"/>
                </a:lnTo>
                <a:lnTo>
                  <a:pt x="860612" y="441064"/>
                </a:lnTo>
                <a:lnTo>
                  <a:pt x="1204856" y="763793"/>
                </a:lnTo>
                <a:lnTo>
                  <a:pt x="1194099" y="1495313"/>
                </a:lnTo>
                <a:lnTo>
                  <a:pt x="1032734" y="2409713"/>
                </a:lnTo>
                <a:lnTo>
                  <a:pt x="96819" y="2388198"/>
                </a:lnTo>
                <a:lnTo>
                  <a:pt x="161365" y="2173045"/>
                </a:lnTo>
                <a:lnTo>
                  <a:pt x="0" y="1710466"/>
                </a:lnTo>
                <a:lnTo>
                  <a:pt x="10758" y="1000461"/>
                </a:lnTo>
                <a:lnTo>
                  <a:pt x="387275" y="387275"/>
                </a:lnTo>
                <a:lnTo>
                  <a:pt x="430306" y="32273"/>
                </a:lnTo>
                <a:lnTo>
                  <a:pt x="591671" y="0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3187" name="Picture 3" descr="C:\Users\Hoiem\Pictures\Beijing\DSCN03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19750" y="1219200"/>
            <a:ext cx="2686050" cy="3581400"/>
          </a:xfrm>
          <a:prstGeom prst="rect">
            <a:avLst/>
          </a:prstGeom>
          <a:noFill/>
        </p:spPr>
      </p:pic>
      <p:sp>
        <p:nvSpPr>
          <p:cNvPr id="8" name="Freeform 7"/>
          <p:cNvSpPr/>
          <p:nvPr/>
        </p:nvSpPr>
        <p:spPr>
          <a:xfrm>
            <a:off x="5973433" y="1940943"/>
            <a:ext cx="2122098" cy="2846717"/>
          </a:xfrm>
          <a:custGeom>
            <a:avLst/>
            <a:gdLst>
              <a:gd name="connsiteX0" fmla="*/ 172528 w 2122098"/>
              <a:gd name="connsiteY0" fmla="*/ 2794959 h 2846717"/>
              <a:gd name="connsiteX1" fmla="*/ 172528 w 2122098"/>
              <a:gd name="connsiteY1" fmla="*/ 2794959 h 2846717"/>
              <a:gd name="connsiteX2" fmla="*/ 155275 w 2122098"/>
              <a:gd name="connsiteY2" fmla="*/ 2622431 h 2846717"/>
              <a:gd name="connsiteX3" fmla="*/ 0 w 2122098"/>
              <a:gd name="connsiteY3" fmla="*/ 2053087 h 2846717"/>
              <a:gd name="connsiteX4" fmla="*/ 155275 w 2122098"/>
              <a:gd name="connsiteY4" fmla="*/ 1397480 h 2846717"/>
              <a:gd name="connsiteX5" fmla="*/ 500332 w 2122098"/>
              <a:gd name="connsiteY5" fmla="*/ 724619 h 2846717"/>
              <a:gd name="connsiteX6" fmla="*/ 724619 w 2122098"/>
              <a:gd name="connsiteY6" fmla="*/ 0 h 2846717"/>
              <a:gd name="connsiteX7" fmla="*/ 1483743 w 2122098"/>
              <a:gd name="connsiteY7" fmla="*/ 0 h 2846717"/>
              <a:gd name="connsiteX8" fmla="*/ 1500996 w 2122098"/>
              <a:gd name="connsiteY8" fmla="*/ 379563 h 2846717"/>
              <a:gd name="connsiteX9" fmla="*/ 1673525 w 2122098"/>
              <a:gd name="connsiteY9" fmla="*/ 914400 h 2846717"/>
              <a:gd name="connsiteX10" fmla="*/ 1932317 w 2122098"/>
              <a:gd name="connsiteY10" fmla="*/ 1380227 h 2846717"/>
              <a:gd name="connsiteX11" fmla="*/ 1966823 w 2122098"/>
              <a:gd name="connsiteY11" fmla="*/ 1552755 h 2846717"/>
              <a:gd name="connsiteX12" fmla="*/ 2053087 w 2122098"/>
              <a:gd name="connsiteY12" fmla="*/ 2053087 h 2846717"/>
              <a:gd name="connsiteX13" fmla="*/ 2122098 w 2122098"/>
              <a:gd name="connsiteY13" fmla="*/ 2846717 h 2846717"/>
              <a:gd name="connsiteX14" fmla="*/ 172528 w 2122098"/>
              <a:gd name="connsiteY14" fmla="*/ 2794959 h 2846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122098" h="2846717">
                <a:moveTo>
                  <a:pt x="172528" y="2794959"/>
                </a:moveTo>
                <a:lnTo>
                  <a:pt x="172528" y="2794959"/>
                </a:lnTo>
                <a:lnTo>
                  <a:pt x="155275" y="2622431"/>
                </a:lnTo>
                <a:lnTo>
                  <a:pt x="0" y="2053087"/>
                </a:lnTo>
                <a:lnTo>
                  <a:pt x="155275" y="1397480"/>
                </a:lnTo>
                <a:lnTo>
                  <a:pt x="500332" y="724619"/>
                </a:lnTo>
                <a:lnTo>
                  <a:pt x="724619" y="0"/>
                </a:lnTo>
                <a:lnTo>
                  <a:pt x="1483743" y="0"/>
                </a:lnTo>
                <a:lnTo>
                  <a:pt x="1500996" y="379563"/>
                </a:lnTo>
                <a:lnTo>
                  <a:pt x="1673525" y="914400"/>
                </a:lnTo>
                <a:lnTo>
                  <a:pt x="1932317" y="1380227"/>
                </a:lnTo>
                <a:lnTo>
                  <a:pt x="1966823" y="1552755"/>
                </a:lnTo>
                <a:lnTo>
                  <a:pt x="2053087" y="2053087"/>
                </a:lnTo>
                <a:lnTo>
                  <a:pt x="2122098" y="2846717"/>
                </a:lnTo>
                <a:lnTo>
                  <a:pt x="172528" y="2794959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3188" name="Picture 4" descr="C:\Users\Hoiem\Pictures\nutmeg\CIMG3059.JPG"/>
          <p:cNvPicPr>
            <a:picLocks noChangeAspect="1" noChangeArrowheads="1"/>
          </p:cNvPicPr>
          <p:nvPr/>
        </p:nvPicPr>
        <p:blipFill>
          <a:blip r:embed="rId5" cstate="print"/>
          <a:srcRect l="17442" t="14535" r="12791"/>
          <a:stretch>
            <a:fillRect/>
          </a:stretch>
        </p:blipFill>
        <p:spPr bwMode="auto">
          <a:xfrm>
            <a:off x="2743200" y="4267200"/>
            <a:ext cx="2654041" cy="2438400"/>
          </a:xfrm>
          <a:prstGeom prst="rect">
            <a:avLst/>
          </a:prstGeom>
          <a:noFill/>
        </p:spPr>
      </p:pic>
      <p:sp>
        <p:nvSpPr>
          <p:cNvPr id="11" name="Freeform 10"/>
          <p:cNvSpPr/>
          <p:nvPr/>
        </p:nvSpPr>
        <p:spPr>
          <a:xfrm>
            <a:off x="3605841" y="5621547"/>
            <a:ext cx="1787106" cy="1003540"/>
          </a:xfrm>
          <a:custGeom>
            <a:avLst/>
            <a:gdLst>
              <a:gd name="connsiteX0" fmla="*/ 241540 w 1656272"/>
              <a:gd name="connsiteY0" fmla="*/ 0 h 1017917"/>
              <a:gd name="connsiteX1" fmla="*/ 500332 w 1656272"/>
              <a:gd name="connsiteY1" fmla="*/ 103517 h 1017917"/>
              <a:gd name="connsiteX2" fmla="*/ 569344 w 1656272"/>
              <a:gd name="connsiteY2" fmla="*/ 345056 h 1017917"/>
              <a:gd name="connsiteX3" fmla="*/ 845389 w 1656272"/>
              <a:gd name="connsiteY3" fmla="*/ 759124 h 1017917"/>
              <a:gd name="connsiteX4" fmla="*/ 1656272 w 1656272"/>
              <a:gd name="connsiteY4" fmla="*/ 793630 h 1017917"/>
              <a:gd name="connsiteX5" fmla="*/ 1604514 w 1656272"/>
              <a:gd name="connsiteY5" fmla="*/ 1000664 h 1017917"/>
              <a:gd name="connsiteX6" fmla="*/ 396815 w 1656272"/>
              <a:gd name="connsiteY6" fmla="*/ 1017917 h 1017917"/>
              <a:gd name="connsiteX7" fmla="*/ 0 w 1656272"/>
              <a:gd name="connsiteY7" fmla="*/ 793630 h 1017917"/>
              <a:gd name="connsiteX8" fmla="*/ 0 w 1656272"/>
              <a:gd name="connsiteY8" fmla="*/ 396815 h 1017917"/>
              <a:gd name="connsiteX9" fmla="*/ 120770 w 1656272"/>
              <a:gd name="connsiteY9" fmla="*/ 69011 h 1017917"/>
              <a:gd name="connsiteX10" fmla="*/ 241540 w 1656272"/>
              <a:gd name="connsiteY10" fmla="*/ 0 h 1017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56272" h="1017917">
                <a:moveTo>
                  <a:pt x="241540" y="0"/>
                </a:moveTo>
                <a:lnTo>
                  <a:pt x="500332" y="103517"/>
                </a:lnTo>
                <a:lnTo>
                  <a:pt x="569344" y="345056"/>
                </a:lnTo>
                <a:lnTo>
                  <a:pt x="845389" y="759124"/>
                </a:lnTo>
                <a:lnTo>
                  <a:pt x="1656272" y="793630"/>
                </a:lnTo>
                <a:lnTo>
                  <a:pt x="1604514" y="1000664"/>
                </a:lnTo>
                <a:lnTo>
                  <a:pt x="396815" y="1017917"/>
                </a:lnTo>
                <a:lnTo>
                  <a:pt x="0" y="793630"/>
                </a:lnTo>
                <a:lnTo>
                  <a:pt x="0" y="396815"/>
                </a:lnTo>
                <a:lnTo>
                  <a:pt x="120770" y="69011"/>
                </a:lnTo>
                <a:lnTo>
                  <a:pt x="241540" y="0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-12700" y="-30163"/>
            <a:ext cx="6400800" cy="1143001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Grab cuts and graph cuts</a:t>
            </a:r>
          </a:p>
        </p:txBody>
      </p:sp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6540500" y="2238375"/>
            <a:ext cx="2084388" cy="1565275"/>
            <a:chOff x="4120" y="1410"/>
            <a:chExt cx="1313" cy="986"/>
          </a:xfrm>
        </p:grpSpPr>
        <p:pic>
          <p:nvPicPr>
            <p:cNvPr id="23573" name="Picture 6" descr="llamaDark"/>
            <p:cNvPicPr>
              <a:picLocks noChangeAspect="1" noChangeArrowheads="1"/>
            </p:cNvPicPr>
            <p:nvPr/>
          </p:nvPicPr>
          <p:blipFill>
            <a:blip r:embed="rId3" cstate="print">
              <a:lum contrast="48000"/>
            </a:blip>
            <a:srcRect/>
            <a:stretch>
              <a:fillRect/>
            </a:stretch>
          </p:blipFill>
          <p:spPr bwMode="auto">
            <a:xfrm>
              <a:off x="4120" y="1410"/>
              <a:ext cx="1313" cy="9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74" name="Rectangle 7"/>
            <p:cNvSpPr>
              <a:spLocks noChangeArrowheads="1"/>
            </p:cNvSpPr>
            <p:nvPr/>
          </p:nvSpPr>
          <p:spPr bwMode="auto">
            <a:xfrm>
              <a:off x="4339" y="1618"/>
              <a:ext cx="800" cy="766"/>
            </a:xfrm>
            <a:prstGeom prst="rect">
              <a:avLst/>
            </a:prstGeom>
            <a:noFill/>
            <a:ln w="508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pic>
        <p:nvPicPr>
          <p:cNvPr id="23556" name="Picture 8" descr="llama_GB_bord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9738" y="3870325"/>
            <a:ext cx="1411287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9" descr="llama_MW_bord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2413" y="3876675"/>
            <a:ext cx="1366837" cy="153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10" descr="llama_IS_borde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65600" y="3854450"/>
            <a:ext cx="1371600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9" name="Text Box 15"/>
          <p:cNvSpPr txBox="1">
            <a:spLocks noChangeArrowheads="1"/>
          </p:cNvSpPr>
          <p:nvPr/>
        </p:nvSpPr>
        <p:spPr bwMode="auto">
          <a:xfrm>
            <a:off x="252413" y="2489200"/>
            <a:ext cx="787400" cy="730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rgbClr val="FFFFFF"/>
                </a:solidFill>
                <a:latin typeface="Arial Narrow" pitchFamily="34" charset="0"/>
              </a:rPr>
              <a:t>User </a:t>
            </a:r>
            <a:br>
              <a:rPr lang="en-GB" sz="2400">
                <a:solidFill>
                  <a:srgbClr val="FFFFFF"/>
                </a:solidFill>
                <a:latin typeface="Arial Narrow" pitchFamily="34" charset="0"/>
              </a:rPr>
            </a:br>
            <a:r>
              <a:rPr lang="en-GB" sz="2400">
                <a:solidFill>
                  <a:srgbClr val="FFFFFF"/>
                </a:solidFill>
                <a:latin typeface="Arial Narrow" pitchFamily="34" charset="0"/>
              </a:rPr>
              <a:t>Input</a:t>
            </a:r>
          </a:p>
        </p:txBody>
      </p:sp>
      <p:sp>
        <p:nvSpPr>
          <p:cNvPr id="23560" name="Text Box 16"/>
          <p:cNvSpPr txBox="1">
            <a:spLocks noChangeArrowheads="1"/>
          </p:cNvSpPr>
          <p:nvPr/>
        </p:nvSpPr>
        <p:spPr bwMode="auto">
          <a:xfrm>
            <a:off x="177800" y="4295775"/>
            <a:ext cx="1208088" cy="365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rgbClr val="FFFFFF"/>
                </a:solidFill>
                <a:latin typeface="Arial Narrow" pitchFamily="34" charset="0"/>
              </a:rPr>
              <a:t>Result</a:t>
            </a:r>
          </a:p>
        </p:txBody>
      </p:sp>
      <p:sp>
        <p:nvSpPr>
          <p:cNvPr id="23561" name="Text Box 17"/>
          <p:cNvSpPr txBox="1">
            <a:spLocks noChangeArrowheads="1"/>
          </p:cNvSpPr>
          <p:nvPr/>
        </p:nvSpPr>
        <p:spPr bwMode="auto">
          <a:xfrm>
            <a:off x="944563" y="1582738"/>
            <a:ext cx="2678112" cy="641350"/>
          </a:xfrm>
          <a:prstGeom prst="rect">
            <a:avLst/>
          </a:prstGeom>
          <a:noFill/>
          <a:ln w="730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000">
                <a:solidFill>
                  <a:srgbClr val="F1AE05"/>
                </a:solidFill>
              </a:rPr>
              <a:t>Magic Wand</a:t>
            </a:r>
            <a:r>
              <a:rPr lang="en-GB" sz="2000">
                <a:solidFill>
                  <a:srgbClr val="FFFFFF"/>
                </a:solidFill>
              </a:rPr>
              <a:t> </a:t>
            </a:r>
            <a:br>
              <a:rPr lang="en-GB" sz="2000">
                <a:solidFill>
                  <a:srgbClr val="FFFFFF"/>
                </a:solidFill>
              </a:rPr>
            </a:br>
            <a:r>
              <a:rPr lang="en-GB" sz="1600">
                <a:solidFill>
                  <a:srgbClr val="FFFFFF"/>
                </a:solidFill>
              </a:rPr>
              <a:t>(198?)</a:t>
            </a:r>
          </a:p>
        </p:txBody>
      </p:sp>
      <p:sp>
        <p:nvSpPr>
          <p:cNvPr id="23562" name="Text Box 18"/>
          <p:cNvSpPr txBox="1">
            <a:spLocks noChangeArrowheads="1"/>
          </p:cNvSpPr>
          <p:nvPr/>
        </p:nvSpPr>
        <p:spPr bwMode="auto">
          <a:xfrm>
            <a:off x="3068638" y="1604963"/>
            <a:ext cx="3744912" cy="641350"/>
          </a:xfrm>
          <a:prstGeom prst="rect">
            <a:avLst/>
          </a:prstGeom>
          <a:noFill/>
          <a:ln w="730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000">
                <a:solidFill>
                  <a:srgbClr val="F1AE05"/>
                </a:solidFill>
              </a:rPr>
              <a:t>Intelligent Scissors</a:t>
            </a:r>
            <a:r>
              <a:rPr lang="en-GB" sz="2000">
                <a:solidFill>
                  <a:srgbClr val="FFFFFF"/>
                </a:solidFill>
              </a:rPr>
              <a:t/>
            </a:r>
            <a:br>
              <a:rPr lang="en-GB" sz="2000">
                <a:solidFill>
                  <a:srgbClr val="FFFFFF"/>
                </a:solidFill>
              </a:rPr>
            </a:br>
            <a:r>
              <a:rPr lang="en-GB" sz="1600">
                <a:solidFill>
                  <a:srgbClr val="FFFFFF"/>
                </a:solidFill>
              </a:rPr>
              <a:t>Mortensen and Barrett (1995)</a:t>
            </a:r>
          </a:p>
        </p:txBody>
      </p:sp>
      <p:sp>
        <p:nvSpPr>
          <p:cNvPr id="23563" name="Text Box 19"/>
          <p:cNvSpPr txBox="1">
            <a:spLocks noChangeArrowheads="1"/>
          </p:cNvSpPr>
          <p:nvPr/>
        </p:nvSpPr>
        <p:spPr bwMode="auto">
          <a:xfrm>
            <a:off x="6902450" y="1700213"/>
            <a:ext cx="1287463" cy="396875"/>
          </a:xfrm>
          <a:prstGeom prst="rect">
            <a:avLst/>
          </a:prstGeom>
          <a:noFill/>
          <a:ln w="730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solidFill>
                  <a:srgbClr val="F1AE05"/>
                </a:solidFill>
              </a:rPr>
              <a:t>GrabCut</a:t>
            </a:r>
          </a:p>
        </p:txBody>
      </p:sp>
      <p:sp>
        <p:nvSpPr>
          <p:cNvPr id="23564" name="Text Box 20"/>
          <p:cNvSpPr txBox="1">
            <a:spLocks noChangeArrowheads="1"/>
          </p:cNvSpPr>
          <p:nvPr/>
        </p:nvSpPr>
        <p:spPr bwMode="auto">
          <a:xfrm>
            <a:off x="1527175" y="5400675"/>
            <a:ext cx="1319213" cy="457200"/>
          </a:xfrm>
          <a:prstGeom prst="rect">
            <a:avLst/>
          </a:prstGeom>
          <a:noFill/>
          <a:ln w="730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rgbClr val="F1AE05"/>
                </a:solidFill>
              </a:rPr>
              <a:t>Regions</a:t>
            </a:r>
          </a:p>
        </p:txBody>
      </p:sp>
      <p:sp>
        <p:nvSpPr>
          <p:cNvPr id="23565" name="Text Box 21"/>
          <p:cNvSpPr txBox="1">
            <a:spLocks noChangeArrowheads="1"/>
          </p:cNvSpPr>
          <p:nvPr/>
        </p:nvSpPr>
        <p:spPr bwMode="auto">
          <a:xfrm>
            <a:off x="4100513" y="5429250"/>
            <a:ext cx="1893887" cy="457200"/>
          </a:xfrm>
          <a:prstGeom prst="rect">
            <a:avLst/>
          </a:prstGeom>
          <a:noFill/>
          <a:ln w="730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rgbClr val="F1AE05"/>
                </a:solidFill>
              </a:rPr>
              <a:t>Boundary</a:t>
            </a:r>
          </a:p>
        </p:txBody>
      </p:sp>
      <p:sp>
        <p:nvSpPr>
          <p:cNvPr id="23566" name="Text Box 22"/>
          <p:cNvSpPr txBox="1">
            <a:spLocks noChangeArrowheads="1"/>
          </p:cNvSpPr>
          <p:nvPr/>
        </p:nvSpPr>
        <p:spPr bwMode="auto">
          <a:xfrm>
            <a:off x="5970588" y="5413375"/>
            <a:ext cx="3030537" cy="457200"/>
          </a:xfrm>
          <a:prstGeom prst="rect">
            <a:avLst/>
          </a:prstGeom>
          <a:noFill/>
          <a:ln w="730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rgbClr val="F1AE05"/>
                </a:solidFill>
              </a:rPr>
              <a:t>Regions &amp; Boundary</a:t>
            </a:r>
          </a:p>
        </p:txBody>
      </p:sp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3819525" y="2220913"/>
            <a:ext cx="2092325" cy="1657350"/>
            <a:chOff x="2406" y="1399"/>
            <a:chExt cx="1318" cy="1044"/>
          </a:xfrm>
        </p:grpSpPr>
        <p:pic>
          <p:nvPicPr>
            <p:cNvPr id="23570" name="Picture 32" descr="llama"/>
            <p:cNvPicPr>
              <a:picLocks noChangeAspect="1" noChangeArrowheads="1"/>
            </p:cNvPicPr>
            <p:nvPr/>
          </p:nvPicPr>
          <p:blipFill>
            <a:blip r:embed="rId7" cstate="print">
              <a:lum contrast="-36000"/>
            </a:blip>
            <a:srcRect r="578"/>
            <a:stretch>
              <a:fillRect/>
            </a:stretch>
          </p:blipFill>
          <p:spPr bwMode="auto">
            <a:xfrm>
              <a:off x="2406" y="1399"/>
              <a:ext cx="1318" cy="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71" name="Freeform 33"/>
            <p:cNvSpPr>
              <a:spLocks/>
            </p:cNvSpPr>
            <p:nvPr/>
          </p:nvSpPr>
          <p:spPr bwMode="auto">
            <a:xfrm>
              <a:off x="2683" y="1670"/>
              <a:ext cx="696" cy="773"/>
            </a:xfrm>
            <a:custGeom>
              <a:avLst/>
              <a:gdLst>
                <a:gd name="T0" fmla="*/ 36 w 696"/>
                <a:gd name="T1" fmla="*/ 699 h 773"/>
                <a:gd name="T2" fmla="*/ 57 w 696"/>
                <a:gd name="T3" fmla="*/ 600 h 773"/>
                <a:gd name="T4" fmla="*/ 57 w 696"/>
                <a:gd name="T5" fmla="*/ 489 h 773"/>
                <a:gd name="T6" fmla="*/ 66 w 696"/>
                <a:gd name="T7" fmla="*/ 396 h 773"/>
                <a:gd name="T8" fmla="*/ 105 w 696"/>
                <a:gd name="T9" fmla="*/ 183 h 773"/>
                <a:gd name="T10" fmla="*/ 27 w 696"/>
                <a:gd name="T11" fmla="*/ 120 h 773"/>
                <a:gd name="T12" fmla="*/ 0 w 696"/>
                <a:gd name="T13" fmla="*/ 75 h 773"/>
                <a:gd name="T14" fmla="*/ 21 w 696"/>
                <a:gd name="T15" fmla="*/ 6 h 773"/>
                <a:gd name="T16" fmla="*/ 165 w 696"/>
                <a:gd name="T17" fmla="*/ 48 h 773"/>
                <a:gd name="T18" fmla="*/ 324 w 696"/>
                <a:gd name="T19" fmla="*/ 30 h 773"/>
                <a:gd name="T20" fmla="*/ 508 w 696"/>
                <a:gd name="T21" fmla="*/ 94 h 773"/>
                <a:gd name="T22" fmla="*/ 569 w 696"/>
                <a:gd name="T23" fmla="*/ 118 h 773"/>
                <a:gd name="T24" fmla="*/ 639 w 696"/>
                <a:gd name="T25" fmla="*/ 155 h 773"/>
                <a:gd name="T26" fmla="*/ 681 w 696"/>
                <a:gd name="T27" fmla="*/ 207 h 773"/>
                <a:gd name="T28" fmla="*/ 696 w 696"/>
                <a:gd name="T29" fmla="*/ 297 h 773"/>
                <a:gd name="T30" fmla="*/ 588 w 696"/>
                <a:gd name="T31" fmla="*/ 378 h 773"/>
                <a:gd name="T32" fmla="*/ 457 w 696"/>
                <a:gd name="T33" fmla="*/ 405 h 773"/>
                <a:gd name="T34" fmla="*/ 438 w 696"/>
                <a:gd name="T35" fmla="*/ 448 h 773"/>
                <a:gd name="T36" fmla="*/ 494 w 696"/>
                <a:gd name="T37" fmla="*/ 721 h 773"/>
                <a:gd name="T38" fmla="*/ 205 w 696"/>
                <a:gd name="T39" fmla="*/ 759 h 773"/>
                <a:gd name="T40" fmla="*/ 47 w 696"/>
                <a:gd name="T41" fmla="*/ 735 h 773"/>
                <a:gd name="T42" fmla="*/ 36 w 696"/>
                <a:gd name="T43" fmla="*/ 699 h 77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96"/>
                <a:gd name="T67" fmla="*/ 0 h 773"/>
                <a:gd name="T68" fmla="*/ 696 w 696"/>
                <a:gd name="T69" fmla="*/ 773 h 77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96" h="773">
                  <a:moveTo>
                    <a:pt x="36" y="699"/>
                  </a:moveTo>
                  <a:cubicBezTo>
                    <a:pt x="26" y="669"/>
                    <a:pt x="47" y="631"/>
                    <a:pt x="57" y="600"/>
                  </a:cubicBezTo>
                  <a:cubicBezTo>
                    <a:pt x="59" y="541"/>
                    <a:pt x="48" y="544"/>
                    <a:pt x="57" y="489"/>
                  </a:cubicBezTo>
                  <a:cubicBezTo>
                    <a:pt x="59" y="474"/>
                    <a:pt x="63" y="411"/>
                    <a:pt x="66" y="396"/>
                  </a:cubicBezTo>
                  <a:cubicBezTo>
                    <a:pt x="76" y="353"/>
                    <a:pt x="113" y="227"/>
                    <a:pt x="105" y="183"/>
                  </a:cubicBezTo>
                  <a:cubicBezTo>
                    <a:pt x="83" y="149"/>
                    <a:pt x="49" y="142"/>
                    <a:pt x="27" y="120"/>
                  </a:cubicBezTo>
                  <a:cubicBezTo>
                    <a:pt x="22" y="105"/>
                    <a:pt x="5" y="91"/>
                    <a:pt x="0" y="75"/>
                  </a:cubicBezTo>
                  <a:cubicBezTo>
                    <a:pt x="2" y="58"/>
                    <a:pt x="13" y="21"/>
                    <a:pt x="21" y="6"/>
                  </a:cubicBezTo>
                  <a:cubicBezTo>
                    <a:pt x="65" y="0"/>
                    <a:pt x="98" y="43"/>
                    <a:pt x="165" y="48"/>
                  </a:cubicBezTo>
                  <a:cubicBezTo>
                    <a:pt x="207" y="62"/>
                    <a:pt x="281" y="24"/>
                    <a:pt x="324" y="30"/>
                  </a:cubicBezTo>
                  <a:cubicBezTo>
                    <a:pt x="361" y="43"/>
                    <a:pt x="470" y="85"/>
                    <a:pt x="508" y="94"/>
                  </a:cubicBezTo>
                  <a:cubicBezTo>
                    <a:pt x="527" y="107"/>
                    <a:pt x="550" y="105"/>
                    <a:pt x="569" y="118"/>
                  </a:cubicBezTo>
                  <a:cubicBezTo>
                    <a:pt x="591" y="133"/>
                    <a:pt x="617" y="140"/>
                    <a:pt x="639" y="155"/>
                  </a:cubicBezTo>
                  <a:cubicBezTo>
                    <a:pt x="658" y="170"/>
                    <a:pt x="668" y="184"/>
                    <a:pt x="681" y="207"/>
                  </a:cubicBezTo>
                  <a:cubicBezTo>
                    <a:pt x="690" y="237"/>
                    <a:pt x="680" y="271"/>
                    <a:pt x="696" y="297"/>
                  </a:cubicBezTo>
                  <a:cubicBezTo>
                    <a:pt x="694" y="327"/>
                    <a:pt x="624" y="366"/>
                    <a:pt x="588" y="378"/>
                  </a:cubicBezTo>
                  <a:cubicBezTo>
                    <a:pt x="525" y="376"/>
                    <a:pt x="516" y="365"/>
                    <a:pt x="457" y="405"/>
                  </a:cubicBezTo>
                  <a:cubicBezTo>
                    <a:pt x="449" y="418"/>
                    <a:pt x="438" y="448"/>
                    <a:pt x="438" y="448"/>
                  </a:cubicBezTo>
                  <a:cubicBezTo>
                    <a:pt x="440" y="489"/>
                    <a:pt x="431" y="678"/>
                    <a:pt x="494" y="721"/>
                  </a:cubicBezTo>
                  <a:cubicBezTo>
                    <a:pt x="455" y="773"/>
                    <a:pt x="279" y="757"/>
                    <a:pt x="205" y="759"/>
                  </a:cubicBezTo>
                  <a:cubicBezTo>
                    <a:pt x="133" y="755"/>
                    <a:pt x="105" y="755"/>
                    <a:pt x="47" y="735"/>
                  </a:cubicBezTo>
                  <a:cubicBezTo>
                    <a:pt x="42" y="728"/>
                    <a:pt x="36" y="680"/>
                    <a:pt x="36" y="699"/>
                  </a:cubicBezTo>
                  <a:close/>
                </a:path>
              </a:pathLst>
            </a:cu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3572" name="Freeform 34"/>
            <p:cNvSpPr>
              <a:spLocks/>
            </p:cNvSpPr>
            <p:nvPr/>
          </p:nvSpPr>
          <p:spPr bwMode="auto">
            <a:xfrm>
              <a:off x="2787" y="1781"/>
              <a:ext cx="497" cy="613"/>
            </a:xfrm>
            <a:custGeom>
              <a:avLst/>
              <a:gdLst>
                <a:gd name="T0" fmla="*/ 13 w 497"/>
                <a:gd name="T1" fmla="*/ 591 h 613"/>
                <a:gd name="T2" fmla="*/ 49 w 497"/>
                <a:gd name="T3" fmla="*/ 465 h 613"/>
                <a:gd name="T4" fmla="*/ 40 w 497"/>
                <a:gd name="T5" fmla="*/ 297 h 613"/>
                <a:gd name="T6" fmla="*/ 90 w 497"/>
                <a:gd name="T7" fmla="*/ 122 h 613"/>
                <a:gd name="T8" fmla="*/ 90 w 497"/>
                <a:gd name="T9" fmla="*/ 122 h 613"/>
                <a:gd name="T10" fmla="*/ 118 w 497"/>
                <a:gd name="T11" fmla="*/ 45 h 613"/>
                <a:gd name="T12" fmla="*/ 190 w 497"/>
                <a:gd name="T13" fmla="*/ 0 h 613"/>
                <a:gd name="T14" fmla="*/ 412 w 497"/>
                <a:gd name="T15" fmla="*/ 66 h 613"/>
                <a:gd name="T16" fmla="*/ 493 w 497"/>
                <a:gd name="T17" fmla="*/ 135 h 613"/>
                <a:gd name="T18" fmla="*/ 436 w 497"/>
                <a:gd name="T19" fmla="*/ 183 h 613"/>
                <a:gd name="T20" fmla="*/ 319 w 497"/>
                <a:gd name="T21" fmla="*/ 207 h 613"/>
                <a:gd name="T22" fmla="*/ 231 w 497"/>
                <a:gd name="T23" fmla="*/ 312 h 613"/>
                <a:gd name="T24" fmla="*/ 253 w 497"/>
                <a:gd name="T25" fmla="*/ 528 h 613"/>
                <a:gd name="T26" fmla="*/ 247 w 497"/>
                <a:gd name="T27" fmla="*/ 588 h 613"/>
                <a:gd name="T28" fmla="*/ 13 w 497"/>
                <a:gd name="T29" fmla="*/ 591 h 61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97"/>
                <a:gd name="T46" fmla="*/ 0 h 613"/>
                <a:gd name="T47" fmla="*/ 497 w 497"/>
                <a:gd name="T48" fmla="*/ 613 h 61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97" h="613">
                  <a:moveTo>
                    <a:pt x="13" y="591"/>
                  </a:moveTo>
                  <a:cubicBezTo>
                    <a:pt x="0" y="553"/>
                    <a:pt x="42" y="503"/>
                    <a:pt x="49" y="465"/>
                  </a:cubicBezTo>
                  <a:cubicBezTo>
                    <a:pt x="44" y="401"/>
                    <a:pt x="45" y="361"/>
                    <a:pt x="40" y="297"/>
                  </a:cubicBezTo>
                  <a:cubicBezTo>
                    <a:pt x="45" y="175"/>
                    <a:pt x="67" y="191"/>
                    <a:pt x="90" y="122"/>
                  </a:cubicBezTo>
                  <a:cubicBezTo>
                    <a:pt x="91" y="120"/>
                    <a:pt x="102" y="49"/>
                    <a:pt x="118" y="45"/>
                  </a:cubicBezTo>
                  <a:cubicBezTo>
                    <a:pt x="139" y="39"/>
                    <a:pt x="168" y="1"/>
                    <a:pt x="190" y="0"/>
                  </a:cubicBezTo>
                  <a:cubicBezTo>
                    <a:pt x="259" y="10"/>
                    <a:pt x="343" y="49"/>
                    <a:pt x="412" y="66"/>
                  </a:cubicBezTo>
                  <a:cubicBezTo>
                    <a:pt x="450" y="86"/>
                    <a:pt x="489" y="116"/>
                    <a:pt x="493" y="135"/>
                  </a:cubicBezTo>
                  <a:cubicBezTo>
                    <a:pt x="497" y="154"/>
                    <a:pt x="465" y="171"/>
                    <a:pt x="436" y="183"/>
                  </a:cubicBezTo>
                  <a:cubicBezTo>
                    <a:pt x="409" y="186"/>
                    <a:pt x="345" y="205"/>
                    <a:pt x="319" y="207"/>
                  </a:cubicBezTo>
                  <a:cubicBezTo>
                    <a:pt x="260" y="226"/>
                    <a:pt x="245" y="256"/>
                    <a:pt x="231" y="312"/>
                  </a:cubicBezTo>
                  <a:cubicBezTo>
                    <a:pt x="233" y="395"/>
                    <a:pt x="238" y="453"/>
                    <a:pt x="253" y="528"/>
                  </a:cubicBezTo>
                  <a:cubicBezTo>
                    <a:pt x="253" y="575"/>
                    <a:pt x="261" y="580"/>
                    <a:pt x="247" y="588"/>
                  </a:cubicBezTo>
                  <a:cubicBezTo>
                    <a:pt x="207" y="598"/>
                    <a:pt x="43" y="613"/>
                    <a:pt x="13" y="591"/>
                  </a:cubicBezTo>
                  <a:close/>
                </a:path>
              </a:pathLst>
            </a:cu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pic>
        <p:nvPicPr>
          <p:cNvPr id="23568" name="Picture 35" descr="Picture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03325" y="2205038"/>
            <a:ext cx="2090738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9" name="TextBox 25"/>
          <p:cNvSpPr txBox="1">
            <a:spLocks noChangeArrowheads="1"/>
          </p:cNvSpPr>
          <p:nvPr/>
        </p:nvSpPr>
        <p:spPr bwMode="auto">
          <a:xfrm>
            <a:off x="7239000" y="6488113"/>
            <a:ext cx="1905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Source: Rother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Oval 44"/>
          <p:cNvSpPr/>
          <p:nvPr/>
        </p:nvSpPr>
        <p:spPr>
          <a:xfrm>
            <a:off x="4648200" y="5029200"/>
            <a:ext cx="914400" cy="4572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36" name="Straight Connector 135"/>
          <p:cNvCxnSpPr/>
          <p:nvPr/>
        </p:nvCxnSpPr>
        <p:spPr>
          <a:xfrm rot="5400000">
            <a:off x="4953000" y="3733800"/>
            <a:ext cx="1676400" cy="137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rot="10800000" flipV="1">
            <a:off x="5086350" y="3657600"/>
            <a:ext cx="2381250" cy="1600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2971800" y="3733800"/>
            <a:ext cx="2133600" cy="1524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rot="16200000" flipH="1">
            <a:off x="3962400" y="4114800"/>
            <a:ext cx="1295400" cy="990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rot="5400000">
            <a:off x="4686300" y="4533900"/>
            <a:ext cx="114300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rot="10800000" flipV="1">
            <a:off x="5105400" y="4343400"/>
            <a:ext cx="15240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 rot="5400000">
            <a:off x="4762500" y="4152900"/>
            <a:ext cx="1447800" cy="76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 rot="16200000" flipH="1">
            <a:off x="4076700" y="4229100"/>
            <a:ext cx="167640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Segmentation with graph cuts</a:t>
            </a:r>
          </a:p>
        </p:txBody>
      </p:sp>
      <p:grpSp>
        <p:nvGrpSpPr>
          <p:cNvPr id="2" name="Group 41"/>
          <p:cNvGrpSpPr/>
          <p:nvPr/>
        </p:nvGrpSpPr>
        <p:grpSpPr>
          <a:xfrm>
            <a:off x="2860675" y="2057400"/>
            <a:ext cx="4911725" cy="3276600"/>
            <a:chOff x="1411287" y="2057400"/>
            <a:chExt cx="4911725" cy="3276600"/>
          </a:xfrm>
          <a:scene3d>
            <a:camera prst="isometricOffAxis2Top"/>
            <a:lightRig rig="threePt" dir="t"/>
          </a:scene3d>
        </p:grpSpPr>
        <p:sp>
          <p:nvSpPr>
            <p:cNvPr id="47" name="Oval 46"/>
            <p:cNvSpPr/>
            <p:nvPr/>
          </p:nvSpPr>
          <p:spPr>
            <a:xfrm>
              <a:off x="1411287" y="2057400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8" name="Oval 47"/>
            <p:cNvSpPr/>
            <p:nvPr/>
          </p:nvSpPr>
          <p:spPr>
            <a:xfrm>
              <a:off x="2782887" y="2057400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9" name="Oval 48"/>
            <p:cNvSpPr/>
            <p:nvPr/>
          </p:nvSpPr>
          <p:spPr>
            <a:xfrm>
              <a:off x="1411287" y="3276600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50" name="Straight Connector 49"/>
            <p:cNvCxnSpPr>
              <a:stCxn id="47" idx="6"/>
              <a:endCxn id="48" idx="2"/>
            </p:cNvCxnSpPr>
            <p:nvPr/>
          </p:nvCxnSpPr>
          <p:spPr>
            <a:xfrm>
              <a:off x="2173287" y="2438400"/>
              <a:ext cx="6096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47" idx="4"/>
              <a:endCxn id="49" idx="0"/>
            </p:cNvCxnSpPr>
            <p:nvPr/>
          </p:nvCxnSpPr>
          <p:spPr>
            <a:xfrm rot="5400000">
              <a:off x="1563688" y="3048000"/>
              <a:ext cx="457200" cy="31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Oval 51"/>
            <p:cNvSpPr/>
            <p:nvPr/>
          </p:nvSpPr>
          <p:spPr>
            <a:xfrm>
              <a:off x="2782887" y="3276600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53" name="Straight Connector 52"/>
            <p:cNvCxnSpPr/>
            <p:nvPr/>
          </p:nvCxnSpPr>
          <p:spPr>
            <a:xfrm rot="5400000">
              <a:off x="2935288" y="3048000"/>
              <a:ext cx="457200" cy="31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2173287" y="3733800"/>
              <a:ext cx="6096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l 54"/>
            <p:cNvSpPr/>
            <p:nvPr/>
          </p:nvSpPr>
          <p:spPr>
            <a:xfrm>
              <a:off x="4189412" y="2109788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6" name="Oval 55"/>
            <p:cNvSpPr/>
            <p:nvPr/>
          </p:nvSpPr>
          <p:spPr>
            <a:xfrm>
              <a:off x="5561012" y="2109788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7" name="Oval 56"/>
            <p:cNvSpPr/>
            <p:nvPr/>
          </p:nvSpPr>
          <p:spPr>
            <a:xfrm>
              <a:off x="4189412" y="3328988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58" name="Straight Connector 57"/>
            <p:cNvCxnSpPr>
              <a:stCxn id="55" idx="6"/>
              <a:endCxn id="56" idx="2"/>
            </p:cNvCxnSpPr>
            <p:nvPr/>
          </p:nvCxnSpPr>
          <p:spPr>
            <a:xfrm>
              <a:off x="4951412" y="2490788"/>
              <a:ext cx="609600" cy="15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55" idx="4"/>
              <a:endCxn id="57" idx="0"/>
            </p:cNvCxnSpPr>
            <p:nvPr/>
          </p:nvCxnSpPr>
          <p:spPr>
            <a:xfrm rot="5400000">
              <a:off x="4342606" y="3101181"/>
              <a:ext cx="457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Oval 59"/>
            <p:cNvSpPr/>
            <p:nvPr/>
          </p:nvSpPr>
          <p:spPr>
            <a:xfrm>
              <a:off x="5561012" y="3328988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61" name="Straight Connector 60"/>
            <p:cNvCxnSpPr>
              <a:stCxn id="56" idx="4"/>
              <a:endCxn id="60" idx="0"/>
            </p:cNvCxnSpPr>
            <p:nvPr/>
          </p:nvCxnSpPr>
          <p:spPr>
            <a:xfrm rot="5400000">
              <a:off x="5714206" y="3101181"/>
              <a:ext cx="457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4951412" y="3786188"/>
              <a:ext cx="609600" cy="15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Oval 62"/>
            <p:cNvSpPr/>
            <p:nvPr/>
          </p:nvSpPr>
          <p:spPr>
            <a:xfrm>
              <a:off x="1411287" y="4519613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64" name="Straight Connector 63"/>
            <p:cNvCxnSpPr>
              <a:endCxn id="63" idx="0"/>
            </p:cNvCxnSpPr>
            <p:nvPr/>
          </p:nvCxnSpPr>
          <p:spPr>
            <a:xfrm rot="5400000">
              <a:off x="1563688" y="4289425"/>
              <a:ext cx="457200" cy="31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Oval 64"/>
            <p:cNvSpPr/>
            <p:nvPr/>
          </p:nvSpPr>
          <p:spPr>
            <a:xfrm>
              <a:off x="2782887" y="4519613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66" name="Straight Connector 65"/>
            <p:cNvCxnSpPr/>
            <p:nvPr/>
          </p:nvCxnSpPr>
          <p:spPr>
            <a:xfrm rot="5400000">
              <a:off x="2935288" y="4289425"/>
              <a:ext cx="457200" cy="31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2173287" y="4976813"/>
              <a:ext cx="609600" cy="15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Oval 67"/>
            <p:cNvSpPr/>
            <p:nvPr/>
          </p:nvSpPr>
          <p:spPr>
            <a:xfrm>
              <a:off x="4189412" y="4572000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69" name="Straight Connector 68"/>
            <p:cNvCxnSpPr>
              <a:endCxn id="68" idx="0"/>
            </p:cNvCxnSpPr>
            <p:nvPr/>
          </p:nvCxnSpPr>
          <p:spPr>
            <a:xfrm rot="5400000">
              <a:off x="4342606" y="4344194"/>
              <a:ext cx="457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Oval 69"/>
            <p:cNvSpPr/>
            <p:nvPr/>
          </p:nvSpPr>
          <p:spPr>
            <a:xfrm>
              <a:off x="5561012" y="4572000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71" name="Straight Connector 70"/>
            <p:cNvCxnSpPr>
              <a:endCxn id="70" idx="0"/>
            </p:cNvCxnSpPr>
            <p:nvPr/>
          </p:nvCxnSpPr>
          <p:spPr>
            <a:xfrm rot="5400000">
              <a:off x="5714206" y="4344194"/>
              <a:ext cx="457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4951412" y="5029200"/>
              <a:ext cx="6096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3562350" y="2438400"/>
              <a:ext cx="6096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3562350" y="3733800"/>
              <a:ext cx="6096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3562350" y="4976813"/>
              <a:ext cx="609600" cy="15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762000" y="6148388"/>
          <a:ext cx="7405688" cy="70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80" name="Equation" r:id="rId3" imgW="3708360" imgH="355320" progId="Equation.3">
                  <p:embed/>
                </p:oleObj>
              </mc:Choice>
              <mc:Fallback>
                <p:oleObj name="Equation" r:id="rId3" imgW="3708360" imgH="35532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6148388"/>
                        <a:ext cx="7405688" cy="709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Oval 43"/>
          <p:cNvSpPr/>
          <p:nvPr/>
        </p:nvSpPr>
        <p:spPr>
          <a:xfrm>
            <a:off x="4800600" y="1447800"/>
            <a:ext cx="9144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5" name="Straight Connector 84"/>
          <p:cNvCxnSpPr>
            <a:stCxn id="44" idx="4"/>
          </p:cNvCxnSpPr>
          <p:nvPr/>
        </p:nvCxnSpPr>
        <p:spPr>
          <a:xfrm rot="5400000">
            <a:off x="4038600" y="1828800"/>
            <a:ext cx="1143000" cy="1295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44" idx="4"/>
          </p:cNvCxnSpPr>
          <p:nvPr/>
        </p:nvCxnSpPr>
        <p:spPr>
          <a:xfrm rot="5400000">
            <a:off x="4572000" y="2514600"/>
            <a:ext cx="12954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stCxn id="44" idx="4"/>
          </p:cNvCxnSpPr>
          <p:nvPr/>
        </p:nvCxnSpPr>
        <p:spPr>
          <a:xfrm rot="16200000" flipH="1">
            <a:off x="5105400" y="2057400"/>
            <a:ext cx="1524000" cy="1219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rot="16200000" flipH="1">
            <a:off x="4762500" y="2400300"/>
            <a:ext cx="2362200" cy="137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44" idx="4"/>
          </p:cNvCxnSpPr>
          <p:nvPr/>
        </p:nvCxnSpPr>
        <p:spPr>
          <a:xfrm rot="16200000" flipH="1">
            <a:off x="5638800" y="1524000"/>
            <a:ext cx="1676400" cy="2438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44" idx="4"/>
          </p:cNvCxnSpPr>
          <p:nvPr/>
        </p:nvCxnSpPr>
        <p:spPr>
          <a:xfrm rot="5400000">
            <a:off x="3162300" y="1638300"/>
            <a:ext cx="1828800" cy="2362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44" idx="4"/>
          </p:cNvCxnSpPr>
          <p:nvPr/>
        </p:nvCxnSpPr>
        <p:spPr>
          <a:xfrm rot="5400000">
            <a:off x="3695700" y="2324100"/>
            <a:ext cx="198120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44" idx="4"/>
          </p:cNvCxnSpPr>
          <p:nvPr/>
        </p:nvCxnSpPr>
        <p:spPr>
          <a:xfrm rot="16200000" flipH="1">
            <a:off x="4229100" y="2933700"/>
            <a:ext cx="22098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>
            <a:stCxn id="44" idx="4"/>
          </p:cNvCxnSpPr>
          <p:nvPr/>
        </p:nvCxnSpPr>
        <p:spPr>
          <a:xfrm rot="5400000">
            <a:off x="4152900" y="2476500"/>
            <a:ext cx="167640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>
            <a:stCxn id="44" idx="4"/>
          </p:cNvCxnSpPr>
          <p:nvPr/>
        </p:nvCxnSpPr>
        <p:spPr>
          <a:xfrm rot="5400000">
            <a:off x="3581400" y="1752600"/>
            <a:ext cx="1524000" cy="1828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>
            <a:stCxn id="44" idx="4"/>
          </p:cNvCxnSpPr>
          <p:nvPr/>
        </p:nvCxnSpPr>
        <p:spPr>
          <a:xfrm rot="16200000" flipH="1">
            <a:off x="4648200" y="2514600"/>
            <a:ext cx="182880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stCxn id="44" idx="4"/>
          </p:cNvCxnSpPr>
          <p:nvPr/>
        </p:nvCxnSpPr>
        <p:spPr>
          <a:xfrm rot="16200000" flipH="1">
            <a:off x="5181600" y="1981200"/>
            <a:ext cx="2057400" cy="1905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99" name="TextBox 125"/>
          <p:cNvSpPr txBox="1">
            <a:spLocks noChangeArrowheads="1"/>
          </p:cNvSpPr>
          <p:nvPr/>
        </p:nvSpPr>
        <p:spPr bwMode="auto">
          <a:xfrm>
            <a:off x="6019800" y="1219200"/>
            <a:ext cx="18907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Source (Label 0)</a:t>
            </a:r>
          </a:p>
        </p:txBody>
      </p:sp>
      <p:sp>
        <p:nvSpPr>
          <p:cNvPr id="3100" name="TextBox 126"/>
          <p:cNvSpPr txBox="1">
            <a:spLocks noChangeArrowheads="1"/>
          </p:cNvSpPr>
          <p:nvPr/>
        </p:nvSpPr>
        <p:spPr bwMode="auto">
          <a:xfrm>
            <a:off x="5867400" y="5257800"/>
            <a:ext cx="16081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Sink (Label 1)</a:t>
            </a:r>
          </a:p>
        </p:txBody>
      </p:sp>
      <p:sp>
        <p:nvSpPr>
          <p:cNvPr id="3101" name="TextBox 127"/>
          <p:cNvSpPr txBox="1">
            <a:spLocks noChangeArrowheads="1"/>
          </p:cNvSpPr>
          <p:nvPr/>
        </p:nvSpPr>
        <p:spPr bwMode="auto">
          <a:xfrm>
            <a:off x="6400800" y="2286000"/>
            <a:ext cx="2095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Cost to assign to 0</a:t>
            </a:r>
          </a:p>
        </p:txBody>
      </p:sp>
      <p:sp>
        <p:nvSpPr>
          <p:cNvPr id="3102" name="TextBox 128"/>
          <p:cNvSpPr txBox="1">
            <a:spLocks noChangeArrowheads="1"/>
          </p:cNvSpPr>
          <p:nvPr/>
        </p:nvSpPr>
        <p:spPr bwMode="auto">
          <a:xfrm>
            <a:off x="2286000" y="4876800"/>
            <a:ext cx="2095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Cost to assign to 1</a:t>
            </a:r>
          </a:p>
        </p:txBody>
      </p:sp>
      <p:sp>
        <p:nvSpPr>
          <p:cNvPr id="3103" name="TextBox 129"/>
          <p:cNvSpPr txBox="1">
            <a:spLocks noChangeArrowheads="1"/>
          </p:cNvSpPr>
          <p:nvPr/>
        </p:nvSpPr>
        <p:spPr bwMode="auto">
          <a:xfrm>
            <a:off x="304800" y="4038600"/>
            <a:ext cx="2082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Cost to split nodes</a:t>
            </a:r>
          </a:p>
        </p:txBody>
      </p:sp>
      <p:cxnSp>
        <p:nvCxnSpPr>
          <p:cNvPr id="132" name="Straight Arrow Connector 131"/>
          <p:cNvCxnSpPr>
            <a:stCxn id="3103" idx="3"/>
          </p:cNvCxnSpPr>
          <p:nvPr/>
        </p:nvCxnSpPr>
        <p:spPr>
          <a:xfrm flipV="1">
            <a:off x="2387600" y="3886200"/>
            <a:ext cx="1193800" cy="3365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Freeform 132"/>
          <p:cNvSpPr/>
          <p:nvPr/>
        </p:nvSpPr>
        <p:spPr>
          <a:xfrm>
            <a:off x="3067050" y="2057400"/>
            <a:ext cx="3867150" cy="2476500"/>
          </a:xfrm>
          <a:custGeom>
            <a:avLst/>
            <a:gdLst>
              <a:gd name="connsiteX0" fmla="*/ 2076450 w 2076450"/>
              <a:gd name="connsiteY0" fmla="*/ 0 h 2171700"/>
              <a:gd name="connsiteX1" fmla="*/ 1905000 w 2076450"/>
              <a:gd name="connsiteY1" fmla="*/ 38100 h 2171700"/>
              <a:gd name="connsiteX2" fmla="*/ 1790700 w 2076450"/>
              <a:gd name="connsiteY2" fmla="*/ 95250 h 2171700"/>
              <a:gd name="connsiteX3" fmla="*/ 1676400 w 2076450"/>
              <a:gd name="connsiteY3" fmla="*/ 209550 h 2171700"/>
              <a:gd name="connsiteX4" fmla="*/ 1638300 w 2076450"/>
              <a:gd name="connsiteY4" fmla="*/ 266700 h 2171700"/>
              <a:gd name="connsiteX5" fmla="*/ 1543050 w 2076450"/>
              <a:gd name="connsiteY5" fmla="*/ 381000 h 2171700"/>
              <a:gd name="connsiteX6" fmla="*/ 1504950 w 2076450"/>
              <a:gd name="connsiteY6" fmla="*/ 514350 h 2171700"/>
              <a:gd name="connsiteX7" fmla="*/ 1428750 w 2076450"/>
              <a:gd name="connsiteY7" fmla="*/ 628650 h 2171700"/>
              <a:gd name="connsiteX8" fmla="*/ 1352550 w 2076450"/>
              <a:gd name="connsiteY8" fmla="*/ 723900 h 2171700"/>
              <a:gd name="connsiteX9" fmla="*/ 1276350 w 2076450"/>
              <a:gd name="connsiteY9" fmla="*/ 838200 h 2171700"/>
              <a:gd name="connsiteX10" fmla="*/ 1162050 w 2076450"/>
              <a:gd name="connsiteY10" fmla="*/ 952500 h 2171700"/>
              <a:gd name="connsiteX11" fmla="*/ 1104900 w 2076450"/>
              <a:gd name="connsiteY11" fmla="*/ 1009650 h 2171700"/>
              <a:gd name="connsiteX12" fmla="*/ 1047750 w 2076450"/>
              <a:gd name="connsiteY12" fmla="*/ 1085850 h 2171700"/>
              <a:gd name="connsiteX13" fmla="*/ 971550 w 2076450"/>
              <a:gd name="connsiteY13" fmla="*/ 1200150 h 2171700"/>
              <a:gd name="connsiteX14" fmla="*/ 933450 w 2076450"/>
              <a:gd name="connsiteY14" fmla="*/ 1257300 h 2171700"/>
              <a:gd name="connsiteX15" fmla="*/ 876300 w 2076450"/>
              <a:gd name="connsiteY15" fmla="*/ 1295400 h 2171700"/>
              <a:gd name="connsiteX16" fmla="*/ 819150 w 2076450"/>
              <a:gd name="connsiteY16" fmla="*/ 1352550 h 2171700"/>
              <a:gd name="connsiteX17" fmla="*/ 762000 w 2076450"/>
              <a:gd name="connsiteY17" fmla="*/ 1371600 h 2171700"/>
              <a:gd name="connsiteX18" fmla="*/ 647700 w 2076450"/>
              <a:gd name="connsiteY18" fmla="*/ 1447800 h 2171700"/>
              <a:gd name="connsiteX19" fmla="*/ 590550 w 2076450"/>
              <a:gd name="connsiteY19" fmla="*/ 1485900 h 2171700"/>
              <a:gd name="connsiteX20" fmla="*/ 476250 w 2076450"/>
              <a:gd name="connsiteY20" fmla="*/ 1543050 h 2171700"/>
              <a:gd name="connsiteX21" fmla="*/ 419100 w 2076450"/>
              <a:gd name="connsiteY21" fmla="*/ 1562100 h 2171700"/>
              <a:gd name="connsiteX22" fmla="*/ 361950 w 2076450"/>
              <a:gd name="connsiteY22" fmla="*/ 1600200 h 2171700"/>
              <a:gd name="connsiteX23" fmla="*/ 247650 w 2076450"/>
              <a:gd name="connsiteY23" fmla="*/ 1638300 h 2171700"/>
              <a:gd name="connsiteX24" fmla="*/ 114300 w 2076450"/>
              <a:gd name="connsiteY24" fmla="*/ 1695450 h 2171700"/>
              <a:gd name="connsiteX25" fmla="*/ 57150 w 2076450"/>
              <a:gd name="connsiteY25" fmla="*/ 1733550 h 2171700"/>
              <a:gd name="connsiteX26" fmla="*/ 0 w 2076450"/>
              <a:gd name="connsiteY26" fmla="*/ 1847850 h 2171700"/>
              <a:gd name="connsiteX27" fmla="*/ 19050 w 2076450"/>
              <a:gd name="connsiteY27" fmla="*/ 2000250 h 2171700"/>
              <a:gd name="connsiteX28" fmla="*/ 38100 w 2076450"/>
              <a:gd name="connsiteY28" fmla="*/ 2095500 h 2171700"/>
              <a:gd name="connsiteX29" fmla="*/ 95250 w 2076450"/>
              <a:gd name="connsiteY29" fmla="*/ 2114550 h 2171700"/>
              <a:gd name="connsiteX30" fmla="*/ 114300 w 2076450"/>
              <a:gd name="connsiteY30" fmla="*/ 2171700 h 2171700"/>
              <a:gd name="connsiteX0" fmla="*/ 3867150 w 3867150"/>
              <a:gd name="connsiteY0" fmla="*/ 0 h 2476500"/>
              <a:gd name="connsiteX1" fmla="*/ 3695700 w 3867150"/>
              <a:gd name="connsiteY1" fmla="*/ 38100 h 2476500"/>
              <a:gd name="connsiteX2" fmla="*/ 3581400 w 3867150"/>
              <a:gd name="connsiteY2" fmla="*/ 95250 h 2476500"/>
              <a:gd name="connsiteX3" fmla="*/ 3467100 w 3867150"/>
              <a:gd name="connsiteY3" fmla="*/ 209550 h 2476500"/>
              <a:gd name="connsiteX4" fmla="*/ 3429000 w 3867150"/>
              <a:gd name="connsiteY4" fmla="*/ 266700 h 2476500"/>
              <a:gd name="connsiteX5" fmla="*/ 3333750 w 3867150"/>
              <a:gd name="connsiteY5" fmla="*/ 381000 h 2476500"/>
              <a:gd name="connsiteX6" fmla="*/ 3295650 w 3867150"/>
              <a:gd name="connsiteY6" fmla="*/ 514350 h 2476500"/>
              <a:gd name="connsiteX7" fmla="*/ 3219450 w 3867150"/>
              <a:gd name="connsiteY7" fmla="*/ 628650 h 2476500"/>
              <a:gd name="connsiteX8" fmla="*/ 3143250 w 3867150"/>
              <a:gd name="connsiteY8" fmla="*/ 723900 h 2476500"/>
              <a:gd name="connsiteX9" fmla="*/ 3067050 w 3867150"/>
              <a:gd name="connsiteY9" fmla="*/ 838200 h 2476500"/>
              <a:gd name="connsiteX10" fmla="*/ 2952750 w 3867150"/>
              <a:gd name="connsiteY10" fmla="*/ 952500 h 2476500"/>
              <a:gd name="connsiteX11" fmla="*/ 2895600 w 3867150"/>
              <a:gd name="connsiteY11" fmla="*/ 1009650 h 2476500"/>
              <a:gd name="connsiteX12" fmla="*/ 2838450 w 3867150"/>
              <a:gd name="connsiteY12" fmla="*/ 1085850 h 2476500"/>
              <a:gd name="connsiteX13" fmla="*/ 2762250 w 3867150"/>
              <a:gd name="connsiteY13" fmla="*/ 1200150 h 2476500"/>
              <a:gd name="connsiteX14" fmla="*/ 2724150 w 3867150"/>
              <a:gd name="connsiteY14" fmla="*/ 1257300 h 2476500"/>
              <a:gd name="connsiteX15" fmla="*/ 2667000 w 3867150"/>
              <a:gd name="connsiteY15" fmla="*/ 1295400 h 2476500"/>
              <a:gd name="connsiteX16" fmla="*/ 2609850 w 3867150"/>
              <a:gd name="connsiteY16" fmla="*/ 1352550 h 2476500"/>
              <a:gd name="connsiteX17" fmla="*/ 2552700 w 3867150"/>
              <a:gd name="connsiteY17" fmla="*/ 1371600 h 2476500"/>
              <a:gd name="connsiteX18" fmla="*/ 2438400 w 3867150"/>
              <a:gd name="connsiteY18" fmla="*/ 1447800 h 2476500"/>
              <a:gd name="connsiteX19" fmla="*/ 2381250 w 3867150"/>
              <a:gd name="connsiteY19" fmla="*/ 1485900 h 2476500"/>
              <a:gd name="connsiteX20" fmla="*/ 2266950 w 3867150"/>
              <a:gd name="connsiteY20" fmla="*/ 1543050 h 2476500"/>
              <a:gd name="connsiteX21" fmla="*/ 2209800 w 3867150"/>
              <a:gd name="connsiteY21" fmla="*/ 1562100 h 2476500"/>
              <a:gd name="connsiteX22" fmla="*/ 2152650 w 3867150"/>
              <a:gd name="connsiteY22" fmla="*/ 1600200 h 2476500"/>
              <a:gd name="connsiteX23" fmla="*/ 2038350 w 3867150"/>
              <a:gd name="connsiteY23" fmla="*/ 1638300 h 2476500"/>
              <a:gd name="connsiteX24" fmla="*/ 1905000 w 3867150"/>
              <a:gd name="connsiteY24" fmla="*/ 1695450 h 2476500"/>
              <a:gd name="connsiteX25" fmla="*/ 1847850 w 3867150"/>
              <a:gd name="connsiteY25" fmla="*/ 1733550 h 2476500"/>
              <a:gd name="connsiteX26" fmla="*/ 1790700 w 3867150"/>
              <a:gd name="connsiteY26" fmla="*/ 1847850 h 2476500"/>
              <a:gd name="connsiteX27" fmla="*/ 1809750 w 3867150"/>
              <a:gd name="connsiteY27" fmla="*/ 2000250 h 2476500"/>
              <a:gd name="connsiteX28" fmla="*/ 1828800 w 3867150"/>
              <a:gd name="connsiteY28" fmla="*/ 2095500 h 2476500"/>
              <a:gd name="connsiteX29" fmla="*/ 1885950 w 3867150"/>
              <a:gd name="connsiteY29" fmla="*/ 2114550 h 2476500"/>
              <a:gd name="connsiteX30" fmla="*/ 0 w 3867150"/>
              <a:gd name="connsiteY30" fmla="*/ 2476500 h 2476500"/>
              <a:gd name="connsiteX0" fmla="*/ 3867150 w 3867150"/>
              <a:gd name="connsiteY0" fmla="*/ 0 h 2476500"/>
              <a:gd name="connsiteX1" fmla="*/ 3695700 w 3867150"/>
              <a:gd name="connsiteY1" fmla="*/ 38100 h 2476500"/>
              <a:gd name="connsiteX2" fmla="*/ 3581400 w 3867150"/>
              <a:gd name="connsiteY2" fmla="*/ 95250 h 2476500"/>
              <a:gd name="connsiteX3" fmla="*/ 3467100 w 3867150"/>
              <a:gd name="connsiteY3" fmla="*/ 209550 h 2476500"/>
              <a:gd name="connsiteX4" fmla="*/ 3429000 w 3867150"/>
              <a:gd name="connsiteY4" fmla="*/ 266700 h 2476500"/>
              <a:gd name="connsiteX5" fmla="*/ 3333750 w 3867150"/>
              <a:gd name="connsiteY5" fmla="*/ 381000 h 2476500"/>
              <a:gd name="connsiteX6" fmla="*/ 3295650 w 3867150"/>
              <a:gd name="connsiteY6" fmla="*/ 514350 h 2476500"/>
              <a:gd name="connsiteX7" fmla="*/ 3219450 w 3867150"/>
              <a:gd name="connsiteY7" fmla="*/ 628650 h 2476500"/>
              <a:gd name="connsiteX8" fmla="*/ 3143250 w 3867150"/>
              <a:gd name="connsiteY8" fmla="*/ 723900 h 2476500"/>
              <a:gd name="connsiteX9" fmla="*/ 3067050 w 3867150"/>
              <a:gd name="connsiteY9" fmla="*/ 838200 h 2476500"/>
              <a:gd name="connsiteX10" fmla="*/ 2952750 w 3867150"/>
              <a:gd name="connsiteY10" fmla="*/ 952500 h 2476500"/>
              <a:gd name="connsiteX11" fmla="*/ 2895600 w 3867150"/>
              <a:gd name="connsiteY11" fmla="*/ 1009650 h 2476500"/>
              <a:gd name="connsiteX12" fmla="*/ 2838450 w 3867150"/>
              <a:gd name="connsiteY12" fmla="*/ 1085850 h 2476500"/>
              <a:gd name="connsiteX13" fmla="*/ 2762250 w 3867150"/>
              <a:gd name="connsiteY13" fmla="*/ 1200150 h 2476500"/>
              <a:gd name="connsiteX14" fmla="*/ 2724150 w 3867150"/>
              <a:gd name="connsiteY14" fmla="*/ 1257300 h 2476500"/>
              <a:gd name="connsiteX15" fmla="*/ 2667000 w 3867150"/>
              <a:gd name="connsiteY15" fmla="*/ 1295400 h 2476500"/>
              <a:gd name="connsiteX16" fmla="*/ 2609850 w 3867150"/>
              <a:gd name="connsiteY16" fmla="*/ 1352550 h 2476500"/>
              <a:gd name="connsiteX17" fmla="*/ 2552700 w 3867150"/>
              <a:gd name="connsiteY17" fmla="*/ 1371600 h 2476500"/>
              <a:gd name="connsiteX18" fmla="*/ 2438400 w 3867150"/>
              <a:gd name="connsiteY18" fmla="*/ 1447800 h 2476500"/>
              <a:gd name="connsiteX19" fmla="*/ 2381250 w 3867150"/>
              <a:gd name="connsiteY19" fmla="*/ 1485900 h 2476500"/>
              <a:gd name="connsiteX20" fmla="*/ 2266950 w 3867150"/>
              <a:gd name="connsiteY20" fmla="*/ 1543050 h 2476500"/>
              <a:gd name="connsiteX21" fmla="*/ 2209800 w 3867150"/>
              <a:gd name="connsiteY21" fmla="*/ 1562100 h 2476500"/>
              <a:gd name="connsiteX22" fmla="*/ 2152650 w 3867150"/>
              <a:gd name="connsiteY22" fmla="*/ 1600200 h 2476500"/>
              <a:gd name="connsiteX23" fmla="*/ 2038350 w 3867150"/>
              <a:gd name="connsiteY23" fmla="*/ 1638300 h 2476500"/>
              <a:gd name="connsiteX24" fmla="*/ 1905000 w 3867150"/>
              <a:gd name="connsiteY24" fmla="*/ 1695450 h 2476500"/>
              <a:gd name="connsiteX25" fmla="*/ 1847850 w 3867150"/>
              <a:gd name="connsiteY25" fmla="*/ 1733550 h 2476500"/>
              <a:gd name="connsiteX26" fmla="*/ 1790700 w 3867150"/>
              <a:gd name="connsiteY26" fmla="*/ 1847850 h 2476500"/>
              <a:gd name="connsiteX27" fmla="*/ 1809750 w 3867150"/>
              <a:gd name="connsiteY27" fmla="*/ 2000250 h 2476500"/>
              <a:gd name="connsiteX28" fmla="*/ 1828800 w 3867150"/>
              <a:gd name="connsiteY28" fmla="*/ 2095500 h 2476500"/>
              <a:gd name="connsiteX29" fmla="*/ 1504950 w 3867150"/>
              <a:gd name="connsiteY29" fmla="*/ 2114550 h 2476500"/>
              <a:gd name="connsiteX30" fmla="*/ 0 w 3867150"/>
              <a:gd name="connsiteY30" fmla="*/ 2476500 h 2476500"/>
              <a:gd name="connsiteX0" fmla="*/ 3867150 w 3867150"/>
              <a:gd name="connsiteY0" fmla="*/ 0 h 2476500"/>
              <a:gd name="connsiteX1" fmla="*/ 3695700 w 3867150"/>
              <a:gd name="connsiteY1" fmla="*/ 38100 h 2476500"/>
              <a:gd name="connsiteX2" fmla="*/ 3581400 w 3867150"/>
              <a:gd name="connsiteY2" fmla="*/ 95250 h 2476500"/>
              <a:gd name="connsiteX3" fmla="*/ 3467100 w 3867150"/>
              <a:gd name="connsiteY3" fmla="*/ 209550 h 2476500"/>
              <a:gd name="connsiteX4" fmla="*/ 3429000 w 3867150"/>
              <a:gd name="connsiteY4" fmla="*/ 266700 h 2476500"/>
              <a:gd name="connsiteX5" fmla="*/ 3333750 w 3867150"/>
              <a:gd name="connsiteY5" fmla="*/ 381000 h 2476500"/>
              <a:gd name="connsiteX6" fmla="*/ 3295650 w 3867150"/>
              <a:gd name="connsiteY6" fmla="*/ 514350 h 2476500"/>
              <a:gd name="connsiteX7" fmla="*/ 3219450 w 3867150"/>
              <a:gd name="connsiteY7" fmla="*/ 628650 h 2476500"/>
              <a:gd name="connsiteX8" fmla="*/ 3143250 w 3867150"/>
              <a:gd name="connsiteY8" fmla="*/ 723900 h 2476500"/>
              <a:gd name="connsiteX9" fmla="*/ 3067050 w 3867150"/>
              <a:gd name="connsiteY9" fmla="*/ 838200 h 2476500"/>
              <a:gd name="connsiteX10" fmla="*/ 2952750 w 3867150"/>
              <a:gd name="connsiteY10" fmla="*/ 952500 h 2476500"/>
              <a:gd name="connsiteX11" fmla="*/ 2895600 w 3867150"/>
              <a:gd name="connsiteY11" fmla="*/ 1009650 h 2476500"/>
              <a:gd name="connsiteX12" fmla="*/ 2838450 w 3867150"/>
              <a:gd name="connsiteY12" fmla="*/ 1085850 h 2476500"/>
              <a:gd name="connsiteX13" fmla="*/ 2762250 w 3867150"/>
              <a:gd name="connsiteY13" fmla="*/ 1200150 h 2476500"/>
              <a:gd name="connsiteX14" fmla="*/ 2724150 w 3867150"/>
              <a:gd name="connsiteY14" fmla="*/ 1257300 h 2476500"/>
              <a:gd name="connsiteX15" fmla="*/ 2667000 w 3867150"/>
              <a:gd name="connsiteY15" fmla="*/ 1295400 h 2476500"/>
              <a:gd name="connsiteX16" fmla="*/ 2609850 w 3867150"/>
              <a:gd name="connsiteY16" fmla="*/ 1352550 h 2476500"/>
              <a:gd name="connsiteX17" fmla="*/ 2552700 w 3867150"/>
              <a:gd name="connsiteY17" fmla="*/ 1371600 h 2476500"/>
              <a:gd name="connsiteX18" fmla="*/ 2438400 w 3867150"/>
              <a:gd name="connsiteY18" fmla="*/ 1447800 h 2476500"/>
              <a:gd name="connsiteX19" fmla="*/ 2381250 w 3867150"/>
              <a:gd name="connsiteY19" fmla="*/ 1485900 h 2476500"/>
              <a:gd name="connsiteX20" fmla="*/ 2266950 w 3867150"/>
              <a:gd name="connsiteY20" fmla="*/ 1543050 h 2476500"/>
              <a:gd name="connsiteX21" fmla="*/ 2209800 w 3867150"/>
              <a:gd name="connsiteY21" fmla="*/ 1562100 h 2476500"/>
              <a:gd name="connsiteX22" fmla="*/ 2152650 w 3867150"/>
              <a:gd name="connsiteY22" fmla="*/ 1600200 h 2476500"/>
              <a:gd name="connsiteX23" fmla="*/ 2038350 w 3867150"/>
              <a:gd name="connsiteY23" fmla="*/ 1638300 h 2476500"/>
              <a:gd name="connsiteX24" fmla="*/ 1905000 w 3867150"/>
              <a:gd name="connsiteY24" fmla="*/ 1695450 h 2476500"/>
              <a:gd name="connsiteX25" fmla="*/ 1847850 w 3867150"/>
              <a:gd name="connsiteY25" fmla="*/ 1733550 h 2476500"/>
              <a:gd name="connsiteX26" fmla="*/ 1790700 w 3867150"/>
              <a:gd name="connsiteY26" fmla="*/ 1847850 h 2476500"/>
              <a:gd name="connsiteX27" fmla="*/ 1809750 w 3867150"/>
              <a:gd name="connsiteY27" fmla="*/ 2000250 h 2476500"/>
              <a:gd name="connsiteX28" fmla="*/ 1143000 w 3867150"/>
              <a:gd name="connsiteY28" fmla="*/ 2324100 h 2476500"/>
              <a:gd name="connsiteX29" fmla="*/ 1504950 w 3867150"/>
              <a:gd name="connsiteY29" fmla="*/ 2114550 h 2476500"/>
              <a:gd name="connsiteX30" fmla="*/ 0 w 3867150"/>
              <a:gd name="connsiteY30" fmla="*/ 2476500 h 2476500"/>
              <a:gd name="connsiteX0" fmla="*/ 3867150 w 3867150"/>
              <a:gd name="connsiteY0" fmla="*/ 0 h 2476500"/>
              <a:gd name="connsiteX1" fmla="*/ 3695700 w 3867150"/>
              <a:gd name="connsiteY1" fmla="*/ 38100 h 2476500"/>
              <a:gd name="connsiteX2" fmla="*/ 3581400 w 3867150"/>
              <a:gd name="connsiteY2" fmla="*/ 95250 h 2476500"/>
              <a:gd name="connsiteX3" fmla="*/ 3467100 w 3867150"/>
              <a:gd name="connsiteY3" fmla="*/ 209550 h 2476500"/>
              <a:gd name="connsiteX4" fmla="*/ 3429000 w 3867150"/>
              <a:gd name="connsiteY4" fmla="*/ 266700 h 2476500"/>
              <a:gd name="connsiteX5" fmla="*/ 3333750 w 3867150"/>
              <a:gd name="connsiteY5" fmla="*/ 381000 h 2476500"/>
              <a:gd name="connsiteX6" fmla="*/ 3295650 w 3867150"/>
              <a:gd name="connsiteY6" fmla="*/ 514350 h 2476500"/>
              <a:gd name="connsiteX7" fmla="*/ 3219450 w 3867150"/>
              <a:gd name="connsiteY7" fmla="*/ 628650 h 2476500"/>
              <a:gd name="connsiteX8" fmla="*/ 3143250 w 3867150"/>
              <a:gd name="connsiteY8" fmla="*/ 723900 h 2476500"/>
              <a:gd name="connsiteX9" fmla="*/ 3067050 w 3867150"/>
              <a:gd name="connsiteY9" fmla="*/ 838200 h 2476500"/>
              <a:gd name="connsiteX10" fmla="*/ 2952750 w 3867150"/>
              <a:gd name="connsiteY10" fmla="*/ 952500 h 2476500"/>
              <a:gd name="connsiteX11" fmla="*/ 2895600 w 3867150"/>
              <a:gd name="connsiteY11" fmla="*/ 1009650 h 2476500"/>
              <a:gd name="connsiteX12" fmla="*/ 2838450 w 3867150"/>
              <a:gd name="connsiteY12" fmla="*/ 1085850 h 2476500"/>
              <a:gd name="connsiteX13" fmla="*/ 2762250 w 3867150"/>
              <a:gd name="connsiteY13" fmla="*/ 1200150 h 2476500"/>
              <a:gd name="connsiteX14" fmla="*/ 2724150 w 3867150"/>
              <a:gd name="connsiteY14" fmla="*/ 1257300 h 2476500"/>
              <a:gd name="connsiteX15" fmla="*/ 2667000 w 3867150"/>
              <a:gd name="connsiteY15" fmla="*/ 1295400 h 2476500"/>
              <a:gd name="connsiteX16" fmla="*/ 2609850 w 3867150"/>
              <a:gd name="connsiteY16" fmla="*/ 1352550 h 2476500"/>
              <a:gd name="connsiteX17" fmla="*/ 2552700 w 3867150"/>
              <a:gd name="connsiteY17" fmla="*/ 1371600 h 2476500"/>
              <a:gd name="connsiteX18" fmla="*/ 2438400 w 3867150"/>
              <a:gd name="connsiteY18" fmla="*/ 1447800 h 2476500"/>
              <a:gd name="connsiteX19" fmla="*/ 2381250 w 3867150"/>
              <a:gd name="connsiteY19" fmla="*/ 1485900 h 2476500"/>
              <a:gd name="connsiteX20" fmla="*/ 2266950 w 3867150"/>
              <a:gd name="connsiteY20" fmla="*/ 1543050 h 2476500"/>
              <a:gd name="connsiteX21" fmla="*/ 2209800 w 3867150"/>
              <a:gd name="connsiteY21" fmla="*/ 1562100 h 2476500"/>
              <a:gd name="connsiteX22" fmla="*/ 2152650 w 3867150"/>
              <a:gd name="connsiteY22" fmla="*/ 1600200 h 2476500"/>
              <a:gd name="connsiteX23" fmla="*/ 2038350 w 3867150"/>
              <a:gd name="connsiteY23" fmla="*/ 1638300 h 2476500"/>
              <a:gd name="connsiteX24" fmla="*/ 1905000 w 3867150"/>
              <a:gd name="connsiteY24" fmla="*/ 1695450 h 2476500"/>
              <a:gd name="connsiteX25" fmla="*/ 1847850 w 3867150"/>
              <a:gd name="connsiteY25" fmla="*/ 1733550 h 2476500"/>
              <a:gd name="connsiteX26" fmla="*/ 1790700 w 3867150"/>
              <a:gd name="connsiteY26" fmla="*/ 1847850 h 2476500"/>
              <a:gd name="connsiteX27" fmla="*/ 1809750 w 3867150"/>
              <a:gd name="connsiteY27" fmla="*/ 2000250 h 2476500"/>
              <a:gd name="connsiteX28" fmla="*/ 1143000 w 3867150"/>
              <a:gd name="connsiteY28" fmla="*/ 2324100 h 2476500"/>
              <a:gd name="connsiteX29" fmla="*/ 895350 w 3867150"/>
              <a:gd name="connsiteY29" fmla="*/ 2343150 h 2476500"/>
              <a:gd name="connsiteX30" fmla="*/ 0 w 3867150"/>
              <a:gd name="connsiteY30" fmla="*/ 2476500 h 2476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67150" h="2476500">
                <a:moveTo>
                  <a:pt x="3867150" y="0"/>
                </a:moveTo>
                <a:cubicBezTo>
                  <a:pt x="3823250" y="7317"/>
                  <a:pt x="3742597" y="14652"/>
                  <a:pt x="3695700" y="38100"/>
                </a:cubicBezTo>
                <a:cubicBezTo>
                  <a:pt x="3547984" y="111958"/>
                  <a:pt x="3725048" y="47367"/>
                  <a:pt x="3581400" y="95250"/>
                </a:cubicBezTo>
                <a:cubicBezTo>
                  <a:pt x="3543300" y="133350"/>
                  <a:pt x="3496988" y="164718"/>
                  <a:pt x="3467100" y="209550"/>
                </a:cubicBezTo>
                <a:cubicBezTo>
                  <a:pt x="3454400" y="228600"/>
                  <a:pt x="3443657" y="249111"/>
                  <a:pt x="3429000" y="266700"/>
                </a:cubicBezTo>
                <a:cubicBezTo>
                  <a:pt x="3306768" y="413379"/>
                  <a:pt x="3428345" y="239107"/>
                  <a:pt x="3333750" y="381000"/>
                </a:cubicBezTo>
                <a:cubicBezTo>
                  <a:pt x="3329266" y="398936"/>
                  <a:pt x="3308072" y="491990"/>
                  <a:pt x="3295650" y="514350"/>
                </a:cubicBezTo>
                <a:cubicBezTo>
                  <a:pt x="3273412" y="554378"/>
                  <a:pt x="3233930" y="585209"/>
                  <a:pt x="3219450" y="628650"/>
                </a:cubicBezTo>
                <a:cubicBezTo>
                  <a:pt x="3193160" y="707520"/>
                  <a:pt x="3217108" y="674661"/>
                  <a:pt x="3143250" y="723900"/>
                </a:cubicBezTo>
                <a:cubicBezTo>
                  <a:pt x="3117850" y="762000"/>
                  <a:pt x="3099429" y="805821"/>
                  <a:pt x="3067050" y="838200"/>
                </a:cubicBezTo>
                <a:lnTo>
                  <a:pt x="2952750" y="952500"/>
                </a:lnTo>
                <a:cubicBezTo>
                  <a:pt x="2933700" y="971550"/>
                  <a:pt x="2911764" y="988097"/>
                  <a:pt x="2895600" y="1009650"/>
                </a:cubicBezTo>
                <a:lnTo>
                  <a:pt x="2838450" y="1085850"/>
                </a:lnTo>
                <a:cubicBezTo>
                  <a:pt x="2804972" y="1186285"/>
                  <a:pt x="2841527" y="1105018"/>
                  <a:pt x="2762250" y="1200150"/>
                </a:cubicBezTo>
                <a:cubicBezTo>
                  <a:pt x="2747593" y="1217739"/>
                  <a:pt x="2740339" y="1241111"/>
                  <a:pt x="2724150" y="1257300"/>
                </a:cubicBezTo>
                <a:cubicBezTo>
                  <a:pt x="2707961" y="1273489"/>
                  <a:pt x="2684589" y="1280743"/>
                  <a:pt x="2667000" y="1295400"/>
                </a:cubicBezTo>
                <a:cubicBezTo>
                  <a:pt x="2646304" y="1312647"/>
                  <a:pt x="2632266" y="1337606"/>
                  <a:pt x="2609850" y="1352550"/>
                </a:cubicBezTo>
                <a:cubicBezTo>
                  <a:pt x="2593142" y="1363689"/>
                  <a:pt x="2570253" y="1361848"/>
                  <a:pt x="2552700" y="1371600"/>
                </a:cubicBezTo>
                <a:cubicBezTo>
                  <a:pt x="2512672" y="1393838"/>
                  <a:pt x="2476500" y="1422400"/>
                  <a:pt x="2438400" y="1447800"/>
                </a:cubicBezTo>
                <a:cubicBezTo>
                  <a:pt x="2419350" y="1460500"/>
                  <a:pt x="2402970" y="1478660"/>
                  <a:pt x="2381250" y="1485900"/>
                </a:cubicBezTo>
                <a:cubicBezTo>
                  <a:pt x="2237602" y="1533783"/>
                  <a:pt x="2414666" y="1469192"/>
                  <a:pt x="2266950" y="1543050"/>
                </a:cubicBezTo>
                <a:cubicBezTo>
                  <a:pt x="2248989" y="1552030"/>
                  <a:pt x="2227761" y="1553120"/>
                  <a:pt x="2209800" y="1562100"/>
                </a:cubicBezTo>
                <a:cubicBezTo>
                  <a:pt x="2189322" y="1572339"/>
                  <a:pt x="2173572" y="1590901"/>
                  <a:pt x="2152650" y="1600200"/>
                </a:cubicBezTo>
                <a:cubicBezTo>
                  <a:pt x="2115950" y="1616511"/>
                  <a:pt x="2071766" y="1616023"/>
                  <a:pt x="2038350" y="1638300"/>
                </a:cubicBezTo>
                <a:cubicBezTo>
                  <a:pt x="1959415" y="1690923"/>
                  <a:pt x="2003412" y="1670847"/>
                  <a:pt x="1905000" y="1695450"/>
                </a:cubicBezTo>
                <a:cubicBezTo>
                  <a:pt x="1885950" y="1708150"/>
                  <a:pt x="1864039" y="1717361"/>
                  <a:pt x="1847850" y="1733550"/>
                </a:cubicBezTo>
                <a:cubicBezTo>
                  <a:pt x="1810921" y="1770479"/>
                  <a:pt x="1806194" y="1801369"/>
                  <a:pt x="1790700" y="1847850"/>
                </a:cubicBezTo>
                <a:cubicBezTo>
                  <a:pt x="1797050" y="1898650"/>
                  <a:pt x="1801965" y="1949650"/>
                  <a:pt x="1809750" y="2000250"/>
                </a:cubicBezTo>
                <a:cubicBezTo>
                  <a:pt x="1814673" y="2032252"/>
                  <a:pt x="1125039" y="2297159"/>
                  <a:pt x="1143000" y="2324100"/>
                </a:cubicBezTo>
                <a:cubicBezTo>
                  <a:pt x="1154139" y="2340808"/>
                  <a:pt x="876300" y="2336800"/>
                  <a:pt x="895350" y="2343150"/>
                </a:cubicBezTo>
                <a:lnTo>
                  <a:pt x="0" y="2476500"/>
                </a:lnTo>
              </a:path>
            </a:pathLst>
          </a:custGeom>
          <a:ln w="317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Oval 44"/>
          <p:cNvSpPr/>
          <p:nvPr/>
        </p:nvSpPr>
        <p:spPr>
          <a:xfrm>
            <a:off x="4648200" y="5029200"/>
            <a:ext cx="914400" cy="4572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8" name="Straight Connector 77"/>
          <p:cNvCxnSpPr/>
          <p:nvPr/>
        </p:nvCxnSpPr>
        <p:spPr>
          <a:xfrm rot="5400000">
            <a:off x="4953000" y="3733800"/>
            <a:ext cx="1676400" cy="137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rot="10800000" flipV="1">
            <a:off x="5086350" y="3657600"/>
            <a:ext cx="2381250" cy="1600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rot="5400000">
            <a:off x="4686300" y="4533900"/>
            <a:ext cx="114300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rot="10800000" flipV="1">
            <a:off x="5105400" y="4343400"/>
            <a:ext cx="15240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 rot="5400000">
            <a:off x="4762500" y="4152900"/>
            <a:ext cx="1447800" cy="76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Segmentation with graph cuts</a:t>
            </a:r>
          </a:p>
        </p:txBody>
      </p:sp>
      <p:grpSp>
        <p:nvGrpSpPr>
          <p:cNvPr id="2" name="Group 41"/>
          <p:cNvGrpSpPr/>
          <p:nvPr/>
        </p:nvGrpSpPr>
        <p:grpSpPr>
          <a:xfrm>
            <a:off x="2860675" y="2057400"/>
            <a:ext cx="4911725" cy="3276600"/>
            <a:chOff x="1411287" y="2057400"/>
            <a:chExt cx="4911725" cy="3276600"/>
          </a:xfrm>
          <a:scene3d>
            <a:camera prst="isometricOffAxis2Top"/>
            <a:lightRig rig="threePt" dir="t"/>
          </a:scene3d>
        </p:grpSpPr>
        <p:sp>
          <p:nvSpPr>
            <p:cNvPr id="47" name="Oval 46"/>
            <p:cNvSpPr/>
            <p:nvPr/>
          </p:nvSpPr>
          <p:spPr>
            <a:xfrm>
              <a:off x="1411287" y="2057400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8" name="Oval 47"/>
            <p:cNvSpPr/>
            <p:nvPr/>
          </p:nvSpPr>
          <p:spPr>
            <a:xfrm>
              <a:off x="2782887" y="2057400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9" name="Oval 48"/>
            <p:cNvSpPr/>
            <p:nvPr/>
          </p:nvSpPr>
          <p:spPr>
            <a:xfrm>
              <a:off x="1411287" y="3276600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50" name="Straight Connector 49"/>
            <p:cNvCxnSpPr>
              <a:stCxn id="47" idx="6"/>
              <a:endCxn id="48" idx="2"/>
            </p:cNvCxnSpPr>
            <p:nvPr/>
          </p:nvCxnSpPr>
          <p:spPr>
            <a:xfrm>
              <a:off x="2173287" y="2438400"/>
              <a:ext cx="6096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47" idx="4"/>
              <a:endCxn id="49" idx="0"/>
            </p:cNvCxnSpPr>
            <p:nvPr/>
          </p:nvCxnSpPr>
          <p:spPr>
            <a:xfrm rot="5400000">
              <a:off x="1563688" y="3048000"/>
              <a:ext cx="457200" cy="31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Oval 51"/>
            <p:cNvSpPr/>
            <p:nvPr/>
          </p:nvSpPr>
          <p:spPr>
            <a:xfrm>
              <a:off x="2782887" y="3276600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53" name="Straight Connector 52"/>
            <p:cNvCxnSpPr/>
            <p:nvPr/>
          </p:nvCxnSpPr>
          <p:spPr>
            <a:xfrm rot="5400000">
              <a:off x="2935288" y="3048000"/>
              <a:ext cx="457200" cy="31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2173287" y="3733800"/>
              <a:ext cx="6096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l 54"/>
            <p:cNvSpPr/>
            <p:nvPr/>
          </p:nvSpPr>
          <p:spPr>
            <a:xfrm>
              <a:off x="4189412" y="2109788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6" name="Oval 55"/>
            <p:cNvSpPr/>
            <p:nvPr/>
          </p:nvSpPr>
          <p:spPr>
            <a:xfrm>
              <a:off x="5561012" y="2109788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7" name="Oval 56"/>
            <p:cNvSpPr/>
            <p:nvPr/>
          </p:nvSpPr>
          <p:spPr>
            <a:xfrm>
              <a:off x="4189412" y="3328988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58" name="Straight Connector 57"/>
            <p:cNvCxnSpPr>
              <a:stCxn id="55" idx="6"/>
              <a:endCxn id="56" idx="2"/>
            </p:cNvCxnSpPr>
            <p:nvPr/>
          </p:nvCxnSpPr>
          <p:spPr>
            <a:xfrm>
              <a:off x="4951412" y="2490788"/>
              <a:ext cx="609600" cy="15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55" idx="4"/>
              <a:endCxn id="57" idx="0"/>
            </p:cNvCxnSpPr>
            <p:nvPr/>
          </p:nvCxnSpPr>
          <p:spPr>
            <a:xfrm rot="5400000">
              <a:off x="4342606" y="3101181"/>
              <a:ext cx="457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Oval 59"/>
            <p:cNvSpPr/>
            <p:nvPr/>
          </p:nvSpPr>
          <p:spPr>
            <a:xfrm>
              <a:off x="5561012" y="3328988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61" name="Straight Connector 60"/>
            <p:cNvCxnSpPr>
              <a:stCxn id="56" idx="4"/>
              <a:endCxn id="60" idx="0"/>
            </p:cNvCxnSpPr>
            <p:nvPr/>
          </p:nvCxnSpPr>
          <p:spPr>
            <a:xfrm rot="5400000">
              <a:off x="5714206" y="3101181"/>
              <a:ext cx="457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4951412" y="3786188"/>
              <a:ext cx="609600" cy="15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Oval 62"/>
            <p:cNvSpPr/>
            <p:nvPr/>
          </p:nvSpPr>
          <p:spPr>
            <a:xfrm>
              <a:off x="1411287" y="4519613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64" name="Straight Connector 63"/>
            <p:cNvCxnSpPr>
              <a:endCxn id="63" idx="0"/>
            </p:cNvCxnSpPr>
            <p:nvPr/>
          </p:nvCxnSpPr>
          <p:spPr>
            <a:xfrm rot="5400000">
              <a:off x="1563688" y="4289425"/>
              <a:ext cx="457200" cy="31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Oval 64"/>
            <p:cNvSpPr/>
            <p:nvPr/>
          </p:nvSpPr>
          <p:spPr>
            <a:xfrm>
              <a:off x="2782887" y="4519613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66" name="Straight Connector 65"/>
            <p:cNvCxnSpPr/>
            <p:nvPr/>
          </p:nvCxnSpPr>
          <p:spPr>
            <a:xfrm rot="5400000">
              <a:off x="2935288" y="4289425"/>
              <a:ext cx="457200" cy="31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2173287" y="4976813"/>
              <a:ext cx="609600" cy="15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Oval 67"/>
            <p:cNvSpPr/>
            <p:nvPr/>
          </p:nvSpPr>
          <p:spPr>
            <a:xfrm>
              <a:off x="4189412" y="4572000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69" name="Straight Connector 68"/>
            <p:cNvCxnSpPr>
              <a:endCxn id="68" idx="0"/>
            </p:cNvCxnSpPr>
            <p:nvPr/>
          </p:nvCxnSpPr>
          <p:spPr>
            <a:xfrm rot="5400000">
              <a:off x="4342606" y="4344194"/>
              <a:ext cx="457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Oval 69"/>
            <p:cNvSpPr/>
            <p:nvPr/>
          </p:nvSpPr>
          <p:spPr>
            <a:xfrm>
              <a:off x="5561012" y="4572000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71" name="Straight Connector 70"/>
            <p:cNvCxnSpPr>
              <a:endCxn id="70" idx="0"/>
            </p:cNvCxnSpPr>
            <p:nvPr/>
          </p:nvCxnSpPr>
          <p:spPr>
            <a:xfrm rot="5400000">
              <a:off x="5714206" y="4344194"/>
              <a:ext cx="457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4951412" y="5029200"/>
              <a:ext cx="6096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3562350" y="2438400"/>
              <a:ext cx="6096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3562350" y="3733800"/>
              <a:ext cx="6096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3562350" y="4976813"/>
              <a:ext cx="609600" cy="15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762000" y="6148388"/>
          <a:ext cx="7405688" cy="70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04" name="Equation" r:id="rId3" imgW="3708360" imgH="355320" progId="Equation.3">
                  <p:embed/>
                </p:oleObj>
              </mc:Choice>
              <mc:Fallback>
                <p:oleObj name="Equation" r:id="rId3" imgW="3708360" imgH="35532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6148388"/>
                        <a:ext cx="7405688" cy="709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Oval 43"/>
          <p:cNvSpPr/>
          <p:nvPr/>
        </p:nvSpPr>
        <p:spPr>
          <a:xfrm>
            <a:off x="4800600" y="1447800"/>
            <a:ext cx="9144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5" name="Straight Connector 84"/>
          <p:cNvCxnSpPr>
            <a:stCxn id="44" idx="4"/>
          </p:cNvCxnSpPr>
          <p:nvPr/>
        </p:nvCxnSpPr>
        <p:spPr>
          <a:xfrm rot="5400000">
            <a:off x="4038600" y="1828800"/>
            <a:ext cx="1143000" cy="1295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44" idx="4"/>
          </p:cNvCxnSpPr>
          <p:nvPr/>
        </p:nvCxnSpPr>
        <p:spPr>
          <a:xfrm rot="5400000">
            <a:off x="4572000" y="2514600"/>
            <a:ext cx="12954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44" idx="4"/>
          </p:cNvCxnSpPr>
          <p:nvPr/>
        </p:nvCxnSpPr>
        <p:spPr>
          <a:xfrm rot="5400000">
            <a:off x="3162300" y="1638300"/>
            <a:ext cx="1828800" cy="2362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44" idx="4"/>
          </p:cNvCxnSpPr>
          <p:nvPr/>
        </p:nvCxnSpPr>
        <p:spPr>
          <a:xfrm rot="5400000">
            <a:off x="3695700" y="2324100"/>
            <a:ext cx="198120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>
            <a:stCxn id="44" idx="4"/>
          </p:cNvCxnSpPr>
          <p:nvPr/>
        </p:nvCxnSpPr>
        <p:spPr>
          <a:xfrm rot="5400000">
            <a:off x="4152900" y="2476500"/>
            <a:ext cx="167640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>
            <a:stCxn id="44" idx="4"/>
          </p:cNvCxnSpPr>
          <p:nvPr/>
        </p:nvCxnSpPr>
        <p:spPr>
          <a:xfrm rot="5400000">
            <a:off x="3581400" y="1752600"/>
            <a:ext cx="1524000" cy="1828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14" name="TextBox 125"/>
          <p:cNvSpPr txBox="1">
            <a:spLocks noChangeArrowheads="1"/>
          </p:cNvSpPr>
          <p:nvPr/>
        </p:nvSpPr>
        <p:spPr bwMode="auto">
          <a:xfrm>
            <a:off x="6019800" y="1219200"/>
            <a:ext cx="18907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Source (Label 0)</a:t>
            </a:r>
          </a:p>
        </p:txBody>
      </p:sp>
      <p:sp>
        <p:nvSpPr>
          <p:cNvPr id="4115" name="TextBox 126"/>
          <p:cNvSpPr txBox="1">
            <a:spLocks noChangeArrowheads="1"/>
          </p:cNvSpPr>
          <p:nvPr/>
        </p:nvSpPr>
        <p:spPr bwMode="auto">
          <a:xfrm>
            <a:off x="5867400" y="5257800"/>
            <a:ext cx="16081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Sink (Label 1)</a:t>
            </a:r>
          </a:p>
        </p:txBody>
      </p:sp>
      <p:sp>
        <p:nvSpPr>
          <p:cNvPr id="4116" name="TextBox 127"/>
          <p:cNvSpPr txBox="1">
            <a:spLocks noChangeArrowheads="1"/>
          </p:cNvSpPr>
          <p:nvPr/>
        </p:nvSpPr>
        <p:spPr bwMode="auto">
          <a:xfrm>
            <a:off x="6400800" y="2286000"/>
            <a:ext cx="2095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Cost to assign to 0</a:t>
            </a:r>
          </a:p>
        </p:txBody>
      </p:sp>
      <p:sp>
        <p:nvSpPr>
          <p:cNvPr id="4117" name="TextBox 128"/>
          <p:cNvSpPr txBox="1">
            <a:spLocks noChangeArrowheads="1"/>
          </p:cNvSpPr>
          <p:nvPr/>
        </p:nvSpPr>
        <p:spPr bwMode="auto">
          <a:xfrm>
            <a:off x="2286000" y="4876800"/>
            <a:ext cx="2095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Cost to assign to 1</a:t>
            </a:r>
          </a:p>
        </p:txBody>
      </p:sp>
      <p:sp>
        <p:nvSpPr>
          <p:cNvPr id="4118" name="TextBox 129"/>
          <p:cNvSpPr txBox="1">
            <a:spLocks noChangeArrowheads="1"/>
          </p:cNvSpPr>
          <p:nvPr/>
        </p:nvSpPr>
        <p:spPr bwMode="auto">
          <a:xfrm>
            <a:off x="304800" y="4038600"/>
            <a:ext cx="2082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Cost to split nodes</a:t>
            </a:r>
          </a:p>
        </p:txBody>
      </p:sp>
      <p:cxnSp>
        <p:nvCxnSpPr>
          <p:cNvPr id="132" name="Straight Arrow Connector 131"/>
          <p:cNvCxnSpPr>
            <a:stCxn id="4118" idx="3"/>
          </p:cNvCxnSpPr>
          <p:nvPr/>
        </p:nvCxnSpPr>
        <p:spPr>
          <a:xfrm flipV="1">
            <a:off x="2387600" y="3886200"/>
            <a:ext cx="1193800" cy="3365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tangle 89"/>
          <p:cNvSpPr/>
          <p:nvPr/>
        </p:nvSpPr>
        <p:spPr>
          <a:xfrm>
            <a:off x="5638800" y="304800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5105400" y="350520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4572000" y="388620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7" name="Freeform 76"/>
          <p:cNvSpPr/>
          <p:nvPr/>
        </p:nvSpPr>
        <p:spPr>
          <a:xfrm>
            <a:off x="3067050" y="2057400"/>
            <a:ext cx="3867150" cy="2476500"/>
          </a:xfrm>
          <a:custGeom>
            <a:avLst/>
            <a:gdLst>
              <a:gd name="connsiteX0" fmla="*/ 2076450 w 2076450"/>
              <a:gd name="connsiteY0" fmla="*/ 0 h 2171700"/>
              <a:gd name="connsiteX1" fmla="*/ 1905000 w 2076450"/>
              <a:gd name="connsiteY1" fmla="*/ 38100 h 2171700"/>
              <a:gd name="connsiteX2" fmla="*/ 1790700 w 2076450"/>
              <a:gd name="connsiteY2" fmla="*/ 95250 h 2171700"/>
              <a:gd name="connsiteX3" fmla="*/ 1676400 w 2076450"/>
              <a:gd name="connsiteY3" fmla="*/ 209550 h 2171700"/>
              <a:gd name="connsiteX4" fmla="*/ 1638300 w 2076450"/>
              <a:gd name="connsiteY4" fmla="*/ 266700 h 2171700"/>
              <a:gd name="connsiteX5" fmla="*/ 1543050 w 2076450"/>
              <a:gd name="connsiteY5" fmla="*/ 381000 h 2171700"/>
              <a:gd name="connsiteX6" fmla="*/ 1504950 w 2076450"/>
              <a:gd name="connsiteY6" fmla="*/ 514350 h 2171700"/>
              <a:gd name="connsiteX7" fmla="*/ 1428750 w 2076450"/>
              <a:gd name="connsiteY7" fmla="*/ 628650 h 2171700"/>
              <a:gd name="connsiteX8" fmla="*/ 1352550 w 2076450"/>
              <a:gd name="connsiteY8" fmla="*/ 723900 h 2171700"/>
              <a:gd name="connsiteX9" fmla="*/ 1276350 w 2076450"/>
              <a:gd name="connsiteY9" fmla="*/ 838200 h 2171700"/>
              <a:gd name="connsiteX10" fmla="*/ 1162050 w 2076450"/>
              <a:gd name="connsiteY10" fmla="*/ 952500 h 2171700"/>
              <a:gd name="connsiteX11" fmla="*/ 1104900 w 2076450"/>
              <a:gd name="connsiteY11" fmla="*/ 1009650 h 2171700"/>
              <a:gd name="connsiteX12" fmla="*/ 1047750 w 2076450"/>
              <a:gd name="connsiteY12" fmla="*/ 1085850 h 2171700"/>
              <a:gd name="connsiteX13" fmla="*/ 971550 w 2076450"/>
              <a:gd name="connsiteY13" fmla="*/ 1200150 h 2171700"/>
              <a:gd name="connsiteX14" fmla="*/ 933450 w 2076450"/>
              <a:gd name="connsiteY14" fmla="*/ 1257300 h 2171700"/>
              <a:gd name="connsiteX15" fmla="*/ 876300 w 2076450"/>
              <a:gd name="connsiteY15" fmla="*/ 1295400 h 2171700"/>
              <a:gd name="connsiteX16" fmla="*/ 819150 w 2076450"/>
              <a:gd name="connsiteY16" fmla="*/ 1352550 h 2171700"/>
              <a:gd name="connsiteX17" fmla="*/ 762000 w 2076450"/>
              <a:gd name="connsiteY17" fmla="*/ 1371600 h 2171700"/>
              <a:gd name="connsiteX18" fmla="*/ 647700 w 2076450"/>
              <a:gd name="connsiteY18" fmla="*/ 1447800 h 2171700"/>
              <a:gd name="connsiteX19" fmla="*/ 590550 w 2076450"/>
              <a:gd name="connsiteY19" fmla="*/ 1485900 h 2171700"/>
              <a:gd name="connsiteX20" fmla="*/ 476250 w 2076450"/>
              <a:gd name="connsiteY20" fmla="*/ 1543050 h 2171700"/>
              <a:gd name="connsiteX21" fmla="*/ 419100 w 2076450"/>
              <a:gd name="connsiteY21" fmla="*/ 1562100 h 2171700"/>
              <a:gd name="connsiteX22" fmla="*/ 361950 w 2076450"/>
              <a:gd name="connsiteY22" fmla="*/ 1600200 h 2171700"/>
              <a:gd name="connsiteX23" fmla="*/ 247650 w 2076450"/>
              <a:gd name="connsiteY23" fmla="*/ 1638300 h 2171700"/>
              <a:gd name="connsiteX24" fmla="*/ 114300 w 2076450"/>
              <a:gd name="connsiteY24" fmla="*/ 1695450 h 2171700"/>
              <a:gd name="connsiteX25" fmla="*/ 57150 w 2076450"/>
              <a:gd name="connsiteY25" fmla="*/ 1733550 h 2171700"/>
              <a:gd name="connsiteX26" fmla="*/ 0 w 2076450"/>
              <a:gd name="connsiteY26" fmla="*/ 1847850 h 2171700"/>
              <a:gd name="connsiteX27" fmla="*/ 19050 w 2076450"/>
              <a:gd name="connsiteY27" fmla="*/ 2000250 h 2171700"/>
              <a:gd name="connsiteX28" fmla="*/ 38100 w 2076450"/>
              <a:gd name="connsiteY28" fmla="*/ 2095500 h 2171700"/>
              <a:gd name="connsiteX29" fmla="*/ 95250 w 2076450"/>
              <a:gd name="connsiteY29" fmla="*/ 2114550 h 2171700"/>
              <a:gd name="connsiteX30" fmla="*/ 114300 w 2076450"/>
              <a:gd name="connsiteY30" fmla="*/ 2171700 h 2171700"/>
              <a:gd name="connsiteX0" fmla="*/ 3867150 w 3867150"/>
              <a:gd name="connsiteY0" fmla="*/ 0 h 2476500"/>
              <a:gd name="connsiteX1" fmla="*/ 3695700 w 3867150"/>
              <a:gd name="connsiteY1" fmla="*/ 38100 h 2476500"/>
              <a:gd name="connsiteX2" fmla="*/ 3581400 w 3867150"/>
              <a:gd name="connsiteY2" fmla="*/ 95250 h 2476500"/>
              <a:gd name="connsiteX3" fmla="*/ 3467100 w 3867150"/>
              <a:gd name="connsiteY3" fmla="*/ 209550 h 2476500"/>
              <a:gd name="connsiteX4" fmla="*/ 3429000 w 3867150"/>
              <a:gd name="connsiteY4" fmla="*/ 266700 h 2476500"/>
              <a:gd name="connsiteX5" fmla="*/ 3333750 w 3867150"/>
              <a:gd name="connsiteY5" fmla="*/ 381000 h 2476500"/>
              <a:gd name="connsiteX6" fmla="*/ 3295650 w 3867150"/>
              <a:gd name="connsiteY6" fmla="*/ 514350 h 2476500"/>
              <a:gd name="connsiteX7" fmla="*/ 3219450 w 3867150"/>
              <a:gd name="connsiteY7" fmla="*/ 628650 h 2476500"/>
              <a:gd name="connsiteX8" fmla="*/ 3143250 w 3867150"/>
              <a:gd name="connsiteY8" fmla="*/ 723900 h 2476500"/>
              <a:gd name="connsiteX9" fmla="*/ 3067050 w 3867150"/>
              <a:gd name="connsiteY9" fmla="*/ 838200 h 2476500"/>
              <a:gd name="connsiteX10" fmla="*/ 2952750 w 3867150"/>
              <a:gd name="connsiteY10" fmla="*/ 952500 h 2476500"/>
              <a:gd name="connsiteX11" fmla="*/ 2895600 w 3867150"/>
              <a:gd name="connsiteY11" fmla="*/ 1009650 h 2476500"/>
              <a:gd name="connsiteX12" fmla="*/ 2838450 w 3867150"/>
              <a:gd name="connsiteY12" fmla="*/ 1085850 h 2476500"/>
              <a:gd name="connsiteX13" fmla="*/ 2762250 w 3867150"/>
              <a:gd name="connsiteY13" fmla="*/ 1200150 h 2476500"/>
              <a:gd name="connsiteX14" fmla="*/ 2724150 w 3867150"/>
              <a:gd name="connsiteY14" fmla="*/ 1257300 h 2476500"/>
              <a:gd name="connsiteX15" fmla="*/ 2667000 w 3867150"/>
              <a:gd name="connsiteY15" fmla="*/ 1295400 h 2476500"/>
              <a:gd name="connsiteX16" fmla="*/ 2609850 w 3867150"/>
              <a:gd name="connsiteY16" fmla="*/ 1352550 h 2476500"/>
              <a:gd name="connsiteX17" fmla="*/ 2552700 w 3867150"/>
              <a:gd name="connsiteY17" fmla="*/ 1371600 h 2476500"/>
              <a:gd name="connsiteX18" fmla="*/ 2438400 w 3867150"/>
              <a:gd name="connsiteY18" fmla="*/ 1447800 h 2476500"/>
              <a:gd name="connsiteX19" fmla="*/ 2381250 w 3867150"/>
              <a:gd name="connsiteY19" fmla="*/ 1485900 h 2476500"/>
              <a:gd name="connsiteX20" fmla="*/ 2266950 w 3867150"/>
              <a:gd name="connsiteY20" fmla="*/ 1543050 h 2476500"/>
              <a:gd name="connsiteX21" fmla="*/ 2209800 w 3867150"/>
              <a:gd name="connsiteY21" fmla="*/ 1562100 h 2476500"/>
              <a:gd name="connsiteX22" fmla="*/ 2152650 w 3867150"/>
              <a:gd name="connsiteY22" fmla="*/ 1600200 h 2476500"/>
              <a:gd name="connsiteX23" fmla="*/ 2038350 w 3867150"/>
              <a:gd name="connsiteY23" fmla="*/ 1638300 h 2476500"/>
              <a:gd name="connsiteX24" fmla="*/ 1905000 w 3867150"/>
              <a:gd name="connsiteY24" fmla="*/ 1695450 h 2476500"/>
              <a:gd name="connsiteX25" fmla="*/ 1847850 w 3867150"/>
              <a:gd name="connsiteY25" fmla="*/ 1733550 h 2476500"/>
              <a:gd name="connsiteX26" fmla="*/ 1790700 w 3867150"/>
              <a:gd name="connsiteY26" fmla="*/ 1847850 h 2476500"/>
              <a:gd name="connsiteX27" fmla="*/ 1809750 w 3867150"/>
              <a:gd name="connsiteY27" fmla="*/ 2000250 h 2476500"/>
              <a:gd name="connsiteX28" fmla="*/ 1828800 w 3867150"/>
              <a:gd name="connsiteY28" fmla="*/ 2095500 h 2476500"/>
              <a:gd name="connsiteX29" fmla="*/ 1885950 w 3867150"/>
              <a:gd name="connsiteY29" fmla="*/ 2114550 h 2476500"/>
              <a:gd name="connsiteX30" fmla="*/ 0 w 3867150"/>
              <a:gd name="connsiteY30" fmla="*/ 2476500 h 2476500"/>
              <a:gd name="connsiteX0" fmla="*/ 3867150 w 3867150"/>
              <a:gd name="connsiteY0" fmla="*/ 0 h 2476500"/>
              <a:gd name="connsiteX1" fmla="*/ 3695700 w 3867150"/>
              <a:gd name="connsiteY1" fmla="*/ 38100 h 2476500"/>
              <a:gd name="connsiteX2" fmla="*/ 3581400 w 3867150"/>
              <a:gd name="connsiteY2" fmla="*/ 95250 h 2476500"/>
              <a:gd name="connsiteX3" fmla="*/ 3467100 w 3867150"/>
              <a:gd name="connsiteY3" fmla="*/ 209550 h 2476500"/>
              <a:gd name="connsiteX4" fmla="*/ 3429000 w 3867150"/>
              <a:gd name="connsiteY4" fmla="*/ 266700 h 2476500"/>
              <a:gd name="connsiteX5" fmla="*/ 3333750 w 3867150"/>
              <a:gd name="connsiteY5" fmla="*/ 381000 h 2476500"/>
              <a:gd name="connsiteX6" fmla="*/ 3295650 w 3867150"/>
              <a:gd name="connsiteY6" fmla="*/ 514350 h 2476500"/>
              <a:gd name="connsiteX7" fmla="*/ 3219450 w 3867150"/>
              <a:gd name="connsiteY7" fmla="*/ 628650 h 2476500"/>
              <a:gd name="connsiteX8" fmla="*/ 3143250 w 3867150"/>
              <a:gd name="connsiteY8" fmla="*/ 723900 h 2476500"/>
              <a:gd name="connsiteX9" fmla="*/ 3067050 w 3867150"/>
              <a:gd name="connsiteY9" fmla="*/ 838200 h 2476500"/>
              <a:gd name="connsiteX10" fmla="*/ 2952750 w 3867150"/>
              <a:gd name="connsiteY10" fmla="*/ 952500 h 2476500"/>
              <a:gd name="connsiteX11" fmla="*/ 2895600 w 3867150"/>
              <a:gd name="connsiteY11" fmla="*/ 1009650 h 2476500"/>
              <a:gd name="connsiteX12" fmla="*/ 2838450 w 3867150"/>
              <a:gd name="connsiteY12" fmla="*/ 1085850 h 2476500"/>
              <a:gd name="connsiteX13" fmla="*/ 2762250 w 3867150"/>
              <a:gd name="connsiteY13" fmla="*/ 1200150 h 2476500"/>
              <a:gd name="connsiteX14" fmla="*/ 2724150 w 3867150"/>
              <a:gd name="connsiteY14" fmla="*/ 1257300 h 2476500"/>
              <a:gd name="connsiteX15" fmla="*/ 2667000 w 3867150"/>
              <a:gd name="connsiteY15" fmla="*/ 1295400 h 2476500"/>
              <a:gd name="connsiteX16" fmla="*/ 2609850 w 3867150"/>
              <a:gd name="connsiteY16" fmla="*/ 1352550 h 2476500"/>
              <a:gd name="connsiteX17" fmla="*/ 2552700 w 3867150"/>
              <a:gd name="connsiteY17" fmla="*/ 1371600 h 2476500"/>
              <a:gd name="connsiteX18" fmla="*/ 2438400 w 3867150"/>
              <a:gd name="connsiteY18" fmla="*/ 1447800 h 2476500"/>
              <a:gd name="connsiteX19" fmla="*/ 2381250 w 3867150"/>
              <a:gd name="connsiteY19" fmla="*/ 1485900 h 2476500"/>
              <a:gd name="connsiteX20" fmla="*/ 2266950 w 3867150"/>
              <a:gd name="connsiteY20" fmla="*/ 1543050 h 2476500"/>
              <a:gd name="connsiteX21" fmla="*/ 2209800 w 3867150"/>
              <a:gd name="connsiteY21" fmla="*/ 1562100 h 2476500"/>
              <a:gd name="connsiteX22" fmla="*/ 2152650 w 3867150"/>
              <a:gd name="connsiteY22" fmla="*/ 1600200 h 2476500"/>
              <a:gd name="connsiteX23" fmla="*/ 2038350 w 3867150"/>
              <a:gd name="connsiteY23" fmla="*/ 1638300 h 2476500"/>
              <a:gd name="connsiteX24" fmla="*/ 1905000 w 3867150"/>
              <a:gd name="connsiteY24" fmla="*/ 1695450 h 2476500"/>
              <a:gd name="connsiteX25" fmla="*/ 1847850 w 3867150"/>
              <a:gd name="connsiteY25" fmla="*/ 1733550 h 2476500"/>
              <a:gd name="connsiteX26" fmla="*/ 1790700 w 3867150"/>
              <a:gd name="connsiteY26" fmla="*/ 1847850 h 2476500"/>
              <a:gd name="connsiteX27" fmla="*/ 1809750 w 3867150"/>
              <a:gd name="connsiteY27" fmla="*/ 2000250 h 2476500"/>
              <a:gd name="connsiteX28" fmla="*/ 1828800 w 3867150"/>
              <a:gd name="connsiteY28" fmla="*/ 2095500 h 2476500"/>
              <a:gd name="connsiteX29" fmla="*/ 1504950 w 3867150"/>
              <a:gd name="connsiteY29" fmla="*/ 2114550 h 2476500"/>
              <a:gd name="connsiteX30" fmla="*/ 0 w 3867150"/>
              <a:gd name="connsiteY30" fmla="*/ 2476500 h 2476500"/>
              <a:gd name="connsiteX0" fmla="*/ 3867150 w 3867150"/>
              <a:gd name="connsiteY0" fmla="*/ 0 h 2476500"/>
              <a:gd name="connsiteX1" fmla="*/ 3695700 w 3867150"/>
              <a:gd name="connsiteY1" fmla="*/ 38100 h 2476500"/>
              <a:gd name="connsiteX2" fmla="*/ 3581400 w 3867150"/>
              <a:gd name="connsiteY2" fmla="*/ 95250 h 2476500"/>
              <a:gd name="connsiteX3" fmla="*/ 3467100 w 3867150"/>
              <a:gd name="connsiteY3" fmla="*/ 209550 h 2476500"/>
              <a:gd name="connsiteX4" fmla="*/ 3429000 w 3867150"/>
              <a:gd name="connsiteY4" fmla="*/ 266700 h 2476500"/>
              <a:gd name="connsiteX5" fmla="*/ 3333750 w 3867150"/>
              <a:gd name="connsiteY5" fmla="*/ 381000 h 2476500"/>
              <a:gd name="connsiteX6" fmla="*/ 3295650 w 3867150"/>
              <a:gd name="connsiteY6" fmla="*/ 514350 h 2476500"/>
              <a:gd name="connsiteX7" fmla="*/ 3219450 w 3867150"/>
              <a:gd name="connsiteY7" fmla="*/ 628650 h 2476500"/>
              <a:gd name="connsiteX8" fmla="*/ 3143250 w 3867150"/>
              <a:gd name="connsiteY8" fmla="*/ 723900 h 2476500"/>
              <a:gd name="connsiteX9" fmla="*/ 3067050 w 3867150"/>
              <a:gd name="connsiteY9" fmla="*/ 838200 h 2476500"/>
              <a:gd name="connsiteX10" fmla="*/ 2952750 w 3867150"/>
              <a:gd name="connsiteY10" fmla="*/ 952500 h 2476500"/>
              <a:gd name="connsiteX11" fmla="*/ 2895600 w 3867150"/>
              <a:gd name="connsiteY11" fmla="*/ 1009650 h 2476500"/>
              <a:gd name="connsiteX12" fmla="*/ 2838450 w 3867150"/>
              <a:gd name="connsiteY12" fmla="*/ 1085850 h 2476500"/>
              <a:gd name="connsiteX13" fmla="*/ 2762250 w 3867150"/>
              <a:gd name="connsiteY13" fmla="*/ 1200150 h 2476500"/>
              <a:gd name="connsiteX14" fmla="*/ 2724150 w 3867150"/>
              <a:gd name="connsiteY14" fmla="*/ 1257300 h 2476500"/>
              <a:gd name="connsiteX15" fmla="*/ 2667000 w 3867150"/>
              <a:gd name="connsiteY15" fmla="*/ 1295400 h 2476500"/>
              <a:gd name="connsiteX16" fmla="*/ 2609850 w 3867150"/>
              <a:gd name="connsiteY16" fmla="*/ 1352550 h 2476500"/>
              <a:gd name="connsiteX17" fmla="*/ 2552700 w 3867150"/>
              <a:gd name="connsiteY17" fmla="*/ 1371600 h 2476500"/>
              <a:gd name="connsiteX18" fmla="*/ 2438400 w 3867150"/>
              <a:gd name="connsiteY18" fmla="*/ 1447800 h 2476500"/>
              <a:gd name="connsiteX19" fmla="*/ 2381250 w 3867150"/>
              <a:gd name="connsiteY19" fmla="*/ 1485900 h 2476500"/>
              <a:gd name="connsiteX20" fmla="*/ 2266950 w 3867150"/>
              <a:gd name="connsiteY20" fmla="*/ 1543050 h 2476500"/>
              <a:gd name="connsiteX21" fmla="*/ 2209800 w 3867150"/>
              <a:gd name="connsiteY21" fmla="*/ 1562100 h 2476500"/>
              <a:gd name="connsiteX22" fmla="*/ 2152650 w 3867150"/>
              <a:gd name="connsiteY22" fmla="*/ 1600200 h 2476500"/>
              <a:gd name="connsiteX23" fmla="*/ 2038350 w 3867150"/>
              <a:gd name="connsiteY23" fmla="*/ 1638300 h 2476500"/>
              <a:gd name="connsiteX24" fmla="*/ 1905000 w 3867150"/>
              <a:gd name="connsiteY24" fmla="*/ 1695450 h 2476500"/>
              <a:gd name="connsiteX25" fmla="*/ 1847850 w 3867150"/>
              <a:gd name="connsiteY25" fmla="*/ 1733550 h 2476500"/>
              <a:gd name="connsiteX26" fmla="*/ 1790700 w 3867150"/>
              <a:gd name="connsiteY26" fmla="*/ 1847850 h 2476500"/>
              <a:gd name="connsiteX27" fmla="*/ 1809750 w 3867150"/>
              <a:gd name="connsiteY27" fmla="*/ 2000250 h 2476500"/>
              <a:gd name="connsiteX28" fmla="*/ 1143000 w 3867150"/>
              <a:gd name="connsiteY28" fmla="*/ 2324100 h 2476500"/>
              <a:gd name="connsiteX29" fmla="*/ 1504950 w 3867150"/>
              <a:gd name="connsiteY29" fmla="*/ 2114550 h 2476500"/>
              <a:gd name="connsiteX30" fmla="*/ 0 w 3867150"/>
              <a:gd name="connsiteY30" fmla="*/ 2476500 h 2476500"/>
              <a:gd name="connsiteX0" fmla="*/ 3867150 w 3867150"/>
              <a:gd name="connsiteY0" fmla="*/ 0 h 2476500"/>
              <a:gd name="connsiteX1" fmla="*/ 3695700 w 3867150"/>
              <a:gd name="connsiteY1" fmla="*/ 38100 h 2476500"/>
              <a:gd name="connsiteX2" fmla="*/ 3581400 w 3867150"/>
              <a:gd name="connsiteY2" fmla="*/ 95250 h 2476500"/>
              <a:gd name="connsiteX3" fmla="*/ 3467100 w 3867150"/>
              <a:gd name="connsiteY3" fmla="*/ 209550 h 2476500"/>
              <a:gd name="connsiteX4" fmla="*/ 3429000 w 3867150"/>
              <a:gd name="connsiteY4" fmla="*/ 266700 h 2476500"/>
              <a:gd name="connsiteX5" fmla="*/ 3333750 w 3867150"/>
              <a:gd name="connsiteY5" fmla="*/ 381000 h 2476500"/>
              <a:gd name="connsiteX6" fmla="*/ 3295650 w 3867150"/>
              <a:gd name="connsiteY6" fmla="*/ 514350 h 2476500"/>
              <a:gd name="connsiteX7" fmla="*/ 3219450 w 3867150"/>
              <a:gd name="connsiteY7" fmla="*/ 628650 h 2476500"/>
              <a:gd name="connsiteX8" fmla="*/ 3143250 w 3867150"/>
              <a:gd name="connsiteY8" fmla="*/ 723900 h 2476500"/>
              <a:gd name="connsiteX9" fmla="*/ 3067050 w 3867150"/>
              <a:gd name="connsiteY9" fmla="*/ 838200 h 2476500"/>
              <a:gd name="connsiteX10" fmla="*/ 2952750 w 3867150"/>
              <a:gd name="connsiteY10" fmla="*/ 952500 h 2476500"/>
              <a:gd name="connsiteX11" fmla="*/ 2895600 w 3867150"/>
              <a:gd name="connsiteY11" fmla="*/ 1009650 h 2476500"/>
              <a:gd name="connsiteX12" fmla="*/ 2838450 w 3867150"/>
              <a:gd name="connsiteY12" fmla="*/ 1085850 h 2476500"/>
              <a:gd name="connsiteX13" fmla="*/ 2762250 w 3867150"/>
              <a:gd name="connsiteY13" fmla="*/ 1200150 h 2476500"/>
              <a:gd name="connsiteX14" fmla="*/ 2724150 w 3867150"/>
              <a:gd name="connsiteY14" fmla="*/ 1257300 h 2476500"/>
              <a:gd name="connsiteX15" fmla="*/ 2667000 w 3867150"/>
              <a:gd name="connsiteY15" fmla="*/ 1295400 h 2476500"/>
              <a:gd name="connsiteX16" fmla="*/ 2609850 w 3867150"/>
              <a:gd name="connsiteY16" fmla="*/ 1352550 h 2476500"/>
              <a:gd name="connsiteX17" fmla="*/ 2552700 w 3867150"/>
              <a:gd name="connsiteY17" fmla="*/ 1371600 h 2476500"/>
              <a:gd name="connsiteX18" fmla="*/ 2438400 w 3867150"/>
              <a:gd name="connsiteY18" fmla="*/ 1447800 h 2476500"/>
              <a:gd name="connsiteX19" fmla="*/ 2381250 w 3867150"/>
              <a:gd name="connsiteY19" fmla="*/ 1485900 h 2476500"/>
              <a:gd name="connsiteX20" fmla="*/ 2266950 w 3867150"/>
              <a:gd name="connsiteY20" fmla="*/ 1543050 h 2476500"/>
              <a:gd name="connsiteX21" fmla="*/ 2209800 w 3867150"/>
              <a:gd name="connsiteY21" fmla="*/ 1562100 h 2476500"/>
              <a:gd name="connsiteX22" fmla="*/ 2152650 w 3867150"/>
              <a:gd name="connsiteY22" fmla="*/ 1600200 h 2476500"/>
              <a:gd name="connsiteX23" fmla="*/ 2038350 w 3867150"/>
              <a:gd name="connsiteY23" fmla="*/ 1638300 h 2476500"/>
              <a:gd name="connsiteX24" fmla="*/ 1905000 w 3867150"/>
              <a:gd name="connsiteY24" fmla="*/ 1695450 h 2476500"/>
              <a:gd name="connsiteX25" fmla="*/ 1847850 w 3867150"/>
              <a:gd name="connsiteY25" fmla="*/ 1733550 h 2476500"/>
              <a:gd name="connsiteX26" fmla="*/ 1790700 w 3867150"/>
              <a:gd name="connsiteY26" fmla="*/ 1847850 h 2476500"/>
              <a:gd name="connsiteX27" fmla="*/ 1809750 w 3867150"/>
              <a:gd name="connsiteY27" fmla="*/ 2000250 h 2476500"/>
              <a:gd name="connsiteX28" fmla="*/ 1143000 w 3867150"/>
              <a:gd name="connsiteY28" fmla="*/ 2324100 h 2476500"/>
              <a:gd name="connsiteX29" fmla="*/ 895350 w 3867150"/>
              <a:gd name="connsiteY29" fmla="*/ 2343150 h 2476500"/>
              <a:gd name="connsiteX30" fmla="*/ 0 w 3867150"/>
              <a:gd name="connsiteY30" fmla="*/ 2476500 h 2476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67150" h="2476500">
                <a:moveTo>
                  <a:pt x="3867150" y="0"/>
                </a:moveTo>
                <a:cubicBezTo>
                  <a:pt x="3823250" y="7317"/>
                  <a:pt x="3742597" y="14652"/>
                  <a:pt x="3695700" y="38100"/>
                </a:cubicBezTo>
                <a:cubicBezTo>
                  <a:pt x="3547984" y="111958"/>
                  <a:pt x="3725048" y="47367"/>
                  <a:pt x="3581400" y="95250"/>
                </a:cubicBezTo>
                <a:cubicBezTo>
                  <a:pt x="3543300" y="133350"/>
                  <a:pt x="3496988" y="164718"/>
                  <a:pt x="3467100" y="209550"/>
                </a:cubicBezTo>
                <a:cubicBezTo>
                  <a:pt x="3454400" y="228600"/>
                  <a:pt x="3443657" y="249111"/>
                  <a:pt x="3429000" y="266700"/>
                </a:cubicBezTo>
                <a:cubicBezTo>
                  <a:pt x="3306768" y="413379"/>
                  <a:pt x="3428345" y="239107"/>
                  <a:pt x="3333750" y="381000"/>
                </a:cubicBezTo>
                <a:cubicBezTo>
                  <a:pt x="3329266" y="398936"/>
                  <a:pt x="3308072" y="491990"/>
                  <a:pt x="3295650" y="514350"/>
                </a:cubicBezTo>
                <a:cubicBezTo>
                  <a:pt x="3273412" y="554378"/>
                  <a:pt x="3233930" y="585209"/>
                  <a:pt x="3219450" y="628650"/>
                </a:cubicBezTo>
                <a:cubicBezTo>
                  <a:pt x="3193160" y="707520"/>
                  <a:pt x="3217108" y="674661"/>
                  <a:pt x="3143250" y="723900"/>
                </a:cubicBezTo>
                <a:cubicBezTo>
                  <a:pt x="3117850" y="762000"/>
                  <a:pt x="3099429" y="805821"/>
                  <a:pt x="3067050" y="838200"/>
                </a:cubicBezTo>
                <a:lnTo>
                  <a:pt x="2952750" y="952500"/>
                </a:lnTo>
                <a:cubicBezTo>
                  <a:pt x="2933700" y="971550"/>
                  <a:pt x="2911764" y="988097"/>
                  <a:pt x="2895600" y="1009650"/>
                </a:cubicBezTo>
                <a:lnTo>
                  <a:pt x="2838450" y="1085850"/>
                </a:lnTo>
                <a:cubicBezTo>
                  <a:pt x="2804972" y="1186285"/>
                  <a:pt x="2841527" y="1105018"/>
                  <a:pt x="2762250" y="1200150"/>
                </a:cubicBezTo>
                <a:cubicBezTo>
                  <a:pt x="2747593" y="1217739"/>
                  <a:pt x="2740339" y="1241111"/>
                  <a:pt x="2724150" y="1257300"/>
                </a:cubicBezTo>
                <a:cubicBezTo>
                  <a:pt x="2707961" y="1273489"/>
                  <a:pt x="2684589" y="1280743"/>
                  <a:pt x="2667000" y="1295400"/>
                </a:cubicBezTo>
                <a:cubicBezTo>
                  <a:pt x="2646304" y="1312647"/>
                  <a:pt x="2632266" y="1337606"/>
                  <a:pt x="2609850" y="1352550"/>
                </a:cubicBezTo>
                <a:cubicBezTo>
                  <a:pt x="2593142" y="1363689"/>
                  <a:pt x="2570253" y="1361848"/>
                  <a:pt x="2552700" y="1371600"/>
                </a:cubicBezTo>
                <a:cubicBezTo>
                  <a:pt x="2512672" y="1393838"/>
                  <a:pt x="2476500" y="1422400"/>
                  <a:pt x="2438400" y="1447800"/>
                </a:cubicBezTo>
                <a:cubicBezTo>
                  <a:pt x="2419350" y="1460500"/>
                  <a:pt x="2402970" y="1478660"/>
                  <a:pt x="2381250" y="1485900"/>
                </a:cubicBezTo>
                <a:cubicBezTo>
                  <a:pt x="2237602" y="1533783"/>
                  <a:pt x="2414666" y="1469192"/>
                  <a:pt x="2266950" y="1543050"/>
                </a:cubicBezTo>
                <a:cubicBezTo>
                  <a:pt x="2248989" y="1552030"/>
                  <a:pt x="2227761" y="1553120"/>
                  <a:pt x="2209800" y="1562100"/>
                </a:cubicBezTo>
                <a:cubicBezTo>
                  <a:pt x="2189322" y="1572339"/>
                  <a:pt x="2173572" y="1590901"/>
                  <a:pt x="2152650" y="1600200"/>
                </a:cubicBezTo>
                <a:cubicBezTo>
                  <a:pt x="2115950" y="1616511"/>
                  <a:pt x="2071766" y="1616023"/>
                  <a:pt x="2038350" y="1638300"/>
                </a:cubicBezTo>
                <a:cubicBezTo>
                  <a:pt x="1959415" y="1690923"/>
                  <a:pt x="2003412" y="1670847"/>
                  <a:pt x="1905000" y="1695450"/>
                </a:cubicBezTo>
                <a:cubicBezTo>
                  <a:pt x="1885950" y="1708150"/>
                  <a:pt x="1864039" y="1717361"/>
                  <a:pt x="1847850" y="1733550"/>
                </a:cubicBezTo>
                <a:cubicBezTo>
                  <a:pt x="1810921" y="1770479"/>
                  <a:pt x="1806194" y="1801369"/>
                  <a:pt x="1790700" y="1847850"/>
                </a:cubicBezTo>
                <a:cubicBezTo>
                  <a:pt x="1797050" y="1898650"/>
                  <a:pt x="1801965" y="1949650"/>
                  <a:pt x="1809750" y="2000250"/>
                </a:cubicBezTo>
                <a:cubicBezTo>
                  <a:pt x="1814673" y="2032252"/>
                  <a:pt x="1125039" y="2297159"/>
                  <a:pt x="1143000" y="2324100"/>
                </a:cubicBezTo>
                <a:cubicBezTo>
                  <a:pt x="1154139" y="2340808"/>
                  <a:pt x="876300" y="2336800"/>
                  <a:pt x="895350" y="2343150"/>
                </a:cubicBezTo>
                <a:lnTo>
                  <a:pt x="0" y="2476500"/>
                </a:lnTo>
              </a:path>
            </a:pathLst>
          </a:custGeom>
          <a:ln w="317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Graph cuts segmentation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8674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  <a:defRPr/>
            </a:pPr>
            <a:r>
              <a:rPr lang="en-US" sz="2800" dirty="0" smtClean="0"/>
              <a:t>Define graph </a:t>
            </a:r>
          </a:p>
          <a:p>
            <a:pPr marL="914400" lvl="1" indent="-514350">
              <a:buFont typeface="Arial" pitchFamily="34" charset="0"/>
              <a:buChar char="–"/>
              <a:defRPr/>
            </a:pPr>
            <a:r>
              <a:rPr lang="en-US" sz="2400" dirty="0" smtClean="0"/>
              <a:t>usually 4-connected or 8-connected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800" dirty="0" smtClean="0"/>
              <a:t>Set weights to foreground/background</a:t>
            </a:r>
          </a:p>
          <a:p>
            <a:pPr marL="914400" lvl="1" indent="-514350">
              <a:buFont typeface="Arial" pitchFamily="34" charset="0"/>
              <a:buChar char="–"/>
              <a:defRPr/>
            </a:pPr>
            <a:r>
              <a:rPr lang="en-US" sz="2400" dirty="0" smtClean="0"/>
              <a:t>Color histogram or mixture of Gaussians for background and foreground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800" dirty="0" smtClean="0"/>
              <a:t>Set weights for edges between pixels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800" dirty="0" smtClean="0"/>
              <a:t>Apply min-cut/max-flow algorithm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800" dirty="0" smtClean="0"/>
              <a:t>Return to 2, using current labels to compute foreground, background models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  <a:defRPr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  <a:defRPr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  <a:defRPr/>
            </a:pPr>
            <a:endParaRPr lang="en-US" sz="2800" dirty="0"/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2286000" y="4191000"/>
          <a:ext cx="6011863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10" name="Equation" r:id="rId3" imgW="3225600" imgH="558720" progId="Equation.3">
                  <p:embed/>
                </p:oleObj>
              </mc:Choice>
              <mc:Fallback>
                <p:oleObj name="Equation" r:id="rId3" imgW="3225600" imgH="55872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191000"/>
                        <a:ext cx="6011863" cy="1041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27" name="Object 3"/>
          <p:cNvGraphicFramePr>
            <a:graphicFrameLocks noChangeAspect="1"/>
          </p:cNvGraphicFramePr>
          <p:nvPr/>
        </p:nvGraphicFramePr>
        <p:xfrm>
          <a:off x="3048000" y="2971800"/>
          <a:ext cx="5514975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11" name="Equation" r:id="rId5" imgW="2958840" imgH="507960" progId="Equation.3">
                  <p:embed/>
                </p:oleObj>
              </mc:Choice>
              <mc:Fallback>
                <p:oleObj name="Equation" r:id="rId5" imgW="2958840" imgH="50796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2971800"/>
                        <a:ext cx="5514975" cy="946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400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Colour Model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5225" y="5083175"/>
            <a:ext cx="6216650" cy="4111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z="2000" smtClean="0"/>
              <a:t>Gaussian Mixture Model </a:t>
            </a:r>
            <a:r>
              <a:rPr lang="en-GB" sz="1800" smtClean="0"/>
              <a:t>(typically 5-8 components)</a:t>
            </a:r>
          </a:p>
        </p:txBody>
      </p:sp>
      <p:pic>
        <p:nvPicPr>
          <p:cNvPr id="24580" name="Picture 5" descr="h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3963" y="3149600"/>
            <a:ext cx="2155825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Text Box 10"/>
          <p:cNvSpPr txBox="1">
            <a:spLocks noChangeArrowheads="1"/>
          </p:cNvSpPr>
          <p:nvPr/>
        </p:nvSpPr>
        <p:spPr bwMode="auto">
          <a:xfrm>
            <a:off x="1455738" y="3416300"/>
            <a:ext cx="996950" cy="425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b="1">
                <a:solidFill>
                  <a:srgbClr val="FF0000"/>
                </a:solidFill>
                <a:latin typeface="Arial Narrow" pitchFamily="34" charset="0"/>
              </a:rPr>
              <a:t>Foreground &amp;</a:t>
            </a:r>
            <a:br>
              <a:rPr lang="en-GB" sz="1400" b="1">
                <a:solidFill>
                  <a:srgbClr val="FF0000"/>
                </a:solidFill>
                <a:latin typeface="Arial Narrow" pitchFamily="34" charset="0"/>
              </a:rPr>
            </a:br>
            <a:r>
              <a:rPr lang="en-GB" sz="1400" b="1">
                <a:solidFill>
                  <a:srgbClr val="FF0000"/>
                </a:solidFill>
                <a:latin typeface="Arial Narrow" pitchFamily="34" charset="0"/>
              </a:rPr>
              <a:t>Background</a:t>
            </a:r>
          </a:p>
        </p:txBody>
      </p:sp>
      <p:sp>
        <p:nvSpPr>
          <p:cNvPr id="24582" name="Text Box 11"/>
          <p:cNvSpPr txBox="1">
            <a:spLocks noChangeArrowheads="1"/>
          </p:cNvSpPr>
          <p:nvPr/>
        </p:nvSpPr>
        <p:spPr bwMode="auto">
          <a:xfrm>
            <a:off x="2155825" y="4584700"/>
            <a:ext cx="995363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b="1">
                <a:solidFill>
                  <a:srgbClr val="0000CC"/>
                </a:solidFill>
                <a:latin typeface="Arial Narrow" pitchFamily="34" charset="0"/>
              </a:rPr>
              <a:t>Background</a:t>
            </a:r>
          </a:p>
        </p:txBody>
      </p:sp>
      <p:pic>
        <p:nvPicPr>
          <p:cNvPr id="24583" name="Picture 7" descr="h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21325" y="3197225"/>
            <a:ext cx="2139950" cy="169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4" name="Text Box 12"/>
          <p:cNvSpPr txBox="1">
            <a:spLocks noChangeArrowheads="1"/>
          </p:cNvSpPr>
          <p:nvPr/>
        </p:nvSpPr>
        <p:spPr bwMode="auto">
          <a:xfrm>
            <a:off x="5751513" y="3616325"/>
            <a:ext cx="995362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b="1">
                <a:solidFill>
                  <a:srgbClr val="FF0000"/>
                </a:solidFill>
                <a:latin typeface="Arial Narrow" pitchFamily="34" charset="0"/>
              </a:rPr>
              <a:t>Foreground</a:t>
            </a:r>
          </a:p>
        </p:txBody>
      </p:sp>
      <p:sp>
        <p:nvSpPr>
          <p:cNvPr id="24585" name="Text Box 13"/>
          <p:cNvSpPr txBox="1">
            <a:spLocks noChangeArrowheads="1"/>
          </p:cNvSpPr>
          <p:nvPr/>
        </p:nvSpPr>
        <p:spPr bwMode="auto">
          <a:xfrm>
            <a:off x="6345238" y="4556125"/>
            <a:ext cx="996950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b="1">
                <a:solidFill>
                  <a:srgbClr val="0000CC"/>
                </a:solidFill>
                <a:latin typeface="Arial Narrow" pitchFamily="34" charset="0"/>
              </a:rPr>
              <a:t>Background</a:t>
            </a:r>
          </a:p>
        </p:txBody>
      </p:sp>
      <p:sp>
        <p:nvSpPr>
          <p:cNvPr id="24586" name="Text Box 14"/>
          <p:cNvSpPr txBox="1">
            <a:spLocks noChangeArrowheads="1"/>
          </p:cNvSpPr>
          <p:nvPr/>
        </p:nvSpPr>
        <p:spPr bwMode="auto">
          <a:xfrm>
            <a:off x="3109913" y="4543425"/>
            <a:ext cx="19685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solidFill>
                  <a:srgbClr val="000000"/>
                </a:solidFill>
                <a:latin typeface="Arial Narrow" pitchFamily="34" charset="0"/>
              </a:rPr>
              <a:t>G</a:t>
            </a: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1108075" y="1416050"/>
            <a:ext cx="2390775" cy="1608138"/>
            <a:chOff x="665" y="1135"/>
            <a:chExt cx="1806" cy="1206"/>
          </a:xfrm>
        </p:grpSpPr>
        <p:pic>
          <p:nvPicPr>
            <p:cNvPr id="24596" name="Picture 18" descr="12408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65" y="1135"/>
              <a:ext cx="1806" cy="1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597" name="Rectangle 23"/>
            <p:cNvSpPr>
              <a:spLocks noChangeArrowheads="1"/>
            </p:cNvSpPr>
            <p:nvPr/>
          </p:nvSpPr>
          <p:spPr bwMode="auto">
            <a:xfrm>
              <a:off x="665" y="1135"/>
              <a:ext cx="95" cy="1206"/>
            </a:xfrm>
            <a:prstGeom prst="rect">
              <a:avLst/>
            </a:prstGeom>
            <a:solidFill>
              <a:srgbClr val="0000FF">
                <a:alpha val="4901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4598" name="Rectangle 24"/>
            <p:cNvSpPr>
              <a:spLocks noChangeArrowheads="1"/>
            </p:cNvSpPr>
            <p:nvPr/>
          </p:nvSpPr>
          <p:spPr bwMode="auto">
            <a:xfrm>
              <a:off x="2284" y="1135"/>
              <a:ext cx="187" cy="1206"/>
            </a:xfrm>
            <a:prstGeom prst="rect">
              <a:avLst/>
            </a:prstGeom>
            <a:solidFill>
              <a:srgbClr val="0000FF">
                <a:alpha val="4901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4599" name="Rectangle 25"/>
            <p:cNvSpPr>
              <a:spLocks noChangeArrowheads="1"/>
            </p:cNvSpPr>
            <p:nvPr/>
          </p:nvSpPr>
          <p:spPr bwMode="auto">
            <a:xfrm>
              <a:off x="760" y="1135"/>
              <a:ext cx="1524" cy="83"/>
            </a:xfrm>
            <a:prstGeom prst="rect">
              <a:avLst/>
            </a:prstGeom>
            <a:solidFill>
              <a:srgbClr val="0000FF">
                <a:alpha val="4901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4600" name="Rectangle 26"/>
            <p:cNvSpPr>
              <a:spLocks noChangeArrowheads="1"/>
            </p:cNvSpPr>
            <p:nvPr/>
          </p:nvSpPr>
          <p:spPr bwMode="auto">
            <a:xfrm>
              <a:off x="760" y="2286"/>
              <a:ext cx="1524" cy="55"/>
            </a:xfrm>
            <a:prstGeom prst="rect">
              <a:avLst/>
            </a:prstGeom>
            <a:solidFill>
              <a:srgbClr val="0000FF">
                <a:alpha val="4901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pic>
        <p:nvPicPr>
          <p:cNvPr id="24588" name="Picture 28" descr="t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10213" y="1479550"/>
            <a:ext cx="214630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9" name="AutoShape 38"/>
          <p:cNvSpPr>
            <a:spLocks noChangeArrowheads="1"/>
          </p:cNvSpPr>
          <p:nvPr/>
        </p:nvSpPr>
        <p:spPr bwMode="auto">
          <a:xfrm rot="-5400000">
            <a:off x="4264025" y="2593975"/>
            <a:ext cx="482600" cy="952500"/>
          </a:xfrm>
          <a:prstGeom prst="downArrow">
            <a:avLst>
              <a:gd name="adj1" fmla="val 50000"/>
              <a:gd name="adj2" fmla="val 49342"/>
            </a:avLst>
          </a:prstGeom>
          <a:solidFill>
            <a:srgbClr val="FF99CC"/>
          </a:solidFill>
          <a:ln w="730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4590" name="Text Box 39"/>
          <p:cNvSpPr txBox="1">
            <a:spLocks noChangeArrowheads="1"/>
          </p:cNvSpPr>
          <p:nvPr/>
        </p:nvSpPr>
        <p:spPr bwMode="auto">
          <a:xfrm>
            <a:off x="1309688" y="3171825"/>
            <a:ext cx="19685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solidFill>
                  <a:srgbClr val="000000"/>
                </a:solidFill>
                <a:latin typeface="Arial Narrow" pitchFamily="34" charset="0"/>
              </a:rPr>
              <a:t>R</a:t>
            </a:r>
          </a:p>
        </p:txBody>
      </p:sp>
      <p:sp>
        <p:nvSpPr>
          <p:cNvPr id="24591" name="Text Box 40"/>
          <p:cNvSpPr txBox="1">
            <a:spLocks noChangeArrowheads="1"/>
          </p:cNvSpPr>
          <p:nvPr/>
        </p:nvSpPr>
        <p:spPr bwMode="auto">
          <a:xfrm>
            <a:off x="7405688" y="4581525"/>
            <a:ext cx="19685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solidFill>
                  <a:srgbClr val="000000"/>
                </a:solidFill>
                <a:latin typeface="Arial Narrow" pitchFamily="34" charset="0"/>
              </a:rPr>
              <a:t>G</a:t>
            </a:r>
          </a:p>
        </p:txBody>
      </p:sp>
      <p:sp>
        <p:nvSpPr>
          <p:cNvPr id="24592" name="Text Box 41"/>
          <p:cNvSpPr txBox="1">
            <a:spLocks noChangeArrowheads="1"/>
          </p:cNvSpPr>
          <p:nvPr/>
        </p:nvSpPr>
        <p:spPr bwMode="auto">
          <a:xfrm>
            <a:off x="5595938" y="3209925"/>
            <a:ext cx="19685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solidFill>
                  <a:srgbClr val="000000"/>
                </a:solidFill>
                <a:latin typeface="Arial Narrow" pitchFamily="34" charset="0"/>
              </a:rPr>
              <a:t>R</a:t>
            </a:r>
          </a:p>
        </p:txBody>
      </p:sp>
      <p:sp>
        <p:nvSpPr>
          <p:cNvPr id="24593" name="Text Box 42"/>
          <p:cNvSpPr txBox="1">
            <a:spLocks noChangeArrowheads="1"/>
          </p:cNvSpPr>
          <p:nvPr/>
        </p:nvSpPr>
        <p:spPr bwMode="auto">
          <a:xfrm>
            <a:off x="3886200" y="3327400"/>
            <a:ext cx="1384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solidFill>
                  <a:srgbClr val="FFFFFF"/>
                </a:solidFill>
              </a:rPr>
              <a:t>Iterated graph cut</a:t>
            </a:r>
          </a:p>
        </p:txBody>
      </p:sp>
      <p:sp>
        <p:nvSpPr>
          <p:cNvPr id="24595" name="TextBox 27"/>
          <p:cNvSpPr txBox="1">
            <a:spLocks noChangeArrowheads="1"/>
          </p:cNvSpPr>
          <p:nvPr/>
        </p:nvSpPr>
        <p:spPr bwMode="auto">
          <a:xfrm>
            <a:off x="7239000" y="6488113"/>
            <a:ext cx="1905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Source: Rother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Picture8"/>
          <p:cNvPicPr>
            <a:picLocks noChangeAspect="1" noChangeArrowheads="1"/>
          </p:cNvPicPr>
          <p:nvPr/>
        </p:nvPicPr>
        <p:blipFill>
          <a:blip r:embed="rId3" cstate="print"/>
          <a:srcRect t="49146"/>
          <a:stretch>
            <a:fillRect/>
          </a:stretch>
        </p:blipFill>
        <p:spPr bwMode="auto">
          <a:xfrm>
            <a:off x="3724275" y="2171700"/>
            <a:ext cx="4835525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944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629400" cy="1343025"/>
          </a:xfrm>
        </p:spPr>
        <p:txBody>
          <a:bodyPr/>
          <a:lstStyle/>
          <a:p>
            <a:pPr eaLnBrk="1" hangingPunct="1">
              <a:defRPr/>
            </a:pPr>
            <a:r>
              <a:rPr lang="en-GB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Graph cuts</a:t>
            </a:r>
            <a:br>
              <a:rPr lang="en-GB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GB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en-GB" sz="2000" dirty="0" err="1" smtClean="0">
                <a:solidFill>
                  <a:srgbClr val="F1AE0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Boykov</a:t>
            </a:r>
            <a:r>
              <a:rPr lang="en-GB" sz="2000" dirty="0" smtClean="0">
                <a:solidFill>
                  <a:srgbClr val="F1AE0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and Jolly (2001)</a:t>
            </a:r>
          </a:p>
        </p:txBody>
      </p:sp>
      <p:sp>
        <p:nvSpPr>
          <p:cNvPr id="189448" name="Text Box 8"/>
          <p:cNvSpPr txBox="1">
            <a:spLocks noChangeArrowheads="1"/>
          </p:cNvSpPr>
          <p:nvPr/>
        </p:nvSpPr>
        <p:spPr bwMode="auto">
          <a:xfrm>
            <a:off x="1379538" y="1568450"/>
            <a:ext cx="1042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Image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408488" y="3260725"/>
            <a:ext cx="3478212" cy="7938"/>
            <a:chOff x="2777" y="2054"/>
            <a:chExt cx="2191" cy="5"/>
          </a:xfrm>
        </p:grpSpPr>
        <p:sp>
          <p:nvSpPr>
            <p:cNvPr id="25647" name="Line 10"/>
            <p:cNvSpPr>
              <a:spLocks noChangeShapeType="1"/>
            </p:cNvSpPr>
            <p:nvPr/>
          </p:nvSpPr>
          <p:spPr bwMode="auto">
            <a:xfrm flipV="1">
              <a:off x="3178" y="2054"/>
              <a:ext cx="198" cy="0"/>
            </a:xfrm>
            <a:prstGeom prst="line">
              <a:avLst/>
            </a:prstGeom>
            <a:noFill/>
            <a:ln w="19050">
              <a:solidFill>
                <a:srgbClr val="FFFF99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48" name="Line 11"/>
            <p:cNvSpPr>
              <a:spLocks noChangeShapeType="1"/>
            </p:cNvSpPr>
            <p:nvPr/>
          </p:nvSpPr>
          <p:spPr bwMode="auto">
            <a:xfrm flipV="1">
              <a:off x="4370" y="2054"/>
              <a:ext cx="198" cy="0"/>
            </a:xfrm>
            <a:prstGeom prst="line">
              <a:avLst/>
            </a:prstGeom>
            <a:noFill/>
            <a:ln w="19050">
              <a:solidFill>
                <a:srgbClr val="FFFF99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49" name="Line 12"/>
            <p:cNvSpPr>
              <a:spLocks noChangeShapeType="1"/>
            </p:cNvSpPr>
            <p:nvPr/>
          </p:nvSpPr>
          <p:spPr bwMode="auto">
            <a:xfrm flipV="1">
              <a:off x="3569" y="2054"/>
              <a:ext cx="198" cy="0"/>
            </a:xfrm>
            <a:prstGeom prst="line">
              <a:avLst/>
            </a:prstGeom>
            <a:noFill/>
            <a:ln w="38100">
              <a:solidFill>
                <a:srgbClr val="FFFF99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50" name="Line 13"/>
            <p:cNvSpPr>
              <a:spLocks noChangeShapeType="1"/>
            </p:cNvSpPr>
            <p:nvPr/>
          </p:nvSpPr>
          <p:spPr bwMode="auto">
            <a:xfrm flipV="1">
              <a:off x="3966" y="2054"/>
              <a:ext cx="198" cy="0"/>
            </a:xfrm>
            <a:prstGeom prst="line">
              <a:avLst/>
            </a:prstGeom>
            <a:noFill/>
            <a:ln w="38100">
              <a:solidFill>
                <a:srgbClr val="FFFF99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51" name="Line 14"/>
            <p:cNvSpPr>
              <a:spLocks noChangeShapeType="1"/>
            </p:cNvSpPr>
            <p:nvPr/>
          </p:nvSpPr>
          <p:spPr bwMode="auto">
            <a:xfrm flipV="1">
              <a:off x="4770" y="2059"/>
              <a:ext cx="198" cy="0"/>
            </a:xfrm>
            <a:prstGeom prst="line">
              <a:avLst/>
            </a:prstGeom>
            <a:noFill/>
            <a:ln w="38100">
              <a:solidFill>
                <a:srgbClr val="FFFF99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52" name="Line 15"/>
            <p:cNvSpPr>
              <a:spLocks noChangeShapeType="1"/>
            </p:cNvSpPr>
            <p:nvPr/>
          </p:nvSpPr>
          <p:spPr bwMode="auto">
            <a:xfrm flipV="1">
              <a:off x="2777" y="2058"/>
              <a:ext cx="198" cy="0"/>
            </a:xfrm>
            <a:prstGeom prst="line">
              <a:avLst/>
            </a:prstGeom>
            <a:noFill/>
            <a:ln w="38100">
              <a:solidFill>
                <a:srgbClr val="FFFF99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4333875" y="2063750"/>
            <a:ext cx="3602038" cy="1114425"/>
            <a:chOff x="2730" y="1300"/>
            <a:chExt cx="2269" cy="702"/>
          </a:xfrm>
        </p:grpSpPr>
        <p:sp>
          <p:nvSpPr>
            <p:cNvPr id="25640" name="Line 17"/>
            <p:cNvSpPr>
              <a:spLocks noChangeShapeType="1"/>
            </p:cNvSpPr>
            <p:nvPr/>
          </p:nvSpPr>
          <p:spPr bwMode="auto">
            <a:xfrm rot="10800000" flipH="1" flipV="1">
              <a:off x="3929" y="1321"/>
              <a:ext cx="689" cy="64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41" name="Line 18"/>
            <p:cNvSpPr>
              <a:spLocks noChangeShapeType="1"/>
            </p:cNvSpPr>
            <p:nvPr/>
          </p:nvSpPr>
          <p:spPr bwMode="auto">
            <a:xfrm rot="10800000" flipH="1" flipV="1">
              <a:off x="3913" y="1339"/>
              <a:ext cx="346" cy="617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42" name="Line 19"/>
            <p:cNvSpPr>
              <a:spLocks noChangeShapeType="1"/>
            </p:cNvSpPr>
            <p:nvPr/>
          </p:nvSpPr>
          <p:spPr bwMode="auto">
            <a:xfrm rot="10800000" flipH="1" flipV="1">
              <a:off x="3873" y="1345"/>
              <a:ext cx="0" cy="614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43" name="Line 20"/>
            <p:cNvSpPr>
              <a:spLocks noChangeShapeType="1"/>
            </p:cNvSpPr>
            <p:nvPr/>
          </p:nvSpPr>
          <p:spPr bwMode="auto">
            <a:xfrm rot="10800000" flipV="1">
              <a:off x="3503" y="1345"/>
              <a:ext cx="347" cy="63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44" name="Line 21"/>
            <p:cNvSpPr>
              <a:spLocks noChangeShapeType="1"/>
            </p:cNvSpPr>
            <p:nvPr/>
          </p:nvSpPr>
          <p:spPr bwMode="auto">
            <a:xfrm rot="10800000" flipV="1">
              <a:off x="3129" y="1318"/>
              <a:ext cx="693" cy="65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45" name="Line 22"/>
            <p:cNvSpPr>
              <a:spLocks noChangeShapeType="1"/>
            </p:cNvSpPr>
            <p:nvPr/>
          </p:nvSpPr>
          <p:spPr bwMode="auto">
            <a:xfrm rot="10800000" flipV="1">
              <a:off x="2730" y="1303"/>
              <a:ext cx="1074" cy="66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46" name="Line 23"/>
            <p:cNvSpPr>
              <a:spLocks noChangeShapeType="1"/>
            </p:cNvSpPr>
            <p:nvPr/>
          </p:nvSpPr>
          <p:spPr bwMode="auto">
            <a:xfrm rot="10800000" flipH="1" flipV="1">
              <a:off x="3956" y="1300"/>
              <a:ext cx="1043" cy="70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4348163" y="3400425"/>
            <a:ext cx="3621087" cy="1155700"/>
            <a:chOff x="2739" y="2142"/>
            <a:chExt cx="2281" cy="728"/>
          </a:xfrm>
        </p:grpSpPr>
        <p:sp>
          <p:nvSpPr>
            <p:cNvPr id="25633" name="Line 25"/>
            <p:cNvSpPr>
              <a:spLocks noChangeShapeType="1"/>
            </p:cNvSpPr>
            <p:nvPr/>
          </p:nvSpPr>
          <p:spPr bwMode="auto">
            <a:xfrm flipH="1" flipV="1">
              <a:off x="3112" y="2157"/>
              <a:ext cx="698" cy="663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34" name="Line 26"/>
            <p:cNvSpPr>
              <a:spLocks noChangeShapeType="1"/>
            </p:cNvSpPr>
            <p:nvPr/>
          </p:nvSpPr>
          <p:spPr bwMode="auto">
            <a:xfrm flipH="1" flipV="1">
              <a:off x="3492" y="2173"/>
              <a:ext cx="361" cy="62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35" name="Line 27"/>
            <p:cNvSpPr>
              <a:spLocks noChangeShapeType="1"/>
            </p:cNvSpPr>
            <p:nvPr/>
          </p:nvSpPr>
          <p:spPr bwMode="auto">
            <a:xfrm flipH="1" flipV="1">
              <a:off x="3877" y="2170"/>
              <a:ext cx="0" cy="61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36" name="Line 28"/>
            <p:cNvSpPr>
              <a:spLocks noChangeShapeType="1"/>
            </p:cNvSpPr>
            <p:nvPr/>
          </p:nvSpPr>
          <p:spPr bwMode="auto">
            <a:xfrm flipV="1">
              <a:off x="3902" y="2166"/>
              <a:ext cx="353" cy="62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37" name="Line 29"/>
            <p:cNvSpPr>
              <a:spLocks noChangeShapeType="1"/>
            </p:cNvSpPr>
            <p:nvPr/>
          </p:nvSpPr>
          <p:spPr bwMode="auto">
            <a:xfrm flipV="1">
              <a:off x="3940" y="2162"/>
              <a:ext cx="729" cy="655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38" name="Line 30"/>
            <p:cNvSpPr>
              <a:spLocks noChangeShapeType="1"/>
            </p:cNvSpPr>
            <p:nvPr/>
          </p:nvSpPr>
          <p:spPr bwMode="auto">
            <a:xfrm flipH="1" flipV="1">
              <a:off x="2739" y="2142"/>
              <a:ext cx="1043" cy="728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39" name="Line 31"/>
            <p:cNvSpPr>
              <a:spLocks noChangeShapeType="1"/>
            </p:cNvSpPr>
            <p:nvPr/>
          </p:nvSpPr>
          <p:spPr bwMode="auto">
            <a:xfrm flipV="1">
              <a:off x="3961" y="2153"/>
              <a:ext cx="1059" cy="691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381000" y="2085975"/>
            <a:ext cx="3028950" cy="2343150"/>
            <a:chOff x="240" y="1314"/>
            <a:chExt cx="1908" cy="1476"/>
          </a:xfrm>
        </p:grpSpPr>
        <p:sp>
          <p:nvSpPr>
            <p:cNvPr id="25631" name="Rectangle 33"/>
            <p:cNvSpPr>
              <a:spLocks noChangeArrowheads="1"/>
            </p:cNvSpPr>
            <p:nvPr/>
          </p:nvSpPr>
          <p:spPr bwMode="auto">
            <a:xfrm>
              <a:off x="240" y="1314"/>
              <a:ext cx="1908" cy="147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32" name="Oval 34"/>
            <p:cNvSpPr>
              <a:spLocks noChangeArrowheads="1"/>
            </p:cNvSpPr>
            <p:nvPr/>
          </p:nvSpPr>
          <p:spPr bwMode="auto">
            <a:xfrm>
              <a:off x="578" y="1434"/>
              <a:ext cx="1202" cy="1218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25609" name="Line 35"/>
          <p:cNvSpPr>
            <a:spLocks noChangeShapeType="1"/>
          </p:cNvSpPr>
          <p:nvPr/>
        </p:nvSpPr>
        <p:spPr bwMode="auto">
          <a:xfrm>
            <a:off x="384175" y="3698875"/>
            <a:ext cx="301307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6" name="Group 36"/>
          <p:cNvGrpSpPr>
            <a:grpSpLocks/>
          </p:cNvGrpSpPr>
          <p:nvPr/>
        </p:nvGrpSpPr>
        <p:grpSpPr bwMode="auto">
          <a:xfrm>
            <a:off x="1028700" y="1939925"/>
            <a:ext cx="7835900" cy="4314825"/>
            <a:chOff x="648" y="1222"/>
            <a:chExt cx="4936" cy="2718"/>
          </a:xfrm>
        </p:grpSpPr>
        <p:sp>
          <p:nvSpPr>
            <p:cNvPr id="189477" name="Text Box 37"/>
            <p:cNvSpPr txBox="1">
              <a:spLocks noChangeArrowheads="1"/>
            </p:cNvSpPr>
            <p:nvPr/>
          </p:nvSpPr>
          <p:spPr bwMode="auto">
            <a:xfrm>
              <a:off x="4651" y="1222"/>
              <a:ext cx="9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>
                  <a:solidFill>
                    <a:srgbClr val="F1AE05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 Min Cut</a:t>
              </a:r>
            </a:p>
          </p:txBody>
        </p:sp>
        <p:sp>
          <p:nvSpPr>
            <p:cNvPr id="25628" name="Text Box 38"/>
            <p:cNvSpPr txBox="1">
              <a:spLocks noChangeArrowheads="1"/>
            </p:cNvSpPr>
            <p:nvPr/>
          </p:nvSpPr>
          <p:spPr bwMode="auto">
            <a:xfrm>
              <a:off x="654" y="3414"/>
              <a:ext cx="442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2000" b="1" i="1">
                  <a:solidFill>
                    <a:srgbClr val="F1AE05"/>
                  </a:solidFill>
                </a:rPr>
                <a:t>Cut:</a:t>
              </a:r>
              <a:r>
                <a:rPr lang="de-DE" sz="2000">
                  <a:solidFill>
                    <a:srgbClr val="FFFFFF"/>
                  </a:solidFill>
                </a:rPr>
                <a:t> separating source and sink; Energy: collection of edges</a:t>
              </a: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5629" name="Text Box 39"/>
            <p:cNvSpPr txBox="1">
              <a:spLocks noChangeArrowheads="1"/>
            </p:cNvSpPr>
            <p:nvPr/>
          </p:nvSpPr>
          <p:spPr bwMode="auto">
            <a:xfrm>
              <a:off x="648" y="3690"/>
              <a:ext cx="436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2000" b="1" i="1">
                  <a:solidFill>
                    <a:srgbClr val="F1AE05"/>
                  </a:solidFill>
                </a:rPr>
                <a:t>Min Cut:</a:t>
              </a:r>
              <a:r>
                <a:rPr lang="de-DE" sz="2000">
                  <a:solidFill>
                    <a:srgbClr val="FFFFFF"/>
                  </a:solidFill>
                </a:rPr>
                <a:t> Global minimal enegry in polynomial time</a:t>
              </a:r>
              <a:endParaRPr lang="en-GB" sz="2000">
                <a:solidFill>
                  <a:srgbClr val="FFFFFF"/>
                </a:solidFill>
              </a:endParaRPr>
            </a:p>
          </p:txBody>
        </p:sp>
        <p:sp>
          <p:nvSpPr>
            <p:cNvPr id="25630" name="Freeform 40"/>
            <p:cNvSpPr>
              <a:spLocks/>
            </p:cNvSpPr>
            <p:nvPr/>
          </p:nvSpPr>
          <p:spPr bwMode="auto">
            <a:xfrm>
              <a:off x="2583" y="1512"/>
              <a:ext cx="2499" cy="988"/>
            </a:xfrm>
            <a:custGeom>
              <a:avLst/>
              <a:gdLst>
                <a:gd name="T0" fmla="*/ 2499 w 2499"/>
                <a:gd name="T1" fmla="*/ 0 h 988"/>
                <a:gd name="T2" fmla="*/ 1968 w 2499"/>
                <a:gd name="T3" fmla="*/ 378 h 988"/>
                <a:gd name="T4" fmla="*/ 1683 w 2499"/>
                <a:gd name="T5" fmla="*/ 906 h 988"/>
                <a:gd name="T6" fmla="*/ 870 w 2499"/>
                <a:gd name="T7" fmla="*/ 870 h 988"/>
                <a:gd name="T8" fmla="*/ 615 w 2499"/>
                <a:gd name="T9" fmla="*/ 381 h 988"/>
                <a:gd name="T10" fmla="*/ 0 w 2499"/>
                <a:gd name="T11" fmla="*/ 7 h 9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99"/>
                <a:gd name="T19" fmla="*/ 0 h 988"/>
                <a:gd name="T20" fmla="*/ 2499 w 2499"/>
                <a:gd name="T21" fmla="*/ 988 h 9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99" h="988">
                  <a:moveTo>
                    <a:pt x="2499" y="0"/>
                  </a:moveTo>
                  <a:cubicBezTo>
                    <a:pt x="2411" y="63"/>
                    <a:pt x="2104" y="227"/>
                    <a:pt x="1968" y="378"/>
                  </a:cubicBezTo>
                  <a:cubicBezTo>
                    <a:pt x="1832" y="529"/>
                    <a:pt x="1866" y="824"/>
                    <a:pt x="1683" y="906"/>
                  </a:cubicBezTo>
                  <a:cubicBezTo>
                    <a:pt x="1500" y="988"/>
                    <a:pt x="1048" y="957"/>
                    <a:pt x="870" y="870"/>
                  </a:cubicBezTo>
                  <a:cubicBezTo>
                    <a:pt x="692" y="783"/>
                    <a:pt x="760" y="525"/>
                    <a:pt x="615" y="381"/>
                  </a:cubicBezTo>
                  <a:cubicBezTo>
                    <a:pt x="470" y="237"/>
                    <a:pt x="128" y="85"/>
                    <a:pt x="0" y="7"/>
                  </a:cubicBezTo>
                </a:path>
              </a:pathLst>
            </a:custGeom>
            <a:noFill/>
            <a:ln w="63500">
              <a:solidFill>
                <a:srgbClr val="F1AE0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7" name="Group 41"/>
          <p:cNvGrpSpPr>
            <a:grpSpLocks/>
          </p:cNvGrpSpPr>
          <p:nvPr/>
        </p:nvGrpSpPr>
        <p:grpSpPr bwMode="auto">
          <a:xfrm>
            <a:off x="4089400" y="3111500"/>
            <a:ext cx="4125913" cy="331788"/>
            <a:chOff x="2576" y="1960"/>
            <a:chExt cx="2599" cy="209"/>
          </a:xfrm>
        </p:grpSpPr>
        <p:sp>
          <p:nvSpPr>
            <p:cNvPr id="25619" name="Oval 42"/>
            <p:cNvSpPr>
              <a:spLocks noChangeArrowheads="1"/>
            </p:cNvSpPr>
            <p:nvPr/>
          </p:nvSpPr>
          <p:spPr bwMode="auto">
            <a:xfrm flipV="1">
              <a:off x="2973" y="1968"/>
              <a:ext cx="198" cy="198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20" name="Oval 43"/>
            <p:cNvSpPr>
              <a:spLocks noChangeArrowheads="1"/>
            </p:cNvSpPr>
            <p:nvPr/>
          </p:nvSpPr>
          <p:spPr bwMode="auto">
            <a:xfrm flipV="1">
              <a:off x="4567" y="1962"/>
              <a:ext cx="198" cy="198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21" name="Oval 44"/>
            <p:cNvSpPr>
              <a:spLocks noChangeArrowheads="1"/>
            </p:cNvSpPr>
            <p:nvPr/>
          </p:nvSpPr>
          <p:spPr bwMode="auto">
            <a:xfrm flipV="1">
              <a:off x="4977" y="1971"/>
              <a:ext cx="198" cy="198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22" name="Oval 45"/>
            <p:cNvSpPr>
              <a:spLocks noChangeArrowheads="1"/>
            </p:cNvSpPr>
            <p:nvPr/>
          </p:nvSpPr>
          <p:spPr bwMode="auto">
            <a:xfrm flipV="1">
              <a:off x="2576" y="1960"/>
              <a:ext cx="198" cy="198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8" name="Group 46"/>
            <p:cNvGrpSpPr>
              <a:grpSpLocks/>
            </p:cNvGrpSpPr>
            <p:nvPr/>
          </p:nvGrpSpPr>
          <p:grpSpPr bwMode="auto">
            <a:xfrm>
              <a:off x="3373" y="1965"/>
              <a:ext cx="999" cy="204"/>
              <a:chOff x="3370" y="1962"/>
              <a:chExt cx="999" cy="204"/>
            </a:xfrm>
          </p:grpSpPr>
          <p:sp>
            <p:nvSpPr>
              <p:cNvPr id="25624" name="Oval 47"/>
              <p:cNvSpPr>
                <a:spLocks noChangeArrowheads="1"/>
              </p:cNvSpPr>
              <p:nvPr/>
            </p:nvSpPr>
            <p:spPr bwMode="auto">
              <a:xfrm flipV="1">
                <a:off x="3766" y="1968"/>
                <a:ext cx="198" cy="198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5625" name="Oval 48"/>
              <p:cNvSpPr>
                <a:spLocks noChangeArrowheads="1"/>
              </p:cNvSpPr>
              <p:nvPr/>
            </p:nvSpPr>
            <p:spPr bwMode="auto">
              <a:xfrm flipV="1">
                <a:off x="3370" y="1968"/>
                <a:ext cx="198" cy="198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5626" name="Oval 49"/>
              <p:cNvSpPr>
                <a:spLocks noChangeArrowheads="1"/>
              </p:cNvSpPr>
              <p:nvPr/>
            </p:nvSpPr>
            <p:spPr bwMode="auto">
              <a:xfrm flipV="1">
                <a:off x="4171" y="1962"/>
                <a:ext cx="198" cy="198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9" name="Group 56"/>
          <p:cNvGrpSpPr>
            <a:grpSpLocks/>
          </p:cNvGrpSpPr>
          <p:nvPr/>
        </p:nvGrpSpPr>
        <p:grpSpPr bwMode="auto">
          <a:xfrm>
            <a:off x="5403850" y="1163638"/>
            <a:ext cx="1681163" cy="971550"/>
            <a:chOff x="3404" y="733"/>
            <a:chExt cx="1059" cy="612"/>
          </a:xfrm>
        </p:grpSpPr>
        <p:sp>
          <p:nvSpPr>
            <p:cNvPr id="189491" name="Text Box 51"/>
            <p:cNvSpPr txBox="1">
              <a:spLocks noChangeArrowheads="1"/>
            </p:cNvSpPr>
            <p:nvPr/>
          </p:nvSpPr>
          <p:spPr bwMode="auto">
            <a:xfrm>
              <a:off x="3404" y="733"/>
              <a:ext cx="1059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Foreground (source)</a:t>
              </a:r>
            </a:p>
          </p:txBody>
        </p:sp>
        <p:sp>
          <p:nvSpPr>
            <p:cNvPr id="25618" name="Oval 52"/>
            <p:cNvSpPr>
              <a:spLocks noChangeArrowheads="1"/>
            </p:cNvSpPr>
            <p:nvPr/>
          </p:nvSpPr>
          <p:spPr bwMode="auto">
            <a:xfrm flipV="1">
              <a:off x="3779" y="1147"/>
              <a:ext cx="198" cy="198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rgbClr val="F1AE05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0" name="Group 53"/>
          <p:cNvGrpSpPr>
            <a:grpSpLocks/>
          </p:cNvGrpSpPr>
          <p:nvPr/>
        </p:nvGrpSpPr>
        <p:grpSpPr bwMode="auto">
          <a:xfrm>
            <a:off x="5378450" y="4433888"/>
            <a:ext cx="1604963" cy="990600"/>
            <a:chOff x="3388" y="2793"/>
            <a:chExt cx="1011" cy="624"/>
          </a:xfrm>
        </p:grpSpPr>
        <p:sp>
          <p:nvSpPr>
            <p:cNvPr id="189494" name="Text Box 54"/>
            <p:cNvSpPr txBox="1">
              <a:spLocks noChangeArrowheads="1"/>
            </p:cNvSpPr>
            <p:nvPr/>
          </p:nvSpPr>
          <p:spPr bwMode="auto">
            <a:xfrm>
              <a:off x="3388" y="2975"/>
              <a:ext cx="1011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Background</a:t>
              </a:r>
              <a:br>
                <a:rPr lang="en-GB" sz="2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</a:br>
              <a:r>
                <a:rPr lang="en-GB" sz="2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(sink)</a:t>
              </a:r>
            </a:p>
          </p:txBody>
        </p:sp>
        <p:sp>
          <p:nvSpPr>
            <p:cNvPr id="25616" name="Oval 55"/>
            <p:cNvSpPr>
              <a:spLocks noChangeArrowheads="1"/>
            </p:cNvSpPr>
            <p:nvPr/>
          </p:nvSpPr>
          <p:spPr bwMode="auto">
            <a:xfrm rot="10800000" flipV="1">
              <a:off x="3779" y="2793"/>
              <a:ext cx="198" cy="198"/>
            </a:xfrm>
            <a:prstGeom prst="ellipse">
              <a:avLst/>
            </a:prstGeom>
            <a:solidFill>
              <a:srgbClr val="000000"/>
            </a:solidFill>
            <a:ln w="38100">
              <a:solidFill>
                <a:srgbClr val="F1AE05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25614" name="TextBox 55"/>
          <p:cNvSpPr txBox="1">
            <a:spLocks noChangeArrowheads="1"/>
          </p:cNvSpPr>
          <p:nvPr/>
        </p:nvSpPr>
        <p:spPr bwMode="auto">
          <a:xfrm>
            <a:off x="7239000" y="6488113"/>
            <a:ext cx="1905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Source: Rother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 class: in-painting</a:t>
            </a:r>
            <a:endParaRPr lang="en-US" dirty="0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752600"/>
            <a:ext cx="6753225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123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What is easy or hard about these cases for </a:t>
            </a:r>
            <a:r>
              <a:rPr lang="en-US" sz="2800" dirty="0" err="1" smtClean="0"/>
              <a:t>graphcut</a:t>
            </a:r>
            <a:r>
              <a:rPr lang="en-US" sz="2800" dirty="0" smtClean="0"/>
              <a:t>-based segmentation?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DSC034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1538" y="1643063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996950" y="1782763"/>
            <a:ext cx="1498600" cy="1458912"/>
          </a:xfrm>
          <a:prstGeom prst="rect">
            <a:avLst/>
          </a:prstGeom>
          <a:noFill/>
          <a:ln w="508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Picture 11" descr="153_536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79825" y="1655763"/>
            <a:ext cx="2308225" cy="173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6626225" y="1425575"/>
            <a:ext cx="1450975" cy="1935163"/>
            <a:chOff x="4216" y="952"/>
            <a:chExt cx="914" cy="1219"/>
          </a:xfrm>
        </p:grpSpPr>
        <p:pic>
          <p:nvPicPr>
            <p:cNvPr id="8" name="Picture 14" descr="IMG_3872_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216" y="952"/>
              <a:ext cx="914" cy="1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15"/>
            <p:cNvSpPr>
              <a:spLocks noChangeArrowheads="1"/>
            </p:cNvSpPr>
            <p:nvPr/>
          </p:nvSpPr>
          <p:spPr bwMode="auto">
            <a:xfrm>
              <a:off x="4504" y="1173"/>
              <a:ext cx="288" cy="767"/>
            </a:xfrm>
            <a:prstGeom prst="rect">
              <a:avLst/>
            </a:prstGeom>
            <a:noFill/>
            <a:ln w="508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0" name="Freeform 22"/>
          <p:cNvSpPr>
            <a:spLocks/>
          </p:cNvSpPr>
          <p:nvPr/>
        </p:nvSpPr>
        <p:spPr bwMode="auto">
          <a:xfrm>
            <a:off x="3670300" y="1533525"/>
            <a:ext cx="2330450" cy="1984375"/>
          </a:xfrm>
          <a:custGeom>
            <a:avLst/>
            <a:gdLst>
              <a:gd name="T0" fmla="*/ 24 w 1356"/>
              <a:gd name="T1" fmla="*/ 270 h 1242"/>
              <a:gd name="T2" fmla="*/ 180 w 1356"/>
              <a:gd name="T3" fmla="*/ 198 h 1242"/>
              <a:gd name="T4" fmla="*/ 246 w 1356"/>
              <a:gd name="T5" fmla="*/ 174 h 1242"/>
              <a:gd name="T6" fmla="*/ 318 w 1356"/>
              <a:gd name="T7" fmla="*/ 156 h 1242"/>
              <a:gd name="T8" fmla="*/ 354 w 1356"/>
              <a:gd name="T9" fmla="*/ 126 h 1242"/>
              <a:gd name="T10" fmla="*/ 696 w 1356"/>
              <a:gd name="T11" fmla="*/ 0 h 1242"/>
              <a:gd name="T12" fmla="*/ 834 w 1356"/>
              <a:gd name="T13" fmla="*/ 12 h 1242"/>
              <a:gd name="T14" fmla="*/ 942 w 1356"/>
              <a:gd name="T15" fmla="*/ 48 h 1242"/>
              <a:gd name="T16" fmla="*/ 1044 w 1356"/>
              <a:gd name="T17" fmla="*/ 192 h 1242"/>
              <a:gd name="T18" fmla="*/ 1116 w 1356"/>
              <a:gd name="T19" fmla="*/ 276 h 1242"/>
              <a:gd name="T20" fmla="*/ 1188 w 1356"/>
              <a:gd name="T21" fmla="*/ 348 h 1242"/>
              <a:gd name="T22" fmla="*/ 1212 w 1356"/>
              <a:gd name="T23" fmla="*/ 372 h 1242"/>
              <a:gd name="T24" fmla="*/ 1230 w 1356"/>
              <a:gd name="T25" fmla="*/ 390 h 1242"/>
              <a:gd name="T26" fmla="*/ 1272 w 1356"/>
              <a:gd name="T27" fmla="*/ 462 h 1242"/>
              <a:gd name="T28" fmla="*/ 1296 w 1356"/>
              <a:gd name="T29" fmla="*/ 498 h 1242"/>
              <a:gd name="T30" fmla="*/ 1338 w 1356"/>
              <a:gd name="T31" fmla="*/ 600 h 1242"/>
              <a:gd name="T32" fmla="*/ 1356 w 1356"/>
              <a:gd name="T33" fmla="*/ 660 h 1242"/>
              <a:gd name="T34" fmla="*/ 1272 w 1356"/>
              <a:gd name="T35" fmla="*/ 1014 h 1242"/>
              <a:gd name="T36" fmla="*/ 1188 w 1356"/>
              <a:gd name="T37" fmla="*/ 1146 h 1242"/>
              <a:gd name="T38" fmla="*/ 1134 w 1356"/>
              <a:gd name="T39" fmla="*/ 1188 h 1242"/>
              <a:gd name="T40" fmla="*/ 990 w 1356"/>
              <a:gd name="T41" fmla="*/ 1242 h 1242"/>
              <a:gd name="T42" fmla="*/ 684 w 1356"/>
              <a:gd name="T43" fmla="*/ 1218 h 1242"/>
              <a:gd name="T44" fmla="*/ 474 w 1356"/>
              <a:gd name="T45" fmla="*/ 1158 h 1242"/>
              <a:gd name="T46" fmla="*/ 414 w 1356"/>
              <a:gd name="T47" fmla="*/ 1128 h 1242"/>
              <a:gd name="T48" fmla="*/ 330 w 1356"/>
              <a:gd name="T49" fmla="*/ 1050 h 1242"/>
              <a:gd name="T50" fmla="*/ 258 w 1356"/>
              <a:gd name="T51" fmla="*/ 978 h 1242"/>
              <a:gd name="T52" fmla="*/ 204 w 1356"/>
              <a:gd name="T53" fmla="*/ 924 h 1242"/>
              <a:gd name="T54" fmla="*/ 96 w 1356"/>
              <a:gd name="T55" fmla="*/ 762 h 1242"/>
              <a:gd name="T56" fmla="*/ 84 w 1356"/>
              <a:gd name="T57" fmla="*/ 726 h 1242"/>
              <a:gd name="T58" fmla="*/ 30 w 1356"/>
              <a:gd name="T59" fmla="*/ 564 h 1242"/>
              <a:gd name="T60" fmla="*/ 0 w 1356"/>
              <a:gd name="T61" fmla="*/ 408 h 1242"/>
              <a:gd name="T62" fmla="*/ 24 w 1356"/>
              <a:gd name="T63" fmla="*/ 270 h 124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356"/>
              <a:gd name="T97" fmla="*/ 0 h 1242"/>
              <a:gd name="T98" fmla="*/ 1356 w 1356"/>
              <a:gd name="T99" fmla="*/ 1242 h 1242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356" h="1242">
                <a:moveTo>
                  <a:pt x="24" y="270"/>
                </a:moveTo>
                <a:cubicBezTo>
                  <a:pt x="61" y="214"/>
                  <a:pt x="119" y="207"/>
                  <a:pt x="180" y="198"/>
                </a:cubicBezTo>
                <a:cubicBezTo>
                  <a:pt x="203" y="190"/>
                  <a:pt x="222" y="179"/>
                  <a:pt x="246" y="174"/>
                </a:cubicBezTo>
                <a:cubicBezTo>
                  <a:pt x="265" y="170"/>
                  <a:pt x="301" y="167"/>
                  <a:pt x="318" y="156"/>
                </a:cubicBezTo>
                <a:cubicBezTo>
                  <a:pt x="331" y="147"/>
                  <a:pt x="341" y="135"/>
                  <a:pt x="354" y="126"/>
                </a:cubicBezTo>
                <a:cubicBezTo>
                  <a:pt x="454" y="59"/>
                  <a:pt x="579" y="23"/>
                  <a:pt x="696" y="0"/>
                </a:cubicBezTo>
                <a:cubicBezTo>
                  <a:pt x="744" y="3"/>
                  <a:pt x="788" y="2"/>
                  <a:pt x="834" y="12"/>
                </a:cubicBezTo>
                <a:cubicBezTo>
                  <a:pt x="872" y="20"/>
                  <a:pt x="905" y="39"/>
                  <a:pt x="942" y="48"/>
                </a:cubicBezTo>
                <a:cubicBezTo>
                  <a:pt x="989" y="84"/>
                  <a:pt x="1011" y="143"/>
                  <a:pt x="1044" y="192"/>
                </a:cubicBezTo>
                <a:cubicBezTo>
                  <a:pt x="1067" y="227"/>
                  <a:pt x="1090" y="246"/>
                  <a:pt x="1116" y="276"/>
                </a:cubicBezTo>
                <a:cubicBezTo>
                  <a:pt x="1138" y="301"/>
                  <a:pt x="1164" y="324"/>
                  <a:pt x="1188" y="348"/>
                </a:cubicBezTo>
                <a:cubicBezTo>
                  <a:pt x="1196" y="356"/>
                  <a:pt x="1204" y="364"/>
                  <a:pt x="1212" y="372"/>
                </a:cubicBezTo>
                <a:cubicBezTo>
                  <a:pt x="1218" y="378"/>
                  <a:pt x="1230" y="390"/>
                  <a:pt x="1230" y="390"/>
                </a:cubicBezTo>
                <a:cubicBezTo>
                  <a:pt x="1239" y="417"/>
                  <a:pt x="1256" y="438"/>
                  <a:pt x="1272" y="462"/>
                </a:cubicBezTo>
                <a:cubicBezTo>
                  <a:pt x="1280" y="474"/>
                  <a:pt x="1296" y="498"/>
                  <a:pt x="1296" y="498"/>
                </a:cubicBezTo>
                <a:cubicBezTo>
                  <a:pt x="1305" y="535"/>
                  <a:pt x="1328" y="564"/>
                  <a:pt x="1338" y="600"/>
                </a:cubicBezTo>
                <a:cubicBezTo>
                  <a:pt x="1344" y="620"/>
                  <a:pt x="1356" y="660"/>
                  <a:pt x="1356" y="660"/>
                </a:cubicBezTo>
                <a:cubicBezTo>
                  <a:pt x="1351" y="786"/>
                  <a:pt x="1343" y="907"/>
                  <a:pt x="1272" y="1014"/>
                </a:cubicBezTo>
                <a:cubicBezTo>
                  <a:pt x="1263" y="1071"/>
                  <a:pt x="1230" y="1109"/>
                  <a:pt x="1188" y="1146"/>
                </a:cubicBezTo>
                <a:cubicBezTo>
                  <a:pt x="1139" y="1189"/>
                  <a:pt x="1171" y="1176"/>
                  <a:pt x="1134" y="1188"/>
                </a:cubicBezTo>
                <a:cubicBezTo>
                  <a:pt x="1106" y="1209"/>
                  <a:pt x="1028" y="1233"/>
                  <a:pt x="990" y="1242"/>
                </a:cubicBezTo>
                <a:cubicBezTo>
                  <a:pt x="885" y="1238"/>
                  <a:pt x="788" y="1225"/>
                  <a:pt x="684" y="1218"/>
                </a:cubicBezTo>
                <a:cubicBezTo>
                  <a:pt x="610" y="1207"/>
                  <a:pt x="546" y="1176"/>
                  <a:pt x="474" y="1158"/>
                </a:cubicBezTo>
                <a:cubicBezTo>
                  <a:pt x="454" y="1145"/>
                  <a:pt x="433" y="1143"/>
                  <a:pt x="414" y="1128"/>
                </a:cubicBezTo>
                <a:cubicBezTo>
                  <a:pt x="385" y="1104"/>
                  <a:pt x="361" y="1071"/>
                  <a:pt x="330" y="1050"/>
                </a:cubicBezTo>
                <a:cubicBezTo>
                  <a:pt x="311" y="1022"/>
                  <a:pt x="282" y="1002"/>
                  <a:pt x="258" y="978"/>
                </a:cubicBezTo>
                <a:cubicBezTo>
                  <a:pt x="239" y="959"/>
                  <a:pt x="226" y="939"/>
                  <a:pt x="204" y="924"/>
                </a:cubicBezTo>
                <a:cubicBezTo>
                  <a:pt x="168" y="870"/>
                  <a:pt x="132" y="816"/>
                  <a:pt x="96" y="762"/>
                </a:cubicBezTo>
                <a:cubicBezTo>
                  <a:pt x="89" y="751"/>
                  <a:pt x="91" y="737"/>
                  <a:pt x="84" y="726"/>
                </a:cubicBezTo>
                <a:cubicBezTo>
                  <a:pt x="52" y="678"/>
                  <a:pt x="48" y="617"/>
                  <a:pt x="30" y="564"/>
                </a:cubicBezTo>
                <a:cubicBezTo>
                  <a:pt x="11" y="508"/>
                  <a:pt x="0" y="467"/>
                  <a:pt x="0" y="408"/>
                </a:cubicBezTo>
                <a:lnTo>
                  <a:pt x="24" y="270"/>
                </a:lnTo>
                <a:close/>
              </a:path>
            </a:pathLst>
          </a:custGeom>
          <a:noFill/>
          <a:ln w="603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11" name="Group 5"/>
          <p:cNvGrpSpPr>
            <a:grpSpLocks/>
          </p:cNvGrpSpPr>
          <p:nvPr/>
        </p:nvGrpSpPr>
        <p:grpSpPr bwMode="auto">
          <a:xfrm>
            <a:off x="990600" y="4343400"/>
            <a:ext cx="1814513" cy="1333500"/>
            <a:chOff x="552" y="1552"/>
            <a:chExt cx="1558" cy="1040"/>
          </a:xfrm>
        </p:grpSpPr>
        <p:pic>
          <p:nvPicPr>
            <p:cNvPr id="12" name="Picture 6" descr="20907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52" y="1552"/>
              <a:ext cx="1558" cy="1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Rectangle 7"/>
            <p:cNvSpPr>
              <a:spLocks noChangeArrowheads="1"/>
            </p:cNvSpPr>
            <p:nvPr/>
          </p:nvSpPr>
          <p:spPr bwMode="auto">
            <a:xfrm>
              <a:off x="846" y="1776"/>
              <a:ext cx="1056" cy="712"/>
            </a:xfrm>
            <a:prstGeom prst="rect">
              <a:avLst/>
            </a:prstGeom>
            <a:noFill/>
            <a:ln w="5715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4" name="Group 9"/>
          <p:cNvGrpSpPr>
            <a:grpSpLocks/>
          </p:cNvGrpSpPr>
          <p:nvPr/>
        </p:nvGrpSpPr>
        <p:grpSpPr bwMode="auto">
          <a:xfrm>
            <a:off x="3335338" y="4343400"/>
            <a:ext cx="2284412" cy="1355725"/>
            <a:chOff x="4120" y="1344"/>
            <a:chExt cx="1496" cy="979"/>
          </a:xfrm>
        </p:grpSpPr>
        <p:pic>
          <p:nvPicPr>
            <p:cNvPr id="15" name="Picture 10" descr="tree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120" y="1344"/>
              <a:ext cx="1496" cy="9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4302" y="1344"/>
              <a:ext cx="1200" cy="976"/>
            </a:xfrm>
            <a:prstGeom prst="rect">
              <a:avLst/>
            </a:prstGeom>
            <a:noFill/>
            <a:ln w="5715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7" name="Group 13"/>
          <p:cNvGrpSpPr>
            <a:grpSpLocks/>
          </p:cNvGrpSpPr>
          <p:nvPr/>
        </p:nvGrpSpPr>
        <p:grpSpPr bwMode="auto">
          <a:xfrm>
            <a:off x="6164263" y="4330700"/>
            <a:ext cx="2051050" cy="1346200"/>
            <a:chOff x="2104" y="1248"/>
            <a:chExt cx="1807" cy="1206"/>
          </a:xfrm>
        </p:grpSpPr>
        <p:pic>
          <p:nvPicPr>
            <p:cNvPr id="18" name="Picture 14" descr="15309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104" y="1248"/>
              <a:ext cx="1807" cy="1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Rectangle 15"/>
            <p:cNvSpPr>
              <a:spLocks noChangeArrowheads="1"/>
            </p:cNvSpPr>
            <p:nvPr/>
          </p:nvSpPr>
          <p:spPr bwMode="auto">
            <a:xfrm>
              <a:off x="2142" y="1432"/>
              <a:ext cx="1352" cy="904"/>
            </a:xfrm>
            <a:prstGeom prst="rect">
              <a:avLst/>
            </a:prstGeom>
            <a:noFill/>
            <a:ln w="5715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990600"/>
            <a:ext cx="9144000" cy="525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dirty="0" smtClean="0"/>
              <a:t>Easier examples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6627" name="Picture 4" descr="DSC0344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1538" y="1643063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Rectangle 5"/>
          <p:cNvSpPr>
            <a:spLocks noChangeArrowheads="1"/>
          </p:cNvSpPr>
          <p:nvPr/>
        </p:nvSpPr>
        <p:spPr bwMode="auto">
          <a:xfrm>
            <a:off x="996950" y="1782763"/>
            <a:ext cx="1498600" cy="1458912"/>
          </a:xfrm>
          <a:prstGeom prst="rect">
            <a:avLst/>
          </a:prstGeom>
          <a:noFill/>
          <a:ln w="508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pic>
        <p:nvPicPr>
          <p:cNvPr id="26630" name="Picture 7" descr="r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16325" y="3640138"/>
            <a:ext cx="2308225" cy="182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8" descr="te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05625" y="3432175"/>
            <a:ext cx="873125" cy="2359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6632" name="Picture 11" descr="153_536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79825" y="1655763"/>
            <a:ext cx="2308225" cy="173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6626225" y="1425575"/>
            <a:ext cx="1450975" cy="1935163"/>
            <a:chOff x="4216" y="952"/>
            <a:chExt cx="914" cy="1219"/>
          </a:xfrm>
        </p:grpSpPr>
        <p:pic>
          <p:nvPicPr>
            <p:cNvPr id="26640" name="Picture 14" descr="IMG_3872_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216" y="952"/>
              <a:ext cx="914" cy="1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41" name="Rectangle 15"/>
            <p:cNvSpPr>
              <a:spLocks noChangeArrowheads="1"/>
            </p:cNvSpPr>
            <p:nvPr/>
          </p:nvSpPr>
          <p:spPr bwMode="auto">
            <a:xfrm>
              <a:off x="4504" y="1173"/>
              <a:ext cx="288" cy="767"/>
            </a:xfrm>
            <a:prstGeom prst="rect">
              <a:avLst/>
            </a:prstGeom>
            <a:noFill/>
            <a:ln w="508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0" y="6440488"/>
            <a:ext cx="9144000" cy="417512"/>
            <a:chOff x="0" y="4057"/>
            <a:chExt cx="5760" cy="263"/>
          </a:xfrm>
        </p:grpSpPr>
        <p:pic>
          <p:nvPicPr>
            <p:cNvPr id="26637" name="Picture 17" descr="MSRClogo"/>
            <p:cNvPicPr>
              <a:picLocks noChangeAspect="1" noChangeArrowheads="1"/>
            </p:cNvPicPr>
            <p:nvPr/>
          </p:nvPicPr>
          <p:blipFill>
            <a:blip r:embed="rId8" cstate="print">
              <a:lum bright="20000"/>
            </a:blip>
            <a:srcRect/>
            <a:stretch>
              <a:fillRect/>
            </a:stretch>
          </p:blipFill>
          <p:spPr bwMode="auto">
            <a:xfrm>
              <a:off x="0" y="4057"/>
              <a:ext cx="812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38" name="Line 18"/>
            <p:cNvSpPr>
              <a:spLocks noChangeShapeType="1"/>
            </p:cNvSpPr>
            <p:nvPr/>
          </p:nvSpPr>
          <p:spPr bwMode="auto">
            <a:xfrm>
              <a:off x="703" y="4065"/>
              <a:ext cx="5057" cy="0"/>
            </a:xfrm>
            <a:prstGeom prst="line">
              <a:avLst/>
            </a:prstGeom>
            <a:noFill/>
            <a:ln w="34925">
              <a:solidFill>
                <a:srgbClr val="C8C8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39" name="Text Box 19"/>
            <p:cNvSpPr txBox="1">
              <a:spLocks noChangeArrowheads="1"/>
            </p:cNvSpPr>
            <p:nvPr/>
          </p:nvSpPr>
          <p:spPr bwMode="auto">
            <a:xfrm>
              <a:off x="996" y="4108"/>
              <a:ext cx="4764" cy="212"/>
            </a:xfrm>
            <a:prstGeom prst="rect">
              <a:avLst/>
            </a:prstGeom>
            <a:noFill/>
            <a:ln w="730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>
                <a:spcBef>
                  <a:spcPct val="50000"/>
                </a:spcBef>
              </a:pPr>
              <a:r>
                <a:rPr lang="en-GB" sz="1600" b="1">
                  <a:solidFill>
                    <a:srgbClr val="B7B7FF"/>
                  </a:solidFill>
                </a:rPr>
                <a:t>        </a:t>
              </a:r>
              <a:r>
                <a:rPr lang="en-GB" sz="1600" b="1">
                  <a:solidFill>
                    <a:srgbClr val="C8C8FF"/>
                  </a:solidFill>
                </a:rPr>
                <a:t>GrabCut – Interactive Foreground Extraction</a:t>
              </a:r>
              <a:r>
                <a:rPr lang="en-GB" sz="1600">
                  <a:solidFill>
                    <a:srgbClr val="7979FF"/>
                  </a:solidFill>
                </a:rPr>
                <a:t>    		</a:t>
              </a:r>
              <a:r>
                <a:rPr lang="en-GB" sz="1600">
                  <a:solidFill>
                    <a:srgbClr val="C8C8FF"/>
                  </a:solidFill>
                </a:rPr>
                <a:t>10</a:t>
              </a:r>
              <a:r>
                <a:rPr lang="en-GB" sz="1600">
                  <a:solidFill>
                    <a:srgbClr val="7979FF"/>
                  </a:solidFill>
                </a:rPr>
                <a:t>                    </a:t>
              </a:r>
            </a:p>
          </p:txBody>
        </p:sp>
      </p:grpSp>
      <p:sp>
        <p:nvSpPr>
          <p:cNvPr id="26635" name="Freeform 22"/>
          <p:cNvSpPr>
            <a:spLocks/>
          </p:cNvSpPr>
          <p:nvPr/>
        </p:nvSpPr>
        <p:spPr bwMode="auto">
          <a:xfrm>
            <a:off x="3670300" y="1533525"/>
            <a:ext cx="2330450" cy="1984375"/>
          </a:xfrm>
          <a:custGeom>
            <a:avLst/>
            <a:gdLst>
              <a:gd name="T0" fmla="*/ 24 w 1356"/>
              <a:gd name="T1" fmla="*/ 270 h 1242"/>
              <a:gd name="T2" fmla="*/ 180 w 1356"/>
              <a:gd name="T3" fmla="*/ 198 h 1242"/>
              <a:gd name="T4" fmla="*/ 246 w 1356"/>
              <a:gd name="T5" fmla="*/ 174 h 1242"/>
              <a:gd name="T6" fmla="*/ 318 w 1356"/>
              <a:gd name="T7" fmla="*/ 156 h 1242"/>
              <a:gd name="T8" fmla="*/ 354 w 1356"/>
              <a:gd name="T9" fmla="*/ 126 h 1242"/>
              <a:gd name="T10" fmla="*/ 696 w 1356"/>
              <a:gd name="T11" fmla="*/ 0 h 1242"/>
              <a:gd name="T12" fmla="*/ 834 w 1356"/>
              <a:gd name="T13" fmla="*/ 12 h 1242"/>
              <a:gd name="T14" fmla="*/ 942 w 1356"/>
              <a:gd name="T15" fmla="*/ 48 h 1242"/>
              <a:gd name="T16" fmla="*/ 1044 w 1356"/>
              <a:gd name="T17" fmla="*/ 192 h 1242"/>
              <a:gd name="T18" fmla="*/ 1116 w 1356"/>
              <a:gd name="T19" fmla="*/ 276 h 1242"/>
              <a:gd name="T20" fmla="*/ 1188 w 1356"/>
              <a:gd name="T21" fmla="*/ 348 h 1242"/>
              <a:gd name="T22" fmla="*/ 1212 w 1356"/>
              <a:gd name="T23" fmla="*/ 372 h 1242"/>
              <a:gd name="T24" fmla="*/ 1230 w 1356"/>
              <a:gd name="T25" fmla="*/ 390 h 1242"/>
              <a:gd name="T26" fmla="*/ 1272 w 1356"/>
              <a:gd name="T27" fmla="*/ 462 h 1242"/>
              <a:gd name="T28" fmla="*/ 1296 w 1356"/>
              <a:gd name="T29" fmla="*/ 498 h 1242"/>
              <a:gd name="T30" fmla="*/ 1338 w 1356"/>
              <a:gd name="T31" fmla="*/ 600 h 1242"/>
              <a:gd name="T32" fmla="*/ 1356 w 1356"/>
              <a:gd name="T33" fmla="*/ 660 h 1242"/>
              <a:gd name="T34" fmla="*/ 1272 w 1356"/>
              <a:gd name="T35" fmla="*/ 1014 h 1242"/>
              <a:gd name="T36" fmla="*/ 1188 w 1356"/>
              <a:gd name="T37" fmla="*/ 1146 h 1242"/>
              <a:gd name="T38" fmla="*/ 1134 w 1356"/>
              <a:gd name="T39" fmla="*/ 1188 h 1242"/>
              <a:gd name="T40" fmla="*/ 990 w 1356"/>
              <a:gd name="T41" fmla="*/ 1242 h 1242"/>
              <a:gd name="T42" fmla="*/ 684 w 1356"/>
              <a:gd name="T43" fmla="*/ 1218 h 1242"/>
              <a:gd name="T44" fmla="*/ 474 w 1356"/>
              <a:gd name="T45" fmla="*/ 1158 h 1242"/>
              <a:gd name="T46" fmla="*/ 414 w 1356"/>
              <a:gd name="T47" fmla="*/ 1128 h 1242"/>
              <a:gd name="T48" fmla="*/ 330 w 1356"/>
              <a:gd name="T49" fmla="*/ 1050 h 1242"/>
              <a:gd name="T50" fmla="*/ 258 w 1356"/>
              <a:gd name="T51" fmla="*/ 978 h 1242"/>
              <a:gd name="T52" fmla="*/ 204 w 1356"/>
              <a:gd name="T53" fmla="*/ 924 h 1242"/>
              <a:gd name="T54" fmla="*/ 96 w 1356"/>
              <a:gd name="T55" fmla="*/ 762 h 1242"/>
              <a:gd name="T56" fmla="*/ 84 w 1356"/>
              <a:gd name="T57" fmla="*/ 726 h 1242"/>
              <a:gd name="T58" fmla="*/ 30 w 1356"/>
              <a:gd name="T59" fmla="*/ 564 h 1242"/>
              <a:gd name="T60" fmla="*/ 0 w 1356"/>
              <a:gd name="T61" fmla="*/ 408 h 1242"/>
              <a:gd name="T62" fmla="*/ 24 w 1356"/>
              <a:gd name="T63" fmla="*/ 270 h 124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356"/>
              <a:gd name="T97" fmla="*/ 0 h 1242"/>
              <a:gd name="T98" fmla="*/ 1356 w 1356"/>
              <a:gd name="T99" fmla="*/ 1242 h 1242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356" h="1242">
                <a:moveTo>
                  <a:pt x="24" y="270"/>
                </a:moveTo>
                <a:cubicBezTo>
                  <a:pt x="61" y="214"/>
                  <a:pt x="119" y="207"/>
                  <a:pt x="180" y="198"/>
                </a:cubicBezTo>
                <a:cubicBezTo>
                  <a:pt x="203" y="190"/>
                  <a:pt x="222" y="179"/>
                  <a:pt x="246" y="174"/>
                </a:cubicBezTo>
                <a:cubicBezTo>
                  <a:pt x="265" y="170"/>
                  <a:pt x="301" y="167"/>
                  <a:pt x="318" y="156"/>
                </a:cubicBezTo>
                <a:cubicBezTo>
                  <a:pt x="331" y="147"/>
                  <a:pt x="341" y="135"/>
                  <a:pt x="354" y="126"/>
                </a:cubicBezTo>
                <a:cubicBezTo>
                  <a:pt x="454" y="59"/>
                  <a:pt x="579" y="23"/>
                  <a:pt x="696" y="0"/>
                </a:cubicBezTo>
                <a:cubicBezTo>
                  <a:pt x="744" y="3"/>
                  <a:pt x="788" y="2"/>
                  <a:pt x="834" y="12"/>
                </a:cubicBezTo>
                <a:cubicBezTo>
                  <a:pt x="872" y="20"/>
                  <a:pt x="905" y="39"/>
                  <a:pt x="942" y="48"/>
                </a:cubicBezTo>
                <a:cubicBezTo>
                  <a:pt x="989" y="84"/>
                  <a:pt x="1011" y="143"/>
                  <a:pt x="1044" y="192"/>
                </a:cubicBezTo>
                <a:cubicBezTo>
                  <a:pt x="1067" y="227"/>
                  <a:pt x="1090" y="246"/>
                  <a:pt x="1116" y="276"/>
                </a:cubicBezTo>
                <a:cubicBezTo>
                  <a:pt x="1138" y="301"/>
                  <a:pt x="1164" y="324"/>
                  <a:pt x="1188" y="348"/>
                </a:cubicBezTo>
                <a:cubicBezTo>
                  <a:pt x="1196" y="356"/>
                  <a:pt x="1204" y="364"/>
                  <a:pt x="1212" y="372"/>
                </a:cubicBezTo>
                <a:cubicBezTo>
                  <a:pt x="1218" y="378"/>
                  <a:pt x="1230" y="390"/>
                  <a:pt x="1230" y="390"/>
                </a:cubicBezTo>
                <a:cubicBezTo>
                  <a:pt x="1239" y="417"/>
                  <a:pt x="1256" y="438"/>
                  <a:pt x="1272" y="462"/>
                </a:cubicBezTo>
                <a:cubicBezTo>
                  <a:pt x="1280" y="474"/>
                  <a:pt x="1296" y="498"/>
                  <a:pt x="1296" y="498"/>
                </a:cubicBezTo>
                <a:cubicBezTo>
                  <a:pt x="1305" y="535"/>
                  <a:pt x="1328" y="564"/>
                  <a:pt x="1338" y="600"/>
                </a:cubicBezTo>
                <a:cubicBezTo>
                  <a:pt x="1344" y="620"/>
                  <a:pt x="1356" y="660"/>
                  <a:pt x="1356" y="660"/>
                </a:cubicBezTo>
                <a:cubicBezTo>
                  <a:pt x="1351" y="786"/>
                  <a:pt x="1343" y="907"/>
                  <a:pt x="1272" y="1014"/>
                </a:cubicBezTo>
                <a:cubicBezTo>
                  <a:pt x="1263" y="1071"/>
                  <a:pt x="1230" y="1109"/>
                  <a:pt x="1188" y="1146"/>
                </a:cubicBezTo>
                <a:cubicBezTo>
                  <a:pt x="1139" y="1189"/>
                  <a:pt x="1171" y="1176"/>
                  <a:pt x="1134" y="1188"/>
                </a:cubicBezTo>
                <a:cubicBezTo>
                  <a:pt x="1106" y="1209"/>
                  <a:pt x="1028" y="1233"/>
                  <a:pt x="990" y="1242"/>
                </a:cubicBezTo>
                <a:cubicBezTo>
                  <a:pt x="885" y="1238"/>
                  <a:pt x="788" y="1225"/>
                  <a:pt x="684" y="1218"/>
                </a:cubicBezTo>
                <a:cubicBezTo>
                  <a:pt x="610" y="1207"/>
                  <a:pt x="546" y="1176"/>
                  <a:pt x="474" y="1158"/>
                </a:cubicBezTo>
                <a:cubicBezTo>
                  <a:pt x="454" y="1145"/>
                  <a:pt x="433" y="1143"/>
                  <a:pt x="414" y="1128"/>
                </a:cubicBezTo>
                <a:cubicBezTo>
                  <a:pt x="385" y="1104"/>
                  <a:pt x="361" y="1071"/>
                  <a:pt x="330" y="1050"/>
                </a:cubicBezTo>
                <a:cubicBezTo>
                  <a:pt x="311" y="1022"/>
                  <a:pt x="282" y="1002"/>
                  <a:pt x="258" y="978"/>
                </a:cubicBezTo>
                <a:cubicBezTo>
                  <a:pt x="239" y="959"/>
                  <a:pt x="226" y="939"/>
                  <a:pt x="204" y="924"/>
                </a:cubicBezTo>
                <a:cubicBezTo>
                  <a:pt x="168" y="870"/>
                  <a:pt x="132" y="816"/>
                  <a:pt x="96" y="762"/>
                </a:cubicBezTo>
                <a:cubicBezTo>
                  <a:pt x="89" y="751"/>
                  <a:pt x="91" y="737"/>
                  <a:pt x="84" y="726"/>
                </a:cubicBezTo>
                <a:cubicBezTo>
                  <a:pt x="52" y="678"/>
                  <a:pt x="48" y="617"/>
                  <a:pt x="30" y="564"/>
                </a:cubicBezTo>
                <a:cubicBezTo>
                  <a:pt x="11" y="508"/>
                  <a:pt x="0" y="467"/>
                  <a:pt x="0" y="408"/>
                </a:cubicBezTo>
                <a:lnTo>
                  <a:pt x="24" y="270"/>
                </a:lnTo>
                <a:close/>
              </a:path>
            </a:pathLst>
          </a:custGeom>
          <a:noFill/>
          <a:ln w="603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pic>
        <p:nvPicPr>
          <p:cNvPr id="26636" name="Picture 23" descr="o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00125" y="3559175"/>
            <a:ext cx="1976438" cy="190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0" y="990600"/>
            <a:ext cx="9144000" cy="525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 smtClean="0"/>
              <a:t>  More difficult Examples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 lIns="91401" tIns="45700" rIns="91401" bIns="45700"/>
          <a:lstStyle/>
          <a:p>
            <a:pPr eaLnBrk="1" hangingPunct="1">
              <a:buFontTx/>
              <a:buNone/>
            </a:pPr>
            <a:endParaRPr lang="en-GB" sz="2000" b="1" dirty="0" smtClean="0">
              <a:solidFill>
                <a:srgbClr val="F1AE05"/>
              </a:solidFill>
            </a:endParaRPr>
          </a:p>
          <a:p>
            <a:pPr eaLnBrk="1" hangingPunct="1">
              <a:buFontTx/>
              <a:buNone/>
            </a:pPr>
            <a:endParaRPr lang="en-GB" sz="2000" b="1" dirty="0" smtClean="0">
              <a:solidFill>
                <a:srgbClr val="F1AE05"/>
              </a:solidFill>
            </a:endParaRPr>
          </a:p>
          <a:p>
            <a:pPr eaLnBrk="1" hangingPunct="1">
              <a:buFontTx/>
              <a:buNone/>
            </a:pPr>
            <a:r>
              <a:rPr lang="en-GB" sz="2000" b="1" dirty="0" smtClean="0">
                <a:solidFill>
                  <a:srgbClr val="F1AE05"/>
                </a:solidFill>
              </a:rPr>
              <a:t>		Camouflage &amp; </a:t>
            </a:r>
          </a:p>
          <a:p>
            <a:pPr eaLnBrk="1" hangingPunct="1">
              <a:buFontTx/>
              <a:buNone/>
            </a:pPr>
            <a:r>
              <a:rPr lang="en-GB" sz="2000" b="1" dirty="0" smtClean="0">
                <a:solidFill>
                  <a:srgbClr val="F1AE05"/>
                </a:solidFill>
              </a:rPr>
              <a:t>		Low Contrast</a:t>
            </a:r>
          </a:p>
        </p:txBody>
      </p:sp>
      <p:pic>
        <p:nvPicPr>
          <p:cNvPr id="27652" name="Picture 4" descr="k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4103688"/>
            <a:ext cx="1673225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219200" y="2503488"/>
            <a:ext cx="1814513" cy="1333500"/>
            <a:chOff x="552" y="1552"/>
            <a:chExt cx="1558" cy="1040"/>
          </a:xfrm>
        </p:grpSpPr>
        <p:pic>
          <p:nvPicPr>
            <p:cNvPr id="27677" name="Picture 6" descr="20907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52" y="1552"/>
              <a:ext cx="1558" cy="1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78" name="Rectangle 7"/>
            <p:cNvSpPr>
              <a:spLocks noChangeArrowheads="1"/>
            </p:cNvSpPr>
            <p:nvPr/>
          </p:nvSpPr>
          <p:spPr bwMode="auto">
            <a:xfrm>
              <a:off x="846" y="1776"/>
              <a:ext cx="1056" cy="712"/>
            </a:xfrm>
            <a:prstGeom prst="rect">
              <a:avLst/>
            </a:prstGeom>
            <a:noFill/>
            <a:ln w="5715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pic>
        <p:nvPicPr>
          <p:cNvPr id="27654" name="Picture 8" descr="k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4763" y="4110038"/>
            <a:ext cx="1884362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563938" y="2503488"/>
            <a:ext cx="2284412" cy="1355725"/>
            <a:chOff x="4120" y="1344"/>
            <a:chExt cx="1496" cy="979"/>
          </a:xfrm>
        </p:grpSpPr>
        <p:pic>
          <p:nvPicPr>
            <p:cNvPr id="27675" name="Picture 10" descr="tree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120" y="1344"/>
              <a:ext cx="1496" cy="9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76" name="Rectangle 11"/>
            <p:cNvSpPr>
              <a:spLocks noChangeArrowheads="1"/>
            </p:cNvSpPr>
            <p:nvPr/>
          </p:nvSpPr>
          <p:spPr bwMode="auto">
            <a:xfrm>
              <a:off x="4302" y="1344"/>
              <a:ext cx="1200" cy="976"/>
            </a:xfrm>
            <a:prstGeom prst="rect">
              <a:avLst/>
            </a:prstGeom>
            <a:noFill/>
            <a:ln w="5715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6392863" y="2490788"/>
            <a:ext cx="2051050" cy="1346200"/>
            <a:chOff x="2104" y="1248"/>
            <a:chExt cx="1807" cy="1206"/>
          </a:xfrm>
        </p:grpSpPr>
        <p:pic>
          <p:nvPicPr>
            <p:cNvPr id="27673" name="Picture 14" descr="15309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104" y="1248"/>
              <a:ext cx="1807" cy="1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74" name="Rectangle 15"/>
            <p:cNvSpPr>
              <a:spLocks noChangeArrowheads="1"/>
            </p:cNvSpPr>
            <p:nvPr/>
          </p:nvSpPr>
          <p:spPr bwMode="auto">
            <a:xfrm>
              <a:off x="2142" y="1432"/>
              <a:ext cx="1352" cy="904"/>
            </a:xfrm>
            <a:prstGeom prst="rect">
              <a:avLst/>
            </a:prstGeom>
            <a:noFill/>
            <a:ln w="5715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27657" name="Rectangle 16"/>
          <p:cNvSpPr>
            <a:spLocks noChangeArrowheads="1"/>
          </p:cNvSpPr>
          <p:nvPr/>
        </p:nvSpPr>
        <p:spPr bwMode="auto">
          <a:xfrm>
            <a:off x="6570663" y="1925638"/>
            <a:ext cx="1830387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1" tIns="45700" rIns="91401" bIns="45700"/>
          <a:lstStyle/>
          <a:p>
            <a:pPr marL="342900" indent="-342900">
              <a:spcBef>
                <a:spcPct val="20000"/>
              </a:spcBef>
            </a:pPr>
            <a:r>
              <a:rPr lang="en-GB" sz="2000" b="1">
                <a:solidFill>
                  <a:srgbClr val="F1AE05"/>
                </a:solidFill>
              </a:rPr>
              <a:t>Harder Case</a:t>
            </a:r>
          </a:p>
        </p:txBody>
      </p:sp>
      <p:sp>
        <p:nvSpPr>
          <p:cNvPr id="27658" name="Rectangle 17"/>
          <p:cNvSpPr>
            <a:spLocks noChangeArrowheads="1"/>
          </p:cNvSpPr>
          <p:nvPr/>
        </p:nvSpPr>
        <p:spPr bwMode="auto">
          <a:xfrm>
            <a:off x="3848100" y="1900238"/>
            <a:ext cx="2116138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1" tIns="45700" rIns="91401" bIns="45700"/>
          <a:lstStyle/>
          <a:p>
            <a:pPr marL="342900" indent="-342900">
              <a:spcBef>
                <a:spcPct val="20000"/>
              </a:spcBef>
            </a:pPr>
            <a:r>
              <a:rPr lang="en-GB" sz="2000" b="1">
                <a:solidFill>
                  <a:srgbClr val="F1AE05"/>
                </a:solidFill>
              </a:rPr>
              <a:t>Fine structure</a:t>
            </a:r>
          </a:p>
        </p:txBody>
      </p:sp>
      <p:sp>
        <p:nvSpPr>
          <p:cNvPr id="27659" name="Text Box 22"/>
          <p:cNvSpPr txBox="1">
            <a:spLocks noChangeArrowheads="1"/>
          </p:cNvSpPr>
          <p:nvPr/>
        </p:nvSpPr>
        <p:spPr bwMode="auto">
          <a:xfrm>
            <a:off x="141288" y="2801938"/>
            <a:ext cx="1206500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solidFill>
                  <a:srgbClr val="FFFFFF"/>
                </a:solidFill>
                <a:latin typeface="Arial Narrow" pitchFamily="34" charset="0"/>
              </a:rPr>
              <a:t>Initial Rectangle</a:t>
            </a:r>
          </a:p>
        </p:txBody>
      </p:sp>
      <p:sp>
        <p:nvSpPr>
          <p:cNvPr id="27660" name="Text Box 23"/>
          <p:cNvSpPr txBox="1">
            <a:spLocks noChangeArrowheads="1"/>
          </p:cNvSpPr>
          <p:nvPr/>
        </p:nvSpPr>
        <p:spPr bwMode="auto">
          <a:xfrm>
            <a:off x="200025" y="4383088"/>
            <a:ext cx="1206500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solidFill>
                  <a:srgbClr val="FFFFFF"/>
                </a:solidFill>
                <a:latin typeface="Arial Narrow" pitchFamily="34" charset="0"/>
              </a:rPr>
              <a:t>Initial</a:t>
            </a:r>
            <a:br>
              <a:rPr lang="en-GB" b="1">
                <a:solidFill>
                  <a:srgbClr val="FFFFFF"/>
                </a:solidFill>
                <a:latin typeface="Arial Narrow" pitchFamily="34" charset="0"/>
              </a:rPr>
            </a:br>
            <a:r>
              <a:rPr lang="en-GB" b="1">
                <a:solidFill>
                  <a:srgbClr val="FFFFFF"/>
                </a:solidFill>
                <a:latin typeface="Arial Narrow" pitchFamily="34" charset="0"/>
              </a:rPr>
              <a:t>Result</a:t>
            </a:r>
          </a:p>
        </p:txBody>
      </p: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0" y="6440488"/>
            <a:ext cx="9144000" cy="417512"/>
            <a:chOff x="0" y="4057"/>
            <a:chExt cx="5760" cy="263"/>
          </a:xfrm>
        </p:grpSpPr>
        <p:pic>
          <p:nvPicPr>
            <p:cNvPr id="27670" name="Picture 25" descr="MSRClogo"/>
            <p:cNvPicPr>
              <a:picLocks noChangeAspect="1" noChangeArrowheads="1"/>
            </p:cNvPicPr>
            <p:nvPr/>
          </p:nvPicPr>
          <p:blipFill>
            <a:blip r:embed="rId8" cstate="print">
              <a:lum bright="20000"/>
            </a:blip>
            <a:srcRect/>
            <a:stretch>
              <a:fillRect/>
            </a:stretch>
          </p:blipFill>
          <p:spPr bwMode="auto">
            <a:xfrm>
              <a:off x="0" y="4057"/>
              <a:ext cx="812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71" name="Line 26"/>
            <p:cNvSpPr>
              <a:spLocks noChangeShapeType="1"/>
            </p:cNvSpPr>
            <p:nvPr/>
          </p:nvSpPr>
          <p:spPr bwMode="auto">
            <a:xfrm>
              <a:off x="703" y="4065"/>
              <a:ext cx="5057" cy="0"/>
            </a:xfrm>
            <a:prstGeom prst="line">
              <a:avLst/>
            </a:prstGeom>
            <a:noFill/>
            <a:ln w="34925">
              <a:solidFill>
                <a:srgbClr val="C8C8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72" name="Text Box 27"/>
            <p:cNvSpPr txBox="1">
              <a:spLocks noChangeArrowheads="1"/>
            </p:cNvSpPr>
            <p:nvPr/>
          </p:nvSpPr>
          <p:spPr bwMode="auto">
            <a:xfrm>
              <a:off x="996" y="4108"/>
              <a:ext cx="4764" cy="212"/>
            </a:xfrm>
            <a:prstGeom prst="rect">
              <a:avLst/>
            </a:prstGeom>
            <a:noFill/>
            <a:ln w="730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>
                <a:spcBef>
                  <a:spcPct val="50000"/>
                </a:spcBef>
              </a:pPr>
              <a:r>
                <a:rPr lang="en-GB" sz="1600" b="1">
                  <a:solidFill>
                    <a:srgbClr val="B7B7FF"/>
                  </a:solidFill>
                </a:rPr>
                <a:t>        </a:t>
              </a:r>
              <a:r>
                <a:rPr lang="en-GB" sz="1600" b="1">
                  <a:solidFill>
                    <a:srgbClr val="C8C8FF"/>
                  </a:solidFill>
                </a:rPr>
                <a:t>GrabCut – Interactive Foreground Extraction</a:t>
              </a:r>
              <a:r>
                <a:rPr lang="en-GB" sz="1600">
                  <a:solidFill>
                    <a:srgbClr val="7979FF"/>
                  </a:solidFill>
                </a:rPr>
                <a:t>    		</a:t>
              </a:r>
              <a:r>
                <a:rPr lang="en-GB" sz="1600">
                  <a:solidFill>
                    <a:srgbClr val="C8C8FF"/>
                  </a:solidFill>
                </a:rPr>
                <a:t>11</a:t>
              </a:r>
              <a:r>
                <a:rPr lang="en-GB" sz="1600">
                  <a:solidFill>
                    <a:srgbClr val="7979FF"/>
                  </a:solidFill>
                </a:rPr>
                <a:t>                    </a:t>
              </a:r>
            </a:p>
          </p:txBody>
        </p:sp>
      </p:grpSp>
      <p:sp>
        <p:nvSpPr>
          <p:cNvPr id="27662" name="Rectangle 31"/>
          <p:cNvSpPr>
            <a:spLocks noChangeArrowheads="1"/>
          </p:cNvSpPr>
          <p:nvPr/>
        </p:nvSpPr>
        <p:spPr bwMode="auto">
          <a:xfrm>
            <a:off x="6378575" y="4122738"/>
            <a:ext cx="2051050" cy="1346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pic>
        <p:nvPicPr>
          <p:cNvPr id="27663" name="Picture 28" descr="o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11913" y="4122738"/>
            <a:ext cx="198437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36"/>
          <p:cNvGrpSpPr>
            <a:grpSpLocks/>
          </p:cNvGrpSpPr>
          <p:nvPr/>
        </p:nvGrpSpPr>
        <p:grpSpPr bwMode="auto">
          <a:xfrm>
            <a:off x="6388100" y="2487613"/>
            <a:ext cx="2057400" cy="1346200"/>
            <a:chOff x="2924" y="349"/>
            <a:chExt cx="1296" cy="848"/>
          </a:xfrm>
        </p:grpSpPr>
        <p:pic>
          <p:nvPicPr>
            <p:cNvPr id="27668" name="Picture 33" descr="15309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928" y="349"/>
              <a:ext cx="1292" cy="8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69" name="Freeform 35"/>
            <p:cNvSpPr>
              <a:spLocks/>
            </p:cNvSpPr>
            <p:nvPr/>
          </p:nvSpPr>
          <p:spPr bwMode="auto">
            <a:xfrm>
              <a:off x="2924" y="447"/>
              <a:ext cx="977" cy="714"/>
            </a:xfrm>
            <a:custGeom>
              <a:avLst/>
              <a:gdLst>
                <a:gd name="T0" fmla="*/ 202 w 977"/>
                <a:gd name="T1" fmla="*/ 315 h 714"/>
                <a:gd name="T2" fmla="*/ 46 w 977"/>
                <a:gd name="T3" fmla="*/ 354 h 714"/>
                <a:gd name="T4" fmla="*/ 7 w 977"/>
                <a:gd name="T5" fmla="*/ 339 h 714"/>
                <a:gd name="T6" fmla="*/ 52 w 977"/>
                <a:gd name="T7" fmla="*/ 225 h 714"/>
                <a:gd name="T8" fmla="*/ 94 w 977"/>
                <a:gd name="T9" fmla="*/ 186 h 714"/>
                <a:gd name="T10" fmla="*/ 127 w 977"/>
                <a:gd name="T11" fmla="*/ 165 h 714"/>
                <a:gd name="T12" fmla="*/ 193 w 977"/>
                <a:gd name="T13" fmla="*/ 141 h 714"/>
                <a:gd name="T14" fmla="*/ 355 w 977"/>
                <a:gd name="T15" fmla="*/ 120 h 714"/>
                <a:gd name="T16" fmla="*/ 487 w 977"/>
                <a:gd name="T17" fmla="*/ 132 h 714"/>
                <a:gd name="T18" fmla="*/ 568 w 977"/>
                <a:gd name="T19" fmla="*/ 144 h 714"/>
                <a:gd name="T20" fmla="*/ 712 w 977"/>
                <a:gd name="T21" fmla="*/ 75 h 714"/>
                <a:gd name="T22" fmla="*/ 754 w 977"/>
                <a:gd name="T23" fmla="*/ 27 h 714"/>
                <a:gd name="T24" fmla="*/ 862 w 977"/>
                <a:gd name="T25" fmla="*/ 0 h 714"/>
                <a:gd name="T26" fmla="*/ 904 w 977"/>
                <a:gd name="T27" fmla="*/ 39 h 714"/>
                <a:gd name="T28" fmla="*/ 916 w 977"/>
                <a:gd name="T29" fmla="*/ 57 h 714"/>
                <a:gd name="T30" fmla="*/ 922 w 977"/>
                <a:gd name="T31" fmla="*/ 66 h 714"/>
                <a:gd name="T32" fmla="*/ 934 w 977"/>
                <a:gd name="T33" fmla="*/ 210 h 714"/>
                <a:gd name="T34" fmla="*/ 949 w 977"/>
                <a:gd name="T35" fmla="*/ 462 h 714"/>
                <a:gd name="T36" fmla="*/ 967 w 977"/>
                <a:gd name="T37" fmla="*/ 621 h 714"/>
                <a:gd name="T38" fmla="*/ 916 w 977"/>
                <a:gd name="T39" fmla="*/ 711 h 714"/>
                <a:gd name="T40" fmla="*/ 880 w 977"/>
                <a:gd name="T41" fmla="*/ 702 h 714"/>
                <a:gd name="T42" fmla="*/ 862 w 977"/>
                <a:gd name="T43" fmla="*/ 696 h 714"/>
                <a:gd name="T44" fmla="*/ 829 w 977"/>
                <a:gd name="T45" fmla="*/ 651 h 714"/>
                <a:gd name="T46" fmla="*/ 790 w 977"/>
                <a:gd name="T47" fmla="*/ 570 h 714"/>
                <a:gd name="T48" fmla="*/ 748 w 977"/>
                <a:gd name="T49" fmla="*/ 480 h 714"/>
                <a:gd name="T50" fmla="*/ 691 w 977"/>
                <a:gd name="T51" fmla="*/ 369 h 714"/>
                <a:gd name="T52" fmla="*/ 643 w 977"/>
                <a:gd name="T53" fmla="*/ 351 h 714"/>
                <a:gd name="T54" fmla="*/ 511 w 977"/>
                <a:gd name="T55" fmla="*/ 378 h 714"/>
                <a:gd name="T56" fmla="*/ 382 w 977"/>
                <a:gd name="T57" fmla="*/ 366 h 714"/>
                <a:gd name="T58" fmla="*/ 223 w 977"/>
                <a:gd name="T59" fmla="*/ 318 h 714"/>
                <a:gd name="T60" fmla="*/ 202 w 977"/>
                <a:gd name="T61" fmla="*/ 315 h 71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977"/>
                <a:gd name="T94" fmla="*/ 0 h 714"/>
                <a:gd name="T95" fmla="*/ 977 w 977"/>
                <a:gd name="T96" fmla="*/ 714 h 71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977" h="714">
                  <a:moveTo>
                    <a:pt x="202" y="315"/>
                  </a:moveTo>
                  <a:cubicBezTo>
                    <a:pt x="149" y="319"/>
                    <a:pt x="99" y="343"/>
                    <a:pt x="46" y="354"/>
                  </a:cubicBezTo>
                  <a:cubicBezTo>
                    <a:pt x="26" y="352"/>
                    <a:pt x="17" y="355"/>
                    <a:pt x="7" y="339"/>
                  </a:cubicBezTo>
                  <a:cubicBezTo>
                    <a:pt x="9" y="279"/>
                    <a:pt x="0" y="251"/>
                    <a:pt x="52" y="225"/>
                  </a:cubicBezTo>
                  <a:cubicBezTo>
                    <a:pt x="62" y="210"/>
                    <a:pt x="79" y="196"/>
                    <a:pt x="94" y="186"/>
                  </a:cubicBezTo>
                  <a:cubicBezTo>
                    <a:pt x="101" y="175"/>
                    <a:pt x="114" y="169"/>
                    <a:pt x="127" y="165"/>
                  </a:cubicBezTo>
                  <a:cubicBezTo>
                    <a:pt x="145" y="147"/>
                    <a:pt x="169" y="145"/>
                    <a:pt x="193" y="141"/>
                  </a:cubicBezTo>
                  <a:cubicBezTo>
                    <a:pt x="247" y="133"/>
                    <a:pt x="301" y="127"/>
                    <a:pt x="355" y="120"/>
                  </a:cubicBezTo>
                  <a:cubicBezTo>
                    <a:pt x="411" y="122"/>
                    <a:pt x="438" y="125"/>
                    <a:pt x="487" y="132"/>
                  </a:cubicBezTo>
                  <a:cubicBezTo>
                    <a:pt x="512" y="140"/>
                    <a:pt x="541" y="141"/>
                    <a:pt x="568" y="144"/>
                  </a:cubicBezTo>
                  <a:cubicBezTo>
                    <a:pt x="652" y="141"/>
                    <a:pt x="648" y="118"/>
                    <a:pt x="712" y="75"/>
                  </a:cubicBezTo>
                  <a:cubicBezTo>
                    <a:pt x="719" y="64"/>
                    <a:pt x="743" y="34"/>
                    <a:pt x="754" y="27"/>
                  </a:cubicBezTo>
                  <a:cubicBezTo>
                    <a:pt x="768" y="6"/>
                    <a:pt x="837" y="6"/>
                    <a:pt x="862" y="0"/>
                  </a:cubicBezTo>
                  <a:cubicBezTo>
                    <a:pt x="884" y="2"/>
                    <a:pt x="886" y="27"/>
                    <a:pt x="904" y="39"/>
                  </a:cubicBezTo>
                  <a:cubicBezTo>
                    <a:pt x="908" y="45"/>
                    <a:pt x="912" y="51"/>
                    <a:pt x="916" y="57"/>
                  </a:cubicBezTo>
                  <a:cubicBezTo>
                    <a:pt x="918" y="60"/>
                    <a:pt x="922" y="66"/>
                    <a:pt x="922" y="66"/>
                  </a:cubicBezTo>
                  <a:cubicBezTo>
                    <a:pt x="927" y="114"/>
                    <a:pt x="931" y="162"/>
                    <a:pt x="934" y="210"/>
                  </a:cubicBezTo>
                  <a:cubicBezTo>
                    <a:pt x="929" y="294"/>
                    <a:pt x="922" y="381"/>
                    <a:pt x="949" y="462"/>
                  </a:cubicBezTo>
                  <a:cubicBezTo>
                    <a:pt x="957" y="515"/>
                    <a:pt x="963" y="568"/>
                    <a:pt x="967" y="621"/>
                  </a:cubicBezTo>
                  <a:cubicBezTo>
                    <a:pt x="964" y="703"/>
                    <a:pt x="977" y="696"/>
                    <a:pt x="916" y="711"/>
                  </a:cubicBezTo>
                  <a:cubicBezTo>
                    <a:pt x="858" y="705"/>
                    <a:pt x="908" y="714"/>
                    <a:pt x="880" y="702"/>
                  </a:cubicBezTo>
                  <a:cubicBezTo>
                    <a:pt x="874" y="699"/>
                    <a:pt x="862" y="696"/>
                    <a:pt x="862" y="696"/>
                  </a:cubicBezTo>
                  <a:cubicBezTo>
                    <a:pt x="851" y="680"/>
                    <a:pt x="840" y="667"/>
                    <a:pt x="829" y="651"/>
                  </a:cubicBezTo>
                  <a:cubicBezTo>
                    <a:pt x="812" y="626"/>
                    <a:pt x="817" y="588"/>
                    <a:pt x="790" y="570"/>
                  </a:cubicBezTo>
                  <a:cubicBezTo>
                    <a:pt x="780" y="539"/>
                    <a:pt x="766" y="507"/>
                    <a:pt x="748" y="480"/>
                  </a:cubicBezTo>
                  <a:cubicBezTo>
                    <a:pt x="742" y="449"/>
                    <a:pt x="718" y="387"/>
                    <a:pt x="691" y="369"/>
                  </a:cubicBezTo>
                  <a:cubicBezTo>
                    <a:pt x="674" y="349"/>
                    <a:pt x="673" y="349"/>
                    <a:pt x="643" y="351"/>
                  </a:cubicBezTo>
                  <a:cubicBezTo>
                    <a:pt x="613" y="353"/>
                    <a:pt x="554" y="376"/>
                    <a:pt x="511" y="378"/>
                  </a:cubicBezTo>
                  <a:cubicBezTo>
                    <a:pt x="470" y="376"/>
                    <a:pt x="423" y="378"/>
                    <a:pt x="382" y="366"/>
                  </a:cubicBezTo>
                  <a:cubicBezTo>
                    <a:pt x="327" y="350"/>
                    <a:pt x="282" y="323"/>
                    <a:pt x="223" y="318"/>
                  </a:cubicBezTo>
                  <a:cubicBezTo>
                    <a:pt x="206" y="315"/>
                    <a:pt x="213" y="315"/>
                    <a:pt x="202" y="315"/>
                  </a:cubicBezTo>
                  <a:close/>
                </a:path>
              </a:pathLst>
            </a:custGeom>
            <a:noFill/>
            <a:ln w="349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7" name="Group 39"/>
          <p:cNvGrpSpPr>
            <a:grpSpLocks/>
          </p:cNvGrpSpPr>
          <p:nvPr/>
        </p:nvGrpSpPr>
        <p:grpSpPr bwMode="auto">
          <a:xfrm>
            <a:off x="6365875" y="4119563"/>
            <a:ext cx="2051050" cy="1377950"/>
            <a:chOff x="2854" y="3039"/>
            <a:chExt cx="1292" cy="868"/>
          </a:xfrm>
        </p:grpSpPr>
        <p:sp>
          <p:nvSpPr>
            <p:cNvPr id="27666" name="Rectangle 38"/>
            <p:cNvSpPr>
              <a:spLocks noChangeArrowheads="1"/>
            </p:cNvSpPr>
            <p:nvPr/>
          </p:nvSpPr>
          <p:spPr bwMode="auto">
            <a:xfrm>
              <a:off x="2854" y="3041"/>
              <a:ext cx="1292" cy="84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27667" name="Picture 30" descr="o1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883" y="3039"/>
              <a:ext cx="1218" cy="8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Lazy Snapping (Li et al. SG 2004)</a:t>
            </a:r>
            <a:endParaRPr lang="en-US" dirty="0"/>
          </a:p>
        </p:txBody>
      </p:sp>
      <p:pic>
        <p:nvPicPr>
          <p:cNvPr id="1873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914400"/>
            <a:ext cx="7743825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73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657600"/>
            <a:ext cx="3200400" cy="2881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739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3657600"/>
            <a:ext cx="3933825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 of Graph Cuts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Requires associative graphs</a:t>
            </a:r>
          </a:p>
          <a:p>
            <a:pPr lvl="1"/>
            <a:r>
              <a:rPr lang="en-US" dirty="0" smtClean="0"/>
              <a:t>Connected nodes should prefer to have the same label</a:t>
            </a:r>
          </a:p>
          <a:p>
            <a:endParaRPr lang="en-US" dirty="0" smtClean="0"/>
          </a:p>
          <a:p>
            <a:r>
              <a:rPr lang="en-US" dirty="0" smtClean="0"/>
              <a:t>Is optimal only for binary problems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Other applications: Seam Carving</a:t>
            </a:r>
            <a:endParaRPr lang="en-US" sz="3200" dirty="0"/>
          </a:p>
        </p:txBody>
      </p:sp>
      <p:pic>
        <p:nvPicPr>
          <p:cNvPr id="179204" name="Picture 4" descr="File:Broadway tower ed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953768"/>
            <a:ext cx="4876800" cy="3304032"/>
          </a:xfrm>
          <a:prstGeom prst="rect">
            <a:avLst/>
          </a:prstGeom>
          <a:noFill/>
        </p:spPr>
      </p:pic>
      <p:pic>
        <p:nvPicPr>
          <p:cNvPr id="179206" name="Picture 6" descr="File:Broadway tower edit Seam Carvin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7911" y="1905000"/>
            <a:ext cx="3313684" cy="3352800"/>
          </a:xfrm>
          <a:prstGeom prst="rect">
            <a:avLst/>
          </a:prstGeom>
          <a:noFill/>
        </p:spPr>
      </p:pic>
      <p:sp>
        <p:nvSpPr>
          <p:cNvPr id="9" name="Right Arrow 8"/>
          <p:cNvSpPr/>
          <p:nvPr/>
        </p:nvSpPr>
        <p:spPr>
          <a:xfrm>
            <a:off x="5181600" y="3429000"/>
            <a:ext cx="381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19400" y="6172200"/>
            <a:ext cx="38523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4"/>
              </a:rPr>
              <a:t>Demo: http://swieskowski.net/carve/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362200" y="1066800"/>
            <a:ext cx="4566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5"/>
              </a:rPr>
              <a:t>Seam Carving – </a:t>
            </a:r>
            <a:r>
              <a:rPr lang="en-US" dirty="0" err="1" smtClean="0">
                <a:hlinkClick r:id="rId5"/>
              </a:rPr>
              <a:t>Avidan</a:t>
            </a:r>
            <a:r>
              <a:rPr lang="en-US" dirty="0" smtClean="0">
                <a:hlinkClick r:id="rId5"/>
              </a:rPr>
              <a:t> and Shamir (2007)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Other applications: Seam Carving</a:t>
            </a:r>
            <a:endParaRPr lang="en-US" sz="32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 shortest path from top to bottom (or left to right), where cost = gradient magnitude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819400" y="6488668"/>
            <a:ext cx="38523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2"/>
              </a:rPr>
              <a:t>Demo: http://swieskowski.net/carve/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514600" y="6107668"/>
            <a:ext cx="4566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Seam Carving – </a:t>
            </a:r>
            <a:r>
              <a:rPr lang="en-US" dirty="0" err="1" smtClean="0">
                <a:hlinkClick r:id="rId3"/>
              </a:rPr>
              <a:t>Avidan</a:t>
            </a:r>
            <a:r>
              <a:rPr lang="en-US" dirty="0" smtClean="0">
                <a:hlinkClick r:id="rId3"/>
              </a:rPr>
              <a:t> and Shamir (2007)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752600" y="2057400"/>
            <a:ext cx="541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4"/>
              </a:rPr>
              <a:t>http</a:t>
            </a:r>
            <a:r>
              <a:rPr lang="en-US" dirty="0" smtClean="0">
                <a:hlinkClick r:id="rId4"/>
              </a:rPr>
              <a:t>://www.youtube.com/watch?v=6NcIJXTlugc</a:t>
            </a:r>
            <a:endParaRPr lang="en-US" dirty="0"/>
          </a:p>
        </p:txBody>
      </p:sp>
      <p:pic>
        <p:nvPicPr>
          <p:cNvPr id="1812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33600" y="2590800"/>
            <a:ext cx="4807079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applications: stitching</a:t>
            </a:r>
            <a:endParaRPr lang="en-US" dirty="0"/>
          </a:p>
        </p:txBody>
      </p:sp>
      <p:pic>
        <p:nvPicPr>
          <p:cNvPr id="182274" name="Picture 2" descr="image equ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00"/>
            <a:ext cx="8915400" cy="3609257"/>
          </a:xfrm>
          <a:prstGeom prst="rect">
            <a:avLst/>
          </a:prstGeom>
          <a:noFill/>
        </p:spPr>
      </p:pic>
      <p:sp>
        <p:nvSpPr>
          <p:cNvPr id="5" name="TextBox 4">
            <a:hlinkClick r:id="rId3"/>
          </p:cNvPr>
          <p:cNvSpPr txBox="1"/>
          <p:nvPr/>
        </p:nvSpPr>
        <p:spPr>
          <a:xfrm>
            <a:off x="1295400" y="1219200"/>
            <a:ext cx="5528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Graphcut Textures – </a:t>
            </a:r>
            <a:r>
              <a:rPr lang="en-US" dirty="0" err="1" smtClean="0">
                <a:hlinkClick r:id="rId3"/>
              </a:rPr>
              <a:t>Kwatra</a:t>
            </a:r>
            <a:r>
              <a:rPr lang="en-US" dirty="0" smtClean="0">
                <a:hlinkClick r:id="rId3"/>
              </a:rPr>
              <a:t> et al. SIGGRAPH 2003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applications: stitching</a:t>
            </a:r>
            <a:endParaRPr lang="en-US" dirty="0"/>
          </a:p>
        </p:txBody>
      </p:sp>
      <p:pic>
        <p:nvPicPr>
          <p:cNvPr id="1853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828800"/>
            <a:ext cx="256222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53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1752600"/>
            <a:ext cx="260985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534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4419600"/>
            <a:ext cx="263842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535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1828800"/>
            <a:ext cx="25717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531398" y="2438400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+</a:t>
            </a:r>
            <a:endParaRPr lang="en-US" sz="2400" b="1" dirty="0"/>
          </a:p>
        </p:txBody>
      </p:sp>
      <p:sp>
        <p:nvSpPr>
          <p:cNvPr id="10" name="Right Arrow 9"/>
          <p:cNvSpPr/>
          <p:nvPr/>
        </p:nvSpPr>
        <p:spPr>
          <a:xfrm>
            <a:off x="5410200" y="2667000"/>
            <a:ext cx="533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5400000">
            <a:off x="7086600" y="3886200"/>
            <a:ext cx="533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hlinkClick r:id="rId6"/>
          </p:cNvPr>
          <p:cNvSpPr txBox="1"/>
          <p:nvPr/>
        </p:nvSpPr>
        <p:spPr>
          <a:xfrm>
            <a:off x="1295400" y="1219200"/>
            <a:ext cx="5528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6"/>
              </a:rPr>
              <a:t>Graphcut Textures – </a:t>
            </a:r>
            <a:r>
              <a:rPr lang="en-US" dirty="0" err="1" smtClean="0">
                <a:hlinkClick r:id="rId6"/>
              </a:rPr>
              <a:t>Kwatra</a:t>
            </a:r>
            <a:r>
              <a:rPr lang="en-US" dirty="0" smtClean="0">
                <a:hlinkClick r:id="rId6"/>
              </a:rPr>
              <a:t> et al. SIGGRAPH 2003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0" y="4495800"/>
            <a:ext cx="45688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Ideal boundary: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Similar color in both images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High gradient in both images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big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Treat image as a graph</a:t>
            </a:r>
          </a:p>
          <a:p>
            <a:pPr lvl="1"/>
            <a:r>
              <a:rPr lang="en-US" dirty="0" smtClean="0"/>
              <a:t>Pixels are nodes</a:t>
            </a:r>
          </a:p>
          <a:p>
            <a:pPr lvl="1"/>
            <a:r>
              <a:rPr lang="en-US" dirty="0" smtClean="0"/>
              <a:t>Between-pixel edge weights based on gradients</a:t>
            </a:r>
          </a:p>
          <a:p>
            <a:pPr lvl="1"/>
            <a:r>
              <a:rPr lang="en-US" dirty="0" smtClean="0"/>
              <a:t>Sometimes per-pixel weights for affinity to foreground/background</a:t>
            </a:r>
          </a:p>
          <a:p>
            <a:endParaRPr lang="en-US" dirty="0" smtClean="0"/>
          </a:p>
          <a:p>
            <a:r>
              <a:rPr lang="en-US" dirty="0" smtClean="0"/>
              <a:t>Good boundaries are a short path through the graph (Intelligent Scissors, Seam Carving)</a:t>
            </a:r>
          </a:p>
          <a:p>
            <a:endParaRPr lang="en-US" dirty="0" smtClean="0"/>
          </a:p>
          <a:p>
            <a:r>
              <a:rPr lang="en-US" dirty="0" smtClean="0"/>
              <a:t>Good regions are produced by a low-cost cut (</a:t>
            </a:r>
            <a:r>
              <a:rPr lang="en-US" dirty="0" err="1" smtClean="0"/>
              <a:t>GrabCuts</a:t>
            </a:r>
            <a:r>
              <a:rPr lang="en-US" dirty="0" smtClean="0"/>
              <a:t>, Graph Cut Stitching)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This Lecture: Finding Seams and Boundaries</a:t>
            </a:r>
            <a:endParaRPr lang="en-US" sz="3200" dirty="0"/>
          </a:p>
        </p:txBody>
      </p:sp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262555"/>
            <a:ext cx="291465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reeform 4"/>
          <p:cNvSpPr/>
          <p:nvPr/>
        </p:nvSpPr>
        <p:spPr>
          <a:xfrm>
            <a:off x="1863969" y="2338755"/>
            <a:ext cx="1793631" cy="1336431"/>
          </a:xfrm>
          <a:custGeom>
            <a:avLst/>
            <a:gdLst>
              <a:gd name="connsiteX0" fmla="*/ 0 w 1793631"/>
              <a:gd name="connsiteY0" fmla="*/ 0 h 1336431"/>
              <a:gd name="connsiteX1" fmla="*/ 1266093 w 1793631"/>
              <a:gd name="connsiteY1" fmla="*/ 123092 h 1336431"/>
              <a:gd name="connsiteX2" fmla="*/ 1793631 w 1793631"/>
              <a:gd name="connsiteY2" fmla="*/ 1336431 h 1336431"/>
              <a:gd name="connsiteX3" fmla="*/ 105508 w 1793631"/>
              <a:gd name="connsiteY3" fmla="*/ 1248508 h 1336431"/>
              <a:gd name="connsiteX4" fmla="*/ 0 w 1793631"/>
              <a:gd name="connsiteY4" fmla="*/ 0 h 1336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3631" h="1336431">
                <a:moveTo>
                  <a:pt x="0" y="0"/>
                </a:moveTo>
                <a:lnTo>
                  <a:pt x="1266093" y="123092"/>
                </a:lnTo>
                <a:lnTo>
                  <a:pt x="1793631" y="1336431"/>
                </a:lnTo>
                <a:lnTo>
                  <a:pt x="105508" y="1248508"/>
                </a:lnTo>
                <a:lnTo>
                  <a:pt x="0" y="0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11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2286000"/>
            <a:ext cx="290512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ight Arrow 6"/>
          <p:cNvSpPr/>
          <p:nvPr/>
        </p:nvSpPr>
        <p:spPr>
          <a:xfrm>
            <a:off x="4191000" y="3024555"/>
            <a:ext cx="6096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276600" y="1447800"/>
            <a:ext cx="24048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Segmentation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Take-home questions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04800" y="1676400"/>
            <a:ext cx="8229600" cy="13716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1. What would be the result in “Intelligent Scissors” if all of the edge costs were set to 1?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061652" y="0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09/20/12</a:t>
            </a:r>
            <a:endParaRPr lang="en-US" dirty="0"/>
          </a:p>
        </p:txBody>
      </p:sp>
      <p:sp>
        <p:nvSpPr>
          <p:cNvPr id="16" name="Content Placeholder 9"/>
          <p:cNvSpPr txBox="1">
            <a:spLocks/>
          </p:cNvSpPr>
          <p:nvPr/>
        </p:nvSpPr>
        <p:spPr bwMode="auto">
          <a:xfrm>
            <a:off x="304800" y="43434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10000"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2. Typically,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“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GrabCut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” will not work well on objects with thin structures.  How could you change the boundary costs to better segment such objects?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Discussion of project 1</a:t>
            </a:r>
          </a:p>
          <a:p>
            <a:endParaRPr lang="en-US" dirty="0" smtClean="0"/>
          </a:p>
          <a:p>
            <a:r>
              <a:rPr lang="en-US" dirty="0" smtClean="0"/>
              <a:t>Compositing and blending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This Lecture: Finding Seams and Boundaries</a:t>
            </a:r>
            <a:endParaRPr lang="en-US" sz="3200" dirty="0"/>
          </a:p>
        </p:txBody>
      </p:sp>
      <p:pic>
        <p:nvPicPr>
          <p:cNvPr id="179204" name="Picture 4" descr="File:Broadway tower ed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953768"/>
            <a:ext cx="4876800" cy="3304032"/>
          </a:xfrm>
          <a:prstGeom prst="rect">
            <a:avLst/>
          </a:prstGeom>
          <a:noFill/>
        </p:spPr>
      </p:pic>
      <p:pic>
        <p:nvPicPr>
          <p:cNvPr id="179206" name="Picture 6" descr="File:Broadway tower edit Seam Carvin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7911" y="1905000"/>
            <a:ext cx="3313684" cy="3352800"/>
          </a:xfrm>
          <a:prstGeom prst="rect">
            <a:avLst/>
          </a:prstGeom>
          <a:noFill/>
        </p:spPr>
      </p:pic>
      <p:sp>
        <p:nvSpPr>
          <p:cNvPr id="9" name="Right Arrow 8"/>
          <p:cNvSpPr/>
          <p:nvPr/>
        </p:nvSpPr>
        <p:spPr>
          <a:xfrm>
            <a:off x="5181600" y="3429000"/>
            <a:ext cx="381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429000" y="1219200"/>
            <a:ext cx="20457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Retargeting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2819400" y="6172200"/>
            <a:ext cx="3108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4"/>
              </a:rPr>
              <a:t>http://swieskowski.net/carve/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This Lecture: Finding Seams and Boundaries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3429000" y="1219200"/>
            <a:ext cx="15632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Stitching</a:t>
            </a:r>
            <a:endParaRPr lang="en-US" sz="2800" dirty="0"/>
          </a:p>
        </p:txBody>
      </p:sp>
      <p:pic>
        <p:nvPicPr>
          <p:cNvPr id="12" name="Picture 2" descr="image equ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1200"/>
            <a:ext cx="8915400" cy="36092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This Lecture: Finding seams and boundaries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pPr>
              <a:buNone/>
            </a:pPr>
            <a:r>
              <a:rPr lang="en-US" dirty="0" smtClean="0"/>
              <a:t>Fundamental Concept: The Image as a Graph</a:t>
            </a:r>
          </a:p>
          <a:p>
            <a:r>
              <a:rPr lang="en-US" sz="2800" dirty="0" smtClean="0"/>
              <a:t>Intelligent Scissors: Good boundary = short path</a:t>
            </a:r>
          </a:p>
          <a:p>
            <a:r>
              <a:rPr lang="en-US" sz="2800" dirty="0" smtClean="0"/>
              <a:t>Graph cuts: Good region is has low cutting cost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Semi-automated segmentation</a:t>
            </a:r>
            <a:endParaRPr lang="en-US" dirty="0"/>
          </a:p>
        </p:txBody>
      </p:sp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262555"/>
            <a:ext cx="291465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reeform 4"/>
          <p:cNvSpPr/>
          <p:nvPr/>
        </p:nvSpPr>
        <p:spPr>
          <a:xfrm>
            <a:off x="1863969" y="2338755"/>
            <a:ext cx="1793631" cy="1336431"/>
          </a:xfrm>
          <a:custGeom>
            <a:avLst/>
            <a:gdLst>
              <a:gd name="connsiteX0" fmla="*/ 0 w 1793631"/>
              <a:gd name="connsiteY0" fmla="*/ 0 h 1336431"/>
              <a:gd name="connsiteX1" fmla="*/ 1266093 w 1793631"/>
              <a:gd name="connsiteY1" fmla="*/ 123092 h 1336431"/>
              <a:gd name="connsiteX2" fmla="*/ 1793631 w 1793631"/>
              <a:gd name="connsiteY2" fmla="*/ 1336431 h 1336431"/>
              <a:gd name="connsiteX3" fmla="*/ 105508 w 1793631"/>
              <a:gd name="connsiteY3" fmla="*/ 1248508 h 1336431"/>
              <a:gd name="connsiteX4" fmla="*/ 0 w 1793631"/>
              <a:gd name="connsiteY4" fmla="*/ 0 h 1336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3631" h="1336431">
                <a:moveTo>
                  <a:pt x="0" y="0"/>
                </a:moveTo>
                <a:lnTo>
                  <a:pt x="1266093" y="123092"/>
                </a:lnTo>
                <a:lnTo>
                  <a:pt x="1793631" y="1336431"/>
                </a:lnTo>
                <a:lnTo>
                  <a:pt x="105508" y="1248508"/>
                </a:lnTo>
                <a:lnTo>
                  <a:pt x="0" y="0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11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2286000"/>
            <a:ext cx="290512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ight Arrow 6"/>
          <p:cNvSpPr/>
          <p:nvPr/>
        </p:nvSpPr>
        <p:spPr>
          <a:xfrm>
            <a:off x="4191000" y="3024555"/>
            <a:ext cx="6096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14400" y="1143000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User provides imprecise and incomplete specification of region – your algorithm has to read his/her mind.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4495800"/>
            <a:ext cx="8287846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Key problems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What groups of pixels form cohesive regions?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What pixels are likely to be on the boundary of regions?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Which region is the user trying to select?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makes a good region?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Contains small range of color/texture</a:t>
            </a:r>
          </a:p>
          <a:p>
            <a:r>
              <a:rPr lang="en-US" dirty="0" smtClean="0"/>
              <a:t>Looks different than background</a:t>
            </a:r>
          </a:p>
          <a:p>
            <a:r>
              <a:rPr lang="en-US" dirty="0" smtClean="0"/>
              <a:t>Compact</a:t>
            </a:r>
          </a:p>
          <a:p>
            <a:endParaRPr lang="en-US" dirty="0"/>
          </a:p>
        </p:txBody>
      </p:sp>
      <p:pic>
        <p:nvPicPr>
          <p:cNvPr id="163842" name="Picture 2" descr="C:\Users\Hoiem\Pictures\Beijing\chillin on the great w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3543300"/>
            <a:ext cx="4419600" cy="3314700"/>
          </a:xfrm>
          <a:prstGeom prst="rect">
            <a:avLst/>
          </a:prstGeom>
          <a:noFill/>
        </p:spPr>
      </p:pic>
      <p:sp>
        <p:nvSpPr>
          <p:cNvPr id="9" name="Freeform 8"/>
          <p:cNvSpPr/>
          <p:nvPr/>
        </p:nvSpPr>
        <p:spPr>
          <a:xfrm>
            <a:off x="4953000" y="4006970"/>
            <a:ext cx="990600" cy="2393830"/>
          </a:xfrm>
          <a:custGeom>
            <a:avLst/>
            <a:gdLst>
              <a:gd name="connsiteX0" fmla="*/ 517585 w 1148036"/>
              <a:gd name="connsiteY0" fmla="*/ 5751 h 2076090"/>
              <a:gd name="connsiteX1" fmla="*/ 379563 w 1148036"/>
              <a:gd name="connsiteY1" fmla="*/ 74762 h 2076090"/>
              <a:gd name="connsiteX2" fmla="*/ 310551 w 1148036"/>
              <a:gd name="connsiteY2" fmla="*/ 126520 h 2076090"/>
              <a:gd name="connsiteX3" fmla="*/ 172529 w 1148036"/>
              <a:gd name="connsiteY3" fmla="*/ 143773 h 2076090"/>
              <a:gd name="connsiteX4" fmla="*/ 120770 w 1148036"/>
              <a:gd name="connsiteY4" fmla="*/ 281796 h 2076090"/>
              <a:gd name="connsiteX5" fmla="*/ 69012 w 1148036"/>
              <a:gd name="connsiteY5" fmla="*/ 299049 h 2076090"/>
              <a:gd name="connsiteX6" fmla="*/ 17253 w 1148036"/>
              <a:gd name="connsiteY6" fmla="*/ 695864 h 2076090"/>
              <a:gd name="connsiteX7" fmla="*/ 0 w 1148036"/>
              <a:gd name="connsiteY7" fmla="*/ 1109932 h 2076090"/>
              <a:gd name="connsiteX8" fmla="*/ 17253 w 1148036"/>
              <a:gd name="connsiteY8" fmla="*/ 1351471 h 2076090"/>
              <a:gd name="connsiteX9" fmla="*/ 51759 w 1148036"/>
              <a:gd name="connsiteY9" fmla="*/ 1403230 h 2076090"/>
              <a:gd name="connsiteX10" fmla="*/ 69012 w 1148036"/>
              <a:gd name="connsiteY10" fmla="*/ 1489494 h 2076090"/>
              <a:gd name="connsiteX11" fmla="*/ 155276 w 1148036"/>
              <a:gd name="connsiteY11" fmla="*/ 1575758 h 2076090"/>
              <a:gd name="connsiteX12" fmla="*/ 189781 w 1148036"/>
              <a:gd name="connsiteY12" fmla="*/ 1627517 h 2076090"/>
              <a:gd name="connsiteX13" fmla="*/ 207034 w 1148036"/>
              <a:gd name="connsiteY13" fmla="*/ 1679275 h 2076090"/>
              <a:gd name="connsiteX14" fmla="*/ 310551 w 1148036"/>
              <a:gd name="connsiteY14" fmla="*/ 1782792 h 2076090"/>
              <a:gd name="connsiteX15" fmla="*/ 362310 w 1148036"/>
              <a:gd name="connsiteY15" fmla="*/ 1834551 h 2076090"/>
              <a:gd name="connsiteX16" fmla="*/ 465827 w 1148036"/>
              <a:gd name="connsiteY16" fmla="*/ 1903562 h 2076090"/>
              <a:gd name="connsiteX17" fmla="*/ 517585 w 1148036"/>
              <a:gd name="connsiteY17" fmla="*/ 1955320 h 2076090"/>
              <a:gd name="connsiteX18" fmla="*/ 707366 w 1148036"/>
              <a:gd name="connsiteY18" fmla="*/ 2041585 h 2076090"/>
              <a:gd name="connsiteX19" fmla="*/ 810883 w 1148036"/>
              <a:gd name="connsiteY19" fmla="*/ 2076090 h 2076090"/>
              <a:gd name="connsiteX20" fmla="*/ 948906 w 1148036"/>
              <a:gd name="connsiteY20" fmla="*/ 2058837 h 2076090"/>
              <a:gd name="connsiteX21" fmla="*/ 1035170 w 1148036"/>
              <a:gd name="connsiteY21" fmla="*/ 1955320 h 2076090"/>
              <a:gd name="connsiteX22" fmla="*/ 1052423 w 1148036"/>
              <a:gd name="connsiteY22" fmla="*/ 1869056 h 2076090"/>
              <a:gd name="connsiteX23" fmla="*/ 1069676 w 1148036"/>
              <a:gd name="connsiteY23" fmla="*/ 1800045 h 2076090"/>
              <a:gd name="connsiteX24" fmla="*/ 1121434 w 1148036"/>
              <a:gd name="connsiteY24" fmla="*/ 885645 h 2076090"/>
              <a:gd name="connsiteX25" fmla="*/ 1121434 w 1148036"/>
              <a:gd name="connsiteY25" fmla="*/ 506083 h 2076090"/>
              <a:gd name="connsiteX26" fmla="*/ 1069676 w 1148036"/>
              <a:gd name="connsiteY26" fmla="*/ 385313 h 2076090"/>
              <a:gd name="connsiteX27" fmla="*/ 1017917 w 1148036"/>
              <a:gd name="connsiteY27" fmla="*/ 350807 h 2076090"/>
              <a:gd name="connsiteX28" fmla="*/ 914400 w 1148036"/>
              <a:gd name="connsiteY28" fmla="*/ 281796 h 2076090"/>
              <a:gd name="connsiteX29" fmla="*/ 776378 w 1148036"/>
              <a:gd name="connsiteY29" fmla="*/ 195532 h 2076090"/>
              <a:gd name="connsiteX30" fmla="*/ 724619 w 1148036"/>
              <a:gd name="connsiteY30" fmla="*/ 161026 h 2076090"/>
              <a:gd name="connsiteX31" fmla="*/ 586596 w 1148036"/>
              <a:gd name="connsiteY31" fmla="*/ 126520 h 2076090"/>
              <a:gd name="connsiteX32" fmla="*/ 534838 w 1148036"/>
              <a:gd name="connsiteY32" fmla="*/ 109268 h 2076090"/>
              <a:gd name="connsiteX33" fmla="*/ 517585 w 1148036"/>
              <a:gd name="connsiteY33" fmla="*/ 5751 h 2076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148036" h="2076090">
                <a:moveTo>
                  <a:pt x="517585" y="5751"/>
                </a:moveTo>
                <a:cubicBezTo>
                  <a:pt x="491706" y="0"/>
                  <a:pt x="423994" y="48844"/>
                  <a:pt x="379563" y="74762"/>
                </a:cubicBezTo>
                <a:cubicBezTo>
                  <a:pt x="354725" y="89251"/>
                  <a:pt x="337830" y="117427"/>
                  <a:pt x="310551" y="126520"/>
                </a:cubicBezTo>
                <a:cubicBezTo>
                  <a:pt x="266565" y="141182"/>
                  <a:pt x="218536" y="138022"/>
                  <a:pt x="172529" y="143773"/>
                </a:cubicBezTo>
                <a:cubicBezTo>
                  <a:pt x="162901" y="182284"/>
                  <a:pt x="150844" y="251722"/>
                  <a:pt x="120770" y="281796"/>
                </a:cubicBezTo>
                <a:cubicBezTo>
                  <a:pt x="107911" y="294655"/>
                  <a:pt x="86265" y="293298"/>
                  <a:pt x="69012" y="299049"/>
                </a:cubicBezTo>
                <a:cubicBezTo>
                  <a:pt x="4976" y="491155"/>
                  <a:pt x="32764" y="377890"/>
                  <a:pt x="17253" y="695864"/>
                </a:cubicBezTo>
                <a:cubicBezTo>
                  <a:pt x="10522" y="833842"/>
                  <a:pt x="5751" y="971909"/>
                  <a:pt x="0" y="1109932"/>
                </a:cubicBezTo>
                <a:cubicBezTo>
                  <a:pt x="5751" y="1190445"/>
                  <a:pt x="3225" y="1271981"/>
                  <a:pt x="17253" y="1351471"/>
                </a:cubicBezTo>
                <a:cubicBezTo>
                  <a:pt x="20857" y="1371891"/>
                  <a:pt x="44478" y="1383815"/>
                  <a:pt x="51759" y="1403230"/>
                </a:cubicBezTo>
                <a:cubicBezTo>
                  <a:pt x="62055" y="1430687"/>
                  <a:pt x="58716" y="1462037"/>
                  <a:pt x="69012" y="1489494"/>
                </a:cubicBezTo>
                <a:cubicBezTo>
                  <a:pt x="88182" y="1540614"/>
                  <a:pt x="113102" y="1547642"/>
                  <a:pt x="155276" y="1575758"/>
                </a:cubicBezTo>
                <a:cubicBezTo>
                  <a:pt x="166778" y="1593011"/>
                  <a:pt x="180508" y="1608971"/>
                  <a:pt x="189781" y="1627517"/>
                </a:cubicBezTo>
                <a:cubicBezTo>
                  <a:pt x="197914" y="1643783"/>
                  <a:pt x="195869" y="1664920"/>
                  <a:pt x="207034" y="1679275"/>
                </a:cubicBezTo>
                <a:cubicBezTo>
                  <a:pt x="236993" y="1717794"/>
                  <a:pt x="276045" y="1748286"/>
                  <a:pt x="310551" y="1782792"/>
                </a:cubicBezTo>
                <a:cubicBezTo>
                  <a:pt x="327804" y="1800045"/>
                  <a:pt x="342008" y="1821017"/>
                  <a:pt x="362310" y="1834551"/>
                </a:cubicBezTo>
                <a:cubicBezTo>
                  <a:pt x="396816" y="1857555"/>
                  <a:pt x="436503" y="1874238"/>
                  <a:pt x="465827" y="1903562"/>
                </a:cubicBezTo>
                <a:cubicBezTo>
                  <a:pt x="483080" y="1920815"/>
                  <a:pt x="498326" y="1940340"/>
                  <a:pt x="517585" y="1955320"/>
                </a:cubicBezTo>
                <a:cubicBezTo>
                  <a:pt x="643208" y="2053027"/>
                  <a:pt x="582058" y="2007410"/>
                  <a:pt x="707366" y="2041585"/>
                </a:cubicBezTo>
                <a:cubicBezTo>
                  <a:pt x="742457" y="2051155"/>
                  <a:pt x="810883" y="2076090"/>
                  <a:pt x="810883" y="2076090"/>
                </a:cubicBezTo>
                <a:cubicBezTo>
                  <a:pt x="856891" y="2070339"/>
                  <a:pt x="905332" y="2074682"/>
                  <a:pt x="948906" y="2058837"/>
                </a:cubicBezTo>
                <a:cubicBezTo>
                  <a:pt x="978131" y="2048210"/>
                  <a:pt x="1018740" y="1979964"/>
                  <a:pt x="1035170" y="1955320"/>
                </a:cubicBezTo>
                <a:cubicBezTo>
                  <a:pt x="1040921" y="1926565"/>
                  <a:pt x="1046062" y="1897682"/>
                  <a:pt x="1052423" y="1869056"/>
                </a:cubicBezTo>
                <a:cubicBezTo>
                  <a:pt x="1057567" y="1845909"/>
                  <a:pt x="1068782" y="1823740"/>
                  <a:pt x="1069676" y="1800045"/>
                </a:cubicBezTo>
                <a:cubicBezTo>
                  <a:pt x="1103780" y="896289"/>
                  <a:pt x="959391" y="1209735"/>
                  <a:pt x="1121434" y="885645"/>
                </a:cubicBezTo>
                <a:cubicBezTo>
                  <a:pt x="1145226" y="695310"/>
                  <a:pt x="1148036" y="745503"/>
                  <a:pt x="1121434" y="506083"/>
                </a:cubicBezTo>
                <a:cubicBezTo>
                  <a:pt x="1116485" y="461538"/>
                  <a:pt x="1102177" y="417814"/>
                  <a:pt x="1069676" y="385313"/>
                </a:cubicBezTo>
                <a:cubicBezTo>
                  <a:pt x="1055014" y="370651"/>
                  <a:pt x="1033846" y="364082"/>
                  <a:pt x="1017917" y="350807"/>
                </a:cubicBezTo>
                <a:cubicBezTo>
                  <a:pt x="931760" y="279010"/>
                  <a:pt x="1005361" y="312116"/>
                  <a:pt x="914400" y="281796"/>
                </a:cubicBezTo>
                <a:cubicBezTo>
                  <a:pt x="831629" y="157636"/>
                  <a:pt x="948840" y="310507"/>
                  <a:pt x="776378" y="195532"/>
                </a:cubicBezTo>
                <a:cubicBezTo>
                  <a:pt x="759125" y="184030"/>
                  <a:pt x="743165" y="170299"/>
                  <a:pt x="724619" y="161026"/>
                </a:cubicBezTo>
                <a:cubicBezTo>
                  <a:pt x="685181" y="141307"/>
                  <a:pt x="625970" y="136363"/>
                  <a:pt x="586596" y="126520"/>
                </a:cubicBezTo>
                <a:cubicBezTo>
                  <a:pt x="568953" y="122109"/>
                  <a:pt x="552091" y="115019"/>
                  <a:pt x="534838" y="109268"/>
                </a:cubicBezTo>
                <a:cubicBezTo>
                  <a:pt x="510311" y="35686"/>
                  <a:pt x="543464" y="11502"/>
                  <a:pt x="517585" y="5751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Lecture1 - Introduction - CP Fall 201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Custom Design 2">
      <a:dk1>
        <a:srgbClr val="737373"/>
      </a:dk1>
      <a:lt1>
        <a:srgbClr val="FFFFFF"/>
      </a:lt1>
      <a:dk2>
        <a:srgbClr val="4D59AB"/>
      </a:dk2>
      <a:lt2>
        <a:srgbClr val="FFFFFF"/>
      </a:lt2>
      <a:accent1>
        <a:srgbClr val="8A8F05"/>
      </a:accent1>
      <a:accent2>
        <a:srgbClr val="E0AD12"/>
      </a:accent2>
      <a:accent3>
        <a:srgbClr val="B2B5D2"/>
      </a:accent3>
      <a:accent4>
        <a:srgbClr val="DADADA"/>
      </a:accent4>
      <a:accent5>
        <a:srgbClr val="C4C6AA"/>
      </a:accent5>
      <a:accent6>
        <a:srgbClr val="CB9C0F"/>
      </a:accent6>
      <a:hlink>
        <a:srgbClr val="C27D05"/>
      </a:hlink>
      <a:folHlink>
        <a:srgbClr val="732466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4D59AB"/>
        </a:lt1>
        <a:dk2>
          <a:srgbClr val="000000"/>
        </a:dk2>
        <a:lt2>
          <a:srgbClr val="737373"/>
        </a:lt2>
        <a:accent1>
          <a:srgbClr val="8A8F05"/>
        </a:accent1>
        <a:accent2>
          <a:srgbClr val="E0AD12"/>
        </a:accent2>
        <a:accent3>
          <a:srgbClr val="B2B5D2"/>
        </a:accent3>
        <a:accent4>
          <a:srgbClr val="000000"/>
        </a:accent4>
        <a:accent5>
          <a:srgbClr val="C4C6AA"/>
        </a:accent5>
        <a:accent6>
          <a:srgbClr val="CB9C0F"/>
        </a:accent6>
        <a:hlink>
          <a:srgbClr val="C27D05"/>
        </a:hlink>
        <a:folHlink>
          <a:srgbClr val="7324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737373"/>
        </a:dk1>
        <a:lt1>
          <a:srgbClr val="FFFFFF"/>
        </a:lt1>
        <a:dk2>
          <a:srgbClr val="4D59AB"/>
        </a:dk2>
        <a:lt2>
          <a:srgbClr val="FFFFFF"/>
        </a:lt2>
        <a:accent1>
          <a:srgbClr val="8A8F05"/>
        </a:accent1>
        <a:accent2>
          <a:srgbClr val="E0AD12"/>
        </a:accent2>
        <a:accent3>
          <a:srgbClr val="B2B5D2"/>
        </a:accent3>
        <a:accent4>
          <a:srgbClr val="DADADA"/>
        </a:accent4>
        <a:accent5>
          <a:srgbClr val="C4C6AA"/>
        </a:accent5>
        <a:accent6>
          <a:srgbClr val="CB9C0F"/>
        </a:accent6>
        <a:hlink>
          <a:srgbClr val="C27D05"/>
        </a:hlink>
        <a:folHlink>
          <a:srgbClr val="7324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Lecture1 - Introduction - CP Fall 201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Lecture1 - Introduction - CP Fall 2010</Template>
  <TotalTime>19400</TotalTime>
  <Words>1236</Words>
  <Application>Microsoft Office PowerPoint</Application>
  <PresentationFormat>On-screen Show (4:3)</PresentationFormat>
  <Paragraphs>253</Paragraphs>
  <Slides>41</Slides>
  <Notes>8</Notes>
  <HiddenSlides>2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5" baseType="lpstr">
      <vt:lpstr>Lecture1 - Introduction - CP Fall 2010</vt:lpstr>
      <vt:lpstr>Custom Design</vt:lpstr>
      <vt:lpstr>1_Lecture1 - Introduction - CP Fall 2010</vt:lpstr>
      <vt:lpstr>Equation</vt:lpstr>
      <vt:lpstr>Cutting Images: Graphs and Boundary Finding</vt:lpstr>
      <vt:lpstr>Last class: texture synthesis and transfer</vt:lpstr>
      <vt:lpstr>Last class: in-painting</vt:lpstr>
      <vt:lpstr>This Lecture: Finding Seams and Boundaries</vt:lpstr>
      <vt:lpstr>This Lecture: Finding Seams and Boundaries</vt:lpstr>
      <vt:lpstr>This Lecture: Finding Seams and Boundaries</vt:lpstr>
      <vt:lpstr>This Lecture: Finding seams and boundaries</vt:lpstr>
      <vt:lpstr>Semi-automated segmentation</vt:lpstr>
      <vt:lpstr>What makes a good region?</vt:lpstr>
      <vt:lpstr>What makes a good boundary?</vt:lpstr>
      <vt:lpstr>The Image as a Graph</vt:lpstr>
      <vt:lpstr>Intelligent Scissors</vt:lpstr>
      <vt:lpstr>Intelligent Scissors</vt:lpstr>
      <vt:lpstr>Intelligent Scissors</vt:lpstr>
      <vt:lpstr>Intelligent Scissors: method</vt:lpstr>
      <vt:lpstr>Intelligent Scissors: method</vt:lpstr>
      <vt:lpstr>Gradients, Edges, and Path Cost</vt:lpstr>
      <vt:lpstr>Intelligent Scissors: method</vt:lpstr>
      <vt:lpstr>Intelligent Scissors: method</vt:lpstr>
      <vt:lpstr>Djikstra’s shortest path algorithm</vt:lpstr>
      <vt:lpstr>Intelligent Scissors: method</vt:lpstr>
      <vt:lpstr>Intelligent Scissors: improving interaction</vt:lpstr>
      <vt:lpstr>Where will intelligent scissors work well, or have problems?</vt:lpstr>
      <vt:lpstr>  Grab cuts and graph cuts</vt:lpstr>
      <vt:lpstr>Segmentation with graph cuts</vt:lpstr>
      <vt:lpstr>Segmentation with graph cuts</vt:lpstr>
      <vt:lpstr>Graph cuts segmentation</vt:lpstr>
      <vt:lpstr>  Colour Model</vt:lpstr>
      <vt:lpstr>Graph cuts   Boykov and Jolly (2001)</vt:lpstr>
      <vt:lpstr>What is easy or hard about these cases for graphcut-based segmentation?</vt:lpstr>
      <vt:lpstr>Easier examples</vt:lpstr>
      <vt:lpstr>  More difficult Examples</vt:lpstr>
      <vt:lpstr>Lazy Snapping (Li et al. SG 2004)</vt:lpstr>
      <vt:lpstr>Limitations of Graph Cuts</vt:lpstr>
      <vt:lpstr>Other applications: Seam Carving</vt:lpstr>
      <vt:lpstr>Other applications: Seam Carving</vt:lpstr>
      <vt:lpstr>Other applications: stitching</vt:lpstr>
      <vt:lpstr>Other applications: stitching</vt:lpstr>
      <vt:lpstr>Summary of big ideas</vt:lpstr>
      <vt:lpstr>Take-home questions</vt:lpstr>
      <vt:lpstr>Next class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Computational Photography CS498dwh</dc:title>
  <dc:creator>Derek Hoiem</dc:creator>
  <cp:lastModifiedBy>Derek Hoiem</cp:lastModifiedBy>
  <cp:revision>34</cp:revision>
  <dcterms:created xsi:type="dcterms:W3CDTF">2010-08-30T03:58:01Z</dcterms:created>
  <dcterms:modified xsi:type="dcterms:W3CDTF">2012-09-20T14:47:36Z</dcterms:modified>
</cp:coreProperties>
</file>