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5" r:id="rId3"/>
    <p:sldMasterId id="2147483709" r:id="rId4"/>
    <p:sldMasterId id="2147483721" r:id="rId5"/>
  </p:sldMasterIdLst>
  <p:notesMasterIdLst>
    <p:notesMasterId r:id="rId50"/>
  </p:notesMasterIdLst>
  <p:sldIdLst>
    <p:sldId id="398" r:id="rId6"/>
    <p:sldId id="651" r:id="rId7"/>
    <p:sldId id="615" r:id="rId8"/>
    <p:sldId id="624" r:id="rId9"/>
    <p:sldId id="555" r:id="rId10"/>
    <p:sldId id="612" r:id="rId11"/>
    <p:sldId id="626" r:id="rId12"/>
    <p:sldId id="613" r:id="rId13"/>
    <p:sldId id="614" r:id="rId14"/>
    <p:sldId id="625" r:id="rId15"/>
    <p:sldId id="604" r:id="rId16"/>
    <p:sldId id="627" r:id="rId17"/>
    <p:sldId id="628" r:id="rId18"/>
    <p:sldId id="629" r:id="rId19"/>
    <p:sldId id="630" r:id="rId20"/>
    <p:sldId id="631" r:id="rId21"/>
    <p:sldId id="602" r:id="rId22"/>
    <p:sldId id="603" r:id="rId23"/>
    <p:sldId id="618" r:id="rId24"/>
    <p:sldId id="632" r:id="rId25"/>
    <p:sldId id="619" r:id="rId26"/>
    <p:sldId id="646" r:id="rId27"/>
    <p:sldId id="616" r:id="rId28"/>
    <p:sldId id="617" r:id="rId29"/>
    <p:sldId id="634" r:id="rId30"/>
    <p:sldId id="633" r:id="rId31"/>
    <p:sldId id="622" r:id="rId32"/>
    <p:sldId id="635" r:id="rId33"/>
    <p:sldId id="636" r:id="rId34"/>
    <p:sldId id="637" r:id="rId35"/>
    <p:sldId id="638" r:id="rId36"/>
    <p:sldId id="639" r:id="rId37"/>
    <p:sldId id="652" r:id="rId38"/>
    <p:sldId id="640" r:id="rId39"/>
    <p:sldId id="623" r:id="rId40"/>
    <p:sldId id="641" r:id="rId41"/>
    <p:sldId id="642" r:id="rId42"/>
    <p:sldId id="643" r:id="rId43"/>
    <p:sldId id="644" r:id="rId44"/>
    <p:sldId id="645" r:id="rId45"/>
    <p:sldId id="648" r:id="rId46"/>
    <p:sldId id="649" r:id="rId47"/>
    <p:sldId id="653" r:id="rId48"/>
    <p:sldId id="650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9" autoAdjust="0"/>
    <p:restoredTop sz="85404" autoAdjust="0"/>
  </p:normalViewPr>
  <p:slideViewPr>
    <p:cSldViewPr>
      <p:cViewPr>
        <p:scale>
          <a:sx n="50" d="100"/>
          <a:sy n="50" d="100"/>
        </p:scale>
        <p:origin x="-793" y="-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7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4FBCDD-D989-4CE3-ADE9-54A81E3DAD12}" type="datetimeFigureOut">
              <a:rPr lang="en-US"/>
              <a:pPr>
                <a:defRPr/>
              </a:pPr>
              <a:t>9/11/2012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A13999-41D4-4B40-AFC6-99FBFE0D6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49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99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Dogs have 2,</a:t>
            </a:r>
            <a:r>
              <a:rPr lang="en-US" baseline="0" dirty="0" smtClean="0"/>
              <a:t> birds and butterflies have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787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58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3B1427-FC51-4EB3-8A1F-2996B4958354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8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simple example of histogram on board: 3 1 2 1 2 3 4 1 5 4 3 2 1 = [(1, 4), …]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13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this on board for an image with alpha = 0</a:t>
            </a:r>
            <a:r>
              <a:rPr lang="en-US" baseline="0" dirty="0" smtClean="0"/>
              <a:t>:0.05:1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53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adapthisteq</a:t>
            </a:r>
            <a:r>
              <a:rPr lang="en-US" dirty="0" smtClean="0"/>
              <a:t> in </a:t>
            </a:r>
            <a:r>
              <a:rPr lang="en-US" dirty="0" err="1" smtClean="0"/>
              <a:t>Matlab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1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/>
              <a:pPr>
                <a:defRPr/>
              </a:pPr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/>
              <a:pPr>
                <a:defRPr/>
              </a:pPr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/>
              <a:pPr>
                <a:defRPr/>
              </a:pPr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5334000"/>
            <a:ext cx="8763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96000"/>
            <a:ext cx="82296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/>
              <a:pPr>
                <a:defRPr/>
              </a:pPr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69D7E-2A51-43F1-9648-E028E7492A9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769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8AB31-20F9-4085-AAED-EB22C8E5A8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78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39DDD-B9B3-4367-A890-E759C919FCB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419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BC31D-1DFA-4941-BF61-29D755AA78A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05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78474-996B-4F95-85F2-4F691096F3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52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B5AE8-DB77-4FBF-B55F-965D3E41D64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7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/>
              <a:pPr>
                <a:defRPr/>
              </a:pPr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64392-E49C-46D7-A5DE-0B6A247ED6B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921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3A34A-2074-4FAD-80A9-AAECB4DA61A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F9E64-413A-43AF-A3D5-907C0E723A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919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18984-DC09-411D-AF7F-63851D53A82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525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FFD68-067F-4CEE-A5C1-0C8FE5D851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613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306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106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047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7784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0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/>
              <a:pPr>
                <a:defRPr/>
              </a:pPr>
              <a:t>9/11/2012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1702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023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6949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368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685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7441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337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4598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34138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3422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/>
              <a:pPr>
                <a:defRPr/>
              </a:pPr>
              <a:t>9/11/2012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7720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9855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01636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727256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928992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8038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7472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/>
              <a:pPr>
                <a:defRPr/>
              </a:pPr>
              <a:t>9/11/2012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/>
              <a:pPr>
                <a:defRPr/>
              </a:pPr>
              <a:t>9/11/2012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/>
              <a:pPr>
                <a:defRPr/>
              </a:pPr>
              <a:t>9/11/2012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/>
              <a:pPr>
                <a:defRPr/>
              </a:pPr>
              <a:t>9/11/2012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/>
              <a:pPr>
                <a:defRPr/>
              </a:pPr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BigBlueDots1600gradientWithBrite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06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6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6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fld id="{DCB06EF2-3BAF-4EFA-9E85-950FA208F594}" type="slidenum">
              <a:rPr lang="en-US" alt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7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63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3338" y="0"/>
            <a:ext cx="9077325" cy="6781800"/>
            <a:chOff x="24" y="0"/>
            <a:chExt cx="6432" cy="4272"/>
          </a:xfrm>
        </p:grpSpPr>
        <p:sp>
          <p:nvSpPr>
            <p:cNvPr id="896005" name="Rectangle 5"/>
            <p:cNvSpPr>
              <a:spLocks noChangeArrowheads="1"/>
            </p:cNvSpPr>
            <p:nvPr/>
          </p:nvSpPr>
          <p:spPr bwMode="auto">
            <a:xfrm>
              <a:off x="5976" y="3792"/>
              <a:ext cx="480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96006" name="Rectangle 6"/>
            <p:cNvSpPr>
              <a:spLocks noChangeArrowheads="1"/>
            </p:cNvSpPr>
            <p:nvPr/>
          </p:nvSpPr>
          <p:spPr bwMode="auto">
            <a:xfrm>
              <a:off x="5976" y="0"/>
              <a:ext cx="480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96007" name="Rectangle 7"/>
            <p:cNvSpPr>
              <a:spLocks noChangeArrowheads="1"/>
            </p:cNvSpPr>
            <p:nvPr/>
          </p:nvSpPr>
          <p:spPr bwMode="auto">
            <a:xfrm>
              <a:off x="24" y="3792"/>
              <a:ext cx="480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96008" name="Rectangle 8"/>
            <p:cNvSpPr>
              <a:spLocks noChangeArrowheads="1"/>
            </p:cNvSpPr>
            <p:nvPr/>
          </p:nvSpPr>
          <p:spPr bwMode="auto">
            <a:xfrm>
              <a:off x="24" y="0"/>
              <a:ext cx="480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975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FFFF"/>
        </a:buClr>
        <a:buSzPct val="10000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800">
          <a:solidFill>
            <a:srgbClr val="00FFFF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2400">
          <a:solidFill>
            <a:srgbClr val="91FF99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100000"/>
        <a:buChar char="–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4.jpe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Histogram_equalization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enrockwell.com/tech/whitebalance.htm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69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8.wmf"/><Relationship Id="rId4" Type="http://schemas.openxmlformats.org/officeDocument/2006/relationships/image" Target="../media/image70.png"/><Relationship Id="rId9" Type="http://schemas.openxmlformats.org/officeDocument/2006/relationships/oleObject" Target="../embeddings/oleObject4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763000" cy="1143000"/>
          </a:xfrm>
          <a:solidFill>
            <a:schemeClr val="bg1">
              <a:alpha val="2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Histograms and Color Balancing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905000" y="5334000"/>
            <a:ext cx="5181600" cy="14478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Derek Hoiem, University of Illinois</a:t>
            </a: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8061325" y="0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09/13/12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4876800"/>
            <a:ext cx="166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“Empire of Light”, Magritte</a:t>
            </a:r>
            <a:endParaRPr lang="en-US" sz="1200" dirty="0"/>
          </a:p>
        </p:txBody>
      </p:sp>
      <p:pic>
        <p:nvPicPr>
          <p:cNvPr id="9" name="Picture 2" descr="http://arthound.net/wp-content/uploads/2010/07/magritte_empire-of-light_guggenheim_1953-4_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90600"/>
            <a:ext cx="354602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Perceptual uniformity</a:t>
            </a:r>
            <a:endParaRPr lang="en-US" dirty="0"/>
          </a:p>
        </p:txBody>
      </p:sp>
      <p:pic>
        <p:nvPicPr>
          <p:cNvPr id="106498" name="Picture 2" descr="File:CIExy1931 MacAd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32396"/>
            <a:ext cx="51625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17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spaces: CIE L*a*b*</a:t>
            </a: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1447800" y="990600"/>
            <a:ext cx="57246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“Perceptually </a:t>
            </a:r>
            <a:r>
              <a:rPr lang="en-US" sz="2800" dirty="0" smtClean="0"/>
              <a:t>uniform</a:t>
            </a:r>
            <a:r>
              <a:rPr lang="en-US" sz="2800" dirty="0"/>
              <a:t>” color space</a:t>
            </a: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37338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7" name="Picture 1" descr="C:\Users\Hoiem\Documents\Classes\Spring11 - Computer Vision\figs\color spaces\neighborhood6_lab_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990322"/>
            <a:ext cx="2286000" cy="1562878"/>
          </a:xfrm>
          <a:prstGeom prst="rect">
            <a:avLst/>
          </a:prstGeom>
          <a:noFill/>
        </p:spPr>
      </p:pic>
      <p:pic>
        <p:nvPicPr>
          <p:cNvPr id="121858" name="Picture 2" descr="C:\Users\Hoiem\Documents\Classes\Spring11 - Computer Vision\figs\color spaces\neighborhood6_lab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652762"/>
            <a:ext cx="2286000" cy="1562878"/>
          </a:xfrm>
          <a:prstGeom prst="rect">
            <a:avLst/>
          </a:prstGeom>
          <a:noFill/>
        </p:spPr>
      </p:pic>
      <p:pic>
        <p:nvPicPr>
          <p:cNvPr id="121859" name="Picture 3" descr="C:\Users\Hoiem\Documents\Classes\Spring11 - Computer Vision\figs\color spaces\neighborhood6_lab_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329162"/>
            <a:ext cx="2286000" cy="1562878"/>
          </a:xfrm>
          <a:prstGeom prst="rect">
            <a:avLst/>
          </a:prstGeom>
          <a:noFill/>
        </p:spPr>
      </p:pic>
      <p:pic>
        <p:nvPicPr>
          <p:cNvPr id="8" name="Picture 5" descr="C:\Users\Hoiem\Documents\Classes\Spring10 - Computer Vision\figs\nieghborhood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0"/>
            <a:ext cx="1676400" cy="114611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907764" y="2057400"/>
            <a:ext cx="79380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</a:t>
            </a:r>
            <a:endParaRPr lang="en-US" b="1" dirty="0" smtClean="0"/>
          </a:p>
          <a:p>
            <a:r>
              <a:rPr lang="en-US" sz="1100" dirty="0" smtClean="0"/>
              <a:t>(a=0,b=0)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7948864" y="3733800"/>
            <a:ext cx="87235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</a:p>
          <a:p>
            <a:r>
              <a:rPr lang="en-US" sz="1100" dirty="0" smtClean="0"/>
              <a:t>(L=65,b=0)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7924800" y="5562600"/>
            <a:ext cx="87235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  <a:endParaRPr lang="en-US" b="1" dirty="0" smtClean="0"/>
          </a:p>
          <a:p>
            <a:r>
              <a:rPr lang="en-US" sz="1100" dirty="0" smtClean="0"/>
              <a:t>(L=65,a=0)</a:t>
            </a:r>
            <a:endParaRPr lang="en-US" sz="1100" dirty="0"/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22070" y="6101209"/>
            <a:ext cx="26404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Luminance = brightness</a:t>
            </a:r>
          </a:p>
          <a:p>
            <a:r>
              <a:rPr lang="en-US"/>
              <a:t>Chrominance = color</a:t>
            </a:r>
          </a:p>
        </p:txBody>
      </p:sp>
    </p:spTree>
    <p:extLst>
      <p:ext uri="{BB962C8B-B14F-4D97-AF65-F5344CB8AC3E}">
        <p14:creationId xmlns:p14="http://schemas.microsoft.com/office/powerpoint/2010/main" val="249964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718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If you had to choose, would you rather go without luminance or chrominance?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674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B6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718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4A7E"/>
                </a:solidFill>
              </a:rPr>
              <a:t>If you had to choose, would you rather go without </a:t>
            </a:r>
            <a:r>
              <a:rPr lang="en-US" dirty="0" smtClean="0">
                <a:solidFill>
                  <a:srgbClr val="32000C"/>
                </a:solidFill>
              </a:rPr>
              <a:t>luminance</a:t>
            </a:r>
            <a:r>
              <a:rPr lang="en-US" dirty="0" smtClean="0">
                <a:solidFill>
                  <a:srgbClr val="FF4A7E"/>
                </a:solidFill>
              </a:rPr>
              <a:t> or chrominance?</a:t>
            </a:r>
            <a:endParaRPr lang="en-US" dirty="0">
              <a:solidFill>
                <a:srgbClr val="FF4A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889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Most information in intensity</a:t>
            </a:r>
          </a:p>
        </p:txBody>
      </p:sp>
      <p:pic>
        <p:nvPicPr>
          <p:cNvPr id="18435" name="Picture 2" descr="C:\Documents and Settings\Derek Hoiem\My Documents\Classes\Spring09 - Visual Scene Understanding\material\figs\neighborhood6_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0182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2124075" y="5943600"/>
            <a:ext cx="5267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Only color shown – constant intensity</a:t>
            </a:r>
          </a:p>
        </p:txBody>
      </p:sp>
    </p:spTree>
    <p:extLst>
      <p:ext uri="{BB962C8B-B14F-4D97-AF65-F5344CB8AC3E}">
        <p14:creationId xmlns:p14="http://schemas.microsoft.com/office/powerpoint/2010/main" val="1227012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Most information in intensity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2057400" y="6019800"/>
            <a:ext cx="5267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Only intensity shown – constant color</a:t>
            </a:r>
          </a:p>
        </p:txBody>
      </p:sp>
      <p:pic>
        <p:nvPicPr>
          <p:cNvPr id="19460" name="Picture 2" descr="C:\Documents and Settings\Derek Hoiem\My Documents\Classes\Spring09 - Visual Scene Understanding\material\figs\neighborhood6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019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0462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Most information in intensity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3352800" y="6096000"/>
            <a:ext cx="2171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Original image</a:t>
            </a:r>
          </a:p>
        </p:txBody>
      </p:sp>
      <p:pic>
        <p:nvPicPr>
          <p:cNvPr id="20484" name="Picture 2" descr="C:\Documents and Settings\Derek Hoiem\My Documents\Classes\Spring09 - Visual Scene Understanding\material\figs\nieghborhoo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019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3892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spaces: HSV</a:t>
            </a:r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4953000" cy="436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3000" y="1143000"/>
            <a:ext cx="3363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Intuitive color space</a:t>
            </a:r>
            <a:endParaRPr lang="en-US" sz="2800" dirty="0"/>
          </a:p>
        </p:txBody>
      </p:sp>
      <p:pic>
        <p:nvPicPr>
          <p:cNvPr id="117762" name="Picture 2" descr="C:\Users\Hoiem\Documents\Classes\Spring11 - Computer Vision\figs\color spaces\neighborhood6_hsv_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990322"/>
            <a:ext cx="2286000" cy="1562878"/>
          </a:xfrm>
          <a:prstGeom prst="rect">
            <a:avLst/>
          </a:prstGeom>
          <a:noFill/>
        </p:spPr>
      </p:pic>
      <p:pic>
        <p:nvPicPr>
          <p:cNvPr id="117763" name="Picture 3" descr="C:\Users\Hoiem\Documents\Classes\Spring11 - Computer Vision\figs\color spaces\neighborhood6_hsv_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561322"/>
            <a:ext cx="2286000" cy="1562878"/>
          </a:xfrm>
          <a:prstGeom prst="rect">
            <a:avLst/>
          </a:prstGeom>
          <a:noFill/>
        </p:spPr>
      </p:pic>
      <p:pic>
        <p:nvPicPr>
          <p:cNvPr id="117764" name="Picture 4" descr="C:\Users\Hoiem\Documents\Classes\Spring11 - Computer Vision\figs\color spaces\neighborhood6_hsv_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237722"/>
            <a:ext cx="2286000" cy="1562878"/>
          </a:xfrm>
          <a:prstGeom prst="rect">
            <a:avLst/>
          </a:prstGeom>
          <a:noFill/>
        </p:spPr>
      </p:pic>
      <p:pic>
        <p:nvPicPr>
          <p:cNvPr id="8" name="Picture 5" descr="C:\Users\Hoiem\Documents\Classes\Spring10 - Computer Vision\figs\nieghborhood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0"/>
            <a:ext cx="1676400" cy="114611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907764" y="2057400"/>
            <a:ext cx="82586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</a:t>
            </a:r>
          </a:p>
          <a:p>
            <a:r>
              <a:rPr lang="en-US" sz="1100" dirty="0" smtClean="0"/>
              <a:t>(S=1,V=1)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7948864" y="3733800"/>
            <a:ext cx="83388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</a:t>
            </a:r>
            <a:endParaRPr lang="en-US" b="1" dirty="0" smtClean="0"/>
          </a:p>
          <a:p>
            <a:r>
              <a:rPr lang="en-US" sz="1100" dirty="0" smtClean="0"/>
              <a:t>(H=1,V=1)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7924800" y="5562600"/>
            <a:ext cx="83388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</a:t>
            </a:r>
          </a:p>
          <a:p>
            <a:r>
              <a:rPr lang="en-US" sz="1100" dirty="0" smtClean="0"/>
              <a:t>(H=1,S=0)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3608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spaces: </a:t>
            </a:r>
            <a:r>
              <a:rPr lang="en-US" dirty="0" err="1" smtClean="0"/>
              <a:t>YCbCr</a:t>
            </a:r>
            <a:endParaRPr lang="en-US" dirty="0"/>
          </a:p>
        </p:txBody>
      </p:sp>
      <p:pic>
        <p:nvPicPr>
          <p:cNvPr id="118787" name="Picture 3" descr="C:\Users\Hoiem\Documents\Classes\Spring11 - Computer Vision\figs\color spaces\neighborhood6_ycbcr_c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161522"/>
            <a:ext cx="2286000" cy="1562878"/>
          </a:xfrm>
          <a:prstGeom prst="rect">
            <a:avLst/>
          </a:prstGeom>
          <a:noFill/>
        </p:spPr>
      </p:pic>
      <p:pic>
        <p:nvPicPr>
          <p:cNvPr id="118788" name="Picture 4" descr="C:\Users\Hoiem\Documents\Classes\Spring11 - Computer Vision\figs\color spaces\neighborhood6_ycbcr_c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837922"/>
            <a:ext cx="2286000" cy="1562878"/>
          </a:xfrm>
          <a:prstGeom prst="rect">
            <a:avLst/>
          </a:prstGeom>
          <a:noFill/>
        </p:spPr>
      </p:pic>
      <p:pic>
        <p:nvPicPr>
          <p:cNvPr id="118789" name="Picture 5" descr="C:\Users\Hoiem\Documents\Classes\Spring11 - Computer Vision\figs\color spaces\neighborhood6_ycbcr_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485122"/>
            <a:ext cx="2286000" cy="156287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907764" y="2057400"/>
            <a:ext cx="120097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</a:t>
            </a:r>
          </a:p>
          <a:p>
            <a:r>
              <a:rPr lang="en-US" sz="1100" dirty="0" smtClean="0"/>
              <a:t>(</a:t>
            </a:r>
            <a:r>
              <a:rPr lang="en-US" sz="1100" dirty="0" err="1" smtClean="0"/>
              <a:t>Cb</a:t>
            </a:r>
            <a:r>
              <a:rPr lang="en-US" sz="1100" dirty="0" smtClean="0"/>
              <a:t>=0.5,Cr=0.5)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7948864" y="3733800"/>
            <a:ext cx="111440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Cb</a:t>
            </a:r>
            <a:endParaRPr lang="en-US" b="1" dirty="0" smtClean="0"/>
          </a:p>
          <a:p>
            <a:r>
              <a:rPr lang="en-US" sz="1100" dirty="0" smtClean="0"/>
              <a:t>(Y=0.5,Cr=0.5)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7924800" y="5410200"/>
            <a:ext cx="110799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Cr</a:t>
            </a:r>
          </a:p>
          <a:p>
            <a:r>
              <a:rPr lang="en-US" sz="1100" dirty="0" smtClean="0"/>
              <a:t>(Y=0.5,Cb=05)</a:t>
            </a:r>
            <a:endParaRPr lang="en-US" sz="1100" dirty="0"/>
          </a:p>
        </p:txBody>
      </p:sp>
      <p:pic>
        <p:nvPicPr>
          <p:cNvPr id="11" name="Picture 5" descr="C:\Users\Hoiem\Documents\Classes\Spring10 - Computer Vision\figs\nieghborhood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0"/>
            <a:ext cx="1676400" cy="1146110"/>
          </a:xfrm>
          <a:prstGeom prst="rect">
            <a:avLst/>
          </a:prstGeom>
          <a:noFill/>
        </p:spPr>
      </p:pic>
      <p:pic>
        <p:nvPicPr>
          <p:cNvPr id="118791" name="Picture 7" descr="http://upload.wikimedia.org/wikipedia/commons/thumb/5/53/YCbCr-CbCr_Y0.png/120px-YCbCr-CbCr_Y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2" y="2057400"/>
            <a:ext cx="1828800" cy="1828802"/>
          </a:xfrm>
          <a:prstGeom prst="rect">
            <a:avLst/>
          </a:prstGeom>
          <a:noFill/>
        </p:spPr>
      </p:pic>
      <p:pic>
        <p:nvPicPr>
          <p:cNvPr id="118793" name="Picture 9" descr="http://upload.wikimedia.org/wikipedia/commons/thumb/9/91/YCbCr-CbCr_Y50.png/120px-YCbCr-CbCr_Y5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2" y="2057400"/>
            <a:ext cx="1828798" cy="1828800"/>
          </a:xfrm>
          <a:prstGeom prst="rect">
            <a:avLst/>
          </a:prstGeom>
          <a:noFill/>
        </p:spPr>
      </p:pic>
      <p:pic>
        <p:nvPicPr>
          <p:cNvPr id="118795" name="Picture 11" descr="http://upload.wikimedia.org/wikipedia/commons/thumb/0/08/YCbCr-CbCr_Y100.png/120px-YCbCr-CbCr_Y10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8804" y="4648200"/>
            <a:ext cx="1828798" cy="18288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303555" y="1676400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52802" y="1676400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Y=0.5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362204" y="4267200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Y=1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85802" y="40386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95402" y="40386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Cb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-342898" y="29337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5078" y="281940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09600" y="8382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Fast to compute, good for compression, used by TV</a:t>
            </a:r>
            <a:endParaRPr lang="en-US" sz="2400" dirty="0"/>
          </a:p>
        </p:txBody>
      </p:sp>
      <p:pic>
        <p:nvPicPr>
          <p:cNvPr id="107522" name="Picture 2" descr="\begin{align}&#10;Y'  &amp;=&amp;  16 &amp;+&amp; \frac{ 65.738 \cdot R'_D}{256} &amp;+&amp; \frac{129.057 \cdot G'_D}{256} &amp;+&amp; \frac{ 25.064 \cdot B'_D}{256}\\&#10;C_B &amp;=&amp; 128 &amp;+&amp; \frac{-37.945 \cdot R'_D}{256} &amp;-&amp; \frac{ 74.494 \cdot G'_D}{256} &amp;+&amp; \frac{112.439 \cdot B'_D}{256}\\&#10;C_R &amp;=&amp; 128 &amp;+&amp; \frac{112.439 \cdot R'_D}{256} &amp;-&amp; \frac{ 94.154 \cdot G'_D}{256} &amp;-&amp; \frac{ 18.285 \cdot B'_D}{256}&#10;\end{align}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5410200"/>
            <a:ext cx="49720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09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adjustment</a:t>
            </a:r>
          </a:p>
          <a:p>
            <a:r>
              <a:rPr lang="en-US" dirty="0" smtClean="0"/>
              <a:t>Tone mapping</a:t>
            </a:r>
          </a:p>
          <a:p>
            <a:r>
              <a:rPr lang="en-US" dirty="0" smtClean="0"/>
              <a:t>Global histogram equalization</a:t>
            </a:r>
          </a:p>
          <a:p>
            <a:r>
              <a:rPr lang="en-US" dirty="0" smtClean="0"/>
              <a:t>Local histogram equalization</a:t>
            </a:r>
          </a:p>
          <a:p>
            <a:r>
              <a:rPr lang="en-US" dirty="0" smtClean="0"/>
              <a:t>Examples: vivid, improve overall contrast, correct for off-white illumination, film noir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57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Project 1: due Monday</a:t>
            </a:r>
            <a:endParaRPr lang="en-US" dirty="0"/>
          </a:p>
          <a:p>
            <a:pPr lvl="1"/>
            <a:r>
              <a:rPr lang="en-US" dirty="0" smtClean="0"/>
              <a:t>Part I: Hybrid Image</a:t>
            </a:r>
          </a:p>
          <a:p>
            <a:pPr lvl="1"/>
            <a:r>
              <a:rPr lang="en-US" dirty="0" smtClean="0"/>
              <a:t>Part II: Enhance Contrast/Color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757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 enhancement</a:t>
            </a:r>
            <a:endParaRPr lang="en-US" dirty="0"/>
          </a:p>
        </p:txBody>
      </p:sp>
      <p:pic>
        <p:nvPicPr>
          <p:cNvPr id="109570" name="Picture 2" descr="File:Unequalized Hawkes Bay N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66984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2" name="Picture 4" descr="http://upload.wikimedia.org/wikipedia/commons/thumb/b/bd/Equalized_Hawkes_Bay_NZ.jpg/300px-Equalized_Hawkes_Bay_N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124" y="2566985"/>
            <a:ext cx="3814763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68249" y="6477000"/>
            <a:ext cx="5352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http://en.wikipedia.org/wiki/Histogram_equalization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28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Color balancing</a:t>
            </a:r>
            <a:endParaRPr lang="en-US" dirty="0"/>
          </a:p>
        </p:txBody>
      </p:sp>
      <p:pic>
        <p:nvPicPr>
          <p:cNvPr id="108546" name="Picture 2" descr="Stool auto white bal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1" y="2514600"/>
            <a:ext cx="43815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48" name="Picture 4" descr="Stool cloudy white bal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53" y="2514600"/>
            <a:ext cx="43815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70806" y="6577757"/>
            <a:ext cx="4873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Photos: </a:t>
            </a:r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www.kenrockwell.com/tech/whitebalance.htm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003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Typical images are gray on average; this can be used to detect distortions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Larger differences are more visible, so using the full intensity range improves visibility</a:t>
            </a:r>
          </a:p>
          <a:p>
            <a:endParaRPr lang="en-US" dirty="0"/>
          </a:p>
          <a:p>
            <a:r>
              <a:rPr lang="en-US" dirty="0" smtClean="0"/>
              <a:t>It’s often easier to work in a non-RGB color space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9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balancing via linear adjustment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Simple idea: multiply R, G, and B values by separate constants</a:t>
                </a:r>
              </a:p>
              <a:p>
                <a:pPr marL="0" indent="0">
                  <a:buNone/>
                </a:pP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̃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acc>
                                <m:accPr>
                                  <m:chr m:val="̃"/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b="0" i="1" baseline="-25000" dirty="0" smtClean="0">
                                  <a:latin typeface="Cambria Math"/>
                                </a:rPr>
                                <m:t>𝑟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b="0" i="1" baseline="-25000" dirty="0" smtClean="0">
                                  <a:latin typeface="Cambria Math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b="0" i="1" baseline="-25000" dirty="0" smtClean="0"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𝑔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How to choose the constants?</a:t>
                </a:r>
                <a:endParaRPr lang="en-US" dirty="0"/>
              </a:p>
              <a:p>
                <a:pPr lvl="1"/>
                <a:r>
                  <a:rPr lang="en-US" dirty="0" smtClean="0"/>
                  <a:t>“Gray world” assumption: average value should be gray</a:t>
                </a:r>
              </a:p>
              <a:p>
                <a:pPr lvl="1"/>
                <a:r>
                  <a:rPr lang="en-US" dirty="0" smtClean="0"/>
                  <a:t>White balancing: choose a reference as the white or gray color</a:t>
                </a:r>
              </a:p>
              <a:p>
                <a:pPr lvl="1"/>
                <a:r>
                  <a:rPr lang="en-US" dirty="0" smtClean="0"/>
                  <a:t>Better to balance in camera’s RGB (linear) than display RGB (non-linear)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1781" r="-1704" b="-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84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Tone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 problem: compress values from a high range to a smaller range</a:t>
            </a:r>
          </a:p>
          <a:p>
            <a:pPr lvl="1"/>
            <a:r>
              <a:rPr lang="en-US" dirty="0" smtClean="0"/>
              <a:t>E.g., camera captures 12-bit linear intensity and needs to compress to 8 bits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79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Linear display of HDR</a:t>
            </a:r>
            <a:endParaRPr lang="en-US" dirty="0"/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07293"/>
            <a:ext cx="3505200" cy="50577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236062"/>
            <a:ext cx="3352801" cy="5012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64720" y="6219631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Scaled for brightest pixels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92392" y="6265067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Scaled for darkest pixels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09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operator (Reinhart et al.)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solution: map to a non-linear range of values</a:t>
            </a:r>
            <a:endParaRPr lang="en-US" dirty="0"/>
          </a:p>
        </p:txBody>
      </p:sp>
      <p:pic>
        <p:nvPicPr>
          <p:cNvPr id="6" name="Picture 3" descr="new_f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589338"/>
            <a:ext cx="7391400" cy="2659062"/>
          </a:xfrm>
          <a:prstGeom prst="rect">
            <a:avLst/>
          </a:prstGeom>
          <a:noFill/>
        </p:spPr>
      </p:pic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3048000" y="1905000"/>
          <a:ext cx="32766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7" name="Equation" r:id="rId4" imgW="1091880" imgH="431640" progId="Equation.3">
                  <p:embed/>
                </p:oleObj>
              </mc:Choice>
              <mc:Fallback>
                <p:oleObj name="Equation" r:id="rId4" imgW="1091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905000"/>
                        <a:ext cx="3276600" cy="1295400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67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8370" name="Picture 2" descr="memorial_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"/>
            <a:ext cx="3722688" cy="5586413"/>
          </a:xfrm>
          <a:prstGeom prst="rect">
            <a:avLst/>
          </a:prstGeom>
          <a:noFill/>
        </p:spPr>
      </p:pic>
      <p:sp>
        <p:nvSpPr>
          <p:cNvPr id="1338374" name="Rectangle 6"/>
          <p:cNvSpPr>
            <a:spLocks noChangeArrowheads="1"/>
          </p:cNvSpPr>
          <p:nvPr/>
        </p:nvSpPr>
        <p:spPr bwMode="auto">
          <a:xfrm>
            <a:off x="5257800" y="5881688"/>
            <a:ext cx="3090863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Darkest </a:t>
            </a:r>
            <a:r>
              <a:rPr lang="en-US" sz="28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0.1%</a:t>
            </a: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scaled</a:t>
            </a:r>
          </a:p>
          <a:p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to display device</a:t>
            </a:r>
          </a:p>
        </p:txBody>
      </p:sp>
      <p:pic>
        <p:nvPicPr>
          <p:cNvPr id="1338376" name="Picture 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28600"/>
            <a:ext cx="3660775" cy="5586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338377" name="Text Box 9"/>
          <p:cNvSpPr txBox="1">
            <a:spLocks noChangeArrowheads="1"/>
          </p:cNvSpPr>
          <p:nvPr/>
        </p:nvSpPr>
        <p:spPr bwMode="auto">
          <a:xfrm>
            <a:off x="1508125" y="5934075"/>
            <a:ext cx="2759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Reinhart Operator</a:t>
            </a:r>
          </a:p>
        </p:txBody>
      </p:sp>
    </p:spTree>
    <p:extLst>
      <p:ext uri="{BB962C8B-B14F-4D97-AF65-F5344CB8AC3E}">
        <p14:creationId xmlns:p14="http://schemas.microsoft.com/office/powerpoint/2010/main" val="299338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739900"/>
            <a:ext cx="5943600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24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</a:t>
            </a:r>
            <a:r>
              <a:rPr lang="en-US" dirty="0"/>
              <a:t>Point Processing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61986" y="6550223"/>
            <a:ext cx="2607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Some figs from A. Efros’ slides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1346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448550" cy="353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34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39202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Review of last class</a:t>
            </a:r>
          </a:p>
        </p:txBody>
      </p:sp>
      <p:grpSp>
        <p:nvGrpSpPr>
          <p:cNvPr id="6148" name="Group 9"/>
          <p:cNvGrpSpPr>
            <a:grpSpLocks/>
          </p:cNvGrpSpPr>
          <p:nvPr/>
        </p:nvGrpSpPr>
        <p:grpSpPr bwMode="auto">
          <a:xfrm>
            <a:off x="838200" y="990600"/>
            <a:ext cx="7088188" cy="4886325"/>
            <a:chOff x="1210790" y="1362075"/>
            <a:chExt cx="6437785" cy="4133850"/>
          </a:xfrm>
        </p:grpSpPr>
        <p:pic>
          <p:nvPicPr>
            <p:cNvPr id="615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5425" y="1362075"/>
              <a:ext cx="6153150" cy="413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210790" y="4420157"/>
              <a:ext cx="1524018" cy="304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149" name="TextBox 10"/>
          <p:cNvSpPr txBox="1">
            <a:spLocks noChangeArrowheads="1"/>
          </p:cNvSpPr>
          <p:nvPr/>
        </p:nvSpPr>
        <p:spPr bwMode="auto">
          <a:xfrm>
            <a:off x="341313" y="6172200"/>
            <a:ext cx="8802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Possible factors: albedo, shadows, texture, specularities, curvature, lighting direction</a:t>
            </a:r>
          </a:p>
        </p:txBody>
      </p:sp>
    </p:spTree>
    <p:extLst>
      <p:ext uri="{BB962C8B-B14F-4D97-AF65-F5344CB8AC3E}">
        <p14:creationId xmlns:p14="http://schemas.microsoft.com/office/powerpoint/2010/main" val="410996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60113"/>
            <a:ext cx="8401106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45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</a:t>
            </a:r>
          </a:p>
        </p:txBody>
      </p:sp>
    </p:spTree>
    <p:extLst>
      <p:ext uri="{BB962C8B-B14F-4D97-AF65-F5344CB8AC3E}">
        <p14:creationId xmlns:p14="http://schemas.microsoft.com/office/powerpoint/2010/main" val="335141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64311"/>
            <a:ext cx="5799137" cy="412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Power-law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84632" y="1219200"/>
                <a:ext cx="1752600" cy="693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𝑠</m:t>
                      </m:r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r>
                        <a:rPr lang="en-US" sz="4000" b="0" i="1" smtClean="0">
                          <a:latin typeface="Cambria Math"/>
                        </a:rPr>
                        <m:t>𝑟</m:t>
                      </m:r>
                      <m:r>
                        <a:rPr lang="en-US" sz="4000" b="0" i="1" baseline="30000" smtClean="0">
                          <a:latin typeface="Cambria Math"/>
                        </a:rPr>
                        <m:t>𝛾</m:t>
                      </m:r>
                    </m:oMath>
                  </m:oMathPara>
                </a14:m>
                <a:endParaRPr lang="en-US" sz="4000" baseline="30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632" y="1219200"/>
                <a:ext cx="1752600" cy="6937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556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318674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85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Enhancement</a:t>
            </a:r>
          </a:p>
        </p:txBody>
      </p:sp>
    </p:spTree>
    <p:extLst>
      <p:ext uri="{BB962C8B-B14F-4D97-AF65-F5344CB8AC3E}">
        <p14:creationId xmlns:p14="http://schemas.microsoft.com/office/powerpoint/2010/main" val="32849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5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2" y="838200"/>
            <a:ext cx="681295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96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Contrast Stretching</a:t>
            </a:r>
          </a:p>
        </p:txBody>
      </p:sp>
      <p:sp>
        <p:nvSpPr>
          <p:cNvPr id="239621" name="Rectangle 5"/>
          <p:cNvSpPr>
            <a:spLocks noChangeArrowheads="1"/>
          </p:cNvSpPr>
          <p:nvPr/>
        </p:nvSpPr>
        <p:spPr bwMode="auto">
          <a:xfrm>
            <a:off x="4038600" y="3581400"/>
            <a:ext cx="2743200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istogram equalization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Basic idea: reassign values so that the number of pixels with each value is more evenly distributed</a:t>
                </a:r>
              </a:p>
              <a:p>
                <a:r>
                  <a:rPr lang="en-US" dirty="0" smtClean="0"/>
                  <a:t>Histogram: a count of how many pixels have each value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baseline="-25000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𝑝𝑖𝑥𝑒𝑙𝑠</m:t>
                          </m:r>
                        </m:sub>
                        <m:sup/>
                        <m:e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𝑝𝑗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==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Cumulative histogram: count of number of pixels less than or equal to each value</a:t>
                </a: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baseline="-25000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h𝑖</m:t>
                      </m:r>
                    </m:oMath>
                  </m:oMathPara>
                </a14:m>
                <a:endParaRPr lang="en-US" baseline="-25000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2494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29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3424238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47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6219825"/>
            <a:ext cx="3830637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47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Histograms</a:t>
            </a:r>
          </a:p>
        </p:txBody>
      </p:sp>
      <p:pic>
        <p:nvPicPr>
          <p:cNvPr id="2447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1"/>
          <a:stretch>
            <a:fillRect/>
          </a:stretch>
        </p:blipFill>
        <p:spPr bwMode="auto">
          <a:xfrm>
            <a:off x="4191000" y="1371600"/>
            <a:ext cx="4495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5191125" y="4724400"/>
            <a:ext cx="2809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Cumulative Histograms</a:t>
            </a:r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5165725" y="53736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pSp>
        <p:nvGrpSpPr>
          <p:cNvPr id="244750" name="Group 14"/>
          <p:cNvGrpSpPr>
            <a:grpSpLocks/>
          </p:cNvGrpSpPr>
          <p:nvPr/>
        </p:nvGrpSpPr>
        <p:grpSpPr bwMode="auto">
          <a:xfrm>
            <a:off x="5638800" y="2438400"/>
            <a:ext cx="2590800" cy="1524000"/>
            <a:chOff x="3552" y="1536"/>
            <a:chExt cx="1632" cy="960"/>
          </a:xfrm>
        </p:grpSpPr>
        <p:sp>
          <p:nvSpPr>
            <p:cNvPr id="244746" name="Rectangle 10"/>
            <p:cNvSpPr>
              <a:spLocks noChangeArrowheads="1"/>
            </p:cNvSpPr>
            <p:nvPr/>
          </p:nvSpPr>
          <p:spPr bwMode="auto">
            <a:xfrm>
              <a:off x="3552" y="1584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747" name="Rectangle 11"/>
            <p:cNvSpPr>
              <a:spLocks noChangeArrowheads="1"/>
            </p:cNvSpPr>
            <p:nvPr/>
          </p:nvSpPr>
          <p:spPr bwMode="auto">
            <a:xfrm>
              <a:off x="4080" y="2208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748" name="Rectangle 12"/>
            <p:cNvSpPr>
              <a:spLocks noChangeArrowheads="1"/>
            </p:cNvSpPr>
            <p:nvPr/>
          </p:nvSpPr>
          <p:spPr bwMode="auto">
            <a:xfrm>
              <a:off x="4512" y="1536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749" name="Rectangle 13"/>
            <p:cNvSpPr>
              <a:spLocks noChangeArrowheads="1"/>
            </p:cNvSpPr>
            <p:nvPr/>
          </p:nvSpPr>
          <p:spPr bwMode="auto">
            <a:xfrm>
              <a:off x="4992" y="1920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138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52400" y="2209800"/>
            <a:ext cx="4240755" cy="326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7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5" y="6364288"/>
            <a:ext cx="3643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67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Histogram Equalization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886464" y="2189671"/>
            <a:ext cx="4257536" cy="328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85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Algorithm for global histogram equalization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458200" cy="51355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/>
                  <a:t>Goal: Given image with pixel values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0≤</m:t>
                    </m:r>
                    <m:r>
                      <a:rPr lang="en-US" sz="2400" i="1">
                        <a:latin typeface="Cambria Math"/>
                      </a:rPr>
                      <m:t>𝑝</m:t>
                    </m:r>
                    <m:r>
                      <a:rPr lang="en-US" sz="2400" i="1" baseline="-25000" smtClean="0">
                        <a:latin typeface="Cambria Math"/>
                      </a:rPr>
                      <m:t>𝑗</m:t>
                    </m:r>
                    <m:r>
                      <a:rPr lang="en-US" sz="2400" b="0" i="1" smtClean="0">
                        <a:latin typeface="Cambria Math"/>
                      </a:rPr>
                      <m:t>≤255,  </m:t>
                    </m:r>
                    <m:r>
                      <a:rPr lang="en-US" sz="2400" b="0" i="1" smtClean="0">
                        <a:latin typeface="Cambria Math"/>
                      </a:rPr>
                      <m:t>𝑗</m:t>
                    </m:r>
                    <m:r>
                      <a:rPr lang="en-US" sz="2400" b="0" i="1" smtClean="0">
                        <a:latin typeface="Cambria Math"/>
                      </a:rPr>
                      <m:t>=0..</m:t>
                    </m:r>
                    <m:r>
                      <a:rPr lang="en-US" sz="2400" b="0" i="1" smtClean="0">
                        <a:latin typeface="Cambria Math"/>
                      </a:rPr>
                      <m:t>𝑁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/>
                  <a:t>s</a:t>
                </a:r>
                <a:r>
                  <a:rPr lang="en-US" sz="2800" dirty="0" smtClean="0"/>
                  <a:t>pecify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f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𝑖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that remaps pixel values, so that the new values are more broadly distributed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Compute cumulative histogram: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latin typeface="Cambria Math"/>
                      </a:rPr>
                      <m:t>=0..255</m:t>
                    </m:r>
                  </m:oMath>
                </a14:m>
                <a:endParaRPr lang="en-US" dirty="0" smtClean="0"/>
              </a:p>
              <a:p>
                <a:pPr marL="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h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i="1">
                            <a:latin typeface="Cambria Math"/>
                          </a:rPr>
                          <m:t>𝑗</m:t>
                        </m:r>
                        <m:r>
                          <a:rPr lang="en-US" sz="2400" i="1">
                            <a:latin typeface="Cambria Math"/>
                          </a:rPr>
                          <m:t>∈</m:t>
                        </m:r>
                        <m:r>
                          <a:rPr lang="en-US" sz="2400" i="1">
                            <a:latin typeface="Cambria Math"/>
                          </a:rPr>
                          <m:t>𝑝𝑖𝑥𝑒𝑙𝑠</m:t>
                        </m:r>
                      </m:sub>
                      <m:sup/>
                      <m:e>
                        <m:r>
                          <a:rPr lang="en-US" sz="2400" b="1" i="1">
                            <a:latin typeface="Cambria Math"/>
                          </a:rPr>
                          <m:t>𝟏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𝑝𝑗</m:t>
                        </m:r>
                      </m:e>
                    </m:nary>
                    <m:r>
                      <a:rPr lang="en-US" sz="2400" i="1">
                        <a:latin typeface="Cambria Math"/>
                      </a:rPr>
                      <m:t>==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, 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𝑐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i="1">
                        <a:latin typeface="Cambria Math"/>
                      </a:rPr>
                      <m:t>)=</m:t>
                    </m:r>
                    <m:r>
                      <a:rPr lang="en-US" sz="2400" i="1">
                        <a:latin typeface="Cambria Math"/>
                      </a:rPr>
                      <m:t>𝑐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latin typeface="Cambria Math"/>
                      </a:rPr>
                      <m:t>−1</m:t>
                    </m:r>
                    <m:r>
                      <a:rPr lang="en-US" sz="2400" i="1">
                        <a:latin typeface="Cambria Math"/>
                      </a:rPr>
                      <m:t>)+</m:t>
                    </m:r>
                    <m:r>
                      <a:rPr lang="en-US" sz="2400" i="1">
                        <a:latin typeface="Cambria Math"/>
                      </a:rPr>
                      <m:t>h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baseline="-25000" dirty="0" smtClean="0"/>
              </a:p>
              <a:p>
                <a:pPr marL="0" lvl="1" indent="0">
                  <a:buNone/>
                </a:pPr>
                <a:r>
                  <a:rPr lang="en-US" sz="3200" dirty="0" smtClean="0"/>
                  <a:t>2.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𝛼</m:t>
                    </m:r>
                    <m:r>
                      <a:rPr lang="en-US" sz="3200" b="0" i="1" smtClean="0"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𝑐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𝑁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⋅255+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1−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⋅</m:t>
                    </m:r>
                    <m:r>
                      <a:rPr lang="en-US" sz="32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lvl="1"/>
                <a:r>
                  <a:rPr lang="en-US" dirty="0" smtClean="0"/>
                  <a:t>Blends between original image and image with uniform histogram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458200" cy="5135563"/>
              </a:xfrm>
              <a:blipFill rotWithShape="1">
                <a:blip r:embed="rId3"/>
                <a:stretch>
                  <a:fillRect l="-1873" t="-1069" r="-1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99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Locally weighted histograms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cumulative histograms in non-overlapping </a:t>
            </a:r>
            <a:r>
              <a:rPr lang="en-US" dirty="0" err="1" smtClean="0"/>
              <a:t>MxM</a:t>
            </a:r>
            <a:r>
              <a:rPr lang="en-US" dirty="0" smtClean="0"/>
              <a:t> grid</a:t>
            </a:r>
          </a:p>
          <a:p>
            <a:r>
              <a:rPr lang="en-US" dirty="0" smtClean="0"/>
              <a:t>For each pixel, interpolate between the histograms from the four nearest grid cells</a:t>
            </a:r>
            <a:endParaRPr lang="en-US" dirty="0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38120" y="3343275"/>
            <a:ext cx="3643312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5401" y="4731305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from Szeliski book (Fig. 3.9)</a:t>
            </a:r>
          </a:p>
          <a:p>
            <a:r>
              <a:rPr lang="en-US" dirty="0" smtClean="0"/>
              <a:t>Pixel (black) is mapped based on interpolated value from its cell and nearest horizontal, vertical, diagonal neighbors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91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last class</a:t>
            </a:r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413527" y="914400"/>
            <a:ext cx="7927220" cy="4456113"/>
            <a:chOff x="838200" y="954087"/>
            <a:chExt cx="4267200" cy="2398713"/>
          </a:xfrm>
        </p:grpSpPr>
        <p:pic>
          <p:nvPicPr>
            <p:cNvPr id="11" name="Picture 3" descr="C:\Users\Hoiem\Documents\Classes\Spring11 - Computer Vision\hw\hw1\blocks_4802611949_3e98f9612f_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954087"/>
              <a:ext cx="4267200" cy="239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352800" y="2935287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1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6200000" flipV="1">
              <a:off x="3162300" y="2897187"/>
              <a:ext cx="228600" cy="152400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5" idx="1"/>
            </p:cNvCxnSpPr>
            <p:nvPr/>
          </p:nvCxnSpPr>
          <p:spPr>
            <a:xfrm flipH="1" flipV="1">
              <a:off x="2667004" y="3116264"/>
              <a:ext cx="152396" cy="48055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819400" y="3040062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6000" y="1411287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3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5400000">
              <a:off x="2095500" y="1830387"/>
              <a:ext cx="304800" cy="76200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320925" y="2097087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4</a:t>
              </a:r>
            </a:p>
          </p:txBody>
        </p:sp>
        <p:cxnSp>
          <p:nvCxnSpPr>
            <p:cNvPr id="19" name="Straight Arrow Connector 18"/>
            <p:cNvCxnSpPr>
              <a:stCxn id="18" idx="1"/>
            </p:cNvCxnSpPr>
            <p:nvPr/>
          </p:nvCxnSpPr>
          <p:spPr>
            <a:xfrm flipH="1" flipV="1">
              <a:off x="2133600" y="2173288"/>
              <a:ext cx="187325" cy="48055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124200" y="1792287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95400" y="1106487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6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5400000">
              <a:off x="3081338" y="2173287"/>
              <a:ext cx="228600" cy="76200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 flipH="1">
              <a:off x="1392238" y="1335087"/>
              <a:ext cx="152400" cy="152400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682240" y="5504571"/>
            <a:ext cx="79560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dirty="0"/>
              <a:t>. Why is (2) brighter than (1)? Each points to the </a:t>
            </a:r>
            <a:r>
              <a:rPr lang="en-US" dirty="0" err="1"/>
              <a:t>asphault</a:t>
            </a:r>
            <a:r>
              <a:rPr lang="en-US" dirty="0"/>
              <a:t>. </a:t>
            </a:r>
          </a:p>
          <a:p>
            <a:r>
              <a:rPr lang="en-US" dirty="0"/>
              <a:t>2. Why is (4) darker than (3)? 4 points to the marking. </a:t>
            </a:r>
          </a:p>
          <a:p>
            <a:r>
              <a:rPr lang="en-US" dirty="0"/>
              <a:t>3. Why is (5) brighter than (3)? Each points to the side of the wooden block. </a:t>
            </a:r>
          </a:p>
          <a:p>
            <a:r>
              <a:rPr lang="en-US" dirty="0"/>
              <a:t>4. Why isn’t (6) black, given that there is no direct path from it to the sun?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105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Dealing with color images</a:t>
            </a:r>
          </a:p>
          <a:p>
            <a:pPr lvl="1"/>
            <a:r>
              <a:rPr lang="en-US" dirty="0" smtClean="0"/>
              <a:t>Often better to split into luminance and chrominance to avoid unwanted color shift</a:t>
            </a:r>
          </a:p>
          <a:p>
            <a:endParaRPr lang="en-US" dirty="0"/>
          </a:p>
          <a:p>
            <a:r>
              <a:rPr lang="en-US" dirty="0" smtClean="0"/>
              <a:t>Manipulating particular regions</a:t>
            </a:r>
          </a:p>
          <a:p>
            <a:pPr lvl="1"/>
            <a:r>
              <a:rPr lang="en-US" dirty="0" smtClean="0"/>
              <a:t>Can use mask to select particular areas for manipulation</a:t>
            </a:r>
          </a:p>
          <a:p>
            <a:endParaRPr lang="en-US" dirty="0"/>
          </a:p>
          <a:p>
            <a:r>
              <a:rPr lang="en-US" dirty="0" smtClean="0"/>
              <a:t>Useful </a:t>
            </a:r>
            <a:r>
              <a:rPr lang="en-US" dirty="0" err="1" smtClean="0"/>
              <a:t>Matlab</a:t>
            </a:r>
            <a:r>
              <a:rPr lang="en-US" dirty="0" smtClean="0"/>
              <a:t> functions</a:t>
            </a:r>
          </a:p>
          <a:p>
            <a:pPr lvl="1"/>
            <a:r>
              <a:rPr lang="en-US" dirty="0" smtClean="0"/>
              <a:t>rgb2hsv, hsv2rgb, </a:t>
            </a:r>
            <a:r>
              <a:rPr lang="en-US" dirty="0" err="1" smtClean="0"/>
              <a:t>hist</a:t>
            </a:r>
            <a:r>
              <a:rPr lang="en-US" dirty="0" smtClean="0"/>
              <a:t>, </a:t>
            </a:r>
            <a:r>
              <a:rPr lang="en-US" dirty="0" err="1" smtClean="0"/>
              <a:t>cumsum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9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3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638800" cy="5135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Familiarize yourself with the basic color spaces: RGB, HSV, Lab</a:t>
            </a:r>
          </a:p>
          <a:p>
            <a:endParaRPr lang="en-US" dirty="0"/>
          </a:p>
          <a:p>
            <a:r>
              <a:rPr lang="en-US" dirty="0" smtClean="0"/>
              <a:t>Simple auto contrast/color adjustments: gray world assumption, histogram equalization</a:t>
            </a:r>
          </a:p>
          <a:p>
            <a:endParaRPr lang="en-US" dirty="0"/>
          </a:p>
          <a:p>
            <a:r>
              <a:rPr lang="en-US" dirty="0" smtClean="0"/>
              <a:t>When improving contrast in a color image, often best to operate on luminance channel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3623" y="1295400"/>
            <a:ext cx="1524000" cy="159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ile:Unequalized Hawkes Bay N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353" y="3581400"/>
            <a:ext cx="1485900" cy="99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upload.wikimedia.org/wikipedia/commons/thumb/b/bd/Equalized_Hawkes_Bay_NZ.jpg/300px-Equalized_Hawkes_Bay_N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353" y="4646412"/>
            <a:ext cx="14859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37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class: texture synthesis and transfer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48025"/>
            <a:ext cx="3271838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7938" y="1309688"/>
            <a:ext cx="1519237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7"/>
          <p:cNvSpPr>
            <a:spLocks noChangeArrowheads="1"/>
          </p:cNvSpPr>
          <p:nvPr/>
        </p:nvSpPr>
        <p:spPr bwMode="auto">
          <a:xfrm>
            <a:off x="1828800" y="2782888"/>
            <a:ext cx="376238" cy="376237"/>
          </a:xfrm>
          <a:custGeom>
            <a:avLst/>
            <a:gdLst>
              <a:gd name="T0" fmla="*/ 2147483647 w 1051"/>
              <a:gd name="T1" fmla="*/ 0 h 1051"/>
              <a:gd name="T2" fmla="*/ 2147483647 w 1051"/>
              <a:gd name="T3" fmla="*/ 0 h 1051"/>
              <a:gd name="T4" fmla="*/ 2147483647 w 1051"/>
              <a:gd name="T5" fmla="*/ 2147483647 h 1051"/>
              <a:gd name="T6" fmla="*/ 0 w 1051"/>
              <a:gd name="T7" fmla="*/ 2147483647 h 1051"/>
              <a:gd name="T8" fmla="*/ 2147483647 w 1051"/>
              <a:gd name="T9" fmla="*/ 2147483647 h 1051"/>
              <a:gd name="T10" fmla="*/ 2147483647 w 1051"/>
              <a:gd name="T11" fmla="*/ 2147483647 h 1051"/>
              <a:gd name="T12" fmla="*/ 2147483647 w 1051"/>
              <a:gd name="T13" fmla="*/ 2147483647 h 1051"/>
              <a:gd name="T14" fmla="*/ 2147483647 w 1051"/>
              <a:gd name="T15" fmla="*/ 0 h 105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51"/>
              <a:gd name="T25" fmla="*/ 0 h 1051"/>
              <a:gd name="T26" fmla="*/ 1051 w 1051"/>
              <a:gd name="T27" fmla="*/ 1051 h 105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51" h="1051">
                <a:moveTo>
                  <a:pt x="787" y="0"/>
                </a:moveTo>
                <a:lnTo>
                  <a:pt x="263" y="0"/>
                </a:lnTo>
                <a:lnTo>
                  <a:pt x="263" y="787"/>
                </a:lnTo>
                <a:lnTo>
                  <a:pt x="0" y="787"/>
                </a:lnTo>
                <a:lnTo>
                  <a:pt x="525" y="1050"/>
                </a:lnTo>
                <a:lnTo>
                  <a:pt x="1050" y="787"/>
                </a:lnTo>
                <a:lnTo>
                  <a:pt x="787" y="787"/>
                </a:lnTo>
                <a:lnTo>
                  <a:pt x="787" y="0"/>
                </a:lnTo>
              </a:path>
            </a:pathLst>
          </a:custGeom>
          <a:solidFill>
            <a:srgbClr val="11B119"/>
          </a:solidFill>
          <a:ln w="14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845810"/>
              </p:ext>
            </p:extLst>
          </p:nvPr>
        </p:nvGraphicFramePr>
        <p:xfrm>
          <a:off x="4191000" y="1477963"/>
          <a:ext cx="2144713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1" name="PhotoSuite Image" r:id="rId5" imgW="1143000" imgH="1390680" progId="">
                  <p:embed/>
                </p:oleObj>
              </mc:Choice>
              <mc:Fallback>
                <p:oleObj name="PhotoSuite Image" r:id="rId5" imgW="1143000" imgH="1390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477963"/>
                        <a:ext cx="2144713" cy="260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85888"/>
              </p:ext>
            </p:extLst>
          </p:nvPr>
        </p:nvGraphicFramePr>
        <p:xfrm>
          <a:off x="4191000" y="4267200"/>
          <a:ext cx="207645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2" name="PhotoSuite Image" r:id="rId7" imgW="2076480" imgH="2095560" progId="">
                  <p:embed/>
                </p:oleObj>
              </mc:Choice>
              <mc:Fallback>
                <p:oleObj name="PhotoSuite Image" r:id="rId7" imgW="2076480" imgH="2095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267200"/>
                        <a:ext cx="2076450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81822"/>
              </p:ext>
            </p:extLst>
          </p:nvPr>
        </p:nvGraphicFramePr>
        <p:xfrm>
          <a:off x="6781800" y="2724150"/>
          <a:ext cx="2286000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3" name="PhotoSuite Image" r:id="rId9" imgW="2286000" imgH="2781360" progId="">
                  <p:embed/>
                </p:oleObj>
              </mc:Choice>
              <mc:Fallback>
                <p:oleObj name="PhotoSuite Image" r:id="rId9" imgW="2286000" imgH="2781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724150"/>
                        <a:ext cx="2286000" cy="278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>
            <a:off x="6400800" y="3962400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1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class: finding seams</a:t>
            </a:r>
            <a:endParaRPr lang="en-US" dirty="0"/>
          </a:p>
        </p:txBody>
      </p:sp>
      <p:pic>
        <p:nvPicPr>
          <p:cNvPr id="4" name="Picture 2" descr="C:\Users\Hoiem\Documents\Classes\Computational Photography - Fall 2010\lectures\figs\gradi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68570"/>
            <a:ext cx="6477000" cy="4857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2860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/>
          </a:p>
        </p:txBody>
      </p:sp>
      <p:sp>
        <p:nvSpPr>
          <p:cNvPr id="5" name="Content Placeholder 1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How can we represent color?</a:t>
            </a:r>
          </a:p>
          <a:p>
            <a:r>
              <a:rPr lang="en-US" dirty="0" smtClean="0"/>
              <a:t>How do we adjust the intensity of an image to improve contrast, aesthetics?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429000"/>
            <a:ext cx="4082211" cy="306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896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7331075" y="66135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29"/>
          <a:stretch>
            <a:fillRect/>
          </a:stretch>
        </p:blipFill>
        <p:spPr bwMode="auto">
          <a:xfrm>
            <a:off x="990600" y="1595438"/>
            <a:ext cx="495300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600200" y="1371600"/>
            <a:ext cx="3589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2800">
                <a:solidFill>
                  <a:srgbClr val="FFFF00"/>
                </a:solidFill>
                <a:latin typeface="Helvetica" charset="0"/>
              </a:rPr>
              <a:t>Three kinds of cones: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2163763" y="228600"/>
            <a:ext cx="5346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sz="3200" b="1">
                <a:solidFill>
                  <a:srgbClr val="00FF99"/>
                </a:solidFill>
                <a:latin typeface="Helvetica" charset="0"/>
              </a:rPr>
              <a:t>Physiology of Color Vision</a:t>
            </a:r>
            <a:endParaRPr lang="en-US">
              <a:solidFill>
                <a:srgbClr val="00FF99"/>
              </a:solidFill>
              <a:latin typeface="Times" charset="0"/>
            </a:endParaRPr>
          </a:p>
        </p:txBody>
      </p:sp>
      <p:pic>
        <p:nvPicPr>
          <p:cNvPr id="2663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32607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2957513" y="5943600"/>
            <a:ext cx="49672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FontTx/>
              <a:buChar char="•"/>
            </a:pPr>
            <a:r>
              <a:rPr lang="en-US">
                <a:solidFill>
                  <a:srgbClr val="FFFFFF"/>
                </a:solidFill>
              </a:rPr>
              <a:t> Why are M and L cones so close?</a:t>
            </a:r>
          </a:p>
          <a:p>
            <a:pPr eaLnBrk="0" hangingPunct="0">
              <a:buFontTx/>
              <a:buChar char="•"/>
            </a:pPr>
            <a:r>
              <a:rPr lang="en-US">
                <a:solidFill>
                  <a:srgbClr val="FFFFFF"/>
                </a:solidFill>
              </a:rPr>
              <a:t> Why are there 3?</a:t>
            </a:r>
          </a:p>
        </p:txBody>
      </p:sp>
    </p:spTree>
    <p:extLst>
      <p:ext uri="{BB962C8B-B14F-4D97-AF65-F5344CB8AC3E}">
        <p14:creationId xmlns:p14="http://schemas.microsoft.com/office/powerpoint/2010/main" val="318272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Color spaces: RGB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09601" y="1371600"/>
            <a:ext cx="4029122" cy="4038600"/>
            <a:chOff x="609600" y="1371600"/>
            <a:chExt cx="4724400" cy="4953000"/>
          </a:xfrm>
        </p:grpSpPr>
        <p:pic>
          <p:nvPicPr>
            <p:cNvPr id="2457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7700" y="1371600"/>
              <a:ext cx="4686300" cy="468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oup 37"/>
            <p:cNvGrpSpPr>
              <a:grpSpLocks/>
            </p:cNvGrpSpPr>
            <p:nvPr/>
          </p:nvGrpSpPr>
          <p:grpSpPr bwMode="auto">
            <a:xfrm>
              <a:off x="609600" y="4953000"/>
              <a:ext cx="1371600" cy="1371600"/>
              <a:chOff x="5486400" y="4648200"/>
              <a:chExt cx="1371600" cy="1371600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rot="10800000" flipV="1">
                <a:off x="5486400" y="5410200"/>
                <a:ext cx="838200" cy="22860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rot="16200000" flipV="1">
                <a:off x="5905500" y="4991100"/>
                <a:ext cx="762000" cy="76200"/>
              </a:xfrm>
              <a:prstGeom prst="straightConnector1">
                <a:avLst/>
              </a:prstGeom>
              <a:ln w="57150">
                <a:solidFill>
                  <a:srgbClr val="00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rot="16200000" flipH="1">
                <a:off x="6286500" y="5448300"/>
                <a:ext cx="609600" cy="533400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581" name="TextBox 31"/>
            <p:cNvSpPr txBox="1">
              <a:spLocks noChangeArrowheads="1"/>
            </p:cNvSpPr>
            <p:nvPr/>
          </p:nvSpPr>
          <p:spPr bwMode="auto">
            <a:xfrm>
              <a:off x="3844056" y="1468976"/>
              <a:ext cx="6969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0,1,0</a:t>
              </a:r>
            </a:p>
          </p:txBody>
        </p:sp>
        <p:sp>
          <p:nvSpPr>
            <p:cNvPr id="24582" name="TextBox 32"/>
            <p:cNvSpPr txBox="1">
              <a:spLocks noChangeArrowheads="1"/>
            </p:cNvSpPr>
            <p:nvPr/>
          </p:nvSpPr>
          <p:spPr bwMode="auto">
            <a:xfrm>
              <a:off x="4201453" y="5487448"/>
              <a:ext cx="6969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0,0,1</a:t>
              </a:r>
            </a:p>
          </p:txBody>
        </p:sp>
        <p:sp>
          <p:nvSpPr>
            <p:cNvPr id="24583" name="TextBox 33"/>
            <p:cNvSpPr txBox="1">
              <a:spLocks noChangeArrowheads="1"/>
            </p:cNvSpPr>
            <p:nvPr/>
          </p:nvSpPr>
          <p:spPr bwMode="auto">
            <a:xfrm>
              <a:off x="609600" y="4343400"/>
              <a:ext cx="6969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1,0,0</a:t>
              </a:r>
            </a:p>
          </p:txBody>
        </p:sp>
      </p:grpSp>
      <p:sp>
        <p:nvSpPr>
          <p:cNvPr id="24584" name="TextBox 38"/>
          <p:cNvSpPr txBox="1">
            <a:spLocks noChangeArrowheads="1"/>
          </p:cNvSpPr>
          <p:nvPr/>
        </p:nvSpPr>
        <p:spPr bwMode="auto">
          <a:xfrm>
            <a:off x="4106863" y="6581775"/>
            <a:ext cx="50371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Image from: http://en.wikipedia.org/wiki/File:RGB_color_solid_cube.png</a:t>
            </a:r>
          </a:p>
        </p:txBody>
      </p:sp>
      <p:sp>
        <p:nvSpPr>
          <p:cNvPr id="19465" name="TextBox 39"/>
          <p:cNvSpPr txBox="1">
            <a:spLocks noChangeArrowheads="1"/>
          </p:cNvSpPr>
          <p:nvPr/>
        </p:nvSpPr>
        <p:spPr bwMode="auto">
          <a:xfrm>
            <a:off x="228600" y="5486400"/>
            <a:ext cx="35941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Some drawbacks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 Strongly correlated channels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 Non-perceptual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6800" y="838200"/>
            <a:ext cx="2821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Default color space</a:t>
            </a:r>
            <a:endParaRPr lang="en-US" sz="2400" dirty="0"/>
          </a:p>
        </p:txBody>
      </p:sp>
      <p:pic>
        <p:nvPicPr>
          <p:cNvPr id="116738" name="Picture 2" descr="C:\Users\Hoiem\Documents\Classes\Spring11 - Computer Vision\figs\color spaces\neighborhood6_rgb_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405035"/>
            <a:ext cx="2286000" cy="1562877"/>
          </a:xfrm>
          <a:prstGeom prst="rect">
            <a:avLst/>
          </a:prstGeom>
          <a:noFill/>
        </p:spPr>
      </p:pic>
      <p:pic>
        <p:nvPicPr>
          <p:cNvPr id="116739" name="Picture 3" descr="C:\Users\Hoiem\Documents\Classes\Spring11 - Computer Vision\figs\color spaces\neighborhood6_rgb_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648200"/>
            <a:ext cx="2286000" cy="1562877"/>
          </a:xfrm>
          <a:prstGeom prst="rect">
            <a:avLst/>
          </a:prstGeom>
          <a:noFill/>
        </p:spPr>
      </p:pic>
      <p:pic>
        <p:nvPicPr>
          <p:cNvPr id="116740" name="Picture 4" descr="C:\Users\Hoiem\Documents\Classes\Spring11 - Computer Vision\figs\color spaces\neighborhood6_rgb_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035968"/>
            <a:ext cx="2286000" cy="1562877"/>
          </a:xfrm>
          <a:prstGeom prst="rect">
            <a:avLst/>
          </a:prstGeom>
          <a:noFill/>
        </p:spPr>
      </p:pic>
      <p:pic>
        <p:nvPicPr>
          <p:cNvPr id="116741" name="Picture 5" descr="C:\Users\Hoiem\Documents\Classes\Spring10 - Computer Vision\figs\nieghborhood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0"/>
            <a:ext cx="1676400" cy="114611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696200" y="2069068"/>
            <a:ext cx="84029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</a:p>
          <a:p>
            <a:r>
              <a:rPr lang="en-US" sz="1100" dirty="0" smtClean="0"/>
              <a:t>(G=0,B=0)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96200" y="3657600"/>
            <a:ext cx="83388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</a:t>
            </a:r>
          </a:p>
          <a:p>
            <a:r>
              <a:rPr lang="en-US" sz="1100" dirty="0" smtClean="0"/>
              <a:t>(R=0,B=0)</a:t>
            </a:r>
            <a:endParaRPr lang="en-US" sz="11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696200" y="5257800"/>
            <a:ext cx="84830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</a:p>
          <a:p>
            <a:r>
              <a:rPr lang="en-US" sz="1100" dirty="0" smtClean="0"/>
              <a:t>(R=0,G=0)</a:t>
            </a:r>
          </a:p>
        </p:txBody>
      </p:sp>
    </p:spTree>
    <p:extLst>
      <p:ext uri="{BB962C8B-B14F-4D97-AF65-F5344CB8AC3E}">
        <p14:creationId xmlns:p14="http://schemas.microsoft.com/office/powerpoint/2010/main" val="274211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Trichromacy</a:t>
            </a:r>
            <a:r>
              <a:rPr lang="en-US" dirty="0" smtClean="0"/>
              <a:t> and CIE-XYZ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3618" y="4238625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Perceptual equivalents with RGB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4238625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Perceptual equivalents with </a:t>
            </a:r>
            <a:r>
              <a:rPr lang="en-US" dirty="0" smtClean="0">
                <a:solidFill>
                  <a:prstClr val="black"/>
                </a:solidFill>
              </a:rPr>
              <a:t>CIE-XYZ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5181600"/>
            <a:ext cx="56007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File:CIE 1931 XYZ Color Matching Functions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838" y="1699404"/>
            <a:ext cx="424815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upload.wikimedia.org/wikipedia/commons/thumb/6/69/CIE1931_RGBCMF.svg/325px-CIE1931_RGBCMF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29" y="1699404"/>
            <a:ext cx="3570260" cy="226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54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Space: CIE-XYZ</a:t>
            </a:r>
            <a:endParaRPr lang="en-US" dirty="0"/>
          </a:p>
        </p:txBody>
      </p:sp>
      <p:pic>
        <p:nvPicPr>
          <p:cNvPr id="104450" name="Picture 2" descr="File:CIExy19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51625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4" name="Picture 6" descr="x = \frac{X}{X+Y+Z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701" y="419100"/>
            <a:ext cx="265105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6" name="Picture 8" descr="y = \frac{Y}{X+Y+Z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825" y="1887838"/>
            <a:ext cx="2584829" cy="81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60" name="Picture 12" descr="http://upload.wikimedia.org/wikipedia/commons/thumb/6/60/CIE1931xy_CIERGB.svg/325px-CIE1931xy_CIERGB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29000"/>
            <a:ext cx="2687361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86290" y="6255963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RGB portion is in triangle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1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"/>
        <a:ea typeface=""/>
        <a:cs typeface="Arial"/>
      </a:majorFont>
      <a:minorFont>
        <a:latin typeface="Time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27279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CACCD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Lecture1 - Introduction - CP Fall 2010</Template>
  <TotalTime>18835</TotalTime>
  <Words>926</Words>
  <Application>Microsoft Office PowerPoint</Application>
  <PresentationFormat>On-screen Show (4:3)</PresentationFormat>
  <Paragraphs>187</Paragraphs>
  <Slides>44</Slides>
  <Notes>7</Notes>
  <HiddenSlides>3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Lecture1 - Introduction - CP Fall 2010</vt:lpstr>
      <vt:lpstr>Custom Design</vt:lpstr>
      <vt:lpstr>1_Blank Presentation</vt:lpstr>
      <vt:lpstr>1_Lecture1 - Introduction - CP Fall 2010</vt:lpstr>
      <vt:lpstr>2_Blank Presentation</vt:lpstr>
      <vt:lpstr>Equation</vt:lpstr>
      <vt:lpstr>PhotoSuite Image</vt:lpstr>
      <vt:lpstr>Histograms and Color Balancing</vt:lpstr>
      <vt:lpstr>Administrative stuff</vt:lpstr>
      <vt:lpstr>Review of last class</vt:lpstr>
      <vt:lpstr>Review of last class</vt:lpstr>
      <vt:lpstr>Today’s class</vt:lpstr>
      <vt:lpstr>PowerPoint Presentation</vt:lpstr>
      <vt:lpstr>Color spaces: RGB</vt:lpstr>
      <vt:lpstr>Trichromacy and CIE-XYZ</vt:lpstr>
      <vt:lpstr>Color Space: CIE-XYZ</vt:lpstr>
      <vt:lpstr>Perceptual uniformity</vt:lpstr>
      <vt:lpstr>Color spaces: CIE L*a*b*</vt:lpstr>
      <vt:lpstr>If you had to choose, would you rather go without luminance or chrominance?</vt:lpstr>
      <vt:lpstr>If you had to choose, would you rather go without luminance or chrominance?</vt:lpstr>
      <vt:lpstr>Most information in intensity</vt:lpstr>
      <vt:lpstr>Most information in intensity</vt:lpstr>
      <vt:lpstr>Most information in intensity</vt:lpstr>
      <vt:lpstr>Color spaces: HSV</vt:lpstr>
      <vt:lpstr>Color spaces: YCbCr</vt:lpstr>
      <vt:lpstr>Outline</vt:lpstr>
      <vt:lpstr>Contrast enhancement</vt:lpstr>
      <vt:lpstr>Color balancing</vt:lpstr>
      <vt:lpstr>Important ideas</vt:lpstr>
      <vt:lpstr>Color balancing via linear adjustment</vt:lpstr>
      <vt:lpstr>Tone Mapping</vt:lpstr>
      <vt:lpstr>Example: Linear display of HDR</vt:lpstr>
      <vt:lpstr>Global operator (Reinhart et al.)</vt:lpstr>
      <vt:lpstr>PowerPoint Presentation</vt:lpstr>
      <vt:lpstr>Simple Point Processing</vt:lpstr>
      <vt:lpstr>Negative</vt:lpstr>
      <vt:lpstr>Log</vt:lpstr>
      <vt:lpstr>Power-law transformations</vt:lpstr>
      <vt:lpstr>Image Enhancement</vt:lpstr>
      <vt:lpstr>Matlab example</vt:lpstr>
      <vt:lpstr>Contrast Stretching</vt:lpstr>
      <vt:lpstr>Histogram equalization</vt:lpstr>
      <vt:lpstr>Image Histograms</vt:lpstr>
      <vt:lpstr>Histogram Equalization</vt:lpstr>
      <vt:lpstr>Algorithm for global histogram equalization </vt:lpstr>
      <vt:lpstr>Locally weighted histograms</vt:lpstr>
      <vt:lpstr>Other issues</vt:lpstr>
      <vt:lpstr>Matlab Example 2</vt:lpstr>
      <vt:lpstr>Things to remember</vt:lpstr>
      <vt:lpstr>Next class: texture synthesis and transfer</vt:lpstr>
      <vt:lpstr>Next class: finding seams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CS498dwh</dc:title>
  <dc:creator>Derek Hoiem</dc:creator>
  <cp:lastModifiedBy>Derek Hoiem</cp:lastModifiedBy>
  <cp:revision>51</cp:revision>
  <dcterms:created xsi:type="dcterms:W3CDTF">2010-08-30T03:58:01Z</dcterms:created>
  <dcterms:modified xsi:type="dcterms:W3CDTF">2012-09-13T15:41:15Z</dcterms:modified>
</cp:coreProperties>
</file>