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63"/>
  </p:notesMasterIdLst>
  <p:sldIdLst>
    <p:sldId id="398" r:id="rId6"/>
    <p:sldId id="532" r:id="rId7"/>
    <p:sldId id="612" r:id="rId8"/>
    <p:sldId id="553" r:id="rId9"/>
    <p:sldId id="554" r:id="rId10"/>
    <p:sldId id="555" r:id="rId11"/>
    <p:sldId id="565" r:id="rId12"/>
    <p:sldId id="533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9" r:id="rId23"/>
    <p:sldId id="548" r:id="rId24"/>
    <p:sldId id="556" r:id="rId25"/>
    <p:sldId id="563" r:id="rId26"/>
    <p:sldId id="592" r:id="rId27"/>
    <p:sldId id="593" r:id="rId28"/>
    <p:sldId id="558" r:id="rId29"/>
    <p:sldId id="559" r:id="rId30"/>
    <p:sldId id="560" r:id="rId31"/>
    <p:sldId id="561" r:id="rId32"/>
    <p:sldId id="551" r:id="rId33"/>
    <p:sldId id="552" r:id="rId34"/>
    <p:sldId id="562" r:id="rId35"/>
    <p:sldId id="564" r:id="rId36"/>
    <p:sldId id="576" r:id="rId37"/>
    <p:sldId id="583" r:id="rId38"/>
    <p:sldId id="594" r:id="rId39"/>
    <p:sldId id="566" r:id="rId40"/>
    <p:sldId id="567" r:id="rId41"/>
    <p:sldId id="568" r:id="rId42"/>
    <p:sldId id="569" r:id="rId43"/>
    <p:sldId id="573" r:id="rId44"/>
    <p:sldId id="574" r:id="rId45"/>
    <p:sldId id="584" r:id="rId46"/>
    <p:sldId id="585" r:id="rId47"/>
    <p:sldId id="557" r:id="rId48"/>
    <p:sldId id="595" r:id="rId49"/>
    <p:sldId id="596" r:id="rId50"/>
    <p:sldId id="613" r:id="rId51"/>
    <p:sldId id="614" r:id="rId52"/>
    <p:sldId id="615" r:id="rId53"/>
    <p:sldId id="597" r:id="rId54"/>
    <p:sldId id="616" r:id="rId55"/>
    <p:sldId id="580" r:id="rId56"/>
    <p:sldId id="577" r:id="rId57"/>
    <p:sldId id="578" r:id="rId58"/>
    <p:sldId id="581" r:id="rId59"/>
    <p:sldId id="582" r:id="rId60"/>
    <p:sldId id="591" r:id="rId61"/>
    <p:sldId id="599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85404" autoAdjust="0"/>
  </p:normalViewPr>
  <p:slideViewPr>
    <p:cSldViewPr>
      <p:cViewPr>
        <p:scale>
          <a:sx n="50" d="100"/>
          <a:sy n="50" d="100"/>
        </p:scale>
        <p:origin x="-793" y="-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</a:t>
            </a:r>
            <a:r>
              <a:rPr lang="en-US" baseline="0" dirty="0" smtClean="0"/>
              <a:t> for vision,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 matching in dark is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A0B6ED-4226-4D18-AD8F-070769C785FF}" type="slidenum">
              <a:rPr lang="en-US" sz="1100">
                <a:solidFill>
                  <a:prstClr val="black"/>
                </a:solidFill>
              </a:rPr>
              <a:pPr/>
              <a:t>13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sym typeface="Symbol" pitchFamily="18" charset="2"/>
              </a:rPr>
              <a:t> 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Dogs have 2,</a:t>
            </a:r>
            <a:r>
              <a:rPr lang="en-US" baseline="0" dirty="0" smtClean="0"/>
              <a:t> birds and butterflies have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CA23-016B-4869-9836-41B8A233F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594E-9AA2-48BA-A7A3-0047E16B6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0893-9E2B-4211-A69B-D4329483D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76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4160-E3EA-4244-9FFF-D980C6732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633C-6E44-4D77-88BC-8BF486CDF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8681-ED8D-4064-84B2-051BCF0C8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8BF2-83CC-4193-A0C5-405F27CF8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9AEE-FF38-453A-86BF-BDD5C55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286A-46DC-49C7-AD01-CD032E754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ECB-59AF-4DF3-9DCE-738931702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AD34-AA26-40D9-9339-78F2E2206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9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9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1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6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8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57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8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B730F3E6-8DB2-4FD1-95CF-AA0936508433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vischeck.com/vischeck/vischeckURL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lor_visio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en.wikipedia.org/wiki/Bayer_filte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mbert's_cosine_law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halk.co.uk/amusements/OpticalIllusions/colourPerception/colourPerception.html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Light and Color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09/11/12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344" y="571500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8306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281499"/>
            <a:ext cx="3431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1143000"/>
            <a:ext cx="3100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  <a:latin typeface="Helvetica" charset="0"/>
                <a:cs typeface="Arial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charset="0"/>
                <a:cs typeface="Arial" charset="0"/>
              </a:rPr>
              <a:t>on</a:t>
            </a:r>
            <a:r>
              <a:rPr lang="en-US" altLang="en-US" sz="2400" b="1">
                <a:solidFill>
                  <a:srgbClr val="0000FF"/>
                </a:solidFill>
                <a:latin typeface="Helvetica" charset="0"/>
                <a:cs typeface="Arial" charset="0"/>
              </a:rPr>
              <a:t>es</a:t>
            </a:r>
            <a:endParaRPr lang="en-US" altLang="en-US" sz="2400">
              <a:solidFill>
                <a:srgbClr val="0000FF"/>
              </a:solidFill>
              <a:latin typeface="Helvetica" charset="0"/>
              <a:cs typeface="Arial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cone-shaped 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less sensitive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operate in high light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color vision</a:t>
            </a:r>
            <a:endParaRPr lang="en-US" altLang="en-US" sz="2400" b="1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182563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</a:rPr>
              <a:t>Two types of light-sensitive receptors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Helvetica" charset="0"/>
              </a:rPr>
              <a:t>Rods</a:t>
            </a:r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rod-shaped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highly sensitive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operate at night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gray-scale 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</a:rPr>
              <a:t>vision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</a:rPr>
              <a:t>  slower to respond</a:t>
            </a:r>
            <a:endParaRPr lang="en-US" altLang="en-US" dirty="0">
              <a:solidFill>
                <a:srgbClr val="000000"/>
              </a:solidFill>
              <a:latin typeface="Helvetica" charset="0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Rod / Cone sensitivity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82563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  <a:cs typeface="Arial" charset="0"/>
              </a:rPr>
              <a:t>Distribution of Rods and Cones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371600" y="6096000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Night Sky: why are there more stars off-center?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22375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Spectrum</a:t>
            </a:r>
          </a:p>
        </p:txBody>
      </p:sp>
      <p:pic>
        <p:nvPicPr>
          <p:cNvPr id="17411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CC99"/>
                </a:solidFill>
                <a:cs typeface="Arial" charset="0"/>
                <a:sym typeface="Symbol" pitchFamily="18" charset="2"/>
              </a:rPr>
              <a:t>http://www.yorku.ca/eye/photopik.htm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5775" y="58674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Human Luminance Sensitivity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1566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93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rect">
            <a:avLst/>
          </a:prstGeom>
          <a:gradFill rotWithShape="0">
            <a:gsLst>
              <a:gs pos="0">
                <a:srgbClr val="287850">
                  <a:gamma/>
                  <a:shade val="46275"/>
                  <a:invGamma/>
                </a:srgbClr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24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524000" y="195103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Why do we see light of these wavelengths?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6934200" y="61563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905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4191000" y="304800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…because that’s where the</a:t>
            </a:r>
          </a:p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Sun radiates EM energy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3400">
                <a:solidFill>
                  <a:srgbClr val="000000"/>
                </a:solidFill>
                <a:cs typeface="Arial" charset="0"/>
              </a:rPr>
              <a:t>Visible Light</a:t>
            </a:r>
          </a:p>
        </p:txBody>
      </p:sp>
    </p:spTree>
    <p:extLst>
      <p:ext uri="{BB962C8B-B14F-4D97-AF65-F5344CB8AC3E}">
        <p14:creationId xmlns:p14="http://schemas.microsoft.com/office/powerpoint/2010/main" val="37681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CC99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55725" y="1349375"/>
            <a:ext cx="6945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Any patch of light can be completely described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physically by its spectrum: the number of photons 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(per time unit) at each wavelength 400 - 700 nm.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7031038" y="42672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858000" y="4038600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684963" y="3810000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511925" y="3886200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6334125" y="4038600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165850" y="3886200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992813" y="3657600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819775" y="3429000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646738" y="3352800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5473700" y="3505200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300663" y="3581400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127625" y="3733800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4954588" y="3886200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781550" y="4114800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608513" y="4343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435475" y="4495800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4262438" y="4267200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089400" y="4114800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833688"/>
            <a:ext cx="56070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3710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12925" y="142557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007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2153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15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2152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15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15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1516" name="Group 28"/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21517" name="Picture 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4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Spectra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32681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812925" y="19812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2819400" y="243840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H="1">
            <a:off x="2362200" y="24384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4373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Light and wavelengths</a:t>
            </a:r>
          </a:p>
          <a:p>
            <a:r>
              <a:rPr lang="en-US" dirty="0" smtClean="0"/>
              <a:t>The eye</a:t>
            </a:r>
          </a:p>
          <a:p>
            <a:pPr lvl="1"/>
            <a:r>
              <a:rPr lang="en-US" dirty="0" smtClean="0"/>
              <a:t>Physiology (rods and cones)</a:t>
            </a:r>
          </a:p>
          <a:p>
            <a:pPr lvl="1"/>
            <a:r>
              <a:rPr lang="en-US" dirty="0" smtClean="0"/>
              <a:t>Receptivity, non-linear response</a:t>
            </a:r>
          </a:p>
          <a:p>
            <a:pPr lvl="1"/>
            <a:r>
              <a:rPr lang="en-US" dirty="0" err="1" smtClean="0"/>
              <a:t>Trichromacity</a:t>
            </a:r>
            <a:endParaRPr lang="en-US" dirty="0" smtClean="0"/>
          </a:p>
          <a:p>
            <a:r>
              <a:rPr lang="en-US" dirty="0" smtClean="0"/>
              <a:t>The camera and display</a:t>
            </a:r>
          </a:p>
          <a:p>
            <a:pPr lvl="1"/>
            <a:r>
              <a:rPr lang="en-US" dirty="0" smtClean="0"/>
              <a:t>Bayer filter revisited</a:t>
            </a:r>
          </a:p>
          <a:p>
            <a:pPr lvl="1"/>
            <a:r>
              <a:rPr lang="en-US" dirty="0" smtClean="0"/>
              <a:t>RGB display</a:t>
            </a:r>
          </a:p>
          <a:p>
            <a:r>
              <a:rPr lang="en-US" dirty="0" smtClean="0"/>
              <a:t>Physics of light and reflection</a:t>
            </a:r>
          </a:p>
          <a:p>
            <a:pPr lvl="1"/>
            <a:r>
              <a:rPr lang="en-US" dirty="0" smtClean="0"/>
              <a:t>Direct light: spectrum of wavelengths</a:t>
            </a:r>
          </a:p>
          <a:p>
            <a:pPr lvl="1"/>
            <a:r>
              <a:rPr lang="en-US" dirty="0" smtClean="0"/>
              <a:t>Reflection: influence of albedo, orientation, reflectivity, BRDF</a:t>
            </a:r>
          </a:p>
          <a:p>
            <a:pPr lvl="1"/>
            <a:r>
              <a:rPr lang="en-US" dirty="0" smtClean="0"/>
              <a:t>Inter-reflection: light may be influenced by multiple surfaces</a:t>
            </a:r>
          </a:p>
          <a:p>
            <a:pPr lvl="1"/>
            <a:r>
              <a:rPr lang="en-US" dirty="0" smtClean="0"/>
              <a:t>Illusions, ambiguity of albedo and illumination color, color constancy</a:t>
            </a:r>
          </a:p>
          <a:p>
            <a:pPr lvl="1"/>
            <a:r>
              <a:rPr lang="en-US" dirty="0" smtClean="0"/>
              <a:t>Light sources and shadows</a:t>
            </a:r>
          </a:p>
          <a:p>
            <a:r>
              <a:rPr lang="en-US" dirty="0" smtClean="0"/>
              <a:t>Color spaces</a:t>
            </a:r>
          </a:p>
          <a:p>
            <a:pPr lvl="1"/>
            <a:r>
              <a:rPr lang="en-US" dirty="0" smtClean="0"/>
              <a:t>RGB, HSV, </a:t>
            </a:r>
            <a:r>
              <a:rPr lang="en-US" dirty="0" err="1" smtClean="0"/>
              <a:t>YCrCb</a:t>
            </a:r>
            <a:r>
              <a:rPr lang="en-US" dirty="0" smtClean="0"/>
              <a:t>, XYZ, Lab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is better than 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“M” and “L” on the X-chromosome</a:t>
            </a:r>
          </a:p>
          <a:p>
            <a:pPr lvl="1"/>
            <a:r>
              <a:rPr lang="en-US" sz="2000" dirty="0" smtClean="0"/>
              <a:t>Why men are more likely to be color blind (see what it’s like: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www.vischeck.com/vischeck/vischeckURL.php</a:t>
            </a:r>
            <a:r>
              <a:rPr lang="en-US" sz="20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“L” has high variation, so some women are </a:t>
            </a:r>
            <a:r>
              <a:rPr lang="en-US" sz="2400" dirty="0" err="1" smtClean="0"/>
              <a:t>tetrachromatic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Some animals have 1 (night animals), 2 (e.g., dogs), 4 (fish, birds), 5 (pigeons, some reptiles/amphibians), or even 12 (mantis shrimp)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0354" name="Picture 2" descr="http://upload.wikimedia.org/wikipedia/commons/thumb/6/65/Cone-response.svg/300px-Cone-respo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0" y="0"/>
            <a:ext cx="39914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589" y="6477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http://en.wikipedia.org/wiki/Color_vision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don’t perceive a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6162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perceive </a:t>
            </a:r>
          </a:p>
          <a:p>
            <a:pPr lvl="1"/>
            <a:r>
              <a:rPr lang="en-US" dirty="0" smtClean="0"/>
              <a:t>Hue: mean wavelength, color</a:t>
            </a:r>
          </a:p>
          <a:p>
            <a:pPr lvl="1"/>
            <a:r>
              <a:rPr lang="en-US" dirty="0" smtClean="0"/>
              <a:t>Saturation: variance, vividness</a:t>
            </a:r>
          </a:p>
          <a:p>
            <a:pPr lvl="1"/>
            <a:r>
              <a:rPr lang="en-US" dirty="0" smtClean="0"/>
              <a:t>Intensity: total amount of light</a:t>
            </a:r>
          </a:p>
          <a:p>
            <a:r>
              <a:rPr lang="en-US" dirty="0" smtClean="0"/>
              <a:t>Same perceived color can be recreated with combinations of three primary colors (“</a:t>
            </a:r>
            <a:r>
              <a:rPr lang="en-US" dirty="0" err="1" smtClean="0"/>
              <a:t>trichromacy</a:t>
            </a:r>
            <a:r>
              <a:rPr lang="en-US" dirty="0" smtClean="0"/>
              <a:t>”)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920335" cy="3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4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18" y="42386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Perceptual equivalents with RGB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23862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equivalents with </a:t>
            </a:r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181600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38" y="1699404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9" y="1699404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0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portion is in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90600" y="1617663"/>
            <a:ext cx="7983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There is no simple functional description for the perceived</a:t>
            </a:r>
          </a:p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color of all lights under all viewing conditions, but …...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667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A helpful constraint:</a:t>
            </a:r>
          </a:p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  Consider only physical spectra with normal distributions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46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endParaRPr lang="ru-RU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3794125" y="4183063"/>
            <a:ext cx="2976563" cy="1314450"/>
            <a:chOff x="2390" y="2635"/>
            <a:chExt cx="1875" cy="828"/>
          </a:xfrm>
        </p:grpSpPr>
        <p:pic>
          <p:nvPicPr>
            <p:cNvPr id="225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 Box 9"/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area</a:t>
              </a:r>
            </a:p>
          </p:txBody>
        </p:sp>
      </p:grp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4833938" y="3538538"/>
            <a:ext cx="947737" cy="1947862"/>
            <a:chOff x="3038" y="2229"/>
            <a:chExt cx="597" cy="1227"/>
          </a:xfrm>
        </p:grpSpPr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mean</a:t>
              </a:r>
            </a:p>
          </p:txBody>
        </p:sp>
      </p:grp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4887913" y="4616450"/>
            <a:ext cx="2209800" cy="457200"/>
            <a:chOff x="3072" y="2908"/>
            <a:chExt cx="1392" cy="288"/>
          </a:xfrm>
        </p:grpSpPr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1" name="Text Box 16"/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66FF"/>
                  </a:solidFill>
                  <a:latin typeface="Helvetica" charset="0"/>
                </a:rPr>
                <a:t>variance</a:t>
              </a:r>
            </a:p>
          </p:txBody>
        </p:sp>
      </p:grp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1167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16288" y="1630363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Mean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73688" y="1630363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Hue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1600200" y="2998788"/>
            <a:ext cx="6611938" cy="3317875"/>
            <a:chOff x="1008" y="1889"/>
            <a:chExt cx="4165" cy="2090"/>
          </a:xfrm>
        </p:grpSpPr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</p:grp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0415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67000" y="1630363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Variance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73688" y="1630363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Saturation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524000" y="2895600"/>
            <a:ext cx="7391400" cy="3421063"/>
            <a:chOff x="960" y="1824"/>
            <a:chExt cx="4656" cy="2155"/>
          </a:xfrm>
        </p:grpSpPr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458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</p:grp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247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19400" y="1630363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Area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876800" y="16303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Brightness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040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1295400" y="2693988"/>
            <a:ext cx="6858000" cy="3622675"/>
            <a:chOff x="816" y="1697"/>
            <a:chExt cx="4320" cy="2282"/>
          </a:xfrm>
        </p:grpSpPr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56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6753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962400"/>
            <a:ext cx="3567113" cy="2052638"/>
          </a:xfrm>
        </p:spPr>
        <p:txBody>
          <a:bodyPr/>
          <a:lstStyle/>
          <a:p>
            <a:r>
              <a:rPr lang="en-US" sz="2000" dirty="0" smtClean="0"/>
              <a:t>	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5194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750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Bayer: RGB+W</a:t>
            </a:r>
            <a:endParaRPr lang="en-US" dirty="0"/>
          </a:p>
        </p:txBody>
      </p:sp>
      <p:pic>
        <p:nvPicPr>
          <p:cNvPr id="99330" name="Picture 2" descr="Three new Kodak RGBW filte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88" y="2728823"/>
            <a:ext cx="56270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455762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Kodak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Tutorial: today 5pm SC3403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Project 1 due </a:t>
            </a:r>
            <a:r>
              <a:rPr lang="en-US" dirty="0" smtClean="0"/>
              <a:t>next Mon (9/17), 11:59pm</a:t>
            </a:r>
          </a:p>
          <a:p>
            <a:pPr lvl="1"/>
            <a:r>
              <a:rPr lang="en-US" dirty="0" smtClean="0"/>
              <a:t>Choosing cutoff: sigma &gt; 1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85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light reflected from a surface?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Depends on</a:t>
            </a:r>
          </a:p>
          <a:p>
            <a:r>
              <a:rPr lang="en-US" sz="2800" dirty="0" smtClean="0"/>
              <a:t>Illumination properties: wavelength, orientation, intensity</a:t>
            </a:r>
          </a:p>
          <a:p>
            <a:r>
              <a:rPr lang="en-US" sz="2800" dirty="0" smtClean="0"/>
              <a:t>Surface properties: material, surface orientation, roughness, etc.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4" name="Group 37"/>
          <p:cNvGrpSpPr>
            <a:grpSpLocks noChangeAspect="1"/>
          </p:cNvGrpSpPr>
          <p:nvPr/>
        </p:nvGrpSpPr>
        <p:grpSpPr>
          <a:xfrm>
            <a:off x="2685153" y="3217319"/>
            <a:ext cx="3810000" cy="3429000"/>
            <a:chOff x="6629400" y="2882264"/>
            <a:chExt cx="2438400" cy="219456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Lambertian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light is absorbed (function of albedo)</a:t>
            </a:r>
          </a:p>
          <a:p>
            <a:r>
              <a:rPr lang="en-US" dirty="0" smtClean="0"/>
              <a:t>Remaining light is reflected </a:t>
            </a:r>
            <a:r>
              <a:rPr lang="en-US" dirty="0" smtClean="0"/>
              <a:t>in </a:t>
            </a:r>
            <a:r>
              <a:rPr lang="en-US" dirty="0" smtClean="0"/>
              <a:t>all directions (diffuse reflection)</a:t>
            </a:r>
          </a:p>
          <a:p>
            <a:r>
              <a:rPr lang="en-US" dirty="0" smtClean="0"/>
              <a:t>Examples: soft cloth, concrete, matte paints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42833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00333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6092991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93330" y="431039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2839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616739" y="556054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319083" y="585820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90633" y="586118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390900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1783558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83897" y="431039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3406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6473" y="451814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absorption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31461" y="446000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iffuse 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11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Intensity </a:t>
                </a:r>
                <a:r>
                  <a:rPr lang="en-US" i="1" dirty="0" smtClean="0"/>
                  <a:t>does</a:t>
                </a:r>
                <a:r>
                  <a:rPr lang="en-US" dirty="0" smtClean="0"/>
                  <a:t> depend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image intensity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83" y="32766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cranearts.com/wordpress/wp-content/uploads/2009/01/the_crane_building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827" y="1635425"/>
            <a:ext cx="5701792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15721" y="4085493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2228627" y="4270159"/>
            <a:ext cx="381000" cy="337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06321" y="4912025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16200000" flipV="1">
            <a:off x="2798102" y="4647352"/>
            <a:ext cx="304800" cy="22454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8" y="2998241"/>
            <a:ext cx="4341962" cy="3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Diffuse reflection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Perceived intensity does </a:t>
            </a:r>
            <a:r>
              <a:rPr lang="en-US" sz="2800" i="1" dirty="0" smtClean="0"/>
              <a:t>not</a:t>
            </a:r>
            <a:r>
              <a:rPr lang="en-US" sz="2800" dirty="0" smtClean="0"/>
              <a:t> depend on viewer angle.</a:t>
            </a:r>
          </a:p>
          <a:p>
            <a:pPr lvl="1"/>
            <a:r>
              <a:rPr lang="en-US" sz="2400" dirty="0" smtClean="0"/>
              <a:t>Amount of reflected light proportional to </a:t>
            </a:r>
            <a:r>
              <a:rPr lang="en-US" sz="2400" dirty="0" err="1" smtClean="0"/>
              <a:t>cos</a:t>
            </a:r>
            <a:r>
              <a:rPr lang="en-US" sz="2400" dirty="0" smtClean="0"/>
              <a:t>(theta)</a:t>
            </a:r>
          </a:p>
          <a:p>
            <a:pPr lvl="1"/>
            <a:r>
              <a:rPr lang="en-US" sz="2400" dirty="0" smtClean="0"/>
              <a:t>Visible solid angle also proportional to </a:t>
            </a:r>
            <a:r>
              <a:rPr lang="en-US" sz="2400" dirty="0" err="1" smtClean="0"/>
              <a:t>cos</a:t>
            </a:r>
            <a:r>
              <a:rPr lang="en-US" sz="2400" dirty="0" smtClean="0"/>
              <a:t>(theta)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09124" y="6480677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http://en.wikipedia.org/wiki/Lambert%27s_cosine_law</a:t>
            </a:r>
            <a:endParaRPr lang="en-US" dirty="0"/>
          </a:p>
        </p:txBody>
      </p:sp>
      <p:pic>
        <p:nvPicPr>
          <p:cNvPr id="105476" name="Picture 4" descr="http://upload.wikimedia.org/wikipedia/commons/thumb/2/25/Lambert_Cosine_Law_1.svg/300px-Lambert_Cosine_Law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" y="3154116"/>
            <a:ext cx="413766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5135563"/>
          </a:xfrm>
        </p:spPr>
        <p:txBody>
          <a:bodyPr/>
          <a:lstStyle/>
          <a:p>
            <a:r>
              <a:rPr lang="en-US" dirty="0" smtClean="0"/>
              <a:t>Reflected direction depends on light orientation and surface normal</a:t>
            </a:r>
          </a:p>
          <a:p>
            <a:r>
              <a:rPr lang="en-US" dirty="0" smtClean="0"/>
              <a:t>E.g., mirrors are fully specular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46144" y="639455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903644" y="405795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296302" y="464305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96641" y="441514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6150" y="367993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28123" y="5638800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868" y="49922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specular reflection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70" y="1297203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6705600" y="1025827"/>
            <a:ext cx="1825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 dirty="0">
                <a:solidFill>
                  <a:schemeClr val="tx1"/>
                </a:solidFill>
                <a:cs typeface="Times" charset="0"/>
              </a:rPr>
              <a:t>Flickr, by </a:t>
            </a:r>
            <a:r>
              <a:rPr lang="en-US" sz="1600" dirty="0" err="1">
                <a:solidFill>
                  <a:schemeClr val="tx1"/>
                </a:solidFill>
                <a:cs typeface="Times" charset="0"/>
              </a:rPr>
              <a:t>suzysputnik</a:t>
            </a:r>
            <a:endParaRPr lang="en-US" sz="1600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81" y="3529223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6663707" y="5855002"/>
            <a:ext cx="18833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>
                <a:solidFill>
                  <a:schemeClr val="tx1"/>
                </a:solidFill>
                <a:cs typeface="Times" charset="0"/>
              </a:rPr>
              <a:t>Flickr, by piratejohnny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surfaces have both specular and diffuse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Specularity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spot </a:t>
            </a:r>
            <a:r>
              <a:rPr lang="en-US" dirty="0"/>
              <a:t>where specular reflection </a:t>
            </a:r>
            <a:r>
              <a:rPr lang="en-US" dirty="0" smtClean="0"/>
              <a:t>dominates (typically reflects light source)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8" name="Picture 12" descr="http://northcountryhardwoodfloors.com/wp-content/uploads/slideshow-gallery-pro/Hard-Wood-5465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/>
          <a:stretch/>
        </p:blipFill>
        <p:spPr bwMode="auto">
          <a:xfrm>
            <a:off x="752235" y="2209799"/>
            <a:ext cx="35245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66467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3866" y="6493276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northcountryhardwoodfloors.com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1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BRDF</a:t>
            </a:r>
            <a:r>
              <a:rPr lang="en-US" dirty="0"/>
              <a:t>: </a:t>
            </a:r>
            <a:r>
              <a:rPr lang="en-US" sz="3100" dirty="0"/>
              <a:t>Bidirectional Reflectance Distribution Function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59122981"/>
              </p:ext>
            </p:extLst>
          </p:nvPr>
        </p:nvGraphicFramePr>
        <p:xfrm>
          <a:off x="5334000" y="4230688"/>
          <a:ext cx="2868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9" name="Equation" r:id="rId3" imgW="1180800" imgH="228600" progId="Equation.3">
                  <p:embed/>
                </p:oleObj>
              </mc:Choice>
              <mc:Fallback>
                <p:oleObj name="Equation" r:id="rId3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30688"/>
                        <a:ext cx="2868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2400" y="3438525"/>
            <a:ext cx="5029200" cy="3190875"/>
            <a:chOff x="192" y="2208"/>
            <a:chExt cx="2883" cy="192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92" y="2208"/>
            <a:ext cx="2883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0" name="Photo Editor Photo" r:id="rId5" imgW="6563641" imgH="4371429" progId="MSPhotoEd.3">
                    <p:embed/>
                  </p:oleObj>
                </mc:Choice>
                <mc:Fallback>
                  <p:oleObj name="Photo Editor Photo" r:id="rId5" imgW="6563641" imgH="437142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08"/>
                          <a:ext cx="2883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32" y="2235"/>
              <a:ext cx="70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cs typeface="Arial" charset="0"/>
                </a:rPr>
                <a:t>surface normal</a:t>
              </a:r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876800" y="5181600"/>
          <a:ext cx="3962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1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3962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0005" y="6550223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S. Savarese</a:t>
            </a:r>
            <a:endParaRPr lang="en-US" sz="1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8050" y="1176068"/>
            <a:ext cx="8686800" cy="1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Model of local reflection that tells how bright a surface appears when viewed from one direction when light falls on it from 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8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effects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8322" y="5006531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5822" y="2669931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988480" y="325502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8819" y="3027119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8328" y="2291906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512228" y="5185125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8322" y="229190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transparency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50006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886700" y="26640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6279358" y="32491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79697" y="30212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9206" y="22860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660859" y="51102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206705" y="49616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3985" y="277094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refraction</a:t>
            </a:r>
            <a:endParaRPr lang="en-US" b="1" dirty="0"/>
          </a:p>
        </p:txBody>
      </p:sp>
      <p:pic>
        <p:nvPicPr>
          <p:cNvPr id="117762" name="Picture 2" descr="http://t0.gstatic.com/images?q=tbn:ANd9GcStfRcWs4Zd9-P14OXg9VBB2geITrlA6vOhh1LHGCrK-nL-FP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37" y="34925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3230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67100" y="2595709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59758" y="3180807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0097" y="295289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606" y="2217684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383506" y="4203053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85850" y="4500709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57413" y="4500709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37416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199" y="263119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fluorescence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85984" y="497993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43484" y="264333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rot="5400000">
            <a:off x="6436142" y="322843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17505" y="300052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5990" y="226530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916760" y="428518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19104" y="45828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66210" y="45828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24184" y="386550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&gt;1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53680" y="2530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phosphorescence</a:t>
            </a:r>
            <a:endParaRPr lang="en-US" b="1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File:Fluorescent minerals 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8" y="7784"/>
            <a:ext cx="2755240" cy="17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static.ddmcdn.com/gif/willow/firefly-info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36" y="19916"/>
            <a:ext cx="2527826" cy="18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7628" y="470587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51577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51577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51577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apezoid 16"/>
          <p:cNvSpPr/>
          <p:nvPr/>
        </p:nvSpPr>
        <p:spPr>
          <a:xfrm rot="16200000">
            <a:off x="6095198" y="5050930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38041" y="63134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827515" y="5112588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3187" y="586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50768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67100" y="27402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59758" y="33253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0097" y="30974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606" y="23622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298319" y="44433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00663" y="47410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56756" y="47410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428" y="2774247"/>
            <a:ext cx="17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subsurface scattering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506136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10500" y="2724769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6203158" y="3309867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03497" y="3081957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3006" y="2346744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675147" y="4349366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4251744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126247" y="4417803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847327" y="4586018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3847" y="2655184"/>
            <a:ext cx="17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interreflection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7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Inter-reflection is a major source of light</a:t>
            </a:r>
            <a:endParaRPr lang="en-US" dirty="0"/>
          </a:p>
        </p:txBody>
      </p:sp>
      <p:pic>
        <p:nvPicPr>
          <p:cNvPr id="103426" name="Picture 2" descr="http://www.taomc.com/ridge/indoors1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Inter-reflection affects the apparent color of objects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6" y="1143000"/>
            <a:ext cx="6816725" cy="51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2250" y="6324600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3682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The color of objects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554737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400" dirty="0"/>
              <a:t>Colored light arriving at the camera involves two effects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light </a:t>
            </a:r>
            <a:r>
              <a:rPr lang="en-US" sz="2000" dirty="0" smtClean="0"/>
              <a:t>source (illumination + inter-reflections)</a:t>
            </a:r>
            <a:endParaRPr lang="en-US" sz="2000" dirty="0"/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</a:t>
            </a:r>
            <a:r>
              <a:rPr lang="en-US" sz="2000" dirty="0" smtClean="0"/>
              <a:t>surface</a:t>
            </a:r>
            <a:endParaRPr lang="en-US" sz="2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934768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7166" y="653019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2799788" cy="20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5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constancy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Interpret surface in terms of albedo or “true color”, rather than observed intensity</a:t>
            </a:r>
          </a:p>
          <a:p>
            <a:pPr lvl="1"/>
            <a:r>
              <a:rPr lang="en-US" sz="2000" dirty="0" smtClean="0"/>
              <a:t>Humans are good at it</a:t>
            </a:r>
          </a:p>
          <a:p>
            <a:pPr lvl="1"/>
            <a:r>
              <a:rPr lang="en-US" sz="2000" dirty="0" smtClean="0"/>
              <a:t>Computers are not nearly as good</a:t>
            </a:r>
            <a:endParaRPr lang="en-US" sz="20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3495"/>
            <a:ext cx="6102350" cy="41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69765" y="1125039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7018" y="1079396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1256" y="762000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8518" y="762001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51577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51577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51577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 rot="16200000">
            <a:off x="6095198" y="5050930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1477" y="296532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8041" y="63134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27515" y="5112588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3187" y="586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304132">
            <a:off x="1850965" y="3695866"/>
            <a:ext cx="132433" cy="3124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30234" y="2845190"/>
            <a:ext cx="540033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50138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50138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50138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8980111">
            <a:off x="2995769" y="3547816"/>
            <a:ext cx="1066800" cy="483078"/>
            <a:chOff x="2223475" y="3098322"/>
            <a:chExt cx="1066800" cy="48307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223475" y="309832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23475" y="334561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23475" y="3581400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917181" y="47448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Reflected Light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27628" y="470587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824" y="6511816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://www.echalk.co.uk/amusements/OpticalIllusions/colourPerception/colourPerception.html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Shadows cast by a point source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 smtClean="0"/>
              <a:t>A </a:t>
            </a:r>
            <a:r>
              <a:rPr lang="en-US" dirty="0"/>
              <a:t>point that can’t see the source is in shadow</a:t>
            </a:r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For point sources, the geometry is simple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33" y="2723555"/>
            <a:ext cx="4732734" cy="40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11" y="1676400"/>
            <a:ext cx="313432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295400"/>
            <a:ext cx="5791200" cy="5161359"/>
          </a:xfrm>
          <a:ln/>
        </p:spPr>
        <p:txBody>
          <a:bodyPr>
            <a:normAutofit/>
          </a:bodyPr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/>
              <a:t>Examples: diffuser boxes, white </a:t>
            </a:r>
            <a:r>
              <a:rPr lang="en-US" dirty="0" smtClean="0"/>
              <a:t>walls</a:t>
            </a:r>
          </a:p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endParaRPr lang="en-US" dirty="0"/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The energy received at a point due to an area source is obtained by adding up the contribution of small elements over the whole source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-62508" y="-71437"/>
            <a:ext cx="5592217" cy="93761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 Shadows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6534299" cy="44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1" y="2589610"/>
            <a:ext cx="2678906" cy="9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06" y="1455539"/>
            <a:ext cx="6164833" cy="47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762000" y="6340078"/>
            <a:ext cx="686507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Koenderink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 slides on image texture and the flow of light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Shading and shadows are major cues to shape and 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3527" y="914400"/>
            <a:ext cx="7927220" cy="4456113"/>
            <a:chOff x="838200" y="954087"/>
            <a:chExt cx="4267200" cy="2398713"/>
          </a:xfrm>
        </p:grpSpPr>
        <p:pic>
          <p:nvPicPr>
            <p:cNvPr id="11" name="Picture 3" descr="C:\Users\Hoiem\Documents\Classes\Spring11 - Computer Vision\hw\hw1\blocks_4802611949_3e98f9612f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54087"/>
              <a:ext cx="4267200" cy="239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2800" y="2935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162300" y="2897187"/>
              <a:ext cx="2286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2667004" y="3116264"/>
              <a:ext cx="152396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3040062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411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095500" y="1830387"/>
              <a:ext cx="3048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0925" y="20970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4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2133600" y="2173288"/>
              <a:ext cx="187325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24200" y="1792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11064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6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81338" y="2173287"/>
              <a:ext cx="2286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392238" y="1335087"/>
              <a:ext cx="1524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2240" y="5504571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Why is (2) brighter than (1)? Each points to the </a:t>
            </a:r>
            <a:r>
              <a:rPr lang="en-US" dirty="0" err="1"/>
              <a:t>asphault</a:t>
            </a:r>
            <a:r>
              <a:rPr lang="en-US" dirty="0"/>
              <a:t>. </a:t>
            </a:r>
          </a:p>
          <a:p>
            <a:r>
              <a:rPr lang="en-US" dirty="0"/>
              <a:t>2. Why is (4) darker than (3)? 4 points to the marking. </a:t>
            </a:r>
          </a:p>
          <a:p>
            <a:r>
              <a:rPr lang="en-US" dirty="0"/>
              <a:t>3. Why is (5) brighter than (3)? Each points to the side of the wooden block. </a:t>
            </a:r>
          </a:p>
          <a:p>
            <a:r>
              <a:rPr lang="en-US" dirty="0"/>
              <a:t>4. Why isn’t (6) black, given that there is no direct path from it to the sun?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943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Light has a spectrum of wavelengths</a:t>
            </a:r>
          </a:p>
          <a:p>
            <a:pPr lvl="1"/>
            <a:r>
              <a:rPr lang="en-US" dirty="0" smtClean="0"/>
              <a:t>Humans (and RGB cameras) have color sensors sensitive to three ranges</a:t>
            </a:r>
          </a:p>
          <a:p>
            <a:endParaRPr lang="en-US" dirty="0"/>
          </a:p>
          <a:p>
            <a:r>
              <a:rPr lang="en-US" dirty="0" smtClean="0"/>
              <a:t>Observed light depends on: illumination intensities, surface orientation, material (albedo, specular component, diffuse component), etc.</a:t>
            </a:r>
          </a:p>
          <a:p>
            <a:endParaRPr lang="en-US" dirty="0"/>
          </a:p>
          <a:p>
            <a:r>
              <a:rPr lang="en-US" dirty="0" smtClean="0"/>
              <a:t>Every object is an indirect light source for every other</a:t>
            </a:r>
          </a:p>
          <a:p>
            <a:endParaRPr lang="en-US" dirty="0"/>
          </a:p>
          <a:p>
            <a:r>
              <a:rPr lang="en-US" dirty="0" smtClean="0"/>
              <a:t>Shading and shadows are informative about shape and position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5326777"/>
            <a:ext cx="1614649" cy="12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3919234"/>
            <a:ext cx="1614649" cy="12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2346849"/>
            <a:ext cx="1600200" cy="12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6806391" y="838200"/>
            <a:ext cx="1390167" cy="12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Take-home questions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09/11/12</a:t>
            </a:r>
            <a:endParaRPr lang="en-US" dirty="0"/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38200" y="9906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74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</a:p>
          <a:p>
            <a:r>
              <a:rPr lang="en-US" dirty="0" smtClean="0"/>
              <a:t>How can we represent color?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43223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265659"/>
            <a:ext cx="4464844" cy="6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510234" y="6536531"/>
            <a:ext cx="611683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 smtClean="0">
                <a:solidFill>
                  <a:schemeClr val="tx1"/>
                </a:solidFill>
                <a:cs typeface="Times" charset="0"/>
              </a:rPr>
              <a:t>Photo by </a:t>
            </a:r>
            <a:r>
              <a:rPr lang="en-US" dirty="0" err="1" smtClean="0">
                <a:solidFill>
                  <a:schemeClr val="tx1"/>
                </a:solidFill>
                <a:cs typeface="Times" charset="0"/>
              </a:rPr>
              <a:t>nickwheeleroz</a:t>
            </a:r>
            <a:r>
              <a:rPr lang="en-US" dirty="0" smtClean="0">
                <a:solidFill>
                  <a:schemeClr val="tx1"/>
                </a:solidFill>
                <a:cs typeface="Times" charset="0"/>
              </a:rPr>
              <a:t>, Flickr</a:t>
            </a:r>
            <a:endParaRPr lang="en-US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47" y="285750"/>
            <a:ext cx="1080492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1" y="4508376"/>
            <a:ext cx="975568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276820"/>
            <a:ext cx="937617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0426" y="653653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6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Eye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524000"/>
          </a:xfrm>
        </p:spPr>
        <p:txBody>
          <a:bodyPr/>
          <a:lstStyle/>
          <a:p>
            <a:r>
              <a:rPr lang="en-US" smtClean="0"/>
              <a:t>The human eye is a camera!</a:t>
            </a:r>
          </a:p>
          <a:p>
            <a:pPr lvl="1"/>
            <a:r>
              <a:rPr lang="en-US" b="1" smtClean="0"/>
              <a:t>Iris</a:t>
            </a:r>
            <a:r>
              <a:rPr lang="en-US" smtClean="0"/>
              <a:t> - </a:t>
            </a:r>
            <a:r>
              <a:rPr lang="en-US" sz="1800" smtClean="0"/>
              <a:t>colored annulus with radial muscles</a:t>
            </a:r>
          </a:p>
          <a:p>
            <a:pPr lvl="1"/>
            <a:r>
              <a:rPr lang="en-US" b="1" smtClean="0"/>
              <a:t>Pupil</a:t>
            </a:r>
            <a:r>
              <a:rPr lang="en-US" smtClean="0"/>
              <a:t> - </a:t>
            </a:r>
            <a:r>
              <a:rPr lang="en-US" sz="1800" smtClean="0"/>
              <a:t>the hole (aperture) whose size is controlled by the iris</a:t>
            </a:r>
          </a:p>
          <a:p>
            <a:pPr lvl="1"/>
            <a:r>
              <a:rPr lang="en-US" sz="1800" smtClean="0"/>
              <a:t>What’s the “film”?</a:t>
            </a:r>
          </a:p>
        </p:txBody>
      </p:sp>
      <p:pic>
        <p:nvPicPr>
          <p:cNvPr id="11268" name="Picture 4" descr="human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85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photoreceptor cells (rods and cones) in the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retina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418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 up-close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371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38600" y="5181600"/>
            <a:ext cx="957263" cy="914400"/>
            <a:chOff x="2544" y="3264"/>
            <a:chExt cx="603" cy="576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00"/>
                  </a:solidFill>
                </a:rPr>
                <a:t>Light</a:t>
              </a:r>
            </a:p>
          </p:txBody>
        </p:sp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03426" name="Picture 2" descr="File:Fundus of eye norm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50498"/>
            <a:ext cx="2819400" cy="2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13268</TotalTime>
  <Words>1437</Words>
  <Application>Microsoft Office PowerPoint</Application>
  <PresentationFormat>On-screen Show (4:3)</PresentationFormat>
  <Paragraphs>307</Paragraphs>
  <Slides>57</Slides>
  <Notes>4</Notes>
  <HiddenSlides>6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Lecture1 - Introduction - CP Fall 2010</vt:lpstr>
      <vt:lpstr>Custom Design</vt:lpstr>
      <vt:lpstr>Blank Presentation</vt:lpstr>
      <vt:lpstr>1_Blank Presentation</vt:lpstr>
      <vt:lpstr>2_Blank Presentation</vt:lpstr>
      <vt:lpstr>Equation</vt:lpstr>
      <vt:lpstr>Photo Editor Photo</vt:lpstr>
      <vt:lpstr>Light and Color</vt:lpstr>
      <vt:lpstr>Outline</vt:lpstr>
      <vt:lpstr>Announcements</vt:lpstr>
      <vt:lpstr>Today’s class</vt:lpstr>
      <vt:lpstr>Today’s class</vt:lpstr>
      <vt:lpstr>Today’s class</vt:lpstr>
      <vt:lpstr>PowerPoint Presentation</vt:lpstr>
      <vt:lpstr>The Eye</vt:lpstr>
      <vt:lpstr>Retina up-close</vt:lpstr>
      <vt:lpstr>PowerPoint Presentation</vt:lpstr>
      <vt:lpstr>Rod / Cone sensitivity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More Spectra</vt:lpstr>
      <vt:lpstr>PowerPoint Presentation</vt:lpstr>
      <vt:lpstr>3 is better than 2…</vt:lpstr>
      <vt:lpstr>We don’t perceive a spectrum</vt:lpstr>
      <vt:lpstr>Trichromacy and CIE-XYZ</vt:lpstr>
      <vt:lpstr>CIE-XYZ</vt:lpstr>
      <vt:lpstr>PowerPoint Presentation</vt:lpstr>
      <vt:lpstr>PowerPoint Presentation</vt:lpstr>
      <vt:lpstr>PowerPoint Presentation</vt:lpstr>
      <vt:lpstr>PowerPoint Presentation</vt:lpstr>
      <vt:lpstr>Color Sensing: Bayer Grid</vt:lpstr>
      <vt:lpstr>Alternative to Bayer: RGB+W</vt:lpstr>
      <vt:lpstr>How is light reflected from a surface?</vt:lpstr>
      <vt:lpstr>Lambertian surface</vt:lpstr>
      <vt:lpstr>Diffuse reflection</vt:lpstr>
      <vt:lpstr>PowerPoint Presentation</vt:lpstr>
      <vt:lpstr>PowerPoint Presentation</vt:lpstr>
      <vt:lpstr>Specular Reflection</vt:lpstr>
      <vt:lpstr>Many surfaces have both specular and diffuse components</vt:lpstr>
      <vt:lpstr>BRDF: Bidirectional Reflectance Distribution Function</vt:lpstr>
      <vt:lpstr>More complicated effects</vt:lpstr>
      <vt:lpstr>PowerPoint Presentation</vt:lpstr>
      <vt:lpstr>PowerPoint Presentation</vt:lpstr>
      <vt:lpstr>Inter-reflection is a major source of light</vt:lpstr>
      <vt:lpstr>Inter-reflection affects the apparent color of objects</vt:lpstr>
      <vt:lpstr>The color of objects</vt:lpstr>
      <vt:lpstr>Color constancy</vt:lpstr>
      <vt:lpstr>Color illusions</vt:lpstr>
      <vt:lpstr>Color illusions</vt:lpstr>
      <vt:lpstr>Color illusions</vt:lpstr>
      <vt:lpstr>Color illusions</vt:lpstr>
      <vt:lpstr>Color illusions</vt:lpstr>
      <vt:lpstr>Color illusions</vt:lpstr>
      <vt:lpstr>Shadows cast by a point source</vt:lpstr>
      <vt:lpstr>Area sources</vt:lpstr>
      <vt:lpstr>Area Source Shadows</vt:lpstr>
      <vt:lpstr>Shading and shadows are major cues to shape and position</vt:lpstr>
      <vt:lpstr>Recap</vt:lpstr>
      <vt:lpstr>Things to remember</vt:lpstr>
      <vt:lpstr>Take-home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42</cp:revision>
  <dcterms:created xsi:type="dcterms:W3CDTF">2010-08-30T03:58:01Z</dcterms:created>
  <dcterms:modified xsi:type="dcterms:W3CDTF">2012-09-11T15:12:48Z</dcterms:modified>
</cp:coreProperties>
</file>