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256" r:id="rId2"/>
    <p:sldId id="452" r:id="rId3"/>
    <p:sldId id="439" r:id="rId4"/>
    <p:sldId id="440" r:id="rId5"/>
    <p:sldId id="365" r:id="rId6"/>
    <p:sldId id="379" r:id="rId7"/>
    <p:sldId id="380" r:id="rId8"/>
    <p:sldId id="381" r:id="rId9"/>
    <p:sldId id="382" r:id="rId10"/>
    <p:sldId id="339" r:id="rId11"/>
    <p:sldId id="384" r:id="rId12"/>
    <p:sldId id="385" r:id="rId13"/>
    <p:sldId id="396" r:id="rId14"/>
    <p:sldId id="397" r:id="rId15"/>
    <p:sldId id="398" r:id="rId16"/>
    <p:sldId id="399" r:id="rId17"/>
    <p:sldId id="400" r:id="rId18"/>
    <p:sldId id="401" r:id="rId19"/>
    <p:sldId id="402" r:id="rId20"/>
    <p:sldId id="403" r:id="rId21"/>
    <p:sldId id="386" r:id="rId22"/>
    <p:sldId id="387" r:id="rId23"/>
    <p:sldId id="356" r:id="rId24"/>
    <p:sldId id="357" r:id="rId25"/>
    <p:sldId id="359" r:id="rId26"/>
    <p:sldId id="445" r:id="rId27"/>
    <p:sldId id="389" r:id="rId28"/>
    <p:sldId id="405" r:id="rId29"/>
    <p:sldId id="367" r:id="rId30"/>
    <p:sldId id="368" r:id="rId31"/>
    <p:sldId id="358" r:id="rId32"/>
    <p:sldId id="431" r:id="rId33"/>
    <p:sldId id="442" r:id="rId34"/>
    <p:sldId id="395" r:id="rId35"/>
    <p:sldId id="394" r:id="rId36"/>
    <p:sldId id="404" r:id="rId37"/>
    <p:sldId id="393" r:id="rId38"/>
    <p:sldId id="406" r:id="rId39"/>
    <p:sldId id="407" r:id="rId40"/>
    <p:sldId id="408" r:id="rId41"/>
    <p:sldId id="409" r:id="rId42"/>
    <p:sldId id="410" r:id="rId43"/>
    <p:sldId id="411" r:id="rId44"/>
    <p:sldId id="412" r:id="rId45"/>
    <p:sldId id="413" r:id="rId46"/>
    <p:sldId id="414" r:id="rId47"/>
    <p:sldId id="415" r:id="rId48"/>
    <p:sldId id="416" r:id="rId49"/>
    <p:sldId id="417" r:id="rId50"/>
    <p:sldId id="418" r:id="rId51"/>
    <p:sldId id="443" r:id="rId52"/>
    <p:sldId id="392" r:id="rId53"/>
    <p:sldId id="390" r:id="rId54"/>
    <p:sldId id="434" r:id="rId55"/>
    <p:sldId id="444" r:id="rId56"/>
    <p:sldId id="377" r:id="rId57"/>
    <p:sldId id="441" r:id="rId58"/>
    <p:sldId id="334" r:id="rId59"/>
    <p:sldId id="360" r:id="rId60"/>
    <p:sldId id="451" r:id="rId6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2000C"/>
    <a:srgbClr val="FF4A7E"/>
    <a:srgbClr val="CB6B30"/>
    <a:srgbClr val="0000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52" autoAdjust="0"/>
    <p:restoredTop sz="92697" autoAdjust="0"/>
  </p:normalViewPr>
  <p:slideViewPr>
    <p:cSldViewPr>
      <p:cViewPr varScale="1">
        <p:scale>
          <a:sx n="55" d="100"/>
          <a:sy n="55" d="100"/>
        </p:scale>
        <p:origin x="-668" y="-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image" Target="../media/image50.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58.wmf"/><Relationship Id="rId1" Type="http://schemas.openxmlformats.org/officeDocument/2006/relationships/image" Target="../media/image5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E35E7288-1045-49E2-A477-6BA29E5B2E57}" type="datetimeFigureOut">
              <a:rPr lang="en-US"/>
              <a:pPr>
                <a:defRPr/>
              </a:pPr>
              <a:t>9/4/2012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C2F6B519-A0B1-4448-AB8B-15B4FCC6110D}" type="slidenum">
              <a:rPr lang="en-US"/>
              <a:pPr>
                <a:defRPr/>
              </a:pPr>
              <a:t>‹#›</a:t>
            </a:fld>
            <a:endParaRPr lang="en-US"/>
          </a:p>
        </p:txBody>
      </p:sp>
    </p:spTree>
    <p:extLst>
      <p:ext uri="{BB962C8B-B14F-4D97-AF65-F5344CB8AC3E}">
        <p14:creationId xmlns:p14="http://schemas.microsoft.com/office/powerpoint/2010/main" val="17811216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Things we can’t understand without thinking in frequency</a:t>
            </a:r>
          </a:p>
        </p:txBody>
      </p:sp>
      <p:sp>
        <p:nvSpPr>
          <p:cNvPr id="4" name="Slide Number Placeholder 3"/>
          <p:cNvSpPr>
            <a:spLocks noGrp="1"/>
          </p:cNvSpPr>
          <p:nvPr>
            <p:ph type="sldNum" sz="quarter" idx="5"/>
          </p:nvPr>
        </p:nvSpPr>
        <p:spPr/>
        <p:txBody>
          <a:bodyPr/>
          <a:lstStyle/>
          <a:p>
            <a:pPr>
              <a:defRPr/>
            </a:pPr>
            <a:fld id="{9CF6CC4A-0838-4EA1-A867-D9C8D18B55B0}" type="slidenum">
              <a:rPr lang="en-US" smtClean="0"/>
              <a:pPr>
                <a:defRPr/>
              </a:pPr>
              <a:t>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Things we can’t understand without thinking in frequency</a:t>
            </a:r>
          </a:p>
        </p:txBody>
      </p:sp>
      <p:sp>
        <p:nvSpPr>
          <p:cNvPr id="4" name="Slide Number Placeholder 3"/>
          <p:cNvSpPr>
            <a:spLocks noGrp="1"/>
          </p:cNvSpPr>
          <p:nvPr>
            <p:ph type="sldNum" sz="quarter" idx="5"/>
          </p:nvPr>
        </p:nvSpPr>
        <p:spPr/>
        <p:txBody>
          <a:bodyPr/>
          <a:lstStyle/>
          <a:p>
            <a:pPr>
              <a:defRPr/>
            </a:pPr>
            <a:fld id="{BF6AB7C4-1AC8-457E-9F87-6EE4E5062140}" type="slidenum">
              <a:rPr lang="en-US" smtClean="0"/>
              <a:pPr>
                <a:defRPr/>
              </a:pPr>
              <a:t>34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p:txBody>
          <a:bodyPr/>
          <a:lstStyle/>
          <a:p>
            <a:pPr>
              <a:defRPr/>
            </a:pPr>
            <a:fld id="{A6A76209-2586-4D69-81FF-52416D90A01F}" type="slidenum">
              <a:rPr lang="en-US" smtClean="0"/>
              <a:pPr>
                <a:defRPr/>
              </a:pPr>
              <a:t>39</a:t>
            </a:fld>
            <a:endParaRPr lang="en-US" smtClean="0"/>
          </a:p>
        </p:txBody>
      </p:sp>
      <p:sp>
        <p:nvSpPr>
          <p:cNvPr id="67587" name="Rectangle 2"/>
          <p:cNvSpPr>
            <a:spLocks noGrp="1" noRot="1" noChangeAspect="1" noChangeArrowheads="1" noTextEdit="1"/>
          </p:cNvSpPr>
          <p:nvPr>
            <p:ph type="sldImg"/>
          </p:nvPr>
        </p:nvSpPr>
        <p:spPr bwMode="auto">
          <a:xfrm>
            <a:off x="1144588" y="685800"/>
            <a:ext cx="4570412"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8"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p:txBody>
          <a:bodyPr/>
          <a:lstStyle/>
          <a:p>
            <a:pPr>
              <a:defRPr/>
            </a:pPr>
            <a:fld id="{ACCCF142-E2F0-48F3-B976-DBE5B23CBBA3}" type="slidenum">
              <a:rPr lang="en-US" smtClean="0"/>
              <a:pPr>
                <a:defRPr/>
              </a:pPr>
              <a:t>40</a:t>
            </a:fld>
            <a:endParaRPr lang="en-US" smtClean="0"/>
          </a:p>
        </p:txBody>
      </p:sp>
      <p:sp>
        <p:nvSpPr>
          <p:cNvPr id="68611" name="Rectangle 2"/>
          <p:cNvSpPr>
            <a:spLocks noGrp="1" noRot="1" noChangeAspect="1" noChangeArrowheads="1" noTextEdit="1"/>
          </p:cNvSpPr>
          <p:nvPr>
            <p:ph type="sldImg"/>
          </p:nvPr>
        </p:nvSpPr>
        <p:spPr bwMode="auto">
          <a:xfrm>
            <a:off x="1144588" y="685800"/>
            <a:ext cx="4570412"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2"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ru-R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p:txBody>
          <a:bodyPr/>
          <a:lstStyle/>
          <a:p>
            <a:pPr>
              <a:defRPr/>
            </a:pPr>
            <a:fld id="{A76EE45F-73F9-4EF1-AB74-816AD6672E39}" type="slidenum">
              <a:rPr lang="en-US" smtClean="0"/>
              <a:pPr>
                <a:defRPr/>
              </a:pPr>
              <a:t>41</a:t>
            </a:fld>
            <a:endParaRPr lang="en-US" smtClean="0"/>
          </a:p>
        </p:txBody>
      </p:sp>
      <p:sp>
        <p:nvSpPr>
          <p:cNvPr id="69635" name="Rectangle 2"/>
          <p:cNvSpPr>
            <a:spLocks noGrp="1" noRot="1" noChangeAspect="1" noChangeArrowheads="1" noTextEdit="1"/>
          </p:cNvSpPr>
          <p:nvPr>
            <p:ph type="sldImg"/>
          </p:nvPr>
        </p:nvSpPr>
        <p:spPr bwMode="auto">
          <a:xfrm>
            <a:off x="1144588" y="685800"/>
            <a:ext cx="4570412"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6"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p:txBody>
          <a:bodyPr/>
          <a:lstStyle/>
          <a:p>
            <a:pPr>
              <a:defRPr/>
            </a:pPr>
            <a:fld id="{57F0CD58-5EA4-4D05-8CF6-39AFFE2720D3}" type="slidenum">
              <a:rPr lang="en-US" smtClean="0"/>
              <a:pPr>
                <a:defRPr/>
              </a:pPr>
              <a:t>43</a:t>
            </a:fld>
            <a:endParaRPr lang="en-US" smtClean="0"/>
          </a:p>
        </p:txBody>
      </p:sp>
      <p:sp>
        <p:nvSpPr>
          <p:cNvPr id="70659" name="Rectangle 2"/>
          <p:cNvSpPr>
            <a:spLocks noGrp="1" noRot="1" noChangeAspect="1" noChangeArrowheads="1" noTextEdit="1"/>
          </p:cNvSpPr>
          <p:nvPr>
            <p:ph type="sldImg"/>
          </p:nvPr>
        </p:nvSpPr>
        <p:spPr bwMode="auto">
          <a:xfrm>
            <a:off x="1144588" y="685800"/>
            <a:ext cx="4570412"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p:txBody>
          <a:bodyPr/>
          <a:lstStyle/>
          <a:p>
            <a:pPr>
              <a:defRPr/>
            </a:pPr>
            <a:fld id="{6219F8E7-25BD-46CF-81C4-A4812AE0BEBC}" type="slidenum">
              <a:rPr lang="en-US" smtClean="0"/>
              <a:pPr>
                <a:defRPr/>
              </a:pPr>
              <a:t>45</a:t>
            </a:fld>
            <a:endParaRPr lang="en-US" smtClean="0"/>
          </a:p>
        </p:txBody>
      </p:sp>
      <p:sp>
        <p:nvSpPr>
          <p:cNvPr id="71683" name="Rectangle 2"/>
          <p:cNvSpPr>
            <a:spLocks noGrp="1" noRot="1" noChangeAspect="1" noChangeArrowheads="1" noTextEdit="1"/>
          </p:cNvSpPr>
          <p:nvPr>
            <p:ph type="sldImg"/>
          </p:nvPr>
        </p:nvSpPr>
        <p:spPr bwMode="auto">
          <a:xfrm>
            <a:off x="1144588" y="685800"/>
            <a:ext cx="4570412"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p:txBody>
          <a:bodyPr/>
          <a:lstStyle/>
          <a:p>
            <a:pPr>
              <a:defRPr/>
            </a:pPr>
            <a:fld id="{57247C15-FC68-4B49-BC09-1866F1127A2F}" type="slidenum">
              <a:rPr lang="en-US" smtClean="0"/>
              <a:pPr>
                <a:defRPr/>
              </a:pPr>
              <a:t>60</a:t>
            </a:fld>
            <a:endParaRPr lang="en-US" smtClean="0"/>
          </a:p>
        </p:txBody>
      </p:sp>
      <p:sp>
        <p:nvSpPr>
          <p:cNvPr id="727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0"/>
            <a:ext cx="7772400" cy="1470025"/>
          </a:xfrm>
        </p:spPr>
        <p:txBody>
          <a:bodyPr>
            <a:normAutofit/>
          </a:bodyPr>
          <a:lstStyle>
            <a:lvl1pPr algn="ctr">
              <a:defRPr sz="4000"/>
            </a:lvl1pPr>
          </a:lstStyle>
          <a:p>
            <a:r>
              <a:rPr lang="en-US" smtClean="0"/>
              <a:t>Click to edit Master title style</a:t>
            </a:r>
            <a:endParaRPr lang="en-US"/>
          </a:p>
        </p:txBody>
      </p:sp>
      <p:sp>
        <p:nvSpPr>
          <p:cNvPr id="3" name="Subtitle 2"/>
          <p:cNvSpPr>
            <a:spLocks noGrp="1"/>
          </p:cNvSpPr>
          <p:nvPr>
            <p:ph type="subTitle" idx="1"/>
          </p:nvPr>
        </p:nvSpPr>
        <p:spPr>
          <a:xfrm>
            <a:off x="1371600" y="3355975"/>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48888B9-29AB-4CC7-8BDC-A69645FEAD86}" type="datetimeFigureOut">
              <a:rPr lang="en-US"/>
              <a:pPr>
                <a:defRPr/>
              </a:pPr>
              <a:t>9/4/2012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84BB3F6-9BEB-462E-88C8-9DA740818CDE}" type="slidenum">
              <a:rPr lang="en-US"/>
              <a:pPr>
                <a:defRPr/>
              </a:pPr>
              <a:t>‹#›</a:t>
            </a:fld>
            <a:endParaRPr lang="en-US"/>
          </a:p>
        </p:txBody>
      </p:sp>
    </p:spTree>
    <p:extLst>
      <p:ext uri="{BB962C8B-B14F-4D97-AF65-F5344CB8AC3E}">
        <p14:creationId xmlns:p14="http://schemas.microsoft.com/office/powerpoint/2010/main" val="2130352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0B657A0-797D-43F5-989A-4DB851DA8259}" type="datetimeFigureOut">
              <a:rPr lang="en-US"/>
              <a:pPr>
                <a:defRPr/>
              </a:pPr>
              <a:t>9/4/2012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278DC70-DE8F-4164-9EC0-920F89DF4E54}" type="slidenum">
              <a:rPr lang="en-US"/>
              <a:pPr>
                <a:defRPr/>
              </a:pPr>
              <a:t>‹#›</a:t>
            </a:fld>
            <a:endParaRPr lang="en-US"/>
          </a:p>
        </p:txBody>
      </p:sp>
    </p:spTree>
    <p:extLst>
      <p:ext uri="{BB962C8B-B14F-4D97-AF65-F5344CB8AC3E}">
        <p14:creationId xmlns:p14="http://schemas.microsoft.com/office/powerpoint/2010/main" val="39642190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B5A13EA-2391-4F97-B0F2-7A42DC104EBE}" type="datetimeFigureOut">
              <a:rPr lang="en-US"/>
              <a:pPr>
                <a:defRPr/>
              </a:pPr>
              <a:t>9/4/2012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BB3A64F-36DB-4D61-A5E1-E497D3A2AF21}" type="slidenum">
              <a:rPr lang="en-US"/>
              <a:pPr>
                <a:defRPr/>
              </a:pPr>
              <a:t>‹#›</a:t>
            </a:fld>
            <a:endParaRPr lang="en-US"/>
          </a:p>
        </p:txBody>
      </p:sp>
    </p:spTree>
    <p:extLst>
      <p:ext uri="{BB962C8B-B14F-4D97-AF65-F5344CB8AC3E}">
        <p14:creationId xmlns:p14="http://schemas.microsoft.com/office/powerpoint/2010/main" val="18032650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914400"/>
            <a:ext cx="38100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14400"/>
            <a:ext cx="38100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0469B44-1AC8-41C4-A103-515B4A29B5FE}" type="slidenum">
              <a:rPr lang="en-US"/>
              <a:pPr>
                <a:defRPr/>
              </a:pPr>
              <a:t>‹#›</a:t>
            </a:fld>
            <a:endParaRPr lang="en-US"/>
          </a:p>
        </p:txBody>
      </p:sp>
    </p:spTree>
    <p:extLst>
      <p:ext uri="{BB962C8B-B14F-4D97-AF65-F5344CB8AC3E}">
        <p14:creationId xmlns:p14="http://schemas.microsoft.com/office/powerpoint/2010/main" val="4286021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lvl1pPr algn="l">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990600"/>
            <a:ext cx="8229600" cy="5135563"/>
          </a:xfrm>
        </p:spPr>
        <p:txBody>
          <a:bodyPr>
            <a:normAutofit/>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AE49A812-C868-49B9-ACD8-A23B2342EE67}" type="datetimeFigureOut">
              <a:rPr lang="en-US"/>
              <a:pPr>
                <a:defRPr/>
              </a:pPr>
              <a:t>9/4/2012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05FBD64-75B6-4164-AE5C-6E36A5D81E0D}" type="slidenum">
              <a:rPr lang="en-US"/>
              <a:pPr>
                <a:defRPr/>
              </a:pPr>
              <a:t>‹#›</a:t>
            </a:fld>
            <a:endParaRPr lang="en-US"/>
          </a:p>
        </p:txBody>
      </p:sp>
    </p:spTree>
    <p:extLst>
      <p:ext uri="{BB962C8B-B14F-4D97-AF65-F5344CB8AC3E}">
        <p14:creationId xmlns:p14="http://schemas.microsoft.com/office/powerpoint/2010/main" val="375613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72DDFA0-B170-4079-BB88-BE52F00DDB8C}" type="datetimeFigureOut">
              <a:rPr lang="en-US"/>
              <a:pPr>
                <a:defRPr/>
              </a:pPr>
              <a:t>9/4/2012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C466937-BA58-40CA-A1EB-34C8C4757387}" type="slidenum">
              <a:rPr lang="en-US"/>
              <a:pPr>
                <a:defRPr/>
              </a:pPr>
              <a:t>‹#›</a:t>
            </a:fld>
            <a:endParaRPr lang="en-US"/>
          </a:p>
        </p:txBody>
      </p:sp>
    </p:spTree>
    <p:extLst>
      <p:ext uri="{BB962C8B-B14F-4D97-AF65-F5344CB8AC3E}">
        <p14:creationId xmlns:p14="http://schemas.microsoft.com/office/powerpoint/2010/main" val="1917459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55E8822-8560-44FB-B9B2-3724C7812727}" type="datetimeFigureOut">
              <a:rPr lang="en-US"/>
              <a:pPr>
                <a:defRPr/>
              </a:pPr>
              <a:t>9/4/2012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94F23D7-49CE-4D89-87F3-EF9E69CAAC6E}" type="slidenum">
              <a:rPr lang="en-US"/>
              <a:pPr>
                <a:defRPr/>
              </a:pPr>
              <a:t>‹#›</a:t>
            </a:fld>
            <a:endParaRPr lang="en-US"/>
          </a:p>
        </p:txBody>
      </p:sp>
    </p:spTree>
    <p:extLst>
      <p:ext uri="{BB962C8B-B14F-4D97-AF65-F5344CB8AC3E}">
        <p14:creationId xmlns:p14="http://schemas.microsoft.com/office/powerpoint/2010/main" val="176313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B2CEAD1-8C0C-48F0-8F21-2976246F9C39}" type="datetimeFigureOut">
              <a:rPr lang="en-US"/>
              <a:pPr>
                <a:defRPr/>
              </a:pPr>
              <a:t>9/4/2012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831EB87-B642-4C04-9E84-47FAB23ADB03}" type="slidenum">
              <a:rPr lang="en-US"/>
              <a:pPr>
                <a:defRPr/>
              </a:pPr>
              <a:t>‹#›</a:t>
            </a:fld>
            <a:endParaRPr lang="en-US"/>
          </a:p>
        </p:txBody>
      </p:sp>
    </p:spTree>
    <p:extLst>
      <p:ext uri="{BB962C8B-B14F-4D97-AF65-F5344CB8AC3E}">
        <p14:creationId xmlns:p14="http://schemas.microsoft.com/office/powerpoint/2010/main" val="4046465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7687F41-3718-4262-B8BC-2A856839F74F}" type="datetimeFigureOut">
              <a:rPr lang="en-US"/>
              <a:pPr>
                <a:defRPr/>
              </a:pPr>
              <a:t>9/4/2012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7555256-7B42-44B2-8A00-DB9B2BC82E0B}" type="slidenum">
              <a:rPr lang="en-US"/>
              <a:pPr>
                <a:defRPr/>
              </a:pPr>
              <a:t>‹#›</a:t>
            </a:fld>
            <a:endParaRPr lang="en-US"/>
          </a:p>
        </p:txBody>
      </p:sp>
    </p:spTree>
    <p:extLst>
      <p:ext uri="{BB962C8B-B14F-4D97-AF65-F5344CB8AC3E}">
        <p14:creationId xmlns:p14="http://schemas.microsoft.com/office/powerpoint/2010/main" val="2502952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C207397-75C5-4C16-B89B-42C3ECA7BB67}" type="datetimeFigureOut">
              <a:rPr lang="en-US"/>
              <a:pPr>
                <a:defRPr/>
              </a:pPr>
              <a:t>9/4/2012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7BE87F8-74E3-48FE-9DE4-723D765CCEB1}" type="slidenum">
              <a:rPr lang="en-US"/>
              <a:pPr>
                <a:defRPr/>
              </a:pPr>
              <a:t>‹#›</a:t>
            </a:fld>
            <a:endParaRPr lang="en-US"/>
          </a:p>
        </p:txBody>
      </p:sp>
    </p:spTree>
    <p:extLst>
      <p:ext uri="{BB962C8B-B14F-4D97-AF65-F5344CB8AC3E}">
        <p14:creationId xmlns:p14="http://schemas.microsoft.com/office/powerpoint/2010/main" val="2005581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95359AB-983F-4276-9A9D-8EE926F951D2}" type="datetimeFigureOut">
              <a:rPr lang="en-US"/>
              <a:pPr>
                <a:defRPr/>
              </a:pPr>
              <a:t>9/4/2012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F8D45F1-C5BE-4B5D-A8F5-B3D505ECB8BC}" type="slidenum">
              <a:rPr lang="en-US"/>
              <a:pPr>
                <a:defRPr/>
              </a:pPr>
              <a:t>‹#›</a:t>
            </a:fld>
            <a:endParaRPr lang="en-US"/>
          </a:p>
        </p:txBody>
      </p:sp>
    </p:spTree>
    <p:extLst>
      <p:ext uri="{BB962C8B-B14F-4D97-AF65-F5344CB8AC3E}">
        <p14:creationId xmlns:p14="http://schemas.microsoft.com/office/powerpoint/2010/main" val="2004396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F73EEBD-E899-45CC-9960-2769485FF4AE}" type="datetimeFigureOut">
              <a:rPr lang="en-US"/>
              <a:pPr>
                <a:defRPr/>
              </a:pPr>
              <a:t>9/4/2012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4A61579-A09A-4467-8602-FE0E2503C0CB}" type="slidenum">
              <a:rPr lang="en-US"/>
              <a:pPr>
                <a:defRPr/>
              </a:pPr>
              <a:t>‹#›</a:t>
            </a:fld>
            <a:endParaRPr lang="en-US"/>
          </a:p>
        </p:txBody>
      </p:sp>
    </p:spTree>
    <p:extLst>
      <p:ext uri="{BB962C8B-B14F-4D97-AF65-F5344CB8AC3E}">
        <p14:creationId xmlns:p14="http://schemas.microsoft.com/office/powerpoint/2010/main" val="690984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Text Placeholder 2"/>
          <p:cNvSpPr>
            <a:spLocks noGrp="1"/>
          </p:cNvSpPr>
          <p:nvPr>
            <p:ph type="body" idx="1"/>
          </p:nvPr>
        </p:nvSpPr>
        <p:spPr bwMode="auto">
          <a:xfrm>
            <a:off x="457200" y="1066800"/>
            <a:ext cx="8229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F4C2750-E6A1-4719-9111-447DE43F8FFF}" type="datetimeFigureOut">
              <a:rPr lang="en-US"/>
              <a:pPr>
                <a:defRPr/>
              </a:pPr>
              <a:t>9/4/2012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9F20D53A-645C-4995-AA1D-045CE4060D8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rtl="0" eaLnBrk="0" fontAlgn="base" hangingPunct="0">
        <a:spcBef>
          <a:spcPct val="0"/>
        </a:spcBef>
        <a:spcAft>
          <a:spcPct val="0"/>
        </a:spcAft>
        <a:defRPr sz="3600" kern="1200">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Calibri" pitchFamily="34" charset="0"/>
        </a:defRPr>
      </a:lvl2pPr>
      <a:lvl3pPr algn="l" rtl="0" eaLnBrk="0" fontAlgn="base" hangingPunct="0">
        <a:spcBef>
          <a:spcPct val="0"/>
        </a:spcBef>
        <a:spcAft>
          <a:spcPct val="0"/>
        </a:spcAft>
        <a:defRPr sz="3600">
          <a:solidFill>
            <a:schemeClr val="tx1"/>
          </a:solidFill>
          <a:latin typeface="Calibri" pitchFamily="34" charset="0"/>
        </a:defRPr>
      </a:lvl3pPr>
      <a:lvl4pPr algn="l" rtl="0" eaLnBrk="0" fontAlgn="base" hangingPunct="0">
        <a:spcBef>
          <a:spcPct val="0"/>
        </a:spcBef>
        <a:spcAft>
          <a:spcPct val="0"/>
        </a:spcAft>
        <a:defRPr sz="3600">
          <a:solidFill>
            <a:schemeClr val="tx1"/>
          </a:solidFill>
          <a:latin typeface="Calibri" pitchFamily="34" charset="0"/>
        </a:defRPr>
      </a:lvl4pPr>
      <a:lvl5pPr algn="l" rtl="0" eaLnBrk="0" fontAlgn="base" hangingPunct="0">
        <a:spcBef>
          <a:spcPct val="0"/>
        </a:spcBef>
        <a:spcAft>
          <a:spcPct val="0"/>
        </a:spcAft>
        <a:defRPr sz="3600">
          <a:solidFill>
            <a:schemeClr val="tx1"/>
          </a:solidFill>
          <a:latin typeface="Calibri" pitchFamily="34" charset="0"/>
        </a:defRPr>
      </a:lvl5pPr>
      <a:lvl6pPr marL="457200" algn="l" rtl="0" fontAlgn="base">
        <a:spcBef>
          <a:spcPct val="0"/>
        </a:spcBef>
        <a:spcAft>
          <a:spcPct val="0"/>
        </a:spcAft>
        <a:defRPr sz="3600">
          <a:solidFill>
            <a:schemeClr val="tx1"/>
          </a:solidFill>
          <a:latin typeface="Calibri" pitchFamily="34" charset="0"/>
        </a:defRPr>
      </a:lvl6pPr>
      <a:lvl7pPr marL="914400" algn="l" rtl="0" fontAlgn="base">
        <a:spcBef>
          <a:spcPct val="0"/>
        </a:spcBef>
        <a:spcAft>
          <a:spcPct val="0"/>
        </a:spcAft>
        <a:defRPr sz="3600">
          <a:solidFill>
            <a:schemeClr val="tx1"/>
          </a:solidFill>
          <a:latin typeface="Calibri" pitchFamily="34" charset="0"/>
        </a:defRPr>
      </a:lvl7pPr>
      <a:lvl8pPr marL="1371600" algn="l" rtl="0" fontAlgn="base">
        <a:spcBef>
          <a:spcPct val="0"/>
        </a:spcBef>
        <a:spcAft>
          <a:spcPct val="0"/>
        </a:spcAft>
        <a:defRPr sz="3600">
          <a:solidFill>
            <a:schemeClr val="tx1"/>
          </a:solidFill>
          <a:latin typeface="Calibri" pitchFamily="34" charset="0"/>
        </a:defRPr>
      </a:lvl8pPr>
      <a:lvl9pPr marL="1828800" algn="l" rtl="0" fontAlgn="base">
        <a:spcBef>
          <a:spcPct val="0"/>
        </a:spcBef>
        <a:spcAft>
          <a:spcPct val="0"/>
        </a:spcAft>
        <a:defRPr sz="36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22.w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8.png"/><Relationship Id="rId5" Type="http://schemas.openxmlformats.org/officeDocument/2006/relationships/image" Target="../media/image38.wmf"/><Relationship Id="rId4" Type="http://schemas.openxmlformats.org/officeDocument/2006/relationships/oleObject" Target="../embeddings/oleObject2.bin"/></Relationships>
</file>

<file path=ppt/slides/_rels/slide2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9.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4.png"/></Relationships>
</file>

<file path=ppt/slides/_rels/slide25.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1.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50.wmf"/><Relationship Id="rId4" Type="http://schemas.openxmlformats.org/officeDocument/2006/relationships/oleObject" Target="../embeddings/oleObject3.bin"/></Relationships>
</file>

<file path=ppt/slides/_rels/slide2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56.jpeg"/><Relationship Id="rId5" Type="http://schemas.openxmlformats.org/officeDocument/2006/relationships/hyperlink" Target="http://en.wikipedia.org/wiki/Fast_Fourier_transform" TargetMode="External"/><Relationship Id="rId4" Type="http://schemas.openxmlformats.org/officeDocument/2006/relationships/image" Target="../media/image55.png"/></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4.xml"/><Relationship Id="rId1" Type="http://schemas.openxmlformats.org/officeDocument/2006/relationships/vmlDrawing" Target="../drawings/vmlDrawing4.vml"/><Relationship Id="rId6" Type="http://schemas.openxmlformats.org/officeDocument/2006/relationships/image" Target="../media/image58.wmf"/><Relationship Id="rId5" Type="http://schemas.openxmlformats.org/officeDocument/2006/relationships/oleObject" Target="../embeddings/oleObject6.bin"/><Relationship Id="rId4" Type="http://schemas.openxmlformats.org/officeDocument/2006/relationships/image" Target="../media/image57.wmf"/></Relationships>
</file>

<file path=ppt/slides/_rels/slide2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flickr.com/photos/igorms/136916757/" TargetMode="Externa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3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71.wmf"/><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8.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image" Target="../media/image72.w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6.xml"/><Relationship Id="rId4" Type="http://schemas.openxmlformats.org/officeDocument/2006/relationships/image" Target="../media/image7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6.xml"/><Relationship Id="rId4" Type="http://schemas.openxmlformats.org/officeDocument/2006/relationships/image" Target="../media/image78.jpeg"/></Relationships>
</file>

<file path=ppt/slides/_rels/slide5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flickr.com/photos/igorms/136916757/" TargetMode="Externa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5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5.png"/><Relationship Id="rId1" Type="http://schemas.openxmlformats.org/officeDocument/2006/relationships/slideLayout" Target="../slideLayouts/slideLayout2.xml"/><Relationship Id="rId5" Type="http://schemas.openxmlformats.org/officeDocument/2006/relationships/image" Target="../media/image68.jpeg"/><Relationship Id="rId4" Type="http://schemas.openxmlformats.org/officeDocument/2006/relationships/image" Target="../media/image81.png"/></Relationships>
</file>

<file path=ppt/slides/_rels/slide57.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63.png"/><Relationship Id="rId7" Type="http://schemas.openxmlformats.org/officeDocument/2006/relationships/image" Target="../media/image83.png"/><Relationship Id="rId2" Type="http://schemas.openxmlformats.org/officeDocument/2006/relationships/image" Target="../media/image62.png"/><Relationship Id="rId1" Type="http://schemas.openxmlformats.org/officeDocument/2006/relationships/slideLayout" Target="../slideLayouts/slideLayout2.xml"/><Relationship Id="rId6" Type="http://schemas.openxmlformats.org/officeDocument/2006/relationships/image" Target="../media/image64.png"/><Relationship Id="rId11" Type="http://schemas.openxmlformats.org/officeDocument/2006/relationships/image" Target="../media/image87.png"/><Relationship Id="rId5" Type="http://schemas.openxmlformats.org/officeDocument/2006/relationships/image" Target="../media/image81.png"/><Relationship Id="rId10" Type="http://schemas.openxmlformats.org/officeDocument/2006/relationships/image" Target="../media/image86.png"/><Relationship Id="rId4" Type="http://schemas.openxmlformats.org/officeDocument/2006/relationships/image" Target="../media/image82.png"/><Relationship Id="rId9" Type="http://schemas.openxmlformats.org/officeDocument/2006/relationships/image" Target="../media/image85.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0.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1.jpeg"/><Relationship Id="rId5" Type="http://schemas.openxmlformats.org/officeDocument/2006/relationships/image" Target="../media/image90.jpeg"/><Relationship Id="rId4" Type="http://schemas.openxmlformats.org/officeDocument/2006/relationships/image" Target="../media/image89.jpeg"/></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flickr.com/photos/igorms/136916757/" TargetMode="Externa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6" descr="http://www.cs.brown.edu/courses/csci1950-g/results/final/spotaszn/images/dal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0"/>
            <a:ext cx="51816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itle 1"/>
          <p:cNvSpPr>
            <a:spLocks noGrp="1"/>
          </p:cNvSpPr>
          <p:nvPr>
            <p:ph type="ctrTitle"/>
          </p:nvPr>
        </p:nvSpPr>
        <p:spPr>
          <a:xfrm>
            <a:off x="1905000" y="1447800"/>
            <a:ext cx="5181600" cy="784225"/>
          </a:xfrm>
          <a:solidFill>
            <a:schemeClr val="tx1">
              <a:alpha val="20000"/>
            </a:schemeClr>
          </a:solidFill>
        </p:spPr>
        <p:txBody>
          <a:bodyPr/>
          <a:lstStyle/>
          <a:p>
            <a:pPr eaLnBrk="1" hangingPunct="1"/>
            <a:r>
              <a:rPr lang="en-US" smtClean="0">
                <a:solidFill>
                  <a:schemeClr val="bg1"/>
                </a:solidFill>
              </a:rPr>
              <a:t>Thinking in Frequency</a:t>
            </a:r>
          </a:p>
        </p:txBody>
      </p:sp>
      <p:sp>
        <p:nvSpPr>
          <p:cNvPr id="7172" name="Subtitle 2"/>
          <p:cNvSpPr>
            <a:spLocks noGrp="1"/>
          </p:cNvSpPr>
          <p:nvPr>
            <p:ph type="subTitle" idx="1"/>
          </p:nvPr>
        </p:nvSpPr>
        <p:spPr>
          <a:xfrm>
            <a:off x="1905000" y="3352800"/>
            <a:ext cx="5181600" cy="2133600"/>
          </a:xfrm>
          <a:solidFill>
            <a:schemeClr val="tx1">
              <a:alpha val="20000"/>
            </a:schemeClr>
          </a:solidFill>
        </p:spPr>
        <p:txBody>
          <a:bodyPr/>
          <a:lstStyle/>
          <a:p>
            <a:pPr eaLnBrk="1" hangingPunct="1"/>
            <a:r>
              <a:rPr lang="en-US" smtClean="0">
                <a:solidFill>
                  <a:schemeClr val="bg1"/>
                </a:solidFill>
              </a:rPr>
              <a:t>Computational Photography</a:t>
            </a:r>
          </a:p>
          <a:p>
            <a:pPr eaLnBrk="1" hangingPunct="1"/>
            <a:r>
              <a:rPr lang="en-US" smtClean="0">
                <a:solidFill>
                  <a:schemeClr val="bg1"/>
                </a:solidFill>
              </a:rPr>
              <a:t>University of Illinois</a:t>
            </a:r>
          </a:p>
          <a:p>
            <a:pPr eaLnBrk="1" hangingPunct="1"/>
            <a:endParaRPr lang="en-US" smtClean="0">
              <a:solidFill>
                <a:schemeClr val="bg1"/>
              </a:solidFill>
            </a:endParaRPr>
          </a:p>
          <a:p>
            <a:pPr eaLnBrk="1" hangingPunct="1"/>
            <a:r>
              <a:rPr lang="en-US" smtClean="0">
                <a:solidFill>
                  <a:schemeClr val="bg1"/>
                </a:solidFill>
              </a:rPr>
              <a:t>Derek Hoiem</a:t>
            </a:r>
          </a:p>
        </p:txBody>
      </p:sp>
      <p:sp>
        <p:nvSpPr>
          <p:cNvPr id="7173" name="TextBox 3"/>
          <p:cNvSpPr txBox="1">
            <a:spLocks noChangeArrowheads="1"/>
          </p:cNvSpPr>
          <p:nvPr/>
        </p:nvSpPr>
        <p:spPr bwMode="auto">
          <a:xfrm>
            <a:off x="8061325" y="0"/>
            <a:ext cx="10823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09/04/12</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t>Thinking in terms of frequency</a:t>
            </a:r>
          </a:p>
        </p:txBody>
      </p:sp>
      <p:sp>
        <p:nvSpPr>
          <p:cNvPr id="16387" name="Content Placeholder 2"/>
          <p:cNvSpPr>
            <a:spLocks noGrp="1"/>
          </p:cNvSpPr>
          <p:nvPr>
            <p:ph idx="1"/>
          </p:nvPr>
        </p:nvSpPr>
        <p:spPr/>
        <p:txBody>
          <a:bodyPr/>
          <a:lstStyle/>
          <a:p>
            <a:pPr>
              <a:buFont typeface="Arial" charset="0"/>
              <a:buNone/>
            </a:pPr>
            <a:endParaRPr lang="en-US"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76200"/>
            <a:ext cx="8458200" cy="838200"/>
          </a:xfrm>
        </p:spPr>
        <p:txBody>
          <a:bodyPr>
            <a:normAutofit fontScale="90000"/>
          </a:bodyPr>
          <a:lstStyle/>
          <a:p>
            <a:pPr>
              <a:defRPr/>
            </a:pPr>
            <a:r>
              <a:rPr lang="en-US" dirty="0" smtClean="0"/>
              <a:t>Jean </a:t>
            </a:r>
            <a:r>
              <a:rPr lang="en-US" dirty="0" err="1" smtClean="0"/>
              <a:t>Baptiste</a:t>
            </a:r>
            <a:r>
              <a:rPr lang="en-US" dirty="0" smtClean="0"/>
              <a:t> Joseph Fourier (1768-1830)</a:t>
            </a:r>
          </a:p>
        </p:txBody>
      </p:sp>
      <p:sp>
        <p:nvSpPr>
          <p:cNvPr id="25603" name="Rectangle 3"/>
          <p:cNvSpPr>
            <a:spLocks noGrp="1" noChangeArrowheads="1"/>
          </p:cNvSpPr>
          <p:nvPr>
            <p:ph type="body" idx="1"/>
          </p:nvPr>
        </p:nvSpPr>
        <p:spPr>
          <a:xfrm>
            <a:off x="457200" y="914400"/>
            <a:ext cx="3810000" cy="5943600"/>
          </a:xfrm>
        </p:spPr>
        <p:txBody>
          <a:bodyPr>
            <a:normAutofit lnSpcReduction="10000"/>
          </a:bodyPr>
          <a:lstStyle/>
          <a:p>
            <a:pPr>
              <a:buFont typeface="Arial" charset="0"/>
              <a:buNone/>
              <a:defRPr/>
            </a:pPr>
            <a:r>
              <a:rPr lang="en-US" sz="2800" dirty="0" smtClean="0"/>
              <a:t>had crazy idea (1807):</a:t>
            </a:r>
          </a:p>
          <a:p>
            <a:pPr>
              <a:buFont typeface="Arial" charset="0"/>
              <a:buNone/>
              <a:defRPr/>
            </a:pPr>
            <a:r>
              <a:rPr lang="en-US" sz="2000" i="1" dirty="0" smtClean="0"/>
              <a:t>	</a:t>
            </a:r>
            <a:r>
              <a:rPr lang="en-US" sz="2000" b="1" i="1" dirty="0" smtClean="0"/>
              <a:t>Any</a:t>
            </a:r>
            <a:r>
              <a:rPr lang="en-US" sz="2000" i="1" dirty="0" smtClean="0"/>
              <a:t> </a:t>
            </a:r>
            <a:r>
              <a:rPr lang="en-US" sz="2000" i="1" dirty="0" err="1" smtClean="0"/>
              <a:t>univariate</a:t>
            </a:r>
            <a:r>
              <a:rPr lang="en-US" sz="2000" i="1" dirty="0" smtClean="0"/>
              <a:t> function can be rewritten as a weighted sum of </a:t>
            </a:r>
            <a:r>
              <a:rPr lang="en-US" sz="2000" i="1" dirty="0" err="1" smtClean="0"/>
              <a:t>sines</a:t>
            </a:r>
            <a:r>
              <a:rPr lang="en-US" sz="2000" i="1" dirty="0" smtClean="0"/>
              <a:t> and cosines of different frequencies. </a:t>
            </a:r>
          </a:p>
          <a:p>
            <a:pPr>
              <a:defRPr/>
            </a:pPr>
            <a:r>
              <a:rPr lang="en-US" sz="2800" dirty="0" smtClean="0"/>
              <a:t>Don’t believe it?  </a:t>
            </a:r>
          </a:p>
          <a:p>
            <a:pPr lvl="1">
              <a:defRPr/>
            </a:pPr>
            <a:r>
              <a:rPr lang="en-US" sz="2400" dirty="0" smtClean="0"/>
              <a:t>Neither did Lagrange, Laplace, Poisson and other big wigs</a:t>
            </a:r>
          </a:p>
          <a:p>
            <a:pPr lvl="1">
              <a:defRPr/>
            </a:pPr>
            <a:r>
              <a:rPr lang="en-US" sz="2400" dirty="0" smtClean="0"/>
              <a:t>Not translated into English until 1878!</a:t>
            </a:r>
          </a:p>
          <a:p>
            <a:pPr>
              <a:defRPr/>
            </a:pPr>
            <a:r>
              <a:rPr lang="en-US" sz="2800" dirty="0" smtClean="0"/>
              <a:t> But it’s (mostly) true!</a:t>
            </a:r>
          </a:p>
          <a:p>
            <a:pPr lvl="1">
              <a:defRPr/>
            </a:pPr>
            <a:r>
              <a:rPr lang="en-US" sz="2400" dirty="0" smtClean="0"/>
              <a:t>called Fourier Series</a:t>
            </a:r>
          </a:p>
          <a:p>
            <a:pPr lvl="1">
              <a:defRPr/>
            </a:pPr>
            <a:r>
              <a:rPr lang="en-US" sz="2400" dirty="0" smtClean="0"/>
              <a:t>there are some subtle restrictions</a:t>
            </a:r>
          </a:p>
          <a:p>
            <a:pPr lvl="1">
              <a:defRPr/>
            </a:pPr>
            <a:endParaRPr lang="en-US" sz="2400" dirty="0" smtClean="0"/>
          </a:p>
        </p:txBody>
      </p:sp>
      <p:pic>
        <p:nvPicPr>
          <p:cNvPr id="25604" name="Picture 4" descr="J.B.J. Fourier (public domain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838200"/>
            <a:ext cx="48006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298" name="Picture 2" descr="http://upload.wikimedia.org/wikipedia/commons/thumb/d/d8/Langrange_portrait.jpg/225px-Langrange_portrai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276600"/>
            <a:ext cx="2143125"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2" name="Picture 6" descr="http://upload.wikimedia.org/wikipedia/commons/0/03/Legendr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3657600"/>
            <a:ext cx="1524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0" name="Picture 4" descr="http://upload.wikimedia.org/wikipedia/commons/thumb/e/e3/Pierre-Simon_Laplace.jpg/225px-Pierre-Simon_Laplac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2971800"/>
            <a:ext cx="214312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ounded Rectangular Callout 9"/>
          <p:cNvSpPr/>
          <p:nvPr/>
        </p:nvSpPr>
        <p:spPr>
          <a:xfrm>
            <a:off x="3810000" y="762000"/>
            <a:ext cx="5334000" cy="1600200"/>
          </a:xfrm>
          <a:prstGeom prst="wedgeRoundRectCallout">
            <a:avLst>
              <a:gd name="adj1" fmla="val -8228"/>
              <a:gd name="adj2" fmla="val 84349"/>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i="1" dirty="0">
                <a:solidFill>
                  <a:schemeClr val="tx1"/>
                </a:solidFill>
              </a:rPr>
              <a:t>...the manner in which the author arrives at these equations is not exempt of difficulties and...his analysis to integrate them still leaves something to be desired on the score of generality and even </a:t>
            </a:r>
            <a:r>
              <a:rPr lang="en-US" i="1" dirty="0" err="1">
                <a:solidFill>
                  <a:schemeClr val="tx1"/>
                </a:solidFill>
              </a:rPr>
              <a:t>rigour</a:t>
            </a:r>
            <a:r>
              <a:rPr lang="en-US" dirty="0">
                <a:solidFill>
                  <a:schemeClr val="tx1"/>
                </a:solidFill>
              </a:rPr>
              <a:t>.</a:t>
            </a:r>
          </a:p>
          <a:p>
            <a:pPr algn="ctr">
              <a:defRPr/>
            </a:pPr>
            <a:endParaRPr lang="en-US" dirty="0"/>
          </a:p>
        </p:txBody>
      </p:sp>
      <p:sp>
        <p:nvSpPr>
          <p:cNvPr id="11" name="TextBox 10"/>
          <p:cNvSpPr txBox="1">
            <a:spLocks noChangeArrowheads="1"/>
          </p:cNvSpPr>
          <p:nvPr/>
        </p:nvSpPr>
        <p:spPr bwMode="auto">
          <a:xfrm>
            <a:off x="4648200" y="3200400"/>
            <a:ext cx="10445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t>Laplace</a:t>
            </a:r>
          </a:p>
        </p:txBody>
      </p:sp>
      <p:sp>
        <p:nvSpPr>
          <p:cNvPr id="12" name="TextBox 11"/>
          <p:cNvSpPr txBox="1">
            <a:spLocks noChangeArrowheads="1"/>
          </p:cNvSpPr>
          <p:nvPr/>
        </p:nvSpPr>
        <p:spPr bwMode="auto">
          <a:xfrm>
            <a:off x="6096000" y="5486400"/>
            <a:ext cx="12239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chemeClr val="bg1"/>
                </a:solidFill>
              </a:rPr>
              <a:t>Lagrange</a:t>
            </a:r>
          </a:p>
        </p:txBody>
      </p:sp>
      <p:sp>
        <p:nvSpPr>
          <p:cNvPr id="13" name="TextBox 12"/>
          <p:cNvSpPr txBox="1">
            <a:spLocks noChangeArrowheads="1"/>
          </p:cNvSpPr>
          <p:nvPr/>
        </p:nvSpPr>
        <p:spPr bwMode="auto">
          <a:xfrm>
            <a:off x="8059738" y="5278438"/>
            <a:ext cx="12239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t>Legendre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60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60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529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530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530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25604"/>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xit" presetSubtype="0" fill="hold" nodeType="clickEffect">
                                  <p:stCondLst>
                                    <p:cond delay="0"/>
                                  </p:stCondLst>
                                  <p:childTnLst>
                                    <p:set>
                                      <p:cBhvr>
                                        <p:cTn id="30" dur="1" fill="hold">
                                          <p:stCondLst>
                                            <p:cond delay="0"/>
                                          </p:stCondLst>
                                        </p:cTn>
                                        <p:tgtEl>
                                          <p:spTgt spid="55298"/>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55302"/>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55300"/>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10"/>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11"/>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12"/>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13"/>
                                        </p:tgtEl>
                                        <p:attrNameLst>
                                          <p:attrName>style.visibility</p:attrName>
                                        </p:attrNameLst>
                                      </p:cBhvr>
                                      <p:to>
                                        <p:strVal val="hidden"/>
                                      </p:to>
                                    </p:set>
                                  </p:childTnLst>
                                </p:cTn>
                              </p:par>
                              <p:par>
                                <p:cTn id="43" presetID="1" presetClass="entr" presetSubtype="0" fill="hold" nodeType="withEffect">
                                  <p:stCondLst>
                                    <p:cond delay="0"/>
                                  </p:stCondLst>
                                  <p:childTnLst>
                                    <p:set>
                                      <p:cBhvr>
                                        <p:cTn id="44" dur="1" fill="hold">
                                          <p:stCondLst>
                                            <p:cond delay="0"/>
                                          </p:stCondLst>
                                        </p:cTn>
                                        <p:tgtEl>
                                          <p:spTgt spid="25603">
                                            <p:txEl>
                                              <p:pRg st="5" end="5"/>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5603">
                                            <p:txEl>
                                              <p:pRg st="6" end="6"/>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560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p:bldP spid="11" grpId="1"/>
      <p:bldP spid="12" grpId="0"/>
      <p:bldP spid="12" grpId="1"/>
      <p:bldP spid="13" grpId="0"/>
      <p:bldP spid="13"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r>
              <a:rPr lang="en-US" smtClean="0"/>
              <a:t>A sum of sines</a:t>
            </a:r>
          </a:p>
        </p:txBody>
      </p:sp>
      <p:sp>
        <p:nvSpPr>
          <p:cNvPr id="1028" name="Rectangle 3"/>
          <p:cNvSpPr>
            <a:spLocks noGrp="1" noChangeArrowheads="1"/>
          </p:cNvSpPr>
          <p:nvPr>
            <p:ph type="body" sz="half" idx="1"/>
          </p:nvPr>
        </p:nvSpPr>
        <p:spPr>
          <a:xfrm>
            <a:off x="685800" y="914400"/>
            <a:ext cx="3810000" cy="5943600"/>
          </a:xfrm>
        </p:spPr>
        <p:txBody>
          <a:bodyPr/>
          <a:lstStyle/>
          <a:p>
            <a:pPr marL="0" indent="0">
              <a:buFont typeface="Arial" charset="0"/>
              <a:buNone/>
            </a:pPr>
            <a:r>
              <a:rPr lang="en-US" sz="2400" smtClean="0"/>
              <a:t>Our building block:</a:t>
            </a:r>
          </a:p>
          <a:p>
            <a:pPr marL="0" indent="0">
              <a:buFont typeface="Arial" charset="0"/>
              <a:buNone/>
            </a:pPr>
            <a:r>
              <a:rPr lang="en-US" sz="2400" smtClean="0"/>
              <a:t>	</a:t>
            </a:r>
          </a:p>
          <a:p>
            <a:pPr marL="0" indent="0"/>
            <a:endParaRPr lang="en-US" sz="2400" smtClean="0"/>
          </a:p>
          <a:p>
            <a:pPr marL="0" indent="0">
              <a:buFont typeface="Arial" charset="0"/>
              <a:buNone/>
            </a:pPr>
            <a:r>
              <a:rPr lang="en-US" sz="2400" smtClean="0"/>
              <a:t>Add enough of them to get any signal </a:t>
            </a:r>
            <a:r>
              <a:rPr lang="en-US" sz="2400" i="1" smtClean="0"/>
              <a:t>f(x)</a:t>
            </a:r>
            <a:r>
              <a:rPr lang="en-US" sz="2400" smtClean="0"/>
              <a:t> you want!</a:t>
            </a:r>
          </a:p>
          <a:p>
            <a:pPr marL="0" indent="0">
              <a:buFont typeface="Arial" charset="0"/>
              <a:buNone/>
            </a:pPr>
            <a:endParaRPr lang="en-US" sz="2400" smtClean="0"/>
          </a:p>
        </p:txBody>
      </p:sp>
      <p:pic>
        <p:nvPicPr>
          <p:cNvPr id="1029" name="Picture 4" descr="The image “http://mcdb.colorado.edu/courses/3280/images/crystal/fourier.gif” cannot be displayed, because it contains errors."/>
          <p:cNvPicPr>
            <a:picLocks noChangeAspect="1" noChangeArrowheads="1"/>
          </p:cNvPicPr>
          <p:nvPr/>
        </p:nvPicPr>
        <p:blipFill>
          <a:blip r:embed="rId3">
            <a:extLst>
              <a:ext uri="{28A0092B-C50C-407E-A947-70E740481C1C}">
                <a14:useLocalDpi xmlns:a14="http://schemas.microsoft.com/office/drawing/2010/main" val="0"/>
              </a:ext>
            </a:extLst>
          </a:blip>
          <a:srcRect t="2469" b="1234"/>
          <a:stretch>
            <a:fillRect/>
          </a:stretch>
        </p:blipFill>
        <p:spPr bwMode="auto">
          <a:xfrm>
            <a:off x="4667250" y="914400"/>
            <a:ext cx="440055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26" name="Object 5"/>
          <p:cNvGraphicFramePr>
            <a:graphicFrameLocks noGrp="1" noChangeAspect="1"/>
          </p:cNvGraphicFramePr>
          <p:nvPr>
            <p:ph sz="half" idx="2"/>
          </p:nvPr>
        </p:nvGraphicFramePr>
        <p:xfrm>
          <a:off x="1295400" y="1439863"/>
          <a:ext cx="2514600" cy="617537"/>
        </p:xfrm>
        <a:graphic>
          <a:graphicData uri="http://schemas.openxmlformats.org/presentationml/2006/ole">
            <mc:AlternateContent xmlns:mc="http://schemas.openxmlformats.org/markup-compatibility/2006">
              <mc:Choice xmlns:v="urn:schemas-microsoft-com:vml" Requires="v">
                <p:oleObj spid="_x0000_s1039" name="Equation" r:id="rId4" imgW="825480" imgH="203040" progId="Equation.3">
                  <p:embed/>
                </p:oleObj>
              </mc:Choice>
              <mc:Fallback>
                <p:oleObj name="Equation" r:id="rId4" imgW="825480" imgH="20304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1439863"/>
                        <a:ext cx="2514600" cy="617537"/>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smtClean="0"/>
              <a:t>Frequency Spectra</a:t>
            </a:r>
          </a:p>
        </p:txBody>
      </p:sp>
      <p:sp>
        <p:nvSpPr>
          <p:cNvPr id="18435" name="Rectangle 3"/>
          <p:cNvSpPr>
            <a:spLocks noGrp="1" noChangeArrowheads="1"/>
          </p:cNvSpPr>
          <p:nvPr>
            <p:ph type="body" idx="1"/>
          </p:nvPr>
        </p:nvSpPr>
        <p:spPr/>
        <p:txBody>
          <a:bodyPr/>
          <a:lstStyle/>
          <a:p>
            <a:r>
              <a:rPr lang="en-US" smtClean="0">
                <a:latin typeface="Arial Unicode MS" pitchFamily="34" charset="-128"/>
                <a:ea typeface="Arial Unicode MS" pitchFamily="34" charset="-128"/>
                <a:cs typeface="Arial Unicode MS" pitchFamily="34" charset="-128"/>
              </a:rPr>
              <a:t>example : </a:t>
            </a:r>
            <a:r>
              <a:rPr lang="en-US" i="1" smtClean="0">
                <a:latin typeface="Times New Roman" pitchFamily="18" charset="0"/>
                <a:ea typeface="Arial Unicode MS" pitchFamily="34" charset="-128"/>
                <a:cs typeface="Times New Roman" pitchFamily="18" charset="0"/>
              </a:rPr>
              <a:t>g</a:t>
            </a:r>
            <a:r>
              <a:rPr lang="en-US" smtClean="0">
                <a:latin typeface="Times New Roman" pitchFamily="18" charset="0"/>
                <a:ea typeface="Arial Unicode MS" pitchFamily="34" charset="-128"/>
                <a:cs typeface="Times New Roman" pitchFamily="18" charset="0"/>
              </a:rPr>
              <a:t>(</a:t>
            </a:r>
            <a:r>
              <a:rPr lang="en-US" i="1" smtClean="0">
                <a:solidFill>
                  <a:schemeClr val="hlink"/>
                </a:solidFill>
                <a:latin typeface="Times New Roman" pitchFamily="18" charset="0"/>
                <a:ea typeface="Arial Unicode MS" pitchFamily="34" charset="-128"/>
                <a:cs typeface="Times New Roman" pitchFamily="18" charset="0"/>
              </a:rPr>
              <a:t>t</a:t>
            </a:r>
            <a:r>
              <a:rPr lang="en-US" smtClean="0">
                <a:latin typeface="Times New Roman" pitchFamily="18" charset="0"/>
                <a:ea typeface="Arial Unicode MS" pitchFamily="34" charset="-128"/>
                <a:cs typeface="Times New Roman" pitchFamily="18" charset="0"/>
              </a:rPr>
              <a:t>)</a:t>
            </a:r>
            <a:r>
              <a:rPr lang="en-US" i="1" smtClean="0">
                <a:latin typeface="Times New Roman" pitchFamily="18" charset="0"/>
                <a:ea typeface="Arial Unicode MS" pitchFamily="34" charset="-128"/>
                <a:cs typeface="Times New Roman" pitchFamily="18" charset="0"/>
              </a:rPr>
              <a:t> = </a:t>
            </a:r>
            <a:r>
              <a:rPr lang="en-US" smtClean="0">
                <a:latin typeface="Times New Roman" pitchFamily="18" charset="0"/>
                <a:ea typeface="Arial Unicode MS" pitchFamily="34" charset="-128"/>
                <a:cs typeface="Times New Roman" pitchFamily="18" charset="0"/>
              </a:rPr>
              <a:t>sin(</a:t>
            </a:r>
            <a:r>
              <a:rPr lang="en-US" i="1" smtClean="0">
                <a:latin typeface="Times New Roman" pitchFamily="18" charset="0"/>
                <a:ea typeface="Arial Unicode MS" pitchFamily="34" charset="-128"/>
                <a:cs typeface="Times New Roman" pitchFamily="18" charset="0"/>
              </a:rPr>
              <a:t>2</a:t>
            </a:r>
            <a:r>
              <a:rPr lang="el-GR" i="1" smtClean="0">
                <a:latin typeface="Times New Roman" pitchFamily="18" charset="0"/>
                <a:ea typeface="Arial Unicode MS" pitchFamily="34" charset="-128"/>
                <a:cs typeface="Times New Roman" pitchFamily="18" charset="0"/>
              </a:rPr>
              <a:t>π</a:t>
            </a:r>
            <a:r>
              <a:rPr lang="en-US" i="1" smtClean="0">
                <a:latin typeface="Times New Roman" pitchFamily="18" charset="0"/>
                <a:ea typeface="Arial Unicode MS" pitchFamily="34" charset="-128"/>
                <a:cs typeface="Times New Roman" pitchFamily="18" charset="0"/>
              </a:rPr>
              <a:t>f </a:t>
            </a:r>
            <a:r>
              <a:rPr lang="en-US" i="1" smtClean="0">
                <a:solidFill>
                  <a:schemeClr val="hlink"/>
                </a:solidFill>
                <a:latin typeface="Times New Roman" pitchFamily="18" charset="0"/>
                <a:ea typeface="Arial Unicode MS" pitchFamily="34" charset="-128"/>
                <a:cs typeface="Times New Roman" pitchFamily="18" charset="0"/>
              </a:rPr>
              <a:t>t</a:t>
            </a:r>
            <a:r>
              <a:rPr lang="en-US" smtClean="0">
                <a:latin typeface="Times New Roman" pitchFamily="18" charset="0"/>
                <a:ea typeface="Arial Unicode MS" pitchFamily="34" charset="-128"/>
                <a:cs typeface="Times New Roman" pitchFamily="18" charset="0"/>
              </a:rPr>
              <a:t>)</a:t>
            </a:r>
            <a:r>
              <a:rPr lang="en-US" i="1" smtClean="0">
                <a:latin typeface="Times New Roman" pitchFamily="18" charset="0"/>
                <a:ea typeface="Arial Unicode MS" pitchFamily="34" charset="-128"/>
                <a:cs typeface="Times New Roman" pitchFamily="18" charset="0"/>
              </a:rPr>
              <a:t> + </a:t>
            </a:r>
            <a:r>
              <a:rPr lang="en-US" smtClean="0">
                <a:latin typeface="Times New Roman" pitchFamily="18" charset="0"/>
                <a:ea typeface="Arial Unicode MS" pitchFamily="34" charset="-128"/>
                <a:cs typeface="Times New Roman" pitchFamily="18" charset="0"/>
              </a:rPr>
              <a:t>(</a:t>
            </a:r>
            <a:r>
              <a:rPr lang="en-US" i="1" smtClean="0">
                <a:latin typeface="Times New Roman" pitchFamily="18" charset="0"/>
                <a:ea typeface="Arial Unicode MS" pitchFamily="34" charset="-128"/>
                <a:cs typeface="Times New Roman" pitchFamily="18" charset="0"/>
              </a:rPr>
              <a:t>1/3</a:t>
            </a:r>
            <a:r>
              <a:rPr lang="en-US" smtClean="0">
                <a:latin typeface="Times New Roman" pitchFamily="18" charset="0"/>
                <a:ea typeface="Arial Unicode MS" pitchFamily="34" charset="-128"/>
                <a:cs typeface="Times New Roman" pitchFamily="18" charset="0"/>
              </a:rPr>
              <a:t>)sin(</a:t>
            </a:r>
            <a:r>
              <a:rPr lang="en-US" i="1" smtClean="0">
                <a:latin typeface="Times New Roman" pitchFamily="18" charset="0"/>
                <a:ea typeface="Arial Unicode MS" pitchFamily="34" charset="-128"/>
                <a:cs typeface="Times New Roman" pitchFamily="18" charset="0"/>
              </a:rPr>
              <a:t>2</a:t>
            </a:r>
            <a:r>
              <a:rPr lang="el-GR" i="1" smtClean="0">
                <a:latin typeface="Times New Roman" pitchFamily="18" charset="0"/>
                <a:ea typeface="Arial Unicode MS" pitchFamily="34" charset="-128"/>
                <a:cs typeface="Times New Roman" pitchFamily="18" charset="0"/>
              </a:rPr>
              <a:t>π</a:t>
            </a:r>
            <a:r>
              <a:rPr lang="en-US" smtClean="0">
                <a:latin typeface="Times New Roman" pitchFamily="18" charset="0"/>
                <a:ea typeface="Arial Unicode MS" pitchFamily="34" charset="-128"/>
                <a:cs typeface="Times New Roman" pitchFamily="18" charset="0"/>
              </a:rPr>
              <a:t>(</a:t>
            </a:r>
            <a:r>
              <a:rPr lang="en-US" i="1" smtClean="0">
                <a:latin typeface="Times New Roman" pitchFamily="18" charset="0"/>
                <a:ea typeface="Arial Unicode MS" pitchFamily="34" charset="-128"/>
                <a:cs typeface="Times New Roman" pitchFamily="18" charset="0"/>
              </a:rPr>
              <a:t>3f</a:t>
            </a:r>
            <a:r>
              <a:rPr lang="en-US" smtClean="0">
                <a:latin typeface="Times New Roman" pitchFamily="18" charset="0"/>
                <a:ea typeface="Arial Unicode MS" pitchFamily="34" charset="-128"/>
                <a:cs typeface="Times New Roman" pitchFamily="18" charset="0"/>
              </a:rPr>
              <a:t>) </a:t>
            </a:r>
            <a:r>
              <a:rPr lang="en-US" i="1" smtClean="0">
                <a:solidFill>
                  <a:schemeClr val="hlink"/>
                </a:solidFill>
                <a:latin typeface="Times New Roman" pitchFamily="18" charset="0"/>
                <a:ea typeface="Arial Unicode MS" pitchFamily="34" charset="-128"/>
                <a:cs typeface="Times New Roman" pitchFamily="18" charset="0"/>
              </a:rPr>
              <a:t>t</a:t>
            </a:r>
            <a:r>
              <a:rPr lang="en-US" smtClean="0">
                <a:latin typeface="Times New Roman" pitchFamily="18" charset="0"/>
                <a:ea typeface="Arial Unicode MS" pitchFamily="34" charset="-128"/>
                <a:cs typeface="Times New Roman" pitchFamily="18" charset="0"/>
              </a:rPr>
              <a:t>)</a:t>
            </a:r>
          </a:p>
        </p:txBody>
      </p:sp>
      <p:pic>
        <p:nvPicPr>
          <p:cNvPr id="18436" name="Picture 4" descr="a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300" y="2335213"/>
            <a:ext cx="2438400" cy="209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5" descr="a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4700" y="2362200"/>
            <a:ext cx="25146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6" descr="a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0300" y="2360613"/>
            <a:ext cx="2514600" cy="213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Text Box 7"/>
          <p:cNvSpPr txBox="1">
            <a:spLocks noChangeArrowheads="1"/>
          </p:cNvSpPr>
          <p:nvPr/>
        </p:nvSpPr>
        <p:spPr bwMode="auto">
          <a:xfrm>
            <a:off x="2857500" y="3124200"/>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accent2"/>
                </a:solidFill>
                <a:latin typeface="Comic Sans MS" pitchFamily="66" charset="0"/>
                <a:cs typeface="Times New Roman" pitchFamily="18" charset="0"/>
              </a:rPr>
              <a:t>= </a:t>
            </a:r>
            <a:endParaRPr lang="en-US">
              <a:solidFill>
                <a:srgbClr val="FF3300"/>
              </a:solidFill>
              <a:latin typeface="Comic Sans MS" pitchFamily="66" charset="0"/>
              <a:cs typeface="Times New Roman" pitchFamily="18" charset="0"/>
            </a:endParaRPr>
          </a:p>
        </p:txBody>
      </p:sp>
      <p:sp>
        <p:nvSpPr>
          <p:cNvPr id="18440" name="Text Box 8"/>
          <p:cNvSpPr txBox="1">
            <a:spLocks noChangeArrowheads="1"/>
          </p:cNvSpPr>
          <p:nvPr/>
        </p:nvSpPr>
        <p:spPr bwMode="auto">
          <a:xfrm>
            <a:off x="5829300" y="3200400"/>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accent2"/>
                </a:solidFill>
                <a:latin typeface="Comic Sans MS" pitchFamily="66" charset="0"/>
                <a:cs typeface="Times New Roman" pitchFamily="18" charset="0"/>
              </a:rPr>
              <a:t>+</a:t>
            </a:r>
            <a:endParaRPr lang="en-US">
              <a:solidFill>
                <a:srgbClr val="FF3300"/>
              </a:solidFill>
              <a:latin typeface="Comic Sans MS" pitchFamily="66" charset="0"/>
              <a:cs typeface="Times New Roman" pitchFamily="18" charset="0"/>
            </a:endParaRPr>
          </a:p>
        </p:txBody>
      </p:sp>
      <p:pic>
        <p:nvPicPr>
          <p:cNvPr id="18441" name="Picture 9" descr="a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90850" y="4743450"/>
            <a:ext cx="299085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7953375" y="6550025"/>
            <a:ext cx="1190625" cy="307975"/>
          </a:xfrm>
          <a:prstGeom prst="rect">
            <a:avLst/>
          </a:prstGeom>
          <a:noFill/>
        </p:spPr>
        <p:txBody>
          <a:bodyPr wrap="none">
            <a:spAutoFit/>
          </a:bodyPr>
          <a:lstStyle/>
          <a:p>
            <a:pPr>
              <a:defRPr/>
            </a:pPr>
            <a:r>
              <a:rPr lang="en-US" sz="1400" dirty="0">
                <a:solidFill>
                  <a:schemeClr val="bg1">
                    <a:lumMod val="50000"/>
                  </a:schemeClr>
                </a:solidFill>
                <a:cs typeface="+mn-cs"/>
              </a:rPr>
              <a:t>Slides: Efros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mtClean="0"/>
              <a:t>Frequency Spectra</a:t>
            </a:r>
          </a:p>
        </p:txBody>
      </p:sp>
      <p:sp>
        <p:nvSpPr>
          <p:cNvPr id="19459" name="Rectangle 3"/>
          <p:cNvSpPr>
            <a:spLocks noGrp="1" noChangeArrowheads="1"/>
          </p:cNvSpPr>
          <p:nvPr>
            <p:ph type="body" idx="1"/>
          </p:nvPr>
        </p:nvSpPr>
        <p:spPr/>
        <p:txBody>
          <a:bodyPr/>
          <a:lstStyle/>
          <a:p>
            <a:endParaRPr lang="en-US" sz="2400" smtClean="0">
              <a:ea typeface="Arial Unicode MS" pitchFamily="34" charset="-128"/>
              <a:cs typeface="Times New Roman" pitchFamily="18" charset="0"/>
            </a:endParaRPr>
          </a:p>
        </p:txBody>
      </p:sp>
      <p:pic>
        <p:nvPicPr>
          <p:cNvPr id="19460" name="Picture 2" descr="File:Waveforms.svg"/>
          <p:cNvPicPr>
            <a:picLocks noChangeAspect="1" noChangeArrowheads="1"/>
          </p:cNvPicPr>
          <p:nvPr/>
        </p:nvPicPr>
        <p:blipFill>
          <a:blip r:embed="rId2">
            <a:extLst>
              <a:ext uri="{28A0092B-C50C-407E-A947-70E740481C1C}">
                <a14:useLocalDpi xmlns:a14="http://schemas.microsoft.com/office/drawing/2010/main" val="0"/>
              </a:ext>
            </a:extLst>
          </a:blip>
          <a:srcRect l="5263" t="29333" r="46317" b="53333"/>
          <a:stretch>
            <a:fillRect/>
          </a:stretch>
        </p:blipFill>
        <p:spPr bwMode="auto">
          <a:xfrm>
            <a:off x="381000" y="2362200"/>
            <a:ext cx="2286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descr="a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2352675"/>
            <a:ext cx="25146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6" descr="a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2351088"/>
            <a:ext cx="2514600" cy="213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ext Box 7"/>
          <p:cNvSpPr txBox="1">
            <a:spLocks noChangeArrowheads="1"/>
          </p:cNvSpPr>
          <p:nvPr/>
        </p:nvSpPr>
        <p:spPr bwMode="auto">
          <a:xfrm>
            <a:off x="3048000" y="3114675"/>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accent2"/>
                </a:solidFill>
                <a:latin typeface="Comic Sans MS" pitchFamily="66" charset="0"/>
                <a:cs typeface="Times New Roman" pitchFamily="18" charset="0"/>
              </a:rPr>
              <a:t>= </a:t>
            </a:r>
            <a:endParaRPr lang="en-US">
              <a:solidFill>
                <a:srgbClr val="FF3300"/>
              </a:solidFill>
              <a:latin typeface="Comic Sans MS" pitchFamily="66" charset="0"/>
              <a:cs typeface="Times New Roman" pitchFamily="18" charset="0"/>
            </a:endParaRPr>
          </a:p>
        </p:txBody>
      </p:sp>
      <p:sp>
        <p:nvSpPr>
          <p:cNvPr id="20485" name="Text Box 8"/>
          <p:cNvSpPr txBox="1">
            <a:spLocks noChangeArrowheads="1"/>
          </p:cNvSpPr>
          <p:nvPr/>
        </p:nvSpPr>
        <p:spPr bwMode="auto">
          <a:xfrm>
            <a:off x="5943600" y="3190875"/>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accent2"/>
                </a:solidFill>
                <a:latin typeface="Comic Sans MS" pitchFamily="66" charset="0"/>
                <a:cs typeface="Times New Roman" pitchFamily="18" charset="0"/>
              </a:rPr>
              <a:t>+</a:t>
            </a:r>
            <a:endParaRPr lang="en-US">
              <a:solidFill>
                <a:srgbClr val="FF3300"/>
              </a:solidFill>
              <a:latin typeface="Comic Sans MS" pitchFamily="66" charset="0"/>
              <a:cs typeface="Times New Roman" pitchFamily="18" charset="0"/>
            </a:endParaRPr>
          </a:p>
        </p:txBody>
      </p:sp>
      <p:pic>
        <p:nvPicPr>
          <p:cNvPr id="20486" name="Picture 9" descr="a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4684713"/>
            <a:ext cx="2438400" cy="209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Text Box 10"/>
          <p:cNvSpPr txBox="1">
            <a:spLocks noChangeArrowheads="1"/>
          </p:cNvSpPr>
          <p:nvPr/>
        </p:nvSpPr>
        <p:spPr bwMode="auto">
          <a:xfrm>
            <a:off x="3048000" y="5424488"/>
            <a:ext cx="685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accent2"/>
                </a:solidFill>
                <a:latin typeface="Comic Sans MS" pitchFamily="66" charset="0"/>
                <a:cs typeface="Times New Roman" pitchFamily="18" charset="0"/>
              </a:rPr>
              <a:t>= </a:t>
            </a:r>
            <a:endParaRPr lang="en-US">
              <a:solidFill>
                <a:srgbClr val="FF3300"/>
              </a:solidFill>
              <a:latin typeface="Comic Sans MS" pitchFamily="66" charset="0"/>
              <a:cs typeface="Times New Roman" pitchFamily="18" charset="0"/>
            </a:endParaRPr>
          </a:p>
        </p:txBody>
      </p:sp>
      <p:sp>
        <p:nvSpPr>
          <p:cNvPr id="20488" name="Rectangle 13"/>
          <p:cNvSpPr>
            <a:spLocks noGrp="1" noChangeArrowheads="1"/>
          </p:cNvSpPr>
          <p:nvPr>
            <p:ph type="title"/>
          </p:nvPr>
        </p:nvSpPr>
        <p:spPr/>
        <p:txBody>
          <a:bodyPr/>
          <a:lstStyle/>
          <a:p>
            <a:r>
              <a:rPr lang="en-US" smtClean="0"/>
              <a:t>Frequency Spectra</a:t>
            </a:r>
          </a:p>
        </p:txBody>
      </p:sp>
      <p:pic>
        <p:nvPicPr>
          <p:cNvPr id="20489" name="Picture 2" descr="File:Waveforms.svg"/>
          <p:cNvPicPr>
            <a:picLocks noChangeAspect="1" noChangeArrowheads="1"/>
          </p:cNvPicPr>
          <p:nvPr/>
        </p:nvPicPr>
        <p:blipFill>
          <a:blip r:embed="rId5">
            <a:extLst>
              <a:ext uri="{28A0092B-C50C-407E-A947-70E740481C1C}">
                <a14:useLocalDpi xmlns:a14="http://schemas.microsoft.com/office/drawing/2010/main" val="0"/>
              </a:ext>
            </a:extLst>
          </a:blip>
          <a:srcRect l="5263" t="29333" r="46317" b="53333"/>
          <a:stretch>
            <a:fillRect/>
          </a:stretch>
        </p:blipFill>
        <p:spPr bwMode="auto">
          <a:xfrm>
            <a:off x="381000" y="2362200"/>
            <a:ext cx="2286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5"/>
          <p:cNvSpPr txBox="1">
            <a:spLocks noChangeArrowheads="1"/>
          </p:cNvSpPr>
          <p:nvPr/>
        </p:nvSpPr>
        <p:spPr bwMode="auto">
          <a:xfrm>
            <a:off x="3048000" y="3114675"/>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accent2"/>
                </a:solidFill>
                <a:latin typeface="Comic Sans MS" pitchFamily="66" charset="0"/>
                <a:cs typeface="Times New Roman" pitchFamily="18" charset="0"/>
              </a:rPr>
              <a:t>= </a:t>
            </a:r>
            <a:endParaRPr lang="en-US">
              <a:solidFill>
                <a:srgbClr val="FF3300"/>
              </a:solidFill>
              <a:latin typeface="Comic Sans MS" pitchFamily="66" charset="0"/>
              <a:cs typeface="Times New Roman" pitchFamily="18" charset="0"/>
            </a:endParaRPr>
          </a:p>
        </p:txBody>
      </p:sp>
      <p:sp>
        <p:nvSpPr>
          <p:cNvPr id="21507" name="Text Box 6"/>
          <p:cNvSpPr txBox="1">
            <a:spLocks noChangeArrowheads="1"/>
          </p:cNvSpPr>
          <p:nvPr/>
        </p:nvSpPr>
        <p:spPr bwMode="auto">
          <a:xfrm>
            <a:off x="5943600" y="3190875"/>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accent2"/>
                </a:solidFill>
                <a:latin typeface="Comic Sans MS" pitchFamily="66" charset="0"/>
                <a:cs typeface="Times New Roman" pitchFamily="18" charset="0"/>
              </a:rPr>
              <a:t>+</a:t>
            </a:r>
            <a:endParaRPr lang="en-US">
              <a:solidFill>
                <a:srgbClr val="FF3300"/>
              </a:solidFill>
              <a:latin typeface="Comic Sans MS" pitchFamily="66" charset="0"/>
              <a:cs typeface="Times New Roman" pitchFamily="18" charset="0"/>
            </a:endParaRPr>
          </a:p>
        </p:txBody>
      </p:sp>
      <p:sp>
        <p:nvSpPr>
          <p:cNvPr id="21508" name="Text Box 7"/>
          <p:cNvSpPr txBox="1">
            <a:spLocks noChangeArrowheads="1"/>
          </p:cNvSpPr>
          <p:nvPr/>
        </p:nvSpPr>
        <p:spPr bwMode="auto">
          <a:xfrm>
            <a:off x="3048000" y="5424488"/>
            <a:ext cx="685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accent2"/>
                </a:solidFill>
                <a:latin typeface="Comic Sans MS" pitchFamily="66" charset="0"/>
                <a:cs typeface="Times New Roman" pitchFamily="18" charset="0"/>
              </a:rPr>
              <a:t>= </a:t>
            </a:r>
            <a:endParaRPr lang="en-US">
              <a:solidFill>
                <a:srgbClr val="FF3300"/>
              </a:solidFill>
              <a:latin typeface="Comic Sans MS" pitchFamily="66" charset="0"/>
              <a:cs typeface="Times New Roman" pitchFamily="18" charset="0"/>
            </a:endParaRPr>
          </a:p>
        </p:txBody>
      </p:sp>
      <p:pic>
        <p:nvPicPr>
          <p:cNvPr id="21509" name="Picture 8" descr="a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2398713"/>
            <a:ext cx="2438400" cy="209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9" descr="a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4681538"/>
            <a:ext cx="2514600" cy="194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10" descr="a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2476500"/>
            <a:ext cx="24384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2" name="Rectangle 13"/>
          <p:cNvSpPr>
            <a:spLocks noGrp="1" noChangeArrowheads="1"/>
          </p:cNvSpPr>
          <p:nvPr>
            <p:ph type="title"/>
          </p:nvPr>
        </p:nvSpPr>
        <p:spPr/>
        <p:txBody>
          <a:bodyPr/>
          <a:lstStyle/>
          <a:p>
            <a:r>
              <a:rPr lang="en-US" smtClean="0"/>
              <a:t>Frequency Spectra</a:t>
            </a:r>
          </a:p>
        </p:txBody>
      </p:sp>
      <p:pic>
        <p:nvPicPr>
          <p:cNvPr id="21513" name="Picture 2" descr="File:Waveforms.svg"/>
          <p:cNvPicPr>
            <a:picLocks noChangeAspect="1" noChangeArrowheads="1"/>
          </p:cNvPicPr>
          <p:nvPr/>
        </p:nvPicPr>
        <p:blipFill>
          <a:blip r:embed="rId5">
            <a:extLst>
              <a:ext uri="{28A0092B-C50C-407E-A947-70E740481C1C}">
                <a14:useLocalDpi xmlns:a14="http://schemas.microsoft.com/office/drawing/2010/main" val="0"/>
              </a:ext>
            </a:extLst>
          </a:blip>
          <a:srcRect l="5263" t="29333" r="46317" b="53333"/>
          <a:stretch>
            <a:fillRect/>
          </a:stretch>
        </p:blipFill>
        <p:spPr bwMode="auto">
          <a:xfrm>
            <a:off x="381000" y="2362200"/>
            <a:ext cx="2286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5"/>
          <p:cNvSpPr txBox="1">
            <a:spLocks noChangeArrowheads="1"/>
          </p:cNvSpPr>
          <p:nvPr/>
        </p:nvSpPr>
        <p:spPr bwMode="auto">
          <a:xfrm>
            <a:off x="3048000" y="3114675"/>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accent2"/>
                </a:solidFill>
                <a:latin typeface="Comic Sans MS" pitchFamily="66" charset="0"/>
                <a:cs typeface="Times New Roman" pitchFamily="18" charset="0"/>
              </a:rPr>
              <a:t>= </a:t>
            </a:r>
            <a:endParaRPr lang="en-US">
              <a:solidFill>
                <a:srgbClr val="FF3300"/>
              </a:solidFill>
              <a:latin typeface="Comic Sans MS" pitchFamily="66" charset="0"/>
              <a:cs typeface="Times New Roman" pitchFamily="18" charset="0"/>
            </a:endParaRPr>
          </a:p>
        </p:txBody>
      </p:sp>
      <p:sp>
        <p:nvSpPr>
          <p:cNvPr id="22531" name="Text Box 6"/>
          <p:cNvSpPr txBox="1">
            <a:spLocks noChangeArrowheads="1"/>
          </p:cNvSpPr>
          <p:nvPr/>
        </p:nvSpPr>
        <p:spPr bwMode="auto">
          <a:xfrm>
            <a:off x="5943600" y="3190875"/>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accent2"/>
                </a:solidFill>
                <a:latin typeface="Comic Sans MS" pitchFamily="66" charset="0"/>
                <a:cs typeface="Times New Roman" pitchFamily="18" charset="0"/>
              </a:rPr>
              <a:t>+</a:t>
            </a:r>
            <a:endParaRPr lang="en-US">
              <a:solidFill>
                <a:srgbClr val="FF3300"/>
              </a:solidFill>
              <a:latin typeface="Comic Sans MS" pitchFamily="66" charset="0"/>
              <a:cs typeface="Times New Roman" pitchFamily="18" charset="0"/>
            </a:endParaRPr>
          </a:p>
        </p:txBody>
      </p:sp>
      <p:sp>
        <p:nvSpPr>
          <p:cNvPr id="22532" name="Text Box 7"/>
          <p:cNvSpPr txBox="1">
            <a:spLocks noChangeArrowheads="1"/>
          </p:cNvSpPr>
          <p:nvPr/>
        </p:nvSpPr>
        <p:spPr bwMode="auto">
          <a:xfrm>
            <a:off x="3048000" y="5424488"/>
            <a:ext cx="685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accent2"/>
                </a:solidFill>
                <a:latin typeface="Comic Sans MS" pitchFamily="66" charset="0"/>
                <a:cs typeface="Times New Roman" pitchFamily="18" charset="0"/>
              </a:rPr>
              <a:t>= </a:t>
            </a:r>
            <a:endParaRPr lang="en-US">
              <a:solidFill>
                <a:srgbClr val="FF3300"/>
              </a:solidFill>
              <a:latin typeface="Comic Sans MS" pitchFamily="66" charset="0"/>
              <a:cs typeface="Times New Roman" pitchFamily="18" charset="0"/>
            </a:endParaRPr>
          </a:p>
        </p:txBody>
      </p:sp>
      <p:pic>
        <p:nvPicPr>
          <p:cNvPr id="22533" name="Picture 8" descr="a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2514600"/>
            <a:ext cx="2514600" cy="194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9" descr="a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4665663"/>
            <a:ext cx="2514600" cy="196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10" descr="a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2514600"/>
            <a:ext cx="2514600"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6" name="Rectangle 13"/>
          <p:cNvSpPr>
            <a:spLocks noGrp="1" noChangeArrowheads="1"/>
          </p:cNvSpPr>
          <p:nvPr>
            <p:ph type="title"/>
          </p:nvPr>
        </p:nvSpPr>
        <p:spPr/>
        <p:txBody>
          <a:bodyPr/>
          <a:lstStyle/>
          <a:p>
            <a:r>
              <a:rPr lang="en-US" smtClean="0"/>
              <a:t>Frequency Spectra</a:t>
            </a:r>
          </a:p>
        </p:txBody>
      </p:sp>
      <p:pic>
        <p:nvPicPr>
          <p:cNvPr id="22537" name="Picture 2" descr="File:Waveforms.svg"/>
          <p:cNvPicPr>
            <a:picLocks noChangeAspect="1" noChangeArrowheads="1"/>
          </p:cNvPicPr>
          <p:nvPr/>
        </p:nvPicPr>
        <p:blipFill>
          <a:blip r:embed="rId5">
            <a:extLst>
              <a:ext uri="{28A0092B-C50C-407E-A947-70E740481C1C}">
                <a14:useLocalDpi xmlns:a14="http://schemas.microsoft.com/office/drawing/2010/main" val="0"/>
              </a:ext>
            </a:extLst>
          </a:blip>
          <a:srcRect l="5263" t="29333" r="46317" b="53333"/>
          <a:stretch>
            <a:fillRect/>
          </a:stretch>
        </p:blipFill>
        <p:spPr bwMode="auto">
          <a:xfrm>
            <a:off x="381000" y="2362200"/>
            <a:ext cx="2286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5"/>
          <p:cNvSpPr txBox="1">
            <a:spLocks noChangeArrowheads="1"/>
          </p:cNvSpPr>
          <p:nvPr/>
        </p:nvSpPr>
        <p:spPr bwMode="auto">
          <a:xfrm>
            <a:off x="3048000" y="3114675"/>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accent2"/>
                </a:solidFill>
                <a:latin typeface="Comic Sans MS" pitchFamily="66" charset="0"/>
                <a:cs typeface="Times New Roman" pitchFamily="18" charset="0"/>
              </a:rPr>
              <a:t>= </a:t>
            </a:r>
            <a:endParaRPr lang="en-US">
              <a:solidFill>
                <a:srgbClr val="FF3300"/>
              </a:solidFill>
              <a:latin typeface="Comic Sans MS" pitchFamily="66" charset="0"/>
              <a:cs typeface="Times New Roman" pitchFamily="18" charset="0"/>
            </a:endParaRPr>
          </a:p>
        </p:txBody>
      </p:sp>
      <p:sp>
        <p:nvSpPr>
          <p:cNvPr id="23555" name="Text Box 6"/>
          <p:cNvSpPr txBox="1">
            <a:spLocks noChangeArrowheads="1"/>
          </p:cNvSpPr>
          <p:nvPr/>
        </p:nvSpPr>
        <p:spPr bwMode="auto">
          <a:xfrm>
            <a:off x="5943600" y="3190875"/>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accent2"/>
                </a:solidFill>
                <a:latin typeface="Comic Sans MS" pitchFamily="66" charset="0"/>
                <a:cs typeface="Times New Roman" pitchFamily="18" charset="0"/>
              </a:rPr>
              <a:t>+</a:t>
            </a:r>
            <a:endParaRPr lang="en-US">
              <a:solidFill>
                <a:srgbClr val="FF3300"/>
              </a:solidFill>
              <a:latin typeface="Comic Sans MS" pitchFamily="66" charset="0"/>
              <a:cs typeface="Times New Roman" pitchFamily="18" charset="0"/>
            </a:endParaRPr>
          </a:p>
        </p:txBody>
      </p:sp>
      <p:sp>
        <p:nvSpPr>
          <p:cNvPr id="23556" name="Text Box 7"/>
          <p:cNvSpPr txBox="1">
            <a:spLocks noChangeArrowheads="1"/>
          </p:cNvSpPr>
          <p:nvPr/>
        </p:nvSpPr>
        <p:spPr bwMode="auto">
          <a:xfrm>
            <a:off x="3048000" y="5424488"/>
            <a:ext cx="685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accent2"/>
                </a:solidFill>
                <a:latin typeface="Comic Sans MS" pitchFamily="66" charset="0"/>
                <a:cs typeface="Times New Roman" pitchFamily="18" charset="0"/>
              </a:rPr>
              <a:t>= </a:t>
            </a:r>
            <a:endParaRPr lang="en-US">
              <a:solidFill>
                <a:srgbClr val="FF3300"/>
              </a:solidFill>
              <a:latin typeface="Comic Sans MS" pitchFamily="66" charset="0"/>
              <a:cs typeface="Times New Roman" pitchFamily="18" charset="0"/>
            </a:endParaRPr>
          </a:p>
        </p:txBody>
      </p:sp>
      <p:pic>
        <p:nvPicPr>
          <p:cNvPr id="23557" name="Picture 8" descr="a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2463800"/>
            <a:ext cx="257175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9" descr="a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2438400"/>
            <a:ext cx="2600325"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10" descr="kk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7100" y="4668838"/>
            <a:ext cx="2552700" cy="200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0" name="Rectangle 14"/>
          <p:cNvSpPr>
            <a:spLocks noGrp="1" noChangeArrowheads="1"/>
          </p:cNvSpPr>
          <p:nvPr>
            <p:ph type="title"/>
          </p:nvPr>
        </p:nvSpPr>
        <p:spPr/>
        <p:txBody>
          <a:bodyPr/>
          <a:lstStyle/>
          <a:p>
            <a:r>
              <a:rPr lang="en-US" smtClean="0"/>
              <a:t>Frequency Spectra</a:t>
            </a:r>
          </a:p>
        </p:txBody>
      </p:sp>
      <p:pic>
        <p:nvPicPr>
          <p:cNvPr id="23561" name="Picture 2" descr="File:Waveforms.svg"/>
          <p:cNvPicPr>
            <a:picLocks noChangeAspect="1" noChangeArrowheads="1"/>
          </p:cNvPicPr>
          <p:nvPr/>
        </p:nvPicPr>
        <p:blipFill>
          <a:blip r:embed="rId5">
            <a:extLst>
              <a:ext uri="{28A0092B-C50C-407E-A947-70E740481C1C}">
                <a14:useLocalDpi xmlns:a14="http://schemas.microsoft.com/office/drawing/2010/main" val="0"/>
              </a:ext>
            </a:extLst>
          </a:blip>
          <a:srcRect l="5263" t="29333" r="46317" b="53333"/>
          <a:stretch>
            <a:fillRect/>
          </a:stretch>
        </p:blipFill>
        <p:spPr bwMode="auto">
          <a:xfrm>
            <a:off x="381000" y="2362200"/>
            <a:ext cx="2286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5"/>
          <p:cNvSpPr txBox="1">
            <a:spLocks noChangeArrowheads="1"/>
          </p:cNvSpPr>
          <p:nvPr/>
        </p:nvSpPr>
        <p:spPr bwMode="auto">
          <a:xfrm>
            <a:off x="3048000" y="3114675"/>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accent2"/>
                </a:solidFill>
                <a:latin typeface="Comic Sans MS" pitchFamily="66" charset="0"/>
                <a:cs typeface="Times New Roman" pitchFamily="18" charset="0"/>
              </a:rPr>
              <a:t>= </a:t>
            </a:r>
            <a:endParaRPr lang="en-US">
              <a:solidFill>
                <a:srgbClr val="FF3300"/>
              </a:solidFill>
              <a:latin typeface="Comic Sans MS" pitchFamily="66" charset="0"/>
              <a:cs typeface="Times New Roman" pitchFamily="18" charset="0"/>
            </a:endParaRPr>
          </a:p>
        </p:txBody>
      </p:sp>
      <p:sp>
        <p:nvSpPr>
          <p:cNvPr id="24579" name="Text Box 6"/>
          <p:cNvSpPr txBox="1">
            <a:spLocks noChangeArrowheads="1"/>
          </p:cNvSpPr>
          <p:nvPr/>
        </p:nvSpPr>
        <p:spPr bwMode="auto">
          <a:xfrm>
            <a:off x="5943600" y="3190875"/>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accent2"/>
                </a:solidFill>
                <a:latin typeface="Comic Sans MS" pitchFamily="66" charset="0"/>
                <a:cs typeface="Times New Roman" pitchFamily="18" charset="0"/>
              </a:rPr>
              <a:t>+</a:t>
            </a:r>
            <a:endParaRPr lang="en-US">
              <a:solidFill>
                <a:srgbClr val="FF3300"/>
              </a:solidFill>
              <a:latin typeface="Comic Sans MS" pitchFamily="66" charset="0"/>
              <a:cs typeface="Times New Roman" pitchFamily="18" charset="0"/>
            </a:endParaRPr>
          </a:p>
        </p:txBody>
      </p:sp>
      <p:sp>
        <p:nvSpPr>
          <p:cNvPr id="24580" name="Text Box 7"/>
          <p:cNvSpPr txBox="1">
            <a:spLocks noChangeArrowheads="1"/>
          </p:cNvSpPr>
          <p:nvPr/>
        </p:nvSpPr>
        <p:spPr bwMode="auto">
          <a:xfrm>
            <a:off x="3086100" y="5360988"/>
            <a:ext cx="685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accent2"/>
                </a:solidFill>
                <a:latin typeface="Comic Sans MS" pitchFamily="66" charset="0"/>
                <a:cs typeface="Times New Roman" pitchFamily="18" charset="0"/>
              </a:rPr>
              <a:t>= </a:t>
            </a:r>
            <a:endParaRPr lang="en-US">
              <a:solidFill>
                <a:srgbClr val="FF3300"/>
              </a:solidFill>
              <a:latin typeface="Comic Sans MS" pitchFamily="66" charset="0"/>
              <a:cs typeface="Times New Roman" pitchFamily="18" charset="0"/>
            </a:endParaRPr>
          </a:p>
        </p:txBody>
      </p:sp>
      <p:pic>
        <p:nvPicPr>
          <p:cNvPr id="24581" name="Picture 8" descr="a3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2446338"/>
            <a:ext cx="2590800"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9" descr="a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7100" y="4668838"/>
            <a:ext cx="2514600" cy="197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10" descr="kk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2446338"/>
            <a:ext cx="2601913" cy="203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Rectangle 12"/>
          <p:cNvSpPr>
            <a:spLocks noGrp="1" noChangeArrowheads="1"/>
          </p:cNvSpPr>
          <p:nvPr>
            <p:ph type="body" idx="1"/>
          </p:nvPr>
        </p:nvSpPr>
        <p:spPr/>
        <p:txBody>
          <a:bodyPr/>
          <a:lstStyle/>
          <a:p>
            <a:pPr>
              <a:buFont typeface="Arial" charset="0"/>
              <a:buNone/>
            </a:pPr>
            <a:endParaRPr lang="ru-RU" smtClean="0"/>
          </a:p>
        </p:txBody>
      </p:sp>
      <p:sp>
        <p:nvSpPr>
          <p:cNvPr id="24585" name="Rectangle 14"/>
          <p:cNvSpPr>
            <a:spLocks noGrp="1" noChangeArrowheads="1"/>
          </p:cNvSpPr>
          <p:nvPr>
            <p:ph type="title"/>
          </p:nvPr>
        </p:nvSpPr>
        <p:spPr/>
        <p:txBody>
          <a:bodyPr/>
          <a:lstStyle/>
          <a:p>
            <a:r>
              <a:rPr lang="en-US" smtClean="0"/>
              <a:t>Frequency Spectra</a:t>
            </a:r>
          </a:p>
        </p:txBody>
      </p:sp>
      <p:pic>
        <p:nvPicPr>
          <p:cNvPr id="24586" name="Picture 2" descr="File:Waveforms.svg"/>
          <p:cNvPicPr>
            <a:picLocks noChangeAspect="1" noChangeArrowheads="1"/>
          </p:cNvPicPr>
          <p:nvPr/>
        </p:nvPicPr>
        <p:blipFill>
          <a:blip r:embed="rId5">
            <a:extLst>
              <a:ext uri="{28A0092B-C50C-407E-A947-70E740481C1C}">
                <a14:useLocalDpi xmlns:a14="http://schemas.microsoft.com/office/drawing/2010/main" val="0"/>
              </a:ext>
            </a:extLst>
          </a:blip>
          <a:srcRect l="5263" t="29333" r="46317" b="53333"/>
          <a:stretch>
            <a:fillRect/>
          </a:stretch>
        </p:blipFill>
        <p:spPr bwMode="auto">
          <a:xfrm>
            <a:off x="381000" y="2362200"/>
            <a:ext cx="2286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Reminder</a:t>
            </a:r>
            <a:endParaRPr lang="en-US" dirty="0"/>
          </a:p>
        </p:txBody>
      </p:sp>
      <p:sp>
        <p:nvSpPr>
          <p:cNvPr id="3" name="Content Placeholder 2"/>
          <p:cNvSpPr>
            <a:spLocks noGrp="1"/>
          </p:cNvSpPr>
          <p:nvPr>
            <p:ph idx="1"/>
          </p:nvPr>
        </p:nvSpPr>
        <p:spPr/>
        <p:txBody>
          <a:bodyPr/>
          <a:lstStyle/>
          <a:p>
            <a:endParaRPr lang="en-US" dirty="0" smtClean="0"/>
          </a:p>
          <a:p>
            <a:endParaRPr lang="en-US" dirty="0"/>
          </a:p>
          <a:p>
            <a:r>
              <a:rPr lang="en-US" dirty="0" err="1" smtClean="0"/>
              <a:t>Matlab</a:t>
            </a:r>
            <a:r>
              <a:rPr lang="en-US" dirty="0" smtClean="0"/>
              <a:t> tutorial:  Wed, 4:30pm, SC3403</a:t>
            </a:r>
          </a:p>
          <a:p>
            <a:endParaRPr lang="en-US" dirty="0"/>
          </a:p>
          <a:p>
            <a:r>
              <a:rPr lang="en-US" dirty="0" smtClean="0"/>
              <a:t>Linear algebra tutorial:  Tues, 5pm, SC3403</a:t>
            </a:r>
            <a:endParaRPr lang="en-US" dirty="0"/>
          </a:p>
        </p:txBody>
      </p:sp>
    </p:spTree>
    <p:extLst>
      <p:ext uri="{BB962C8B-B14F-4D97-AF65-F5344CB8AC3E}">
        <p14:creationId xmlns:p14="http://schemas.microsoft.com/office/powerpoint/2010/main" val="11874645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5"/>
          <p:cNvSpPr txBox="1">
            <a:spLocks noChangeArrowheads="1"/>
          </p:cNvSpPr>
          <p:nvPr/>
        </p:nvSpPr>
        <p:spPr bwMode="auto">
          <a:xfrm>
            <a:off x="3048000" y="3114675"/>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accent2"/>
                </a:solidFill>
                <a:latin typeface="Comic Sans MS" pitchFamily="66" charset="0"/>
                <a:cs typeface="Times New Roman" pitchFamily="18" charset="0"/>
              </a:rPr>
              <a:t>= </a:t>
            </a:r>
            <a:endParaRPr lang="en-US">
              <a:solidFill>
                <a:srgbClr val="FF3300"/>
              </a:solidFill>
              <a:latin typeface="Comic Sans MS" pitchFamily="66" charset="0"/>
              <a:cs typeface="Times New Roman" pitchFamily="18" charset="0"/>
            </a:endParaRPr>
          </a:p>
        </p:txBody>
      </p:sp>
      <p:pic>
        <p:nvPicPr>
          <p:cNvPr id="2052" name="Picture 6" descr="a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6450" y="4064000"/>
            <a:ext cx="299085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050" name="Object 8"/>
          <p:cNvGraphicFramePr>
            <a:graphicFrameLocks noChangeAspect="1"/>
          </p:cNvGraphicFramePr>
          <p:nvPr/>
        </p:nvGraphicFramePr>
        <p:xfrm>
          <a:off x="3552825" y="2870200"/>
          <a:ext cx="2352675" cy="989013"/>
        </p:xfrm>
        <a:graphic>
          <a:graphicData uri="http://schemas.openxmlformats.org/presentationml/2006/ole">
            <mc:AlternateContent xmlns:mc="http://schemas.openxmlformats.org/markup-compatibility/2006">
              <mc:Choice xmlns:v="urn:schemas-microsoft-com:vml" Requires="v">
                <p:oleObj spid="_x0000_s2065" name="Equation" r:id="rId4" imgW="1028520" imgH="431640" progId="">
                  <p:embed/>
                </p:oleObj>
              </mc:Choice>
              <mc:Fallback>
                <p:oleObj name="Equation" r:id="rId4" imgW="1028520" imgH="431640" progId="">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52825" y="2870200"/>
                        <a:ext cx="2352675" cy="98901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3" name="Rectangle 10"/>
          <p:cNvSpPr>
            <a:spLocks noGrp="1" noChangeArrowheads="1"/>
          </p:cNvSpPr>
          <p:nvPr>
            <p:ph type="title"/>
          </p:nvPr>
        </p:nvSpPr>
        <p:spPr/>
        <p:txBody>
          <a:bodyPr/>
          <a:lstStyle/>
          <a:p>
            <a:r>
              <a:rPr lang="en-US" smtClean="0"/>
              <a:t>Frequency Spectra</a:t>
            </a:r>
          </a:p>
        </p:txBody>
      </p:sp>
      <p:sp>
        <p:nvSpPr>
          <p:cNvPr id="2054" name="Rectangle 11"/>
          <p:cNvSpPr>
            <a:spLocks noGrp="1" noChangeArrowheads="1"/>
          </p:cNvSpPr>
          <p:nvPr>
            <p:ph type="body" idx="1"/>
          </p:nvPr>
        </p:nvSpPr>
        <p:spPr/>
        <p:txBody>
          <a:bodyPr/>
          <a:lstStyle/>
          <a:p>
            <a:endParaRPr lang="ru-RU" smtClean="0"/>
          </a:p>
        </p:txBody>
      </p:sp>
      <p:pic>
        <p:nvPicPr>
          <p:cNvPr id="2055" name="Picture 2" descr="File:Waveforms.svg"/>
          <p:cNvPicPr>
            <a:picLocks noChangeAspect="1" noChangeArrowheads="1"/>
          </p:cNvPicPr>
          <p:nvPr/>
        </p:nvPicPr>
        <p:blipFill>
          <a:blip r:embed="rId6">
            <a:extLst>
              <a:ext uri="{28A0092B-C50C-407E-A947-70E740481C1C}">
                <a14:useLocalDpi xmlns:a14="http://schemas.microsoft.com/office/drawing/2010/main" val="0"/>
              </a:ext>
            </a:extLst>
          </a:blip>
          <a:srcRect l="5263" t="29333" r="46317" b="53333"/>
          <a:stretch>
            <a:fillRect/>
          </a:stretch>
        </p:blipFill>
        <p:spPr bwMode="auto">
          <a:xfrm>
            <a:off x="381000" y="2514600"/>
            <a:ext cx="2286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t>Example: Music</a:t>
            </a:r>
          </a:p>
        </p:txBody>
      </p:sp>
      <p:sp>
        <p:nvSpPr>
          <p:cNvPr id="25603" name="Content Placeholder 2"/>
          <p:cNvSpPr>
            <a:spLocks noGrp="1"/>
          </p:cNvSpPr>
          <p:nvPr>
            <p:ph idx="1"/>
          </p:nvPr>
        </p:nvSpPr>
        <p:spPr/>
        <p:txBody>
          <a:bodyPr/>
          <a:lstStyle/>
          <a:p>
            <a:r>
              <a:rPr lang="en-US" smtClean="0"/>
              <a:t>We think of music in terms of frequencies at different magnitudes</a:t>
            </a:r>
          </a:p>
        </p:txBody>
      </p:sp>
      <p:pic>
        <p:nvPicPr>
          <p:cNvPr id="25604" name="Picture 4" descr="File:Voice waveform and spectru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667000"/>
            <a:ext cx="7620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mtClean="0"/>
              <a:t>Other signals</a:t>
            </a:r>
          </a:p>
        </p:txBody>
      </p:sp>
      <p:sp>
        <p:nvSpPr>
          <p:cNvPr id="26627" name="Content Placeholder 2"/>
          <p:cNvSpPr>
            <a:spLocks noGrp="1"/>
          </p:cNvSpPr>
          <p:nvPr>
            <p:ph idx="1"/>
          </p:nvPr>
        </p:nvSpPr>
        <p:spPr/>
        <p:txBody>
          <a:bodyPr/>
          <a:lstStyle/>
          <a:p>
            <a:r>
              <a:rPr lang="en-US" smtClean="0"/>
              <a:t>We can also think of all kinds of other signals the same way</a:t>
            </a:r>
          </a:p>
        </p:txBody>
      </p:sp>
      <p:pic>
        <p:nvPicPr>
          <p:cNvPr id="26628" name="Picture 2" descr="http://www.noiseaddicts.com/wp-content/uploads/2008/11/cartoon_fourier_cat-7441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819400"/>
            <a:ext cx="4762500" cy="343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TextBox 5"/>
          <p:cNvSpPr txBox="1">
            <a:spLocks noChangeArrowheads="1"/>
          </p:cNvSpPr>
          <p:nvPr/>
        </p:nvSpPr>
        <p:spPr bwMode="auto">
          <a:xfrm>
            <a:off x="4495800" y="6248400"/>
            <a:ext cx="1158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xkcd.com</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mtClean="0"/>
              <a:t>Fourier analysis in images</a:t>
            </a:r>
          </a:p>
        </p:txBody>
      </p:sp>
      <p:pic>
        <p:nvPicPr>
          <p:cNvPr id="2765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981200"/>
            <a:ext cx="1219200" cy="1219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765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3276600"/>
            <a:ext cx="1219200" cy="1219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765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1981200"/>
            <a:ext cx="1219200" cy="1219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7654"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1981200"/>
            <a:ext cx="1219200" cy="1219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7655"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3400" y="3276600"/>
            <a:ext cx="1219200" cy="1219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7656"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43600" y="3276600"/>
            <a:ext cx="1219200" cy="1219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7657" name="TextBox 11"/>
          <p:cNvSpPr txBox="1">
            <a:spLocks noChangeArrowheads="1"/>
          </p:cNvSpPr>
          <p:nvPr/>
        </p:nvSpPr>
        <p:spPr bwMode="auto">
          <a:xfrm>
            <a:off x="762000" y="2362200"/>
            <a:ext cx="1749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Intensity Image</a:t>
            </a:r>
          </a:p>
        </p:txBody>
      </p:sp>
      <p:sp>
        <p:nvSpPr>
          <p:cNvPr id="27658" name="TextBox 12"/>
          <p:cNvSpPr txBox="1">
            <a:spLocks noChangeArrowheads="1"/>
          </p:cNvSpPr>
          <p:nvPr/>
        </p:nvSpPr>
        <p:spPr bwMode="auto">
          <a:xfrm>
            <a:off x="838200" y="3733800"/>
            <a:ext cx="16208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Fourier Image</a:t>
            </a:r>
          </a:p>
        </p:txBody>
      </p:sp>
      <p:sp>
        <p:nvSpPr>
          <p:cNvPr id="27659" name="TextBox 13"/>
          <p:cNvSpPr txBox="1">
            <a:spLocks noChangeArrowheads="1"/>
          </p:cNvSpPr>
          <p:nvPr/>
        </p:nvSpPr>
        <p:spPr bwMode="auto">
          <a:xfrm>
            <a:off x="3413125" y="6488113"/>
            <a:ext cx="5730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http://sharp.bu.edu/~slehar/fourier/fourier.html#filtering</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t>Signals can be composed</a:t>
            </a:r>
          </a:p>
        </p:txBody>
      </p:sp>
      <p:pic>
        <p:nvPicPr>
          <p:cNvPr id="2867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133600"/>
            <a:ext cx="1219200" cy="1219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867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3429000"/>
            <a:ext cx="1219200" cy="1219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867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2133600"/>
            <a:ext cx="1219200" cy="1219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8678"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3429000"/>
            <a:ext cx="1219200" cy="1219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8679"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0800" y="2133600"/>
            <a:ext cx="1219200" cy="1219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8680"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00800" y="3429000"/>
            <a:ext cx="1219200" cy="1219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8681" name="TextBox 10"/>
          <p:cNvSpPr txBox="1">
            <a:spLocks noChangeArrowheads="1"/>
          </p:cNvSpPr>
          <p:nvPr/>
        </p:nvSpPr>
        <p:spPr bwMode="auto">
          <a:xfrm>
            <a:off x="3505200" y="3124200"/>
            <a:ext cx="4254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a:t>+</a:t>
            </a:r>
          </a:p>
        </p:txBody>
      </p:sp>
      <p:sp>
        <p:nvSpPr>
          <p:cNvPr id="28682" name="TextBox 11"/>
          <p:cNvSpPr txBox="1">
            <a:spLocks noChangeArrowheads="1"/>
          </p:cNvSpPr>
          <p:nvPr/>
        </p:nvSpPr>
        <p:spPr bwMode="auto">
          <a:xfrm>
            <a:off x="5715000" y="3124200"/>
            <a:ext cx="4254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a:t>=</a:t>
            </a:r>
          </a:p>
        </p:txBody>
      </p:sp>
      <p:sp>
        <p:nvSpPr>
          <p:cNvPr id="28683" name="TextBox 12"/>
          <p:cNvSpPr txBox="1">
            <a:spLocks noChangeArrowheads="1"/>
          </p:cNvSpPr>
          <p:nvPr/>
        </p:nvSpPr>
        <p:spPr bwMode="auto">
          <a:xfrm>
            <a:off x="3271838" y="6211888"/>
            <a:ext cx="58721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http://sharp.bu.edu/~slehar/fourier/fourier.html#filtering</a:t>
            </a:r>
          </a:p>
          <a:p>
            <a:pPr eaLnBrk="1" hangingPunct="1"/>
            <a:r>
              <a:rPr lang="en-US"/>
              <a:t>More: http://www.cs.unm.edu/~brayer/vision/fourier.html</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itle 1"/>
          <p:cNvSpPr>
            <a:spLocks noGrp="1"/>
          </p:cNvSpPr>
          <p:nvPr>
            <p:ph type="title"/>
          </p:nvPr>
        </p:nvSpPr>
        <p:spPr/>
        <p:txBody>
          <a:bodyPr/>
          <a:lstStyle/>
          <a:p>
            <a:r>
              <a:rPr lang="en-US" smtClean="0"/>
              <a:t>Fourier Transform</a:t>
            </a:r>
          </a:p>
        </p:txBody>
      </p:sp>
      <p:sp>
        <p:nvSpPr>
          <p:cNvPr id="56323" name="Content Placeholder 2"/>
          <p:cNvSpPr>
            <a:spLocks noGrp="1"/>
          </p:cNvSpPr>
          <p:nvPr>
            <p:ph idx="1"/>
          </p:nvPr>
        </p:nvSpPr>
        <p:spPr/>
        <p:txBody>
          <a:bodyPr/>
          <a:lstStyle/>
          <a:p>
            <a:r>
              <a:rPr lang="en-US" sz="2400" smtClean="0"/>
              <a:t>Fourier transform stores the magnitude and phase at each frequency</a:t>
            </a:r>
          </a:p>
          <a:p>
            <a:pPr lvl="1"/>
            <a:r>
              <a:rPr lang="en-US" sz="2000" smtClean="0"/>
              <a:t>Magnitude encodes how much signal there is at a particular frequency</a:t>
            </a:r>
          </a:p>
          <a:p>
            <a:pPr lvl="1"/>
            <a:r>
              <a:rPr lang="en-US" sz="2000" smtClean="0"/>
              <a:t>Phase encodes spatial information (indirectly)</a:t>
            </a:r>
          </a:p>
          <a:p>
            <a:pPr lvl="1"/>
            <a:r>
              <a:rPr lang="en-US" sz="2000" smtClean="0"/>
              <a:t>For mathematical convenience, this is often notated in terms of real and complex numbers</a:t>
            </a:r>
          </a:p>
          <a:p>
            <a:endParaRPr lang="en-US" sz="2400" smtClean="0"/>
          </a:p>
          <a:p>
            <a:endParaRPr lang="en-US" sz="2400" smtClean="0"/>
          </a:p>
          <a:p>
            <a:endParaRPr lang="en-US" sz="2400" smtClean="0"/>
          </a:p>
        </p:txBody>
      </p:sp>
      <p:pic>
        <p:nvPicPr>
          <p:cNvPr id="14347" name="Picture 11" descr=" e^{inx} = \cos(nx)+i\sin(nx), \,"/>
          <p:cNvPicPr>
            <a:picLocks noChangeAspect="1" noChangeArrowheads="1"/>
          </p:cNvPicPr>
          <p:nvPr/>
        </p:nvPicPr>
        <p:blipFill>
          <a:blip r:embed="rId3">
            <a:extLst>
              <a:ext uri="{28A0092B-C50C-407E-A947-70E740481C1C}">
                <a14:useLocalDpi xmlns:a14="http://schemas.microsoft.com/office/drawing/2010/main" val="0"/>
              </a:ext>
            </a:extLst>
          </a:blip>
          <a:srcRect r="2316"/>
          <a:stretch>
            <a:fillRect/>
          </a:stretch>
        </p:blipFill>
        <p:spPr bwMode="auto">
          <a:xfrm>
            <a:off x="3200400" y="4800600"/>
            <a:ext cx="30480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350" name="Object 27"/>
          <p:cNvGraphicFramePr>
            <a:graphicFrameLocks noChangeAspect="1"/>
          </p:cNvGraphicFramePr>
          <p:nvPr/>
        </p:nvGraphicFramePr>
        <p:xfrm>
          <a:off x="1905000" y="3830638"/>
          <a:ext cx="2933700" cy="596900"/>
        </p:xfrm>
        <a:graphic>
          <a:graphicData uri="http://schemas.openxmlformats.org/presentationml/2006/ole">
            <mc:AlternateContent xmlns:mc="http://schemas.openxmlformats.org/markup-compatibility/2006">
              <mc:Choice xmlns:v="urn:schemas-microsoft-com:vml" Requires="v">
                <p:oleObj spid="_x0000_s3100" name="Equation" r:id="rId4" imgW="1371600" imgH="279360" progId="Equation.3">
                  <p:embed/>
                </p:oleObj>
              </mc:Choice>
              <mc:Fallback>
                <p:oleObj name="Equation" r:id="rId4" imgW="1371600" imgH="279360" progId="Equation.3">
                  <p:embed/>
                  <p:pic>
                    <p:nvPicPr>
                      <p:cNvPr id="0" name="Object 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3830638"/>
                        <a:ext cx="29337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351" name="Object 28"/>
          <p:cNvGraphicFramePr>
            <a:graphicFrameLocks noChangeAspect="1"/>
          </p:cNvGraphicFramePr>
          <p:nvPr/>
        </p:nvGraphicFramePr>
        <p:xfrm>
          <a:off x="6616700" y="3733800"/>
          <a:ext cx="2070100" cy="935038"/>
        </p:xfrm>
        <a:graphic>
          <a:graphicData uri="http://schemas.openxmlformats.org/presentationml/2006/ole">
            <mc:AlternateContent xmlns:mc="http://schemas.openxmlformats.org/markup-compatibility/2006">
              <mc:Choice xmlns:v="urn:schemas-microsoft-com:vml" Requires="v">
                <p:oleObj spid="_x0000_s3101" name="Equation" r:id="rId6" imgW="927000" imgH="419040" progId="Equation.3">
                  <p:embed/>
                </p:oleObj>
              </mc:Choice>
              <mc:Fallback>
                <p:oleObj name="Equation" r:id="rId6" imgW="927000" imgH="419040" progId="Equation.3">
                  <p:embed/>
                  <p:pic>
                    <p:nvPicPr>
                      <p:cNvPr id="0" name="Object 2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16700" y="3733800"/>
                        <a:ext cx="2070100" cy="935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TextBox 13"/>
          <p:cNvSpPr txBox="1">
            <a:spLocks noChangeArrowheads="1"/>
          </p:cNvSpPr>
          <p:nvPr/>
        </p:nvSpPr>
        <p:spPr bwMode="auto">
          <a:xfrm>
            <a:off x="533400" y="4049713"/>
            <a:ext cx="1676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Amplitude:</a:t>
            </a:r>
          </a:p>
        </p:txBody>
      </p:sp>
      <p:sp>
        <p:nvSpPr>
          <p:cNvPr id="15" name="TextBox 14"/>
          <p:cNvSpPr txBox="1">
            <a:spLocks noChangeArrowheads="1"/>
          </p:cNvSpPr>
          <p:nvPr/>
        </p:nvSpPr>
        <p:spPr bwMode="auto">
          <a:xfrm>
            <a:off x="1371600" y="4800600"/>
            <a:ext cx="18557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Euler’s formula: </a:t>
            </a:r>
          </a:p>
        </p:txBody>
      </p:sp>
      <p:sp>
        <p:nvSpPr>
          <p:cNvPr id="16" name="TextBox 15"/>
          <p:cNvSpPr txBox="1">
            <a:spLocks noChangeArrowheads="1"/>
          </p:cNvSpPr>
          <p:nvPr/>
        </p:nvSpPr>
        <p:spPr bwMode="auto">
          <a:xfrm>
            <a:off x="5715000" y="4049713"/>
            <a:ext cx="1676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Phase: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632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34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35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35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mtClean="0"/>
              <a:t>Computing the Fourier Transform</a:t>
            </a:r>
          </a:p>
        </p:txBody>
      </p:sp>
      <p:sp>
        <p:nvSpPr>
          <p:cNvPr id="29699" name="TextBox 4"/>
          <p:cNvSpPr txBox="1">
            <a:spLocks noChangeArrowheads="1"/>
          </p:cNvSpPr>
          <p:nvPr/>
        </p:nvSpPr>
        <p:spPr bwMode="auto">
          <a:xfrm>
            <a:off x="1828006" y="2057400"/>
            <a:ext cx="13509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Continuous</a:t>
            </a:r>
          </a:p>
        </p:txBody>
      </p:sp>
      <p:pic>
        <p:nvPicPr>
          <p:cNvPr id="29700" name="Pictur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3606" y="2438400"/>
            <a:ext cx="34671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9806" y="3962400"/>
            <a:ext cx="354330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TextBox 7"/>
          <p:cNvSpPr txBox="1">
            <a:spLocks noChangeArrowheads="1"/>
          </p:cNvSpPr>
          <p:nvPr/>
        </p:nvSpPr>
        <p:spPr bwMode="auto">
          <a:xfrm>
            <a:off x="1751806" y="3733800"/>
            <a:ext cx="10302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Discrete</a:t>
            </a:r>
          </a:p>
        </p:txBody>
      </p:sp>
      <p:pic>
        <p:nvPicPr>
          <p:cNvPr id="2970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9806" y="914400"/>
            <a:ext cx="344805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5" name="TextBox 11"/>
          <p:cNvSpPr txBox="1">
            <a:spLocks noChangeArrowheads="1"/>
          </p:cNvSpPr>
          <p:nvPr/>
        </p:nvSpPr>
        <p:spPr bwMode="auto">
          <a:xfrm>
            <a:off x="496093" y="5791200"/>
            <a:ext cx="39417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hlinkClick r:id="rId5"/>
              </a:rPr>
              <a:t>Fast Fourier Transform </a:t>
            </a:r>
            <a:r>
              <a:rPr lang="en-US" dirty="0"/>
              <a:t>(FFT): </a:t>
            </a:r>
            <a:r>
              <a:rPr lang="en-US" dirty="0" err="1"/>
              <a:t>NlogN</a:t>
            </a:r>
            <a:endParaRPr lang="en-US" dirty="0"/>
          </a:p>
        </p:txBody>
      </p:sp>
      <p:pic>
        <p:nvPicPr>
          <p:cNvPr id="5122" name="Picture 2" descr="http://talklikeaphysicist.com/wp-content/uploads/2008/04/image-135.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11586" y="1712913"/>
            <a:ext cx="2618014" cy="349068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573486" y="5229225"/>
            <a:ext cx="2584362" cy="261610"/>
          </a:xfrm>
          <a:prstGeom prst="rect">
            <a:avLst/>
          </a:prstGeom>
          <a:noFill/>
        </p:spPr>
        <p:txBody>
          <a:bodyPr wrap="none" rtlCol="0">
            <a:spAutoFit/>
          </a:bodyPr>
          <a:lstStyle/>
          <a:p>
            <a:r>
              <a:rPr lang="en-US" sz="1100" dirty="0" smtClean="0"/>
              <a:t>(options for if you can’t remember this)</a:t>
            </a:r>
            <a:endParaRPr lang="en-US" sz="1100" dirty="0"/>
          </a:p>
        </p:txBody>
      </p:sp>
      <p:sp>
        <p:nvSpPr>
          <p:cNvPr id="3" name="TextBox 2"/>
          <p:cNvSpPr txBox="1"/>
          <p:nvPr/>
        </p:nvSpPr>
        <p:spPr>
          <a:xfrm>
            <a:off x="764894" y="4834265"/>
            <a:ext cx="1358064" cy="369332"/>
          </a:xfrm>
          <a:prstGeom prst="rect">
            <a:avLst/>
          </a:prstGeom>
          <a:noFill/>
        </p:spPr>
        <p:txBody>
          <a:bodyPr wrap="none" rtlCol="0">
            <a:spAutoFit/>
          </a:bodyPr>
          <a:lstStyle/>
          <a:p>
            <a:r>
              <a:rPr lang="en-US" dirty="0"/>
              <a:t>k</a:t>
            </a:r>
            <a:r>
              <a:rPr lang="en-US" dirty="0" smtClean="0"/>
              <a:t>=-N/2..N/2</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p:txBody>
          <a:bodyPr/>
          <a:lstStyle/>
          <a:p>
            <a:r>
              <a:rPr lang="en-US" smtClean="0"/>
              <a:t>The Convolution Theorem</a:t>
            </a:r>
          </a:p>
        </p:txBody>
      </p:sp>
      <p:sp>
        <p:nvSpPr>
          <p:cNvPr id="488451" name="Rectangle 3"/>
          <p:cNvSpPr>
            <a:spLocks noGrp="1" noChangeArrowheads="1"/>
          </p:cNvSpPr>
          <p:nvPr>
            <p:ph type="body" sz="half" idx="2"/>
          </p:nvPr>
        </p:nvSpPr>
        <p:spPr>
          <a:xfrm>
            <a:off x="533400" y="914400"/>
            <a:ext cx="7924800" cy="5257800"/>
          </a:xfrm>
        </p:spPr>
        <p:txBody>
          <a:bodyPr/>
          <a:lstStyle/>
          <a:p>
            <a:pPr marL="0" indent="0">
              <a:lnSpc>
                <a:spcPct val="90000"/>
              </a:lnSpc>
              <a:defRPr/>
            </a:pPr>
            <a:endParaRPr lang="en-US" dirty="0" smtClean="0"/>
          </a:p>
          <a:p>
            <a:pPr>
              <a:lnSpc>
                <a:spcPct val="90000"/>
              </a:lnSpc>
              <a:defRPr/>
            </a:pPr>
            <a:r>
              <a:rPr lang="en-US" dirty="0" smtClean="0"/>
              <a:t>The Fourier transform of the convolution of two functions is the product of their Fourier transforms</a:t>
            </a:r>
          </a:p>
          <a:p>
            <a:pPr>
              <a:lnSpc>
                <a:spcPct val="90000"/>
              </a:lnSpc>
              <a:defRPr/>
            </a:pPr>
            <a:endParaRPr lang="en-US" dirty="0" smtClean="0"/>
          </a:p>
          <a:p>
            <a:pPr>
              <a:lnSpc>
                <a:spcPct val="90000"/>
              </a:lnSpc>
              <a:defRPr/>
            </a:pPr>
            <a:endParaRPr lang="en-US" dirty="0" smtClean="0"/>
          </a:p>
          <a:p>
            <a:pPr>
              <a:lnSpc>
                <a:spcPct val="90000"/>
              </a:lnSpc>
              <a:defRPr/>
            </a:pPr>
            <a:r>
              <a:rPr lang="en-US" dirty="0" smtClean="0"/>
              <a:t>The inverse Fourier transform of the product of two Fourier transforms is the convolution of the two inverse Fourier transforms</a:t>
            </a:r>
          </a:p>
          <a:p>
            <a:pPr>
              <a:lnSpc>
                <a:spcPct val="90000"/>
              </a:lnSpc>
              <a:defRPr/>
            </a:pPr>
            <a:endParaRPr lang="en-US" dirty="0" smtClean="0"/>
          </a:p>
          <a:p>
            <a:pPr>
              <a:lnSpc>
                <a:spcPct val="90000"/>
              </a:lnSpc>
              <a:defRPr/>
            </a:pPr>
            <a:endParaRPr lang="en-US" dirty="0" smtClean="0"/>
          </a:p>
          <a:p>
            <a:pPr>
              <a:lnSpc>
                <a:spcPct val="90000"/>
              </a:lnSpc>
              <a:defRPr/>
            </a:pPr>
            <a:r>
              <a:rPr lang="en-US" b="1" dirty="0" smtClean="0"/>
              <a:t>Convolution</a:t>
            </a:r>
            <a:r>
              <a:rPr lang="en-US" dirty="0" smtClean="0"/>
              <a:t> in spatial domain is equivalent to </a:t>
            </a:r>
            <a:r>
              <a:rPr lang="en-US" b="1" dirty="0" smtClean="0"/>
              <a:t>multiplication</a:t>
            </a:r>
            <a:r>
              <a:rPr lang="en-US" dirty="0" smtClean="0"/>
              <a:t> in frequency domain!</a:t>
            </a:r>
          </a:p>
        </p:txBody>
      </p:sp>
      <p:graphicFrame>
        <p:nvGraphicFramePr>
          <p:cNvPr id="488452" name="Object 4"/>
          <p:cNvGraphicFramePr>
            <a:graphicFrameLocks noChangeAspect="1"/>
          </p:cNvGraphicFramePr>
          <p:nvPr/>
        </p:nvGraphicFramePr>
        <p:xfrm>
          <a:off x="2341563" y="2362200"/>
          <a:ext cx="4003675" cy="615950"/>
        </p:xfrm>
        <a:graphic>
          <a:graphicData uri="http://schemas.openxmlformats.org/presentationml/2006/ole">
            <mc:AlternateContent xmlns:mc="http://schemas.openxmlformats.org/markup-compatibility/2006">
              <mc:Choice xmlns:v="urn:schemas-microsoft-com:vml" Requires="v">
                <p:oleObj spid="_x0000_s4120" name="Equation" r:id="rId3" imgW="1231560" imgH="203040" progId="Equation.3">
                  <p:embed/>
                </p:oleObj>
              </mc:Choice>
              <mc:Fallback>
                <p:oleObj name="Equation" r:id="rId3" imgW="1231560" imgH="20304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1563" y="2362200"/>
                        <a:ext cx="4003675" cy="615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8453" name="Object 5"/>
          <p:cNvGraphicFramePr>
            <a:graphicFrameLocks noChangeAspect="1"/>
          </p:cNvGraphicFramePr>
          <p:nvPr/>
        </p:nvGraphicFramePr>
        <p:xfrm>
          <a:off x="1785938" y="4384675"/>
          <a:ext cx="5114925" cy="720725"/>
        </p:xfrm>
        <a:graphic>
          <a:graphicData uri="http://schemas.openxmlformats.org/presentationml/2006/ole">
            <mc:AlternateContent xmlns:mc="http://schemas.openxmlformats.org/markup-compatibility/2006">
              <mc:Choice xmlns:v="urn:schemas-microsoft-com:vml" Requires="v">
                <p:oleObj spid="_x0000_s4121" name="Equation" r:id="rId5" imgW="1511280" imgH="228600" progId="Equation.3">
                  <p:embed/>
                </p:oleObj>
              </mc:Choice>
              <mc:Fallback>
                <p:oleObj name="Equation" r:id="rId5" imgW="1511280" imgH="22860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85938" y="4384675"/>
                        <a:ext cx="5114925" cy="720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845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8845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8845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845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4"/>
          <p:cNvSpPr>
            <a:spLocks noGrp="1"/>
          </p:cNvSpPr>
          <p:nvPr>
            <p:ph type="title"/>
          </p:nvPr>
        </p:nvSpPr>
        <p:spPr/>
        <p:txBody>
          <a:bodyPr/>
          <a:lstStyle/>
          <a:p>
            <a:r>
              <a:rPr lang="en-US" smtClean="0"/>
              <a:t>Properties of Fourier Transforms</a:t>
            </a:r>
          </a:p>
        </p:txBody>
      </p:sp>
      <p:sp>
        <p:nvSpPr>
          <p:cNvPr id="30723" name="Content Placeholder 5"/>
          <p:cNvSpPr>
            <a:spLocks noGrp="1"/>
          </p:cNvSpPr>
          <p:nvPr>
            <p:ph idx="1"/>
          </p:nvPr>
        </p:nvSpPr>
        <p:spPr>
          <a:xfrm>
            <a:off x="533400" y="1066800"/>
            <a:ext cx="8229600" cy="5135563"/>
          </a:xfrm>
        </p:spPr>
        <p:txBody>
          <a:bodyPr/>
          <a:lstStyle/>
          <a:p>
            <a:endParaRPr lang="en-US" smtClean="0"/>
          </a:p>
          <a:p>
            <a:r>
              <a:rPr lang="en-US" smtClean="0"/>
              <a:t>Linearity</a:t>
            </a:r>
          </a:p>
          <a:p>
            <a:endParaRPr lang="en-US" smtClean="0"/>
          </a:p>
          <a:p>
            <a:r>
              <a:rPr lang="en-US" smtClean="0"/>
              <a:t>Fourier transform of a real signal is symmetric about the origin</a:t>
            </a:r>
          </a:p>
          <a:p>
            <a:endParaRPr lang="en-US" smtClean="0"/>
          </a:p>
          <a:p>
            <a:r>
              <a:rPr lang="en-US" smtClean="0"/>
              <a:t>The energy of the signal is the same as the energy of its Fourier transform</a:t>
            </a:r>
          </a:p>
          <a:p>
            <a:endParaRPr lang="en-US" smtClean="0"/>
          </a:p>
          <a:p>
            <a:endParaRPr lang="en-US" smtClean="0"/>
          </a:p>
        </p:txBody>
      </p:sp>
      <p:pic>
        <p:nvPicPr>
          <p:cNvPr id="30724" name="Picture 2" descr="\begin{displaymath}{\cal F}[a x(t)+b y(t)]=a{\cal F}[x(t)]+b{\cal F}[y(t)] \end{displaymath}"/>
          <p:cNvPicPr>
            <a:picLocks noChangeAspect="1" noChangeArrowheads="1"/>
          </p:cNvPicPr>
          <p:nvPr/>
        </p:nvPicPr>
        <p:blipFill>
          <a:blip r:embed="rId2">
            <a:extLst>
              <a:ext uri="{28A0092B-C50C-407E-A947-70E740481C1C}">
                <a14:useLocalDpi xmlns:a14="http://schemas.microsoft.com/office/drawing/2010/main" val="0"/>
              </a:ext>
            </a:extLst>
          </a:blip>
          <a:srcRect l="27628"/>
          <a:stretch>
            <a:fillRect/>
          </a:stretch>
        </p:blipFill>
        <p:spPr bwMode="auto">
          <a:xfrm>
            <a:off x="2667000" y="1600200"/>
            <a:ext cx="578961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TextBox 9"/>
          <p:cNvSpPr txBox="1">
            <a:spLocks noChangeArrowheads="1"/>
          </p:cNvSpPr>
          <p:nvPr/>
        </p:nvSpPr>
        <p:spPr bwMode="auto">
          <a:xfrm>
            <a:off x="6573838" y="6488113"/>
            <a:ext cx="25701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See Szeliski Book (3.4)</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smtClean="0"/>
              <a:t>Filtering in spatial domain</a:t>
            </a:r>
          </a:p>
        </p:txBody>
      </p:sp>
      <p:pic>
        <p:nvPicPr>
          <p:cNvPr id="3174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61539" t="12923" r="12308" b="45232"/>
          <a:stretch>
            <a:fillRect/>
          </a:stretch>
        </p:blipFill>
        <p:spPr bwMode="auto">
          <a:xfrm>
            <a:off x="3962400" y="37338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748" name="Group 5"/>
          <p:cNvGrpSpPr>
            <a:grpSpLocks noChangeAspect="1"/>
          </p:cNvGrpSpPr>
          <p:nvPr/>
        </p:nvGrpSpPr>
        <p:grpSpPr bwMode="auto">
          <a:xfrm>
            <a:off x="6858000" y="0"/>
            <a:ext cx="1390650" cy="1371600"/>
            <a:chOff x="144" y="144"/>
            <a:chExt cx="1152" cy="1136"/>
          </a:xfrm>
        </p:grpSpPr>
        <p:sp>
          <p:nvSpPr>
            <p:cNvPr id="31753" name="Rectangle 6"/>
            <p:cNvSpPr>
              <a:spLocks noChangeArrowheads="1"/>
            </p:cNvSpPr>
            <p:nvPr/>
          </p:nvSpPr>
          <p:spPr bwMode="auto">
            <a:xfrm>
              <a:off x="912"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spcBef>
                  <a:spcPct val="20000"/>
                </a:spcBef>
              </a:pPr>
              <a:r>
                <a:rPr lang="en-US" sz="2000"/>
                <a:t>-1</a:t>
              </a:r>
            </a:p>
          </p:txBody>
        </p:sp>
        <p:sp>
          <p:nvSpPr>
            <p:cNvPr id="31754" name="Rectangle 7"/>
            <p:cNvSpPr>
              <a:spLocks noChangeArrowheads="1"/>
            </p:cNvSpPr>
            <p:nvPr/>
          </p:nvSpPr>
          <p:spPr bwMode="auto">
            <a:xfrm>
              <a:off x="528"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spcBef>
                  <a:spcPct val="20000"/>
                </a:spcBef>
              </a:pPr>
              <a:r>
                <a:rPr lang="en-US" sz="2000"/>
                <a:t>0</a:t>
              </a:r>
            </a:p>
          </p:txBody>
        </p:sp>
        <p:sp>
          <p:nvSpPr>
            <p:cNvPr id="31755" name="Rectangle 8"/>
            <p:cNvSpPr>
              <a:spLocks noChangeArrowheads="1"/>
            </p:cNvSpPr>
            <p:nvPr/>
          </p:nvSpPr>
          <p:spPr bwMode="auto">
            <a:xfrm>
              <a:off x="144"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spcBef>
                  <a:spcPct val="20000"/>
                </a:spcBef>
              </a:pPr>
              <a:r>
                <a:rPr lang="en-US" sz="2000"/>
                <a:t>1</a:t>
              </a:r>
            </a:p>
          </p:txBody>
        </p:sp>
        <p:sp>
          <p:nvSpPr>
            <p:cNvPr id="31756" name="Rectangle 9"/>
            <p:cNvSpPr>
              <a:spLocks noChangeArrowheads="1"/>
            </p:cNvSpPr>
            <p:nvPr/>
          </p:nvSpPr>
          <p:spPr bwMode="auto">
            <a:xfrm>
              <a:off x="912"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spcBef>
                  <a:spcPct val="20000"/>
                </a:spcBef>
              </a:pPr>
              <a:r>
                <a:rPr lang="en-US" sz="2000"/>
                <a:t>-2</a:t>
              </a:r>
            </a:p>
          </p:txBody>
        </p:sp>
        <p:sp>
          <p:nvSpPr>
            <p:cNvPr id="31757" name="Rectangle 10"/>
            <p:cNvSpPr>
              <a:spLocks noChangeArrowheads="1"/>
            </p:cNvSpPr>
            <p:nvPr/>
          </p:nvSpPr>
          <p:spPr bwMode="auto">
            <a:xfrm>
              <a:off x="528"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spcBef>
                  <a:spcPct val="20000"/>
                </a:spcBef>
              </a:pPr>
              <a:r>
                <a:rPr lang="en-US" sz="2000"/>
                <a:t>0</a:t>
              </a:r>
            </a:p>
          </p:txBody>
        </p:sp>
        <p:sp>
          <p:nvSpPr>
            <p:cNvPr id="31758" name="Rectangle 11"/>
            <p:cNvSpPr>
              <a:spLocks noChangeArrowheads="1"/>
            </p:cNvSpPr>
            <p:nvPr/>
          </p:nvSpPr>
          <p:spPr bwMode="auto">
            <a:xfrm>
              <a:off x="144"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spcBef>
                  <a:spcPct val="20000"/>
                </a:spcBef>
              </a:pPr>
              <a:r>
                <a:rPr lang="en-US" sz="2000"/>
                <a:t>2</a:t>
              </a:r>
            </a:p>
          </p:txBody>
        </p:sp>
        <p:sp>
          <p:nvSpPr>
            <p:cNvPr id="31759" name="Rectangle 12"/>
            <p:cNvSpPr>
              <a:spLocks noChangeArrowheads="1"/>
            </p:cNvSpPr>
            <p:nvPr/>
          </p:nvSpPr>
          <p:spPr bwMode="auto">
            <a:xfrm>
              <a:off x="912"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spcBef>
                  <a:spcPct val="20000"/>
                </a:spcBef>
              </a:pPr>
              <a:r>
                <a:rPr lang="en-US" sz="2000"/>
                <a:t>-1</a:t>
              </a:r>
            </a:p>
          </p:txBody>
        </p:sp>
        <p:sp>
          <p:nvSpPr>
            <p:cNvPr id="31760" name="Rectangle 13"/>
            <p:cNvSpPr>
              <a:spLocks noChangeArrowheads="1"/>
            </p:cNvSpPr>
            <p:nvPr/>
          </p:nvSpPr>
          <p:spPr bwMode="auto">
            <a:xfrm>
              <a:off x="528"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spcBef>
                  <a:spcPct val="20000"/>
                </a:spcBef>
              </a:pPr>
              <a:r>
                <a:rPr lang="en-US" sz="2000"/>
                <a:t>0</a:t>
              </a:r>
            </a:p>
          </p:txBody>
        </p:sp>
        <p:sp>
          <p:nvSpPr>
            <p:cNvPr id="31761" name="Rectangle 14"/>
            <p:cNvSpPr>
              <a:spLocks noChangeArrowheads="1"/>
            </p:cNvSpPr>
            <p:nvPr/>
          </p:nvSpPr>
          <p:spPr bwMode="auto">
            <a:xfrm>
              <a:off x="144"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spcBef>
                  <a:spcPct val="20000"/>
                </a:spcBef>
              </a:pPr>
              <a:r>
                <a:rPr lang="en-US" sz="2000"/>
                <a:t>1</a:t>
              </a:r>
            </a:p>
          </p:txBody>
        </p:sp>
        <p:sp>
          <p:nvSpPr>
            <p:cNvPr id="31762" name="Line 15"/>
            <p:cNvSpPr>
              <a:spLocks noChangeShapeType="1"/>
            </p:cNvSpPr>
            <p:nvPr/>
          </p:nvSpPr>
          <p:spPr bwMode="auto">
            <a:xfrm>
              <a:off x="144" y="144"/>
              <a:ext cx="115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p>
          </p:txBody>
        </p:sp>
        <p:sp>
          <p:nvSpPr>
            <p:cNvPr id="31763" name="Line 16"/>
            <p:cNvSpPr>
              <a:spLocks noChangeShapeType="1"/>
            </p:cNvSpPr>
            <p:nvPr/>
          </p:nvSpPr>
          <p:spPr bwMode="auto">
            <a:xfrm>
              <a:off x="144" y="523"/>
              <a:ext cx="115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p>
          </p:txBody>
        </p:sp>
        <p:sp>
          <p:nvSpPr>
            <p:cNvPr id="31764" name="Line 17"/>
            <p:cNvSpPr>
              <a:spLocks noChangeShapeType="1"/>
            </p:cNvSpPr>
            <p:nvPr/>
          </p:nvSpPr>
          <p:spPr bwMode="auto">
            <a:xfrm>
              <a:off x="144" y="901"/>
              <a:ext cx="115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p>
          </p:txBody>
        </p:sp>
        <p:sp>
          <p:nvSpPr>
            <p:cNvPr id="31765" name="Line 18"/>
            <p:cNvSpPr>
              <a:spLocks noChangeShapeType="1"/>
            </p:cNvSpPr>
            <p:nvPr/>
          </p:nvSpPr>
          <p:spPr bwMode="auto">
            <a:xfrm>
              <a:off x="144" y="1280"/>
              <a:ext cx="115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p>
          </p:txBody>
        </p:sp>
        <p:sp>
          <p:nvSpPr>
            <p:cNvPr id="31766" name="Line 19"/>
            <p:cNvSpPr>
              <a:spLocks noChangeShapeType="1"/>
            </p:cNvSpPr>
            <p:nvPr/>
          </p:nvSpPr>
          <p:spPr bwMode="auto">
            <a:xfrm>
              <a:off x="144" y="144"/>
              <a:ext cx="0" cy="1136"/>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p>
          </p:txBody>
        </p:sp>
        <p:sp>
          <p:nvSpPr>
            <p:cNvPr id="31767" name="Line 20"/>
            <p:cNvSpPr>
              <a:spLocks noChangeShapeType="1"/>
            </p:cNvSpPr>
            <p:nvPr/>
          </p:nvSpPr>
          <p:spPr bwMode="auto">
            <a:xfrm>
              <a:off x="528" y="144"/>
              <a:ext cx="0" cy="11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p>
          </p:txBody>
        </p:sp>
        <p:sp>
          <p:nvSpPr>
            <p:cNvPr id="31768" name="Line 21"/>
            <p:cNvSpPr>
              <a:spLocks noChangeShapeType="1"/>
            </p:cNvSpPr>
            <p:nvPr/>
          </p:nvSpPr>
          <p:spPr bwMode="auto">
            <a:xfrm>
              <a:off x="912" y="144"/>
              <a:ext cx="0" cy="11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p>
          </p:txBody>
        </p:sp>
        <p:sp>
          <p:nvSpPr>
            <p:cNvPr id="31769" name="Line 22"/>
            <p:cNvSpPr>
              <a:spLocks noChangeShapeType="1"/>
            </p:cNvSpPr>
            <p:nvPr/>
          </p:nvSpPr>
          <p:spPr bwMode="auto">
            <a:xfrm>
              <a:off x="1296" y="144"/>
              <a:ext cx="0" cy="1136"/>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p>
          </p:txBody>
        </p:sp>
      </p:grpSp>
      <p:pic>
        <p:nvPicPr>
          <p:cNvPr id="31749" name="Picture 3"/>
          <p:cNvPicPr>
            <a:picLocks noChangeAspect="1" noChangeArrowheads="1"/>
          </p:cNvPicPr>
          <p:nvPr/>
        </p:nvPicPr>
        <p:blipFill>
          <a:blip r:embed="rId3">
            <a:extLst>
              <a:ext uri="{28A0092B-C50C-407E-A947-70E740481C1C}">
                <a14:useLocalDpi xmlns:a14="http://schemas.microsoft.com/office/drawing/2010/main" val="0"/>
              </a:ext>
            </a:extLst>
          </a:blip>
          <a:srcRect l="24074" t="59259" r="44444" b="5185"/>
          <a:stretch>
            <a:fillRect/>
          </a:stretch>
        </p:blipFill>
        <p:spPr bwMode="auto">
          <a:xfrm>
            <a:off x="5473700" y="2743200"/>
            <a:ext cx="36703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3"/>
          <p:cNvPicPr>
            <a:picLocks noChangeAspect="1" noChangeArrowheads="1"/>
          </p:cNvPicPr>
          <p:nvPr/>
        </p:nvPicPr>
        <p:blipFill>
          <a:blip r:embed="rId3">
            <a:extLst>
              <a:ext uri="{28A0092B-C50C-407E-A947-70E740481C1C}">
                <a14:useLocalDpi xmlns:a14="http://schemas.microsoft.com/office/drawing/2010/main" val="0"/>
              </a:ext>
            </a:extLst>
          </a:blip>
          <a:srcRect l="22221" t="14815" r="44444" b="46667"/>
          <a:stretch>
            <a:fillRect/>
          </a:stretch>
        </p:blipFill>
        <p:spPr bwMode="auto">
          <a:xfrm>
            <a:off x="0" y="2667000"/>
            <a:ext cx="3352800" cy="242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29"/>
          <p:cNvSpPr txBox="1"/>
          <p:nvPr/>
        </p:nvSpPr>
        <p:spPr>
          <a:xfrm>
            <a:off x="3352800" y="3581400"/>
            <a:ext cx="623888" cy="1446213"/>
          </a:xfrm>
          <a:prstGeom prst="rect">
            <a:avLst/>
          </a:prstGeom>
          <a:noFill/>
        </p:spPr>
        <p:txBody>
          <a:bodyPr wrap="none">
            <a:spAutoFit/>
          </a:bodyPr>
          <a:lstStyle/>
          <a:p>
            <a:pPr>
              <a:defRPr/>
            </a:pPr>
            <a:r>
              <a:rPr lang="en-US" sz="8800" dirty="0">
                <a:solidFill>
                  <a:schemeClr val="accent1">
                    <a:lumMod val="75000"/>
                  </a:schemeClr>
                </a:solidFill>
                <a:cs typeface="+mn-cs"/>
              </a:rPr>
              <a:t>*</a:t>
            </a:r>
          </a:p>
        </p:txBody>
      </p:sp>
      <p:sp>
        <p:nvSpPr>
          <p:cNvPr id="31" name="TextBox 30"/>
          <p:cNvSpPr txBox="1"/>
          <p:nvPr/>
        </p:nvSpPr>
        <p:spPr>
          <a:xfrm>
            <a:off x="4800600" y="3632200"/>
            <a:ext cx="633413" cy="1016000"/>
          </a:xfrm>
          <a:prstGeom prst="rect">
            <a:avLst/>
          </a:prstGeom>
          <a:noFill/>
        </p:spPr>
        <p:txBody>
          <a:bodyPr wrap="none">
            <a:spAutoFit/>
          </a:bodyPr>
          <a:lstStyle/>
          <a:p>
            <a:pPr>
              <a:defRPr/>
            </a:pPr>
            <a:r>
              <a:rPr lang="en-US" sz="6000" dirty="0">
                <a:solidFill>
                  <a:schemeClr val="accent1">
                    <a:lumMod val="75000"/>
                  </a:schemeClr>
                </a:solidFill>
                <a:cs typeface="+mn-cs"/>
              </a:rPr>
              <a: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dirty="0" smtClean="0"/>
              <a:t>Review: questions</a:t>
            </a:r>
          </a:p>
        </p:txBody>
      </p:sp>
      <p:sp>
        <p:nvSpPr>
          <p:cNvPr id="9219" name="Content Placeholder 2"/>
          <p:cNvSpPr>
            <a:spLocks noGrp="1"/>
          </p:cNvSpPr>
          <p:nvPr>
            <p:ph idx="1"/>
          </p:nvPr>
        </p:nvSpPr>
        <p:spPr/>
        <p:txBody>
          <a:bodyPr/>
          <a:lstStyle/>
          <a:p>
            <a:pPr marL="514350" indent="-514350">
              <a:buFont typeface="Calibri" pitchFamily="34" charset="0"/>
              <a:buAutoNum type="arabicPeriod"/>
            </a:pPr>
            <a:r>
              <a:rPr lang="en-US" smtClean="0"/>
              <a:t>Write down a 3x3 filter that returns a positive value if the average value of the 4-adjacent neighbors is less than the center and a negative value otherwise</a:t>
            </a:r>
          </a:p>
          <a:p>
            <a:pPr marL="514350" indent="-514350">
              <a:buFont typeface="Calibri" pitchFamily="34" charset="0"/>
              <a:buAutoNum type="arabicPeriod"/>
            </a:pPr>
            <a:endParaRPr lang="en-US" smtClean="0"/>
          </a:p>
          <a:p>
            <a:pPr marL="514350" indent="-514350">
              <a:buFont typeface="Calibri" pitchFamily="34" charset="0"/>
              <a:buAutoNum type="arabicPeriod"/>
            </a:pPr>
            <a:r>
              <a:rPr lang="en-US" smtClean="0"/>
              <a:t>Write down a filter that will compute the gradient in the x-direction:</a:t>
            </a:r>
          </a:p>
          <a:p>
            <a:pPr marL="514350" indent="-514350">
              <a:buFont typeface="Arial" charset="0"/>
              <a:buNone/>
            </a:pPr>
            <a:r>
              <a:rPr lang="en-US" smtClean="0"/>
              <a:t>	</a:t>
            </a:r>
            <a:r>
              <a:rPr lang="en-US" sz="2000" smtClean="0">
                <a:latin typeface="Courier New" pitchFamily="49" charset="0"/>
                <a:cs typeface="Courier New" pitchFamily="49" charset="0"/>
              </a:rPr>
              <a:t>gradx(y,x) = im(y,x+1)-im(y,x) for each x, y</a:t>
            </a:r>
          </a:p>
          <a:p>
            <a:pPr marL="514350" indent="-514350">
              <a:buFont typeface="Arial" charset="0"/>
              <a:buNone/>
            </a:pPr>
            <a:r>
              <a:rPr lang="en-US" sz="2000" smtClean="0">
                <a:latin typeface="Courier New" pitchFamily="49" charset="0"/>
                <a:cs typeface="Courier New" pitchFamily="49" charset="0"/>
              </a:rPr>
              <a:t>	</a:t>
            </a:r>
            <a:endParaRPr lang="en-US"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mtClean="0"/>
              <a:t>Filtering in frequency domain</a:t>
            </a:r>
          </a:p>
        </p:txBody>
      </p:sp>
      <p:pic>
        <p:nvPicPr>
          <p:cNvPr id="3277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12308" t="45232" r="61539" b="12923"/>
          <a:stretch>
            <a:fillRect/>
          </a:stretch>
        </p:blipFill>
        <p:spPr bwMode="auto">
          <a:xfrm>
            <a:off x="7543800" y="5334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2"/>
          <p:cNvPicPr>
            <a:picLocks noChangeAspect="1" noChangeArrowheads="1"/>
          </p:cNvPicPr>
          <p:nvPr/>
        </p:nvPicPr>
        <p:blipFill>
          <a:blip r:embed="rId3">
            <a:extLst>
              <a:ext uri="{28A0092B-C50C-407E-A947-70E740481C1C}">
                <a14:useLocalDpi xmlns:a14="http://schemas.microsoft.com/office/drawing/2010/main" val="0"/>
              </a:ext>
            </a:extLst>
          </a:blip>
          <a:srcRect l="50603" t="52437" r="24097" b="18646"/>
          <a:stretch>
            <a:fillRect/>
          </a:stretch>
        </p:blipFill>
        <p:spPr bwMode="auto">
          <a:xfrm>
            <a:off x="6477000" y="2514600"/>
            <a:ext cx="2286000" cy="163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3"/>
          <p:cNvPicPr>
            <a:picLocks noChangeAspect="1" noChangeArrowheads="1"/>
          </p:cNvPicPr>
          <p:nvPr/>
        </p:nvPicPr>
        <p:blipFill>
          <a:blip r:embed="rId4">
            <a:extLst>
              <a:ext uri="{28A0092B-C50C-407E-A947-70E740481C1C}">
                <a14:useLocalDpi xmlns:a14="http://schemas.microsoft.com/office/drawing/2010/main" val="0"/>
              </a:ext>
            </a:extLst>
          </a:blip>
          <a:srcRect l="24074" t="59259" r="44444" b="5185"/>
          <a:stretch>
            <a:fillRect/>
          </a:stretch>
        </p:blipFill>
        <p:spPr bwMode="auto">
          <a:xfrm>
            <a:off x="0" y="4867275"/>
            <a:ext cx="281940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3"/>
          <p:cNvPicPr>
            <a:picLocks noChangeAspect="1" noChangeArrowheads="1"/>
          </p:cNvPicPr>
          <p:nvPr/>
        </p:nvPicPr>
        <p:blipFill>
          <a:blip r:embed="rId4">
            <a:extLst>
              <a:ext uri="{28A0092B-C50C-407E-A947-70E740481C1C}">
                <a14:useLocalDpi xmlns:a14="http://schemas.microsoft.com/office/drawing/2010/main" val="0"/>
              </a:ext>
            </a:extLst>
          </a:blip>
          <a:srcRect l="59259" t="62222" r="14815" b="8148"/>
          <a:stretch>
            <a:fillRect/>
          </a:stretch>
        </p:blipFill>
        <p:spPr bwMode="auto">
          <a:xfrm>
            <a:off x="4724400" y="4789488"/>
            <a:ext cx="2895600" cy="206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3"/>
          <p:cNvPicPr>
            <a:picLocks noChangeAspect="1" noChangeArrowheads="1"/>
          </p:cNvPicPr>
          <p:nvPr/>
        </p:nvPicPr>
        <p:blipFill>
          <a:blip r:embed="rId4">
            <a:extLst>
              <a:ext uri="{28A0092B-C50C-407E-A947-70E740481C1C}">
                <a14:useLocalDpi xmlns:a14="http://schemas.microsoft.com/office/drawing/2010/main" val="0"/>
              </a:ext>
            </a:extLst>
          </a:blip>
          <a:srcRect l="59259" t="14815" r="9259" b="46667"/>
          <a:stretch>
            <a:fillRect/>
          </a:stretch>
        </p:blipFill>
        <p:spPr bwMode="auto">
          <a:xfrm>
            <a:off x="3505200" y="2362200"/>
            <a:ext cx="2438400"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6" name="Picture 3"/>
          <p:cNvPicPr>
            <a:picLocks noChangeAspect="1" noChangeArrowheads="1"/>
          </p:cNvPicPr>
          <p:nvPr/>
        </p:nvPicPr>
        <p:blipFill>
          <a:blip r:embed="rId4">
            <a:extLst>
              <a:ext uri="{28A0092B-C50C-407E-A947-70E740481C1C}">
                <a14:useLocalDpi xmlns:a14="http://schemas.microsoft.com/office/drawing/2010/main" val="0"/>
              </a:ext>
            </a:extLst>
          </a:blip>
          <a:srcRect l="22221" t="14815" r="44444" b="46667"/>
          <a:stretch>
            <a:fillRect/>
          </a:stretch>
        </p:blipFill>
        <p:spPr bwMode="auto">
          <a:xfrm>
            <a:off x="0" y="2286000"/>
            <a:ext cx="2819400" cy="203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ight Arrow 28"/>
          <p:cNvSpPr/>
          <p:nvPr/>
        </p:nvSpPr>
        <p:spPr>
          <a:xfrm rot="5400000">
            <a:off x="7429500" y="1790700"/>
            <a:ext cx="10668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Right Arrow 30"/>
          <p:cNvSpPr/>
          <p:nvPr/>
        </p:nvSpPr>
        <p:spPr>
          <a:xfrm>
            <a:off x="2895600" y="3200400"/>
            <a:ext cx="533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Multiply 32"/>
          <p:cNvSpPr/>
          <p:nvPr/>
        </p:nvSpPr>
        <p:spPr>
          <a:xfrm>
            <a:off x="6019800" y="3048000"/>
            <a:ext cx="381000" cy="5334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Right Arrow 33"/>
          <p:cNvSpPr/>
          <p:nvPr/>
        </p:nvSpPr>
        <p:spPr>
          <a:xfrm rot="10800000">
            <a:off x="3276600" y="5791200"/>
            <a:ext cx="9144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781" name="TextBox 34"/>
          <p:cNvSpPr txBox="1">
            <a:spLocks noChangeArrowheads="1"/>
          </p:cNvSpPr>
          <p:nvPr/>
        </p:nvSpPr>
        <p:spPr bwMode="auto">
          <a:xfrm>
            <a:off x="2895600" y="2743200"/>
            <a:ext cx="6080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FFT</a:t>
            </a:r>
          </a:p>
        </p:txBody>
      </p:sp>
      <p:sp>
        <p:nvSpPr>
          <p:cNvPr id="32782" name="TextBox 35"/>
          <p:cNvSpPr txBox="1">
            <a:spLocks noChangeArrowheads="1"/>
          </p:cNvSpPr>
          <p:nvPr/>
        </p:nvSpPr>
        <p:spPr bwMode="auto">
          <a:xfrm>
            <a:off x="7315200" y="1752600"/>
            <a:ext cx="6080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FFT</a:t>
            </a:r>
          </a:p>
        </p:txBody>
      </p:sp>
      <p:sp>
        <p:nvSpPr>
          <p:cNvPr id="32783" name="TextBox 37"/>
          <p:cNvSpPr txBox="1">
            <a:spLocks noChangeArrowheads="1"/>
          </p:cNvSpPr>
          <p:nvPr/>
        </p:nvSpPr>
        <p:spPr bwMode="auto">
          <a:xfrm>
            <a:off x="3048000" y="5334000"/>
            <a:ext cx="1416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Inverse FFT</a:t>
            </a:r>
          </a:p>
        </p:txBody>
      </p:sp>
      <p:sp>
        <p:nvSpPr>
          <p:cNvPr id="39" name="TextBox 38"/>
          <p:cNvSpPr txBox="1"/>
          <p:nvPr/>
        </p:nvSpPr>
        <p:spPr>
          <a:xfrm rot="5400000">
            <a:off x="5906293" y="3923507"/>
            <a:ext cx="633413" cy="1016000"/>
          </a:xfrm>
          <a:prstGeom prst="rect">
            <a:avLst/>
          </a:prstGeom>
          <a:noFill/>
        </p:spPr>
        <p:txBody>
          <a:bodyPr wrap="none">
            <a:spAutoFit/>
          </a:bodyPr>
          <a:lstStyle/>
          <a:p>
            <a:pPr>
              <a:defRPr/>
            </a:pPr>
            <a:r>
              <a:rPr lang="en-US" sz="6000" dirty="0">
                <a:solidFill>
                  <a:schemeClr val="accent1">
                    <a:lumMod val="75000"/>
                  </a:schemeClr>
                </a:solidFill>
                <a:cs typeface="+mn-cs"/>
              </a:rPr>
              <a: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mtClean="0"/>
              <a:t>Fourier Matlab demo</a:t>
            </a:r>
          </a:p>
        </p:txBody>
      </p:sp>
      <p:sp>
        <p:nvSpPr>
          <p:cNvPr id="33795" name="Content Placeholder 2"/>
          <p:cNvSpPr>
            <a:spLocks noGrp="1"/>
          </p:cNvSpPr>
          <p:nvPr>
            <p:ph idx="1"/>
          </p:nvPr>
        </p:nvSpPr>
        <p:spPr/>
        <p:txBody>
          <a:bodyPr/>
          <a:lstStyle/>
          <a:p>
            <a:endParaRPr lang="en-US"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mtClean="0"/>
              <a:t>FFT in Matlab</a:t>
            </a:r>
          </a:p>
        </p:txBody>
      </p:sp>
      <p:sp>
        <p:nvSpPr>
          <p:cNvPr id="34819" name="Content Placeholder 2"/>
          <p:cNvSpPr>
            <a:spLocks noGrp="1"/>
          </p:cNvSpPr>
          <p:nvPr>
            <p:ph idx="1"/>
          </p:nvPr>
        </p:nvSpPr>
        <p:spPr/>
        <p:txBody>
          <a:bodyPr/>
          <a:lstStyle/>
          <a:p>
            <a:r>
              <a:rPr lang="en-US" smtClean="0"/>
              <a:t>Filtering with fft</a:t>
            </a:r>
          </a:p>
          <a:p>
            <a:endParaRPr lang="en-US" smtClean="0"/>
          </a:p>
          <a:p>
            <a:endParaRPr lang="en-US" smtClean="0"/>
          </a:p>
          <a:p>
            <a:endParaRPr lang="en-US" smtClean="0"/>
          </a:p>
          <a:p>
            <a:endParaRPr lang="en-US" smtClean="0"/>
          </a:p>
          <a:p>
            <a:endParaRPr lang="en-US" smtClean="0"/>
          </a:p>
          <a:p>
            <a:r>
              <a:rPr lang="en-US" smtClean="0"/>
              <a:t>Displaying with fft</a:t>
            </a:r>
          </a:p>
          <a:p>
            <a:endParaRPr lang="en-US" smtClean="0"/>
          </a:p>
          <a:p>
            <a:endParaRPr lang="en-US" smtClean="0"/>
          </a:p>
        </p:txBody>
      </p:sp>
      <p:sp>
        <p:nvSpPr>
          <p:cNvPr id="34820" name="TextBox 3"/>
          <p:cNvSpPr txBox="1">
            <a:spLocks noChangeArrowheads="1"/>
          </p:cNvSpPr>
          <p:nvPr/>
        </p:nvSpPr>
        <p:spPr bwMode="auto">
          <a:xfrm>
            <a:off x="533400" y="1752600"/>
            <a:ext cx="86106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dirty="0" err="1">
                <a:latin typeface="Courier New" pitchFamily="49" charset="0"/>
                <a:cs typeface="Courier New" pitchFamily="49" charset="0"/>
              </a:rPr>
              <a:t>im</a:t>
            </a:r>
            <a:r>
              <a:rPr lang="en-US" sz="1400" dirty="0">
                <a:latin typeface="Courier New" pitchFamily="49" charset="0"/>
                <a:cs typeface="Courier New" pitchFamily="49" charset="0"/>
              </a:rPr>
              <a:t> = ... % “</a:t>
            </a:r>
            <a:r>
              <a:rPr lang="en-US" sz="1400" dirty="0" err="1">
                <a:latin typeface="Courier New" pitchFamily="49" charset="0"/>
                <a:cs typeface="Courier New" pitchFamily="49" charset="0"/>
              </a:rPr>
              <a:t>im</a:t>
            </a:r>
            <a:r>
              <a:rPr lang="en-US" sz="1400" dirty="0">
                <a:latin typeface="Courier New" pitchFamily="49" charset="0"/>
                <a:cs typeface="Courier New" pitchFamily="49" charset="0"/>
              </a:rPr>
              <a:t>” should be a gray-scale floating point image</a:t>
            </a:r>
          </a:p>
          <a:p>
            <a:pPr eaLnBrk="1" hangingPunct="1"/>
            <a:r>
              <a:rPr lang="en-US" sz="1400" dirty="0">
                <a:latin typeface="Courier New" pitchFamily="49" charset="0"/>
                <a:cs typeface="Courier New" pitchFamily="49" charset="0"/>
              </a:rPr>
              <a:t>[</a:t>
            </a:r>
            <a:r>
              <a:rPr lang="en-US" sz="1400" dirty="0" err="1">
                <a:latin typeface="Courier New" pitchFamily="49" charset="0"/>
                <a:cs typeface="Courier New" pitchFamily="49" charset="0"/>
              </a:rPr>
              <a:t>imh</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imw</a:t>
            </a:r>
            <a:r>
              <a:rPr lang="en-US" sz="1400" dirty="0">
                <a:latin typeface="Courier New" pitchFamily="49" charset="0"/>
                <a:cs typeface="Courier New" pitchFamily="49" charset="0"/>
              </a:rPr>
              <a:t>] = size(</a:t>
            </a:r>
            <a:r>
              <a:rPr lang="en-US" sz="1400" dirty="0" err="1">
                <a:latin typeface="Courier New" pitchFamily="49" charset="0"/>
                <a:cs typeface="Courier New" pitchFamily="49" charset="0"/>
              </a:rPr>
              <a:t>im</a:t>
            </a:r>
            <a:r>
              <a:rPr lang="en-US" sz="1400" dirty="0">
                <a:latin typeface="Courier New" pitchFamily="49" charset="0"/>
                <a:cs typeface="Courier New" pitchFamily="49" charset="0"/>
              </a:rPr>
              <a:t>);</a:t>
            </a:r>
          </a:p>
          <a:p>
            <a:pPr eaLnBrk="1" hangingPunct="1"/>
            <a:r>
              <a:rPr lang="en-US" sz="1400" dirty="0" err="1">
                <a:latin typeface="Courier New" pitchFamily="49" charset="0"/>
                <a:cs typeface="Courier New" pitchFamily="49" charset="0"/>
              </a:rPr>
              <a:t>fftsize</a:t>
            </a:r>
            <a:r>
              <a:rPr lang="en-US" sz="1400" dirty="0">
                <a:latin typeface="Courier New" pitchFamily="49" charset="0"/>
                <a:cs typeface="Courier New" pitchFamily="49" charset="0"/>
              </a:rPr>
              <a:t> = 1024; % should be order of 2 (for speed) and include padding</a:t>
            </a:r>
          </a:p>
          <a:p>
            <a:pPr eaLnBrk="1" hangingPunct="1"/>
            <a:r>
              <a:rPr lang="en-US" sz="1400" dirty="0" err="1">
                <a:latin typeface="Courier New" pitchFamily="49" charset="0"/>
                <a:cs typeface="Courier New" pitchFamily="49" charset="0"/>
              </a:rPr>
              <a:t>im_fft</a:t>
            </a:r>
            <a:r>
              <a:rPr lang="en-US" sz="1400" dirty="0">
                <a:latin typeface="Courier New" pitchFamily="49" charset="0"/>
                <a:cs typeface="Courier New" pitchFamily="49" charset="0"/>
              </a:rPr>
              <a:t> = fft2(</a:t>
            </a:r>
            <a:r>
              <a:rPr lang="en-US" sz="1400" dirty="0" err="1">
                <a:latin typeface="Courier New" pitchFamily="49" charset="0"/>
                <a:cs typeface="Courier New" pitchFamily="49" charset="0"/>
              </a:rPr>
              <a:t>im</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fftsize</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fftsize</a:t>
            </a:r>
            <a:r>
              <a:rPr lang="en-US" sz="1400" dirty="0">
                <a:latin typeface="Courier New" pitchFamily="49" charset="0"/>
                <a:cs typeface="Courier New" pitchFamily="49" charset="0"/>
              </a:rPr>
              <a:t>); % </a:t>
            </a:r>
            <a:r>
              <a:rPr lang="en-US" sz="1400" b="1" dirty="0">
                <a:latin typeface="Courier New" pitchFamily="49" charset="0"/>
                <a:cs typeface="Courier New" pitchFamily="49" charset="0"/>
              </a:rPr>
              <a:t>1) </a:t>
            </a:r>
            <a:r>
              <a:rPr lang="en-US" sz="1400" b="1" dirty="0" err="1">
                <a:latin typeface="Courier New" pitchFamily="49" charset="0"/>
                <a:cs typeface="Courier New" pitchFamily="49" charset="0"/>
              </a:rPr>
              <a:t>fft</a:t>
            </a:r>
            <a:r>
              <a:rPr lang="en-US" sz="1400" b="1" dirty="0">
                <a:latin typeface="Courier New" pitchFamily="49" charset="0"/>
                <a:cs typeface="Courier New" pitchFamily="49" charset="0"/>
              </a:rPr>
              <a:t> </a:t>
            </a:r>
            <a:r>
              <a:rPr lang="en-US" sz="1400" b="1" dirty="0" err="1">
                <a:latin typeface="Courier New" pitchFamily="49" charset="0"/>
                <a:cs typeface="Courier New" pitchFamily="49" charset="0"/>
              </a:rPr>
              <a:t>im</a:t>
            </a:r>
            <a:r>
              <a:rPr lang="en-US" sz="1400" b="1" dirty="0">
                <a:latin typeface="Courier New" pitchFamily="49" charset="0"/>
                <a:cs typeface="Courier New" pitchFamily="49" charset="0"/>
              </a:rPr>
              <a:t> with padding</a:t>
            </a:r>
          </a:p>
          <a:p>
            <a:pPr eaLnBrk="1" hangingPunct="1"/>
            <a:r>
              <a:rPr lang="en-US" sz="1400" dirty="0" err="1">
                <a:latin typeface="Courier New" pitchFamily="49" charset="0"/>
                <a:cs typeface="Courier New" pitchFamily="49" charset="0"/>
              </a:rPr>
              <a:t>hs</a:t>
            </a:r>
            <a:r>
              <a:rPr lang="en-US" sz="1400" dirty="0">
                <a:latin typeface="Courier New" pitchFamily="49" charset="0"/>
                <a:cs typeface="Courier New" pitchFamily="49" charset="0"/>
              </a:rPr>
              <a:t> = </a:t>
            </a:r>
            <a:r>
              <a:rPr lang="en-US" sz="1400" dirty="0" smtClean="0">
                <a:latin typeface="Courier New" pitchFamily="49" charset="0"/>
                <a:cs typeface="Courier New" pitchFamily="49" charset="0"/>
              </a:rPr>
              <a:t>30</a:t>
            </a:r>
            <a:r>
              <a:rPr lang="en-US" sz="1400" dirty="0">
                <a:latin typeface="Courier New" pitchFamily="49" charset="0"/>
                <a:cs typeface="Courier New" pitchFamily="49" charset="0"/>
              </a:rPr>
              <a:t>; % filter half-size</a:t>
            </a:r>
          </a:p>
          <a:p>
            <a:pPr eaLnBrk="1" hangingPunct="1"/>
            <a:r>
              <a:rPr lang="en-US" sz="1400" dirty="0" err="1">
                <a:latin typeface="Courier New" pitchFamily="49" charset="0"/>
                <a:cs typeface="Courier New" pitchFamily="49" charset="0"/>
              </a:rPr>
              <a:t>fil</a:t>
            </a:r>
            <a:r>
              <a:rPr lang="en-US" sz="1400" dirty="0">
                <a:latin typeface="Courier New" pitchFamily="49" charset="0"/>
                <a:cs typeface="Courier New" pitchFamily="49" charset="0"/>
              </a:rPr>
              <a:t> = </a:t>
            </a:r>
            <a:r>
              <a:rPr lang="en-US" sz="1400" dirty="0" err="1">
                <a:latin typeface="Courier New" pitchFamily="49" charset="0"/>
                <a:cs typeface="Courier New" pitchFamily="49" charset="0"/>
              </a:rPr>
              <a:t>fspecial</a:t>
            </a:r>
            <a:r>
              <a:rPr lang="en-US" sz="1400" dirty="0">
                <a:latin typeface="Courier New" pitchFamily="49" charset="0"/>
                <a:cs typeface="Courier New" pitchFamily="49" charset="0"/>
              </a:rPr>
              <a:t>('</a:t>
            </a:r>
            <a:r>
              <a:rPr lang="en-US" sz="1400" dirty="0" err="1">
                <a:latin typeface="Courier New" pitchFamily="49" charset="0"/>
                <a:cs typeface="Courier New" pitchFamily="49" charset="0"/>
              </a:rPr>
              <a:t>gaussian</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hs</a:t>
            </a:r>
            <a:r>
              <a:rPr lang="en-US" sz="1400" dirty="0">
                <a:latin typeface="Courier New" pitchFamily="49" charset="0"/>
                <a:cs typeface="Courier New" pitchFamily="49" charset="0"/>
              </a:rPr>
              <a:t>*2+1, 10); </a:t>
            </a:r>
          </a:p>
          <a:p>
            <a:pPr eaLnBrk="1" hangingPunct="1"/>
            <a:r>
              <a:rPr lang="en-US" sz="1400" dirty="0" err="1">
                <a:latin typeface="Courier New" pitchFamily="49" charset="0"/>
                <a:cs typeface="Courier New" pitchFamily="49" charset="0"/>
              </a:rPr>
              <a:t>fil_fft</a:t>
            </a:r>
            <a:r>
              <a:rPr lang="en-US" sz="1400" dirty="0">
                <a:latin typeface="Courier New" pitchFamily="49" charset="0"/>
                <a:cs typeface="Courier New" pitchFamily="49" charset="0"/>
              </a:rPr>
              <a:t> = fft2(</a:t>
            </a:r>
            <a:r>
              <a:rPr lang="en-US" sz="1400" dirty="0" err="1">
                <a:latin typeface="Courier New" pitchFamily="49" charset="0"/>
                <a:cs typeface="Courier New" pitchFamily="49" charset="0"/>
              </a:rPr>
              <a:t>fil</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fftsize</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fftsize</a:t>
            </a:r>
            <a:r>
              <a:rPr lang="en-US" sz="1400" dirty="0">
                <a:latin typeface="Courier New" pitchFamily="49" charset="0"/>
                <a:cs typeface="Courier New" pitchFamily="49" charset="0"/>
              </a:rPr>
              <a:t>); % </a:t>
            </a:r>
            <a:r>
              <a:rPr lang="en-US" sz="1400" b="1" dirty="0">
                <a:latin typeface="Courier New" pitchFamily="49" charset="0"/>
                <a:cs typeface="Courier New" pitchFamily="49" charset="0"/>
              </a:rPr>
              <a:t>2) </a:t>
            </a:r>
            <a:r>
              <a:rPr lang="en-US" sz="1400" b="1" dirty="0" err="1">
                <a:latin typeface="Courier New" pitchFamily="49" charset="0"/>
                <a:cs typeface="Courier New" pitchFamily="49" charset="0"/>
              </a:rPr>
              <a:t>fft</a:t>
            </a:r>
            <a:r>
              <a:rPr lang="en-US" sz="1400" b="1" dirty="0">
                <a:latin typeface="Courier New" pitchFamily="49" charset="0"/>
                <a:cs typeface="Courier New" pitchFamily="49" charset="0"/>
              </a:rPr>
              <a:t> </a:t>
            </a:r>
            <a:r>
              <a:rPr lang="en-US" sz="1400" b="1" dirty="0" err="1">
                <a:latin typeface="Courier New" pitchFamily="49" charset="0"/>
                <a:cs typeface="Courier New" pitchFamily="49" charset="0"/>
              </a:rPr>
              <a:t>fil</a:t>
            </a:r>
            <a:r>
              <a:rPr lang="en-US" sz="1400" b="1" dirty="0">
                <a:latin typeface="Courier New" pitchFamily="49" charset="0"/>
                <a:cs typeface="Courier New" pitchFamily="49" charset="0"/>
              </a:rPr>
              <a:t>, pad to same size as image</a:t>
            </a:r>
          </a:p>
          <a:p>
            <a:pPr eaLnBrk="1" hangingPunct="1"/>
            <a:r>
              <a:rPr lang="en-US" sz="1400" dirty="0" err="1">
                <a:latin typeface="Courier New" pitchFamily="49" charset="0"/>
                <a:cs typeface="Courier New" pitchFamily="49" charset="0"/>
              </a:rPr>
              <a:t>im_fil_fft</a:t>
            </a:r>
            <a:r>
              <a:rPr lang="en-US" sz="1400" dirty="0">
                <a:latin typeface="Courier New" pitchFamily="49" charset="0"/>
                <a:cs typeface="Courier New" pitchFamily="49" charset="0"/>
              </a:rPr>
              <a:t> = </a:t>
            </a:r>
            <a:r>
              <a:rPr lang="en-US" sz="1400" dirty="0" err="1">
                <a:latin typeface="Courier New" pitchFamily="49" charset="0"/>
                <a:cs typeface="Courier New" pitchFamily="49" charset="0"/>
              </a:rPr>
              <a:t>im_fft</a:t>
            </a:r>
            <a:r>
              <a:rPr lang="en-US" sz="1400" dirty="0">
                <a:latin typeface="Courier New" pitchFamily="49" charset="0"/>
                <a:cs typeface="Courier New" pitchFamily="49" charset="0"/>
              </a:rPr>
              <a:t> .* </a:t>
            </a:r>
            <a:r>
              <a:rPr lang="en-US" sz="1400" dirty="0" err="1">
                <a:latin typeface="Courier New" pitchFamily="49" charset="0"/>
                <a:cs typeface="Courier New" pitchFamily="49" charset="0"/>
              </a:rPr>
              <a:t>fil_fft</a:t>
            </a:r>
            <a:r>
              <a:rPr lang="en-US" sz="1400" dirty="0">
                <a:latin typeface="Courier New" pitchFamily="49" charset="0"/>
                <a:cs typeface="Courier New" pitchFamily="49" charset="0"/>
              </a:rPr>
              <a:t>; % </a:t>
            </a:r>
            <a:r>
              <a:rPr lang="en-US" sz="1400" b="1" dirty="0">
                <a:latin typeface="Courier New" pitchFamily="49" charset="0"/>
                <a:cs typeface="Courier New" pitchFamily="49" charset="0"/>
              </a:rPr>
              <a:t>3)</a:t>
            </a:r>
            <a:r>
              <a:rPr lang="en-US" sz="1400" dirty="0">
                <a:latin typeface="Courier New" pitchFamily="49" charset="0"/>
                <a:cs typeface="Courier New" pitchFamily="49" charset="0"/>
              </a:rPr>
              <a:t> </a:t>
            </a:r>
            <a:r>
              <a:rPr lang="en-US" sz="1400" b="1" dirty="0">
                <a:latin typeface="Courier New" pitchFamily="49" charset="0"/>
                <a:cs typeface="Courier New" pitchFamily="49" charset="0"/>
              </a:rPr>
              <a:t>multiply </a:t>
            </a:r>
            <a:r>
              <a:rPr lang="en-US" sz="1400" b="1" dirty="0" err="1">
                <a:latin typeface="Courier New" pitchFamily="49" charset="0"/>
                <a:cs typeface="Courier New" pitchFamily="49" charset="0"/>
              </a:rPr>
              <a:t>fft</a:t>
            </a:r>
            <a:r>
              <a:rPr lang="en-US" sz="1400" b="1" dirty="0">
                <a:latin typeface="Courier New" pitchFamily="49" charset="0"/>
                <a:cs typeface="Courier New" pitchFamily="49" charset="0"/>
              </a:rPr>
              <a:t> images</a:t>
            </a:r>
          </a:p>
          <a:p>
            <a:pPr eaLnBrk="1" hangingPunct="1"/>
            <a:r>
              <a:rPr lang="en-US" sz="1400" dirty="0" err="1">
                <a:latin typeface="Courier New" pitchFamily="49" charset="0"/>
                <a:cs typeface="Courier New" pitchFamily="49" charset="0"/>
              </a:rPr>
              <a:t>im_fil</a:t>
            </a:r>
            <a:r>
              <a:rPr lang="en-US" sz="1400" dirty="0">
                <a:latin typeface="Courier New" pitchFamily="49" charset="0"/>
                <a:cs typeface="Courier New" pitchFamily="49" charset="0"/>
              </a:rPr>
              <a:t> = ifft2(</a:t>
            </a:r>
            <a:r>
              <a:rPr lang="en-US" sz="1400" dirty="0" err="1">
                <a:latin typeface="Courier New" pitchFamily="49" charset="0"/>
                <a:cs typeface="Courier New" pitchFamily="49" charset="0"/>
              </a:rPr>
              <a:t>im_fil_fft</a:t>
            </a:r>
            <a:r>
              <a:rPr lang="en-US" sz="1400" dirty="0">
                <a:latin typeface="Courier New" pitchFamily="49" charset="0"/>
                <a:cs typeface="Courier New" pitchFamily="49" charset="0"/>
              </a:rPr>
              <a:t>); % </a:t>
            </a:r>
            <a:r>
              <a:rPr lang="en-US" sz="1400" b="1" dirty="0">
                <a:latin typeface="Courier New" pitchFamily="49" charset="0"/>
                <a:cs typeface="Courier New" pitchFamily="49" charset="0"/>
              </a:rPr>
              <a:t>4) inverse fft2</a:t>
            </a:r>
            <a:endParaRPr lang="en-US" sz="1400" dirty="0">
              <a:latin typeface="Courier New" pitchFamily="49" charset="0"/>
              <a:cs typeface="Courier New" pitchFamily="49" charset="0"/>
            </a:endParaRPr>
          </a:p>
          <a:p>
            <a:pPr eaLnBrk="1" hangingPunct="1"/>
            <a:r>
              <a:rPr lang="en-US" sz="1400" dirty="0" err="1">
                <a:latin typeface="Courier New" pitchFamily="49" charset="0"/>
                <a:cs typeface="Courier New" pitchFamily="49" charset="0"/>
              </a:rPr>
              <a:t>im_fil</a:t>
            </a:r>
            <a:r>
              <a:rPr lang="en-US" sz="1400" dirty="0">
                <a:latin typeface="Courier New" pitchFamily="49" charset="0"/>
                <a:cs typeface="Courier New" pitchFamily="49" charset="0"/>
              </a:rPr>
              <a:t> = </a:t>
            </a:r>
            <a:r>
              <a:rPr lang="en-US" sz="1400" dirty="0" err="1">
                <a:latin typeface="Courier New" pitchFamily="49" charset="0"/>
                <a:cs typeface="Courier New" pitchFamily="49" charset="0"/>
              </a:rPr>
              <a:t>im_fil</a:t>
            </a:r>
            <a:r>
              <a:rPr lang="en-US" sz="1400" dirty="0">
                <a:latin typeface="Courier New" pitchFamily="49" charset="0"/>
                <a:cs typeface="Courier New" pitchFamily="49" charset="0"/>
              </a:rPr>
              <a:t>(1+hs:size(im,1)+</a:t>
            </a:r>
            <a:r>
              <a:rPr lang="en-US" sz="1400" dirty="0" err="1">
                <a:latin typeface="Courier New" pitchFamily="49" charset="0"/>
                <a:cs typeface="Courier New" pitchFamily="49" charset="0"/>
              </a:rPr>
              <a:t>hs</a:t>
            </a:r>
            <a:r>
              <a:rPr lang="en-US" sz="1400" dirty="0">
                <a:latin typeface="Courier New" pitchFamily="49" charset="0"/>
                <a:cs typeface="Courier New" pitchFamily="49" charset="0"/>
              </a:rPr>
              <a:t>, 1+hs:size(</a:t>
            </a:r>
            <a:r>
              <a:rPr lang="en-US" sz="1400" dirty="0" err="1">
                <a:latin typeface="Courier New" pitchFamily="49" charset="0"/>
                <a:cs typeface="Courier New" pitchFamily="49" charset="0"/>
              </a:rPr>
              <a:t>im</a:t>
            </a:r>
            <a:r>
              <a:rPr lang="en-US" sz="1400" dirty="0">
                <a:latin typeface="Courier New" pitchFamily="49" charset="0"/>
                <a:cs typeface="Courier New" pitchFamily="49" charset="0"/>
              </a:rPr>
              <a:t>, 2)+</a:t>
            </a:r>
            <a:r>
              <a:rPr lang="en-US" sz="1400" dirty="0" err="1">
                <a:latin typeface="Courier New" pitchFamily="49" charset="0"/>
                <a:cs typeface="Courier New" pitchFamily="49" charset="0"/>
              </a:rPr>
              <a:t>hs</a:t>
            </a:r>
            <a:r>
              <a:rPr lang="en-US" sz="1400" dirty="0">
                <a:latin typeface="Courier New" pitchFamily="49" charset="0"/>
                <a:cs typeface="Courier New" pitchFamily="49" charset="0"/>
              </a:rPr>
              <a:t>); % </a:t>
            </a:r>
            <a:r>
              <a:rPr lang="en-US" sz="1400" b="1" dirty="0">
                <a:latin typeface="Courier New" pitchFamily="49" charset="0"/>
                <a:cs typeface="Courier New" pitchFamily="49" charset="0"/>
              </a:rPr>
              <a:t>5) remove padding</a:t>
            </a:r>
          </a:p>
        </p:txBody>
      </p:sp>
      <p:sp>
        <p:nvSpPr>
          <p:cNvPr id="34821" name="TextBox 4"/>
          <p:cNvSpPr txBox="1">
            <a:spLocks noChangeArrowheads="1"/>
          </p:cNvSpPr>
          <p:nvPr/>
        </p:nvSpPr>
        <p:spPr bwMode="auto">
          <a:xfrm>
            <a:off x="609600" y="5105400"/>
            <a:ext cx="807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latin typeface="Courier New" pitchFamily="49" charset="0"/>
                <a:cs typeface="Courier New" pitchFamily="49" charset="0"/>
              </a:rPr>
              <a:t>figure(1), imagesc(log(abs(fftshift(im_fft)))), axis image, colormap jet</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smtClean="0"/>
              <a:t>Questions</a:t>
            </a:r>
          </a:p>
        </p:txBody>
      </p:sp>
      <p:sp>
        <p:nvSpPr>
          <p:cNvPr id="3" name="Content Placeholder 2"/>
          <p:cNvSpPr>
            <a:spLocks noGrp="1"/>
          </p:cNvSpPr>
          <p:nvPr>
            <p:ph idx="1"/>
          </p:nvPr>
        </p:nvSpPr>
        <p:spPr/>
        <p:txBody>
          <a:bodyPr/>
          <a:lstStyle/>
          <a:p>
            <a:pPr>
              <a:buFont typeface="Arial" charset="0"/>
              <a:buNone/>
            </a:pPr>
            <a:r>
              <a:rPr lang="en-US" smtClean="0"/>
              <a:t>	Which has more information, the phase or the magnitude?</a:t>
            </a:r>
          </a:p>
          <a:p>
            <a:pPr>
              <a:buFont typeface="Arial" charset="0"/>
              <a:buNone/>
            </a:pPr>
            <a:endParaRPr lang="en-US" smtClean="0"/>
          </a:p>
          <a:p>
            <a:pPr>
              <a:buFont typeface="Arial" charset="0"/>
              <a:buNone/>
            </a:pPr>
            <a:r>
              <a:rPr lang="en-US" smtClean="0"/>
              <a:t>	What happens if you take the phase from one image and combine it with the magnitude from another image?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135563"/>
          </a:xfrm>
        </p:spPr>
        <p:txBody>
          <a:bodyPr/>
          <a:lstStyle/>
          <a:p>
            <a:pPr marL="0">
              <a:buFont typeface="Arial" charset="0"/>
              <a:buNone/>
              <a:defRPr/>
            </a:pPr>
            <a:r>
              <a:rPr lang="en-US" b="1" dirty="0" smtClean="0">
                <a:solidFill>
                  <a:schemeClr val="tx2">
                    <a:lumMod val="75000"/>
                  </a:schemeClr>
                </a:solidFill>
              </a:rPr>
              <a:t>Why does the Gaussian give a nice smooth image, but the square filter give edgy artifacts?</a:t>
            </a:r>
            <a:endParaRPr lang="en-US" b="1" dirty="0">
              <a:solidFill>
                <a:schemeClr val="tx2">
                  <a:lumMod val="75000"/>
                </a:schemeClr>
              </a:solidFill>
            </a:endParaRPr>
          </a:p>
        </p:txBody>
      </p:sp>
      <p:pic>
        <p:nvPicPr>
          <p:cNvPr id="3686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362200"/>
            <a:ext cx="4495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1981200"/>
            <a:ext cx="3175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362200"/>
            <a:ext cx="4495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7400" y="1981200"/>
            <a:ext cx="3175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1" name="TextBox 7"/>
          <p:cNvSpPr txBox="1">
            <a:spLocks noChangeArrowheads="1"/>
          </p:cNvSpPr>
          <p:nvPr/>
        </p:nvSpPr>
        <p:spPr bwMode="auto">
          <a:xfrm>
            <a:off x="0" y="1981200"/>
            <a:ext cx="1158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Gaussian</a:t>
            </a:r>
          </a:p>
        </p:txBody>
      </p:sp>
      <p:sp>
        <p:nvSpPr>
          <p:cNvPr id="36872" name="TextBox 8"/>
          <p:cNvSpPr txBox="1">
            <a:spLocks noChangeArrowheads="1"/>
          </p:cNvSpPr>
          <p:nvPr/>
        </p:nvSpPr>
        <p:spPr bwMode="auto">
          <a:xfrm>
            <a:off x="4648200" y="1981200"/>
            <a:ext cx="10826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Box filter</a:t>
            </a:r>
          </a:p>
        </p:txBody>
      </p:sp>
      <p:sp>
        <p:nvSpPr>
          <p:cNvPr id="36873" name="TextBox 9"/>
          <p:cNvSpPr txBox="1">
            <a:spLocks noChangeArrowheads="1"/>
          </p:cNvSpPr>
          <p:nvPr/>
        </p:nvSpPr>
        <p:spPr bwMode="auto">
          <a:xfrm>
            <a:off x="3352800" y="0"/>
            <a:ext cx="16414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a:t>Filtering</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t="10001" b="3999"/>
          <a:stretch>
            <a:fillRect/>
          </a:stretch>
        </p:blipFill>
        <p:spPr bwMode="auto">
          <a:xfrm>
            <a:off x="0" y="2133600"/>
            <a:ext cx="89789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extBox 7"/>
          <p:cNvSpPr txBox="1">
            <a:spLocks noChangeArrowheads="1"/>
          </p:cNvSpPr>
          <p:nvPr/>
        </p:nvSpPr>
        <p:spPr bwMode="auto">
          <a:xfrm>
            <a:off x="3657600" y="1524000"/>
            <a:ext cx="14859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t>Gaussian</a:t>
            </a:r>
          </a:p>
        </p:txBody>
      </p:sp>
      <p:sp>
        <p:nvSpPr>
          <p:cNvPr id="37892" name="Content Placeholder 8"/>
          <p:cNvSpPr>
            <a:spLocks noGrp="1"/>
          </p:cNvSpPr>
          <p:nvPr>
            <p:ph idx="1"/>
          </p:nvPr>
        </p:nvSpPr>
        <p:spPr/>
        <p:txBody>
          <a:bodyPr/>
          <a:lstStyle/>
          <a:p>
            <a:endParaRPr lang="en-US"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3"/>
          <p:cNvPicPr>
            <a:picLocks noChangeAspect="1" noChangeArrowheads="1"/>
          </p:cNvPicPr>
          <p:nvPr/>
        </p:nvPicPr>
        <p:blipFill>
          <a:blip r:embed="rId2">
            <a:extLst>
              <a:ext uri="{28A0092B-C50C-407E-A947-70E740481C1C}">
                <a14:useLocalDpi xmlns:a14="http://schemas.microsoft.com/office/drawing/2010/main" val="0"/>
              </a:ext>
            </a:extLst>
          </a:blip>
          <a:srcRect l="4601" t="9814" r="3384" b="5122"/>
          <a:stretch>
            <a:fillRect/>
          </a:stretch>
        </p:blipFill>
        <p:spPr bwMode="auto">
          <a:xfrm>
            <a:off x="228600" y="2133600"/>
            <a:ext cx="8686800" cy="451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TextBox 7"/>
          <p:cNvSpPr txBox="1">
            <a:spLocks noChangeArrowheads="1"/>
          </p:cNvSpPr>
          <p:nvPr/>
        </p:nvSpPr>
        <p:spPr bwMode="auto">
          <a:xfrm>
            <a:off x="3657600" y="1524000"/>
            <a:ext cx="14843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t>Box Filter</a:t>
            </a:r>
          </a:p>
        </p:txBody>
      </p:sp>
      <p:sp>
        <p:nvSpPr>
          <p:cNvPr id="38916" name="Content Placeholder 8"/>
          <p:cNvSpPr>
            <a:spLocks noGrp="1"/>
          </p:cNvSpPr>
          <p:nvPr>
            <p:ph idx="1"/>
          </p:nvPr>
        </p:nvSpPr>
        <p:spPr/>
        <p:txBody>
          <a:bodyPr/>
          <a:lstStyle/>
          <a:p>
            <a:endParaRPr lang="en-US"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4906963"/>
          </a:xfrm>
        </p:spPr>
        <p:txBody>
          <a:bodyPr/>
          <a:lstStyle/>
          <a:p>
            <a:pPr marL="0">
              <a:buFont typeface="Arial" charset="0"/>
              <a:buNone/>
              <a:defRPr/>
            </a:pPr>
            <a:r>
              <a:rPr lang="en-US" b="1" dirty="0" smtClean="0">
                <a:solidFill>
                  <a:schemeClr val="tx2">
                    <a:lumMod val="75000"/>
                  </a:schemeClr>
                </a:solidFill>
              </a:rPr>
              <a:t>Why does a lower resolution image still make sense to us?  What do we lose?</a:t>
            </a:r>
            <a:endParaRPr lang="en-US" b="1" dirty="0">
              <a:solidFill>
                <a:schemeClr val="tx2">
                  <a:lumMod val="75000"/>
                </a:schemeClr>
              </a:solidFill>
            </a:endParaRPr>
          </a:p>
        </p:txBody>
      </p:sp>
      <p:sp>
        <p:nvSpPr>
          <p:cNvPr id="17" name="Right Arrow 16"/>
          <p:cNvSpPr/>
          <p:nvPr/>
        </p:nvSpPr>
        <p:spPr>
          <a:xfrm>
            <a:off x="5486400" y="4191000"/>
            <a:ext cx="6096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940" name="TextBox 18"/>
          <p:cNvSpPr txBox="1">
            <a:spLocks noChangeArrowheads="1"/>
          </p:cNvSpPr>
          <p:nvPr/>
        </p:nvSpPr>
        <p:spPr bwMode="auto">
          <a:xfrm>
            <a:off x="4422775" y="6550025"/>
            <a:ext cx="47212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t>Image: </a:t>
            </a:r>
            <a:r>
              <a:rPr lang="en-US" sz="1400">
                <a:hlinkClick r:id="rId2"/>
              </a:rPr>
              <a:t>http://www.flickr.com/photos/igorms/136916757/ </a:t>
            </a:r>
            <a:endParaRPr lang="en-US" sz="1400"/>
          </a:p>
        </p:txBody>
      </p:sp>
      <p:pic>
        <p:nvPicPr>
          <p:cNvPr id="39941" name="Picture 4" descr="http://farm1.static.flickr.com/47/136916757_8237b4a9f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667000"/>
            <a:ext cx="4762500"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Picture 4" descr="http://farm1.static.flickr.com/47/136916757_8237b4a9f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3657600"/>
            <a:ext cx="2008188"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3" name="TextBox 6"/>
          <p:cNvSpPr txBox="1">
            <a:spLocks noChangeArrowheads="1"/>
          </p:cNvSpPr>
          <p:nvPr/>
        </p:nvSpPr>
        <p:spPr bwMode="auto">
          <a:xfrm>
            <a:off x="3352800" y="0"/>
            <a:ext cx="18938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a:t>Sampling</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8"/>
          <p:cNvSpPr txBox="1">
            <a:spLocks noChangeArrowheads="1"/>
          </p:cNvSpPr>
          <p:nvPr/>
        </p:nvSpPr>
        <p:spPr bwMode="auto">
          <a:xfrm>
            <a:off x="304800" y="5715000"/>
            <a:ext cx="446246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000"/>
              <a:t>Throw away every other row and column to create a </a:t>
            </a:r>
            <a:r>
              <a:rPr lang="en-US"/>
              <a:t>1/2</a:t>
            </a:r>
            <a:r>
              <a:rPr lang="en-US" sz="2000"/>
              <a:t> size image</a:t>
            </a:r>
          </a:p>
          <a:p>
            <a:pPr lvl="1"/>
            <a:endParaRPr lang="en-US" sz="2000" i="1"/>
          </a:p>
        </p:txBody>
      </p:sp>
      <p:pic>
        <p:nvPicPr>
          <p:cNvPr id="40963"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763" y="1676400"/>
            <a:ext cx="4491037" cy="388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3053"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5850" y="2590800"/>
            <a:ext cx="2444750"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74"/>
          <p:cNvGrpSpPr>
            <a:grpSpLocks/>
          </p:cNvGrpSpPr>
          <p:nvPr/>
        </p:nvGrpSpPr>
        <p:grpSpPr bwMode="auto">
          <a:xfrm>
            <a:off x="392113" y="1676400"/>
            <a:ext cx="4343400" cy="3581400"/>
            <a:chOff x="48" y="1056"/>
            <a:chExt cx="2736" cy="2256"/>
          </a:xfrm>
        </p:grpSpPr>
        <p:grpSp>
          <p:nvGrpSpPr>
            <p:cNvPr id="40968" name="Group 30"/>
            <p:cNvGrpSpPr>
              <a:grpSpLocks/>
            </p:cNvGrpSpPr>
            <p:nvPr/>
          </p:nvGrpSpPr>
          <p:grpSpPr bwMode="auto">
            <a:xfrm>
              <a:off x="48" y="1056"/>
              <a:ext cx="2736" cy="96"/>
              <a:chOff x="48" y="1056"/>
              <a:chExt cx="2736" cy="96"/>
            </a:xfrm>
          </p:grpSpPr>
          <p:sp>
            <p:nvSpPr>
              <p:cNvPr id="41086" name="Oval 16"/>
              <p:cNvSpPr>
                <a:spLocks noChangeArrowheads="1"/>
              </p:cNvSpPr>
              <p:nvPr/>
            </p:nvSpPr>
            <p:spPr bwMode="auto">
              <a:xfrm>
                <a:off x="4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87" name="Oval 17"/>
              <p:cNvSpPr>
                <a:spLocks noChangeArrowheads="1"/>
              </p:cNvSpPr>
              <p:nvPr/>
            </p:nvSpPr>
            <p:spPr bwMode="auto">
              <a:xfrm>
                <a:off x="28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88" name="Oval 18"/>
              <p:cNvSpPr>
                <a:spLocks noChangeArrowheads="1"/>
              </p:cNvSpPr>
              <p:nvPr/>
            </p:nvSpPr>
            <p:spPr bwMode="auto">
              <a:xfrm>
                <a:off x="52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89" name="Oval 19"/>
              <p:cNvSpPr>
                <a:spLocks noChangeArrowheads="1"/>
              </p:cNvSpPr>
              <p:nvPr/>
            </p:nvSpPr>
            <p:spPr bwMode="auto">
              <a:xfrm>
                <a:off x="76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90" name="Oval 21"/>
              <p:cNvSpPr>
                <a:spLocks noChangeArrowheads="1"/>
              </p:cNvSpPr>
              <p:nvPr/>
            </p:nvSpPr>
            <p:spPr bwMode="auto">
              <a:xfrm>
                <a:off x="100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91" name="Oval 22"/>
              <p:cNvSpPr>
                <a:spLocks noChangeArrowheads="1"/>
              </p:cNvSpPr>
              <p:nvPr/>
            </p:nvSpPr>
            <p:spPr bwMode="auto">
              <a:xfrm>
                <a:off x="124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92" name="Oval 23"/>
              <p:cNvSpPr>
                <a:spLocks noChangeArrowheads="1"/>
              </p:cNvSpPr>
              <p:nvPr/>
            </p:nvSpPr>
            <p:spPr bwMode="auto">
              <a:xfrm>
                <a:off x="148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93" name="Oval 24"/>
              <p:cNvSpPr>
                <a:spLocks noChangeArrowheads="1"/>
              </p:cNvSpPr>
              <p:nvPr/>
            </p:nvSpPr>
            <p:spPr bwMode="auto">
              <a:xfrm>
                <a:off x="172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94" name="Oval 25"/>
              <p:cNvSpPr>
                <a:spLocks noChangeArrowheads="1"/>
              </p:cNvSpPr>
              <p:nvPr/>
            </p:nvSpPr>
            <p:spPr bwMode="auto">
              <a:xfrm>
                <a:off x="196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95" name="Oval 26"/>
              <p:cNvSpPr>
                <a:spLocks noChangeArrowheads="1"/>
              </p:cNvSpPr>
              <p:nvPr/>
            </p:nvSpPr>
            <p:spPr bwMode="auto">
              <a:xfrm>
                <a:off x="220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96" name="Oval 27"/>
              <p:cNvSpPr>
                <a:spLocks noChangeArrowheads="1"/>
              </p:cNvSpPr>
              <p:nvPr/>
            </p:nvSpPr>
            <p:spPr bwMode="auto">
              <a:xfrm>
                <a:off x="244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97" name="Oval 29"/>
              <p:cNvSpPr>
                <a:spLocks noChangeArrowheads="1"/>
              </p:cNvSpPr>
              <p:nvPr/>
            </p:nvSpPr>
            <p:spPr bwMode="auto">
              <a:xfrm>
                <a:off x="268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grpSp>
        <p:grpSp>
          <p:nvGrpSpPr>
            <p:cNvPr id="40969" name="Group 31"/>
            <p:cNvGrpSpPr>
              <a:grpSpLocks/>
            </p:cNvGrpSpPr>
            <p:nvPr/>
          </p:nvGrpSpPr>
          <p:grpSpPr bwMode="auto">
            <a:xfrm>
              <a:off x="48" y="1296"/>
              <a:ext cx="2736" cy="96"/>
              <a:chOff x="48" y="1056"/>
              <a:chExt cx="2736" cy="96"/>
            </a:xfrm>
          </p:grpSpPr>
          <p:sp>
            <p:nvSpPr>
              <p:cNvPr id="41074" name="Oval 32"/>
              <p:cNvSpPr>
                <a:spLocks noChangeArrowheads="1"/>
              </p:cNvSpPr>
              <p:nvPr/>
            </p:nvSpPr>
            <p:spPr bwMode="auto">
              <a:xfrm>
                <a:off x="4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75" name="Oval 33"/>
              <p:cNvSpPr>
                <a:spLocks noChangeArrowheads="1"/>
              </p:cNvSpPr>
              <p:nvPr/>
            </p:nvSpPr>
            <p:spPr bwMode="auto">
              <a:xfrm>
                <a:off x="28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76" name="Oval 34"/>
              <p:cNvSpPr>
                <a:spLocks noChangeArrowheads="1"/>
              </p:cNvSpPr>
              <p:nvPr/>
            </p:nvSpPr>
            <p:spPr bwMode="auto">
              <a:xfrm>
                <a:off x="52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77" name="Oval 35"/>
              <p:cNvSpPr>
                <a:spLocks noChangeArrowheads="1"/>
              </p:cNvSpPr>
              <p:nvPr/>
            </p:nvSpPr>
            <p:spPr bwMode="auto">
              <a:xfrm>
                <a:off x="76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78" name="Oval 36"/>
              <p:cNvSpPr>
                <a:spLocks noChangeArrowheads="1"/>
              </p:cNvSpPr>
              <p:nvPr/>
            </p:nvSpPr>
            <p:spPr bwMode="auto">
              <a:xfrm>
                <a:off x="100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79" name="Oval 37"/>
              <p:cNvSpPr>
                <a:spLocks noChangeArrowheads="1"/>
              </p:cNvSpPr>
              <p:nvPr/>
            </p:nvSpPr>
            <p:spPr bwMode="auto">
              <a:xfrm>
                <a:off x="124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80" name="Oval 38"/>
              <p:cNvSpPr>
                <a:spLocks noChangeArrowheads="1"/>
              </p:cNvSpPr>
              <p:nvPr/>
            </p:nvSpPr>
            <p:spPr bwMode="auto">
              <a:xfrm>
                <a:off x="148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81" name="Oval 39"/>
              <p:cNvSpPr>
                <a:spLocks noChangeArrowheads="1"/>
              </p:cNvSpPr>
              <p:nvPr/>
            </p:nvSpPr>
            <p:spPr bwMode="auto">
              <a:xfrm>
                <a:off x="172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82" name="Oval 40"/>
              <p:cNvSpPr>
                <a:spLocks noChangeArrowheads="1"/>
              </p:cNvSpPr>
              <p:nvPr/>
            </p:nvSpPr>
            <p:spPr bwMode="auto">
              <a:xfrm>
                <a:off x="196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83" name="Oval 41"/>
              <p:cNvSpPr>
                <a:spLocks noChangeArrowheads="1"/>
              </p:cNvSpPr>
              <p:nvPr/>
            </p:nvSpPr>
            <p:spPr bwMode="auto">
              <a:xfrm>
                <a:off x="220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84" name="Oval 42"/>
              <p:cNvSpPr>
                <a:spLocks noChangeArrowheads="1"/>
              </p:cNvSpPr>
              <p:nvPr/>
            </p:nvSpPr>
            <p:spPr bwMode="auto">
              <a:xfrm>
                <a:off x="244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85" name="Oval 43"/>
              <p:cNvSpPr>
                <a:spLocks noChangeArrowheads="1"/>
              </p:cNvSpPr>
              <p:nvPr/>
            </p:nvSpPr>
            <p:spPr bwMode="auto">
              <a:xfrm>
                <a:off x="268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grpSp>
        <p:grpSp>
          <p:nvGrpSpPr>
            <p:cNvPr id="40970" name="Group 44"/>
            <p:cNvGrpSpPr>
              <a:grpSpLocks/>
            </p:cNvGrpSpPr>
            <p:nvPr/>
          </p:nvGrpSpPr>
          <p:grpSpPr bwMode="auto">
            <a:xfrm>
              <a:off x="48" y="1536"/>
              <a:ext cx="2736" cy="96"/>
              <a:chOff x="48" y="1056"/>
              <a:chExt cx="2736" cy="96"/>
            </a:xfrm>
          </p:grpSpPr>
          <p:sp>
            <p:nvSpPr>
              <p:cNvPr id="41062" name="Oval 45"/>
              <p:cNvSpPr>
                <a:spLocks noChangeArrowheads="1"/>
              </p:cNvSpPr>
              <p:nvPr/>
            </p:nvSpPr>
            <p:spPr bwMode="auto">
              <a:xfrm>
                <a:off x="4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63" name="Oval 46"/>
              <p:cNvSpPr>
                <a:spLocks noChangeArrowheads="1"/>
              </p:cNvSpPr>
              <p:nvPr/>
            </p:nvSpPr>
            <p:spPr bwMode="auto">
              <a:xfrm>
                <a:off x="28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64" name="Oval 47"/>
              <p:cNvSpPr>
                <a:spLocks noChangeArrowheads="1"/>
              </p:cNvSpPr>
              <p:nvPr/>
            </p:nvSpPr>
            <p:spPr bwMode="auto">
              <a:xfrm>
                <a:off x="52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65" name="Oval 48"/>
              <p:cNvSpPr>
                <a:spLocks noChangeArrowheads="1"/>
              </p:cNvSpPr>
              <p:nvPr/>
            </p:nvSpPr>
            <p:spPr bwMode="auto">
              <a:xfrm>
                <a:off x="76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66" name="Oval 49"/>
              <p:cNvSpPr>
                <a:spLocks noChangeArrowheads="1"/>
              </p:cNvSpPr>
              <p:nvPr/>
            </p:nvSpPr>
            <p:spPr bwMode="auto">
              <a:xfrm>
                <a:off x="100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67" name="Oval 50"/>
              <p:cNvSpPr>
                <a:spLocks noChangeArrowheads="1"/>
              </p:cNvSpPr>
              <p:nvPr/>
            </p:nvSpPr>
            <p:spPr bwMode="auto">
              <a:xfrm>
                <a:off x="124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68" name="Oval 51"/>
              <p:cNvSpPr>
                <a:spLocks noChangeArrowheads="1"/>
              </p:cNvSpPr>
              <p:nvPr/>
            </p:nvSpPr>
            <p:spPr bwMode="auto">
              <a:xfrm>
                <a:off x="148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69" name="Oval 52"/>
              <p:cNvSpPr>
                <a:spLocks noChangeArrowheads="1"/>
              </p:cNvSpPr>
              <p:nvPr/>
            </p:nvSpPr>
            <p:spPr bwMode="auto">
              <a:xfrm>
                <a:off x="172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70" name="Oval 53"/>
              <p:cNvSpPr>
                <a:spLocks noChangeArrowheads="1"/>
              </p:cNvSpPr>
              <p:nvPr/>
            </p:nvSpPr>
            <p:spPr bwMode="auto">
              <a:xfrm>
                <a:off x="196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71" name="Oval 54"/>
              <p:cNvSpPr>
                <a:spLocks noChangeArrowheads="1"/>
              </p:cNvSpPr>
              <p:nvPr/>
            </p:nvSpPr>
            <p:spPr bwMode="auto">
              <a:xfrm>
                <a:off x="220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72" name="Oval 55"/>
              <p:cNvSpPr>
                <a:spLocks noChangeArrowheads="1"/>
              </p:cNvSpPr>
              <p:nvPr/>
            </p:nvSpPr>
            <p:spPr bwMode="auto">
              <a:xfrm>
                <a:off x="244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73" name="Oval 56"/>
              <p:cNvSpPr>
                <a:spLocks noChangeArrowheads="1"/>
              </p:cNvSpPr>
              <p:nvPr/>
            </p:nvSpPr>
            <p:spPr bwMode="auto">
              <a:xfrm>
                <a:off x="268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grpSp>
        <p:grpSp>
          <p:nvGrpSpPr>
            <p:cNvPr id="40971" name="Group 57"/>
            <p:cNvGrpSpPr>
              <a:grpSpLocks/>
            </p:cNvGrpSpPr>
            <p:nvPr/>
          </p:nvGrpSpPr>
          <p:grpSpPr bwMode="auto">
            <a:xfrm>
              <a:off x="48" y="1776"/>
              <a:ext cx="2736" cy="96"/>
              <a:chOff x="48" y="1056"/>
              <a:chExt cx="2736" cy="96"/>
            </a:xfrm>
          </p:grpSpPr>
          <p:sp>
            <p:nvSpPr>
              <p:cNvPr id="41050" name="Oval 58"/>
              <p:cNvSpPr>
                <a:spLocks noChangeArrowheads="1"/>
              </p:cNvSpPr>
              <p:nvPr/>
            </p:nvSpPr>
            <p:spPr bwMode="auto">
              <a:xfrm>
                <a:off x="4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51" name="Oval 59"/>
              <p:cNvSpPr>
                <a:spLocks noChangeArrowheads="1"/>
              </p:cNvSpPr>
              <p:nvPr/>
            </p:nvSpPr>
            <p:spPr bwMode="auto">
              <a:xfrm>
                <a:off x="28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52" name="Oval 60"/>
              <p:cNvSpPr>
                <a:spLocks noChangeArrowheads="1"/>
              </p:cNvSpPr>
              <p:nvPr/>
            </p:nvSpPr>
            <p:spPr bwMode="auto">
              <a:xfrm>
                <a:off x="52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53" name="Oval 61"/>
              <p:cNvSpPr>
                <a:spLocks noChangeArrowheads="1"/>
              </p:cNvSpPr>
              <p:nvPr/>
            </p:nvSpPr>
            <p:spPr bwMode="auto">
              <a:xfrm>
                <a:off x="76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54" name="Oval 62"/>
              <p:cNvSpPr>
                <a:spLocks noChangeArrowheads="1"/>
              </p:cNvSpPr>
              <p:nvPr/>
            </p:nvSpPr>
            <p:spPr bwMode="auto">
              <a:xfrm>
                <a:off x="100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55" name="Oval 63"/>
              <p:cNvSpPr>
                <a:spLocks noChangeArrowheads="1"/>
              </p:cNvSpPr>
              <p:nvPr/>
            </p:nvSpPr>
            <p:spPr bwMode="auto">
              <a:xfrm>
                <a:off x="124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56" name="Oval 64"/>
              <p:cNvSpPr>
                <a:spLocks noChangeArrowheads="1"/>
              </p:cNvSpPr>
              <p:nvPr/>
            </p:nvSpPr>
            <p:spPr bwMode="auto">
              <a:xfrm>
                <a:off x="148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57" name="Oval 65"/>
              <p:cNvSpPr>
                <a:spLocks noChangeArrowheads="1"/>
              </p:cNvSpPr>
              <p:nvPr/>
            </p:nvSpPr>
            <p:spPr bwMode="auto">
              <a:xfrm>
                <a:off x="172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58" name="Oval 66"/>
              <p:cNvSpPr>
                <a:spLocks noChangeArrowheads="1"/>
              </p:cNvSpPr>
              <p:nvPr/>
            </p:nvSpPr>
            <p:spPr bwMode="auto">
              <a:xfrm>
                <a:off x="196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59" name="Oval 67"/>
              <p:cNvSpPr>
                <a:spLocks noChangeArrowheads="1"/>
              </p:cNvSpPr>
              <p:nvPr/>
            </p:nvSpPr>
            <p:spPr bwMode="auto">
              <a:xfrm>
                <a:off x="220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60" name="Oval 68"/>
              <p:cNvSpPr>
                <a:spLocks noChangeArrowheads="1"/>
              </p:cNvSpPr>
              <p:nvPr/>
            </p:nvSpPr>
            <p:spPr bwMode="auto">
              <a:xfrm>
                <a:off x="244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61" name="Oval 69"/>
              <p:cNvSpPr>
                <a:spLocks noChangeArrowheads="1"/>
              </p:cNvSpPr>
              <p:nvPr/>
            </p:nvSpPr>
            <p:spPr bwMode="auto">
              <a:xfrm>
                <a:off x="268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grpSp>
        <p:grpSp>
          <p:nvGrpSpPr>
            <p:cNvPr id="40972" name="Group 70"/>
            <p:cNvGrpSpPr>
              <a:grpSpLocks/>
            </p:cNvGrpSpPr>
            <p:nvPr/>
          </p:nvGrpSpPr>
          <p:grpSpPr bwMode="auto">
            <a:xfrm>
              <a:off x="48" y="2016"/>
              <a:ext cx="2736" cy="96"/>
              <a:chOff x="48" y="1056"/>
              <a:chExt cx="2736" cy="96"/>
            </a:xfrm>
          </p:grpSpPr>
          <p:sp>
            <p:nvSpPr>
              <p:cNvPr id="41038" name="Oval 71"/>
              <p:cNvSpPr>
                <a:spLocks noChangeArrowheads="1"/>
              </p:cNvSpPr>
              <p:nvPr/>
            </p:nvSpPr>
            <p:spPr bwMode="auto">
              <a:xfrm>
                <a:off x="4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39" name="Oval 72"/>
              <p:cNvSpPr>
                <a:spLocks noChangeArrowheads="1"/>
              </p:cNvSpPr>
              <p:nvPr/>
            </p:nvSpPr>
            <p:spPr bwMode="auto">
              <a:xfrm>
                <a:off x="28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40" name="Oval 73"/>
              <p:cNvSpPr>
                <a:spLocks noChangeArrowheads="1"/>
              </p:cNvSpPr>
              <p:nvPr/>
            </p:nvSpPr>
            <p:spPr bwMode="auto">
              <a:xfrm>
                <a:off x="52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41" name="Oval 74"/>
              <p:cNvSpPr>
                <a:spLocks noChangeArrowheads="1"/>
              </p:cNvSpPr>
              <p:nvPr/>
            </p:nvSpPr>
            <p:spPr bwMode="auto">
              <a:xfrm>
                <a:off x="76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42" name="Oval 75"/>
              <p:cNvSpPr>
                <a:spLocks noChangeArrowheads="1"/>
              </p:cNvSpPr>
              <p:nvPr/>
            </p:nvSpPr>
            <p:spPr bwMode="auto">
              <a:xfrm>
                <a:off x="100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43" name="Oval 76"/>
              <p:cNvSpPr>
                <a:spLocks noChangeArrowheads="1"/>
              </p:cNvSpPr>
              <p:nvPr/>
            </p:nvSpPr>
            <p:spPr bwMode="auto">
              <a:xfrm>
                <a:off x="124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44" name="Oval 77"/>
              <p:cNvSpPr>
                <a:spLocks noChangeArrowheads="1"/>
              </p:cNvSpPr>
              <p:nvPr/>
            </p:nvSpPr>
            <p:spPr bwMode="auto">
              <a:xfrm>
                <a:off x="148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45" name="Oval 78"/>
              <p:cNvSpPr>
                <a:spLocks noChangeArrowheads="1"/>
              </p:cNvSpPr>
              <p:nvPr/>
            </p:nvSpPr>
            <p:spPr bwMode="auto">
              <a:xfrm>
                <a:off x="172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46" name="Oval 79"/>
              <p:cNvSpPr>
                <a:spLocks noChangeArrowheads="1"/>
              </p:cNvSpPr>
              <p:nvPr/>
            </p:nvSpPr>
            <p:spPr bwMode="auto">
              <a:xfrm>
                <a:off x="196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47" name="Oval 80"/>
              <p:cNvSpPr>
                <a:spLocks noChangeArrowheads="1"/>
              </p:cNvSpPr>
              <p:nvPr/>
            </p:nvSpPr>
            <p:spPr bwMode="auto">
              <a:xfrm>
                <a:off x="220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48" name="Oval 81"/>
              <p:cNvSpPr>
                <a:spLocks noChangeArrowheads="1"/>
              </p:cNvSpPr>
              <p:nvPr/>
            </p:nvSpPr>
            <p:spPr bwMode="auto">
              <a:xfrm>
                <a:off x="244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49" name="Oval 82"/>
              <p:cNvSpPr>
                <a:spLocks noChangeArrowheads="1"/>
              </p:cNvSpPr>
              <p:nvPr/>
            </p:nvSpPr>
            <p:spPr bwMode="auto">
              <a:xfrm>
                <a:off x="268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grpSp>
        <p:grpSp>
          <p:nvGrpSpPr>
            <p:cNvPr id="40973" name="Group 83"/>
            <p:cNvGrpSpPr>
              <a:grpSpLocks/>
            </p:cNvGrpSpPr>
            <p:nvPr/>
          </p:nvGrpSpPr>
          <p:grpSpPr bwMode="auto">
            <a:xfrm>
              <a:off x="48" y="2256"/>
              <a:ext cx="2736" cy="96"/>
              <a:chOff x="48" y="1056"/>
              <a:chExt cx="2736" cy="96"/>
            </a:xfrm>
          </p:grpSpPr>
          <p:sp>
            <p:nvSpPr>
              <p:cNvPr id="41026" name="Oval 84"/>
              <p:cNvSpPr>
                <a:spLocks noChangeArrowheads="1"/>
              </p:cNvSpPr>
              <p:nvPr/>
            </p:nvSpPr>
            <p:spPr bwMode="auto">
              <a:xfrm>
                <a:off x="4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27" name="Oval 85"/>
              <p:cNvSpPr>
                <a:spLocks noChangeArrowheads="1"/>
              </p:cNvSpPr>
              <p:nvPr/>
            </p:nvSpPr>
            <p:spPr bwMode="auto">
              <a:xfrm>
                <a:off x="28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28" name="Oval 86"/>
              <p:cNvSpPr>
                <a:spLocks noChangeArrowheads="1"/>
              </p:cNvSpPr>
              <p:nvPr/>
            </p:nvSpPr>
            <p:spPr bwMode="auto">
              <a:xfrm>
                <a:off x="52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29" name="Oval 87"/>
              <p:cNvSpPr>
                <a:spLocks noChangeArrowheads="1"/>
              </p:cNvSpPr>
              <p:nvPr/>
            </p:nvSpPr>
            <p:spPr bwMode="auto">
              <a:xfrm>
                <a:off x="76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30" name="Oval 88"/>
              <p:cNvSpPr>
                <a:spLocks noChangeArrowheads="1"/>
              </p:cNvSpPr>
              <p:nvPr/>
            </p:nvSpPr>
            <p:spPr bwMode="auto">
              <a:xfrm>
                <a:off x="100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31" name="Oval 89"/>
              <p:cNvSpPr>
                <a:spLocks noChangeArrowheads="1"/>
              </p:cNvSpPr>
              <p:nvPr/>
            </p:nvSpPr>
            <p:spPr bwMode="auto">
              <a:xfrm>
                <a:off x="124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32" name="Oval 90"/>
              <p:cNvSpPr>
                <a:spLocks noChangeArrowheads="1"/>
              </p:cNvSpPr>
              <p:nvPr/>
            </p:nvSpPr>
            <p:spPr bwMode="auto">
              <a:xfrm>
                <a:off x="148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33" name="Oval 91"/>
              <p:cNvSpPr>
                <a:spLocks noChangeArrowheads="1"/>
              </p:cNvSpPr>
              <p:nvPr/>
            </p:nvSpPr>
            <p:spPr bwMode="auto">
              <a:xfrm>
                <a:off x="172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34" name="Oval 92"/>
              <p:cNvSpPr>
                <a:spLocks noChangeArrowheads="1"/>
              </p:cNvSpPr>
              <p:nvPr/>
            </p:nvSpPr>
            <p:spPr bwMode="auto">
              <a:xfrm>
                <a:off x="196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35" name="Oval 93"/>
              <p:cNvSpPr>
                <a:spLocks noChangeArrowheads="1"/>
              </p:cNvSpPr>
              <p:nvPr/>
            </p:nvSpPr>
            <p:spPr bwMode="auto">
              <a:xfrm>
                <a:off x="220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36" name="Oval 94"/>
              <p:cNvSpPr>
                <a:spLocks noChangeArrowheads="1"/>
              </p:cNvSpPr>
              <p:nvPr/>
            </p:nvSpPr>
            <p:spPr bwMode="auto">
              <a:xfrm>
                <a:off x="244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37" name="Oval 95"/>
              <p:cNvSpPr>
                <a:spLocks noChangeArrowheads="1"/>
              </p:cNvSpPr>
              <p:nvPr/>
            </p:nvSpPr>
            <p:spPr bwMode="auto">
              <a:xfrm>
                <a:off x="268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grpSp>
        <p:grpSp>
          <p:nvGrpSpPr>
            <p:cNvPr id="40974" name="Group 96"/>
            <p:cNvGrpSpPr>
              <a:grpSpLocks/>
            </p:cNvGrpSpPr>
            <p:nvPr/>
          </p:nvGrpSpPr>
          <p:grpSpPr bwMode="auto">
            <a:xfrm>
              <a:off x="48" y="2496"/>
              <a:ext cx="2736" cy="96"/>
              <a:chOff x="48" y="1056"/>
              <a:chExt cx="2736" cy="96"/>
            </a:xfrm>
          </p:grpSpPr>
          <p:sp>
            <p:nvSpPr>
              <p:cNvPr id="41014" name="Oval 97"/>
              <p:cNvSpPr>
                <a:spLocks noChangeArrowheads="1"/>
              </p:cNvSpPr>
              <p:nvPr/>
            </p:nvSpPr>
            <p:spPr bwMode="auto">
              <a:xfrm>
                <a:off x="4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15" name="Oval 98"/>
              <p:cNvSpPr>
                <a:spLocks noChangeArrowheads="1"/>
              </p:cNvSpPr>
              <p:nvPr/>
            </p:nvSpPr>
            <p:spPr bwMode="auto">
              <a:xfrm>
                <a:off x="28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16" name="Oval 99"/>
              <p:cNvSpPr>
                <a:spLocks noChangeArrowheads="1"/>
              </p:cNvSpPr>
              <p:nvPr/>
            </p:nvSpPr>
            <p:spPr bwMode="auto">
              <a:xfrm>
                <a:off x="52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17" name="Oval 100"/>
              <p:cNvSpPr>
                <a:spLocks noChangeArrowheads="1"/>
              </p:cNvSpPr>
              <p:nvPr/>
            </p:nvSpPr>
            <p:spPr bwMode="auto">
              <a:xfrm>
                <a:off x="76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18" name="Oval 101"/>
              <p:cNvSpPr>
                <a:spLocks noChangeArrowheads="1"/>
              </p:cNvSpPr>
              <p:nvPr/>
            </p:nvSpPr>
            <p:spPr bwMode="auto">
              <a:xfrm>
                <a:off x="100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19" name="Oval 102"/>
              <p:cNvSpPr>
                <a:spLocks noChangeArrowheads="1"/>
              </p:cNvSpPr>
              <p:nvPr/>
            </p:nvSpPr>
            <p:spPr bwMode="auto">
              <a:xfrm>
                <a:off x="124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20" name="Oval 103"/>
              <p:cNvSpPr>
                <a:spLocks noChangeArrowheads="1"/>
              </p:cNvSpPr>
              <p:nvPr/>
            </p:nvSpPr>
            <p:spPr bwMode="auto">
              <a:xfrm>
                <a:off x="148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21" name="Oval 104"/>
              <p:cNvSpPr>
                <a:spLocks noChangeArrowheads="1"/>
              </p:cNvSpPr>
              <p:nvPr/>
            </p:nvSpPr>
            <p:spPr bwMode="auto">
              <a:xfrm>
                <a:off x="172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22" name="Oval 105"/>
              <p:cNvSpPr>
                <a:spLocks noChangeArrowheads="1"/>
              </p:cNvSpPr>
              <p:nvPr/>
            </p:nvSpPr>
            <p:spPr bwMode="auto">
              <a:xfrm>
                <a:off x="196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23" name="Oval 106"/>
              <p:cNvSpPr>
                <a:spLocks noChangeArrowheads="1"/>
              </p:cNvSpPr>
              <p:nvPr/>
            </p:nvSpPr>
            <p:spPr bwMode="auto">
              <a:xfrm>
                <a:off x="220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24" name="Oval 107"/>
              <p:cNvSpPr>
                <a:spLocks noChangeArrowheads="1"/>
              </p:cNvSpPr>
              <p:nvPr/>
            </p:nvSpPr>
            <p:spPr bwMode="auto">
              <a:xfrm>
                <a:off x="244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25" name="Oval 108"/>
              <p:cNvSpPr>
                <a:spLocks noChangeArrowheads="1"/>
              </p:cNvSpPr>
              <p:nvPr/>
            </p:nvSpPr>
            <p:spPr bwMode="auto">
              <a:xfrm>
                <a:off x="268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grpSp>
        <p:grpSp>
          <p:nvGrpSpPr>
            <p:cNvPr id="40975" name="Group 109"/>
            <p:cNvGrpSpPr>
              <a:grpSpLocks/>
            </p:cNvGrpSpPr>
            <p:nvPr/>
          </p:nvGrpSpPr>
          <p:grpSpPr bwMode="auto">
            <a:xfrm>
              <a:off x="48" y="2736"/>
              <a:ext cx="2736" cy="96"/>
              <a:chOff x="48" y="1056"/>
              <a:chExt cx="2736" cy="96"/>
            </a:xfrm>
          </p:grpSpPr>
          <p:sp>
            <p:nvSpPr>
              <p:cNvPr id="41002" name="Oval 110"/>
              <p:cNvSpPr>
                <a:spLocks noChangeArrowheads="1"/>
              </p:cNvSpPr>
              <p:nvPr/>
            </p:nvSpPr>
            <p:spPr bwMode="auto">
              <a:xfrm>
                <a:off x="4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03" name="Oval 111"/>
              <p:cNvSpPr>
                <a:spLocks noChangeArrowheads="1"/>
              </p:cNvSpPr>
              <p:nvPr/>
            </p:nvSpPr>
            <p:spPr bwMode="auto">
              <a:xfrm>
                <a:off x="28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04" name="Oval 112"/>
              <p:cNvSpPr>
                <a:spLocks noChangeArrowheads="1"/>
              </p:cNvSpPr>
              <p:nvPr/>
            </p:nvSpPr>
            <p:spPr bwMode="auto">
              <a:xfrm>
                <a:off x="52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05" name="Oval 113"/>
              <p:cNvSpPr>
                <a:spLocks noChangeArrowheads="1"/>
              </p:cNvSpPr>
              <p:nvPr/>
            </p:nvSpPr>
            <p:spPr bwMode="auto">
              <a:xfrm>
                <a:off x="76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06" name="Oval 114"/>
              <p:cNvSpPr>
                <a:spLocks noChangeArrowheads="1"/>
              </p:cNvSpPr>
              <p:nvPr/>
            </p:nvSpPr>
            <p:spPr bwMode="auto">
              <a:xfrm>
                <a:off x="100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07" name="Oval 115"/>
              <p:cNvSpPr>
                <a:spLocks noChangeArrowheads="1"/>
              </p:cNvSpPr>
              <p:nvPr/>
            </p:nvSpPr>
            <p:spPr bwMode="auto">
              <a:xfrm>
                <a:off x="124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08" name="Oval 116"/>
              <p:cNvSpPr>
                <a:spLocks noChangeArrowheads="1"/>
              </p:cNvSpPr>
              <p:nvPr/>
            </p:nvSpPr>
            <p:spPr bwMode="auto">
              <a:xfrm>
                <a:off x="148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09" name="Oval 117"/>
              <p:cNvSpPr>
                <a:spLocks noChangeArrowheads="1"/>
              </p:cNvSpPr>
              <p:nvPr/>
            </p:nvSpPr>
            <p:spPr bwMode="auto">
              <a:xfrm>
                <a:off x="172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10" name="Oval 118"/>
              <p:cNvSpPr>
                <a:spLocks noChangeArrowheads="1"/>
              </p:cNvSpPr>
              <p:nvPr/>
            </p:nvSpPr>
            <p:spPr bwMode="auto">
              <a:xfrm>
                <a:off x="196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11" name="Oval 119"/>
              <p:cNvSpPr>
                <a:spLocks noChangeArrowheads="1"/>
              </p:cNvSpPr>
              <p:nvPr/>
            </p:nvSpPr>
            <p:spPr bwMode="auto">
              <a:xfrm>
                <a:off x="220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12" name="Oval 120"/>
              <p:cNvSpPr>
                <a:spLocks noChangeArrowheads="1"/>
              </p:cNvSpPr>
              <p:nvPr/>
            </p:nvSpPr>
            <p:spPr bwMode="auto">
              <a:xfrm>
                <a:off x="244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13" name="Oval 121"/>
              <p:cNvSpPr>
                <a:spLocks noChangeArrowheads="1"/>
              </p:cNvSpPr>
              <p:nvPr/>
            </p:nvSpPr>
            <p:spPr bwMode="auto">
              <a:xfrm>
                <a:off x="268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grpSp>
        <p:grpSp>
          <p:nvGrpSpPr>
            <p:cNvPr id="40976" name="Group 122"/>
            <p:cNvGrpSpPr>
              <a:grpSpLocks/>
            </p:cNvGrpSpPr>
            <p:nvPr/>
          </p:nvGrpSpPr>
          <p:grpSpPr bwMode="auto">
            <a:xfrm>
              <a:off x="48" y="2976"/>
              <a:ext cx="2736" cy="96"/>
              <a:chOff x="48" y="1056"/>
              <a:chExt cx="2736" cy="96"/>
            </a:xfrm>
          </p:grpSpPr>
          <p:sp>
            <p:nvSpPr>
              <p:cNvPr id="40990" name="Oval 123"/>
              <p:cNvSpPr>
                <a:spLocks noChangeArrowheads="1"/>
              </p:cNvSpPr>
              <p:nvPr/>
            </p:nvSpPr>
            <p:spPr bwMode="auto">
              <a:xfrm>
                <a:off x="4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0991" name="Oval 124"/>
              <p:cNvSpPr>
                <a:spLocks noChangeArrowheads="1"/>
              </p:cNvSpPr>
              <p:nvPr/>
            </p:nvSpPr>
            <p:spPr bwMode="auto">
              <a:xfrm>
                <a:off x="28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0992" name="Oval 125"/>
              <p:cNvSpPr>
                <a:spLocks noChangeArrowheads="1"/>
              </p:cNvSpPr>
              <p:nvPr/>
            </p:nvSpPr>
            <p:spPr bwMode="auto">
              <a:xfrm>
                <a:off x="52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0993" name="Oval 126"/>
              <p:cNvSpPr>
                <a:spLocks noChangeArrowheads="1"/>
              </p:cNvSpPr>
              <p:nvPr/>
            </p:nvSpPr>
            <p:spPr bwMode="auto">
              <a:xfrm>
                <a:off x="76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0994" name="Oval 127"/>
              <p:cNvSpPr>
                <a:spLocks noChangeArrowheads="1"/>
              </p:cNvSpPr>
              <p:nvPr/>
            </p:nvSpPr>
            <p:spPr bwMode="auto">
              <a:xfrm>
                <a:off x="100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0995" name="Oval 128"/>
              <p:cNvSpPr>
                <a:spLocks noChangeArrowheads="1"/>
              </p:cNvSpPr>
              <p:nvPr/>
            </p:nvSpPr>
            <p:spPr bwMode="auto">
              <a:xfrm>
                <a:off x="124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0996" name="Oval 129"/>
              <p:cNvSpPr>
                <a:spLocks noChangeArrowheads="1"/>
              </p:cNvSpPr>
              <p:nvPr/>
            </p:nvSpPr>
            <p:spPr bwMode="auto">
              <a:xfrm>
                <a:off x="148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0997" name="Oval 130"/>
              <p:cNvSpPr>
                <a:spLocks noChangeArrowheads="1"/>
              </p:cNvSpPr>
              <p:nvPr/>
            </p:nvSpPr>
            <p:spPr bwMode="auto">
              <a:xfrm>
                <a:off x="172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0998" name="Oval 131"/>
              <p:cNvSpPr>
                <a:spLocks noChangeArrowheads="1"/>
              </p:cNvSpPr>
              <p:nvPr/>
            </p:nvSpPr>
            <p:spPr bwMode="auto">
              <a:xfrm>
                <a:off x="196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0999" name="Oval 132"/>
              <p:cNvSpPr>
                <a:spLocks noChangeArrowheads="1"/>
              </p:cNvSpPr>
              <p:nvPr/>
            </p:nvSpPr>
            <p:spPr bwMode="auto">
              <a:xfrm>
                <a:off x="220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00" name="Oval 133"/>
              <p:cNvSpPr>
                <a:spLocks noChangeArrowheads="1"/>
              </p:cNvSpPr>
              <p:nvPr/>
            </p:nvSpPr>
            <p:spPr bwMode="auto">
              <a:xfrm>
                <a:off x="244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01" name="Oval 134"/>
              <p:cNvSpPr>
                <a:spLocks noChangeArrowheads="1"/>
              </p:cNvSpPr>
              <p:nvPr/>
            </p:nvSpPr>
            <p:spPr bwMode="auto">
              <a:xfrm>
                <a:off x="268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grpSp>
        <p:grpSp>
          <p:nvGrpSpPr>
            <p:cNvPr id="40977" name="Group 135"/>
            <p:cNvGrpSpPr>
              <a:grpSpLocks/>
            </p:cNvGrpSpPr>
            <p:nvPr/>
          </p:nvGrpSpPr>
          <p:grpSpPr bwMode="auto">
            <a:xfrm>
              <a:off x="48" y="3216"/>
              <a:ext cx="2736" cy="96"/>
              <a:chOff x="48" y="1056"/>
              <a:chExt cx="2736" cy="96"/>
            </a:xfrm>
          </p:grpSpPr>
          <p:sp>
            <p:nvSpPr>
              <p:cNvPr id="40978" name="Oval 136"/>
              <p:cNvSpPr>
                <a:spLocks noChangeArrowheads="1"/>
              </p:cNvSpPr>
              <p:nvPr/>
            </p:nvSpPr>
            <p:spPr bwMode="auto">
              <a:xfrm>
                <a:off x="4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0979" name="Oval 137"/>
              <p:cNvSpPr>
                <a:spLocks noChangeArrowheads="1"/>
              </p:cNvSpPr>
              <p:nvPr/>
            </p:nvSpPr>
            <p:spPr bwMode="auto">
              <a:xfrm>
                <a:off x="28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0980" name="Oval 138"/>
              <p:cNvSpPr>
                <a:spLocks noChangeArrowheads="1"/>
              </p:cNvSpPr>
              <p:nvPr/>
            </p:nvSpPr>
            <p:spPr bwMode="auto">
              <a:xfrm>
                <a:off x="52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0981" name="Oval 139"/>
              <p:cNvSpPr>
                <a:spLocks noChangeArrowheads="1"/>
              </p:cNvSpPr>
              <p:nvPr/>
            </p:nvSpPr>
            <p:spPr bwMode="auto">
              <a:xfrm>
                <a:off x="76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0982" name="Oval 140"/>
              <p:cNvSpPr>
                <a:spLocks noChangeArrowheads="1"/>
              </p:cNvSpPr>
              <p:nvPr/>
            </p:nvSpPr>
            <p:spPr bwMode="auto">
              <a:xfrm>
                <a:off x="100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0983" name="Oval 141"/>
              <p:cNvSpPr>
                <a:spLocks noChangeArrowheads="1"/>
              </p:cNvSpPr>
              <p:nvPr/>
            </p:nvSpPr>
            <p:spPr bwMode="auto">
              <a:xfrm>
                <a:off x="124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0984" name="Oval 142"/>
              <p:cNvSpPr>
                <a:spLocks noChangeArrowheads="1"/>
              </p:cNvSpPr>
              <p:nvPr/>
            </p:nvSpPr>
            <p:spPr bwMode="auto">
              <a:xfrm>
                <a:off x="148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0985" name="Oval 143"/>
              <p:cNvSpPr>
                <a:spLocks noChangeArrowheads="1"/>
              </p:cNvSpPr>
              <p:nvPr/>
            </p:nvSpPr>
            <p:spPr bwMode="auto">
              <a:xfrm>
                <a:off x="172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0986" name="Oval 144"/>
              <p:cNvSpPr>
                <a:spLocks noChangeArrowheads="1"/>
              </p:cNvSpPr>
              <p:nvPr/>
            </p:nvSpPr>
            <p:spPr bwMode="auto">
              <a:xfrm>
                <a:off x="196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0987" name="Oval 145"/>
              <p:cNvSpPr>
                <a:spLocks noChangeArrowheads="1"/>
              </p:cNvSpPr>
              <p:nvPr/>
            </p:nvSpPr>
            <p:spPr bwMode="auto">
              <a:xfrm>
                <a:off x="220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0988" name="Oval 146"/>
              <p:cNvSpPr>
                <a:spLocks noChangeArrowheads="1"/>
              </p:cNvSpPr>
              <p:nvPr/>
            </p:nvSpPr>
            <p:spPr bwMode="auto">
              <a:xfrm>
                <a:off x="244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0989" name="Oval 147"/>
              <p:cNvSpPr>
                <a:spLocks noChangeArrowheads="1"/>
              </p:cNvSpPr>
              <p:nvPr/>
            </p:nvSpPr>
            <p:spPr bwMode="auto">
              <a:xfrm>
                <a:off x="268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grpSp>
      </p:grpSp>
      <p:sp>
        <p:nvSpPr>
          <p:cNvPr id="343215" name="Line 175"/>
          <p:cNvSpPr>
            <a:spLocks noChangeShapeType="1"/>
          </p:cNvSpPr>
          <p:nvPr/>
        </p:nvSpPr>
        <p:spPr bwMode="auto">
          <a:xfrm>
            <a:off x="5181600" y="3733800"/>
            <a:ext cx="533400" cy="0"/>
          </a:xfrm>
          <a:prstGeom prst="line">
            <a:avLst/>
          </a:prstGeom>
          <a:noFill/>
          <a:ln w="635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1" name="Title 1"/>
          <p:cNvSpPr txBox="1">
            <a:spLocks/>
          </p:cNvSpPr>
          <p:nvPr/>
        </p:nvSpPr>
        <p:spPr>
          <a:xfrm>
            <a:off x="457200" y="0"/>
            <a:ext cx="8229600" cy="914400"/>
          </a:xfrm>
          <a:prstGeom prst="rect">
            <a:avLst/>
          </a:prstGeom>
        </p:spPr>
        <p:txBody>
          <a:bodyPr anchor="ctr"/>
          <a:lstStyle/>
          <a:p>
            <a:pPr eaLnBrk="0" hangingPunct="0">
              <a:defRPr/>
            </a:pPr>
            <a:r>
              <a:rPr lang="en-US" sz="4000" dirty="0" err="1">
                <a:latin typeface="+mj-lt"/>
                <a:ea typeface="+mj-ea"/>
                <a:cs typeface="+mj-cs"/>
              </a:rPr>
              <a:t>Subsampling</a:t>
            </a:r>
            <a:r>
              <a:rPr lang="en-US" sz="4000" dirty="0">
                <a:latin typeface="+mj-lt"/>
                <a:ea typeface="+mj-ea"/>
                <a:cs typeface="+mj-cs"/>
              </a:rPr>
              <a:t> by a factor of 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3432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430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321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noChangeArrowheads="1"/>
          </p:cNvSpPr>
          <p:nvPr>
            <p:ph type="body" idx="1"/>
          </p:nvPr>
        </p:nvSpPr>
        <p:spPr/>
        <p:txBody>
          <a:bodyPr/>
          <a:lstStyle/>
          <a:p>
            <a:pPr eaLnBrk="1" hangingPunct="1"/>
            <a:r>
              <a:rPr lang="en-US" sz="2800" smtClean="0"/>
              <a:t>1D example (sinewave):</a:t>
            </a:r>
          </a:p>
        </p:txBody>
      </p:sp>
      <p:pic>
        <p:nvPicPr>
          <p:cNvPr id="41987" name="Picture 4" descr="sine-sample-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743200"/>
            <a:ext cx="7199313" cy="181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Text Box 5"/>
          <p:cNvSpPr txBox="1">
            <a:spLocks noChangeArrowheads="1"/>
          </p:cNvSpPr>
          <p:nvPr/>
        </p:nvSpPr>
        <p:spPr bwMode="auto">
          <a:xfrm>
            <a:off x="7391400" y="6477000"/>
            <a:ext cx="1689100" cy="2746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200"/>
              <a:t>Source: S. Marschner</a:t>
            </a:r>
          </a:p>
        </p:txBody>
      </p:sp>
      <p:sp>
        <p:nvSpPr>
          <p:cNvPr id="41989" name="Title 6"/>
          <p:cNvSpPr>
            <a:spLocks noGrp="1"/>
          </p:cNvSpPr>
          <p:nvPr>
            <p:ph type="title"/>
          </p:nvPr>
        </p:nvSpPr>
        <p:spPr/>
        <p:txBody>
          <a:bodyPr/>
          <a:lstStyle/>
          <a:p>
            <a:r>
              <a:rPr lang="en-US" smtClean="0"/>
              <a:t>Aliasing problem</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mtClean="0"/>
              <a:t>Review: questions</a:t>
            </a:r>
          </a:p>
        </p:txBody>
      </p:sp>
      <p:sp>
        <p:nvSpPr>
          <p:cNvPr id="10243" name="Content Placeholder 2"/>
          <p:cNvSpPr>
            <a:spLocks noGrp="1"/>
          </p:cNvSpPr>
          <p:nvPr>
            <p:ph idx="1"/>
          </p:nvPr>
        </p:nvSpPr>
        <p:spPr>
          <a:xfrm>
            <a:off x="457200" y="990600"/>
            <a:ext cx="8229600" cy="609600"/>
          </a:xfrm>
        </p:spPr>
        <p:txBody>
          <a:bodyPr/>
          <a:lstStyle/>
          <a:p>
            <a:pPr marL="514350" indent="-514350">
              <a:buFont typeface="Arial" charset="0"/>
              <a:buNone/>
            </a:pPr>
            <a:r>
              <a:rPr lang="en-US" smtClean="0"/>
              <a:t>3.  Fill in the blanks:</a:t>
            </a:r>
          </a:p>
        </p:txBody>
      </p:sp>
      <p:pic>
        <p:nvPicPr>
          <p:cNvPr id="10244" name="Picture 3" descr="C:\Users\Hoiem\Documents\Classes\Computational Photography - Fall 2010\lectures\figs\filters\fil_pairs\sobel_gaus.png"/>
          <p:cNvPicPr>
            <a:picLocks noChangeAspect="1" noChangeArrowheads="1"/>
          </p:cNvPicPr>
          <p:nvPr/>
        </p:nvPicPr>
        <p:blipFill>
          <a:blip r:embed="rId2" cstate="print">
            <a:extLst>
              <a:ext uri="{28A0092B-C50C-407E-A947-70E740481C1C}">
                <a14:useLocalDpi xmlns:a14="http://schemas.microsoft.com/office/drawing/2010/main" val="0"/>
              </a:ext>
            </a:extLst>
          </a:blip>
          <a:srcRect l="15788" t="3510" r="14474" b="3510"/>
          <a:stretch>
            <a:fillRect/>
          </a:stretch>
        </p:blipFill>
        <p:spPr bwMode="auto">
          <a:xfrm>
            <a:off x="7086600" y="1066800"/>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4" descr="C:\Users\Hoiem\Documents\Classes\Computational Photography - Fall 2010\lectures\figs\filters\fil_pairs\fil_sobel.png"/>
          <p:cNvPicPr>
            <a:picLocks noChangeAspect="1" noChangeArrowheads="1"/>
          </p:cNvPicPr>
          <p:nvPr/>
        </p:nvPicPr>
        <p:blipFill>
          <a:blip r:embed="rId3" cstate="print">
            <a:extLst>
              <a:ext uri="{28A0092B-C50C-407E-A947-70E740481C1C}">
                <a14:useLocalDpi xmlns:a14="http://schemas.microsoft.com/office/drawing/2010/main" val="0"/>
              </a:ext>
            </a:extLst>
          </a:blip>
          <a:srcRect l="16667" t="4167" r="13542" b="4167"/>
          <a:stretch>
            <a:fillRect/>
          </a:stretch>
        </p:blipFill>
        <p:spPr bwMode="auto">
          <a:xfrm>
            <a:off x="7391400" y="2667000"/>
            <a:ext cx="590550"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5" descr="C:\Users\Hoiem\Documents\Classes\Computational Photography - Fall 2010\lectures\figs\filters\fil_pairs\fil_gaus.png"/>
          <p:cNvPicPr>
            <a:picLocks noChangeAspect="1" noChangeArrowheads="1"/>
          </p:cNvPicPr>
          <p:nvPr/>
        </p:nvPicPr>
        <p:blipFill>
          <a:blip r:embed="rId4" cstate="print">
            <a:extLst>
              <a:ext uri="{28A0092B-C50C-407E-A947-70E740481C1C}">
                <a14:useLocalDpi xmlns:a14="http://schemas.microsoft.com/office/drawing/2010/main" val="0"/>
              </a:ext>
            </a:extLst>
          </a:blip>
          <a:srcRect l="17708" t="5556" r="16667" b="6944"/>
          <a:stretch>
            <a:fillRect/>
          </a:stretch>
        </p:blipFill>
        <p:spPr bwMode="auto">
          <a:xfrm>
            <a:off x="7086600" y="37338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6" descr="C:\Users\Hoiem\Documents\Classes\Computational Photography - Fall 2010\lectures\figs\filters\fil_pairs\im_shift.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3400" y="3657600"/>
            <a:ext cx="2389188"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7" descr="C:\Users\Hoiem\Documents\Classes\Computational Photography - Fall 2010\lectures\figs\filters\fil_pairs\im_orig.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29400" y="5257800"/>
            <a:ext cx="2133600" cy="136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9" name="TextBox 11"/>
          <p:cNvSpPr txBox="1">
            <a:spLocks noChangeArrowheads="1"/>
          </p:cNvSpPr>
          <p:nvPr/>
        </p:nvSpPr>
        <p:spPr bwMode="auto">
          <a:xfrm>
            <a:off x="4038600" y="838200"/>
            <a:ext cx="2581275"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latin typeface="Courier New" pitchFamily="49" charset="0"/>
                <a:cs typeface="Courier New" pitchFamily="49" charset="0"/>
              </a:rPr>
              <a:t>a) _ = D * B </a:t>
            </a:r>
          </a:p>
          <a:p>
            <a:pPr eaLnBrk="1" hangingPunct="1"/>
            <a:r>
              <a:rPr lang="en-US" sz="2400">
                <a:latin typeface="Courier New" pitchFamily="49" charset="0"/>
                <a:cs typeface="Courier New" pitchFamily="49" charset="0"/>
              </a:rPr>
              <a:t>b) A = _ * _</a:t>
            </a:r>
          </a:p>
          <a:p>
            <a:pPr eaLnBrk="1" hangingPunct="1"/>
            <a:r>
              <a:rPr lang="en-US" sz="2400">
                <a:latin typeface="Courier New" pitchFamily="49" charset="0"/>
                <a:cs typeface="Courier New" pitchFamily="49" charset="0"/>
              </a:rPr>
              <a:t>c) F = D * _</a:t>
            </a:r>
          </a:p>
          <a:p>
            <a:pPr eaLnBrk="1" hangingPunct="1"/>
            <a:r>
              <a:rPr lang="en-US" sz="2400">
                <a:latin typeface="Courier New" pitchFamily="49" charset="0"/>
                <a:cs typeface="Courier New" pitchFamily="49" charset="0"/>
              </a:rPr>
              <a:t>d) _ = D * D</a:t>
            </a:r>
          </a:p>
          <a:p>
            <a:pPr eaLnBrk="1" hangingPunct="1"/>
            <a:endParaRPr lang="en-US" sz="2800"/>
          </a:p>
        </p:txBody>
      </p:sp>
      <p:sp>
        <p:nvSpPr>
          <p:cNvPr id="10250" name="TextBox 12"/>
          <p:cNvSpPr txBox="1">
            <a:spLocks noChangeArrowheads="1"/>
          </p:cNvSpPr>
          <p:nvPr/>
        </p:nvSpPr>
        <p:spPr bwMode="auto">
          <a:xfrm>
            <a:off x="6858000" y="990600"/>
            <a:ext cx="3381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A</a:t>
            </a:r>
          </a:p>
        </p:txBody>
      </p:sp>
      <p:sp>
        <p:nvSpPr>
          <p:cNvPr id="10251" name="TextBox 13"/>
          <p:cNvSpPr txBox="1">
            <a:spLocks noChangeArrowheads="1"/>
          </p:cNvSpPr>
          <p:nvPr/>
        </p:nvSpPr>
        <p:spPr bwMode="auto">
          <a:xfrm>
            <a:off x="7162800" y="2667000"/>
            <a:ext cx="3000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B</a:t>
            </a:r>
          </a:p>
        </p:txBody>
      </p:sp>
      <p:sp>
        <p:nvSpPr>
          <p:cNvPr id="10252" name="TextBox 14"/>
          <p:cNvSpPr txBox="1">
            <a:spLocks noChangeArrowheads="1"/>
          </p:cNvSpPr>
          <p:nvPr/>
        </p:nvSpPr>
        <p:spPr bwMode="auto">
          <a:xfrm>
            <a:off x="6781800" y="3733800"/>
            <a:ext cx="3508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a:t>
            </a:r>
          </a:p>
        </p:txBody>
      </p:sp>
      <p:sp>
        <p:nvSpPr>
          <p:cNvPr id="10253" name="TextBox 15"/>
          <p:cNvSpPr txBox="1">
            <a:spLocks noChangeArrowheads="1"/>
          </p:cNvSpPr>
          <p:nvPr/>
        </p:nvSpPr>
        <p:spPr bwMode="auto">
          <a:xfrm>
            <a:off x="6324600" y="5181600"/>
            <a:ext cx="3508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D</a:t>
            </a:r>
          </a:p>
        </p:txBody>
      </p:sp>
      <p:pic>
        <p:nvPicPr>
          <p:cNvPr id="10254" name="Picture 8" descr="C:\Users\Hoiem\Documents\Classes\Computational Photography - Fall 2010\lectures\figs\filters\fil_pairs\fil_shift.png"/>
          <p:cNvPicPr>
            <a:picLocks noChangeAspect="1" noChangeArrowheads="1"/>
          </p:cNvPicPr>
          <p:nvPr/>
        </p:nvPicPr>
        <p:blipFill>
          <a:blip r:embed="rId7">
            <a:extLst>
              <a:ext uri="{28A0092B-C50C-407E-A947-70E740481C1C}">
                <a14:useLocalDpi xmlns:a14="http://schemas.microsoft.com/office/drawing/2010/main" val="0"/>
              </a:ext>
            </a:extLst>
          </a:blip>
          <a:srcRect l="9375" t="41667" r="7292" b="41666"/>
          <a:stretch>
            <a:fillRect/>
          </a:stretch>
        </p:blipFill>
        <p:spPr bwMode="auto">
          <a:xfrm>
            <a:off x="533400" y="2971800"/>
            <a:ext cx="2438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5" name="TextBox 17"/>
          <p:cNvSpPr txBox="1">
            <a:spLocks noChangeArrowheads="1"/>
          </p:cNvSpPr>
          <p:nvPr/>
        </p:nvSpPr>
        <p:spPr bwMode="auto">
          <a:xfrm>
            <a:off x="228600" y="2927350"/>
            <a:ext cx="3381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E</a:t>
            </a:r>
          </a:p>
        </p:txBody>
      </p:sp>
      <p:pic>
        <p:nvPicPr>
          <p:cNvPr id="10256" name="Picture 9" descr="C:\Users\Hoiem\Documents\Classes\Computational Photography - Fall 2010\lectures\figs\filters\fil_pairs\im_gaus.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3400" y="5257800"/>
            <a:ext cx="191135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7" name="TextBox 19"/>
          <p:cNvSpPr txBox="1">
            <a:spLocks noChangeArrowheads="1"/>
          </p:cNvSpPr>
          <p:nvPr/>
        </p:nvSpPr>
        <p:spPr bwMode="auto">
          <a:xfrm>
            <a:off x="152400" y="3810000"/>
            <a:ext cx="3254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F</a:t>
            </a:r>
          </a:p>
        </p:txBody>
      </p:sp>
      <p:pic>
        <p:nvPicPr>
          <p:cNvPr id="10258" name="Picture 10" descr="C:\Users\Hoiem\Documents\Classes\Computational Photography - Fall 2010\lectures\figs\filters\fil_pairs\im_sobel.png"/>
          <p:cNvPicPr>
            <a:picLocks noChangeAspect="1" noChangeArrowheads="1"/>
          </p:cNvPicPr>
          <p:nvPr/>
        </p:nvPicPr>
        <p:blipFill>
          <a:blip r:embed="rId9" cstate="print">
            <a:extLst>
              <a:ext uri="{28A0092B-C50C-407E-A947-70E740481C1C}">
                <a14:useLocalDpi xmlns:a14="http://schemas.microsoft.com/office/drawing/2010/main" val="0"/>
              </a:ext>
            </a:extLst>
          </a:blip>
          <a:srcRect l="9375" t="13889" r="8333" b="13889"/>
          <a:stretch>
            <a:fillRect/>
          </a:stretch>
        </p:blipFill>
        <p:spPr bwMode="auto">
          <a:xfrm>
            <a:off x="3429000" y="3352800"/>
            <a:ext cx="2667000"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9" name="TextBox 21"/>
          <p:cNvSpPr txBox="1">
            <a:spLocks noChangeArrowheads="1"/>
          </p:cNvSpPr>
          <p:nvPr/>
        </p:nvSpPr>
        <p:spPr bwMode="auto">
          <a:xfrm>
            <a:off x="3200400" y="3352800"/>
            <a:ext cx="3635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G</a:t>
            </a:r>
          </a:p>
        </p:txBody>
      </p:sp>
      <p:sp>
        <p:nvSpPr>
          <p:cNvPr id="10260" name="TextBox 22"/>
          <p:cNvSpPr txBox="1">
            <a:spLocks noChangeArrowheads="1"/>
          </p:cNvSpPr>
          <p:nvPr/>
        </p:nvSpPr>
        <p:spPr bwMode="auto">
          <a:xfrm>
            <a:off x="76200" y="5257800"/>
            <a:ext cx="3508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H</a:t>
            </a:r>
          </a:p>
        </p:txBody>
      </p:sp>
      <p:pic>
        <p:nvPicPr>
          <p:cNvPr id="10261" name="Picture 11" descr="C:\Users\Hoiem\Documents\Classes\Computational Photography - Fall 2010\lectures\figs\filters\fil_pairs\im_im.png"/>
          <p:cNvPicPr>
            <a:picLocks noChangeAspect="1" noChangeArrowheads="1"/>
          </p:cNvPicPr>
          <p:nvPr/>
        </p:nvPicPr>
        <p:blipFill>
          <a:blip r:embed="rId10" cstate="print">
            <a:extLst>
              <a:ext uri="{28A0092B-C50C-407E-A947-70E740481C1C}">
                <a14:useLocalDpi xmlns:a14="http://schemas.microsoft.com/office/drawing/2010/main" val="0"/>
              </a:ext>
            </a:extLst>
          </a:blip>
          <a:srcRect l="7292" t="12500" r="7292" b="12500"/>
          <a:stretch>
            <a:fillRect/>
          </a:stretch>
        </p:blipFill>
        <p:spPr bwMode="auto">
          <a:xfrm>
            <a:off x="3505200" y="5181600"/>
            <a:ext cx="254635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2" name="TextBox 24"/>
          <p:cNvSpPr txBox="1">
            <a:spLocks noChangeArrowheads="1"/>
          </p:cNvSpPr>
          <p:nvPr/>
        </p:nvSpPr>
        <p:spPr bwMode="auto">
          <a:xfrm>
            <a:off x="3200400" y="5257800"/>
            <a:ext cx="2492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I</a:t>
            </a:r>
          </a:p>
        </p:txBody>
      </p:sp>
      <p:cxnSp>
        <p:nvCxnSpPr>
          <p:cNvPr id="27" name="Straight Arrow Connector 26"/>
          <p:cNvCxnSpPr>
            <a:stCxn id="10265" idx="1"/>
          </p:cNvCxnSpPr>
          <p:nvPr/>
        </p:nvCxnSpPr>
        <p:spPr>
          <a:xfrm rot="10800000" flipV="1">
            <a:off x="5867400" y="795338"/>
            <a:ext cx="381000" cy="11906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265" name="TextBox 27"/>
          <p:cNvSpPr txBox="1">
            <a:spLocks noChangeArrowheads="1"/>
          </p:cNvSpPr>
          <p:nvPr/>
        </p:nvSpPr>
        <p:spPr bwMode="auto">
          <a:xfrm>
            <a:off x="6248400" y="609600"/>
            <a:ext cx="19796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Filtering Operator</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5" descr="sine-sample-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743200"/>
            <a:ext cx="7199313" cy="181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Text Box 6"/>
          <p:cNvSpPr txBox="1">
            <a:spLocks noChangeArrowheads="1"/>
          </p:cNvSpPr>
          <p:nvPr/>
        </p:nvSpPr>
        <p:spPr bwMode="auto">
          <a:xfrm>
            <a:off x="7391400" y="6477000"/>
            <a:ext cx="1689100" cy="2746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200"/>
              <a:t>Source: S. Marschner</a:t>
            </a:r>
          </a:p>
        </p:txBody>
      </p:sp>
      <p:sp>
        <p:nvSpPr>
          <p:cNvPr id="43012" name="Rectangle 10"/>
          <p:cNvSpPr>
            <a:spLocks noGrp="1" noChangeArrowheads="1"/>
          </p:cNvSpPr>
          <p:nvPr>
            <p:ph type="body" idx="1"/>
          </p:nvPr>
        </p:nvSpPr>
        <p:spPr/>
        <p:txBody>
          <a:bodyPr/>
          <a:lstStyle/>
          <a:p>
            <a:pPr eaLnBrk="1" hangingPunct="1"/>
            <a:r>
              <a:rPr lang="en-US" smtClean="0"/>
              <a:t>1D example (sinewave):</a:t>
            </a:r>
          </a:p>
        </p:txBody>
      </p:sp>
      <p:sp>
        <p:nvSpPr>
          <p:cNvPr id="43013" name="Title 6"/>
          <p:cNvSpPr>
            <a:spLocks noGrp="1"/>
          </p:cNvSpPr>
          <p:nvPr>
            <p:ph type="title"/>
          </p:nvPr>
        </p:nvSpPr>
        <p:spPr/>
        <p:txBody>
          <a:bodyPr/>
          <a:lstStyle/>
          <a:p>
            <a:r>
              <a:rPr lang="en-US" smtClean="0"/>
              <a:t>Aliasing problem</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type="body" idx="1"/>
          </p:nvPr>
        </p:nvSpPr>
        <p:spPr>
          <a:xfrm>
            <a:off x="304800" y="1524000"/>
            <a:ext cx="7772400" cy="4114800"/>
          </a:xfrm>
        </p:spPr>
        <p:txBody>
          <a:bodyPr/>
          <a:lstStyle/>
          <a:p>
            <a:pPr eaLnBrk="1" hangingPunct="1"/>
            <a:r>
              <a:rPr lang="en-US" smtClean="0"/>
              <a:t>Sub-sampling may be dangerous….</a:t>
            </a:r>
          </a:p>
          <a:p>
            <a:pPr eaLnBrk="1" hangingPunct="1"/>
            <a:r>
              <a:rPr lang="en-US" smtClean="0"/>
              <a:t>Characteristic errors may appear: </a:t>
            </a:r>
          </a:p>
          <a:p>
            <a:pPr lvl="1" eaLnBrk="1" hangingPunct="1"/>
            <a:r>
              <a:rPr lang="en-US" smtClean="0"/>
              <a:t>“Wagon wheels rolling the wrong way in movies”</a:t>
            </a:r>
          </a:p>
          <a:p>
            <a:pPr lvl="1" eaLnBrk="1" hangingPunct="1"/>
            <a:r>
              <a:rPr lang="en-US" smtClean="0"/>
              <a:t>“Checkerboards disintegrate in ray tracing”</a:t>
            </a:r>
          </a:p>
          <a:p>
            <a:pPr lvl="1" eaLnBrk="1" hangingPunct="1"/>
            <a:r>
              <a:rPr lang="en-US" smtClean="0"/>
              <a:t>“Striped shirts look funny on color television”</a:t>
            </a:r>
          </a:p>
          <a:p>
            <a:pPr lvl="1" eaLnBrk="1" hangingPunct="1"/>
            <a:endParaRPr lang="en-US" smtClean="0"/>
          </a:p>
        </p:txBody>
      </p:sp>
      <p:sp>
        <p:nvSpPr>
          <p:cNvPr id="44035" name="Text Box 4"/>
          <p:cNvSpPr txBox="1">
            <a:spLocks noChangeArrowheads="1"/>
          </p:cNvSpPr>
          <p:nvPr/>
        </p:nvSpPr>
        <p:spPr bwMode="auto">
          <a:xfrm>
            <a:off x="7454900" y="6583363"/>
            <a:ext cx="1689100" cy="2746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200"/>
              <a:t>Source: D. Forsyth</a:t>
            </a:r>
          </a:p>
        </p:txBody>
      </p:sp>
      <p:sp>
        <p:nvSpPr>
          <p:cNvPr id="44036" name="Title 6"/>
          <p:cNvSpPr>
            <a:spLocks noGrp="1"/>
          </p:cNvSpPr>
          <p:nvPr>
            <p:ph type="title"/>
          </p:nvPr>
        </p:nvSpPr>
        <p:spPr/>
        <p:txBody>
          <a:bodyPr/>
          <a:lstStyle/>
          <a:p>
            <a:r>
              <a:rPr lang="en-US" smtClean="0"/>
              <a:t>Aliasing problem</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smtClean="0"/>
              <a:t>Aliasing in video</a:t>
            </a:r>
          </a:p>
        </p:txBody>
      </p:sp>
      <p:pic>
        <p:nvPicPr>
          <p:cNvPr id="45059" name="Picture 3"/>
          <p:cNvPicPr>
            <a:picLocks noChangeAspect="1" noChangeArrowheads="1"/>
          </p:cNvPicPr>
          <p:nvPr/>
        </p:nvPicPr>
        <p:blipFill>
          <a:blip r:embed="rId2">
            <a:extLst>
              <a:ext uri="{28A0092B-C50C-407E-A947-70E740481C1C}">
                <a14:useLocalDpi xmlns:a14="http://schemas.microsoft.com/office/drawing/2010/main" val="0"/>
              </a:ext>
            </a:extLst>
          </a:blip>
          <a:srcRect l="8000" t="18286" r="9714" b="14667"/>
          <a:stretch>
            <a:fillRect/>
          </a:stretch>
        </p:blipFill>
        <p:spPr bwMode="auto">
          <a:xfrm>
            <a:off x="457200" y="1143000"/>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Text Box 4"/>
          <p:cNvSpPr txBox="1">
            <a:spLocks noChangeArrowheads="1"/>
          </p:cNvSpPr>
          <p:nvPr/>
        </p:nvSpPr>
        <p:spPr bwMode="auto">
          <a:xfrm>
            <a:off x="7543800" y="6583363"/>
            <a:ext cx="15367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a:t>Slide by Steve Seitz</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752600"/>
            <a:ext cx="6096000" cy="406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Text Box 4"/>
          <p:cNvSpPr txBox="1">
            <a:spLocks noChangeArrowheads="1"/>
          </p:cNvSpPr>
          <p:nvPr/>
        </p:nvSpPr>
        <p:spPr bwMode="auto">
          <a:xfrm>
            <a:off x="7543800" y="6583363"/>
            <a:ext cx="12938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200"/>
              <a:t>Source: A. Efros</a:t>
            </a:r>
          </a:p>
        </p:txBody>
      </p:sp>
      <p:sp>
        <p:nvSpPr>
          <p:cNvPr id="46084" name="Title 1"/>
          <p:cNvSpPr>
            <a:spLocks noGrp="1"/>
          </p:cNvSpPr>
          <p:nvPr>
            <p:ph type="title"/>
          </p:nvPr>
        </p:nvSpPr>
        <p:spPr/>
        <p:txBody>
          <a:bodyPr/>
          <a:lstStyle/>
          <a:p>
            <a:r>
              <a:rPr lang="en-US" smtClean="0"/>
              <a:t>Aliasing in graphics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4"/>
          <p:cNvSpPr>
            <a:spLocks noGrp="1" noChangeArrowheads="1"/>
          </p:cNvSpPr>
          <p:nvPr>
            <p:ph type="title"/>
          </p:nvPr>
        </p:nvSpPr>
        <p:spPr>
          <a:xfrm>
            <a:off x="457200" y="0"/>
            <a:ext cx="7772400" cy="1143000"/>
          </a:xfrm>
        </p:spPr>
        <p:txBody>
          <a:bodyPr/>
          <a:lstStyle/>
          <a:p>
            <a:pPr eaLnBrk="1" hangingPunct="1"/>
            <a:r>
              <a:rPr lang="en-US" sz="4000" smtClean="0"/>
              <a:t>Sampling and aliasing</a:t>
            </a:r>
          </a:p>
        </p:txBody>
      </p:sp>
      <p:sp>
        <p:nvSpPr>
          <p:cNvPr id="47107" name="Text Box 12"/>
          <p:cNvSpPr txBox="1">
            <a:spLocks noChangeArrowheads="1"/>
          </p:cNvSpPr>
          <p:nvPr/>
        </p:nvSpPr>
        <p:spPr bwMode="auto">
          <a:xfrm>
            <a:off x="381000" y="4800600"/>
            <a:ext cx="3505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000"/>
              <a:t> </a:t>
            </a:r>
          </a:p>
        </p:txBody>
      </p:sp>
      <p:pic>
        <p:nvPicPr>
          <p:cNvPr id="47108" name="Picture 14"/>
          <p:cNvPicPr>
            <a:picLocks noChangeAspect="1" noChangeArrowheads="1"/>
          </p:cNvPicPr>
          <p:nvPr/>
        </p:nvPicPr>
        <p:blipFill>
          <a:blip r:embed="rId2">
            <a:extLst>
              <a:ext uri="{28A0092B-C50C-407E-A947-70E740481C1C}">
                <a14:useLocalDpi xmlns:a14="http://schemas.microsoft.com/office/drawing/2010/main" val="0"/>
              </a:ext>
            </a:extLst>
          </a:blip>
          <a:srcRect b="47307"/>
          <a:stretch>
            <a:fillRect/>
          </a:stretch>
        </p:blipFill>
        <p:spPr bwMode="auto">
          <a:xfrm>
            <a:off x="0" y="2043113"/>
            <a:ext cx="8915400"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p:cNvSpPr txBox="1">
            <a:spLocks/>
          </p:cNvSpPr>
          <p:nvPr/>
        </p:nvSpPr>
        <p:spPr bwMode="auto">
          <a:xfrm>
            <a:off x="457200" y="0"/>
            <a:ext cx="8229600" cy="914400"/>
          </a:xfrm>
          <a:prstGeom prst="rect">
            <a:avLst/>
          </a:prstGeom>
          <a:noFill/>
          <a:ln w="9525">
            <a:noFill/>
            <a:miter lim="800000"/>
            <a:headEnd/>
            <a:tailEnd/>
          </a:ln>
        </p:spPr>
        <p:txBody>
          <a:bodyPr anchor="ctr">
            <a:normAutofit/>
          </a:bodyPr>
          <a:lstStyle/>
          <a:p>
            <a:pPr eaLnBrk="0" hangingPunct="0">
              <a:defRPr/>
            </a:pPr>
            <a:endParaRPr lang="en-US" sz="4000" dirty="0">
              <a:latin typeface="+mj-lt"/>
              <a:ea typeface="+mj-ea"/>
              <a:cs typeface="+mj-cs"/>
            </a:endParaRPr>
          </a:p>
        </p:txBody>
      </p:sp>
      <p:sp>
        <p:nvSpPr>
          <p:cNvPr id="48131" name="Rectangle 3"/>
          <p:cNvSpPr>
            <a:spLocks noGrp="1" noChangeArrowheads="1"/>
          </p:cNvSpPr>
          <p:nvPr>
            <p:ph type="body" idx="1"/>
          </p:nvPr>
        </p:nvSpPr>
        <p:spPr>
          <a:xfrm>
            <a:off x="685800" y="1066800"/>
            <a:ext cx="7772400" cy="4114800"/>
          </a:xfrm>
        </p:spPr>
        <p:txBody>
          <a:bodyPr/>
          <a:lstStyle/>
          <a:p>
            <a:pPr eaLnBrk="1" hangingPunct="1"/>
            <a:r>
              <a:rPr lang="en-US" sz="2800" smtClean="0"/>
              <a:t>When sampling a signal at discrete intervals, the sampling frequency must be </a:t>
            </a:r>
            <a:r>
              <a:rPr lang="en-US" sz="2800" smtClean="0">
                <a:sym typeface="Symbol" pitchFamily="18" charset="2"/>
              </a:rPr>
              <a:t></a:t>
            </a:r>
            <a:r>
              <a:rPr lang="en-US" sz="2800" smtClean="0"/>
              <a:t> 2 </a:t>
            </a:r>
            <a:r>
              <a:rPr lang="en-US" sz="2800" smtClean="0">
                <a:sym typeface="Symbol" pitchFamily="18" charset="2"/>
              </a:rPr>
              <a:t> f</a:t>
            </a:r>
            <a:r>
              <a:rPr lang="en-US" sz="2800" baseline="-25000" smtClean="0">
                <a:sym typeface="Symbol" pitchFamily="18" charset="2"/>
              </a:rPr>
              <a:t>max</a:t>
            </a:r>
            <a:endParaRPr lang="en-US" sz="2800" smtClean="0">
              <a:sym typeface="Symbol" pitchFamily="18" charset="2"/>
            </a:endParaRPr>
          </a:p>
          <a:p>
            <a:pPr eaLnBrk="1" hangingPunct="1"/>
            <a:r>
              <a:rPr lang="en-US" sz="2800" smtClean="0">
                <a:sym typeface="Symbol" pitchFamily="18" charset="2"/>
              </a:rPr>
              <a:t>f</a:t>
            </a:r>
            <a:r>
              <a:rPr lang="en-US" sz="2800" baseline="-25000" smtClean="0"/>
              <a:t>max</a:t>
            </a:r>
            <a:r>
              <a:rPr lang="en-US" sz="2800" smtClean="0"/>
              <a:t> = max frequency of the input signal</a:t>
            </a:r>
          </a:p>
          <a:p>
            <a:pPr eaLnBrk="1" hangingPunct="1"/>
            <a:r>
              <a:rPr lang="en-US" sz="2800" smtClean="0"/>
              <a:t>This will allows to reconstruct the original perfectly from the sampled version</a:t>
            </a:r>
          </a:p>
        </p:txBody>
      </p:sp>
      <p:pic>
        <p:nvPicPr>
          <p:cNvPr id="48132" name="Picture 5" descr="sine-sample-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3657600"/>
            <a:ext cx="6096000"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Picture 6" descr="sine-sample-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5180013"/>
            <a:ext cx="5913438" cy="148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4" name="Text Box 7"/>
          <p:cNvSpPr txBox="1">
            <a:spLocks noChangeArrowheads="1"/>
          </p:cNvSpPr>
          <p:nvPr/>
        </p:nvSpPr>
        <p:spPr bwMode="auto">
          <a:xfrm>
            <a:off x="7604125" y="4533900"/>
            <a:ext cx="720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good</a:t>
            </a:r>
          </a:p>
        </p:txBody>
      </p:sp>
      <p:sp>
        <p:nvSpPr>
          <p:cNvPr id="48135" name="Text Box 8"/>
          <p:cNvSpPr txBox="1">
            <a:spLocks noChangeArrowheads="1"/>
          </p:cNvSpPr>
          <p:nvPr/>
        </p:nvSpPr>
        <p:spPr bwMode="auto">
          <a:xfrm>
            <a:off x="7620000" y="6034088"/>
            <a:ext cx="584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bad</a:t>
            </a:r>
          </a:p>
        </p:txBody>
      </p:sp>
      <p:sp>
        <p:nvSpPr>
          <p:cNvPr id="48136" name="Oval 7"/>
          <p:cNvSpPr>
            <a:spLocks noChangeArrowheads="1"/>
          </p:cNvSpPr>
          <p:nvPr/>
        </p:nvSpPr>
        <p:spPr bwMode="auto">
          <a:xfrm>
            <a:off x="1524000" y="3733800"/>
            <a:ext cx="228600" cy="228600"/>
          </a:xfrm>
          <a:prstGeom prst="ellipse">
            <a:avLst/>
          </a:prstGeom>
          <a:solidFill>
            <a:schemeClr val="tx1"/>
          </a:solidFill>
          <a:ln>
            <a:noFill/>
          </a:ln>
          <a:extLst>
            <a:ext uri="{91240B29-F687-4F45-9708-019B960494DF}">
              <a14:hiddenLine xmlns:a14="http://schemas.microsoft.com/office/drawing/2010/main" w="63500" algn="ctr">
                <a:solidFill>
                  <a:srgbClr val="000000"/>
                </a:solidFill>
                <a:round/>
                <a:headEnd/>
                <a:tailEnd type="triangle" w="med" len="med"/>
              </a14:hiddenLine>
            </a:ext>
          </a:extLst>
        </p:spPr>
        <p:txBody>
          <a:bodyPr/>
          <a:lstStyle/>
          <a:p>
            <a:endParaRPr lang="en-US"/>
          </a:p>
        </p:txBody>
      </p:sp>
      <p:sp>
        <p:nvSpPr>
          <p:cNvPr id="48137" name="Oval 8"/>
          <p:cNvSpPr>
            <a:spLocks noChangeArrowheads="1"/>
          </p:cNvSpPr>
          <p:nvPr/>
        </p:nvSpPr>
        <p:spPr bwMode="auto">
          <a:xfrm>
            <a:off x="1752600" y="4114800"/>
            <a:ext cx="228600" cy="228600"/>
          </a:xfrm>
          <a:prstGeom prst="ellipse">
            <a:avLst/>
          </a:prstGeom>
          <a:solidFill>
            <a:schemeClr val="tx1"/>
          </a:solidFill>
          <a:ln>
            <a:noFill/>
          </a:ln>
          <a:extLst>
            <a:ext uri="{91240B29-F687-4F45-9708-019B960494DF}">
              <a14:hiddenLine xmlns:a14="http://schemas.microsoft.com/office/drawing/2010/main" w="63500" algn="ctr">
                <a:solidFill>
                  <a:srgbClr val="000000"/>
                </a:solidFill>
                <a:round/>
                <a:headEnd/>
                <a:tailEnd type="triangle" w="med" len="med"/>
              </a14:hiddenLine>
            </a:ext>
          </a:extLst>
        </p:spPr>
        <p:txBody>
          <a:bodyPr/>
          <a:lstStyle/>
          <a:p>
            <a:endParaRPr lang="en-US"/>
          </a:p>
        </p:txBody>
      </p:sp>
      <p:sp>
        <p:nvSpPr>
          <p:cNvPr id="48138" name="Oval 9"/>
          <p:cNvSpPr>
            <a:spLocks noChangeArrowheads="1"/>
          </p:cNvSpPr>
          <p:nvPr/>
        </p:nvSpPr>
        <p:spPr bwMode="auto">
          <a:xfrm>
            <a:off x="1905000" y="4572000"/>
            <a:ext cx="228600" cy="228600"/>
          </a:xfrm>
          <a:prstGeom prst="ellipse">
            <a:avLst/>
          </a:prstGeom>
          <a:solidFill>
            <a:schemeClr val="tx1"/>
          </a:solidFill>
          <a:ln>
            <a:noFill/>
          </a:ln>
          <a:extLst>
            <a:ext uri="{91240B29-F687-4F45-9708-019B960494DF}">
              <a14:hiddenLine xmlns:a14="http://schemas.microsoft.com/office/drawing/2010/main" w="63500" algn="ctr">
                <a:solidFill>
                  <a:srgbClr val="000000"/>
                </a:solidFill>
                <a:round/>
                <a:headEnd/>
                <a:tailEnd type="triangle" w="med" len="med"/>
              </a14:hiddenLine>
            </a:ext>
          </a:extLst>
        </p:spPr>
        <p:txBody>
          <a:bodyPr/>
          <a:lstStyle/>
          <a:p>
            <a:endParaRPr lang="en-US"/>
          </a:p>
        </p:txBody>
      </p:sp>
      <p:sp>
        <p:nvSpPr>
          <p:cNvPr id="48139" name="Oval 10"/>
          <p:cNvSpPr>
            <a:spLocks noChangeArrowheads="1"/>
          </p:cNvSpPr>
          <p:nvPr/>
        </p:nvSpPr>
        <p:spPr bwMode="auto">
          <a:xfrm>
            <a:off x="2286000" y="4572000"/>
            <a:ext cx="228600" cy="228600"/>
          </a:xfrm>
          <a:prstGeom prst="ellipse">
            <a:avLst/>
          </a:prstGeom>
          <a:solidFill>
            <a:schemeClr val="tx1"/>
          </a:solidFill>
          <a:ln>
            <a:noFill/>
          </a:ln>
          <a:extLst>
            <a:ext uri="{91240B29-F687-4F45-9708-019B960494DF}">
              <a14:hiddenLine xmlns:a14="http://schemas.microsoft.com/office/drawing/2010/main" w="63500" algn="ctr">
                <a:solidFill>
                  <a:srgbClr val="000000"/>
                </a:solidFill>
                <a:round/>
                <a:headEnd/>
                <a:tailEnd type="triangle" w="med" len="med"/>
              </a14:hiddenLine>
            </a:ext>
          </a:extLst>
        </p:spPr>
        <p:txBody>
          <a:bodyPr/>
          <a:lstStyle/>
          <a:p>
            <a:r>
              <a:rPr lang="en-US"/>
              <a:t>v</a:t>
            </a:r>
          </a:p>
        </p:txBody>
      </p:sp>
      <p:sp>
        <p:nvSpPr>
          <p:cNvPr id="48140" name="Oval 11"/>
          <p:cNvSpPr>
            <a:spLocks noChangeArrowheads="1"/>
          </p:cNvSpPr>
          <p:nvPr/>
        </p:nvSpPr>
        <p:spPr bwMode="auto">
          <a:xfrm>
            <a:off x="2362200" y="4038600"/>
            <a:ext cx="228600" cy="228600"/>
          </a:xfrm>
          <a:prstGeom prst="ellipse">
            <a:avLst/>
          </a:prstGeom>
          <a:solidFill>
            <a:schemeClr val="tx1"/>
          </a:solidFill>
          <a:ln>
            <a:noFill/>
          </a:ln>
          <a:extLst>
            <a:ext uri="{91240B29-F687-4F45-9708-019B960494DF}">
              <a14:hiddenLine xmlns:a14="http://schemas.microsoft.com/office/drawing/2010/main" w="63500" algn="ctr">
                <a:solidFill>
                  <a:srgbClr val="000000"/>
                </a:solidFill>
                <a:round/>
                <a:headEnd/>
                <a:tailEnd type="triangle" w="med" len="med"/>
              </a14:hiddenLine>
            </a:ext>
          </a:extLst>
        </p:spPr>
        <p:txBody>
          <a:bodyPr/>
          <a:lstStyle/>
          <a:p>
            <a:endParaRPr lang="en-US"/>
          </a:p>
        </p:txBody>
      </p:sp>
      <p:sp>
        <p:nvSpPr>
          <p:cNvPr id="48141" name="Oval 12"/>
          <p:cNvSpPr>
            <a:spLocks noChangeArrowheads="1"/>
          </p:cNvSpPr>
          <p:nvPr/>
        </p:nvSpPr>
        <p:spPr bwMode="auto">
          <a:xfrm>
            <a:off x="2590800" y="3657600"/>
            <a:ext cx="228600" cy="228600"/>
          </a:xfrm>
          <a:prstGeom prst="ellipse">
            <a:avLst/>
          </a:prstGeom>
          <a:solidFill>
            <a:schemeClr val="tx1"/>
          </a:solidFill>
          <a:ln>
            <a:noFill/>
          </a:ln>
          <a:extLst>
            <a:ext uri="{91240B29-F687-4F45-9708-019B960494DF}">
              <a14:hiddenLine xmlns:a14="http://schemas.microsoft.com/office/drawing/2010/main" w="63500" algn="ctr">
                <a:solidFill>
                  <a:srgbClr val="000000"/>
                </a:solidFill>
                <a:round/>
                <a:headEnd/>
                <a:tailEnd type="triangle" w="med" len="med"/>
              </a14:hiddenLine>
            </a:ext>
          </a:extLst>
        </p:spPr>
        <p:txBody>
          <a:bodyPr/>
          <a:lstStyle/>
          <a:p>
            <a:endParaRPr lang="en-US"/>
          </a:p>
        </p:txBody>
      </p:sp>
      <p:sp>
        <p:nvSpPr>
          <p:cNvPr id="48142" name="Oval 13"/>
          <p:cNvSpPr>
            <a:spLocks noChangeArrowheads="1"/>
          </p:cNvSpPr>
          <p:nvPr/>
        </p:nvSpPr>
        <p:spPr bwMode="auto">
          <a:xfrm>
            <a:off x="2743200" y="4038600"/>
            <a:ext cx="228600" cy="228600"/>
          </a:xfrm>
          <a:prstGeom prst="ellipse">
            <a:avLst/>
          </a:prstGeom>
          <a:solidFill>
            <a:schemeClr val="tx1"/>
          </a:solidFill>
          <a:ln>
            <a:noFill/>
          </a:ln>
          <a:extLst>
            <a:ext uri="{91240B29-F687-4F45-9708-019B960494DF}">
              <a14:hiddenLine xmlns:a14="http://schemas.microsoft.com/office/drawing/2010/main" w="63500" algn="ctr">
                <a:solidFill>
                  <a:srgbClr val="000000"/>
                </a:solidFill>
                <a:round/>
                <a:headEnd/>
                <a:tailEnd type="triangle" w="med" len="med"/>
              </a14:hiddenLine>
            </a:ext>
          </a:extLst>
        </p:spPr>
        <p:txBody>
          <a:bodyPr/>
          <a:lstStyle/>
          <a:p>
            <a:endParaRPr lang="en-US"/>
          </a:p>
        </p:txBody>
      </p:sp>
      <p:sp>
        <p:nvSpPr>
          <p:cNvPr id="48143" name="Oval 14"/>
          <p:cNvSpPr>
            <a:spLocks noChangeArrowheads="1"/>
          </p:cNvSpPr>
          <p:nvPr/>
        </p:nvSpPr>
        <p:spPr bwMode="auto">
          <a:xfrm>
            <a:off x="2895600" y="4572000"/>
            <a:ext cx="228600" cy="228600"/>
          </a:xfrm>
          <a:prstGeom prst="ellipse">
            <a:avLst/>
          </a:prstGeom>
          <a:solidFill>
            <a:schemeClr val="tx1"/>
          </a:solidFill>
          <a:ln>
            <a:noFill/>
          </a:ln>
          <a:extLst>
            <a:ext uri="{91240B29-F687-4F45-9708-019B960494DF}">
              <a14:hiddenLine xmlns:a14="http://schemas.microsoft.com/office/drawing/2010/main" w="63500" algn="ctr">
                <a:solidFill>
                  <a:srgbClr val="000000"/>
                </a:solidFill>
                <a:round/>
                <a:headEnd/>
                <a:tailEnd type="triangle" w="med" len="med"/>
              </a14:hiddenLine>
            </a:ext>
          </a:extLst>
        </p:spPr>
        <p:txBody>
          <a:bodyPr/>
          <a:lstStyle/>
          <a:p>
            <a:endParaRPr lang="en-US"/>
          </a:p>
        </p:txBody>
      </p:sp>
      <p:sp>
        <p:nvSpPr>
          <p:cNvPr id="48144" name="Oval 15"/>
          <p:cNvSpPr>
            <a:spLocks noChangeArrowheads="1"/>
          </p:cNvSpPr>
          <p:nvPr/>
        </p:nvSpPr>
        <p:spPr bwMode="auto">
          <a:xfrm>
            <a:off x="2057400" y="4876800"/>
            <a:ext cx="228600" cy="228600"/>
          </a:xfrm>
          <a:prstGeom prst="ellipse">
            <a:avLst/>
          </a:prstGeom>
          <a:solidFill>
            <a:schemeClr val="tx1"/>
          </a:solidFill>
          <a:ln>
            <a:noFill/>
          </a:ln>
          <a:extLst>
            <a:ext uri="{91240B29-F687-4F45-9708-019B960494DF}">
              <a14:hiddenLine xmlns:a14="http://schemas.microsoft.com/office/drawing/2010/main" w="63500" algn="ctr">
                <a:solidFill>
                  <a:srgbClr val="000000"/>
                </a:solidFill>
                <a:round/>
                <a:headEnd/>
                <a:tailEnd type="triangle" w="med" len="med"/>
              </a14:hiddenLine>
            </a:ext>
          </a:extLst>
        </p:spPr>
        <p:txBody>
          <a:bodyPr/>
          <a:lstStyle/>
          <a:p>
            <a:endParaRPr lang="en-US"/>
          </a:p>
        </p:txBody>
      </p:sp>
      <p:sp>
        <p:nvSpPr>
          <p:cNvPr id="48145" name="Oval 16"/>
          <p:cNvSpPr>
            <a:spLocks noChangeArrowheads="1"/>
          </p:cNvSpPr>
          <p:nvPr/>
        </p:nvSpPr>
        <p:spPr bwMode="auto">
          <a:xfrm>
            <a:off x="3124200" y="4876800"/>
            <a:ext cx="228600" cy="228600"/>
          </a:xfrm>
          <a:prstGeom prst="ellipse">
            <a:avLst/>
          </a:prstGeom>
          <a:solidFill>
            <a:schemeClr val="tx1"/>
          </a:solidFill>
          <a:ln>
            <a:noFill/>
          </a:ln>
          <a:extLst>
            <a:ext uri="{91240B29-F687-4F45-9708-019B960494DF}">
              <a14:hiddenLine xmlns:a14="http://schemas.microsoft.com/office/drawing/2010/main" w="63500" algn="ctr">
                <a:solidFill>
                  <a:srgbClr val="000000"/>
                </a:solidFill>
                <a:round/>
                <a:headEnd/>
                <a:tailEnd type="triangle" w="med" len="med"/>
              </a14:hiddenLine>
            </a:ext>
          </a:extLst>
        </p:spPr>
        <p:txBody>
          <a:bodyPr/>
          <a:lstStyle/>
          <a:p>
            <a:endParaRPr lang="en-US"/>
          </a:p>
        </p:txBody>
      </p:sp>
      <p:sp>
        <p:nvSpPr>
          <p:cNvPr id="48146" name="Oval 17"/>
          <p:cNvSpPr>
            <a:spLocks noChangeArrowheads="1"/>
          </p:cNvSpPr>
          <p:nvPr/>
        </p:nvSpPr>
        <p:spPr bwMode="auto">
          <a:xfrm>
            <a:off x="3581400" y="3733800"/>
            <a:ext cx="228600" cy="228600"/>
          </a:xfrm>
          <a:prstGeom prst="ellipse">
            <a:avLst/>
          </a:prstGeom>
          <a:solidFill>
            <a:schemeClr val="tx1"/>
          </a:solidFill>
          <a:ln>
            <a:noFill/>
          </a:ln>
          <a:extLst>
            <a:ext uri="{91240B29-F687-4F45-9708-019B960494DF}">
              <a14:hiddenLine xmlns:a14="http://schemas.microsoft.com/office/drawing/2010/main" w="63500" algn="ctr">
                <a:solidFill>
                  <a:srgbClr val="000000"/>
                </a:solidFill>
                <a:round/>
                <a:headEnd/>
                <a:tailEnd type="triangle" w="med" len="med"/>
              </a14:hiddenLine>
            </a:ext>
          </a:extLst>
        </p:spPr>
        <p:txBody>
          <a:bodyPr/>
          <a:lstStyle/>
          <a:p>
            <a:endParaRPr lang="en-US"/>
          </a:p>
        </p:txBody>
      </p:sp>
      <p:sp>
        <p:nvSpPr>
          <p:cNvPr id="48147" name="Oval 18"/>
          <p:cNvSpPr>
            <a:spLocks noChangeArrowheads="1"/>
          </p:cNvSpPr>
          <p:nvPr/>
        </p:nvSpPr>
        <p:spPr bwMode="auto">
          <a:xfrm>
            <a:off x="3810000" y="4114800"/>
            <a:ext cx="228600" cy="228600"/>
          </a:xfrm>
          <a:prstGeom prst="ellipse">
            <a:avLst/>
          </a:prstGeom>
          <a:solidFill>
            <a:schemeClr val="tx1"/>
          </a:solidFill>
          <a:ln>
            <a:noFill/>
          </a:ln>
          <a:extLst>
            <a:ext uri="{91240B29-F687-4F45-9708-019B960494DF}">
              <a14:hiddenLine xmlns:a14="http://schemas.microsoft.com/office/drawing/2010/main" w="63500" algn="ctr">
                <a:solidFill>
                  <a:srgbClr val="000000"/>
                </a:solidFill>
                <a:round/>
                <a:headEnd/>
                <a:tailEnd type="triangle" w="med" len="med"/>
              </a14:hiddenLine>
            </a:ext>
          </a:extLst>
        </p:spPr>
        <p:txBody>
          <a:bodyPr/>
          <a:lstStyle/>
          <a:p>
            <a:endParaRPr lang="en-US"/>
          </a:p>
        </p:txBody>
      </p:sp>
      <p:sp>
        <p:nvSpPr>
          <p:cNvPr id="48148" name="Oval 19"/>
          <p:cNvSpPr>
            <a:spLocks noChangeArrowheads="1"/>
          </p:cNvSpPr>
          <p:nvPr/>
        </p:nvSpPr>
        <p:spPr bwMode="auto">
          <a:xfrm>
            <a:off x="3962400" y="4572000"/>
            <a:ext cx="228600" cy="228600"/>
          </a:xfrm>
          <a:prstGeom prst="ellipse">
            <a:avLst/>
          </a:prstGeom>
          <a:solidFill>
            <a:schemeClr val="tx1"/>
          </a:solidFill>
          <a:ln>
            <a:noFill/>
          </a:ln>
          <a:extLst>
            <a:ext uri="{91240B29-F687-4F45-9708-019B960494DF}">
              <a14:hiddenLine xmlns:a14="http://schemas.microsoft.com/office/drawing/2010/main" w="63500" algn="ctr">
                <a:solidFill>
                  <a:srgbClr val="000000"/>
                </a:solidFill>
                <a:round/>
                <a:headEnd/>
                <a:tailEnd type="triangle" w="med" len="med"/>
              </a14:hiddenLine>
            </a:ext>
          </a:extLst>
        </p:spPr>
        <p:txBody>
          <a:bodyPr/>
          <a:lstStyle/>
          <a:p>
            <a:endParaRPr lang="en-US"/>
          </a:p>
        </p:txBody>
      </p:sp>
      <p:sp>
        <p:nvSpPr>
          <p:cNvPr id="48149" name="Oval 20"/>
          <p:cNvSpPr>
            <a:spLocks noChangeArrowheads="1"/>
          </p:cNvSpPr>
          <p:nvPr/>
        </p:nvSpPr>
        <p:spPr bwMode="auto">
          <a:xfrm>
            <a:off x="4267200" y="4572000"/>
            <a:ext cx="228600" cy="228600"/>
          </a:xfrm>
          <a:prstGeom prst="ellipse">
            <a:avLst/>
          </a:prstGeom>
          <a:solidFill>
            <a:schemeClr val="tx1"/>
          </a:solidFill>
          <a:ln>
            <a:noFill/>
          </a:ln>
          <a:extLst>
            <a:ext uri="{91240B29-F687-4F45-9708-019B960494DF}">
              <a14:hiddenLine xmlns:a14="http://schemas.microsoft.com/office/drawing/2010/main" w="63500" algn="ctr">
                <a:solidFill>
                  <a:srgbClr val="000000"/>
                </a:solidFill>
                <a:round/>
                <a:headEnd/>
                <a:tailEnd type="triangle" w="med" len="med"/>
              </a14:hiddenLine>
            </a:ext>
          </a:extLst>
        </p:spPr>
        <p:txBody>
          <a:bodyPr/>
          <a:lstStyle/>
          <a:p>
            <a:r>
              <a:rPr lang="en-US"/>
              <a:t>v</a:t>
            </a:r>
          </a:p>
        </p:txBody>
      </p:sp>
      <p:sp>
        <p:nvSpPr>
          <p:cNvPr id="48150" name="Oval 21"/>
          <p:cNvSpPr>
            <a:spLocks noChangeArrowheads="1"/>
          </p:cNvSpPr>
          <p:nvPr/>
        </p:nvSpPr>
        <p:spPr bwMode="auto">
          <a:xfrm>
            <a:off x="4419600" y="4038600"/>
            <a:ext cx="228600" cy="228600"/>
          </a:xfrm>
          <a:prstGeom prst="ellipse">
            <a:avLst/>
          </a:prstGeom>
          <a:solidFill>
            <a:schemeClr val="tx1"/>
          </a:solidFill>
          <a:ln>
            <a:noFill/>
          </a:ln>
          <a:extLst>
            <a:ext uri="{91240B29-F687-4F45-9708-019B960494DF}">
              <a14:hiddenLine xmlns:a14="http://schemas.microsoft.com/office/drawing/2010/main" w="63500" algn="ctr">
                <a:solidFill>
                  <a:srgbClr val="000000"/>
                </a:solidFill>
                <a:round/>
                <a:headEnd/>
                <a:tailEnd type="triangle" w="med" len="med"/>
              </a14:hiddenLine>
            </a:ext>
          </a:extLst>
        </p:spPr>
        <p:txBody>
          <a:bodyPr/>
          <a:lstStyle/>
          <a:p>
            <a:endParaRPr lang="en-US"/>
          </a:p>
        </p:txBody>
      </p:sp>
      <p:sp>
        <p:nvSpPr>
          <p:cNvPr id="48151" name="Oval 22"/>
          <p:cNvSpPr>
            <a:spLocks noChangeArrowheads="1"/>
          </p:cNvSpPr>
          <p:nvPr/>
        </p:nvSpPr>
        <p:spPr bwMode="auto">
          <a:xfrm>
            <a:off x="4572000" y="3657600"/>
            <a:ext cx="228600" cy="228600"/>
          </a:xfrm>
          <a:prstGeom prst="ellipse">
            <a:avLst/>
          </a:prstGeom>
          <a:solidFill>
            <a:schemeClr val="tx1"/>
          </a:solidFill>
          <a:ln>
            <a:noFill/>
          </a:ln>
          <a:extLst>
            <a:ext uri="{91240B29-F687-4F45-9708-019B960494DF}">
              <a14:hiddenLine xmlns:a14="http://schemas.microsoft.com/office/drawing/2010/main" w="63500" algn="ctr">
                <a:solidFill>
                  <a:srgbClr val="000000"/>
                </a:solidFill>
                <a:round/>
                <a:headEnd/>
                <a:tailEnd type="triangle" w="med" len="med"/>
              </a14:hiddenLine>
            </a:ext>
          </a:extLst>
        </p:spPr>
        <p:txBody>
          <a:bodyPr/>
          <a:lstStyle/>
          <a:p>
            <a:endParaRPr lang="en-US"/>
          </a:p>
        </p:txBody>
      </p:sp>
      <p:sp>
        <p:nvSpPr>
          <p:cNvPr id="48152" name="Oval 23"/>
          <p:cNvSpPr>
            <a:spLocks noChangeArrowheads="1"/>
          </p:cNvSpPr>
          <p:nvPr/>
        </p:nvSpPr>
        <p:spPr bwMode="auto">
          <a:xfrm>
            <a:off x="4800600" y="4038600"/>
            <a:ext cx="228600" cy="228600"/>
          </a:xfrm>
          <a:prstGeom prst="ellipse">
            <a:avLst/>
          </a:prstGeom>
          <a:solidFill>
            <a:schemeClr val="tx1"/>
          </a:solidFill>
          <a:ln>
            <a:noFill/>
          </a:ln>
          <a:extLst>
            <a:ext uri="{91240B29-F687-4F45-9708-019B960494DF}">
              <a14:hiddenLine xmlns:a14="http://schemas.microsoft.com/office/drawing/2010/main" w="63500" algn="ctr">
                <a:solidFill>
                  <a:srgbClr val="000000"/>
                </a:solidFill>
                <a:round/>
                <a:headEnd/>
                <a:tailEnd type="triangle" w="med" len="med"/>
              </a14:hiddenLine>
            </a:ext>
          </a:extLst>
        </p:spPr>
        <p:txBody>
          <a:bodyPr/>
          <a:lstStyle/>
          <a:p>
            <a:endParaRPr lang="en-US"/>
          </a:p>
        </p:txBody>
      </p:sp>
      <p:sp>
        <p:nvSpPr>
          <p:cNvPr id="48153" name="Oval 24"/>
          <p:cNvSpPr>
            <a:spLocks noChangeArrowheads="1"/>
          </p:cNvSpPr>
          <p:nvPr/>
        </p:nvSpPr>
        <p:spPr bwMode="auto">
          <a:xfrm>
            <a:off x="4953000" y="4572000"/>
            <a:ext cx="228600" cy="228600"/>
          </a:xfrm>
          <a:prstGeom prst="ellipse">
            <a:avLst/>
          </a:prstGeom>
          <a:solidFill>
            <a:schemeClr val="tx1"/>
          </a:solidFill>
          <a:ln>
            <a:noFill/>
          </a:ln>
          <a:extLst>
            <a:ext uri="{91240B29-F687-4F45-9708-019B960494DF}">
              <a14:hiddenLine xmlns:a14="http://schemas.microsoft.com/office/drawing/2010/main" w="63500" algn="ctr">
                <a:solidFill>
                  <a:srgbClr val="000000"/>
                </a:solidFill>
                <a:round/>
                <a:headEnd/>
                <a:tailEnd type="triangle" w="med" len="med"/>
              </a14:hiddenLine>
            </a:ext>
          </a:extLst>
        </p:spPr>
        <p:txBody>
          <a:bodyPr/>
          <a:lstStyle/>
          <a:p>
            <a:endParaRPr lang="en-US"/>
          </a:p>
        </p:txBody>
      </p:sp>
      <p:sp>
        <p:nvSpPr>
          <p:cNvPr id="48154" name="Oval 25"/>
          <p:cNvSpPr>
            <a:spLocks noChangeArrowheads="1"/>
          </p:cNvSpPr>
          <p:nvPr/>
        </p:nvSpPr>
        <p:spPr bwMode="auto">
          <a:xfrm>
            <a:off x="4038600" y="4876800"/>
            <a:ext cx="228600" cy="228600"/>
          </a:xfrm>
          <a:prstGeom prst="ellipse">
            <a:avLst/>
          </a:prstGeom>
          <a:solidFill>
            <a:schemeClr val="tx1"/>
          </a:solidFill>
          <a:ln>
            <a:noFill/>
          </a:ln>
          <a:extLst>
            <a:ext uri="{91240B29-F687-4F45-9708-019B960494DF}">
              <a14:hiddenLine xmlns:a14="http://schemas.microsoft.com/office/drawing/2010/main" w="63500" algn="ctr">
                <a:solidFill>
                  <a:srgbClr val="000000"/>
                </a:solidFill>
                <a:round/>
                <a:headEnd/>
                <a:tailEnd type="triangle" w="med" len="med"/>
              </a14:hiddenLine>
            </a:ext>
          </a:extLst>
        </p:spPr>
        <p:txBody>
          <a:bodyPr/>
          <a:lstStyle/>
          <a:p>
            <a:endParaRPr lang="en-US"/>
          </a:p>
        </p:txBody>
      </p:sp>
      <p:sp>
        <p:nvSpPr>
          <p:cNvPr id="48155" name="Oval 26"/>
          <p:cNvSpPr>
            <a:spLocks noChangeArrowheads="1"/>
          </p:cNvSpPr>
          <p:nvPr/>
        </p:nvSpPr>
        <p:spPr bwMode="auto">
          <a:xfrm>
            <a:off x="5181600" y="4876800"/>
            <a:ext cx="228600" cy="228600"/>
          </a:xfrm>
          <a:prstGeom prst="ellipse">
            <a:avLst/>
          </a:prstGeom>
          <a:solidFill>
            <a:schemeClr val="tx1"/>
          </a:solidFill>
          <a:ln>
            <a:noFill/>
          </a:ln>
          <a:extLst>
            <a:ext uri="{91240B29-F687-4F45-9708-019B960494DF}">
              <a14:hiddenLine xmlns:a14="http://schemas.microsoft.com/office/drawing/2010/main" w="63500" algn="ctr">
                <a:solidFill>
                  <a:srgbClr val="000000"/>
                </a:solidFill>
                <a:round/>
                <a:headEnd/>
                <a:tailEnd type="triangle" w="med" len="med"/>
              </a14:hiddenLine>
            </a:ext>
          </a:extLst>
        </p:spPr>
        <p:txBody>
          <a:bodyPr/>
          <a:lstStyle/>
          <a:p>
            <a:endParaRPr lang="en-US"/>
          </a:p>
        </p:txBody>
      </p:sp>
      <p:sp>
        <p:nvSpPr>
          <p:cNvPr id="48156" name="Oval 27"/>
          <p:cNvSpPr>
            <a:spLocks noChangeArrowheads="1"/>
          </p:cNvSpPr>
          <p:nvPr/>
        </p:nvSpPr>
        <p:spPr bwMode="auto">
          <a:xfrm>
            <a:off x="5562600" y="3733800"/>
            <a:ext cx="228600" cy="228600"/>
          </a:xfrm>
          <a:prstGeom prst="ellipse">
            <a:avLst/>
          </a:prstGeom>
          <a:solidFill>
            <a:schemeClr val="tx1"/>
          </a:solidFill>
          <a:ln>
            <a:noFill/>
          </a:ln>
          <a:extLst>
            <a:ext uri="{91240B29-F687-4F45-9708-019B960494DF}">
              <a14:hiddenLine xmlns:a14="http://schemas.microsoft.com/office/drawing/2010/main" w="63500" algn="ctr">
                <a:solidFill>
                  <a:srgbClr val="000000"/>
                </a:solidFill>
                <a:round/>
                <a:headEnd/>
                <a:tailEnd type="triangle" w="med" len="med"/>
              </a14:hiddenLine>
            </a:ext>
          </a:extLst>
        </p:spPr>
        <p:txBody>
          <a:bodyPr/>
          <a:lstStyle/>
          <a:p>
            <a:endParaRPr lang="en-US"/>
          </a:p>
        </p:txBody>
      </p:sp>
      <p:sp>
        <p:nvSpPr>
          <p:cNvPr id="48157" name="Oval 28"/>
          <p:cNvSpPr>
            <a:spLocks noChangeArrowheads="1"/>
          </p:cNvSpPr>
          <p:nvPr/>
        </p:nvSpPr>
        <p:spPr bwMode="auto">
          <a:xfrm>
            <a:off x="5791200" y="4114800"/>
            <a:ext cx="228600" cy="228600"/>
          </a:xfrm>
          <a:prstGeom prst="ellipse">
            <a:avLst/>
          </a:prstGeom>
          <a:solidFill>
            <a:schemeClr val="tx1"/>
          </a:solidFill>
          <a:ln>
            <a:noFill/>
          </a:ln>
          <a:extLst>
            <a:ext uri="{91240B29-F687-4F45-9708-019B960494DF}">
              <a14:hiddenLine xmlns:a14="http://schemas.microsoft.com/office/drawing/2010/main" w="63500" algn="ctr">
                <a:solidFill>
                  <a:srgbClr val="000000"/>
                </a:solidFill>
                <a:round/>
                <a:headEnd/>
                <a:tailEnd type="triangle" w="med" len="med"/>
              </a14:hiddenLine>
            </a:ext>
          </a:extLst>
        </p:spPr>
        <p:txBody>
          <a:bodyPr/>
          <a:lstStyle/>
          <a:p>
            <a:endParaRPr lang="en-US"/>
          </a:p>
        </p:txBody>
      </p:sp>
      <p:sp>
        <p:nvSpPr>
          <p:cNvPr id="48158" name="Oval 29"/>
          <p:cNvSpPr>
            <a:spLocks noChangeArrowheads="1"/>
          </p:cNvSpPr>
          <p:nvPr/>
        </p:nvSpPr>
        <p:spPr bwMode="auto">
          <a:xfrm>
            <a:off x="5943600" y="4572000"/>
            <a:ext cx="228600" cy="228600"/>
          </a:xfrm>
          <a:prstGeom prst="ellipse">
            <a:avLst/>
          </a:prstGeom>
          <a:solidFill>
            <a:schemeClr val="tx1"/>
          </a:solidFill>
          <a:ln>
            <a:noFill/>
          </a:ln>
          <a:extLst>
            <a:ext uri="{91240B29-F687-4F45-9708-019B960494DF}">
              <a14:hiddenLine xmlns:a14="http://schemas.microsoft.com/office/drawing/2010/main" w="63500" algn="ctr">
                <a:solidFill>
                  <a:srgbClr val="000000"/>
                </a:solidFill>
                <a:round/>
                <a:headEnd/>
                <a:tailEnd type="triangle" w="med" len="med"/>
              </a14:hiddenLine>
            </a:ext>
          </a:extLst>
        </p:spPr>
        <p:txBody>
          <a:bodyPr/>
          <a:lstStyle/>
          <a:p>
            <a:endParaRPr lang="en-US"/>
          </a:p>
        </p:txBody>
      </p:sp>
      <p:sp>
        <p:nvSpPr>
          <p:cNvPr id="48159" name="Oval 30"/>
          <p:cNvSpPr>
            <a:spLocks noChangeArrowheads="1"/>
          </p:cNvSpPr>
          <p:nvPr/>
        </p:nvSpPr>
        <p:spPr bwMode="auto">
          <a:xfrm>
            <a:off x="6248400" y="4572000"/>
            <a:ext cx="228600" cy="228600"/>
          </a:xfrm>
          <a:prstGeom prst="ellipse">
            <a:avLst/>
          </a:prstGeom>
          <a:solidFill>
            <a:schemeClr val="tx1"/>
          </a:solidFill>
          <a:ln>
            <a:noFill/>
          </a:ln>
          <a:extLst>
            <a:ext uri="{91240B29-F687-4F45-9708-019B960494DF}">
              <a14:hiddenLine xmlns:a14="http://schemas.microsoft.com/office/drawing/2010/main" w="63500" algn="ctr">
                <a:solidFill>
                  <a:srgbClr val="000000"/>
                </a:solidFill>
                <a:round/>
                <a:headEnd/>
                <a:tailEnd type="triangle" w="med" len="med"/>
              </a14:hiddenLine>
            </a:ext>
          </a:extLst>
        </p:spPr>
        <p:txBody>
          <a:bodyPr/>
          <a:lstStyle/>
          <a:p>
            <a:r>
              <a:rPr lang="en-US"/>
              <a:t>v</a:t>
            </a:r>
          </a:p>
        </p:txBody>
      </p:sp>
      <p:sp>
        <p:nvSpPr>
          <p:cNvPr id="48160" name="Oval 31"/>
          <p:cNvSpPr>
            <a:spLocks noChangeArrowheads="1"/>
          </p:cNvSpPr>
          <p:nvPr/>
        </p:nvSpPr>
        <p:spPr bwMode="auto">
          <a:xfrm>
            <a:off x="6400800" y="4038600"/>
            <a:ext cx="228600" cy="228600"/>
          </a:xfrm>
          <a:prstGeom prst="ellipse">
            <a:avLst/>
          </a:prstGeom>
          <a:solidFill>
            <a:schemeClr val="tx1"/>
          </a:solidFill>
          <a:ln>
            <a:noFill/>
          </a:ln>
          <a:extLst>
            <a:ext uri="{91240B29-F687-4F45-9708-019B960494DF}">
              <a14:hiddenLine xmlns:a14="http://schemas.microsoft.com/office/drawing/2010/main" w="63500" algn="ctr">
                <a:solidFill>
                  <a:srgbClr val="000000"/>
                </a:solidFill>
                <a:round/>
                <a:headEnd/>
                <a:tailEnd type="triangle" w="med" len="med"/>
              </a14:hiddenLine>
            </a:ext>
          </a:extLst>
        </p:spPr>
        <p:txBody>
          <a:bodyPr/>
          <a:lstStyle/>
          <a:p>
            <a:endParaRPr lang="en-US"/>
          </a:p>
        </p:txBody>
      </p:sp>
      <p:sp>
        <p:nvSpPr>
          <p:cNvPr id="48161" name="Oval 32"/>
          <p:cNvSpPr>
            <a:spLocks noChangeArrowheads="1"/>
          </p:cNvSpPr>
          <p:nvPr/>
        </p:nvSpPr>
        <p:spPr bwMode="auto">
          <a:xfrm>
            <a:off x="6553200" y="3657600"/>
            <a:ext cx="228600" cy="228600"/>
          </a:xfrm>
          <a:prstGeom prst="ellipse">
            <a:avLst/>
          </a:prstGeom>
          <a:solidFill>
            <a:schemeClr val="tx1"/>
          </a:solidFill>
          <a:ln>
            <a:noFill/>
          </a:ln>
          <a:extLst>
            <a:ext uri="{91240B29-F687-4F45-9708-019B960494DF}">
              <a14:hiddenLine xmlns:a14="http://schemas.microsoft.com/office/drawing/2010/main" w="63500" algn="ctr">
                <a:solidFill>
                  <a:srgbClr val="000000"/>
                </a:solidFill>
                <a:round/>
                <a:headEnd/>
                <a:tailEnd type="triangle" w="med" len="med"/>
              </a14:hiddenLine>
            </a:ext>
          </a:extLst>
        </p:spPr>
        <p:txBody>
          <a:bodyPr/>
          <a:lstStyle/>
          <a:p>
            <a:endParaRPr lang="en-US"/>
          </a:p>
        </p:txBody>
      </p:sp>
      <p:sp>
        <p:nvSpPr>
          <p:cNvPr id="48162" name="Oval 33"/>
          <p:cNvSpPr>
            <a:spLocks noChangeArrowheads="1"/>
          </p:cNvSpPr>
          <p:nvPr/>
        </p:nvSpPr>
        <p:spPr bwMode="auto">
          <a:xfrm>
            <a:off x="6781800" y="4038600"/>
            <a:ext cx="228600" cy="228600"/>
          </a:xfrm>
          <a:prstGeom prst="ellipse">
            <a:avLst/>
          </a:prstGeom>
          <a:solidFill>
            <a:schemeClr val="tx1"/>
          </a:solidFill>
          <a:ln>
            <a:noFill/>
          </a:ln>
          <a:extLst>
            <a:ext uri="{91240B29-F687-4F45-9708-019B960494DF}">
              <a14:hiddenLine xmlns:a14="http://schemas.microsoft.com/office/drawing/2010/main" w="63500" algn="ctr">
                <a:solidFill>
                  <a:srgbClr val="000000"/>
                </a:solidFill>
                <a:round/>
                <a:headEnd/>
                <a:tailEnd type="triangle" w="med" len="med"/>
              </a14:hiddenLine>
            </a:ext>
          </a:extLst>
        </p:spPr>
        <p:txBody>
          <a:bodyPr/>
          <a:lstStyle/>
          <a:p>
            <a:endParaRPr lang="en-US"/>
          </a:p>
        </p:txBody>
      </p:sp>
      <p:sp>
        <p:nvSpPr>
          <p:cNvPr id="48163" name="Oval 34"/>
          <p:cNvSpPr>
            <a:spLocks noChangeArrowheads="1"/>
          </p:cNvSpPr>
          <p:nvPr/>
        </p:nvSpPr>
        <p:spPr bwMode="auto">
          <a:xfrm>
            <a:off x="6934200" y="4572000"/>
            <a:ext cx="228600" cy="228600"/>
          </a:xfrm>
          <a:prstGeom prst="ellipse">
            <a:avLst/>
          </a:prstGeom>
          <a:solidFill>
            <a:schemeClr val="tx1"/>
          </a:solidFill>
          <a:ln>
            <a:noFill/>
          </a:ln>
          <a:extLst>
            <a:ext uri="{91240B29-F687-4F45-9708-019B960494DF}">
              <a14:hiddenLine xmlns:a14="http://schemas.microsoft.com/office/drawing/2010/main" w="63500" algn="ctr">
                <a:solidFill>
                  <a:srgbClr val="000000"/>
                </a:solidFill>
                <a:round/>
                <a:headEnd/>
                <a:tailEnd type="triangle" w="med" len="med"/>
              </a14:hiddenLine>
            </a:ext>
          </a:extLst>
        </p:spPr>
        <p:txBody>
          <a:bodyPr/>
          <a:lstStyle/>
          <a:p>
            <a:endParaRPr lang="en-US"/>
          </a:p>
        </p:txBody>
      </p:sp>
      <p:sp>
        <p:nvSpPr>
          <p:cNvPr id="48164" name="Oval 35"/>
          <p:cNvSpPr>
            <a:spLocks noChangeArrowheads="1"/>
          </p:cNvSpPr>
          <p:nvPr/>
        </p:nvSpPr>
        <p:spPr bwMode="auto">
          <a:xfrm>
            <a:off x="6096000" y="4876800"/>
            <a:ext cx="228600" cy="228600"/>
          </a:xfrm>
          <a:prstGeom prst="ellipse">
            <a:avLst/>
          </a:prstGeom>
          <a:solidFill>
            <a:schemeClr val="tx1"/>
          </a:solidFill>
          <a:ln>
            <a:noFill/>
          </a:ln>
          <a:extLst>
            <a:ext uri="{91240B29-F687-4F45-9708-019B960494DF}">
              <a14:hiddenLine xmlns:a14="http://schemas.microsoft.com/office/drawing/2010/main" w="63500" algn="ctr">
                <a:solidFill>
                  <a:srgbClr val="000000"/>
                </a:solidFill>
                <a:round/>
                <a:headEnd/>
                <a:tailEnd type="triangle" w="med" len="med"/>
              </a14:hiddenLine>
            </a:ext>
          </a:extLst>
        </p:spPr>
        <p:txBody>
          <a:bodyPr/>
          <a:lstStyle/>
          <a:p>
            <a:endParaRPr lang="en-US"/>
          </a:p>
        </p:txBody>
      </p:sp>
      <p:sp>
        <p:nvSpPr>
          <p:cNvPr id="48165" name="Oval 36"/>
          <p:cNvSpPr>
            <a:spLocks noChangeArrowheads="1"/>
          </p:cNvSpPr>
          <p:nvPr/>
        </p:nvSpPr>
        <p:spPr bwMode="auto">
          <a:xfrm>
            <a:off x="7086600" y="4876800"/>
            <a:ext cx="228600" cy="228600"/>
          </a:xfrm>
          <a:prstGeom prst="ellipse">
            <a:avLst/>
          </a:prstGeom>
          <a:solidFill>
            <a:schemeClr val="tx1"/>
          </a:solidFill>
          <a:ln>
            <a:noFill/>
          </a:ln>
          <a:extLst>
            <a:ext uri="{91240B29-F687-4F45-9708-019B960494DF}">
              <a14:hiddenLine xmlns:a14="http://schemas.microsoft.com/office/drawing/2010/main" w="63500" algn="ctr">
                <a:solidFill>
                  <a:srgbClr val="000000"/>
                </a:solidFill>
                <a:round/>
                <a:headEnd/>
                <a:tailEnd type="triangle" w="med" len="med"/>
              </a14:hiddenLine>
            </a:ext>
          </a:extLst>
        </p:spPr>
        <p:txBody>
          <a:bodyPr/>
          <a:lstStyle/>
          <a:p>
            <a:endParaRPr lang="en-US"/>
          </a:p>
        </p:txBody>
      </p:sp>
      <p:sp>
        <p:nvSpPr>
          <p:cNvPr id="48166" name="Title 38"/>
          <p:cNvSpPr>
            <a:spLocks noGrp="1"/>
          </p:cNvSpPr>
          <p:nvPr>
            <p:ph type="title"/>
          </p:nvPr>
        </p:nvSpPr>
        <p:spPr/>
        <p:txBody>
          <a:bodyPr/>
          <a:lstStyle/>
          <a:p>
            <a:r>
              <a:rPr lang="en-US" smtClean="0"/>
              <a:t>Nyquist-Shannon Sampling Theorem</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smtClean="0"/>
              <a:t>Anti-aliasing</a:t>
            </a:r>
          </a:p>
        </p:txBody>
      </p:sp>
      <p:sp>
        <p:nvSpPr>
          <p:cNvPr id="3" name="Content Placeholder 2"/>
          <p:cNvSpPr>
            <a:spLocks noGrp="1"/>
          </p:cNvSpPr>
          <p:nvPr>
            <p:ph idx="1"/>
          </p:nvPr>
        </p:nvSpPr>
        <p:spPr/>
        <p:txBody>
          <a:bodyPr/>
          <a:lstStyle/>
          <a:p>
            <a:pPr marL="457200" indent="-457200" eaLnBrk="1" hangingPunct="1">
              <a:buFontTx/>
              <a:buNone/>
              <a:defRPr/>
            </a:pPr>
            <a:endParaRPr lang="en-US" dirty="0" smtClean="0"/>
          </a:p>
          <a:p>
            <a:pPr marL="457200" indent="-457200" eaLnBrk="1" hangingPunct="1">
              <a:buFontTx/>
              <a:buNone/>
              <a:defRPr/>
            </a:pPr>
            <a:r>
              <a:rPr lang="en-US" dirty="0" smtClean="0"/>
              <a:t>Solutions:</a:t>
            </a:r>
          </a:p>
          <a:p>
            <a:pPr marL="457200" indent="-457200" eaLnBrk="1" hangingPunct="1">
              <a:defRPr/>
            </a:pPr>
            <a:r>
              <a:rPr lang="en-US" dirty="0" smtClean="0"/>
              <a:t>Sample more often</a:t>
            </a:r>
          </a:p>
          <a:p>
            <a:pPr marL="457200" indent="-457200" eaLnBrk="1" hangingPunct="1">
              <a:defRPr/>
            </a:pPr>
            <a:endParaRPr lang="en-US" dirty="0" smtClean="0"/>
          </a:p>
          <a:p>
            <a:pPr marL="457200" indent="-457200" eaLnBrk="1" hangingPunct="1">
              <a:defRPr/>
            </a:pPr>
            <a:r>
              <a:rPr lang="en-US" dirty="0" smtClean="0"/>
              <a:t>Get rid of all frequencies that are greater than half the new sampling frequency</a:t>
            </a:r>
          </a:p>
          <a:p>
            <a:pPr marL="838200" lvl="1" indent="-381000" eaLnBrk="1" hangingPunct="1">
              <a:defRPr/>
            </a:pPr>
            <a:r>
              <a:rPr lang="en-US" dirty="0" smtClean="0"/>
              <a:t>Will lose information</a:t>
            </a:r>
          </a:p>
          <a:p>
            <a:pPr marL="838200" lvl="1" indent="-381000" eaLnBrk="1" hangingPunct="1">
              <a:defRPr/>
            </a:pPr>
            <a:r>
              <a:rPr lang="en-US" dirty="0" smtClean="0"/>
              <a:t>But it’s better than aliasing</a:t>
            </a:r>
          </a:p>
          <a:p>
            <a:pPr marL="838200" lvl="1" indent="-381000" eaLnBrk="1" hangingPunct="1">
              <a:defRPr/>
            </a:pPr>
            <a:r>
              <a:rPr lang="en-US" dirty="0" smtClean="0"/>
              <a:t>Apply a smoothing filter</a:t>
            </a:r>
            <a:endParaRPr lang="ru-RU" dirty="0" smtClean="0"/>
          </a:p>
          <a:p>
            <a:pPr>
              <a:buFont typeface="Arial" charset="0"/>
              <a:buNone/>
              <a:defRPr/>
            </a:pP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smtClean="0"/>
              <a:t>Algorithm for downsampling by factor of 2</a:t>
            </a:r>
          </a:p>
        </p:txBody>
      </p:sp>
      <p:sp>
        <p:nvSpPr>
          <p:cNvPr id="3" name="Content Placeholder 2"/>
          <p:cNvSpPr txBox="1">
            <a:spLocks/>
          </p:cNvSpPr>
          <p:nvPr/>
        </p:nvSpPr>
        <p:spPr>
          <a:xfrm>
            <a:off x="457200" y="990600"/>
            <a:ext cx="8229600" cy="5135563"/>
          </a:xfrm>
          <a:prstGeom prst="rect">
            <a:avLst/>
          </a:prstGeom>
        </p:spPr>
        <p:txBody>
          <a:bodyPr/>
          <a:lstStyle/>
          <a:p>
            <a:pPr marL="514350" indent="-514350" eaLnBrk="0" hangingPunct="0">
              <a:spcBef>
                <a:spcPct val="20000"/>
              </a:spcBef>
              <a:buFont typeface="+mj-lt"/>
              <a:buAutoNum type="arabicPeriod"/>
              <a:defRPr/>
            </a:pPr>
            <a:endParaRPr lang="en-US" sz="2800" dirty="0">
              <a:latin typeface="+mn-lt"/>
              <a:cs typeface="+mn-cs"/>
            </a:endParaRPr>
          </a:p>
          <a:p>
            <a:pPr marL="514350" indent="-514350" eaLnBrk="0" hangingPunct="0">
              <a:spcBef>
                <a:spcPct val="20000"/>
              </a:spcBef>
              <a:buFont typeface="+mj-lt"/>
              <a:buAutoNum type="arabicPeriod"/>
              <a:defRPr/>
            </a:pPr>
            <a:r>
              <a:rPr lang="en-US" sz="2800" dirty="0">
                <a:latin typeface="+mn-lt"/>
                <a:cs typeface="+mn-cs"/>
              </a:rPr>
              <a:t>Start with image(h, w)</a:t>
            </a:r>
          </a:p>
          <a:p>
            <a:pPr marL="514350" indent="-514350" eaLnBrk="0" hangingPunct="0">
              <a:spcBef>
                <a:spcPct val="20000"/>
              </a:spcBef>
              <a:buFont typeface="+mj-lt"/>
              <a:buAutoNum type="arabicPeriod"/>
              <a:defRPr/>
            </a:pPr>
            <a:r>
              <a:rPr lang="en-US" sz="2800" dirty="0">
                <a:latin typeface="+mn-lt"/>
                <a:cs typeface="+mn-cs"/>
              </a:rPr>
              <a:t>Apply low-pass filter</a:t>
            </a:r>
          </a:p>
          <a:p>
            <a:pPr marL="800100" lvl="1" indent="-342900" eaLnBrk="0" hangingPunct="0">
              <a:spcBef>
                <a:spcPct val="20000"/>
              </a:spcBef>
              <a:defRPr/>
            </a:pPr>
            <a:r>
              <a:rPr lang="en-US" sz="2400" dirty="0">
                <a:latin typeface="+mn-lt"/>
                <a:cs typeface="+mn-cs"/>
              </a:rPr>
              <a:t>	</a:t>
            </a:r>
            <a:r>
              <a:rPr lang="en-US" sz="2400" dirty="0" err="1">
                <a:latin typeface="+mn-lt"/>
                <a:cs typeface="+mn-cs"/>
              </a:rPr>
              <a:t>im_blur</a:t>
            </a:r>
            <a:r>
              <a:rPr lang="en-US" sz="2400" dirty="0">
                <a:latin typeface="+mn-lt"/>
                <a:cs typeface="+mn-cs"/>
              </a:rPr>
              <a:t> = </a:t>
            </a:r>
            <a:r>
              <a:rPr lang="en-US" sz="2400" dirty="0" err="1">
                <a:latin typeface="+mn-lt"/>
                <a:cs typeface="+mn-cs"/>
              </a:rPr>
              <a:t>imfilter</a:t>
            </a:r>
            <a:r>
              <a:rPr lang="en-US" sz="2400" dirty="0">
                <a:latin typeface="+mn-lt"/>
                <a:cs typeface="+mn-cs"/>
              </a:rPr>
              <a:t>(image, </a:t>
            </a:r>
            <a:r>
              <a:rPr lang="en-US" sz="2400" dirty="0" err="1">
                <a:latin typeface="+mn-lt"/>
                <a:cs typeface="+mn-cs"/>
              </a:rPr>
              <a:t>fspecial</a:t>
            </a:r>
            <a:r>
              <a:rPr lang="en-US" sz="2400" dirty="0">
                <a:latin typeface="+mn-lt"/>
                <a:cs typeface="+mn-cs"/>
              </a:rPr>
              <a:t>(‘</a:t>
            </a:r>
            <a:r>
              <a:rPr lang="en-US" sz="2400" dirty="0" err="1">
                <a:latin typeface="+mn-lt"/>
                <a:cs typeface="+mn-cs"/>
              </a:rPr>
              <a:t>gaussian</a:t>
            </a:r>
            <a:r>
              <a:rPr lang="en-US" sz="2400" dirty="0">
                <a:latin typeface="+mn-lt"/>
                <a:cs typeface="+mn-cs"/>
              </a:rPr>
              <a:t>’, 7, 1))</a:t>
            </a:r>
          </a:p>
          <a:p>
            <a:pPr marL="514350" indent="-514350" eaLnBrk="0" hangingPunct="0">
              <a:spcBef>
                <a:spcPct val="20000"/>
              </a:spcBef>
              <a:buFont typeface="+mj-lt"/>
              <a:buAutoNum type="arabicPeriod"/>
              <a:defRPr/>
            </a:pPr>
            <a:r>
              <a:rPr lang="en-US" sz="2800" dirty="0">
                <a:latin typeface="+mn-lt"/>
                <a:cs typeface="+mn-cs"/>
              </a:rPr>
              <a:t>Sample every other pixel</a:t>
            </a:r>
          </a:p>
          <a:p>
            <a:pPr marL="800100" lvl="1" indent="-342900" eaLnBrk="0" hangingPunct="0">
              <a:spcBef>
                <a:spcPct val="20000"/>
              </a:spcBef>
              <a:defRPr/>
            </a:pPr>
            <a:r>
              <a:rPr lang="en-US" sz="2400" dirty="0">
                <a:latin typeface="+mn-lt"/>
                <a:cs typeface="+mn-cs"/>
              </a:rPr>
              <a:t>	</a:t>
            </a:r>
            <a:r>
              <a:rPr lang="en-US" sz="2400" dirty="0" err="1">
                <a:latin typeface="+mn-lt"/>
                <a:cs typeface="+mn-cs"/>
              </a:rPr>
              <a:t>im_small</a:t>
            </a:r>
            <a:r>
              <a:rPr lang="en-US" sz="2400" dirty="0">
                <a:latin typeface="+mn-lt"/>
                <a:cs typeface="+mn-cs"/>
              </a:rPr>
              <a:t> = </a:t>
            </a:r>
            <a:r>
              <a:rPr lang="en-US" sz="2400" dirty="0" err="1">
                <a:latin typeface="+mn-lt"/>
                <a:cs typeface="+mn-cs"/>
              </a:rPr>
              <a:t>im_blur</a:t>
            </a:r>
            <a:r>
              <a:rPr lang="en-US" sz="2400" dirty="0">
                <a:latin typeface="+mn-lt"/>
                <a:cs typeface="+mn-cs"/>
              </a:rPr>
              <a:t>(1:2:end, 1:2:end);</a:t>
            </a:r>
          </a:p>
          <a:p>
            <a:pPr marL="342900" indent="-342900" eaLnBrk="0" hangingPunct="0">
              <a:spcBef>
                <a:spcPct val="20000"/>
              </a:spcBef>
              <a:buFont typeface="Arial" charset="0"/>
              <a:buChar char="•"/>
              <a:defRPr/>
            </a:pPr>
            <a:endParaRPr lang="en-US" sz="2800" dirty="0">
              <a:latin typeface="+mn-lt"/>
              <a:cs typeface="+mn-cs"/>
            </a:endParaRPr>
          </a:p>
          <a:p>
            <a:pPr marL="342900" indent="-342900" eaLnBrk="0" hangingPunct="0">
              <a:spcBef>
                <a:spcPct val="20000"/>
              </a:spcBef>
              <a:defRPr/>
            </a:pPr>
            <a:endParaRPr lang="en-US" sz="2800" dirty="0">
              <a:latin typeface="+mn-lt"/>
              <a:cs typeface="+mn-cs"/>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4"/>
          <p:cNvPicPr>
            <a:picLocks noChangeAspect="1" noChangeArrowheads="1"/>
          </p:cNvPicPr>
          <p:nvPr/>
        </p:nvPicPr>
        <p:blipFill>
          <a:blip r:embed="rId2">
            <a:extLst>
              <a:ext uri="{28A0092B-C50C-407E-A947-70E740481C1C}">
                <a14:useLocalDpi xmlns:a14="http://schemas.microsoft.com/office/drawing/2010/main" val="0"/>
              </a:ext>
            </a:extLst>
          </a:blip>
          <a:srcRect b="43549"/>
          <a:stretch>
            <a:fillRect/>
          </a:stretch>
        </p:blipFill>
        <p:spPr bwMode="auto">
          <a:xfrm>
            <a:off x="152400" y="3810000"/>
            <a:ext cx="86868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Rectangle 8"/>
          <p:cNvSpPr>
            <a:spLocks noGrp="1" noChangeArrowheads="1"/>
          </p:cNvSpPr>
          <p:nvPr>
            <p:ph type="title"/>
          </p:nvPr>
        </p:nvSpPr>
        <p:spPr>
          <a:xfrm>
            <a:off x="685800" y="228600"/>
            <a:ext cx="7772400" cy="1143000"/>
          </a:xfrm>
        </p:spPr>
        <p:txBody>
          <a:bodyPr/>
          <a:lstStyle/>
          <a:p>
            <a:pPr eaLnBrk="1" hangingPunct="1"/>
            <a:r>
              <a:rPr lang="en-US" sz="4800" smtClean="0"/>
              <a:t>Anti-aliasing</a:t>
            </a:r>
            <a:endParaRPr lang="ru-RU" sz="4800" smtClean="0"/>
          </a:p>
        </p:txBody>
      </p:sp>
      <p:pic>
        <p:nvPicPr>
          <p:cNvPr id="51204" name="Picture 14"/>
          <p:cNvPicPr>
            <a:picLocks noChangeAspect="1" noChangeArrowheads="1"/>
          </p:cNvPicPr>
          <p:nvPr/>
        </p:nvPicPr>
        <p:blipFill>
          <a:blip r:embed="rId3">
            <a:extLst>
              <a:ext uri="{28A0092B-C50C-407E-A947-70E740481C1C}">
                <a14:useLocalDpi xmlns:a14="http://schemas.microsoft.com/office/drawing/2010/main" val="0"/>
              </a:ext>
            </a:extLst>
          </a:blip>
          <a:srcRect b="47307"/>
          <a:stretch>
            <a:fillRect/>
          </a:stretch>
        </p:blipFill>
        <p:spPr bwMode="auto">
          <a:xfrm>
            <a:off x="0" y="1295400"/>
            <a:ext cx="8915400"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5" name="TextBox 4"/>
          <p:cNvSpPr txBox="1">
            <a:spLocks noChangeArrowheads="1"/>
          </p:cNvSpPr>
          <p:nvPr/>
        </p:nvSpPr>
        <p:spPr bwMode="auto">
          <a:xfrm>
            <a:off x="7010400" y="6550025"/>
            <a:ext cx="2133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t>Forsyth and Ponce 2002</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vg-nn-hal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3181350" cy="418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7" name="Picture 3" descr="vg-nn-quar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914400"/>
            <a:ext cx="3181350" cy="420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8" name="Picture 4" descr="vg-nn-eight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900113"/>
            <a:ext cx="3198813" cy="421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9" name="Rectangle 5"/>
          <p:cNvSpPr>
            <a:spLocks noGrp="1" noChangeArrowheads="1"/>
          </p:cNvSpPr>
          <p:nvPr>
            <p:ph type="title"/>
          </p:nvPr>
        </p:nvSpPr>
        <p:spPr/>
        <p:txBody>
          <a:bodyPr/>
          <a:lstStyle/>
          <a:p>
            <a:r>
              <a:rPr lang="en-US" smtClean="0"/>
              <a:t>Subsampling without pre-filtering</a:t>
            </a:r>
          </a:p>
        </p:txBody>
      </p:sp>
      <p:sp>
        <p:nvSpPr>
          <p:cNvPr id="52230" name="Text Box 6"/>
          <p:cNvSpPr txBox="1">
            <a:spLocks noChangeArrowheads="1"/>
          </p:cNvSpPr>
          <p:nvPr/>
        </p:nvSpPr>
        <p:spPr bwMode="auto">
          <a:xfrm>
            <a:off x="3733800" y="5105400"/>
            <a:ext cx="16811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t>1/4  </a:t>
            </a:r>
            <a:r>
              <a:rPr lang="en-US" sz="1600"/>
              <a:t>(2x zoom)</a:t>
            </a:r>
          </a:p>
        </p:txBody>
      </p:sp>
      <p:sp>
        <p:nvSpPr>
          <p:cNvPr id="52231" name="Text Box 7"/>
          <p:cNvSpPr txBox="1">
            <a:spLocks noChangeArrowheads="1"/>
          </p:cNvSpPr>
          <p:nvPr/>
        </p:nvSpPr>
        <p:spPr bwMode="auto">
          <a:xfrm>
            <a:off x="6934200" y="5105400"/>
            <a:ext cx="16811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t>1/8  </a:t>
            </a:r>
            <a:r>
              <a:rPr lang="en-US" sz="1600"/>
              <a:t>(4x zoom)</a:t>
            </a:r>
          </a:p>
        </p:txBody>
      </p:sp>
      <p:sp>
        <p:nvSpPr>
          <p:cNvPr id="52232" name="Text Box 8"/>
          <p:cNvSpPr txBox="1">
            <a:spLocks noChangeArrowheads="1"/>
          </p:cNvSpPr>
          <p:nvPr/>
        </p:nvSpPr>
        <p:spPr bwMode="auto">
          <a:xfrm>
            <a:off x="1295400" y="5105400"/>
            <a:ext cx="608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t>1/2</a:t>
            </a:r>
          </a:p>
        </p:txBody>
      </p:sp>
      <p:sp>
        <p:nvSpPr>
          <p:cNvPr id="52233" name="Text Box 9"/>
          <p:cNvSpPr txBox="1">
            <a:spLocks noChangeArrowheads="1"/>
          </p:cNvSpPr>
          <p:nvPr/>
        </p:nvSpPr>
        <p:spPr bwMode="auto">
          <a:xfrm>
            <a:off x="6705600" y="6477000"/>
            <a:ext cx="2374900" cy="2746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a:t>Slide by Steve Seitz</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smtClean="0"/>
              <a:t>Today’s Class</a:t>
            </a:r>
          </a:p>
        </p:txBody>
      </p:sp>
      <p:sp>
        <p:nvSpPr>
          <p:cNvPr id="11267" name="Content Placeholder 2"/>
          <p:cNvSpPr>
            <a:spLocks noGrp="1"/>
          </p:cNvSpPr>
          <p:nvPr>
            <p:ph idx="1"/>
          </p:nvPr>
        </p:nvSpPr>
        <p:spPr/>
        <p:txBody>
          <a:bodyPr/>
          <a:lstStyle/>
          <a:p>
            <a:endParaRPr lang="en-US" dirty="0" smtClean="0"/>
          </a:p>
          <a:p>
            <a:r>
              <a:rPr lang="en-US" dirty="0" smtClean="0"/>
              <a:t>Fourier transform and frequency domain</a:t>
            </a:r>
          </a:p>
          <a:p>
            <a:pPr lvl="1"/>
            <a:r>
              <a:rPr lang="en-US" dirty="0" smtClean="0"/>
              <a:t>Frequency view of filtering</a:t>
            </a:r>
          </a:p>
          <a:p>
            <a:pPr lvl="1"/>
            <a:r>
              <a:rPr lang="en-US" dirty="0" smtClean="0"/>
              <a:t>Another look at hybrid images</a:t>
            </a:r>
          </a:p>
          <a:p>
            <a:pPr lvl="1"/>
            <a:r>
              <a:rPr lang="en-US" smtClean="0"/>
              <a:t>Sampling</a:t>
            </a:r>
            <a:endParaRPr lang="en-US"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vg-gauss-eigh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914400"/>
            <a:ext cx="3154363" cy="415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1" name="Picture 3" descr="vg-gauss-quar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6413" y="914400"/>
            <a:ext cx="3125787" cy="412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2" name="Picture 4" descr="vg-gauss-hal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914400"/>
            <a:ext cx="3132138" cy="412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3" name="Rectangle 5"/>
          <p:cNvSpPr>
            <a:spLocks noGrp="1" noChangeArrowheads="1"/>
          </p:cNvSpPr>
          <p:nvPr>
            <p:ph type="title"/>
          </p:nvPr>
        </p:nvSpPr>
        <p:spPr>
          <a:xfrm>
            <a:off x="685800" y="76200"/>
            <a:ext cx="7924800" cy="838200"/>
          </a:xfrm>
        </p:spPr>
        <p:txBody>
          <a:bodyPr/>
          <a:lstStyle/>
          <a:p>
            <a:r>
              <a:rPr lang="en-US" smtClean="0"/>
              <a:t>Subsampling with Gaussian pre-filtering</a:t>
            </a:r>
          </a:p>
        </p:txBody>
      </p:sp>
      <p:sp>
        <p:nvSpPr>
          <p:cNvPr id="53254" name="Text Box 6"/>
          <p:cNvSpPr txBox="1">
            <a:spLocks noChangeArrowheads="1"/>
          </p:cNvSpPr>
          <p:nvPr/>
        </p:nvSpPr>
        <p:spPr bwMode="auto">
          <a:xfrm>
            <a:off x="4267200" y="5105400"/>
            <a:ext cx="1012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t>G 1/4 </a:t>
            </a:r>
          </a:p>
        </p:txBody>
      </p:sp>
      <p:sp>
        <p:nvSpPr>
          <p:cNvPr id="53255" name="Text Box 7"/>
          <p:cNvSpPr txBox="1">
            <a:spLocks noChangeArrowheads="1"/>
          </p:cNvSpPr>
          <p:nvPr/>
        </p:nvSpPr>
        <p:spPr bwMode="auto">
          <a:xfrm>
            <a:off x="7377113" y="5105400"/>
            <a:ext cx="9286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t>G 1/8</a:t>
            </a:r>
          </a:p>
        </p:txBody>
      </p:sp>
      <p:sp>
        <p:nvSpPr>
          <p:cNvPr id="53256" name="Text Box 8"/>
          <p:cNvSpPr txBox="1">
            <a:spLocks noChangeArrowheads="1"/>
          </p:cNvSpPr>
          <p:nvPr/>
        </p:nvSpPr>
        <p:spPr bwMode="auto">
          <a:xfrm>
            <a:off x="533400" y="5105400"/>
            <a:ext cx="198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t>Gaussian 1/2</a:t>
            </a:r>
          </a:p>
        </p:txBody>
      </p:sp>
      <p:sp>
        <p:nvSpPr>
          <p:cNvPr id="53257" name="Text Box 10"/>
          <p:cNvSpPr txBox="1">
            <a:spLocks noChangeArrowheads="1"/>
          </p:cNvSpPr>
          <p:nvPr/>
        </p:nvSpPr>
        <p:spPr bwMode="auto">
          <a:xfrm>
            <a:off x="6705600" y="6477000"/>
            <a:ext cx="2374900" cy="2746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a:t>Slide by Steve Seitz</a:t>
            </a: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4906963"/>
          </a:xfrm>
        </p:spPr>
        <p:txBody>
          <a:bodyPr/>
          <a:lstStyle/>
          <a:p>
            <a:pPr marL="0">
              <a:buFont typeface="Arial" charset="0"/>
              <a:buNone/>
              <a:defRPr/>
            </a:pPr>
            <a:r>
              <a:rPr lang="en-US" b="1" dirty="0" smtClean="0">
                <a:solidFill>
                  <a:schemeClr val="tx2">
                    <a:lumMod val="75000"/>
                  </a:schemeClr>
                </a:solidFill>
              </a:rPr>
              <a:t>Why does a lower resolution image still make sense to us?  What do we lose?</a:t>
            </a:r>
            <a:endParaRPr lang="en-US" b="1" dirty="0">
              <a:solidFill>
                <a:schemeClr val="tx2">
                  <a:lumMod val="75000"/>
                </a:schemeClr>
              </a:solidFill>
            </a:endParaRPr>
          </a:p>
        </p:txBody>
      </p:sp>
      <p:sp>
        <p:nvSpPr>
          <p:cNvPr id="17" name="Right Arrow 16"/>
          <p:cNvSpPr/>
          <p:nvPr/>
        </p:nvSpPr>
        <p:spPr>
          <a:xfrm>
            <a:off x="5486400" y="4191000"/>
            <a:ext cx="6096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276" name="TextBox 18"/>
          <p:cNvSpPr txBox="1">
            <a:spLocks noChangeArrowheads="1"/>
          </p:cNvSpPr>
          <p:nvPr/>
        </p:nvSpPr>
        <p:spPr bwMode="auto">
          <a:xfrm>
            <a:off x="4422775" y="6550025"/>
            <a:ext cx="47212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t>Image: </a:t>
            </a:r>
            <a:r>
              <a:rPr lang="en-US" sz="1400">
                <a:hlinkClick r:id="rId2"/>
              </a:rPr>
              <a:t>http://www.flickr.com/photos/igorms/136916757/ </a:t>
            </a:r>
            <a:endParaRPr lang="en-US" sz="1400"/>
          </a:p>
        </p:txBody>
      </p:sp>
      <p:pic>
        <p:nvPicPr>
          <p:cNvPr id="54277" name="Picture 4" descr="http://farm1.static.flickr.com/47/136916757_8237b4a9f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667000"/>
            <a:ext cx="4762500"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8" name="Picture 4" descr="http://farm1.static.flickr.com/47/136916757_8237b4a9f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3657600"/>
            <a:ext cx="2008188"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533400"/>
            <a:ext cx="8229600" cy="4983163"/>
          </a:xfrm>
        </p:spPr>
        <p:txBody>
          <a:bodyPr/>
          <a:lstStyle/>
          <a:p>
            <a:pPr marL="0">
              <a:buFont typeface="Arial" charset="0"/>
              <a:buNone/>
              <a:defRPr/>
            </a:pPr>
            <a:r>
              <a:rPr lang="en-US" b="1" dirty="0" smtClean="0">
                <a:solidFill>
                  <a:schemeClr val="tx2">
                    <a:lumMod val="75000"/>
                  </a:schemeClr>
                </a:solidFill>
              </a:rPr>
              <a:t>Why do we get different, distance-dependent interpretations of hybrid images?</a:t>
            </a:r>
            <a:endParaRPr lang="en-US" b="1" dirty="0">
              <a:solidFill>
                <a:schemeClr val="tx2">
                  <a:lumMod val="75000"/>
                </a:schemeClr>
              </a:solidFill>
            </a:endParaRPr>
          </a:p>
        </p:txBody>
      </p:sp>
      <p:pic>
        <p:nvPicPr>
          <p:cNvPr id="55299" name="Picture 2" descr="C:\Users\Hoiem\Documents\Classes\Computational Photography - Fall 2010\projects\hybrid\teaser.jpg"/>
          <p:cNvPicPr>
            <a:picLocks noChangeAspect="1" noChangeArrowheads="1"/>
          </p:cNvPicPr>
          <p:nvPr/>
        </p:nvPicPr>
        <p:blipFill>
          <a:blip r:embed="rId2">
            <a:extLst>
              <a:ext uri="{28A0092B-C50C-407E-A947-70E740481C1C}">
                <a14:useLocalDpi xmlns:a14="http://schemas.microsoft.com/office/drawing/2010/main" val="0"/>
              </a:ext>
            </a:extLst>
          </a:blip>
          <a:srcRect l="40038"/>
          <a:stretch>
            <a:fillRect/>
          </a:stretch>
        </p:blipFill>
        <p:spPr bwMode="auto">
          <a:xfrm>
            <a:off x="381000" y="2133600"/>
            <a:ext cx="4108450" cy="450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0" name="Picture 2" descr="C:\Users\Hoiem\Documents\Classes\Computational Photography - Fall 2010\projects\hybrid\teaser.jpg"/>
          <p:cNvPicPr>
            <a:picLocks noChangeAspect="1" noChangeArrowheads="1"/>
          </p:cNvPicPr>
          <p:nvPr/>
        </p:nvPicPr>
        <p:blipFill>
          <a:blip r:embed="rId2">
            <a:extLst>
              <a:ext uri="{28A0092B-C50C-407E-A947-70E740481C1C}">
                <a14:useLocalDpi xmlns:a14="http://schemas.microsoft.com/office/drawing/2010/main" val="0"/>
              </a:ext>
            </a:extLst>
          </a:blip>
          <a:srcRect t="3383" r="74422" b="49260"/>
          <a:stretch>
            <a:fillRect/>
          </a:stretch>
        </p:blipFill>
        <p:spPr bwMode="auto">
          <a:xfrm>
            <a:off x="6553200" y="1981200"/>
            <a:ext cx="1690688"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1" name="Picture 2" descr="C:\Users\Hoiem\Documents\Classes\Computational Photography - Fall 2010\projects\hybrid\teaser.jpg"/>
          <p:cNvPicPr>
            <a:picLocks noChangeAspect="1" noChangeArrowheads="1"/>
          </p:cNvPicPr>
          <p:nvPr/>
        </p:nvPicPr>
        <p:blipFill>
          <a:blip r:embed="rId2">
            <a:extLst>
              <a:ext uri="{28A0092B-C50C-407E-A947-70E740481C1C}">
                <a14:useLocalDpi xmlns:a14="http://schemas.microsoft.com/office/drawing/2010/main" val="0"/>
              </a:ext>
            </a:extLst>
          </a:blip>
          <a:srcRect t="54123" r="74422" b="3593"/>
          <a:stretch>
            <a:fillRect/>
          </a:stretch>
        </p:blipFill>
        <p:spPr bwMode="auto">
          <a:xfrm>
            <a:off x="6629400" y="4800600"/>
            <a:ext cx="1524000"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2" name="TextBox 12"/>
          <p:cNvSpPr txBox="1">
            <a:spLocks noChangeArrowheads="1"/>
          </p:cNvSpPr>
          <p:nvPr/>
        </p:nvSpPr>
        <p:spPr bwMode="auto">
          <a:xfrm>
            <a:off x="5181600" y="3962400"/>
            <a:ext cx="4349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b="1"/>
              <a:t>?</a:t>
            </a:r>
          </a:p>
        </p:txBody>
      </p:sp>
      <p:cxnSp>
        <p:nvCxnSpPr>
          <p:cNvPr id="15" name="Straight Arrow Connector 14"/>
          <p:cNvCxnSpPr/>
          <p:nvPr/>
        </p:nvCxnSpPr>
        <p:spPr>
          <a:xfrm flipV="1">
            <a:off x="4648200" y="3276600"/>
            <a:ext cx="1752600" cy="914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4724400" y="4343400"/>
            <a:ext cx="1828800" cy="838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458200" cy="2209800"/>
          </a:xfrm>
        </p:spPr>
        <p:txBody>
          <a:bodyPr/>
          <a:lstStyle/>
          <a:p>
            <a:r>
              <a:rPr lang="en-US" sz="2100" dirty="0" smtClean="0"/>
              <a:t>Early processing in humans filters for various orientations and scales of frequency</a:t>
            </a:r>
          </a:p>
          <a:p>
            <a:r>
              <a:rPr lang="en-US" sz="2100" dirty="0" smtClean="0"/>
              <a:t>Perceptual cues in the mid frequencies dominate perception</a:t>
            </a:r>
          </a:p>
          <a:p>
            <a:r>
              <a:rPr lang="en-US" sz="2100" dirty="0" smtClean="0"/>
              <a:t>When we see an image from far away, we are effectively subsampling it</a:t>
            </a:r>
          </a:p>
        </p:txBody>
      </p:sp>
      <p:pic>
        <p:nvPicPr>
          <p:cNvPr id="56323" name="Picture 2" descr="http://www.mathworks.co.kr/matlabcentral/fx_files/23253/1/gabo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3276600"/>
            <a:ext cx="61214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TextBox 5"/>
          <p:cNvSpPr txBox="1">
            <a:spLocks noChangeArrowheads="1"/>
          </p:cNvSpPr>
          <p:nvPr/>
        </p:nvSpPr>
        <p:spPr bwMode="auto">
          <a:xfrm>
            <a:off x="1447800" y="6248400"/>
            <a:ext cx="59769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Early Visual Processing: Multi-scale edge and blob filters</a:t>
            </a:r>
          </a:p>
        </p:txBody>
      </p:sp>
      <p:sp>
        <p:nvSpPr>
          <p:cNvPr id="56325" name="Title 6"/>
          <p:cNvSpPr>
            <a:spLocks noGrp="1"/>
          </p:cNvSpPr>
          <p:nvPr>
            <p:ph type="title"/>
          </p:nvPr>
        </p:nvSpPr>
        <p:spPr/>
        <p:txBody>
          <a:bodyPr/>
          <a:lstStyle/>
          <a:p>
            <a:r>
              <a:rPr lang="en-US" smtClean="0"/>
              <a:t>Clues from Human Perception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smtClean="0"/>
              <a:t>Hybrid Image in FFT</a:t>
            </a:r>
          </a:p>
        </p:txBody>
      </p:sp>
      <p:pic>
        <p:nvPicPr>
          <p:cNvPr id="57347" name="Picture 2"/>
          <p:cNvPicPr>
            <a:picLocks noChangeAspect="1" noChangeArrowheads="1"/>
          </p:cNvPicPr>
          <p:nvPr/>
        </p:nvPicPr>
        <p:blipFill>
          <a:blip r:embed="rId2">
            <a:extLst>
              <a:ext uri="{28A0092B-C50C-407E-A947-70E740481C1C}">
                <a14:useLocalDpi xmlns:a14="http://schemas.microsoft.com/office/drawing/2010/main" val="0"/>
              </a:ext>
            </a:extLst>
          </a:blip>
          <a:srcRect t="14722" r="66875" b="10031"/>
          <a:stretch>
            <a:fillRect/>
          </a:stretch>
        </p:blipFill>
        <p:spPr bwMode="auto">
          <a:xfrm>
            <a:off x="228600" y="2209800"/>
            <a:ext cx="27432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8" name="Picture 2"/>
          <p:cNvPicPr>
            <a:picLocks noChangeAspect="1" noChangeArrowheads="1"/>
          </p:cNvPicPr>
          <p:nvPr/>
        </p:nvPicPr>
        <p:blipFill>
          <a:blip r:embed="rId2">
            <a:extLst>
              <a:ext uri="{28A0092B-C50C-407E-A947-70E740481C1C}">
                <a14:useLocalDpi xmlns:a14="http://schemas.microsoft.com/office/drawing/2010/main" val="0"/>
              </a:ext>
            </a:extLst>
          </a:blip>
          <a:srcRect l="34045" t="13086" r="626" b="10031"/>
          <a:stretch>
            <a:fillRect/>
          </a:stretch>
        </p:blipFill>
        <p:spPr bwMode="auto">
          <a:xfrm>
            <a:off x="3505200" y="2209800"/>
            <a:ext cx="54102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qual 5"/>
          <p:cNvSpPr/>
          <p:nvPr/>
        </p:nvSpPr>
        <p:spPr>
          <a:xfrm>
            <a:off x="3124200" y="3886200"/>
            <a:ext cx="304800" cy="3810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57350" name="TextBox 6"/>
          <p:cNvSpPr txBox="1">
            <a:spLocks noChangeArrowheads="1"/>
          </p:cNvSpPr>
          <p:nvPr/>
        </p:nvSpPr>
        <p:spPr bwMode="auto">
          <a:xfrm>
            <a:off x="762000" y="1828800"/>
            <a:ext cx="15573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Hybrid Image</a:t>
            </a:r>
          </a:p>
        </p:txBody>
      </p:sp>
      <p:sp>
        <p:nvSpPr>
          <p:cNvPr id="57351" name="TextBox 7"/>
          <p:cNvSpPr txBox="1">
            <a:spLocks noChangeArrowheads="1"/>
          </p:cNvSpPr>
          <p:nvPr/>
        </p:nvSpPr>
        <p:spPr bwMode="auto">
          <a:xfrm>
            <a:off x="3505200" y="1828800"/>
            <a:ext cx="2133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Low-passed Image</a:t>
            </a:r>
          </a:p>
        </p:txBody>
      </p:sp>
      <p:sp>
        <p:nvSpPr>
          <p:cNvPr id="57352" name="TextBox 8"/>
          <p:cNvSpPr txBox="1">
            <a:spLocks noChangeArrowheads="1"/>
          </p:cNvSpPr>
          <p:nvPr/>
        </p:nvSpPr>
        <p:spPr bwMode="auto">
          <a:xfrm>
            <a:off x="6248400" y="1828800"/>
            <a:ext cx="21859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High-passed Image</a:t>
            </a:r>
          </a:p>
        </p:txBody>
      </p:sp>
      <p:sp>
        <p:nvSpPr>
          <p:cNvPr id="11" name="Plus 10"/>
          <p:cNvSpPr/>
          <p:nvPr/>
        </p:nvSpPr>
        <p:spPr>
          <a:xfrm>
            <a:off x="5715000" y="1828800"/>
            <a:ext cx="381000" cy="3810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533400"/>
            <a:ext cx="8229600" cy="4983163"/>
          </a:xfrm>
        </p:spPr>
        <p:txBody>
          <a:bodyPr/>
          <a:lstStyle/>
          <a:p>
            <a:pPr marL="0">
              <a:buFont typeface="Arial" charset="0"/>
              <a:buNone/>
              <a:defRPr/>
            </a:pPr>
            <a:r>
              <a:rPr lang="en-US" b="1" dirty="0" smtClean="0">
                <a:solidFill>
                  <a:schemeClr val="tx2">
                    <a:lumMod val="75000"/>
                  </a:schemeClr>
                </a:solidFill>
              </a:rPr>
              <a:t>Why do we get different, distance-dependent interpretations of hybrid images?</a:t>
            </a:r>
            <a:endParaRPr lang="en-US" b="1" dirty="0">
              <a:solidFill>
                <a:schemeClr val="tx2">
                  <a:lumMod val="75000"/>
                </a:schemeClr>
              </a:solidFill>
            </a:endParaRPr>
          </a:p>
        </p:txBody>
      </p:sp>
      <p:pic>
        <p:nvPicPr>
          <p:cNvPr id="58371" name="Picture 2" descr="C:\Users\Hoiem\Documents\Classes\Computational Photography - Fall 2010\projects\hybrid\teaser.jpg"/>
          <p:cNvPicPr>
            <a:picLocks noChangeAspect="1" noChangeArrowheads="1"/>
          </p:cNvPicPr>
          <p:nvPr/>
        </p:nvPicPr>
        <p:blipFill>
          <a:blip r:embed="rId2">
            <a:extLst>
              <a:ext uri="{28A0092B-C50C-407E-A947-70E740481C1C}">
                <a14:useLocalDpi xmlns:a14="http://schemas.microsoft.com/office/drawing/2010/main" val="0"/>
              </a:ext>
            </a:extLst>
          </a:blip>
          <a:srcRect l="40038"/>
          <a:stretch>
            <a:fillRect/>
          </a:stretch>
        </p:blipFill>
        <p:spPr bwMode="auto">
          <a:xfrm>
            <a:off x="381000" y="2133600"/>
            <a:ext cx="4108450" cy="450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2" name="Picture 2" descr="C:\Users\Hoiem\Documents\Classes\Computational Photography - Fall 2010\projects\hybrid\teaser.jpg"/>
          <p:cNvPicPr>
            <a:picLocks noChangeAspect="1" noChangeArrowheads="1"/>
          </p:cNvPicPr>
          <p:nvPr/>
        </p:nvPicPr>
        <p:blipFill>
          <a:blip r:embed="rId2">
            <a:extLst>
              <a:ext uri="{28A0092B-C50C-407E-A947-70E740481C1C}">
                <a14:useLocalDpi xmlns:a14="http://schemas.microsoft.com/office/drawing/2010/main" val="0"/>
              </a:ext>
            </a:extLst>
          </a:blip>
          <a:srcRect t="3383" r="74422" b="49260"/>
          <a:stretch>
            <a:fillRect/>
          </a:stretch>
        </p:blipFill>
        <p:spPr bwMode="auto">
          <a:xfrm>
            <a:off x="6553200" y="1981200"/>
            <a:ext cx="1690688"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3" name="Picture 2" descr="C:\Users\Hoiem\Documents\Classes\Computational Photography - Fall 2010\projects\hybrid\teaser.jpg"/>
          <p:cNvPicPr>
            <a:picLocks noChangeAspect="1" noChangeArrowheads="1"/>
          </p:cNvPicPr>
          <p:nvPr/>
        </p:nvPicPr>
        <p:blipFill>
          <a:blip r:embed="rId2">
            <a:extLst>
              <a:ext uri="{28A0092B-C50C-407E-A947-70E740481C1C}">
                <a14:useLocalDpi xmlns:a14="http://schemas.microsoft.com/office/drawing/2010/main" val="0"/>
              </a:ext>
            </a:extLst>
          </a:blip>
          <a:srcRect t="54123" r="74422" b="3593"/>
          <a:stretch>
            <a:fillRect/>
          </a:stretch>
        </p:blipFill>
        <p:spPr bwMode="auto">
          <a:xfrm>
            <a:off x="6629400" y="4800600"/>
            <a:ext cx="1524000"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4" name="TextBox 12"/>
          <p:cNvSpPr txBox="1">
            <a:spLocks noChangeArrowheads="1"/>
          </p:cNvSpPr>
          <p:nvPr/>
        </p:nvSpPr>
        <p:spPr bwMode="auto">
          <a:xfrm>
            <a:off x="5181600" y="3962400"/>
            <a:ext cx="4349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b="1"/>
              <a:t>?</a:t>
            </a:r>
          </a:p>
        </p:txBody>
      </p:sp>
      <p:cxnSp>
        <p:nvCxnSpPr>
          <p:cNvPr id="15" name="Straight Arrow Connector 14"/>
          <p:cNvCxnSpPr/>
          <p:nvPr/>
        </p:nvCxnSpPr>
        <p:spPr>
          <a:xfrm flipV="1">
            <a:off x="4648200" y="3276600"/>
            <a:ext cx="1752600" cy="914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4724400" y="4343400"/>
            <a:ext cx="1828800" cy="838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8377" name="TextBox 8"/>
          <p:cNvSpPr txBox="1">
            <a:spLocks noChangeArrowheads="1"/>
          </p:cNvSpPr>
          <p:nvPr/>
        </p:nvSpPr>
        <p:spPr bwMode="auto">
          <a:xfrm>
            <a:off x="3352800" y="0"/>
            <a:ext cx="21431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a:t>Perception</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smtClean="0"/>
              <a:t>Things to Remember</a:t>
            </a:r>
          </a:p>
        </p:txBody>
      </p:sp>
      <p:sp>
        <p:nvSpPr>
          <p:cNvPr id="70659" name="Content Placeholder 2"/>
          <p:cNvSpPr>
            <a:spLocks noGrp="1"/>
          </p:cNvSpPr>
          <p:nvPr>
            <p:ph idx="1"/>
          </p:nvPr>
        </p:nvSpPr>
        <p:spPr>
          <a:xfrm>
            <a:off x="457200" y="990600"/>
            <a:ext cx="6096000" cy="5135563"/>
          </a:xfrm>
        </p:spPr>
        <p:txBody>
          <a:bodyPr>
            <a:normAutofit fontScale="85000" lnSpcReduction="20000"/>
          </a:bodyPr>
          <a:lstStyle/>
          <a:p>
            <a:pPr>
              <a:defRPr/>
            </a:pPr>
            <a:r>
              <a:rPr lang="en-US" dirty="0" smtClean="0"/>
              <a:t>Sometimes it makes sense to think of images and filtering in the frequency domain</a:t>
            </a:r>
          </a:p>
          <a:p>
            <a:pPr lvl="1">
              <a:defRPr/>
            </a:pPr>
            <a:r>
              <a:rPr lang="en-US" dirty="0" smtClean="0"/>
              <a:t>Fourier analysis</a:t>
            </a:r>
          </a:p>
          <a:p>
            <a:pPr>
              <a:defRPr/>
            </a:pPr>
            <a:endParaRPr lang="en-US" dirty="0" smtClean="0"/>
          </a:p>
          <a:p>
            <a:pPr>
              <a:defRPr/>
            </a:pPr>
            <a:r>
              <a:rPr lang="en-US" dirty="0" smtClean="0"/>
              <a:t>Can be faster to filter using FFT for large images (N </a:t>
            </a:r>
            <a:r>
              <a:rPr lang="en-US" dirty="0" err="1" smtClean="0"/>
              <a:t>logN</a:t>
            </a:r>
            <a:r>
              <a:rPr lang="en-US" dirty="0" smtClean="0"/>
              <a:t> vs. N</a:t>
            </a:r>
            <a:r>
              <a:rPr lang="en-US" baseline="30000" dirty="0" smtClean="0"/>
              <a:t>2</a:t>
            </a:r>
            <a:r>
              <a:rPr lang="en-US" dirty="0" smtClean="0"/>
              <a:t> for auto-correlation)</a:t>
            </a:r>
          </a:p>
          <a:p>
            <a:pPr>
              <a:defRPr/>
            </a:pPr>
            <a:endParaRPr lang="en-US" dirty="0" smtClean="0"/>
          </a:p>
          <a:p>
            <a:pPr>
              <a:defRPr/>
            </a:pPr>
            <a:r>
              <a:rPr lang="en-US" dirty="0" smtClean="0"/>
              <a:t>Images are mostly smooth</a:t>
            </a:r>
          </a:p>
          <a:p>
            <a:pPr lvl="1">
              <a:defRPr/>
            </a:pPr>
            <a:r>
              <a:rPr lang="en-US" dirty="0" smtClean="0"/>
              <a:t>Basis for compression</a:t>
            </a:r>
          </a:p>
          <a:p>
            <a:pPr>
              <a:defRPr/>
            </a:pPr>
            <a:endParaRPr lang="en-US" dirty="0" smtClean="0"/>
          </a:p>
          <a:p>
            <a:pPr>
              <a:defRPr/>
            </a:pPr>
            <a:r>
              <a:rPr lang="en-US" dirty="0" smtClean="0"/>
              <a:t>Remember to low-pass before sampling</a:t>
            </a:r>
          </a:p>
          <a:p>
            <a:pPr>
              <a:defRPr/>
            </a:pPr>
            <a:endParaRPr lang="en-US" dirty="0" smtClean="0"/>
          </a:p>
          <a:p>
            <a:pPr>
              <a:defRPr/>
            </a:pPr>
            <a:endParaRPr lang="en-US" dirty="0" smtClean="0"/>
          </a:p>
        </p:txBody>
      </p:sp>
      <p:pic>
        <p:nvPicPr>
          <p:cNvPr id="59396" name="Picture 3"/>
          <p:cNvPicPr>
            <a:picLocks noChangeAspect="1" noChangeArrowheads="1"/>
          </p:cNvPicPr>
          <p:nvPr/>
        </p:nvPicPr>
        <p:blipFill>
          <a:blip r:embed="rId2">
            <a:extLst>
              <a:ext uri="{28A0092B-C50C-407E-A947-70E740481C1C}">
                <a14:useLocalDpi xmlns:a14="http://schemas.microsoft.com/office/drawing/2010/main" val="0"/>
              </a:ext>
            </a:extLst>
          </a:blip>
          <a:srcRect l="38501" t="61481" r="40927" b="5122"/>
          <a:stretch>
            <a:fillRect/>
          </a:stretch>
        </p:blipFill>
        <p:spPr bwMode="auto">
          <a:xfrm>
            <a:off x="6977063" y="1111250"/>
            <a:ext cx="1585912"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762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own Arrow 6"/>
          <p:cNvSpPr/>
          <p:nvPr/>
        </p:nvSpPr>
        <p:spPr>
          <a:xfrm>
            <a:off x="7664450" y="762000"/>
            <a:ext cx="228600"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8" name="Picture 2" descr="C:\Users\Hoiem\Documents\Classes\Computational Photography - Fall 2010\lectures\demos\fftims\flowers_fft.png"/>
          <p:cNvPicPr>
            <a:picLocks noChangeArrowheads="1"/>
          </p:cNvPicPr>
          <p:nvPr/>
        </p:nvPicPr>
        <p:blipFill>
          <a:blip r:embed="rId4" cstate="print">
            <a:extLst>
              <a:ext uri="{28A0092B-C50C-407E-A947-70E740481C1C}">
                <a14:useLocalDpi xmlns:a14="http://schemas.microsoft.com/office/drawing/2010/main" val="0"/>
              </a:ext>
            </a:extLst>
          </a:blip>
          <a:srcRect l="29167" t="8333" r="26042" b="12500"/>
          <a:stretch>
            <a:fillRect/>
          </a:stretch>
        </p:blipFill>
        <p:spPr bwMode="auto">
          <a:xfrm>
            <a:off x="7239000" y="40386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sine-sample-5"/>
          <p:cNvPicPr>
            <a:picLocks noChangeAspect="1" noChangeArrowheads="1"/>
          </p:cNvPicPr>
          <p:nvPr/>
        </p:nvPicPr>
        <p:blipFill>
          <a:blip r:embed="rId5">
            <a:extLst>
              <a:ext uri="{28A0092B-C50C-407E-A947-70E740481C1C}">
                <a14:useLocalDpi xmlns:a14="http://schemas.microsoft.com/office/drawing/2010/main" val="0"/>
              </a:ext>
            </a:extLst>
          </a:blip>
          <a:srcRect l="41235"/>
          <a:stretch>
            <a:fillRect/>
          </a:stretch>
        </p:blipFill>
        <p:spPr bwMode="auto">
          <a:xfrm>
            <a:off x="6629400" y="5334000"/>
            <a:ext cx="22860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0659">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0659">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0659">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0659">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dirty="0" smtClean="0"/>
              <a:t>Take-home question</a:t>
            </a:r>
          </a:p>
        </p:txBody>
      </p:sp>
      <p:sp>
        <p:nvSpPr>
          <p:cNvPr id="60419" name="Content Placeholder 2"/>
          <p:cNvSpPr>
            <a:spLocks noGrp="1"/>
          </p:cNvSpPr>
          <p:nvPr>
            <p:ph idx="1"/>
          </p:nvPr>
        </p:nvSpPr>
        <p:spPr/>
        <p:txBody>
          <a:bodyPr/>
          <a:lstStyle/>
          <a:p>
            <a:pPr marL="514350" indent="-514350">
              <a:buFont typeface="Calibri" pitchFamily="34" charset="0"/>
              <a:buAutoNum type="arabicPeriod"/>
            </a:pPr>
            <a:r>
              <a:rPr lang="en-US" smtClean="0"/>
              <a:t>Match the spatial domain image to the Fourier magnitude image</a:t>
            </a:r>
          </a:p>
        </p:txBody>
      </p:sp>
      <p:pic>
        <p:nvPicPr>
          <p:cNvPr id="6042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12308" t="45232" r="61539" b="12923"/>
          <a:stretch>
            <a:fillRect/>
          </a:stretch>
        </p:blipFill>
        <p:spPr bwMode="auto">
          <a:xfrm>
            <a:off x="685800" y="52578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1" name="Picture 2"/>
          <p:cNvPicPr>
            <a:picLocks noChangeArrowheads="1"/>
          </p:cNvPicPr>
          <p:nvPr/>
        </p:nvPicPr>
        <p:blipFill>
          <a:blip r:embed="rId3">
            <a:extLst>
              <a:ext uri="{28A0092B-C50C-407E-A947-70E740481C1C}">
                <a14:useLocalDpi xmlns:a14="http://schemas.microsoft.com/office/drawing/2010/main" val="0"/>
              </a:ext>
            </a:extLst>
          </a:blip>
          <a:srcRect l="50603" t="52437" r="24097" b="18646"/>
          <a:stretch>
            <a:fillRect/>
          </a:stretch>
        </p:blipFill>
        <p:spPr bwMode="auto">
          <a:xfrm>
            <a:off x="3581400" y="2590800"/>
            <a:ext cx="1447800" cy="125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2" name="Picture 1"/>
          <p:cNvPicPr>
            <a:picLocks noChangeArrowheads="1"/>
          </p:cNvPicPr>
          <p:nvPr/>
        </p:nvPicPr>
        <p:blipFill>
          <a:blip r:embed="rId4" cstate="print">
            <a:extLst>
              <a:ext uri="{28A0092B-C50C-407E-A947-70E740481C1C}">
                <a14:useLocalDpi xmlns:a14="http://schemas.microsoft.com/office/drawing/2010/main" val="0"/>
              </a:ext>
            </a:extLst>
          </a:blip>
          <a:srcRect l="6902" t="17175" r="61354" b="6760"/>
          <a:stretch>
            <a:fillRect/>
          </a:stretch>
        </p:blipFill>
        <p:spPr bwMode="auto">
          <a:xfrm>
            <a:off x="1600200" y="4267200"/>
            <a:ext cx="17526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3" name="Picture 2" descr="C:\Users\Hoiem\Documents\Classes\Computational Photography - Fall 2010\lectures\demos\fftims\flowers_fft.png"/>
          <p:cNvPicPr>
            <a:picLocks noChangeArrowheads="1"/>
          </p:cNvPicPr>
          <p:nvPr/>
        </p:nvPicPr>
        <p:blipFill>
          <a:blip r:embed="rId5" cstate="print">
            <a:extLst>
              <a:ext uri="{28A0092B-C50C-407E-A947-70E740481C1C}">
                <a14:useLocalDpi xmlns:a14="http://schemas.microsoft.com/office/drawing/2010/main" val="0"/>
              </a:ext>
            </a:extLst>
          </a:blip>
          <a:srcRect l="29167" t="8333" r="26042" b="12500"/>
          <a:stretch>
            <a:fillRect/>
          </a:stretch>
        </p:blipFill>
        <p:spPr bwMode="auto">
          <a:xfrm>
            <a:off x="1828800" y="2514600"/>
            <a:ext cx="1447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4" name="Picture 2"/>
          <p:cNvPicPr>
            <a:picLocks noChangeAspect="1" noChangeArrowheads="1"/>
          </p:cNvPicPr>
          <p:nvPr/>
        </p:nvPicPr>
        <p:blipFill>
          <a:blip r:embed="rId6">
            <a:extLst>
              <a:ext uri="{28A0092B-C50C-407E-A947-70E740481C1C}">
                <a14:useLocalDpi xmlns:a14="http://schemas.microsoft.com/office/drawing/2010/main" val="0"/>
              </a:ext>
            </a:extLst>
          </a:blip>
          <a:srcRect l="41473" t="65628" r="43102" b="6952"/>
          <a:stretch>
            <a:fillRect/>
          </a:stretch>
        </p:blipFill>
        <p:spPr bwMode="auto">
          <a:xfrm>
            <a:off x="304800" y="25146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5" name="Picture 2"/>
          <p:cNvPicPr>
            <a:picLocks noChangeAspect="1" noChangeArrowheads="1"/>
          </p:cNvPicPr>
          <p:nvPr/>
        </p:nvPicPr>
        <p:blipFill>
          <a:blip r:embed="rId7">
            <a:extLst>
              <a:ext uri="{28A0092B-C50C-407E-A947-70E740481C1C}">
                <a14:useLocalDpi xmlns:a14="http://schemas.microsoft.com/office/drawing/2010/main" val="0"/>
              </a:ext>
            </a:extLst>
          </a:blip>
          <a:srcRect l="41586" t="14526" r="37196" b="49263"/>
          <a:stretch>
            <a:fillRect/>
          </a:stretch>
        </p:blipFill>
        <p:spPr bwMode="auto">
          <a:xfrm>
            <a:off x="5943600" y="5257800"/>
            <a:ext cx="8731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6" name="Picture 3" descr="C:\Users\Hoiem\Documents\Classes\Computational Photography - Fall 2010\lectures\demos\fftims\sea.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34200" y="4953000"/>
            <a:ext cx="2032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7" name="Picture 4" descr="C:\Users\Hoiem\Documents\Classes\Computational Photography - Fall 2010\lectures\demos\fftims\sea_fft.png"/>
          <p:cNvPicPr>
            <a:picLocks noChangeArrowheads="1"/>
          </p:cNvPicPr>
          <p:nvPr/>
        </p:nvPicPr>
        <p:blipFill>
          <a:blip r:embed="rId9" cstate="print">
            <a:extLst>
              <a:ext uri="{28A0092B-C50C-407E-A947-70E740481C1C}">
                <a14:useLocalDpi xmlns:a14="http://schemas.microsoft.com/office/drawing/2010/main" val="0"/>
              </a:ext>
            </a:extLst>
          </a:blip>
          <a:srcRect l="13542" t="9721" r="10417" b="13889"/>
          <a:stretch>
            <a:fillRect/>
          </a:stretch>
        </p:blipFill>
        <p:spPr bwMode="auto">
          <a:xfrm>
            <a:off x="5410200" y="2667000"/>
            <a:ext cx="1371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8" name="Picture 5" descr="C:\Users\Hoiem\Documents\Classes\Computational Photography - Fall 2010\lectures\demos\fftims\beijing.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57600" y="4800600"/>
            <a:ext cx="205740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9" name="Picture 6" descr="C:\Users\Hoiem\Documents\Classes\Computational Photography - Fall 2010\lectures\demos\fftims\beijing_fft.png"/>
          <p:cNvPicPr>
            <a:picLocks noChangeArrowheads="1"/>
          </p:cNvPicPr>
          <p:nvPr/>
        </p:nvPicPr>
        <p:blipFill>
          <a:blip r:embed="rId11" cstate="print">
            <a:extLst>
              <a:ext uri="{28A0092B-C50C-407E-A947-70E740481C1C}">
                <a14:useLocalDpi xmlns:a14="http://schemas.microsoft.com/office/drawing/2010/main" val="0"/>
              </a:ext>
            </a:extLst>
          </a:blip>
          <a:srcRect l="13542" t="11111" r="10417" b="13889"/>
          <a:stretch>
            <a:fillRect/>
          </a:stretch>
        </p:blipFill>
        <p:spPr bwMode="auto">
          <a:xfrm>
            <a:off x="7086600" y="2667000"/>
            <a:ext cx="1295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30" name="TextBox 14"/>
          <p:cNvSpPr txBox="1">
            <a:spLocks noChangeArrowheads="1"/>
          </p:cNvSpPr>
          <p:nvPr/>
        </p:nvSpPr>
        <p:spPr bwMode="auto">
          <a:xfrm>
            <a:off x="762000" y="2220913"/>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1</a:t>
            </a:r>
          </a:p>
        </p:txBody>
      </p:sp>
      <p:sp>
        <p:nvSpPr>
          <p:cNvPr id="60431" name="TextBox 15"/>
          <p:cNvSpPr txBox="1">
            <a:spLocks noChangeArrowheads="1"/>
          </p:cNvSpPr>
          <p:nvPr/>
        </p:nvSpPr>
        <p:spPr bwMode="auto">
          <a:xfrm>
            <a:off x="7543800" y="228600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5</a:t>
            </a:r>
          </a:p>
        </p:txBody>
      </p:sp>
      <p:sp>
        <p:nvSpPr>
          <p:cNvPr id="60432" name="TextBox 17"/>
          <p:cNvSpPr txBox="1">
            <a:spLocks noChangeArrowheads="1"/>
          </p:cNvSpPr>
          <p:nvPr/>
        </p:nvSpPr>
        <p:spPr bwMode="auto">
          <a:xfrm>
            <a:off x="5943600" y="228600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4</a:t>
            </a:r>
          </a:p>
        </p:txBody>
      </p:sp>
      <p:sp>
        <p:nvSpPr>
          <p:cNvPr id="60433" name="TextBox 18"/>
          <p:cNvSpPr txBox="1">
            <a:spLocks noChangeArrowheads="1"/>
          </p:cNvSpPr>
          <p:nvPr/>
        </p:nvSpPr>
        <p:spPr bwMode="auto">
          <a:xfrm>
            <a:off x="838200" y="4572000"/>
            <a:ext cx="3381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A</a:t>
            </a:r>
          </a:p>
        </p:txBody>
      </p:sp>
      <p:sp>
        <p:nvSpPr>
          <p:cNvPr id="60434" name="TextBox 19"/>
          <p:cNvSpPr txBox="1">
            <a:spLocks noChangeArrowheads="1"/>
          </p:cNvSpPr>
          <p:nvPr/>
        </p:nvSpPr>
        <p:spPr bwMode="auto">
          <a:xfrm>
            <a:off x="4191000" y="220980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3</a:t>
            </a:r>
          </a:p>
        </p:txBody>
      </p:sp>
      <p:sp>
        <p:nvSpPr>
          <p:cNvPr id="60435" name="TextBox 20"/>
          <p:cNvSpPr txBox="1">
            <a:spLocks noChangeArrowheads="1"/>
          </p:cNvSpPr>
          <p:nvPr/>
        </p:nvSpPr>
        <p:spPr bwMode="auto">
          <a:xfrm>
            <a:off x="2362200" y="213360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2</a:t>
            </a:r>
          </a:p>
        </p:txBody>
      </p:sp>
      <p:sp>
        <p:nvSpPr>
          <p:cNvPr id="60436" name="TextBox 21"/>
          <p:cNvSpPr txBox="1">
            <a:spLocks noChangeArrowheads="1"/>
          </p:cNvSpPr>
          <p:nvPr/>
        </p:nvSpPr>
        <p:spPr bwMode="auto">
          <a:xfrm>
            <a:off x="8189913" y="0"/>
            <a:ext cx="8258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9/4/12</a:t>
            </a:r>
            <a:endParaRPr lang="en-US" dirty="0"/>
          </a:p>
        </p:txBody>
      </p:sp>
      <p:sp>
        <p:nvSpPr>
          <p:cNvPr id="60437" name="TextBox 22"/>
          <p:cNvSpPr txBox="1">
            <a:spLocks noChangeArrowheads="1"/>
          </p:cNvSpPr>
          <p:nvPr/>
        </p:nvSpPr>
        <p:spPr bwMode="auto">
          <a:xfrm>
            <a:off x="4572000" y="4495800"/>
            <a:ext cx="3508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a:t>
            </a:r>
          </a:p>
        </p:txBody>
      </p:sp>
      <p:sp>
        <p:nvSpPr>
          <p:cNvPr id="60438" name="TextBox 23"/>
          <p:cNvSpPr txBox="1">
            <a:spLocks noChangeArrowheads="1"/>
          </p:cNvSpPr>
          <p:nvPr/>
        </p:nvSpPr>
        <p:spPr bwMode="auto">
          <a:xfrm>
            <a:off x="2362200" y="3886200"/>
            <a:ext cx="3381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B</a:t>
            </a:r>
          </a:p>
        </p:txBody>
      </p:sp>
      <p:sp>
        <p:nvSpPr>
          <p:cNvPr id="60439" name="TextBox 24"/>
          <p:cNvSpPr txBox="1">
            <a:spLocks noChangeArrowheads="1"/>
          </p:cNvSpPr>
          <p:nvPr/>
        </p:nvSpPr>
        <p:spPr bwMode="auto">
          <a:xfrm>
            <a:off x="6248400" y="4800600"/>
            <a:ext cx="3508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D</a:t>
            </a:r>
          </a:p>
        </p:txBody>
      </p:sp>
      <p:sp>
        <p:nvSpPr>
          <p:cNvPr id="60440" name="TextBox 26"/>
          <p:cNvSpPr txBox="1">
            <a:spLocks noChangeArrowheads="1"/>
          </p:cNvSpPr>
          <p:nvPr/>
        </p:nvSpPr>
        <p:spPr bwMode="auto">
          <a:xfrm>
            <a:off x="7848600" y="4495800"/>
            <a:ext cx="3381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E</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smtClean="0"/>
              <a:t>Next class</a:t>
            </a:r>
          </a:p>
        </p:txBody>
      </p:sp>
      <p:sp>
        <p:nvSpPr>
          <p:cNvPr id="61443" name="Content Placeholder 2"/>
          <p:cNvSpPr>
            <a:spLocks noGrp="1"/>
          </p:cNvSpPr>
          <p:nvPr>
            <p:ph idx="1"/>
          </p:nvPr>
        </p:nvSpPr>
        <p:spPr/>
        <p:txBody>
          <a:bodyPr/>
          <a:lstStyle/>
          <a:p>
            <a:r>
              <a:rPr lang="en-US" dirty="0" err="1" smtClean="0"/>
              <a:t>Denoising</a:t>
            </a:r>
            <a:endParaRPr lang="en-US" dirty="0" smtClean="0"/>
          </a:p>
          <a:p>
            <a:r>
              <a:rPr lang="en-US" dirty="0" smtClean="0"/>
              <a:t>Template matching</a:t>
            </a:r>
          </a:p>
          <a:p>
            <a:r>
              <a:rPr lang="en-US" dirty="0" smtClean="0"/>
              <a:t>Image pyramids</a:t>
            </a:r>
          </a:p>
          <a:p>
            <a:pPr marL="0" indent="0">
              <a:buNone/>
            </a:pPr>
            <a:endParaRPr lang="en-US" dirty="0"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smtClean="0"/>
              <a:t>Questions</a:t>
            </a:r>
          </a:p>
        </p:txBody>
      </p:sp>
      <p:sp>
        <p:nvSpPr>
          <p:cNvPr id="62467" name="Content Placeholder 2"/>
          <p:cNvSpPr>
            <a:spLocks noGrp="1"/>
          </p:cNvSpPr>
          <p:nvPr>
            <p:ph idx="1"/>
          </p:nvPr>
        </p:nvSpPr>
        <p:spPr/>
        <p:txBody>
          <a:bodyPr/>
          <a:lstStyle/>
          <a:p>
            <a:endParaRPr lang="en-US"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135563"/>
          </a:xfrm>
        </p:spPr>
        <p:txBody>
          <a:bodyPr/>
          <a:lstStyle/>
          <a:p>
            <a:pPr marL="0">
              <a:buFont typeface="Arial" charset="0"/>
              <a:buNone/>
              <a:defRPr/>
            </a:pPr>
            <a:r>
              <a:rPr lang="en-US" b="1" dirty="0" smtClean="0">
                <a:solidFill>
                  <a:schemeClr val="tx2">
                    <a:lumMod val="75000"/>
                  </a:schemeClr>
                </a:solidFill>
              </a:rPr>
              <a:t>Why does the Gaussian give a nice smooth image, but the square filter give edgy artifacts?</a:t>
            </a:r>
            <a:endParaRPr lang="en-US" b="1" dirty="0">
              <a:solidFill>
                <a:schemeClr val="tx2">
                  <a:lumMod val="75000"/>
                </a:schemeClr>
              </a:solidFill>
            </a:endParaRPr>
          </a:p>
        </p:txBody>
      </p:sp>
      <p:pic>
        <p:nvPicPr>
          <p:cNvPr id="1229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362200"/>
            <a:ext cx="4495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1981200"/>
            <a:ext cx="3175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362200"/>
            <a:ext cx="4495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7400" y="1981200"/>
            <a:ext cx="3175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TextBox 7"/>
          <p:cNvSpPr txBox="1">
            <a:spLocks noChangeArrowheads="1"/>
          </p:cNvSpPr>
          <p:nvPr/>
        </p:nvSpPr>
        <p:spPr bwMode="auto">
          <a:xfrm>
            <a:off x="0" y="1981200"/>
            <a:ext cx="1158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Gaussian</a:t>
            </a:r>
          </a:p>
        </p:txBody>
      </p:sp>
      <p:sp>
        <p:nvSpPr>
          <p:cNvPr id="12296" name="TextBox 8"/>
          <p:cNvSpPr txBox="1">
            <a:spLocks noChangeArrowheads="1"/>
          </p:cNvSpPr>
          <p:nvPr/>
        </p:nvSpPr>
        <p:spPr bwMode="auto">
          <a:xfrm>
            <a:off x="4648200" y="1981200"/>
            <a:ext cx="10826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Box filter</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smtClean="0"/>
              <a:t>Sharpening revisited</a:t>
            </a:r>
          </a:p>
        </p:txBody>
      </p:sp>
      <p:sp>
        <p:nvSpPr>
          <p:cNvPr id="41987" name="Rectangle 3"/>
          <p:cNvSpPr>
            <a:spLocks noGrp="1" noChangeArrowheads="1"/>
          </p:cNvSpPr>
          <p:nvPr>
            <p:ph type="body" idx="1"/>
          </p:nvPr>
        </p:nvSpPr>
        <p:spPr>
          <a:xfrm>
            <a:off x="685800" y="914400"/>
            <a:ext cx="7772400" cy="533400"/>
          </a:xfrm>
        </p:spPr>
        <p:txBody>
          <a:bodyPr>
            <a:normAutofit lnSpcReduction="10000"/>
          </a:bodyPr>
          <a:lstStyle/>
          <a:p>
            <a:pPr>
              <a:defRPr/>
            </a:pPr>
            <a:r>
              <a:rPr lang="en-US" smtClean="0"/>
              <a:t>What does blurring take away?</a:t>
            </a:r>
          </a:p>
        </p:txBody>
      </p:sp>
      <p:grpSp>
        <p:nvGrpSpPr>
          <p:cNvPr id="63492" name="Group 21"/>
          <p:cNvGrpSpPr>
            <a:grpSpLocks/>
          </p:cNvGrpSpPr>
          <p:nvPr/>
        </p:nvGrpSpPr>
        <p:grpSpPr bwMode="auto">
          <a:xfrm>
            <a:off x="533400" y="1447800"/>
            <a:ext cx="2157413" cy="2182813"/>
            <a:chOff x="336" y="912"/>
            <a:chExt cx="1505" cy="1521"/>
          </a:xfrm>
        </p:grpSpPr>
        <p:pic>
          <p:nvPicPr>
            <p:cNvPr id="63516" name="Picture 4" descr="le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912"/>
              <a:ext cx="1488" cy="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517" name="Text Box 11"/>
            <p:cNvSpPr txBox="1">
              <a:spLocks noChangeArrowheads="1"/>
            </p:cNvSpPr>
            <p:nvPr/>
          </p:nvSpPr>
          <p:spPr bwMode="auto">
            <a:xfrm>
              <a:off x="1200" y="2199"/>
              <a:ext cx="641"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a:solidFill>
                    <a:schemeClr val="bg1"/>
                  </a:solidFill>
                </a:rPr>
                <a:t>original</a:t>
              </a:r>
            </a:p>
          </p:txBody>
        </p:sp>
      </p:grpSp>
      <p:grpSp>
        <p:nvGrpSpPr>
          <p:cNvPr id="63493" name="Group 22"/>
          <p:cNvGrpSpPr>
            <a:grpSpLocks/>
          </p:cNvGrpSpPr>
          <p:nvPr/>
        </p:nvGrpSpPr>
        <p:grpSpPr bwMode="auto">
          <a:xfrm>
            <a:off x="3581400" y="1447800"/>
            <a:ext cx="2166938" cy="2162175"/>
            <a:chOff x="2256" y="912"/>
            <a:chExt cx="1511" cy="1507"/>
          </a:xfrm>
        </p:grpSpPr>
        <p:pic>
          <p:nvPicPr>
            <p:cNvPr id="63514" name="Picture 5" descr="lenaG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6" y="912"/>
              <a:ext cx="1488" cy="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515" name="Text Box 12"/>
            <p:cNvSpPr txBox="1">
              <a:spLocks noChangeArrowheads="1"/>
            </p:cNvSpPr>
            <p:nvPr/>
          </p:nvSpPr>
          <p:spPr bwMode="auto">
            <a:xfrm>
              <a:off x="2591" y="2185"/>
              <a:ext cx="1176"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a:solidFill>
                    <a:schemeClr val="bg1"/>
                  </a:solidFill>
                </a:rPr>
                <a:t>smoothed (5x5)</a:t>
              </a:r>
            </a:p>
          </p:txBody>
        </p:sp>
      </p:grpSp>
      <p:sp>
        <p:nvSpPr>
          <p:cNvPr id="63494" name="Text Box 17"/>
          <p:cNvSpPr txBox="1">
            <a:spLocks noChangeArrowheads="1"/>
          </p:cNvSpPr>
          <p:nvPr/>
        </p:nvSpPr>
        <p:spPr bwMode="auto">
          <a:xfrm>
            <a:off x="2971800" y="23256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a:t>
            </a:r>
          </a:p>
        </p:txBody>
      </p:sp>
      <p:grpSp>
        <p:nvGrpSpPr>
          <p:cNvPr id="4" name="Group 27"/>
          <p:cNvGrpSpPr>
            <a:grpSpLocks/>
          </p:cNvGrpSpPr>
          <p:nvPr/>
        </p:nvGrpSpPr>
        <p:grpSpPr bwMode="auto">
          <a:xfrm>
            <a:off x="5962650" y="1447800"/>
            <a:ext cx="2735263" cy="2149475"/>
            <a:chOff x="3756" y="912"/>
            <a:chExt cx="1723" cy="1354"/>
          </a:xfrm>
        </p:grpSpPr>
        <p:grpSp>
          <p:nvGrpSpPr>
            <p:cNvPr id="63510" name="Group 23"/>
            <p:cNvGrpSpPr>
              <a:grpSpLocks/>
            </p:cNvGrpSpPr>
            <p:nvPr/>
          </p:nvGrpSpPr>
          <p:grpSpPr bwMode="auto">
            <a:xfrm>
              <a:off x="4128" y="912"/>
              <a:ext cx="1351" cy="1354"/>
              <a:chOff x="4128" y="912"/>
              <a:chExt cx="1496" cy="1499"/>
            </a:xfrm>
          </p:grpSpPr>
          <p:pic>
            <p:nvPicPr>
              <p:cNvPr id="63512" name="Picture 6" descr="lena_dif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28" y="912"/>
                <a:ext cx="1488" cy="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513" name="Text Box 15"/>
              <p:cNvSpPr txBox="1">
                <a:spLocks noChangeArrowheads="1"/>
              </p:cNvSpPr>
              <p:nvPr/>
            </p:nvSpPr>
            <p:spPr bwMode="auto">
              <a:xfrm>
                <a:off x="5124" y="2177"/>
                <a:ext cx="500"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a:solidFill>
                      <a:schemeClr val="bg1"/>
                    </a:solidFill>
                  </a:rPr>
                  <a:t>detail</a:t>
                </a:r>
              </a:p>
            </p:txBody>
          </p:sp>
        </p:grpSp>
        <p:sp>
          <p:nvSpPr>
            <p:cNvPr id="63511" name="Text Box 18"/>
            <p:cNvSpPr txBox="1">
              <a:spLocks noChangeArrowheads="1"/>
            </p:cNvSpPr>
            <p:nvPr/>
          </p:nvSpPr>
          <p:spPr bwMode="auto">
            <a:xfrm>
              <a:off x="3756" y="1488"/>
              <a:ext cx="2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a:t>
              </a:r>
            </a:p>
          </p:txBody>
        </p:sp>
      </p:grpSp>
      <p:grpSp>
        <p:nvGrpSpPr>
          <p:cNvPr id="6" name="Group 29"/>
          <p:cNvGrpSpPr>
            <a:grpSpLocks/>
          </p:cNvGrpSpPr>
          <p:nvPr/>
        </p:nvGrpSpPr>
        <p:grpSpPr bwMode="auto">
          <a:xfrm>
            <a:off x="5943600" y="4419600"/>
            <a:ext cx="2743200" cy="2149475"/>
            <a:chOff x="3744" y="2784"/>
            <a:chExt cx="1728" cy="1354"/>
          </a:xfrm>
        </p:grpSpPr>
        <p:grpSp>
          <p:nvGrpSpPr>
            <p:cNvPr id="63506" name="Group 26"/>
            <p:cNvGrpSpPr>
              <a:grpSpLocks/>
            </p:cNvGrpSpPr>
            <p:nvPr/>
          </p:nvGrpSpPr>
          <p:grpSpPr bwMode="auto">
            <a:xfrm>
              <a:off x="4128" y="2784"/>
              <a:ext cx="1344" cy="1354"/>
              <a:chOff x="4128" y="2784"/>
              <a:chExt cx="1488" cy="1499"/>
            </a:xfrm>
          </p:grpSpPr>
          <p:pic>
            <p:nvPicPr>
              <p:cNvPr id="63508" name="Picture 10" descr="lena_sharpene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28" y="2784"/>
                <a:ext cx="1488" cy="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509" name="Text Box 16"/>
              <p:cNvSpPr txBox="1">
                <a:spLocks noChangeArrowheads="1"/>
              </p:cNvSpPr>
              <p:nvPr/>
            </p:nvSpPr>
            <p:spPr bwMode="auto">
              <a:xfrm>
                <a:off x="4752" y="4049"/>
                <a:ext cx="844"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a:solidFill>
                      <a:schemeClr val="bg1"/>
                    </a:solidFill>
                  </a:rPr>
                  <a:t>sharpened</a:t>
                </a:r>
              </a:p>
            </p:txBody>
          </p:sp>
        </p:grpSp>
        <p:sp>
          <p:nvSpPr>
            <p:cNvPr id="63507" name="Text Box 19"/>
            <p:cNvSpPr txBox="1">
              <a:spLocks noChangeArrowheads="1"/>
            </p:cNvSpPr>
            <p:nvPr/>
          </p:nvSpPr>
          <p:spPr bwMode="auto">
            <a:xfrm>
              <a:off x="3744" y="3360"/>
              <a:ext cx="2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a:t>
              </a:r>
            </a:p>
          </p:txBody>
        </p:sp>
      </p:grpSp>
      <p:grpSp>
        <p:nvGrpSpPr>
          <p:cNvPr id="8" name="Group 28"/>
          <p:cNvGrpSpPr>
            <a:grpSpLocks/>
          </p:cNvGrpSpPr>
          <p:nvPr/>
        </p:nvGrpSpPr>
        <p:grpSpPr bwMode="auto">
          <a:xfrm>
            <a:off x="533400" y="3886200"/>
            <a:ext cx="7924800" cy="2682875"/>
            <a:chOff x="336" y="2448"/>
            <a:chExt cx="4992" cy="1690"/>
          </a:xfrm>
        </p:grpSpPr>
        <p:sp>
          <p:nvSpPr>
            <p:cNvPr id="63498" name="Rectangle 7"/>
            <p:cNvSpPr>
              <a:spLocks noChangeArrowheads="1"/>
            </p:cNvSpPr>
            <p:nvPr/>
          </p:nvSpPr>
          <p:spPr bwMode="auto">
            <a:xfrm>
              <a:off x="432" y="2448"/>
              <a:ext cx="4896"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pPr>
              <a:r>
                <a:rPr lang="en-US" sz="2800"/>
                <a:t>Let’s add it back:</a:t>
              </a:r>
            </a:p>
          </p:txBody>
        </p:sp>
        <p:grpSp>
          <p:nvGrpSpPr>
            <p:cNvPr id="63499" name="Group 24"/>
            <p:cNvGrpSpPr>
              <a:grpSpLocks/>
            </p:cNvGrpSpPr>
            <p:nvPr/>
          </p:nvGrpSpPr>
          <p:grpSpPr bwMode="auto">
            <a:xfrm>
              <a:off x="336" y="2784"/>
              <a:ext cx="1359" cy="1354"/>
              <a:chOff x="336" y="2784"/>
              <a:chExt cx="1505" cy="1499"/>
            </a:xfrm>
          </p:grpSpPr>
          <p:pic>
            <p:nvPicPr>
              <p:cNvPr id="63504" name="Picture 8" descr="le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2784"/>
                <a:ext cx="1488" cy="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505" name="Text Box 13"/>
              <p:cNvSpPr txBox="1">
                <a:spLocks noChangeArrowheads="1"/>
              </p:cNvSpPr>
              <p:nvPr/>
            </p:nvSpPr>
            <p:spPr bwMode="auto">
              <a:xfrm>
                <a:off x="1200" y="4049"/>
                <a:ext cx="641"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a:solidFill>
                      <a:schemeClr val="bg1"/>
                    </a:solidFill>
                  </a:rPr>
                  <a:t>original</a:t>
                </a:r>
              </a:p>
            </p:txBody>
          </p:sp>
        </p:grpSp>
        <p:grpSp>
          <p:nvGrpSpPr>
            <p:cNvPr id="63500" name="Group 25"/>
            <p:cNvGrpSpPr>
              <a:grpSpLocks/>
            </p:cNvGrpSpPr>
            <p:nvPr/>
          </p:nvGrpSpPr>
          <p:grpSpPr bwMode="auto">
            <a:xfrm>
              <a:off x="2256" y="2784"/>
              <a:ext cx="1351" cy="1354"/>
              <a:chOff x="2256" y="2784"/>
              <a:chExt cx="1496" cy="1499"/>
            </a:xfrm>
          </p:grpSpPr>
          <p:pic>
            <p:nvPicPr>
              <p:cNvPr id="63502" name="Picture 9" descr="lena_dif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6" y="2784"/>
                <a:ext cx="1488" cy="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503" name="Text Box 14"/>
              <p:cNvSpPr txBox="1">
                <a:spLocks noChangeArrowheads="1"/>
              </p:cNvSpPr>
              <p:nvPr/>
            </p:nvSpPr>
            <p:spPr bwMode="auto">
              <a:xfrm>
                <a:off x="3252" y="4049"/>
                <a:ext cx="500"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a:solidFill>
                      <a:schemeClr val="bg1"/>
                    </a:solidFill>
                  </a:rPr>
                  <a:t>detail</a:t>
                </a:r>
              </a:p>
            </p:txBody>
          </p:sp>
        </p:grpSp>
        <p:sp>
          <p:nvSpPr>
            <p:cNvPr id="63501" name="Text Box 20"/>
            <p:cNvSpPr txBox="1">
              <a:spLocks noChangeArrowheads="1"/>
            </p:cNvSpPr>
            <p:nvPr/>
          </p:nvSpPr>
          <p:spPr bwMode="auto">
            <a:xfrm>
              <a:off x="1864" y="3360"/>
              <a:ext cx="39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 </a:t>
              </a:r>
              <a:r>
                <a:rPr lang="el-GR"/>
                <a:t>α</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533400"/>
            <a:ext cx="8229600" cy="4983163"/>
          </a:xfrm>
        </p:spPr>
        <p:txBody>
          <a:bodyPr/>
          <a:lstStyle/>
          <a:p>
            <a:pPr marL="0">
              <a:buFont typeface="Arial" charset="0"/>
              <a:buNone/>
              <a:defRPr/>
            </a:pPr>
            <a:r>
              <a:rPr lang="en-US" b="1" dirty="0" smtClean="0">
                <a:solidFill>
                  <a:schemeClr val="tx2">
                    <a:lumMod val="75000"/>
                  </a:schemeClr>
                </a:solidFill>
              </a:rPr>
              <a:t>Why do we get different, distance-dependent interpretations of hybrid images?</a:t>
            </a:r>
            <a:endParaRPr lang="en-US" b="1" dirty="0">
              <a:solidFill>
                <a:schemeClr val="tx2">
                  <a:lumMod val="75000"/>
                </a:schemeClr>
              </a:solidFill>
            </a:endParaRPr>
          </a:p>
        </p:txBody>
      </p:sp>
      <p:pic>
        <p:nvPicPr>
          <p:cNvPr id="13315" name="Picture 2" descr="C:\Users\Hoiem\Documents\Classes\Computational Photography - Fall 2010\projects\hybrid\teaser.jpg"/>
          <p:cNvPicPr>
            <a:picLocks noChangeAspect="1" noChangeArrowheads="1"/>
          </p:cNvPicPr>
          <p:nvPr/>
        </p:nvPicPr>
        <p:blipFill>
          <a:blip r:embed="rId2">
            <a:extLst>
              <a:ext uri="{28A0092B-C50C-407E-A947-70E740481C1C}">
                <a14:useLocalDpi xmlns:a14="http://schemas.microsoft.com/office/drawing/2010/main" val="0"/>
              </a:ext>
            </a:extLst>
          </a:blip>
          <a:srcRect l="40038"/>
          <a:stretch>
            <a:fillRect/>
          </a:stretch>
        </p:blipFill>
        <p:spPr bwMode="auto">
          <a:xfrm>
            <a:off x="381000" y="2133600"/>
            <a:ext cx="4108450" cy="450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2" descr="C:\Users\Hoiem\Documents\Classes\Computational Photography - Fall 2010\projects\hybrid\teaser.jpg"/>
          <p:cNvPicPr>
            <a:picLocks noChangeAspect="1" noChangeArrowheads="1"/>
          </p:cNvPicPr>
          <p:nvPr/>
        </p:nvPicPr>
        <p:blipFill>
          <a:blip r:embed="rId2">
            <a:extLst>
              <a:ext uri="{28A0092B-C50C-407E-A947-70E740481C1C}">
                <a14:useLocalDpi xmlns:a14="http://schemas.microsoft.com/office/drawing/2010/main" val="0"/>
              </a:ext>
            </a:extLst>
          </a:blip>
          <a:srcRect t="3383" r="74422" b="49260"/>
          <a:stretch>
            <a:fillRect/>
          </a:stretch>
        </p:blipFill>
        <p:spPr bwMode="auto">
          <a:xfrm>
            <a:off x="6553200" y="1981200"/>
            <a:ext cx="1690688"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2" descr="C:\Users\Hoiem\Documents\Classes\Computational Photography - Fall 2010\projects\hybrid\teaser.jpg"/>
          <p:cNvPicPr>
            <a:picLocks noChangeAspect="1" noChangeArrowheads="1"/>
          </p:cNvPicPr>
          <p:nvPr/>
        </p:nvPicPr>
        <p:blipFill>
          <a:blip r:embed="rId2">
            <a:extLst>
              <a:ext uri="{28A0092B-C50C-407E-A947-70E740481C1C}">
                <a14:useLocalDpi xmlns:a14="http://schemas.microsoft.com/office/drawing/2010/main" val="0"/>
              </a:ext>
            </a:extLst>
          </a:blip>
          <a:srcRect t="54123" r="74422" b="3593"/>
          <a:stretch>
            <a:fillRect/>
          </a:stretch>
        </p:blipFill>
        <p:spPr bwMode="auto">
          <a:xfrm>
            <a:off x="6629400" y="4800600"/>
            <a:ext cx="1524000"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TextBox 12"/>
          <p:cNvSpPr txBox="1">
            <a:spLocks noChangeArrowheads="1"/>
          </p:cNvSpPr>
          <p:nvPr/>
        </p:nvSpPr>
        <p:spPr bwMode="auto">
          <a:xfrm>
            <a:off x="5181600" y="3962400"/>
            <a:ext cx="4349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b="1"/>
              <a:t>?</a:t>
            </a:r>
          </a:p>
        </p:txBody>
      </p:sp>
      <p:cxnSp>
        <p:nvCxnSpPr>
          <p:cNvPr id="15" name="Straight Arrow Connector 14"/>
          <p:cNvCxnSpPr/>
          <p:nvPr/>
        </p:nvCxnSpPr>
        <p:spPr>
          <a:xfrm flipV="1">
            <a:off x="4648200" y="3276600"/>
            <a:ext cx="1752600" cy="914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4724400" y="4343400"/>
            <a:ext cx="1828800" cy="838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4906963"/>
          </a:xfrm>
        </p:spPr>
        <p:txBody>
          <a:bodyPr/>
          <a:lstStyle/>
          <a:p>
            <a:pPr marL="0">
              <a:buFont typeface="Arial" charset="0"/>
              <a:buNone/>
              <a:defRPr/>
            </a:pPr>
            <a:r>
              <a:rPr lang="en-US" b="1" dirty="0" smtClean="0">
                <a:solidFill>
                  <a:schemeClr val="tx2">
                    <a:lumMod val="75000"/>
                  </a:schemeClr>
                </a:solidFill>
              </a:rPr>
              <a:t>Why does a lower resolution image still make sense to us?  What do we lose?</a:t>
            </a:r>
            <a:endParaRPr lang="en-US" b="1" dirty="0">
              <a:solidFill>
                <a:schemeClr val="tx2">
                  <a:lumMod val="75000"/>
                </a:schemeClr>
              </a:solidFill>
            </a:endParaRPr>
          </a:p>
        </p:txBody>
      </p:sp>
      <p:sp>
        <p:nvSpPr>
          <p:cNvPr id="17" name="Right Arrow 16"/>
          <p:cNvSpPr/>
          <p:nvPr/>
        </p:nvSpPr>
        <p:spPr>
          <a:xfrm>
            <a:off x="5486400" y="4191000"/>
            <a:ext cx="6096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340" name="TextBox 18"/>
          <p:cNvSpPr txBox="1">
            <a:spLocks noChangeArrowheads="1"/>
          </p:cNvSpPr>
          <p:nvPr/>
        </p:nvSpPr>
        <p:spPr bwMode="auto">
          <a:xfrm>
            <a:off x="4422775" y="6550025"/>
            <a:ext cx="47212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t>Image: </a:t>
            </a:r>
            <a:r>
              <a:rPr lang="en-US" sz="1400">
                <a:hlinkClick r:id="rId2"/>
              </a:rPr>
              <a:t>http://www.flickr.com/photos/igorms/136916757/ </a:t>
            </a:r>
            <a:endParaRPr lang="en-US" sz="1400"/>
          </a:p>
        </p:txBody>
      </p:sp>
      <p:pic>
        <p:nvPicPr>
          <p:cNvPr id="14341" name="Picture 4" descr="http://farm1.static.flickr.com/47/136916757_8237b4a9f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667000"/>
            <a:ext cx="4762500"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4" descr="http://farm1.static.flickr.com/47/136916757_8237b4a9f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3657600"/>
            <a:ext cx="2008188"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373563"/>
          </a:xfrm>
        </p:spPr>
        <p:txBody>
          <a:bodyPr/>
          <a:lstStyle/>
          <a:p>
            <a:pPr marL="0">
              <a:buFont typeface="Arial" charset="0"/>
              <a:buNone/>
              <a:defRPr/>
            </a:pPr>
            <a:r>
              <a:rPr lang="en-US" b="1" dirty="0" smtClean="0">
                <a:solidFill>
                  <a:schemeClr val="tx2">
                    <a:lumMod val="75000"/>
                  </a:schemeClr>
                </a:solidFill>
              </a:rPr>
              <a:t>How is it that a 4MP image can be compressed to a few hundred KB without a noticeable change?</a:t>
            </a:r>
            <a:endParaRPr lang="en-US" b="1" dirty="0">
              <a:solidFill>
                <a:schemeClr val="tx2">
                  <a:lumMod val="75000"/>
                </a:schemeClr>
              </a:solidFill>
            </a:endParaRPr>
          </a:p>
        </p:txBody>
      </p:sp>
      <p:sp>
        <p:nvSpPr>
          <p:cNvPr id="15363" name="Title 4"/>
          <p:cNvSpPr>
            <a:spLocks noGrp="1"/>
          </p:cNvSpPr>
          <p:nvPr>
            <p:ph type="title"/>
          </p:nvPr>
        </p:nvSpPr>
        <p:spPr/>
        <p:txBody>
          <a:bodyPr/>
          <a:lstStyle/>
          <a:p>
            <a:endParaRPr lang="en-US"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37704</TotalTime>
  <Words>1267</Words>
  <Application>Microsoft Office PowerPoint</Application>
  <PresentationFormat>On-screen Show (4:3)</PresentationFormat>
  <Paragraphs>316</Paragraphs>
  <Slides>60</Slides>
  <Notes>8</Notes>
  <HiddenSlides>2</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60</vt:i4>
      </vt:variant>
    </vt:vector>
  </HeadingPairs>
  <TitlesOfParts>
    <vt:vector size="62" baseType="lpstr">
      <vt:lpstr>Office Theme</vt:lpstr>
      <vt:lpstr>Equation</vt:lpstr>
      <vt:lpstr>Thinking in Frequency</vt:lpstr>
      <vt:lpstr>Reminder</vt:lpstr>
      <vt:lpstr>Review: questions</vt:lpstr>
      <vt:lpstr>Review: questions</vt:lpstr>
      <vt:lpstr>Today’s Class</vt:lpstr>
      <vt:lpstr>PowerPoint Presentation</vt:lpstr>
      <vt:lpstr>PowerPoint Presentation</vt:lpstr>
      <vt:lpstr>PowerPoint Presentation</vt:lpstr>
      <vt:lpstr>PowerPoint Presentation</vt:lpstr>
      <vt:lpstr>Thinking in terms of frequency</vt:lpstr>
      <vt:lpstr>Jean Baptiste Joseph Fourier (1768-1830)</vt:lpstr>
      <vt:lpstr>A sum of sines</vt:lpstr>
      <vt:lpstr>Frequency Spectra</vt:lpstr>
      <vt:lpstr>Frequency Spectra</vt:lpstr>
      <vt:lpstr>Frequency Spectra</vt:lpstr>
      <vt:lpstr>Frequency Spectra</vt:lpstr>
      <vt:lpstr>Frequency Spectra</vt:lpstr>
      <vt:lpstr>Frequency Spectra</vt:lpstr>
      <vt:lpstr>Frequency Spectra</vt:lpstr>
      <vt:lpstr>Frequency Spectra</vt:lpstr>
      <vt:lpstr>Example: Music</vt:lpstr>
      <vt:lpstr>Other signals</vt:lpstr>
      <vt:lpstr>Fourier analysis in images</vt:lpstr>
      <vt:lpstr>Signals can be composed</vt:lpstr>
      <vt:lpstr>Fourier Transform</vt:lpstr>
      <vt:lpstr>Computing the Fourier Transform</vt:lpstr>
      <vt:lpstr>The Convolution Theorem</vt:lpstr>
      <vt:lpstr>Properties of Fourier Transforms</vt:lpstr>
      <vt:lpstr>Filtering in spatial domain</vt:lpstr>
      <vt:lpstr>Filtering in frequency domain</vt:lpstr>
      <vt:lpstr>Fourier Matlab demo</vt:lpstr>
      <vt:lpstr>FFT in Matlab</vt:lpstr>
      <vt:lpstr>Questions</vt:lpstr>
      <vt:lpstr>PowerPoint Presentation</vt:lpstr>
      <vt:lpstr>PowerPoint Presentation</vt:lpstr>
      <vt:lpstr>PowerPoint Presentation</vt:lpstr>
      <vt:lpstr>PowerPoint Presentation</vt:lpstr>
      <vt:lpstr>PowerPoint Presentation</vt:lpstr>
      <vt:lpstr>Aliasing problem</vt:lpstr>
      <vt:lpstr>Aliasing problem</vt:lpstr>
      <vt:lpstr>Aliasing problem</vt:lpstr>
      <vt:lpstr>Aliasing in video</vt:lpstr>
      <vt:lpstr>Aliasing in graphics</vt:lpstr>
      <vt:lpstr>Sampling and aliasing</vt:lpstr>
      <vt:lpstr>Nyquist-Shannon Sampling Theorem</vt:lpstr>
      <vt:lpstr>Anti-aliasing</vt:lpstr>
      <vt:lpstr>Algorithm for downsampling by factor of 2</vt:lpstr>
      <vt:lpstr>Anti-aliasing</vt:lpstr>
      <vt:lpstr>Subsampling without pre-filtering</vt:lpstr>
      <vt:lpstr>Subsampling with Gaussian pre-filtering</vt:lpstr>
      <vt:lpstr>PowerPoint Presentation</vt:lpstr>
      <vt:lpstr>PowerPoint Presentation</vt:lpstr>
      <vt:lpstr>Clues from Human Perception</vt:lpstr>
      <vt:lpstr>Hybrid Image in FFT</vt:lpstr>
      <vt:lpstr>PowerPoint Presentation</vt:lpstr>
      <vt:lpstr>Things to Remember</vt:lpstr>
      <vt:lpstr>Take-home question</vt:lpstr>
      <vt:lpstr>Next class</vt:lpstr>
      <vt:lpstr>Questions</vt:lpstr>
      <vt:lpstr>Sharpening revisited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Derek Hoiem</dc:creator>
  <cp:lastModifiedBy>Derek Hoiem</cp:lastModifiedBy>
  <cp:revision>111</cp:revision>
  <dcterms:created xsi:type="dcterms:W3CDTF">2009-12-16T02:55:56Z</dcterms:created>
  <dcterms:modified xsi:type="dcterms:W3CDTF">2012-09-04T15:07:31Z</dcterms:modified>
</cp:coreProperties>
</file>