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406" r:id="rId3"/>
    <p:sldId id="365" r:id="rId4"/>
    <p:sldId id="409" r:id="rId5"/>
    <p:sldId id="367" r:id="rId6"/>
    <p:sldId id="368" r:id="rId7"/>
    <p:sldId id="369" r:id="rId8"/>
    <p:sldId id="370" r:id="rId9"/>
    <p:sldId id="371" r:id="rId10"/>
    <p:sldId id="404" r:id="rId11"/>
    <p:sldId id="405" r:id="rId12"/>
    <p:sldId id="366" r:id="rId13"/>
    <p:sldId id="372" r:id="rId14"/>
    <p:sldId id="373" r:id="rId15"/>
    <p:sldId id="270" r:id="rId16"/>
    <p:sldId id="275" r:id="rId17"/>
    <p:sldId id="276" r:id="rId18"/>
    <p:sldId id="277" r:id="rId19"/>
    <p:sldId id="278" r:id="rId20"/>
    <p:sldId id="279" r:id="rId21"/>
    <p:sldId id="280" r:id="rId22"/>
    <p:sldId id="407" r:id="rId23"/>
    <p:sldId id="408" r:id="rId24"/>
    <p:sldId id="281" r:id="rId25"/>
    <p:sldId id="282" r:id="rId26"/>
    <p:sldId id="283" r:id="rId27"/>
    <p:sldId id="376" r:id="rId28"/>
    <p:sldId id="320" r:id="rId29"/>
    <p:sldId id="321" r:id="rId30"/>
    <p:sldId id="297" r:id="rId31"/>
    <p:sldId id="298" r:id="rId32"/>
    <p:sldId id="301" r:id="rId33"/>
    <p:sldId id="302" r:id="rId34"/>
    <p:sldId id="303" r:id="rId35"/>
    <p:sldId id="306" r:id="rId36"/>
    <p:sldId id="322" r:id="rId37"/>
    <p:sldId id="435" r:id="rId38"/>
    <p:sldId id="313" r:id="rId39"/>
    <p:sldId id="314" r:id="rId40"/>
    <p:sldId id="315" r:id="rId41"/>
    <p:sldId id="286" r:id="rId42"/>
    <p:sldId id="433" r:id="rId43"/>
    <p:sldId id="434" r:id="rId44"/>
    <p:sldId id="352" r:id="rId45"/>
    <p:sldId id="353" r:id="rId46"/>
    <p:sldId id="354" r:id="rId47"/>
    <p:sldId id="355" r:id="rId48"/>
    <p:sldId id="377" r:id="rId49"/>
    <p:sldId id="378" r:id="rId50"/>
    <p:sldId id="380" r:id="rId51"/>
    <p:sldId id="381" r:id="rId52"/>
    <p:sldId id="379" r:id="rId53"/>
    <p:sldId id="410" r:id="rId54"/>
    <p:sldId id="411" r:id="rId55"/>
    <p:sldId id="412" r:id="rId56"/>
    <p:sldId id="413" r:id="rId57"/>
    <p:sldId id="414" r:id="rId58"/>
    <p:sldId id="415" r:id="rId59"/>
    <p:sldId id="416" r:id="rId60"/>
    <p:sldId id="417" r:id="rId61"/>
    <p:sldId id="421" r:id="rId62"/>
    <p:sldId id="419" r:id="rId63"/>
    <p:sldId id="420" r:id="rId64"/>
    <p:sldId id="395" r:id="rId65"/>
    <p:sldId id="401" r:id="rId66"/>
    <p:sldId id="399" r:id="rId67"/>
    <p:sldId id="400" r:id="rId68"/>
    <p:sldId id="436" r:id="rId6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00C"/>
    <a:srgbClr val="FF4A7E"/>
    <a:srgbClr val="CB6B30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2" autoAdjust="0"/>
    <p:restoredTop sz="92697" autoAdjust="0"/>
  </p:normalViewPr>
  <p:slideViewPr>
    <p:cSldViewPr>
      <p:cViewPr varScale="1">
        <p:scale>
          <a:sx n="55" d="100"/>
          <a:sy n="55" d="100"/>
        </p:scale>
        <p:origin x="-668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A45A2E-61A8-43B3-A108-E41DF82E58A8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E883E7-2586-40B5-A9BD-7DF6694F8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F13F0C-7D8B-49D5-BD3E-D89F5702BAF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CA3E06-C2E2-4F97-9C28-F154A584EC78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3E639E-0952-4AA7-9181-4F0E1BF81BA0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59606-F9C4-43C9-A329-06E2E7CBE0E7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0D901-E6AD-4988-B817-283790976901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EFF86F-CA62-48AE-BC8D-DE84F3EF2ECB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D3DBBF-ED6A-4F08-88AD-44AB8112F9E2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1A22E-84E9-4A8B-9237-B26B5ED03E7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2F7911-2450-49A1-B95C-294ACA339825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B3969-2C31-4DC6-A614-D8FBE225B312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1DF882-9798-4F04-B8FA-54440DAA91E1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5B674A-0FD7-4D74-8651-DAF8181A841D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2D3CD-F11B-4DB8-85A9-54A3852DDD0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527291-08BD-4E0E-9708-B31758CAC23F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Linear vs. quadratic in mask size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BCFB7-FFA6-4836-9385-64573495F7F5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16B911-6196-4910-897F-C1B06C78DB7C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C3945-5CEC-4252-B0BA-BFBA15FD4BF2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4B67C-FE13-4848-AC8D-6ECA9F2C4E2B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F9DE8-C56F-4C0C-BB45-91C2D55B9079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EAB677-4DE7-4791-8634-04DCBBC1B672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0EA30-C3BD-48A6-99A4-373ADD3BBF1A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C516F2-F842-40F4-9AA9-7769306AF513}" type="slidenum">
              <a:rPr lang="en-US" smtClean="0"/>
              <a:pPr>
                <a:defRPr/>
              </a:pPr>
              <a:t>64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807909-8A3A-46DA-B63D-FB13C637CA9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304DF-DBFA-42AB-A004-7F9118341926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FCB3F7-E8B9-4350-B21B-F8B84D9B0DB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D04E47-6704-4FD8-A8AC-4C8538B656C1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C7501E-CEBC-48E8-8218-8DF33A7FD536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6BAB09-EB09-4069-AACB-ACFBF75D3BD7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2BDDD-E507-414C-9546-6C780BBC0A4F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B0CF82-B2CB-4BB4-936A-DAFA9D7E32E7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F130-42E5-4BB6-B088-5F3311524472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78B1-CE48-4A92-A37C-1100042DE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F8BD6-2E6A-4DD3-ADCC-D05468D65CFB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713E7-3C21-4D6B-87E4-2C064276E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C8CED-9A71-400B-815B-925EED5C7B38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E39A-B732-4C56-8F4C-32EAD153C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0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DC8F-EB96-490E-B9A0-F478FCFC4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7C716-2132-4C3F-866A-DC91DBCFAA50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5DD7-97B8-486B-B068-EF34F550CF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E4BF4-1091-475C-BC61-FACB92FA506F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F25D2-E2E6-4C07-AAAC-5DDD5D9F1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5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D968C-FD68-42A5-9849-1618E563777B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4537-D6CF-4677-8844-D5751C83F9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4F71-9AC2-42BC-A567-CD4B66AE8E44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C51E-F473-48A4-8357-818E324D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7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E9120-856B-46E0-818D-BDCC4E30D671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7163F-00A6-47EF-9CB5-F060311D0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39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A55-D02D-4971-94B1-AD8F0D44F8B0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0F41-1896-45D6-BA22-D8DCFAF76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41FED-7700-4150-B56E-6A30613AB746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5DE8-0F1D-4096-B32A-8F5E6150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7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EFA70-A492-4612-8DF4-7790F804376F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A35D-7567-4B43-BA1B-4BAA76573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2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C94C58-ED1D-479F-9F50-77993545292A}" type="datetimeFigureOut">
              <a:rPr lang="en-US"/>
              <a:pPr>
                <a:defRPr/>
              </a:pPr>
              <a:t>8/29/2012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B453FA-662E-4EF8-9296-5DAF4D7F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cot.org/post/406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5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wmf"/><Relationship Id="rId4" Type="http://schemas.openxmlformats.org/officeDocument/2006/relationships/notesSlide" Target="../notesSlides/notesSlide1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9.bin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8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2.bin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1.bin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0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5.bin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2.bin"/><Relationship Id="rId10" Type="http://schemas.openxmlformats.org/officeDocument/2006/relationships/oleObject" Target="../embeddings/oleObject24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28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35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cvcl.mit.edu/hybridimage.htm" TargetMode="External"/><Relationship Id="rId13" Type="http://schemas.openxmlformats.org/officeDocument/2006/relationships/image" Target="../media/image78.png"/><Relationship Id="rId3" Type="http://schemas.openxmlformats.org/officeDocument/2006/relationships/tags" Target="../tags/tag15.xml"/><Relationship Id="rId7" Type="http://schemas.openxmlformats.org/officeDocument/2006/relationships/hyperlink" Target="http://courses.engr.illinois.edu/cs498dh3/projects/hybrid/ComputationalPhotography_ProjectHybrid.html" TargetMode="External"/><Relationship Id="rId12" Type="http://schemas.openxmlformats.org/officeDocument/2006/relationships/image" Target="../media/image77.jpe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5.png"/><Relationship Id="rId11" Type="http://schemas.openxmlformats.org/officeDocument/2006/relationships/image" Target="../media/image76.png"/><Relationship Id="rId5" Type="http://schemas.openxmlformats.org/officeDocument/2006/relationships/notesSlide" Target="../notesSlides/notesSlide29.xml"/><Relationship Id="rId10" Type="http://schemas.openxmlformats.org/officeDocument/2006/relationships/image" Target="../media/image74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7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79.jpe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Pixels and Image Filtering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6400800" cy="1066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08/30/12</a:t>
            </a:r>
            <a:endParaRPr lang="en-US" dirty="0"/>
          </a:p>
        </p:txBody>
      </p:sp>
      <p:pic>
        <p:nvPicPr>
          <p:cNvPr id="15365" name="Picture 8" descr="http://www.notempire.com/images/uploads/magrit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76900" y="6550025"/>
            <a:ext cx="34671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Graphic: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  <a:hlinkClick r:id="rId3"/>
              </a:rPr>
              <a:t>http://www.notcot.org/post/4068/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from Ted Adelson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2" t="50751" r="45078" b="41235"/>
          <a:stretch>
            <a:fillRect/>
          </a:stretch>
        </p:blipFill>
        <p:spPr bwMode="auto">
          <a:xfrm>
            <a:off x="762000" y="1600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8" t="29382" r="44041" b="62605"/>
          <a:stretch>
            <a:fillRect/>
          </a:stretch>
        </p:blipFill>
        <p:spPr bwMode="auto">
          <a:xfrm>
            <a:off x="381000" y="1295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Color Images</a:t>
            </a:r>
          </a:p>
        </p:txBody>
      </p:sp>
      <p:pic>
        <p:nvPicPr>
          <p:cNvPr id="26627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5994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Images represented as a matrix</a:t>
            </a:r>
          </a:p>
          <a:p>
            <a:pPr>
              <a:defRPr/>
            </a:pPr>
            <a:r>
              <a:rPr lang="en-US" dirty="0" smtClean="0"/>
              <a:t>Suppose we have a </a:t>
            </a:r>
            <a:r>
              <a:rPr lang="en-US" dirty="0" err="1" smtClean="0"/>
              <a:t>NxM</a:t>
            </a:r>
            <a:r>
              <a:rPr lang="en-US" dirty="0" smtClean="0"/>
              <a:t> RGB image called “</a:t>
            </a:r>
            <a:r>
              <a:rPr lang="en-US" dirty="0" err="1" smtClean="0"/>
              <a:t>im</a:t>
            </a:r>
            <a:r>
              <a:rPr lang="en-US" dirty="0" smtClean="0"/>
              <a:t>”</a:t>
            </a:r>
          </a:p>
          <a:p>
            <a:pPr lvl="1">
              <a:defRPr/>
            </a:pPr>
            <a:r>
              <a:rPr lang="en-US" dirty="0" err="1" smtClean="0"/>
              <a:t>im</a:t>
            </a:r>
            <a:r>
              <a:rPr lang="en-US" dirty="0" smtClean="0"/>
              <a:t>(1,1,1) = top-left pixel value in R-channel</a:t>
            </a:r>
          </a:p>
          <a:p>
            <a:pPr lvl="1">
              <a:defRPr/>
            </a:pPr>
            <a:r>
              <a:rPr lang="en-US" dirty="0" err="1" smtClean="0"/>
              <a:t>im</a:t>
            </a:r>
            <a:r>
              <a:rPr lang="en-US" dirty="0" smtClean="0"/>
              <a:t>(y, x, b) = y pixels down, x pixels to right in the </a:t>
            </a:r>
            <a:r>
              <a:rPr lang="en-US" dirty="0" err="1" smtClean="0"/>
              <a:t>b</a:t>
            </a:r>
            <a:r>
              <a:rPr lang="en-US" baseline="30000" dirty="0" err="1" smtClean="0"/>
              <a:t>th</a:t>
            </a:r>
            <a:r>
              <a:rPr lang="en-US" dirty="0" smtClean="0"/>
              <a:t> channel</a:t>
            </a:r>
          </a:p>
          <a:p>
            <a:pPr lvl="1">
              <a:defRPr/>
            </a:pPr>
            <a:r>
              <a:rPr lang="en-US" dirty="0" err="1" smtClean="0"/>
              <a:t>im</a:t>
            </a:r>
            <a:r>
              <a:rPr lang="en-US" dirty="0" smtClean="0"/>
              <a:t>(N, M, 3) = bottom-right pixel in B-channel</a:t>
            </a:r>
          </a:p>
          <a:p>
            <a:pPr>
              <a:defRPr/>
            </a:pPr>
            <a:r>
              <a:rPr lang="en-US" dirty="0" err="1" smtClean="0"/>
              <a:t>imread</a:t>
            </a:r>
            <a:r>
              <a:rPr lang="en-US" dirty="0" smtClean="0"/>
              <a:t>(filename) returns a uint8 image (values 0 to 255)</a:t>
            </a:r>
          </a:p>
          <a:p>
            <a:pPr lvl="1">
              <a:defRPr/>
            </a:pPr>
            <a:r>
              <a:rPr lang="en-US" dirty="0" smtClean="0"/>
              <a:t>Convert to double format (values 0 to 1) with im2double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114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R</a:t>
            </a:r>
          </a:p>
        </p:txBody>
      </p:sp>
      <p:sp>
        <p:nvSpPr>
          <p:cNvPr id="29115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G</a:t>
            </a:r>
          </a:p>
        </p:txBody>
      </p:sp>
      <p:sp>
        <p:nvSpPr>
          <p:cNvPr id="29116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B</a:t>
            </a:r>
          </a:p>
        </p:txBody>
      </p:sp>
      <p:sp>
        <p:nvSpPr>
          <p:cNvPr id="29117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9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Image filtering: compute function of local neighborhood at each position</a:t>
            </a:r>
          </a:p>
          <a:p>
            <a:endParaRPr lang="en-US" sz="2800" smtClean="0"/>
          </a:p>
          <a:p>
            <a:r>
              <a:rPr lang="en-US" sz="2800" smtClean="0"/>
              <a:t>Really important!</a:t>
            </a:r>
          </a:p>
          <a:p>
            <a:pPr lvl="1"/>
            <a:r>
              <a:rPr lang="en-US" sz="2400" smtClean="0"/>
              <a:t>Enhance images</a:t>
            </a:r>
          </a:p>
          <a:p>
            <a:pPr lvl="2"/>
            <a:r>
              <a:rPr lang="en-US" sz="2000" smtClean="0"/>
              <a:t>Denoise, resize, increase contrast, etc.</a:t>
            </a:r>
            <a:endParaRPr lang="en-US" sz="2800" smtClean="0"/>
          </a:p>
          <a:p>
            <a:pPr lvl="1"/>
            <a:r>
              <a:rPr lang="en-US" sz="2400" smtClean="0"/>
              <a:t>Extract information from images</a:t>
            </a:r>
          </a:p>
          <a:p>
            <a:pPr lvl="2"/>
            <a:r>
              <a:rPr lang="en-US" sz="2000" smtClean="0"/>
              <a:t>Texture, edges, distinctive points, etc.</a:t>
            </a:r>
          </a:p>
          <a:p>
            <a:pPr lvl="1"/>
            <a:r>
              <a:rPr lang="en-US" sz="2400" smtClean="0"/>
              <a:t>Detect patterns</a:t>
            </a:r>
          </a:p>
          <a:p>
            <a:pPr lvl="2"/>
            <a:r>
              <a:rPr lang="en-US" sz="2000" smtClean="0"/>
              <a:t>Template matching</a:t>
            </a:r>
          </a:p>
          <a:p>
            <a:pPr>
              <a:buFont typeface="Arial" pitchFamily="34" charset="0"/>
              <a:buNone/>
            </a:pPr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3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3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Slide credit: David Lowe (UBC)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Example: box f</a:t>
            </a:r>
            <a:r>
              <a:rPr lang="en-US" sz="3600" dirty="0" err="1">
                <a:latin typeface="+mj-lt"/>
                <a:ea typeface="+mj-ea"/>
                <a:cs typeface="+mj-cs"/>
              </a:rPr>
              <a:t>ilter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4" name="Equation" r:id="rId5" imgW="2070000" imgH="355320" progId="Equation.3">
                  <p:embed/>
                </p:oleObj>
              </mc:Choice>
              <mc:Fallback>
                <p:oleObj name="Equation" r:id="rId5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5" name="Equation" r:id="rId7" imgW="330120" imgH="203040" progId="Equation.3">
                  <p:embed/>
                </p:oleObj>
              </mc:Choice>
              <mc:Fallback>
                <p:oleObj name="Equation" r:id="rId7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Equation" r:id="rId9" imgW="355320" imgH="203040" progId="Equation.3">
                  <p:embed/>
                </p:oleObj>
              </mc:Choice>
              <mc:Fallback>
                <p:oleObj name="Equation" r:id="rId9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7" name="Equation" r:id="rId12" imgW="368280" imgH="203040" progId="Equation.3">
                  <p:embed/>
                </p:oleObj>
              </mc:Choice>
              <mc:Fallback>
                <p:oleObj name="Equation" r:id="rId12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7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8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9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0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1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2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3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4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Administrative stuff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Any questions?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err="1" smtClean="0"/>
              <a:t>Matlab</a:t>
            </a:r>
            <a:r>
              <a:rPr lang="en-US" dirty="0" smtClean="0"/>
              <a:t> tutorial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Thursday (9/6): 3-4pm</a:t>
            </a:r>
            <a:r>
              <a:rPr lang="en-US" dirty="0" smtClean="0"/>
              <a:t> 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Linear </a:t>
            </a:r>
            <a:r>
              <a:rPr lang="en-US" dirty="0" smtClean="0"/>
              <a:t>algebra </a:t>
            </a:r>
            <a:r>
              <a:rPr lang="en-US" dirty="0" smtClean="0"/>
              <a:t>tutorial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 smtClean="0"/>
              <a:t>Monday (9/10): 3-4pm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5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6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7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8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7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8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9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1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2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3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04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5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7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33400"/>
                        <a:ext cx="1020763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8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" name="Equation" r:id="rId5" imgW="330120" imgH="203040" progId="Equation.3">
                  <p:embed/>
                </p:oleObj>
              </mc:Choice>
              <mc:Fallback>
                <p:oleObj name="Equation" r:id="rId5" imgW="3301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1238250"/>
                        <a:ext cx="15097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" name="Equation" r:id="rId7" imgW="355320" imgH="203040" progId="Equation.3">
                  <p:embed/>
                </p:oleObj>
              </mc:Choice>
              <mc:Fallback>
                <p:oleObj name="Equation" r:id="rId7" imgW="355320" imgH="20304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1295400"/>
                        <a:ext cx="16256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8" name="Equation" r:id="rId10" imgW="368280" imgH="203040" progId="Equation.3">
                  <p:embed/>
                </p:oleObj>
              </mc:Choice>
              <mc:Fallback>
                <p:oleObj name="Equation" r:id="rId10" imgW="36828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888" y="228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400">
                <a:cs typeface="Arial" pitchFamily="34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9" name="Equation" r:id="rId12" imgW="2070000" imgH="355320" progId="Equation.3">
                  <p:embed/>
                </p:oleObj>
              </mc:Choice>
              <mc:Fallback>
                <p:oleObj name="Equation" r:id="rId12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5943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Equation" r:id="rId5" imgW="368280" imgH="203040" progId="Equation.3">
                  <p:embed/>
                </p:oleObj>
              </mc:Choice>
              <mc:Fallback>
                <p:oleObj name="Equation" r:id="rId5" imgW="368280" imgH="2030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1752600"/>
                        <a:ext cx="1020762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more on board…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Filtered </a:t>
            </a:r>
          </a:p>
          <a:p>
            <a:pPr eaLnBrk="1" hangingPunct="1"/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Class: Pixels and Linear Filters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What is a pixel?  How is an image represented?</a:t>
            </a:r>
          </a:p>
          <a:p>
            <a:pPr>
              <a:buFont typeface="Arial" pitchFamily="34" charset="0"/>
              <a:buNone/>
            </a:pPr>
            <a:endParaRPr lang="en-US" smtClean="0"/>
          </a:p>
          <a:p>
            <a:r>
              <a:rPr lang="en-US" smtClean="0"/>
              <a:t>What is image filtering and how do we do it?</a:t>
            </a:r>
          </a:p>
          <a:p>
            <a:endParaRPr lang="en-US" smtClean="0"/>
          </a:p>
          <a:p>
            <a:r>
              <a:rPr lang="en-US" smtClean="0"/>
              <a:t>Introduce Project 1: Hybrid Images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Shifted left</a:t>
            </a:r>
          </a:p>
          <a:p>
            <a:pPr eaLnBrk="1" hangingPunct="1"/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Sharpening filter</a:t>
            </a:r>
          </a:p>
          <a:p>
            <a:pPr lvl="1" eaLnBrk="1" hangingPunct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Vertical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000"/>
              <a:t>Horizontal Edge</a:t>
            </a:r>
          </a:p>
          <a:p>
            <a:pPr algn="ctr" eaLnBrk="1" hangingPunct="1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Sobel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theta = 30;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20;</a:t>
            </a:r>
          </a:p>
          <a:p>
            <a:pPr>
              <a:buFont typeface="Arial" pitchFamily="34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imrotate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(ones(1,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), theta, 'bilinear');</a:t>
            </a:r>
          </a:p>
          <a:p>
            <a:pPr>
              <a:buFont typeface="Arial" pitchFamily="34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 sum(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(:));</a:t>
            </a:r>
          </a:p>
          <a:p>
            <a:pPr>
              <a:buFont typeface="Arial" pitchFamily="34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figure(2),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Filtering vs. Convolution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2d filtering</a:t>
            </a:r>
          </a:p>
          <a:p>
            <a:pPr lvl="1"/>
            <a:r>
              <a:rPr lang="en-US" smtClean="0">
                <a:latin typeface="Courier" pitchFamily="49" charset="0"/>
              </a:rPr>
              <a:t>h=filter2(g,f); </a:t>
            </a:r>
            <a:r>
              <a:rPr lang="en-US" sz="2000" smtClean="0"/>
              <a:t>or</a:t>
            </a:r>
            <a:r>
              <a:rPr lang="en-US" sz="2000" smtClean="0">
                <a:latin typeface="Courier" pitchFamily="49" charset="0"/>
              </a:rPr>
              <a:t> </a:t>
            </a:r>
            <a:r>
              <a:rPr lang="en-US" smtClean="0">
                <a:latin typeface="Courier" pitchFamily="49" charset="0"/>
              </a:rPr>
              <a:t> h=imfilter(f,g);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  <a:p>
            <a:r>
              <a:rPr lang="en-US" smtClean="0"/>
              <a:t>2d convolution</a:t>
            </a:r>
          </a:p>
          <a:p>
            <a:pPr lvl="1"/>
            <a:r>
              <a:rPr lang="en-US" smtClean="0">
                <a:latin typeface="Courier" pitchFamily="49" charset="0"/>
              </a:rPr>
              <a:t>h=conv2(g,f);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graphicFrame>
        <p:nvGraphicFramePr>
          <p:cNvPr id="11266" name="Object 381"/>
          <p:cNvGraphicFramePr>
            <a:graphicFrameLocks noChangeAspect="1"/>
          </p:cNvGraphicFramePr>
          <p:nvPr/>
        </p:nvGraphicFramePr>
        <p:xfrm>
          <a:off x="1981200" y="52578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2" name="Equation" r:id="rId4" imgW="2070000" imgH="355320" progId="Equation.3">
                  <p:embed/>
                </p:oleObj>
              </mc:Choice>
              <mc:Fallback>
                <p:oleObj name="Equation" r:id="rId4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578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886200" y="914400"/>
            <a:ext cx="1011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f=image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895600" y="9144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g=filter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95650" y="1428750"/>
            <a:ext cx="392113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100" y="125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ct 381"/>
          <p:cNvGraphicFramePr>
            <a:graphicFrameLocks noChangeAspect="1"/>
          </p:cNvGraphicFramePr>
          <p:nvPr/>
        </p:nvGraphicFramePr>
        <p:xfrm>
          <a:off x="1752600" y="2514600"/>
          <a:ext cx="5091113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6" imgW="2070000" imgH="355320" progId="Equation.3">
                  <p:embed/>
                </p:oleObj>
              </mc:Choice>
              <mc:Fallback>
                <p:oleObj name="Equation" r:id="rId6" imgW="2070000" imgH="355320" progId="Equation.3">
                  <p:embed/>
                  <p:pic>
                    <p:nvPicPr>
                      <p:cNvPr id="0" name="Object 3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5091113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/>
          <a:lstStyle/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Linearity:</a:t>
            </a:r>
            <a:r>
              <a:rPr lang="en-US" dirty="0" smtClean="0"/>
              <a:t> 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Shift invariance:</a:t>
            </a:r>
            <a:r>
              <a:rPr lang="en-US" dirty="0" smtClean="0"/>
              <a:t> same behavior regardless of pixel location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filter(shift(f)) = shift(filter(f))</a:t>
            </a:r>
          </a:p>
          <a:p>
            <a:pPr marL="0">
              <a:buFont typeface="Arial" pitchFamily="34" charset="0"/>
              <a:buNone/>
              <a:defRPr/>
            </a:pPr>
            <a:endParaRPr lang="en-US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dirty="0" smtClean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three classes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Image filters in spatial domain</a:t>
            </a:r>
          </a:p>
          <a:p>
            <a:pPr lvl="1"/>
            <a:r>
              <a:rPr lang="en-US" smtClean="0"/>
              <a:t>Smoothing, sharpening, measuring texture</a:t>
            </a:r>
          </a:p>
          <a:p>
            <a:endParaRPr lang="en-US" smtClean="0"/>
          </a:p>
          <a:p>
            <a:r>
              <a:rPr lang="en-US" smtClean="0"/>
              <a:t>Image filters in the frequency domain</a:t>
            </a:r>
          </a:p>
          <a:p>
            <a:pPr lvl="1"/>
            <a:r>
              <a:rPr lang="en-US" smtClean="0"/>
              <a:t>Denoising, sampling, image compression</a:t>
            </a:r>
          </a:p>
          <a:p>
            <a:pPr lvl="1"/>
            <a:endParaRPr lang="en-US" smtClean="0"/>
          </a:p>
          <a:p>
            <a:r>
              <a:rPr lang="en-US" smtClean="0"/>
              <a:t>Templates and Image Pyramids</a:t>
            </a:r>
          </a:p>
          <a:p>
            <a:pPr lvl="1"/>
            <a:r>
              <a:rPr lang="en-US" smtClean="0"/>
              <a:t>Detection, coarse-to-fine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 smtClean="0"/>
              <a:t>Commutative: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a</a:t>
            </a:r>
          </a:p>
          <a:p>
            <a:pPr lvl="1">
              <a:defRPr/>
            </a:pPr>
            <a:r>
              <a:rPr lang="en-US" sz="2400" dirty="0" smtClean="0"/>
              <a:t>Conceptually no difference between filter and signal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Associative: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* </a:t>
            </a:r>
            <a:r>
              <a:rPr lang="en-US" sz="2800" i="1" dirty="0" smtClean="0"/>
              <a:t>c</a:t>
            </a:r>
          </a:p>
          <a:p>
            <a:pPr lvl="1">
              <a:defRPr/>
            </a:pPr>
            <a:r>
              <a:rPr lang="en-US" sz="2400" dirty="0" smtClean="0"/>
              <a:t>Often apply several filters one after another: (((</a:t>
            </a:r>
            <a:r>
              <a:rPr lang="en-US" sz="2400" i="1" dirty="0" smtClean="0"/>
              <a:t>a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>
              <a:defRPr/>
            </a:pPr>
            <a:r>
              <a:rPr lang="en-US" sz="2400" dirty="0" smtClean="0"/>
              <a:t>This is equivalent to applying one filter: a * (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Distributes over addition: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+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+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Scalars factor out: </a:t>
            </a:r>
            <a:r>
              <a:rPr lang="en-US" sz="2800" i="1" dirty="0" smtClean="0"/>
              <a:t>ka * b = a * kb = k 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Identity: unit impulse </a:t>
            </a:r>
            <a:r>
              <a:rPr lang="en-US" sz="2800" i="1" dirty="0" smtClean="0"/>
              <a:t>e</a:t>
            </a:r>
            <a:r>
              <a:rPr lang="en-US" sz="2800" dirty="0" smtClean="0"/>
              <a:t> = [0, 0, 1, 0, 0],</a:t>
            </a:r>
            <a:br>
              <a:rPr lang="en-US" sz="2800" dirty="0" smtClean="0"/>
            </a:b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e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</a:p>
          <a:p>
            <a:pPr lvl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pPr eaLnBrk="1" hangingPunct="1"/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Gaussian filters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Remove “high-frequency” components from the image (low-pass filter)</a:t>
            </a:r>
          </a:p>
          <a:p>
            <a:pPr lvl="1">
              <a:defRPr/>
            </a:pPr>
            <a:r>
              <a:rPr lang="en-US" dirty="0" smtClean="0"/>
              <a:t>Images become more smooth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Convolution with self is another Gaussian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So can smooth with small-width kernel, repeat, and get same result as larger-width kernel would have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Convolving two times with Gaussian kernel of width </a:t>
            </a:r>
            <a:r>
              <a:rPr lang="en-US" i="1" dirty="0" smtClean="0"/>
              <a:t>σ</a:t>
            </a:r>
            <a:r>
              <a:rPr lang="en-US" dirty="0" smtClean="0"/>
              <a:t> is same as convolving once with kernel of width  </a:t>
            </a:r>
            <a:r>
              <a:rPr lang="en-US" i="1" dirty="0" smtClean="0"/>
              <a:t>σ</a:t>
            </a:r>
            <a:r>
              <a:rPr lang="en-US" dirty="0" smtClean="0"/>
              <a:t>√2 </a:t>
            </a:r>
            <a:endParaRPr lang="en-US" i="1" dirty="0" smtClean="0"/>
          </a:p>
          <a:p>
            <a:pPr>
              <a:buFontTx/>
              <a:buChar char="•"/>
              <a:defRPr/>
            </a:pPr>
            <a:r>
              <a:rPr lang="en-US" i="1" dirty="0" smtClean="0"/>
              <a:t>Separable </a:t>
            </a:r>
            <a:r>
              <a:rPr lang="en-US" dirty="0" smtClean="0"/>
              <a:t>kernel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Factors into product of two 1D Gaussians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Separability of the Gaussian filter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"/>
          <a:stretch>
            <a:fillRect/>
          </a:stretch>
        </p:blipFill>
        <p:spPr bwMode="auto">
          <a:xfrm>
            <a:off x="762000" y="1295400"/>
            <a:ext cx="7542213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 example</a:t>
            </a:r>
          </a:p>
        </p:txBody>
      </p:sp>
      <p:pic>
        <p:nvPicPr>
          <p:cNvPr id="50179" name="Picture 6" descr="se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50189" name="Picture 8" descr="sep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9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*</a:t>
              </a:r>
            </a:p>
          </p:txBody>
        </p:sp>
        <p:sp>
          <p:nvSpPr>
            <p:cNvPr id="5019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/>
                <a:t>*</a:t>
              </a:r>
            </a:p>
          </p:txBody>
        </p:sp>
        <p:sp>
          <p:nvSpPr>
            <p:cNvPr id="5019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=</a:t>
              </a:r>
            </a:p>
          </p:txBody>
        </p:sp>
        <p:sp>
          <p:nvSpPr>
            <p:cNvPr id="5019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b="1"/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1123950" y="1408113"/>
            <a:ext cx="230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2D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(center location only)</a:t>
            </a: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1187450" y="2667000"/>
            <a:ext cx="2178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The filter factors</a:t>
            </a:r>
            <a:br>
              <a:rPr lang="en-US"/>
            </a:br>
            <a:r>
              <a:rPr lang="en-US"/>
              <a:t>into a product of 1D</a:t>
            </a:r>
            <a:br>
              <a:rPr lang="en-US"/>
            </a:br>
            <a:r>
              <a:rPr lang="en-US"/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1357117" y="4159250"/>
            <a:ext cx="181331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Perform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54650"/>
            <a:ext cx="305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/>
              <a:t>Followed by </a:t>
            </a:r>
            <a:r>
              <a:rPr lang="en-US" dirty="0" smtClean="0"/>
              <a:t>filtering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</a:t>
            </a:r>
          </a:p>
        </p:txBody>
      </p:sp>
      <p:sp>
        <p:nvSpPr>
          <p:cNvPr id="5120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Why is separability useful in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practical matters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7244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US" sz="3600" smtClean="0"/>
              <a:t>How big should the filter be?</a:t>
            </a:r>
          </a:p>
          <a:p>
            <a:pPr eaLnBrk="1" hangingPunct="1"/>
            <a:r>
              <a:rPr lang="en-US" sz="2800" smtClean="0"/>
              <a:t>Values at edges should be near zero</a:t>
            </a:r>
          </a:p>
          <a:p>
            <a:pPr eaLnBrk="1" hangingPunct="1"/>
            <a:r>
              <a:rPr lang="en-US" sz="2800" smtClean="0"/>
              <a:t>Rule of thumb for Gaussian: set filter half-width to about 3 </a:t>
            </a:r>
            <a:r>
              <a:rPr lang="en-US" sz="2800" i="1" smtClean="0"/>
              <a:t>σ</a:t>
            </a:r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methods:</a:t>
            </a:r>
          </a:p>
          <a:p>
            <a:pPr lvl="2"/>
            <a:r>
              <a:rPr lang="en-US" smtClean="0"/>
              <a:t>clip filter (black)</a:t>
            </a:r>
          </a:p>
          <a:p>
            <a:pPr lvl="2"/>
            <a:r>
              <a:rPr lang="en-US" smtClean="0"/>
              <a:t>wrap around</a:t>
            </a:r>
          </a:p>
          <a:p>
            <a:pPr lvl="2"/>
            <a:r>
              <a:rPr lang="en-US" smtClean="0"/>
              <a:t>copy edge</a:t>
            </a:r>
          </a:p>
          <a:p>
            <a:pPr lvl="2"/>
            <a:r>
              <a:rPr lang="en-US" smtClean="0"/>
              <a:t>reflect across edge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6324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381000" y="3810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sz="2800" smtClean="0"/>
              <a:t>MATLAB: filter2(g, f, </a:t>
            </a:r>
            <a:r>
              <a:rPr lang="en-US" sz="2800" i="1" smtClean="0"/>
              <a:t>shape</a:t>
            </a:r>
            <a:r>
              <a:rPr lang="en-US" sz="2800" smtClean="0"/>
              <a:t>)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‘full’: output size is sum of sizes of f and g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‘same’: output size is same as f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‘valid’: output size is difference of sizes of f and g 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096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286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2286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38862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4" name="Rectangle 15"/>
          <p:cNvSpPr>
            <a:spLocks noChangeArrowheads="1"/>
          </p:cNvSpPr>
          <p:nvPr/>
        </p:nvSpPr>
        <p:spPr bwMode="auto">
          <a:xfrm>
            <a:off x="36576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5715000" y="57912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3657600" y="5715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68580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84582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0" name="Rectangle 21"/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1" name="Rectangle 22"/>
          <p:cNvSpPr>
            <a:spLocks noChangeArrowheads="1"/>
          </p:cNvSpPr>
          <p:nvPr/>
        </p:nvSpPr>
        <p:spPr bwMode="auto">
          <a:xfrm>
            <a:off x="84582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2" name="Rectangle 23"/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3" name="Text Box 24"/>
          <p:cNvSpPr txBox="1">
            <a:spLocks noChangeArrowheads="1"/>
          </p:cNvSpPr>
          <p:nvPr/>
        </p:nvSpPr>
        <p:spPr bwMode="auto">
          <a:xfrm>
            <a:off x="1330325" y="35052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full</a:t>
            </a:r>
          </a:p>
        </p:txBody>
      </p:sp>
      <p:sp>
        <p:nvSpPr>
          <p:cNvPr id="54294" name="Text Box 25"/>
          <p:cNvSpPr txBox="1">
            <a:spLocks noChangeArrowheads="1"/>
          </p:cNvSpPr>
          <p:nvPr/>
        </p:nvSpPr>
        <p:spPr bwMode="auto">
          <a:xfrm>
            <a:off x="4495800" y="3541713"/>
            <a:ext cx="930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same</a:t>
            </a:r>
          </a:p>
        </p:txBody>
      </p:sp>
      <p:sp>
        <p:nvSpPr>
          <p:cNvPr id="54295" name="Text Box 26"/>
          <p:cNvSpPr txBox="1">
            <a:spLocks noChangeArrowheads="1"/>
          </p:cNvSpPr>
          <p:nvPr/>
        </p:nvSpPr>
        <p:spPr bwMode="auto">
          <a:xfrm>
            <a:off x="7391400" y="3541713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valid</a:t>
            </a:r>
          </a:p>
        </p:txBody>
      </p:sp>
      <p:sp>
        <p:nvSpPr>
          <p:cNvPr id="54296" name="TextBox 2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Source: S. Lazebnik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Application: Representing Texture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7510463" y="6519863"/>
            <a:ext cx="16335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Source: Forsyth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Material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386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3429000" y="6550025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Orientation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4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TextBox 8"/>
          <p:cNvSpPr txBox="1">
            <a:spLocks noChangeArrowheads="1"/>
          </p:cNvSpPr>
          <p:nvPr/>
        </p:nvSpPr>
        <p:spPr bwMode="auto">
          <a:xfrm>
            <a:off x="3429000" y="6550025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Texture and Scale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3429000" y="6550025"/>
            <a:ext cx="571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/>
              <a:t>http://www-cvr.ai.uiuc.edu/ponce_grp/data/texture_database/samples/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texture?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smtClean="0"/>
              <a:t>	Regular or stochastic patterns caused by bumps, grooves, and/or markings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represent texture?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Compute responses of blobs and edges at various orientations and scales</a:t>
            </a:r>
          </a:p>
          <a:p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Overcomplete</a:t>
            </a:r>
            <a:r>
              <a:rPr lang="en-US" dirty="0" smtClean="0"/>
              <a:t> representation: filter banks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72072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2"/>
          <p:cNvSpPr txBox="1">
            <a:spLocks noChangeArrowheads="1"/>
          </p:cNvSpPr>
          <p:nvPr/>
        </p:nvSpPr>
        <p:spPr bwMode="auto">
          <a:xfrm>
            <a:off x="3429000" y="2057400"/>
            <a:ext cx="1528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LM Filter Bank</a:t>
            </a:r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609600" y="6096000"/>
            <a:ext cx="8104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Code for filter banks: </a:t>
            </a:r>
            <a:r>
              <a:rPr lang="en-US" i="1"/>
              <a:t>www.robots.ox.ac.uk/~vgg/research/texclass/filters.html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01000" cy="1905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Two common types: Charge Coupled Device (CCD) and CMOS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 smtClean="0">
                <a:hlinkClick r:id="rId2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  <a:defRPr/>
            </a:pPr>
            <a:endParaRPr lang="en-US" sz="1600" dirty="0" smtClean="0"/>
          </a:p>
        </p:txBody>
      </p:sp>
      <p:pic>
        <p:nvPicPr>
          <p:cNvPr id="20484" name="Picture 4" descr="PowerShot SD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Filter banks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Process image with each filter and keep responses (or squared/abs responses)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3505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1907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67200"/>
            <a:ext cx="571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can we represent texture?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Measure responses of blobs and edges at various orientations and scales</a:t>
            </a:r>
          </a:p>
          <a:p>
            <a:endParaRPr lang="en-US" smtClean="0"/>
          </a:p>
          <a:p>
            <a:r>
              <a:rPr lang="en-US" smtClean="0"/>
              <a:t>Record simple statistics (e.g., mean, std.) of absolute filter responses</a:t>
            </a:r>
          </a:p>
          <a:p>
            <a:endParaRPr lang="en-US" smtClean="0"/>
          </a:p>
          <a:p>
            <a:endParaRPr lang="en-US" smtClean="0"/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Can you match the texture to the response?</a:t>
            </a:r>
            <a:endParaRPr lang="en-US" dirty="0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381000" y="2895600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381000" y="1371600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956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1447800" y="61833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Mean abs responses</a:t>
            </a:r>
          </a:p>
        </p:txBody>
      </p:sp>
      <p:pic>
        <p:nvPicPr>
          <p:cNvPr id="665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381000" y="4114800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334963" y="5257800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192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Box 10"/>
          <p:cNvSpPr txBox="1">
            <a:spLocks noChangeArrowheads="1"/>
          </p:cNvSpPr>
          <p:nvPr/>
        </p:nvSpPr>
        <p:spPr bwMode="auto">
          <a:xfrm>
            <a:off x="1219200" y="10668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Filters</a:t>
            </a:r>
          </a:p>
        </p:txBody>
      </p:sp>
      <p:sp>
        <p:nvSpPr>
          <p:cNvPr id="66572" name="TextBox 11"/>
          <p:cNvSpPr txBox="1">
            <a:spLocks noChangeArrowheads="1"/>
          </p:cNvSpPr>
          <p:nvPr/>
        </p:nvSpPr>
        <p:spPr bwMode="auto">
          <a:xfrm>
            <a:off x="6248400" y="12192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66573" name="TextBox 12"/>
          <p:cNvSpPr txBox="1">
            <a:spLocks noChangeArrowheads="1"/>
          </p:cNvSpPr>
          <p:nvPr/>
        </p:nvSpPr>
        <p:spPr bwMode="auto">
          <a:xfrm>
            <a:off x="6248400" y="28194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66574" name="TextBox 13"/>
          <p:cNvSpPr txBox="1">
            <a:spLocks noChangeArrowheads="1"/>
          </p:cNvSpPr>
          <p:nvPr/>
        </p:nvSpPr>
        <p:spPr bwMode="auto">
          <a:xfrm>
            <a:off x="6248400" y="4572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66575" name="TextBox 14"/>
          <p:cNvSpPr txBox="1">
            <a:spLocks noChangeArrowheads="1"/>
          </p:cNvSpPr>
          <p:nvPr/>
        </p:nvSpPr>
        <p:spPr bwMode="auto">
          <a:xfrm>
            <a:off x="76200" y="30480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1</a:t>
            </a:r>
          </a:p>
        </p:txBody>
      </p:sp>
      <p:sp>
        <p:nvSpPr>
          <p:cNvPr id="66576" name="TextBox 15"/>
          <p:cNvSpPr txBox="1">
            <a:spLocks noChangeArrowheads="1"/>
          </p:cNvSpPr>
          <p:nvPr/>
        </p:nvSpPr>
        <p:spPr bwMode="auto">
          <a:xfrm>
            <a:off x="76200" y="42672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2</a:t>
            </a:r>
          </a:p>
        </p:txBody>
      </p:sp>
      <p:sp>
        <p:nvSpPr>
          <p:cNvPr id="66577" name="TextBox 16"/>
          <p:cNvSpPr txBox="1">
            <a:spLocks noChangeArrowheads="1"/>
          </p:cNvSpPr>
          <p:nvPr/>
        </p:nvSpPr>
        <p:spPr bwMode="auto">
          <a:xfrm>
            <a:off x="0" y="563880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Representing texture by mean abs response</a:t>
            </a:r>
            <a:endParaRPr lang="en-US" dirty="0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t="56296" r="29630" b="25926"/>
          <a:stretch>
            <a:fillRect/>
          </a:stretch>
        </p:blipFill>
        <p:spPr bwMode="auto">
          <a:xfrm>
            <a:off x="2438400" y="3200400"/>
            <a:ext cx="47244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14815" r="27779" b="58517"/>
          <a:stretch>
            <a:fillRect/>
          </a:stretch>
        </p:blipFill>
        <p:spPr bwMode="auto">
          <a:xfrm>
            <a:off x="2438400" y="1676400"/>
            <a:ext cx="474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95600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6296" r="29630" b="25926"/>
          <a:stretch>
            <a:fillRect/>
          </a:stretch>
        </p:blipFill>
        <p:spPr bwMode="auto">
          <a:xfrm>
            <a:off x="2438400" y="4419600"/>
            <a:ext cx="4749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:\Documents and Settings\Derek Hoiem\My Documents\Classes\Spring10 - Computer Vision\figs6\T01_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7200"/>
            <a:ext cx="1358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59259" r="29630" b="20000"/>
          <a:stretch>
            <a:fillRect/>
          </a:stretch>
        </p:blipFill>
        <p:spPr bwMode="auto">
          <a:xfrm>
            <a:off x="2392363" y="5562600"/>
            <a:ext cx="48117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6" descr="C:\Documents and Settings\Derek Hoiem\My Documents\Classes\Spring10 - Computer Vision\figs6\T09_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62600"/>
            <a:ext cx="1320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4" name="TextBox 12"/>
          <p:cNvSpPr txBox="1">
            <a:spLocks noChangeArrowheads="1"/>
          </p:cNvSpPr>
          <p:nvPr/>
        </p:nvSpPr>
        <p:spPr bwMode="auto">
          <a:xfrm>
            <a:off x="3657600" y="6488113"/>
            <a:ext cx="2590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Mean abs responses</a:t>
            </a:r>
          </a:p>
        </p:txBody>
      </p:sp>
      <p:sp>
        <p:nvSpPr>
          <p:cNvPr id="67595" name="TextBox 13"/>
          <p:cNvSpPr txBox="1">
            <a:spLocks noChangeArrowheads="1"/>
          </p:cNvSpPr>
          <p:nvPr/>
        </p:nvSpPr>
        <p:spPr bwMode="auto">
          <a:xfrm>
            <a:off x="3429000" y="13716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/>
              <a:t>Filters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1: Hybrid Images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dirty="0">
                <a:hlinkClick r:id="rId7"/>
              </a:rPr>
              <a:t>http://courses.engr.illinois.edu/cs498dh3/projects/hybrid/ComputationalPhotography_ProjectHybrid.html</a:t>
            </a:r>
            <a:endParaRPr lang="en-US" sz="1400" dirty="0"/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979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Gaussian Filter!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05001" y="1752600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43894" y="50665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295400" y="5410200"/>
            <a:ext cx="1995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000"/>
              <a:t>Laplacian Filter!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0" y="6259513"/>
            <a:ext cx="2274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Project Instructions: </a:t>
            </a:r>
          </a:p>
        </p:txBody>
      </p:sp>
      <p:sp>
        <p:nvSpPr>
          <p:cNvPr id="12299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smtClean="0"/>
              <a:t>	A. Oliva, A. Torralba, P.G. Schyns, </a:t>
            </a:r>
            <a:br>
              <a:rPr lang="en-US" sz="2400" smtClean="0"/>
            </a:br>
            <a:r>
              <a:rPr lang="en-US" sz="2400" smtClean="0">
                <a:hlinkClick r:id="rId8"/>
              </a:rPr>
              <a:t>“Hybrid Images,”</a:t>
            </a:r>
            <a:r>
              <a:rPr lang="en-US" sz="2400" smtClean="0"/>
              <a:t> SIGGRAPH 2006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4876800"/>
            <a:ext cx="4371975" cy="1349375"/>
            <a:chOff x="144" y="1161"/>
            <a:chExt cx="6144" cy="2806"/>
          </a:xfrm>
        </p:grpSpPr>
        <p:graphicFrame>
          <p:nvGraphicFramePr>
            <p:cNvPr id="1229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9" name="Photo Editor Photo" r:id="rId9" imgW="4133333" imgH="2905531" progId="MSPhotoEd.3">
                    <p:embed/>
                  </p:oleObj>
                </mc:Choice>
                <mc:Fallback>
                  <p:oleObj name="Photo Editor Photo" r:id="rId9" imgW="4133333" imgH="2905531" progId="MSPhotoEd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Gaussian</a:t>
              </a:r>
            </a:p>
          </p:txBody>
        </p:sp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12307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/>
                  <a:t>unit impulse</a:t>
                </a:r>
              </a:p>
            </p:txBody>
          </p:sp>
        </p:grpSp>
        <p:pic>
          <p:nvPicPr>
            <p:cNvPr id="12303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0" descr="log"/>
            <p:cNvPicPr>
              <a:picLocks noChangeAspect="1" noChangeArrowheads="1"/>
            </p:cNvPicPr>
            <p:nvPr/>
          </p:nvPicPr>
          <p:blipFill>
            <a:blip r:embed="rId12"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4748" y="3697"/>
              <a:ext cx="1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/>
                <a:t>Laplacian of Gaussian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messages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6388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Image is a matrix of numbers</a:t>
            </a:r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Linear filtering </a:t>
            </a:r>
            <a:r>
              <a:rPr lang="en-US" sz="2800" dirty="0" smtClean="0"/>
              <a:t>is a dot </a:t>
            </a:r>
            <a:r>
              <a:rPr lang="en-US" sz="2800" dirty="0" smtClean="0"/>
              <a:t>product at each position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Can smooth, sharpen, translate (among many other uses)</a:t>
            </a:r>
          </a:p>
          <a:p>
            <a:pPr>
              <a:buFont typeface="Arial" charset="0"/>
              <a:buChar char="•"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/>
              <a:t>Be aware of details for filter size, extrapolation, </a:t>
            </a:r>
            <a:r>
              <a:rPr lang="en-US" sz="2800" dirty="0" smtClean="0"/>
              <a:t>cropping</a:t>
            </a:r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Start thinking about project (read the paper, create a test project page)</a:t>
            </a:r>
          </a:p>
        </p:txBody>
      </p:sp>
      <p:pic>
        <p:nvPicPr>
          <p:cNvPr id="68612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3" name="Group 4"/>
          <p:cNvGrpSpPr>
            <a:grpSpLocks noChangeAspect="1"/>
          </p:cNvGrpSpPr>
          <p:nvPr/>
        </p:nvGrpSpPr>
        <p:grpSpPr bwMode="auto">
          <a:xfrm>
            <a:off x="7467600" y="2271713"/>
            <a:ext cx="1143000" cy="973137"/>
            <a:chOff x="3799" y="2064"/>
            <a:chExt cx="1433" cy="1136"/>
          </a:xfrm>
        </p:grpSpPr>
        <p:grpSp>
          <p:nvGrpSpPr>
            <p:cNvPr id="6876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876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876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1"/>
          <a:stretch>
            <a:fillRect/>
          </a:stretch>
        </p:blipFill>
        <p:spPr bwMode="auto">
          <a:xfrm>
            <a:off x="6400800" y="5260975"/>
            <a:ext cx="20574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5867400" y="914400"/>
            <a:ext cx="914400" cy="914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7391400" y="1143000"/>
          <a:ext cx="1371601" cy="495297"/>
        </p:xfrm>
        <a:graphic>
          <a:graphicData uri="http://schemas.openxmlformats.org/drawingml/2006/table">
            <a:tbl>
              <a:tblPr/>
              <a:tblGrid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</a:tblGrid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763" name="TextBox 38"/>
          <p:cNvSpPr txBox="1">
            <a:spLocks noChangeArrowheads="1"/>
          </p:cNvSpPr>
          <p:nvPr/>
        </p:nvSpPr>
        <p:spPr bwMode="auto">
          <a:xfrm>
            <a:off x="6919913" y="1230313"/>
            <a:ext cx="31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b="1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questions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Write down a 3x3 filter that returns a positive value if the average value of the 4-adjacent neighbors is less than the center and a negative value otherwise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Write down a filter that will compute the gradient in the x-direction: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mtClean="0"/>
              <a:t>	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gradx(y,x) = im(y,x+1)-im(y,x) for each x, y</a:t>
            </a:r>
          </a:p>
          <a:p>
            <a:pPr marL="514350" indent="-514350">
              <a:buFont typeface="Arial" pitchFamily="34" charset="0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smtClean="0"/>
          </a:p>
        </p:txBody>
      </p:sp>
      <p:sp>
        <p:nvSpPr>
          <p:cNvPr id="69636" name="TextBox 4"/>
          <p:cNvSpPr txBox="1">
            <a:spLocks noChangeArrowheads="1"/>
          </p:cNvSpPr>
          <p:nvPr/>
        </p:nvSpPr>
        <p:spPr bwMode="auto">
          <a:xfrm>
            <a:off x="8189913" y="0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8/30/12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questions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marL="514350" indent="-514350">
              <a:buFont typeface="Arial" pitchFamily="34" charset="0"/>
              <a:buNone/>
            </a:pPr>
            <a:r>
              <a:rPr lang="en-US" smtClean="0"/>
              <a:t>3.  Fill in the blanks:</a:t>
            </a:r>
          </a:p>
        </p:txBody>
      </p:sp>
      <p:pic>
        <p:nvPicPr>
          <p:cNvPr id="70660" name="Picture 3" descr="C:\Users\Hoiem\Documents\Classes\Computational Photography - Fall 2010\lectures\figs\filters\fil_pairs\sobel_ga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8" t="3510" r="14474" b="3510"/>
          <a:stretch>
            <a:fillRect/>
          </a:stretch>
        </p:blipFill>
        <p:spPr bwMode="auto">
          <a:xfrm>
            <a:off x="7086600" y="10668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4" descr="C:\Users\Hoiem\Documents\Classes\Computational Photography - Fall 2010\lectures\figs\filters\fil_pairs\fil_sobe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4167" r="13542" b="4167"/>
          <a:stretch>
            <a:fillRect/>
          </a:stretch>
        </p:blipFill>
        <p:spPr bwMode="auto">
          <a:xfrm>
            <a:off x="7391400" y="2667000"/>
            <a:ext cx="5905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5" descr="C:\Users\Hoiem\Documents\Classes\Computational Photography - Fall 2010\lectures\figs\filters\fil_pairs\fil_ga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5556" r="16667" b="6944"/>
          <a:stretch>
            <a:fillRect/>
          </a:stretch>
        </p:blipFill>
        <p:spPr bwMode="auto">
          <a:xfrm>
            <a:off x="7086600" y="37338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6" descr="C:\Users\Hoiem\Documents\Classes\Computational Photography - Fall 2010\lectures\figs\filters\fil_pairs\im_shif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23891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7" descr="C:\Users\Hoiem\Documents\Classes\Computational Photography - Fall 2010\lectures\figs\filters\fil_pairs\im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257800"/>
            <a:ext cx="21336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4038600" y="838200"/>
            <a:ext cx="25812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a) _ = D * B 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b) A = _ * _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c) F = D * _</a:t>
            </a:r>
          </a:p>
          <a:p>
            <a:pPr eaLnBrk="1" hangingPunct="1"/>
            <a:r>
              <a:rPr lang="en-US" sz="2400">
                <a:latin typeface="Courier New" pitchFamily="49" charset="0"/>
                <a:cs typeface="Courier New" pitchFamily="49" charset="0"/>
              </a:rPr>
              <a:t>d) _ = D * D</a:t>
            </a:r>
          </a:p>
          <a:p>
            <a:pPr eaLnBrk="1" hangingPunct="1"/>
            <a:endParaRPr lang="en-US" sz="2800"/>
          </a:p>
        </p:txBody>
      </p:sp>
      <p:sp>
        <p:nvSpPr>
          <p:cNvPr id="70666" name="TextBox 12"/>
          <p:cNvSpPr txBox="1">
            <a:spLocks noChangeArrowheads="1"/>
          </p:cNvSpPr>
          <p:nvPr/>
        </p:nvSpPr>
        <p:spPr bwMode="auto">
          <a:xfrm>
            <a:off x="6858000" y="99060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A</a:t>
            </a: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7162800" y="2667000"/>
            <a:ext cx="30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B</a:t>
            </a:r>
          </a:p>
        </p:txBody>
      </p:sp>
      <p:sp>
        <p:nvSpPr>
          <p:cNvPr id="70668" name="TextBox 14"/>
          <p:cNvSpPr txBox="1">
            <a:spLocks noChangeArrowheads="1"/>
          </p:cNvSpPr>
          <p:nvPr/>
        </p:nvSpPr>
        <p:spPr bwMode="auto">
          <a:xfrm>
            <a:off x="6781800" y="3733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sp>
        <p:nvSpPr>
          <p:cNvPr id="70669" name="TextBox 15"/>
          <p:cNvSpPr txBox="1">
            <a:spLocks noChangeArrowheads="1"/>
          </p:cNvSpPr>
          <p:nvPr/>
        </p:nvSpPr>
        <p:spPr bwMode="auto">
          <a:xfrm>
            <a:off x="6324600" y="51816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D</a:t>
            </a:r>
          </a:p>
        </p:txBody>
      </p:sp>
      <p:pic>
        <p:nvPicPr>
          <p:cNvPr id="70670" name="Picture 8" descr="C:\Users\Hoiem\Documents\Classes\Computational Photography - Fall 2010\lectures\figs\filters\fil_pairs\fil_shif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41667" r="7292" b="41666"/>
          <a:stretch>
            <a:fillRect/>
          </a:stretch>
        </p:blipFill>
        <p:spPr bwMode="auto">
          <a:xfrm>
            <a:off x="533400" y="2971800"/>
            <a:ext cx="2438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1" name="TextBox 17"/>
          <p:cNvSpPr txBox="1">
            <a:spLocks noChangeArrowheads="1"/>
          </p:cNvSpPr>
          <p:nvPr/>
        </p:nvSpPr>
        <p:spPr bwMode="auto">
          <a:xfrm>
            <a:off x="228600" y="2927350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E</a:t>
            </a:r>
          </a:p>
        </p:txBody>
      </p:sp>
      <p:pic>
        <p:nvPicPr>
          <p:cNvPr id="70672" name="Picture 9" descr="C:\Users\Hoiem\Documents\Classes\Computational Photography - Fall 2010\lectures\figs\filters\fil_pairs\im_gau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19113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Box 19"/>
          <p:cNvSpPr txBox="1">
            <a:spLocks noChangeArrowheads="1"/>
          </p:cNvSpPr>
          <p:nvPr/>
        </p:nvSpPr>
        <p:spPr bwMode="auto">
          <a:xfrm>
            <a:off x="152400" y="3810000"/>
            <a:ext cx="3254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</a:t>
            </a:r>
          </a:p>
        </p:txBody>
      </p:sp>
      <p:pic>
        <p:nvPicPr>
          <p:cNvPr id="70674" name="Picture 10" descr="C:\Users\Hoiem\Documents\Classes\Computational Photography - Fall 2010\lectures\figs\filters\fil_pairs\im_sobel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13889" r="8333" b="13889"/>
          <a:stretch>
            <a:fillRect/>
          </a:stretch>
        </p:blipFill>
        <p:spPr bwMode="auto">
          <a:xfrm>
            <a:off x="3429000" y="3352800"/>
            <a:ext cx="26670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5" name="TextBox 21"/>
          <p:cNvSpPr txBox="1">
            <a:spLocks noChangeArrowheads="1"/>
          </p:cNvSpPr>
          <p:nvPr/>
        </p:nvSpPr>
        <p:spPr bwMode="auto">
          <a:xfrm>
            <a:off x="3200400" y="3352800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G</a:t>
            </a:r>
          </a:p>
        </p:txBody>
      </p:sp>
      <p:sp>
        <p:nvSpPr>
          <p:cNvPr id="70676" name="TextBox 22"/>
          <p:cNvSpPr txBox="1">
            <a:spLocks noChangeArrowheads="1"/>
          </p:cNvSpPr>
          <p:nvPr/>
        </p:nvSpPr>
        <p:spPr bwMode="auto">
          <a:xfrm>
            <a:off x="76200" y="52578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H</a:t>
            </a:r>
          </a:p>
        </p:txBody>
      </p:sp>
      <p:pic>
        <p:nvPicPr>
          <p:cNvPr id="70677" name="Picture 11" descr="C:\Users\Hoiem\Documents\Classes\Computational Photography - Fall 2010\lectures\figs\filters\fil_pairs\im_i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2" t="12500" r="7292" b="12500"/>
          <a:stretch>
            <a:fillRect/>
          </a:stretch>
        </p:blipFill>
        <p:spPr bwMode="auto">
          <a:xfrm>
            <a:off x="3505200" y="5181600"/>
            <a:ext cx="25463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8" name="TextBox 24"/>
          <p:cNvSpPr txBox="1">
            <a:spLocks noChangeArrowheads="1"/>
          </p:cNvSpPr>
          <p:nvPr/>
        </p:nvSpPr>
        <p:spPr bwMode="auto">
          <a:xfrm>
            <a:off x="3200400" y="52578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5867400" y="6096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1" name="TextBox 27"/>
          <p:cNvSpPr txBox="1">
            <a:spLocks noChangeArrowheads="1"/>
          </p:cNvSpPr>
          <p:nvPr/>
        </p:nvSpPr>
        <p:spPr bwMode="auto">
          <a:xfrm>
            <a:off x="6019800" y="304800"/>
            <a:ext cx="19796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Filtering Operator</a:t>
            </a:r>
          </a:p>
        </p:txBody>
      </p:sp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8189913" y="0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8/30/12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class: Thinking in Frequency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6" descr="http://www.cs.brown.edu/courses/csci1950-g/results/final/spotaszn/images/da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19400"/>
            <a:ext cx="1384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 Array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705600" y="3087688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CMOS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2531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40386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9906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209800" y="22860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1242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36702</TotalTime>
  <Words>3609</Words>
  <Application>Microsoft Office PowerPoint</Application>
  <PresentationFormat>On-screen Show (4:3)</PresentationFormat>
  <Paragraphs>2493</Paragraphs>
  <Slides>68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Office Theme</vt:lpstr>
      <vt:lpstr>Equation</vt:lpstr>
      <vt:lpstr>Photo Editor Photo</vt:lpstr>
      <vt:lpstr>Pixels and Image Filtering</vt:lpstr>
      <vt:lpstr>Administrative stuff</vt:lpstr>
      <vt:lpstr>Today’s Class: Pixels and Linear Filters</vt:lpstr>
      <vt:lpstr>Next three classes</vt:lpstr>
      <vt:lpstr>Image Formation</vt:lpstr>
      <vt:lpstr>Digital camera</vt:lpstr>
      <vt:lpstr>Sensor Array</vt:lpstr>
      <vt:lpstr>The raster image (pixel matrix)</vt:lpstr>
      <vt:lpstr>The raster image (pixel matrix)</vt:lpstr>
      <vt:lpstr>Perception of Intensity</vt:lpstr>
      <vt:lpstr>Perception of Intensity</vt:lpstr>
      <vt:lpstr>Digital Color Images</vt:lpstr>
      <vt:lpstr>Color Image</vt:lpstr>
      <vt:lpstr>Images in Matlab</vt:lpstr>
      <vt:lpstr>Image filtering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more on board…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How could we synthesize motion blur?</vt:lpstr>
      <vt:lpstr>Filtering vs. Convolution</vt:lpstr>
      <vt:lpstr>Key properties of linear filters</vt:lpstr>
      <vt:lpstr>More properties</vt:lpstr>
      <vt:lpstr>PowerPoint Presentation</vt:lpstr>
      <vt:lpstr>PowerPoint Presentation</vt:lpstr>
      <vt:lpstr>PowerPoint Presentation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Practical matters</vt:lpstr>
      <vt:lpstr>Practical matters</vt:lpstr>
      <vt:lpstr>Application: Representing Texture</vt:lpstr>
      <vt:lpstr>Texture and Material</vt:lpstr>
      <vt:lpstr>Texture and Orientation</vt:lpstr>
      <vt:lpstr>Texture and Scale</vt:lpstr>
      <vt:lpstr>What is texture?</vt:lpstr>
      <vt:lpstr>How can we represent texture?</vt:lpstr>
      <vt:lpstr>Overcomplete representation: filter banks</vt:lpstr>
      <vt:lpstr>Filter banks</vt:lpstr>
      <vt:lpstr>How can we represent texture?</vt:lpstr>
      <vt:lpstr>Can you match the texture to the response?</vt:lpstr>
      <vt:lpstr>Representing texture by mean abs response</vt:lpstr>
      <vt:lpstr>Project 1: Hybrid Images</vt:lpstr>
      <vt:lpstr>Take-home messages</vt:lpstr>
      <vt:lpstr>Take-home questions</vt:lpstr>
      <vt:lpstr>Take-home questions</vt:lpstr>
      <vt:lpstr>Next class: Thinking in Frequency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110</cp:revision>
  <dcterms:created xsi:type="dcterms:W3CDTF">2009-12-16T02:55:56Z</dcterms:created>
  <dcterms:modified xsi:type="dcterms:W3CDTF">2012-08-30T15:26:31Z</dcterms:modified>
</cp:coreProperties>
</file>