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tags/tag2.xml" ContentType="application/vnd.openxmlformats-officedocument.presentationml.tags+xml"/>
  <Override PartName="/ppt/notesSlides/notesSlide18.xml" ContentType="application/vnd.openxmlformats-officedocument.presentationml.notesSlide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notesSlides/notesSlide25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tags/tag3.xml" ContentType="application/vnd.openxmlformats-officedocument.presentationml.tags+xml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tags/tag1.xml" ContentType="application/vnd.openxmlformats-officedocument.presentationml.tags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slideLayouts/slideLayout10.xml" ContentType="application/vnd.openxmlformats-officedocument.presentationml.slideLayout+xml"/>
  <Default Extension="gif" ContentType="image/gif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Default Extension="vml" ContentType="application/vnd.openxmlformats-officedocument.vmlDrawing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handoutMasters/handoutMaster1.xml" ContentType="application/vnd.openxmlformats-officedocument.presentationml.handoutMaster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40"/>
  </p:notesMasterIdLst>
  <p:handoutMasterIdLst>
    <p:handoutMasterId r:id="rId41"/>
  </p:handoutMasterIdLst>
  <p:sldIdLst>
    <p:sldId id="530" r:id="rId2"/>
    <p:sldId id="548" r:id="rId3"/>
    <p:sldId id="440" r:id="rId4"/>
    <p:sldId id="531" r:id="rId5"/>
    <p:sldId id="456" r:id="rId6"/>
    <p:sldId id="419" r:id="rId7"/>
    <p:sldId id="551" r:id="rId8"/>
    <p:sldId id="514" r:id="rId9"/>
    <p:sldId id="545" r:id="rId10"/>
    <p:sldId id="532" r:id="rId11"/>
    <p:sldId id="552" r:id="rId12"/>
    <p:sldId id="553" r:id="rId13"/>
    <p:sldId id="446" r:id="rId14"/>
    <p:sldId id="526" r:id="rId15"/>
    <p:sldId id="533" r:id="rId16"/>
    <p:sldId id="534" r:id="rId17"/>
    <p:sldId id="528" r:id="rId18"/>
    <p:sldId id="460" r:id="rId19"/>
    <p:sldId id="535" r:id="rId20"/>
    <p:sldId id="451" r:id="rId21"/>
    <p:sldId id="453" r:id="rId22"/>
    <p:sldId id="429" r:id="rId23"/>
    <p:sldId id="549" r:id="rId24"/>
    <p:sldId id="433" r:id="rId25"/>
    <p:sldId id="436" r:id="rId26"/>
    <p:sldId id="455" r:id="rId27"/>
    <p:sldId id="464" r:id="rId28"/>
    <p:sldId id="537" r:id="rId29"/>
    <p:sldId id="524" r:id="rId30"/>
    <p:sldId id="475" r:id="rId31"/>
    <p:sldId id="476" r:id="rId32"/>
    <p:sldId id="523" r:id="rId33"/>
    <p:sldId id="493" r:id="rId34"/>
    <p:sldId id="512" r:id="rId35"/>
    <p:sldId id="513" r:id="rId36"/>
    <p:sldId id="546" r:id="rId37"/>
    <p:sldId id="550" r:id="rId38"/>
    <p:sldId id="547" r:id="rId39"/>
  </p:sldIdLst>
  <p:sldSz cx="9144000" cy="6858000" type="screen4x3"/>
  <p:notesSz cx="7099300" cy="10234613"/>
  <p:custDataLst>
    <p:tags r:id="rId42"/>
  </p:custData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C8C8C8"/>
    <a:srgbClr val="DDDDDD"/>
    <a:srgbClr val="FF0000"/>
    <a:srgbClr val="FFFF00"/>
    <a:srgbClr val="33CC33"/>
    <a:srgbClr val="FF9900"/>
    <a:srgbClr val="0066FF"/>
    <a:srgbClr val="EAEAEA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449" autoAdjust="0"/>
    <p:restoredTop sz="79691" autoAdjust="0"/>
  </p:normalViewPr>
  <p:slideViewPr>
    <p:cSldViewPr snapToObjects="1">
      <p:cViewPr varScale="1">
        <p:scale>
          <a:sx n="58" d="100"/>
          <a:sy n="58" d="100"/>
        </p:scale>
        <p:origin x="-1554" y="-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296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gs" Target="tags/tag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5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6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7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1813" cy="50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323" tIns="47661" rIns="95323" bIns="47661" numCol="1" anchor="t" anchorCtr="0" compatLnSpc="1">
            <a:prstTxWarp prst="textNoShape">
              <a:avLst/>
            </a:prstTxWarp>
          </a:bodyPr>
          <a:lstStyle>
            <a:lvl1pPr defTabSz="954088">
              <a:defRPr sz="1200" smtClean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451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95738" y="0"/>
            <a:ext cx="3073400" cy="50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323" tIns="47661" rIns="95323" bIns="47661" numCol="1" anchor="t" anchorCtr="0" compatLnSpc="1">
            <a:prstTxWarp prst="textNoShape">
              <a:avLst/>
            </a:prstTxWarp>
          </a:bodyPr>
          <a:lstStyle>
            <a:lvl1pPr algn="r" defTabSz="954088">
              <a:defRPr sz="1200" smtClean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451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764713"/>
            <a:ext cx="3071813" cy="509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323" tIns="47661" rIns="95323" bIns="47661" numCol="1" anchor="b" anchorCtr="0" compatLnSpc="1">
            <a:prstTxWarp prst="textNoShape">
              <a:avLst/>
            </a:prstTxWarp>
          </a:bodyPr>
          <a:lstStyle>
            <a:lvl1pPr defTabSz="954088">
              <a:defRPr sz="1200" smtClean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451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95738" y="9764713"/>
            <a:ext cx="3073400" cy="509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323" tIns="47661" rIns="95323" bIns="47661" numCol="1" anchor="b" anchorCtr="0" compatLnSpc="1">
            <a:prstTxWarp prst="textNoShape">
              <a:avLst/>
            </a:prstTxWarp>
          </a:bodyPr>
          <a:lstStyle>
            <a:lvl1pPr algn="r" defTabSz="954088">
              <a:defRPr sz="1200" smtClean="0">
                <a:latin typeface="Times New Roman" pitchFamily="18" charset="0"/>
              </a:defRPr>
            </a:lvl1pPr>
          </a:lstStyle>
          <a:p>
            <a:pPr>
              <a:defRPr/>
            </a:pPr>
            <a:fld id="{3D5E2C3F-7155-46FB-923C-1AEBED99BB5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42097499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1813" cy="50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323" tIns="47661" rIns="95323" bIns="47661" numCol="1" anchor="t" anchorCtr="0" compatLnSpc="1">
            <a:prstTxWarp prst="textNoShape">
              <a:avLst/>
            </a:prstTxWarp>
          </a:bodyPr>
          <a:lstStyle>
            <a:lvl1pPr defTabSz="954088">
              <a:defRPr sz="1200" smtClean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19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95738" y="0"/>
            <a:ext cx="3073400" cy="50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323" tIns="47661" rIns="95323" bIns="47661" numCol="1" anchor="t" anchorCtr="0" compatLnSpc="1">
            <a:prstTxWarp prst="textNoShape">
              <a:avLst/>
            </a:prstTxWarp>
          </a:bodyPr>
          <a:lstStyle>
            <a:lvl1pPr algn="r" defTabSz="954088">
              <a:defRPr sz="1200" smtClean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584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89013" y="765175"/>
            <a:ext cx="5092700" cy="382111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19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20750" y="4840288"/>
            <a:ext cx="5226050" cy="4668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323" tIns="47661" rIns="95323" bIns="4766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819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764713"/>
            <a:ext cx="3071813" cy="509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323" tIns="47661" rIns="95323" bIns="47661" numCol="1" anchor="b" anchorCtr="0" compatLnSpc="1">
            <a:prstTxWarp prst="textNoShape">
              <a:avLst/>
            </a:prstTxWarp>
          </a:bodyPr>
          <a:lstStyle>
            <a:lvl1pPr defTabSz="954088">
              <a:defRPr sz="1200" smtClean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19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95738" y="9764713"/>
            <a:ext cx="3073400" cy="509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323" tIns="47661" rIns="95323" bIns="47661" numCol="1" anchor="b" anchorCtr="0" compatLnSpc="1">
            <a:prstTxWarp prst="textNoShape">
              <a:avLst/>
            </a:prstTxWarp>
          </a:bodyPr>
          <a:lstStyle>
            <a:lvl1pPr algn="r" defTabSz="954088">
              <a:defRPr sz="1200" smtClean="0">
                <a:latin typeface="Times New Roman" pitchFamily="18" charset="0"/>
              </a:defRPr>
            </a:lvl1pPr>
          </a:lstStyle>
          <a:p>
            <a:pPr>
              <a:defRPr/>
            </a:pPr>
            <a:fld id="{6E187EA6-7FE6-488D-8E72-8BE218CCD97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6412407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----- Meeting Notes (10/4/11 17:24) -----</a:t>
            </a:r>
          </a:p>
          <a:p>
            <a:r>
              <a:rPr lang="en-US" dirty="0"/>
              <a:t>add a contents slide in the beginning.</a:t>
            </a:r>
          </a:p>
          <a:p>
            <a:r>
              <a:rPr lang="en-US" dirty="0"/>
              <a:t>and some conclusion.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E187EA6-7FE6-488D-8E72-8BE218CCD978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53208662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You can think</a:t>
            </a:r>
            <a:r>
              <a:rPr lang="en-US" baseline="0" dirty="0" smtClean="0"/>
              <a:t> about faces in different ways. You can represent this way or that way. These are complements.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E187EA6-7FE6-488D-8E72-8BE218CCD978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12846482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You</a:t>
            </a:r>
            <a:r>
              <a:rPr lang="en-US" baseline="0" dirty="0" smtClean="0"/>
              <a:t> will notice that women from every place is very attractive because the …..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E187EA6-7FE6-488D-8E72-8BE218CCD978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25342741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We</a:t>
            </a:r>
            <a:r>
              <a:rPr lang="en-US" baseline="0" dirty="0" smtClean="0"/>
              <a:t> might be curious what different populations of faces look like.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E187EA6-7FE6-488D-8E72-8BE218CCD978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71000063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EFDA082-F54E-40BB-AD26-E9FF326529A3}" type="slidenum">
              <a:rPr lang="en-US"/>
              <a:pPr/>
              <a:t>18</a:t>
            </a:fld>
            <a:endParaRPr lang="en-US"/>
          </a:p>
        </p:txBody>
      </p:sp>
      <p:sp>
        <p:nvSpPr>
          <p:cNvPr id="9738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738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  <a:p>
            <a:r>
              <a:rPr lang="en-US"/>
              <a:t>----- Meeting Notes (10/4/11 17:24) -----</a:t>
            </a:r>
          </a:p>
          <a:p>
            <a:r>
              <a:rPr lang="en-US"/>
              <a:t>Add a matlab thing to show the differences. show how to use PCA in matlab. </a:t>
            </a: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EFDA082-F54E-40BB-AD26-E9FF326529A3}" type="slidenum">
              <a:rPr lang="en-US"/>
              <a:pPr/>
              <a:t>19</a:t>
            </a:fld>
            <a:endParaRPr lang="en-US"/>
          </a:p>
        </p:txBody>
      </p:sp>
      <p:sp>
        <p:nvSpPr>
          <p:cNvPr id="9738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738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goal of PCA is</a:t>
            </a:r>
            <a:r>
              <a:rPr lang="en-US" baseline="0" dirty="0" smtClean="0"/>
              <a:t> to find orthogonal vectors that the first r vectors have the highest variance of all.</a:t>
            </a:r>
            <a:endParaRPr lang="en-US" dirty="0"/>
          </a:p>
          <a:p>
            <a:r>
              <a:rPr lang="en-US" dirty="0"/>
              <a:t>----- Meeting Notes (10/4/11 17:12) -----</a:t>
            </a:r>
          </a:p>
          <a:p>
            <a:r>
              <a:rPr lang="en-US" dirty="0"/>
              <a:t>Write it more mathematically</a:t>
            </a:r>
          </a:p>
          <a:p>
            <a:r>
              <a:rPr lang="en-US" dirty="0"/>
              <a:t>say what PCA is solving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E187EA6-7FE6-488D-8E72-8BE218CCD978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41190005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10,000</a:t>
            </a:r>
            <a:r>
              <a:rPr lang="en-US" baseline="0" dirty="0" smtClean="0"/>
              <a:t> to 30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E187EA6-7FE6-488D-8E72-8BE218CCD978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62244213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  <a:p>
            <a:r>
              <a:rPr lang="en-US"/>
              <a:t>----- Meeting Notes (10/4/11 17:12) -----</a:t>
            </a:r>
          </a:p>
          <a:p>
            <a:r>
              <a:rPr lang="en-US"/>
              <a:t>show both extremes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E187EA6-7FE6-488D-8E72-8BE218CCD978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56630613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0C0374E-4968-4C2A-9A07-22289999B2B0}" type="slidenum">
              <a:rPr lang="en-US"/>
              <a:pPr/>
              <a:t>28</a:t>
            </a:fld>
            <a:endParaRPr lang="en-US"/>
          </a:p>
        </p:txBody>
      </p:sp>
      <p:sp>
        <p:nvSpPr>
          <p:cNvPr id="916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164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06B8764-85E0-4D25-BEA0-A69914C97C00}" type="slidenum">
              <a:rPr lang="en-US"/>
              <a:pPr/>
              <a:t>29</a:t>
            </a:fld>
            <a:endParaRPr lang="en-US"/>
          </a:p>
        </p:txBody>
      </p:sp>
      <p:sp>
        <p:nvSpPr>
          <p:cNvPr id="10219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19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  <a:p>
            <a:r>
              <a:rPr lang="en-US"/>
              <a:t>----- Meeting Notes (10/4/11 17:12) -----</a:t>
            </a:r>
          </a:p>
          <a:p>
            <a:r>
              <a:rPr lang="en-US"/>
              <a:t>The goal is to keep the same person but more attractice.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Add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E187EA6-7FE6-488D-8E72-8BE218CCD978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05221024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372CB1E-C512-4A5F-B6F5-2957EEA76252}" type="slidenum">
              <a:rPr lang="en-US"/>
              <a:pPr/>
              <a:t>30</a:t>
            </a:fld>
            <a:endParaRPr lang="en-US"/>
          </a:p>
        </p:txBody>
      </p:sp>
      <p:sp>
        <p:nvSpPr>
          <p:cNvPr id="9973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973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C5340A3-6678-4F1B-BC99-A06424A5D866}" type="slidenum">
              <a:rPr lang="en-US"/>
              <a:pPr/>
              <a:t>31</a:t>
            </a:fld>
            <a:endParaRPr lang="en-US"/>
          </a:p>
        </p:txBody>
      </p:sp>
      <p:sp>
        <p:nvSpPr>
          <p:cNvPr id="10045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045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046CC11-E636-4B95-AA0E-0819DD80C8D0}" type="slidenum">
              <a:rPr lang="en-US"/>
              <a:pPr/>
              <a:t>33</a:t>
            </a:fld>
            <a:endParaRPr lang="en-US"/>
          </a:p>
        </p:txBody>
      </p:sp>
      <p:sp>
        <p:nvSpPr>
          <p:cNvPr id="1051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516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CECC2C8-1F2A-47AD-9E0F-C032EEDBBD15}" type="slidenum">
              <a:rPr lang="en-US"/>
              <a:pPr/>
              <a:t>34</a:t>
            </a:fld>
            <a:endParaRPr lang="en-US"/>
          </a:p>
        </p:txBody>
      </p:sp>
      <p:sp>
        <p:nvSpPr>
          <p:cNvPr id="10987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987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  <a:p>
            <a:r>
              <a:rPr lang="en-US"/>
              <a:t>----- Meeting Notes (10/4/11 17:12) -----</a:t>
            </a:r>
          </a:p>
          <a:p>
            <a:r>
              <a:rPr lang="en-US"/>
              <a:t>They detect facial features automatically</a:t>
            </a: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99E43DC-18F4-4027-9135-C5F26B4B3AC9}" type="slidenum">
              <a:rPr lang="en-US"/>
              <a:pPr/>
              <a:t>35</a:t>
            </a:fld>
            <a:endParaRPr lang="en-US"/>
          </a:p>
        </p:txBody>
      </p:sp>
      <p:sp>
        <p:nvSpPr>
          <p:cNvPr id="11130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130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 good way to represent faces</a:t>
            </a:r>
            <a:r>
              <a:rPr lang="en-US" baseline="0" dirty="0" smtClean="0"/>
              <a:t> is not just the </a:t>
            </a:r>
            <a:r>
              <a:rPr lang="en-US" baseline="0" dirty="0" err="1" smtClean="0"/>
              <a:t>intesities</a:t>
            </a:r>
            <a:r>
              <a:rPr lang="en-US" baseline="0" dirty="0" smtClean="0"/>
              <a:t> of images, we can also use shape and ….</a:t>
            </a:r>
          </a:p>
          <a:p>
            <a:endParaRPr lang="en-US" baseline="0" dirty="0" smtClean="0"/>
          </a:p>
          <a:p>
            <a:r>
              <a:rPr lang="en-US" baseline="0" dirty="0" smtClean="0"/>
              <a:t>To show the variation, we can use exemplars, or we can use various directions to be able to represent faces with a few vectors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E187EA6-7FE6-488D-8E72-8BE218CCD978}" type="slidenum">
              <a:rPr lang="en-US" smtClean="0"/>
              <a:pPr>
                <a:defRPr/>
              </a:pPr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7472712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J</a:t>
            </a:r>
            <a:r>
              <a:rPr lang="en-US" baseline="0" dirty="0" smtClean="0"/>
              <a:t>ay Leno, Conan O’Brien, David Letterman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E187EA6-7FE6-488D-8E72-8BE218CCD978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3701408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6D2A6AEB-516D-4899-937C-34A6B93AFF45}" type="slidenum">
              <a:rPr lang="en-US"/>
              <a:pPr/>
              <a:t>7</a:t>
            </a:fld>
            <a:endParaRPr lang="en-US"/>
          </a:p>
        </p:txBody>
      </p:sp>
      <p:sp>
        <p:nvSpPr>
          <p:cNvPr id="51201" name="Text Box 1"/>
          <p:cNvSpPr txBox="1">
            <a:spLocks noChangeArrowheads="1"/>
          </p:cNvSpPr>
          <p:nvPr>
            <p:ph type="body"/>
          </p:nvPr>
        </p:nvSpPr>
        <p:spPr bwMode="auto">
          <a:xfrm>
            <a:off x="0" y="0"/>
            <a:ext cx="11796713" cy="11796713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lIns="90000" tIns="45000" rIns="90000" bIns="45000"/>
          <a:lstStyle/>
          <a:p>
            <a:pPr eaLnBrk="1">
              <a:spcBef>
                <a:spcPct val="0"/>
              </a:spcBef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  <a:tab pos="10134600" algn="l"/>
                <a:tab pos="10858500" algn="l"/>
                <a:tab pos="11582400" algn="l"/>
              </a:tabLst>
            </a:pPr>
            <a:r>
              <a:rPr lang="en-US" sz="2000">
                <a:latin typeface="Arial" charset="0"/>
                <a:ea typeface="AR PL KaitiM GB" charset="0"/>
                <a:cs typeface="AR PL KaitiM GB" charset="0"/>
              </a:rPr>
              <a:t>Another usage is to show a significant trend.</a:t>
            </a:r>
          </a:p>
          <a:p>
            <a:pPr eaLnBrk="1">
              <a:spcBef>
                <a:spcPct val="0"/>
              </a:spcBef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  <a:tab pos="10134600" algn="l"/>
                <a:tab pos="10858500" algn="l"/>
                <a:tab pos="11582400" algn="l"/>
              </a:tabLst>
            </a:pPr>
            <a:r>
              <a:rPr lang="en-US" sz="2000">
                <a:latin typeface="Arial" charset="0"/>
                <a:ea typeface="AR PL KaitiM GB" charset="0"/>
                <a:cs typeface="AR PL KaitiM GB" charset="0"/>
              </a:rPr>
              <a:t>----- Meeting Notes (10/4/11 17:12) -----</a:t>
            </a:r>
          </a:p>
          <a:p>
            <a:pPr eaLnBrk="1">
              <a:spcBef>
                <a:spcPct val="0"/>
              </a:spcBef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  <a:tab pos="10134600" algn="l"/>
                <a:tab pos="10858500" algn="l"/>
                <a:tab pos="11582400" algn="l"/>
              </a:tabLst>
            </a:pPr>
            <a:r>
              <a:rPr lang="en-US" sz="2000">
                <a:latin typeface="Arial" charset="0"/>
                <a:ea typeface="AR PL KaitiM GB" charset="0"/>
                <a:cs typeface="AR PL KaitiM GB" charset="0"/>
              </a:rPr>
              <a:t>Aligned through translation and scale</a:t>
            </a:r>
          </a:p>
          <a:p>
            <a:pPr eaLnBrk="1">
              <a:spcBef>
                <a:spcPct val="0"/>
              </a:spcBef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  <a:tab pos="10134600" algn="l"/>
                <a:tab pos="10858500" algn="l"/>
                <a:tab pos="11582400" algn="l"/>
              </a:tabLst>
            </a:pPr>
            <a:r>
              <a:rPr lang="en-US" sz="2000">
                <a:latin typeface="Arial" charset="0"/>
                <a:ea typeface="AR PL KaitiM GB" charset="0"/>
                <a:cs typeface="AR PL KaitiM GB" charset="0"/>
              </a:rPr>
              <a:t>average</a:t>
            </a:r>
          </a:p>
          <a:p>
            <a:pPr eaLnBrk="1">
              <a:spcBef>
                <a:spcPct val="0"/>
              </a:spcBef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  <a:tab pos="10134600" algn="l"/>
                <a:tab pos="10858500" algn="l"/>
                <a:tab pos="11582400" algn="l"/>
              </a:tabLst>
            </a:pPr>
            <a:endParaRPr lang="en-US" sz="2000">
              <a:latin typeface="Arial" charset="0"/>
              <a:ea typeface="AR PL KaitiM GB" charset="0"/>
              <a:cs typeface="AR PL KaitiM GB" charset="0"/>
            </a:endParaRPr>
          </a:p>
        </p:txBody>
      </p:sp>
      <p:sp>
        <p:nvSpPr>
          <p:cNvPr id="51202" name="AutoShape 2"/>
          <p:cNvSpPr>
            <a:spLocks noChangeArrowheads="1"/>
          </p:cNvSpPr>
          <p:nvPr/>
        </p:nvSpPr>
        <p:spPr bwMode="auto">
          <a:xfrm>
            <a:off x="0" y="0"/>
            <a:ext cx="11796713" cy="11796713"/>
          </a:xfrm>
          <a:custGeom>
            <a:avLst/>
            <a:gdLst>
              <a:gd name="G0" fmla="*/ 32768 1 2"/>
              <a:gd name="G1" fmla="*/ 32768 1 2"/>
              <a:gd name="G2" fmla="+- 32768 0 0"/>
              <a:gd name="G3" fmla="+- 32768 0 0"/>
            </a:gdLst>
            <a:ahLst/>
            <a:cxnLst>
              <a:cxn ang="0">
                <a:pos x="r" y="vc"/>
              </a:cxn>
              <a:cxn ang="5400000">
                <a:pos x="hc" y="b"/>
              </a:cxn>
              <a:cxn ang="10800000">
                <a:pos x="l" y="vc"/>
              </a:cxn>
              <a:cxn ang="16200000">
                <a:pos x="hc" y="t"/>
              </a:cxn>
            </a:cxnLst>
            <a:rect l="0" t="0" r="0" b="0"/>
            <a:pathLst>
              <a:path>
                <a:moveTo>
                  <a:pt x="0" y="0"/>
                </a:moveTo>
                <a:lnTo>
                  <a:pt x="32768" y="0"/>
                </a:lnTo>
                <a:lnTo>
                  <a:pt x="32768" y="32768"/>
                </a:lnTo>
                <a:lnTo>
                  <a:pt x="0" y="32768"/>
                </a:lnTo>
                <a:close/>
              </a:path>
            </a:pathLst>
          </a:custGeom>
          <a:noFill/>
          <a:ln w="9525">
            <a:noFill/>
            <a:round/>
            <a:headEnd/>
            <a:tailEnd/>
          </a:ln>
          <a:effectLst/>
        </p:spPr>
        <p:txBody>
          <a:bodyPr lIns="90000" tIns="45000" rIns="90000" bIns="45000"/>
          <a:lstStyle/>
          <a:p>
            <a:pPr>
              <a:lnSpc>
                <a:spcPct val="100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  <a:tab pos="10134600" algn="l"/>
                <a:tab pos="10858500" algn="l"/>
                <a:tab pos="11582400" algn="l"/>
              </a:tabLst>
            </a:pPr>
            <a:fld id="{DB550181-FA24-4868-9769-CEE2B63512EB}" type="slidenum">
              <a:rPr lang="en-US" sz="2400">
                <a:solidFill>
                  <a:srgbClr val="000000"/>
                </a:solidFill>
                <a:ea typeface="+mn-ea" charset="0"/>
                <a:cs typeface="+mn-ea" charset="0"/>
              </a:rPr>
              <a:pPr>
                <a:lnSpc>
                  <a:spcPct val="100000"/>
                </a:lnSpc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  <a:tab pos="8686800" algn="l"/>
                  <a:tab pos="9410700" algn="l"/>
                  <a:tab pos="10134600" algn="l"/>
                  <a:tab pos="10858500" algn="l"/>
                  <a:tab pos="11582400" algn="l"/>
                </a:tabLst>
              </a:pPr>
              <a:t>7</a:t>
            </a:fld>
            <a:endParaRPr lang="en-US" sz="2400">
              <a:solidFill>
                <a:srgbClr val="000000"/>
              </a:solidFill>
              <a:ea typeface="+mn-ea" charset="0"/>
              <a:cs typeface="+mn-ea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19EE36F-876D-411B-B3CD-D1A68C5BECA3}" type="slidenum">
              <a:rPr lang="en-US"/>
              <a:pPr/>
              <a:t>8</a:t>
            </a:fld>
            <a:endParaRPr lang="en-US"/>
          </a:p>
        </p:txBody>
      </p:sp>
      <p:sp>
        <p:nvSpPr>
          <p:cNvPr id="9041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041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EFDA271-1EBC-49E0-8202-53CAEAC09E21}" type="slidenum">
              <a:rPr lang="en-US"/>
              <a:pPr/>
              <a:t>9</a:t>
            </a:fld>
            <a:endParaRPr lang="en-US"/>
          </a:p>
        </p:txBody>
      </p:sp>
      <p:sp>
        <p:nvSpPr>
          <p:cNvPr id="9318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0600" y="768350"/>
            <a:ext cx="5118100" cy="3838575"/>
          </a:xfrm>
          <a:ln/>
        </p:spPr>
      </p:sp>
      <p:sp>
        <p:nvSpPr>
          <p:cNvPr id="9318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9613" y="4862513"/>
            <a:ext cx="5680075" cy="4603750"/>
          </a:xfrm>
        </p:spPr>
        <p:txBody>
          <a:bodyPr/>
          <a:lstStyle/>
          <a:p>
            <a:endParaRPr lang="en-US" altLang="zh-CN"/>
          </a:p>
          <a:p>
            <a:endParaRPr lang="en-US" altLang="zh-CN"/>
          </a:p>
          <a:p>
            <a:endParaRPr lang="en-US" altLang="zh-CN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  <a:p>
            <a:r>
              <a:rPr lang="en-US"/>
              <a:t>----- Meeting Notes (10/4/11 17:12) -----</a:t>
            </a:r>
          </a:p>
          <a:p>
            <a:r>
              <a:rPr lang="en-US"/>
              <a:t>the demo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E187EA6-7FE6-488D-8E72-8BE218CCD978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32155002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083362B2-04DE-4699-9EAE-2D5BA38ED962}" type="slidenum">
              <a:rPr lang="en-US"/>
              <a:pPr/>
              <a:t>11</a:t>
            </a:fld>
            <a:endParaRPr lang="en-US"/>
          </a:p>
        </p:txBody>
      </p:sp>
      <p:sp>
        <p:nvSpPr>
          <p:cNvPr id="55297" name="Rectangle 1"/>
          <p:cNvSpPr txBox="1">
            <a:spLocks noChangeArrowheads="1"/>
          </p:cNvSpPr>
          <p:nvPr>
            <p:ph type="sldImg"/>
          </p:nvPr>
        </p:nvSpPr>
        <p:spPr bwMode="auto">
          <a:xfrm>
            <a:off x="990600" y="777875"/>
            <a:ext cx="5116513" cy="38369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5298" name="Rectangle 2"/>
          <p:cNvSpPr txBox="1">
            <a:spLocks noChangeArrowheads="1"/>
          </p:cNvSpPr>
          <p:nvPr>
            <p:ph type="body" idx="1"/>
          </p:nvPr>
        </p:nvSpPr>
        <p:spPr bwMode="auto">
          <a:xfrm>
            <a:off x="709613" y="4860925"/>
            <a:ext cx="5678487" cy="4605338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AC6C3050-6C99-4FEC-9CFA-CD257C477DA2}" type="slidenum">
              <a:rPr lang="en-US"/>
              <a:pPr/>
              <a:t>12</a:t>
            </a:fld>
            <a:endParaRPr lang="en-US"/>
          </a:p>
        </p:txBody>
      </p:sp>
      <p:sp>
        <p:nvSpPr>
          <p:cNvPr id="56321" name="Rectangle 1"/>
          <p:cNvSpPr txBox="1">
            <a:spLocks noChangeArrowheads="1"/>
          </p:cNvSpPr>
          <p:nvPr>
            <p:ph type="sldImg"/>
          </p:nvPr>
        </p:nvSpPr>
        <p:spPr bwMode="auto">
          <a:xfrm>
            <a:off x="990600" y="777875"/>
            <a:ext cx="5116513" cy="38369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6322" name="Rectangle 2"/>
          <p:cNvSpPr txBox="1">
            <a:spLocks noChangeArrowheads="1"/>
          </p:cNvSpPr>
          <p:nvPr>
            <p:ph type="body" idx="1"/>
          </p:nvPr>
        </p:nvSpPr>
        <p:spPr bwMode="auto">
          <a:xfrm>
            <a:off x="709613" y="4860925"/>
            <a:ext cx="5678487" cy="4605338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CF663B-96F2-4C2C-AAD3-61974D43401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2F2548-429A-4B72-B9BB-5A040829AFB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76200"/>
            <a:ext cx="1943100" cy="6096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76200"/>
            <a:ext cx="5676900" cy="6096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8F59BD-A960-4822-AD8C-6D73639CA3D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113C30-0A16-42CF-B903-95E7D237B9E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4168D9-D201-44DE-989A-F9CEE796523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7959A0-6416-40AE-A905-9E39FF0BAE3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28A785-80A3-4D71-8CCC-918299D4AE2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A95205-9205-4473-B207-2CE951FD368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D515B1-F663-4605-BDD9-350CAA54111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543FD4-9BC9-4263-B18D-71AD8231674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91DE2E-767D-4194-91FF-E66396FD8BA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76200"/>
            <a:ext cx="7772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914400"/>
            <a:ext cx="77724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>
                <a:latin typeface="Times New Roman" pitchFamily="18" charset="0"/>
              </a:defRPr>
            </a:lvl1pPr>
          </a:lstStyle>
          <a:p>
            <a:pPr>
              <a:defRPr/>
            </a:pPr>
            <a:fld id="{34C8C212-799D-444C-938F-98A7FBFFE05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031" name="Line 7"/>
          <p:cNvSpPr>
            <a:spLocks noChangeShapeType="1"/>
          </p:cNvSpPr>
          <p:nvPr/>
        </p:nvSpPr>
        <p:spPr bwMode="auto">
          <a:xfrm>
            <a:off x="685800" y="838200"/>
            <a:ext cx="7772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7" Type="http://schemas.openxmlformats.org/officeDocument/2006/relationships/hyperlink" Target="http://www.faceresearch.org/demos/vector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Relationship Id="rId5" Type="http://schemas.openxmlformats.org/officeDocument/2006/relationships/hyperlink" Target="http://www.faceresearch.org/demos/average" TargetMode="External"/><Relationship Id="rId4" Type="http://schemas.openxmlformats.org/officeDocument/2006/relationships/hyperlink" Target="http://graphics.cs.cmu.edu/courses/15-463/2004_fall/www/handins/brh/final/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hyperlink" Target="http://www.faceresearch.org" TargetMode="External"/><Relationship Id="rId7" Type="http://schemas.openxmlformats.org/officeDocument/2006/relationships/image" Target="../media/image29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6" Type="http://schemas.openxmlformats.org/officeDocument/2006/relationships/hyperlink" Target="http://www.uni-regensburg.de/Fakultaeten/phil_Fak_II/Psychologie/Psy_II/beautycheck/english/durchschnittsgesichter/m(01-32)_gr.jpg" TargetMode="External"/><Relationship Id="rId5" Type="http://schemas.openxmlformats.org/officeDocument/2006/relationships/image" Target="../media/image28.jpeg"/><Relationship Id="rId4" Type="http://schemas.openxmlformats.org/officeDocument/2006/relationships/hyperlink" Target="http://www.uni-regensburg.de/Fakultaeten/phil_Fak_II/Psychologie/Psy_II/beautycheck/english/durchschnittsgesichter/w(01-64)_gr.jpg" TargetMode="External"/><Relationship Id="rId9" Type="http://schemas.openxmlformats.org/officeDocument/2006/relationships/image" Target="../media/image3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faceresearch.org/demos/transform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4" Type="http://schemas.openxmlformats.org/officeDocument/2006/relationships/image" Target="../media/image3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8" Type="http://schemas.microsoft.com/office/2007/relationships/media" Target="file:///C:\Documents%20and%20Settings\Ali\Desktop\fun%20with%20faces\eig01.avi" TargetMode="External"/><Relationship Id="rId13" Type="http://schemas.openxmlformats.org/officeDocument/2006/relationships/image" Target="../media/image40.png"/><Relationship Id="rId3" Type="http://schemas.openxmlformats.org/officeDocument/2006/relationships/video" Target="file:///C:\Documents%20and%20Settings\Ali\Desktop\fun%20with%20faces\eig03.avi" TargetMode="External"/><Relationship Id="rId7" Type="http://schemas.openxmlformats.org/officeDocument/2006/relationships/hyperlink" Target="http://graphics.cs.cmu.edu/courses/15-463/2004_fall/www/handins/brh/final/" TargetMode="External"/><Relationship Id="rId12" Type="http://schemas.microsoft.com/office/2007/relationships/media" Target="file:///C:\Documents%20and%20Settings\Ali\Desktop\fun%20with%20faces\eig03.avi" TargetMode="External"/><Relationship Id="rId2" Type="http://schemas.openxmlformats.org/officeDocument/2006/relationships/video" Target="file:///C:\Documents%20and%20Settings\Ali\Desktop\fun%20with%20faces\eig02.avi" TargetMode="External"/><Relationship Id="rId1" Type="http://schemas.openxmlformats.org/officeDocument/2006/relationships/video" Target="file:///C:\Documents%20and%20Settings\Ali\Desktop\fun%20with%20faces\eig01.avi" TargetMode="External"/><Relationship Id="rId6" Type="http://schemas.openxmlformats.org/officeDocument/2006/relationships/image" Target="../media/image24.png"/><Relationship Id="rId11" Type="http://schemas.openxmlformats.org/officeDocument/2006/relationships/image" Target="../media/image39.png"/><Relationship Id="rId5" Type="http://schemas.openxmlformats.org/officeDocument/2006/relationships/notesSlide" Target="../notesSlides/notesSlide17.xml"/><Relationship Id="rId10" Type="http://schemas.microsoft.com/office/2007/relationships/media" Target="file:///C:\Documents%20and%20Settings\Ali\Desktop\fun%20with%20faces\eig02.avi" TargetMode="Externa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3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hyperlink" Target="http://www.youtube.com/watch?v=wHg3a9z0aIg&amp;feature=related" TargetMode="Externa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oleObject" Target="../embeddings/oleObject1.bin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youtube.com/watch?v=lVbrUuwK-8g" TargetMode="External"/><Relationship Id="rId2" Type="http://schemas.openxmlformats.org/officeDocument/2006/relationships/hyperlink" Target="http://www.faceresearch.org/exp/experiment?id=486" TargetMode="Externa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5" Type="http://schemas.openxmlformats.org/officeDocument/2006/relationships/oleObject" Target="../embeddings/oleObject2.bin"/><Relationship Id="rId4" Type="http://schemas.openxmlformats.org/officeDocument/2006/relationships/hyperlink" Target="http://www.youtube.com/watch?v=rRQQNJFV7Gw" TargetMode="Externa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5" Type="http://schemas.openxmlformats.org/officeDocument/2006/relationships/oleObject" Target="../embeddings/oleObject3.bin"/><Relationship Id="rId4" Type="http://schemas.openxmlformats.org/officeDocument/2006/relationships/hyperlink" Target="http://www.pletscher.org/academics/publications/2008/brand_pletscher__a_conditional_random_field_for_automatic_photo_editing.pdf" TargetMode="Externa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wmf"/><Relationship Id="rId3" Type="http://schemas.openxmlformats.org/officeDocument/2006/relationships/hyperlink" Target="http://research.microsoft.com/~zhang/Papers/Siggraph01.pdf" TargetMode="External"/><Relationship Id="rId7" Type="http://schemas.openxmlformats.org/officeDocument/2006/relationships/image" Target="../media/image51.wm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11" Type="http://schemas.openxmlformats.org/officeDocument/2006/relationships/image" Target="../media/image55.png"/><Relationship Id="rId5" Type="http://schemas.openxmlformats.org/officeDocument/2006/relationships/image" Target="../media/image49.png"/><Relationship Id="rId10" Type="http://schemas.openxmlformats.org/officeDocument/2006/relationships/image" Target="../media/image54.png"/><Relationship Id="rId4" Type="http://schemas.openxmlformats.org/officeDocument/2006/relationships/image" Target="../media/image48.png"/><Relationship Id="rId9" Type="http://schemas.openxmlformats.org/officeDocument/2006/relationships/image" Target="../media/image53.wm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hyperlink" Target="http://www.youtube.com/watch?v=8kbPhG3y8ts" TargetMode="Externa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5" Type="http://schemas.openxmlformats.org/officeDocument/2006/relationships/hyperlink" Target="http://www.salavon.com/" TargetMode="External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4" Type="http://schemas.openxmlformats.org/officeDocument/2006/relationships/hyperlink" Target="http://www2.imm.dtu.dk/~aam/datasets/datasets.html" TargetMode="Externa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gif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00206" y="609600"/>
            <a:ext cx="7772400" cy="1470025"/>
          </a:xfrm>
        </p:spPr>
        <p:txBody>
          <a:bodyPr/>
          <a:lstStyle/>
          <a:p>
            <a:pPr algn="ctr"/>
            <a:r>
              <a:rPr lang="en-US" sz="5400" dirty="0" smtClean="0"/>
              <a:t>Fun with Faces</a:t>
            </a:r>
            <a:endParaRPr lang="en-US" sz="5400" dirty="0"/>
          </a:p>
        </p:txBody>
      </p:sp>
      <p:sp>
        <p:nvSpPr>
          <p:cNvPr id="5" name="Subtitle 2"/>
          <p:cNvSpPr txBox="1">
            <a:spLocks/>
          </p:cNvSpPr>
          <p:nvPr/>
        </p:nvSpPr>
        <p:spPr bwMode="auto">
          <a:xfrm>
            <a:off x="1981200" y="5486400"/>
            <a:ext cx="5181600" cy="914400"/>
          </a:xfrm>
          <a:prstGeom prst="rect">
            <a:avLst/>
          </a:prstGeom>
          <a:solidFill>
            <a:schemeClr val="bg1">
              <a:alpha val="20000"/>
            </a:schemeClr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>
                <a:solidFill>
                  <a:schemeClr val="tx1"/>
                </a:solidFill>
                <a:latin typeface="+mn-lt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1600">
                <a:solidFill>
                  <a:schemeClr val="tx1"/>
                </a:solidFill>
                <a:latin typeface="+mn-lt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1400">
                <a:solidFill>
                  <a:schemeClr val="tx1"/>
                </a:solidFill>
                <a:latin typeface="+mn-lt"/>
              </a:defRPr>
            </a:lvl5pPr>
            <a:lvl6pPr marL="22860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1400">
                <a:solidFill>
                  <a:schemeClr val="tx1"/>
                </a:solidFill>
                <a:latin typeface="+mn-lt"/>
              </a:defRPr>
            </a:lvl6pPr>
            <a:lvl7pPr marL="27432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1400">
                <a:solidFill>
                  <a:schemeClr val="tx1"/>
                </a:solidFill>
                <a:latin typeface="+mn-lt"/>
              </a:defRPr>
            </a:lvl7pPr>
            <a:lvl8pPr marL="32004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1400">
                <a:solidFill>
                  <a:schemeClr val="tx1"/>
                </a:solidFill>
                <a:latin typeface="+mn-lt"/>
              </a:defRPr>
            </a:lvl8pPr>
            <a:lvl9pPr marL="36576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1400">
                <a:solidFill>
                  <a:schemeClr val="tx1"/>
                </a:solidFill>
                <a:latin typeface="+mn-lt"/>
              </a:defRPr>
            </a:lvl9pPr>
          </a:lstStyle>
          <a:p>
            <a:pPr eaLnBrk="1" hangingPunct="1"/>
            <a:r>
              <a:rPr lang="en-US" dirty="0" smtClean="0"/>
              <a:t>Computational Photography</a:t>
            </a:r>
          </a:p>
          <a:p>
            <a:pPr eaLnBrk="1" hangingPunct="1"/>
            <a:r>
              <a:rPr lang="en-US" dirty="0" smtClean="0"/>
              <a:t>Derek </a:t>
            </a:r>
            <a:r>
              <a:rPr lang="en-US" dirty="0" err="1" smtClean="0"/>
              <a:t>Hoiem</a:t>
            </a:r>
            <a:r>
              <a:rPr lang="en-US" dirty="0" smtClean="0"/>
              <a:t>, University of Illinois</a:t>
            </a:r>
          </a:p>
          <a:p>
            <a:pPr eaLnBrk="1" hangingPunct="1"/>
            <a:endParaRPr lang="en-US" dirty="0" smtClean="0"/>
          </a:p>
        </p:txBody>
      </p:sp>
      <p:sp>
        <p:nvSpPr>
          <p:cNvPr id="7" name="Rectangle 6"/>
          <p:cNvSpPr/>
          <p:nvPr/>
        </p:nvSpPr>
        <p:spPr>
          <a:xfrm>
            <a:off x="0" y="6488668"/>
            <a:ext cx="3429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chemeClr val="bg1">
                    <a:lumMod val="50000"/>
                  </a:schemeClr>
                </a:solidFill>
                <a:cs typeface="Arial" charset="0"/>
              </a:rPr>
              <a:t>Many slides from </a:t>
            </a:r>
            <a:r>
              <a:rPr lang="en-US" sz="1800" dirty="0" err="1">
                <a:solidFill>
                  <a:schemeClr val="bg1">
                    <a:lumMod val="50000"/>
                  </a:schemeClr>
                </a:solidFill>
                <a:cs typeface="Arial" charset="0"/>
              </a:rPr>
              <a:t>Alyosha</a:t>
            </a:r>
            <a:r>
              <a:rPr lang="en-US" sz="1800" dirty="0">
                <a:solidFill>
                  <a:schemeClr val="bg1">
                    <a:lumMod val="50000"/>
                  </a:schemeClr>
                </a:solidFill>
                <a:cs typeface="Arial" charset="0"/>
              </a:rPr>
              <a:t> </a:t>
            </a:r>
            <a:r>
              <a:rPr lang="en-US" sz="1800" dirty="0" err="1">
                <a:solidFill>
                  <a:schemeClr val="bg1">
                    <a:lumMod val="50000"/>
                  </a:schemeClr>
                </a:solidFill>
                <a:cs typeface="Arial" charset="0"/>
              </a:rPr>
              <a:t>Efros</a:t>
            </a:r>
            <a:endParaRPr lang="en-US" sz="1800" dirty="0"/>
          </a:p>
        </p:txBody>
      </p:sp>
      <p:sp>
        <p:nvSpPr>
          <p:cNvPr id="8" name="TextBox 7"/>
          <p:cNvSpPr txBox="1"/>
          <p:nvPr/>
        </p:nvSpPr>
        <p:spPr>
          <a:xfrm>
            <a:off x="5957160" y="6460870"/>
            <a:ext cx="33022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chemeClr val="bg1">
                    <a:lumMod val="50000"/>
                  </a:schemeClr>
                </a:solidFill>
              </a:rPr>
              <a:t>Photos From </a:t>
            </a:r>
            <a:r>
              <a:rPr lang="en-US" sz="1800" dirty="0" err="1" smtClean="0">
                <a:solidFill>
                  <a:schemeClr val="bg1">
                    <a:lumMod val="50000"/>
                  </a:schemeClr>
                </a:solidFill>
              </a:rPr>
              <a:t>faceresearch.org</a:t>
            </a:r>
            <a:endParaRPr lang="en-US" sz="18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9" name="Picture 8" descr="face transform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607670" y="1901353"/>
            <a:ext cx="4331415" cy="3257224"/>
          </a:xfrm>
          <a:prstGeom prst="rect">
            <a:avLst/>
          </a:prstGeom>
        </p:spPr>
      </p:pic>
      <p:cxnSp>
        <p:nvCxnSpPr>
          <p:cNvPr id="11" name="Straight Arrow Connector 10"/>
          <p:cNvCxnSpPr/>
          <p:nvPr/>
        </p:nvCxnSpPr>
        <p:spPr bwMode="auto">
          <a:xfrm>
            <a:off x="1676400" y="5334000"/>
            <a:ext cx="5964376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3" name="Straight Arrow Connector 12"/>
          <p:cNvCxnSpPr/>
          <p:nvPr/>
        </p:nvCxnSpPr>
        <p:spPr bwMode="auto">
          <a:xfrm flipV="1">
            <a:off x="1676400" y="1813642"/>
            <a:ext cx="0" cy="352035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5" name="Straight Arrow Connector 14"/>
          <p:cNvCxnSpPr/>
          <p:nvPr/>
        </p:nvCxnSpPr>
        <p:spPr bwMode="auto">
          <a:xfrm flipV="1">
            <a:off x="3118764" y="2953890"/>
            <a:ext cx="1452113" cy="701691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6" name="Straight Arrow Connector 15"/>
          <p:cNvCxnSpPr/>
          <p:nvPr/>
        </p:nvCxnSpPr>
        <p:spPr bwMode="auto">
          <a:xfrm flipV="1">
            <a:off x="4960703" y="4444984"/>
            <a:ext cx="1539824" cy="613980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7" name="Straight Arrow Connector 16"/>
          <p:cNvCxnSpPr/>
          <p:nvPr/>
        </p:nvCxnSpPr>
        <p:spPr bwMode="auto">
          <a:xfrm>
            <a:off x="3118764" y="3655581"/>
            <a:ext cx="1841940" cy="1403382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33CC33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0" name="Straight Arrow Connector 19"/>
          <p:cNvCxnSpPr/>
          <p:nvPr/>
        </p:nvCxnSpPr>
        <p:spPr bwMode="auto">
          <a:xfrm>
            <a:off x="4570877" y="2953890"/>
            <a:ext cx="1929651" cy="1491094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33CC33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xmlns="" val="3817518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Cross-Dissolve vs. Morphing</a:t>
            </a:r>
            <a:endParaRPr lang="en-US" dirty="0"/>
          </a:p>
        </p:txBody>
      </p:sp>
      <p:pic>
        <p:nvPicPr>
          <p:cNvPr id="6" name="Picture 5" descr="faceAB-dissolve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4491" b="14452"/>
          <a:stretch/>
        </p:blipFill>
        <p:spPr>
          <a:xfrm>
            <a:off x="3536040" y="1027000"/>
            <a:ext cx="2093112" cy="2613978"/>
          </a:xfrm>
          <a:prstGeom prst="rect">
            <a:avLst/>
          </a:prstGeom>
        </p:spPr>
      </p:pic>
      <p:pic>
        <p:nvPicPr>
          <p:cNvPr id="7" name="Picture 6" descr="faceAB-morph.jp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4783" b="14385"/>
          <a:stretch/>
        </p:blipFill>
        <p:spPr>
          <a:xfrm>
            <a:off x="3527387" y="3903729"/>
            <a:ext cx="2093112" cy="2613978"/>
          </a:xfrm>
          <a:prstGeom prst="rect">
            <a:avLst/>
          </a:prstGeom>
        </p:spPr>
      </p:pic>
      <p:pic>
        <p:nvPicPr>
          <p:cNvPr id="3" name="Picture 2" descr="faceA.jpg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8139" b="11277"/>
          <a:stretch/>
        </p:blipFill>
        <p:spPr>
          <a:xfrm>
            <a:off x="6909456" y="3124761"/>
            <a:ext cx="1472544" cy="1828239"/>
          </a:xfrm>
          <a:prstGeom prst="rect">
            <a:avLst/>
          </a:prstGeom>
        </p:spPr>
      </p:pic>
      <p:pic>
        <p:nvPicPr>
          <p:cNvPr id="5" name="Picture 4" descr="faceB.jpg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9315" b="15202"/>
          <a:stretch/>
        </p:blipFill>
        <p:spPr>
          <a:xfrm>
            <a:off x="762559" y="3128626"/>
            <a:ext cx="1472543" cy="171252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730655" y="1027000"/>
            <a:ext cx="34188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Average of</a:t>
            </a:r>
          </a:p>
          <a:p>
            <a:r>
              <a:rPr lang="en-US" dirty="0" smtClean="0"/>
              <a:t>Appearance Vectors</a:t>
            </a:r>
            <a:endParaRPr lang="en-US" dirty="0"/>
          </a:p>
        </p:txBody>
      </p:sp>
      <p:cxnSp>
        <p:nvCxnSpPr>
          <p:cNvPr id="11" name="Elbow Connector 10"/>
          <p:cNvCxnSpPr/>
          <p:nvPr/>
        </p:nvCxnSpPr>
        <p:spPr bwMode="auto">
          <a:xfrm>
            <a:off x="2362200" y="4177647"/>
            <a:ext cx="996136" cy="1384953"/>
          </a:xfrm>
          <a:prstGeom prst="bentConnector3">
            <a:avLst/>
          </a:prstGeom>
          <a:solidFill>
            <a:schemeClr val="accent1"/>
          </a:solidFill>
          <a:ln w="28575" cap="flat" cmpd="sng" algn="ctr">
            <a:solidFill>
              <a:srgbClr val="3366FF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2" name="Elbow Connector 11"/>
          <p:cNvCxnSpPr/>
          <p:nvPr/>
        </p:nvCxnSpPr>
        <p:spPr bwMode="auto">
          <a:xfrm flipV="1">
            <a:off x="2362200" y="2362200"/>
            <a:ext cx="990664" cy="1435472"/>
          </a:xfrm>
          <a:prstGeom prst="bentConnector3">
            <a:avLst>
              <a:gd name="adj1" fmla="val 50000"/>
            </a:avLst>
          </a:prstGeom>
          <a:solidFill>
            <a:schemeClr val="accent1"/>
          </a:solidFill>
          <a:ln w="28575" cap="flat" cmpd="sng" algn="ctr">
            <a:solidFill>
              <a:srgbClr val="3366FF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6" name="Elbow Connector 15"/>
          <p:cNvCxnSpPr/>
          <p:nvPr/>
        </p:nvCxnSpPr>
        <p:spPr bwMode="auto">
          <a:xfrm rot="10800000" flipV="1">
            <a:off x="5730656" y="4195138"/>
            <a:ext cx="974944" cy="1306989"/>
          </a:xfrm>
          <a:prstGeom prst="bentConnector3">
            <a:avLst>
              <a:gd name="adj1" fmla="val 50000"/>
            </a:avLst>
          </a:prstGeom>
          <a:solidFill>
            <a:schemeClr val="accent1"/>
          </a:solidFill>
          <a:ln w="28575" cap="flat" cmpd="sng" algn="ctr">
            <a:solidFill>
              <a:srgbClr val="3366FF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7" name="Elbow Connector 16"/>
          <p:cNvCxnSpPr/>
          <p:nvPr/>
        </p:nvCxnSpPr>
        <p:spPr bwMode="auto">
          <a:xfrm rot="10800000">
            <a:off x="5725184" y="2333989"/>
            <a:ext cx="980416" cy="1513436"/>
          </a:xfrm>
          <a:prstGeom prst="bentConnector3">
            <a:avLst>
              <a:gd name="adj1" fmla="val 50000"/>
            </a:avLst>
          </a:prstGeom>
          <a:solidFill>
            <a:schemeClr val="accent1"/>
          </a:solidFill>
          <a:ln w="28575" cap="flat" cmpd="sng" algn="ctr">
            <a:solidFill>
              <a:srgbClr val="3366FF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3" name="Rectangle 22"/>
          <p:cNvSpPr/>
          <p:nvPr/>
        </p:nvSpPr>
        <p:spPr>
          <a:xfrm>
            <a:off x="93940" y="6428601"/>
            <a:ext cx="280148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dirty="0" smtClean="0">
                <a:solidFill>
                  <a:schemeClr val="bg1">
                    <a:lumMod val="50000"/>
                  </a:schemeClr>
                </a:solidFill>
                <a:cs typeface="Arial" charset="0"/>
              </a:rPr>
              <a:t>Images from James Hays</a:t>
            </a:r>
            <a:endParaRPr lang="en-US" sz="1800" dirty="0"/>
          </a:p>
        </p:txBody>
      </p:sp>
      <p:sp>
        <p:nvSpPr>
          <p:cNvPr id="26" name="TextBox 25"/>
          <p:cNvSpPr txBox="1"/>
          <p:nvPr/>
        </p:nvSpPr>
        <p:spPr>
          <a:xfrm>
            <a:off x="5946801" y="5902893"/>
            <a:ext cx="251690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Average of</a:t>
            </a:r>
          </a:p>
          <a:p>
            <a:r>
              <a:rPr lang="en-US" dirty="0" smtClean="0"/>
              <a:t>Shape Vectors</a:t>
            </a:r>
            <a:endParaRPr lang="en-US" dirty="0"/>
          </a:p>
        </p:txBody>
      </p:sp>
      <p:sp>
        <p:nvSpPr>
          <p:cNvPr id="27" name="Rectangle 26"/>
          <p:cNvSpPr/>
          <p:nvPr/>
        </p:nvSpPr>
        <p:spPr>
          <a:xfrm>
            <a:off x="152959" y="5678269"/>
            <a:ext cx="312364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dirty="0">
                <a:hlinkClick r:id="rId7"/>
              </a:rPr>
              <a:t>http://www.faceresearch.org/demos/</a:t>
            </a:r>
            <a:r>
              <a:rPr lang="en-US" sz="1800" dirty="0" smtClean="0">
                <a:hlinkClick r:id="rId7"/>
              </a:rPr>
              <a:t>vector</a:t>
            </a:r>
            <a:endParaRPr lang="en-US" sz="1800" dirty="0" smtClean="0"/>
          </a:p>
        </p:txBody>
      </p:sp>
    </p:spTree>
    <p:extLst>
      <p:ext uri="{BB962C8B-B14F-4D97-AF65-F5344CB8AC3E}">
        <p14:creationId xmlns:p14="http://schemas.microsoft.com/office/powerpoint/2010/main" xmlns="" val="985706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AutoShape 1"/>
          <p:cNvSpPr>
            <a:spLocks noChangeArrowheads="1"/>
          </p:cNvSpPr>
          <p:nvPr/>
        </p:nvSpPr>
        <p:spPr bwMode="auto">
          <a:xfrm>
            <a:off x="685800" y="381000"/>
            <a:ext cx="7770813" cy="836613"/>
          </a:xfrm>
          <a:custGeom>
            <a:avLst/>
            <a:gdLst>
              <a:gd name="G0" fmla="*/ 21588 1 2"/>
              <a:gd name="G1" fmla="*/ 2326 1 2"/>
              <a:gd name="G2" fmla="+- 2326 0 0"/>
              <a:gd name="G3" fmla="+- 21588 0 0"/>
            </a:gdLst>
            <a:ahLst/>
            <a:cxnLst>
              <a:cxn ang="0">
                <a:pos x="r" y="vc"/>
              </a:cxn>
              <a:cxn ang="5400000">
                <a:pos x="hc" y="b"/>
              </a:cxn>
              <a:cxn ang="10800000">
                <a:pos x="l" y="vc"/>
              </a:cxn>
              <a:cxn ang="16200000">
                <a:pos x="hc" y="t"/>
              </a:cxn>
            </a:cxnLst>
            <a:rect l="0" t="0" r="0" b="0"/>
            <a:pathLst>
              <a:path>
                <a:moveTo>
                  <a:pt x="0" y="0"/>
                </a:moveTo>
                <a:lnTo>
                  <a:pt x="21588" y="0"/>
                </a:lnTo>
                <a:lnTo>
                  <a:pt x="21588" y="2326"/>
                </a:lnTo>
                <a:lnTo>
                  <a:pt x="0" y="2326"/>
                </a:lnTo>
                <a:close/>
              </a:path>
            </a:pathLst>
          </a:custGeom>
          <a:noFill/>
          <a:ln w="9525">
            <a:noFill/>
            <a:round/>
            <a:headEnd/>
            <a:tailEnd/>
          </a:ln>
          <a:effectLst/>
        </p:spPr>
        <p:txBody>
          <a:bodyPr wrap="none" lIns="0" tIns="0" rIns="0" bIns="0" anchor="ctr"/>
          <a:lstStyle/>
          <a:p>
            <a:pPr>
              <a:lnSpc>
                <a:spcPct val="100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</a:pPr>
            <a:r>
              <a:rPr lang="en-US" sz="3200" dirty="0">
                <a:solidFill>
                  <a:srgbClr val="000000"/>
                </a:solidFill>
                <a:ea typeface="AR PL KaitiM GB" charset="0"/>
                <a:cs typeface="AR PL KaitiM GB" charset="0"/>
              </a:rPr>
              <a:t>Aligning Faces</a:t>
            </a:r>
          </a:p>
        </p:txBody>
      </p:sp>
      <p:sp>
        <p:nvSpPr>
          <p:cNvPr id="16386" name="AutoShape 2"/>
          <p:cNvSpPr>
            <a:spLocks noChangeArrowheads="1"/>
          </p:cNvSpPr>
          <p:nvPr/>
        </p:nvSpPr>
        <p:spPr bwMode="auto">
          <a:xfrm>
            <a:off x="512763" y="1096963"/>
            <a:ext cx="4149725" cy="4792662"/>
          </a:xfrm>
          <a:custGeom>
            <a:avLst/>
            <a:gdLst>
              <a:gd name="G0" fmla="*/ 11529 1 2"/>
              <a:gd name="G1" fmla="*/ 13315 1 2"/>
              <a:gd name="G2" fmla="+- 13315 0 0"/>
              <a:gd name="G3" fmla="+- 11529 0 0"/>
            </a:gdLst>
            <a:ahLst/>
            <a:cxnLst>
              <a:cxn ang="0">
                <a:pos x="r" y="vc"/>
              </a:cxn>
              <a:cxn ang="5400000">
                <a:pos x="hc" y="b"/>
              </a:cxn>
              <a:cxn ang="10800000">
                <a:pos x="l" y="vc"/>
              </a:cxn>
              <a:cxn ang="16200000">
                <a:pos x="hc" y="t"/>
              </a:cxn>
            </a:cxnLst>
            <a:rect l="0" t="0" r="0" b="0"/>
            <a:pathLst>
              <a:path>
                <a:moveTo>
                  <a:pt x="0" y="0"/>
                </a:moveTo>
                <a:lnTo>
                  <a:pt x="11529" y="0"/>
                </a:lnTo>
                <a:lnTo>
                  <a:pt x="11529" y="13315"/>
                </a:lnTo>
                <a:lnTo>
                  <a:pt x="0" y="13315"/>
                </a:lnTo>
                <a:close/>
              </a:path>
            </a:pathLst>
          </a:custGeom>
          <a:noFill/>
          <a:ln w="9525">
            <a:noFill/>
            <a:round/>
            <a:headEnd/>
            <a:tailEnd/>
          </a:ln>
          <a:effectLst/>
        </p:spPr>
        <p:txBody>
          <a:bodyPr lIns="90000" tIns="45000" rIns="90000" bIns="45000"/>
          <a:lstStyle/>
          <a:p>
            <a:pPr marL="215900" indent="-215900">
              <a:lnSpc>
                <a:spcPct val="100000"/>
              </a:lnSpc>
              <a:buFont typeface="Arial" charset="0"/>
              <a:buChar char="•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</a:pPr>
            <a:r>
              <a:rPr lang="en-US" sz="2600" dirty="0">
                <a:solidFill>
                  <a:srgbClr val="000000"/>
                </a:solidFill>
                <a:ea typeface="AR PL KaitiM GB" charset="0"/>
                <a:cs typeface="AR PL KaitiM GB" charset="0"/>
              </a:rPr>
              <a:t>Need to </a:t>
            </a:r>
            <a:r>
              <a:rPr lang="en-US" sz="2600" dirty="0" smtClean="0">
                <a:solidFill>
                  <a:srgbClr val="000000"/>
                </a:solidFill>
                <a:ea typeface="AR PL KaitiM GB" charset="0"/>
                <a:cs typeface="AR PL KaitiM GB" charset="0"/>
              </a:rPr>
              <a:t>Align</a:t>
            </a:r>
          </a:p>
          <a:p>
            <a:pPr marL="673100" lvl="1" indent="-215900">
              <a:buFont typeface="Arial" charset="0"/>
              <a:buChar char="•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</a:pPr>
            <a:r>
              <a:rPr lang="en-US" sz="2600" dirty="0" smtClean="0">
                <a:solidFill>
                  <a:srgbClr val="000000"/>
                </a:solidFill>
                <a:ea typeface="AR PL KaitiM GB" charset="0"/>
                <a:cs typeface="AR PL KaitiM GB" charset="0"/>
              </a:rPr>
              <a:t>Position</a:t>
            </a:r>
          </a:p>
          <a:p>
            <a:pPr marL="673100" lvl="1" indent="-215900">
              <a:buFont typeface="Arial" charset="0"/>
              <a:buChar char="•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</a:pPr>
            <a:r>
              <a:rPr lang="en-US" sz="2600" dirty="0" smtClean="0">
                <a:solidFill>
                  <a:srgbClr val="000000"/>
                </a:solidFill>
                <a:ea typeface="AR PL KaitiM GB" charset="0"/>
                <a:cs typeface="AR PL KaitiM GB" charset="0"/>
              </a:rPr>
              <a:t>Scale</a:t>
            </a:r>
          </a:p>
          <a:p>
            <a:pPr marL="673100" lvl="1" indent="-215900">
              <a:buFont typeface="Arial" charset="0"/>
              <a:buChar char="•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</a:pPr>
            <a:r>
              <a:rPr lang="en-US" sz="2600" dirty="0" smtClean="0">
                <a:solidFill>
                  <a:srgbClr val="000000"/>
                </a:solidFill>
                <a:ea typeface="AR PL KaitiM GB" charset="0"/>
                <a:cs typeface="AR PL KaitiM GB" charset="0"/>
              </a:rPr>
              <a:t>Orientation</a:t>
            </a:r>
          </a:p>
          <a:p>
            <a:pPr marL="673100" lvl="1" indent="-215900">
              <a:buFont typeface="Arial" charset="0"/>
              <a:buChar char="•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</a:pPr>
            <a:r>
              <a:rPr lang="en-US" sz="2600" dirty="0" smtClean="0">
                <a:solidFill>
                  <a:srgbClr val="FF0000"/>
                </a:solidFill>
                <a:ea typeface="AR PL KaitiM GB" charset="0"/>
                <a:cs typeface="AR PL KaitiM GB" charset="0"/>
              </a:rPr>
              <a:t>Key-points</a:t>
            </a:r>
            <a:r>
              <a:rPr lang="en-US" sz="2600" dirty="0" smtClean="0">
                <a:solidFill>
                  <a:srgbClr val="000000"/>
                </a:solidFill>
                <a:ea typeface="AR PL KaitiM GB" charset="0"/>
                <a:cs typeface="AR PL KaitiM GB" charset="0"/>
              </a:rPr>
              <a:t> </a:t>
            </a:r>
            <a:endParaRPr lang="en-US" sz="2600" dirty="0">
              <a:solidFill>
                <a:srgbClr val="000000"/>
              </a:solidFill>
              <a:ea typeface="AR PL KaitiM GB" charset="0"/>
              <a:cs typeface="AR PL KaitiM GB" charset="0"/>
            </a:endParaRPr>
          </a:p>
          <a:p>
            <a:pPr marL="215900" indent="-215900">
              <a:lnSpc>
                <a:spcPct val="100000"/>
              </a:lnSpc>
              <a:buFont typeface="Arial" charset="0"/>
              <a:buChar char="•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</a:pPr>
            <a:r>
              <a:rPr lang="en-US" sz="2600" dirty="0">
                <a:solidFill>
                  <a:srgbClr val="000000"/>
                </a:solidFill>
                <a:ea typeface="AR PL KaitiM GB" charset="0"/>
                <a:cs typeface="AR PL KaitiM GB" charset="0"/>
              </a:rPr>
              <a:t>The more </a:t>
            </a:r>
            <a:r>
              <a:rPr lang="en-US" sz="2600" dirty="0" smtClean="0">
                <a:solidFill>
                  <a:srgbClr val="000000"/>
                </a:solidFill>
                <a:ea typeface="AR PL KaitiM GB" charset="0"/>
                <a:cs typeface="AR PL KaitiM GB" charset="0"/>
              </a:rPr>
              <a:t>key-points</a:t>
            </a:r>
            <a:br>
              <a:rPr lang="en-US" sz="2600" dirty="0" smtClean="0">
                <a:solidFill>
                  <a:srgbClr val="000000"/>
                </a:solidFill>
                <a:ea typeface="AR PL KaitiM GB" charset="0"/>
                <a:cs typeface="AR PL KaitiM GB" charset="0"/>
              </a:rPr>
            </a:br>
            <a:r>
              <a:rPr lang="en-US" sz="2600" dirty="0" smtClean="0">
                <a:solidFill>
                  <a:srgbClr val="000000"/>
                </a:solidFill>
                <a:ea typeface="AR PL KaitiM GB" charset="0"/>
                <a:cs typeface="AR PL KaitiM GB" charset="0"/>
              </a:rPr>
              <a:t> the </a:t>
            </a:r>
            <a:r>
              <a:rPr lang="en-US" sz="2600" dirty="0">
                <a:solidFill>
                  <a:srgbClr val="000000"/>
                </a:solidFill>
                <a:ea typeface="AR PL KaitiM GB" charset="0"/>
                <a:cs typeface="AR PL KaitiM GB" charset="0"/>
              </a:rPr>
              <a:t>finer alignment </a:t>
            </a:r>
          </a:p>
        </p:txBody>
      </p:sp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37125" y="1349375"/>
            <a:ext cx="3473450" cy="431958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16388" name="AutoShape 4"/>
          <p:cNvSpPr>
            <a:spLocks noChangeArrowheads="1"/>
          </p:cNvSpPr>
          <p:nvPr/>
        </p:nvSpPr>
        <p:spPr bwMode="auto">
          <a:xfrm>
            <a:off x="39688" y="6429375"/>
            <a:ext cx="2908300" cy="363538"/>
          </a:xfrm>
          <a:custGeom>
            <a:avLst/>
            <a:gdLst>
              <a:gd name="G0" fmla="*/ 8080 1 2"/>
              <a:gd name="G1" fmla="*/ 1012 1 2"/>
              <a:gd name="G2" fmla="+- 1012 0 0"/>
              <a:gd name="G3" fmla="+- 8080 0 0"/>
            </a:gdLst>
            <a:ahLst/>
            <a:cxnLst>
              <a:cxn ang="0">
                <a:pos x="r" y="vc"/>
              </a:cxn>
              <a:cxn ang="5400000">
                <a:pos x="hc" y="b"/>
              </a:cxn>
              <a:cxn ang="10800000">
                <a:pos x="l" y="vc"/>
              </a:cxn>
              <a:cxn ang="16200000">
                <a:pos x="hc" y="t"/>
              </a:cxn>
            </a:cxnLst>
            <a:rect l="0" t="0" r="0" b="0"/>
            <a:pathLst>
              <a:path>
                <a:moveTo>
                  <a:pt x="0" y="0"/>
                </a:moveTo>
                <a:lnTo>
                  <a:pt x="8080" y="0"/>
                </a:lnTo>
                <a:lnTo>
                  <a:pt x="8080" y="1012"/>
                </a:lnTo>
                <a:lnTo>
                  <a:pt x="0" y="1012"/>
                </a:lnTo>
                <a:close/>
              </a:path>
            </a:pathLst>
          </a:cu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5000" rIns="90000" bIns="45000"/>
          <a:lstStyle/>
          <a:p>
            <a:pPr>
              <a:lnSpc>
                <a:spcPct val="100000"/>
              </a:lnSpc>
              <a:tabLst>
                <a:tab pos="723900" algn="l"/>
                <a:tab pos="1447800" algn="l"/>
                <a:tab pos="2171700" algn="l"/>
                <a:tab pos="2895600" algn="l"/>
              </a:tabLst>
            </a:pPr>
            <a:r>
              <a:rPr lang="en-US">
                <a:solidFill>
                  <a:srgbClr val="808080"/>
                </a:solidFill>
                <a:ea typeface="AR PL KaitiM GB" charset="0"/>
                <a:cs typeface="AR PL KaitiM GB" charset="0"/>
              </a:rPr>
              <a:t>Images from Alyosha Efros</a:t>
            </a:r>
          </a:p>
        </p:txBody>
      </p:sp>
      <p:pic>
        <p:nvPicPr>
          <p:cNvPr id="16389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0863" y="4664075"/>
            <a:ext cx="3108325" cy="162718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AutoShape 1"/>
          <p:cNvSpPr>
            <a:spLocks noChangeArrowheads="1"/>
          </p:cNvSpPr>
          <p:nvPr/>
        </p:nvSpPr>
        <p:spPr bwMode="auto">
          <a:xfrm>
            <a:off x="658813" y="382587"/>
            <a:ext cx="7770813" cy="836613"/>
          </a:xfrm>
          <a:custGeom>
            <a:avLst/>
            <a:gdLst>
              <a:gd name="G0" fmla="*/ 21588 1 2"/>
              <a:gd name="G1" fmla="*/ 2326 1 2"/>
              <a:gd name="G2" fmla="+- 2326 0 0"/>
              <a:gd name="G3" fmla="+- 21588 0 0"/>
            </a:gdLst>
            <a:ahLst/>
            <a:cxnLst>
              <a:cxn ang="0">
                <a:pos x="r" y="vc"/>
              </a:cxn>
              <a:cxn ang="5400000">
                <a:pos x="hc" y="b"/>
              </a:cxn>
              <a:cxn ang="10800000">
                <a:pos x="l" y="vc"/>
              </a:cxn>
              <a:cxn ang="16200000">
                <a:pos x="hc" y="t"/>
              </a:cxn>
            </a:cxnLst>
            <a:rect l="0" t="0" r="0" b="0"/>
            <a:pathLst>
              <a:path>
                <a:moveTo>
                  <a:pt x="0" y="0"/>
                </a:moveTo>
                <a:lnTo>
                  <a:pt x="21588" y="0"/>
                </a:lnTo>
                <a:lnTo>
                  <a:pt x="21588" y="2326"/>
                </a:lnTo>
                <a:lnTo>
                  <a:pt x="0" y="2326"/>
                </a:lnTo>
                <a:close/>
              </a:path>
            </a:pathLst>
          </a:custGeom>
          <a:noFill/>
          <a:ln w="9525">
            <a:noFill/>
            <a:round/>
            <a:headEnd/>
            <a:tailEnd/>
          </a:ln>
          <a:effectLst/>
        </p:spPr>
        <p:txBody>
          <a:bodyPr wrap="none" lIns="0" tIns="0" rIns="0" bIns="0" anchor="ctr"/>
          <a:lstStyle/>
          <a:p>
            <a:pPr>
              <a:lnSpc>
                <a:spcPct val="100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</a:pPr>
            <a:r>
              <a:rPr lang="en-US" sz="3200" dirty="0">
                <a:solidFill>
                  <a:srgbClr val="000000"/>
                </a:solidFill>
                <a:ea typeface="AR PL KaitiM GB" charset="0"/>
                <a:cs typeface="AR PL KaitiM GB" charset="0"/>
              </a:rPr>
              <a:t>Average of two Faces</a:t>
            </a:r>
          </a:p>
        </p:txBody>
      </p:sp>
      <p:sp>
        <p:nvSpPr>
          <p:cNvPr id="17410" name="AutoShape 2"/>
          <p:cNvSpPr>
            <a:spLocks noChangeArrowheads="1"/>
          </p:cNvSpPr>
          <p:nvPr/>
        </p:nvSpPr>
        <p:spPr bwMode="auto">
          <a:xfrm>
            <a:off x="658813" y="1096963"/>
            <a:ext cx="3702050" cy="3268662"/>
          </a:xfrm>
          <a:custGeom>
            <a:avLst/>
            <a:gdLst>
              <a:gd name="G0" fmla="*/ 10285 1 2"/>
              <a:gd name="G1" fmla="*/ 9080 1 2"/>
              <a:gd name="G2" fmla="+- 9080 0 0"/>
              <a:gd name="G3" fmla="+- 10285 0 0"/>
            </a:gdLst>
            <a:ahLst/>
            <a:cxnLst>
              <a:cxn ang="0">
                <a:pos x="r" y="vc"/>
              </a:cxn>
              <a:cxn ang="5400000">
                <a:pos x="hc" y="b"/>
              </a:cxn>
              <a:cxn ang="10800000">
                <a:pos x="l" y="vc"/>
              </a:cxn>
              <a:cxn ang="16200000">
                <a:pos x="hc" y="t"/>
              </a:cxn>
            </a:cxnLst>
            <a:rect l="0" t="0" r="0" b="0"/>
            <a:pathLst>
              <a:path>
                <a:moveTo>
                  <a:pt x="0" y="0"/>
                </a:moveTo>
                <a:lnTo>
                  <a:pt x="10285" y="0"/>
                </a:lnTo>
                <a:lnTo>
                  <a:pt x="10285" y="9080"/>
                </a:lnTo>
                <a:lnTo>
                  <a:pt x="0" y="9080"/>
                </a:lnTo>
                <a:close/>
              </a:path>
            </a:pathLst>
          </a:custGeom>
          <a:noFill/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25800" y="4206875"/>
            <a:ext cx="1985963" cy="199548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39800" y="4222750"/>
            <a:ext cx="1985963" cy="199548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17413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378575" y="4222750"/>
            <a:ext cx="2033588" cy="199548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17414" name="AutoShape 6"/>
          <p:cNvSpPr>
            <a:spLocks noChangeArrowheads="1"/>
          </p:cNvSpPr>
          <p:nvPr/>
        </p:nvSpPr>
        <p:spPr bwMode="auto">
          <a:xfrm>
            <a:off x="550863" y="1241425"/>
            <a:ext cx="7951787" cy="2506663"/>
          </a:xfrm>
          <a:custGeom>
            <a:avLst/>
            <a:gdLst>
              <a:gd name="G0" fmla="*/ 22089 1 2"/>
              <a:gd name="G1" fmla="*/ 6965 1 2"/>
              <a:gd name="G2" fmla="+- 6965 0 0"/>
              <a:gd name="G3" fmla="+- 22089 0 0"/>
            </a:gdLst>
            <a:ahLst/>
            <a:cxnLst>
              <a:cxn ang="0">
                <a:pos x="r" y="vc"/>
              </a:cxn>
              <a:cxn ang="5400000">
                <a:pos x="hc" y="b"/>
              </a:cxn>
              <a:cxn ang="10800000">
                <a:pos x="l" y="vc"/>
              </a:cxn>
              <a:cxn ang="16200000">
                <a:pos x="hc" y="t"/>
              </a:cxn>
            </a:cxnLst>
            <a:rect l="0" t="0" r="0" b="0"/>
            <a:pathLst>
              <a:path>
                <a:moveTo>
                  <a:pt x="0" y="0"/>
                </a:moveTo>
                <a:lnTo>
                  <a:pt x="22089" y="0"/>
                </a:lnTo>
                <a:lnTo>
                  <a:pt x="22089" y="6965"/>
                </a:lnTo>
                <a:lnTo>
                  <a:pt x="0" y="6965"/>
                </a:lnTo>
                <a:close/>
              </a:path>
            </a:pathLst>
          </a:custGeom>
          <a:noFill/>
          <a:ln w="9525">
            <a:noFill/>
            <a:round/>
            <a:headEnd/>
            <a:tailEnd/>
          </a:ln>
          <a:effectLst/>
        </p:spPr>
        <p:txBody>
          <a:bodyPr lIns="90000" tIns="45000" rIns="90000" bIns="45000"/>
          <a:lstStyle/>
          <a:p>
            <a:pPr marL="215900" indent="-215900">
              <a:lnSpc>
                <a:spcPct val="100000"/>
              </a:lnSpc>
              <a:buFont typeface="Times New Roman" pitchFamily="16" charset="0"/>
              <a:buAutoNum type="arabicPeriod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</a:pPr>
            <a:r>
              <a:rPr lang="en-US" sz="2600">
                <a:solidFill>
                  <a:srgbClr val="000000"/>
                </a:solidFill>
                <a:ea typeface="AR PL KaitiM GB" charset="0"/>
                <a:cs typeface="AR PL KaitiM GB" charset="0"/>
              </a:rPr>
              <a:t>Input face key-points</a:t>
            </a:r>
          </a:p>
          <a:p>
            <a:pPr marL="215900" indent="-215900">
              <a:lnSpc>
                <a:spcPct val="100000"/>
              </a:lnSpc>
              <a:buFont typeface="Times New Roman" pitchFamily="16" charset="0"/>
              <a:buAutoNum type="arabicPeriod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</a:pPr>
            <a:r>
              <a:rPr lang="en-US" sz="2600">
                <a:solidFill>
                  <a:srgbClr val="000000"/>
                </a:solidFill>
                <a:ea typeface="AR PL KaitiM GB" charset="0"/>
                <a:cs typeface="AR PL KaitiM GB" charset="0"/>
              </a:rPr>
              <a:t>Pairwise Average key-point co-ordinates</a:t>
            </a:r>
          </a:p>
          <a:p>
            <a:pPr marL="215900" indent="-215900">
              <a:lnSpc>
                <a:spcPct val="100000"/>
              </a:lnSpc>
              <a:buFont typeface="Times New Roman" pitchFamily="16" charset="0"/>
              <a:buAutoNum type="arabicPeriod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</a:pPr>
            <a:r>
              <a:rPr lang="en-US" sz="2600">
                <a:solidFill>
                  <a:srgbClr val="000000"/>
                </a:solidFill>
                <a:ea typeface="AR PL KaitiM GB" charset="0"/>
                <a:cs typeface="AR PL KaitiM GB" charset="0"/>
              </a:rPr>
              <a:t>Triangulate the faces</a:t>
            </a:r>
          </a:p>
          <a:p>
            <a:pPr marL="215900" indent="-215900">
              <a:lnSpc>
                <a:spcPct val="100000"/>
              </a:lnSpc>
              <a:buFont typeface="Times New Roman" pitchFamily="16" charset="0"/>
              <a:buAutoNum type="arabicPeriod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</a:pPr>
            <a:r>
              <a:rPr lang="en-US" sz="2600">
                <a:solidFill>
                  <a:srgbClr val="000000"/>
                </a:solidFill>
                <a:ea typeface="AR PL KaitiM GB" charset="0"/>
                <a:cs typeface="AR PL KaitiM GB" charset="0"/>
              </a:rPr>
              <a:t>Warp: Transform every face triangle</a:t>
            </a:r>
          </a:p>
          <a:p>
            <a:pPr marL="215900" indent="-215900">
              <a:lnSpc>
                <a:spcPct val="100000"/>
              </a:lnSpc>
              <a:buFont typeface="Times New Roman" pitchFamily="16" charset="0"/>
              <a:buAutoNum type="arabicPeriod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</a:pPr>
            <a:r>
              <a:rPr lang="en-US" sz="2600">
                <a:solidFill>
                  <a:srgbClr val="000000"/>
                </a:solidFill>
                <a:ea typeface="AR PL KaitiM GB" charset="0"/>
                <a:cs typeface="AR PL KaitiM GB" charset="0"/>
              </a:rPr>
              <a:t>Average The pixels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Average of multiple Face</a:t>
            </a:r>
          </a:p>
        </p:txBody>
      </p:sp>
      <p:pic>
        <p:nvPicPr>
          <p:cNvPr id="868357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53200" y="2667000"/>
            <a:ext cx="19050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4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2322513"/>
            <a:ext cx="3811588" cy="2859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5" name="AutoShape 8"/>
          <p:cNvSpPr>
            <a:spLocks noChangeArrowheads="1"/>
          </p:cNvSpPr>
          <p:nvPr/>
        </p:nvSpPr>
        <p:spPr bwMode="auto">
          <a:xfrm>
            <a:off x="4419600" y="3657600"/>
            <a:ext cx="1828800" cy="457200"/>
          </a:xfrm>
          <a:prstGeom prst="rightArrow">
            <a:avLst>
              <a:gd name="adj1" fmla="val 50000"/>
              <a:gd name="adj2" fmla="val 100000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366" name="Text Box 9"/>
          <p:cNvSpPr txBox="1">
            <a:spLocks noChangeArrowheads="1"/>
          </p:cNvSpPr>
          <p:nvPr/>
        </p:nvSpPr>
        <p:spPr bwMode="auto">
          <a:xfrm>
            <a:off x="4019550" y="3008313"/>
            <a:ext cx="25590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457200" indent="-457200"/>
            <a:r>
              <a:rPr lang="en-US" sz="1800"/>
              <a:t>1. Warp to mean shape</a:t>
            </a:r>
          </a:p>
          <a:p>
            <a:pPr marL="457200" indent="-457200"/>
            <a:r>
              <a:rPr lang="en-US" sz="1800"/>
              <a:t>2. Average pixels</a:t>
            </a:r>
          </a:p>
        </p:txBody>
      </p:sp>
      <p:sp>
        <p:nvSpPr>
          <p:cNvPr id="15367" name="Rectangle 10"/>
          <p:cNvSpPr>
            <a:spLocks noChangeArrowheads="1"/>
          </p:cNvSpPr>
          <p:nvPr/>
        </p:nvSpPr>
        <p:spPr bwMode="auto">
          <a:xfrm>
            <a:off x="0" y="6453188"/>
            <a:ext cx="69945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dirty="0">
                <a:hlinkClick r:id="rId4"/>
              </a:rPr>
              <a:t>http://graphics.cs.cmu.edu/courses/15-463/2004_fall/www/handins/brh/final/</a:t>
            </a:r>
            <a:endParaRPr lang="en-US" sz="1600" dirty="0"/>
          </a:p>
        </p:txBody>
      </p:sp>
      <p:sp>
        <p:nvSpPr>
          <p:cNvPr id="8" name="Rectangle 10"/>
          <p:cNvSpPr>
            <a:spLocks noChangeArrowheads="1"/>
          </p:cNvSpPr>
          <p:nvPr/>
        </p:nvSpPr>
        <p:spPr bwMode="auto">
          <a:xfrm>
            <a:off x="2354014" y="5486400"/>
            <a:ext cx="4199186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dirty="0">
                <a:hlinkClick r:id="rId5"/>
              </a:rPr>
              <a:t>http://www.faceresearch.org/demos/</a:t>
            </a:r>
            <a:r>
              <a:rPr lang="en-US" sz="1600" dirty="0" smtClean="0">
                <a:hlinkClick r:id="rId5"/>
              </a:rPr>
              <a:t>average</a:t>
            </a:r>
            <a:endParaRPr lang="en-US" sz="16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8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Appearance Vectors vs. Shape Vectors</a:t>
            </a:r>
          </a:p>
        </p:txBody>
      </p:sp>
      <p:sp>
        <p:nvSpPr>
          <p:cNvPr id="11278" name="Rectangle 14"/>
          <p:cNvSpPr>
            <a:spLocks noChangeArrowheads="1"/>
          </p:cNvSpPr>
          <p:nvPr/>
        </p:nvSpPr>
        <p:spPr bwMode="auto">
          <a:xfrm>
            <a:off x="4958882" y="1143000"/>
            <a:ext cx="152400" cy="2547073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1279" name="Text Box 15"/>
          <p:cNvSpPr txBox="1">
            <a:spLocks noChangeArrowheads="1"/>
          </p:cNvSpPr>
          <p:nvPr/>
        </p:nvSpPr>
        <p:spPr bwMode="auto">
          <a:xfrm>
            <a:off x="2061555" y="3276600"/>
            <a:ext cx="2592527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dirty="0" smtClean="0"/>
              <a:t>200*150 pixels </a:t>
            </a:r>
            <a:r>
              <a:rPr lang="en-US" sz="1600" dirty="0" smtClean="0"/>
              <a:t>(RGB)</a:t>
            </a:r>
            <a:endParaRPr lang="en-US" sz="2000" dirty="0"/>
          </a:p>
        </p:txBody>
      </p:sp>
      <p:sp>
        <p:nvSpPr>
          <p:cNvPr id="11281" name="Text Box 17"/>
          <p:cNvSpPr txBox="1">
            <a:spLocks noChangeArrowheads="1"/>
          </p:cNvSpPr>
          <p:nvPr/>
        </p:nvSpPr>
        <p:spPr bwMode="auto">
          <a:xfrm>
            <a:off x="5187485" y="2057400"/>
            <a:ext cx="1524551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000" dirty="0" smtClean="0"/>
              <a:t>Vector of</a:t>
            </a:r>
          </a:p>
          <a:p>
            <a:pPr algn="ctr"/>
            <a:r>
              <a:rPr lang="en-US" sz="2000" dirty="0" smtClean="0"/>
              <a:t>200</a:t>
            </a:r>
            <a:r>
              <a:rPr lang="en-US" sz="2000" dirty="0"/>
              <a:t>*</a:t>
            </a:r>
            <a:r>
              <a:rPr lang="en-US" sz="2000" dirty="0" smtClean="0"/>
              <a:t>150*3</a:t>
            </a:r>
          </a:p>
          <a:p>
            <a:pPr algn="ctr"/>
            <a:r>
              <a:rPr lang="en-US" sz="2000" dirty="0" smtClean="0"/>
              <a:t>Dimensions</a:t>
            </a:r>
            <a:endParaRPr lang="en-US" sz="2000" dirty="0"/>
          </a:p>
        </p:txBody>
      </p:sp>
      <p:grpSp>
        <p:nvGrpSpPr>
          <p:cNvPr id="18" name="Group 4"/>
          <p:cNvGrpSpPr>
            <a:grpSpLocks/>
          </p:cNvGrpSpPr>
          <p:nvPr/>
        </p:nvGrpSpPr>
        <p:grpSpPr bwMode="auto">
          <a:xfrm>
            <a:off x="2449327" y="4295928"/>
            <a:ext cx="1504189" cy="1800072"/>
            <a:chOff x="1606" y="744"/>
            <a:chExt cx="2740" cy="3216"/>
          </a:xfrm>
        </p:grpSpPr>
        <p:pic>
          <p:nvPicPr>
            <p:cNvPr id="19" name="Picture 5" descr="efros_alexei"/>
            <p:cNvPicPr>
              <a:picLocks noChangeAspect="1" noChangeArrowheads="1"/>
            </p:cNvPicPr>
            <p:nvPr/>
          </p:nvPicPr>
          <p:blipFill>
            <a:blip r:embed="rId3" cstate="print"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rcRect t="5797" b="15942"/>
            <a:stretch>
              <a:fillRect/>
            </a:stretch>
          </p:blipFill>
          <p:spPr bwMode="auto">
            <a:xfrm>
              <a:off x="1606" y="744"/>
              <a:ext cx="2740" cy="32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0" name="Rectangle 6"/>
            <p:cNvSpPr>
              <a:spLocks noChangeArrowheads="1"/>
            </p:cNvSpPr>
            <p:nvPr/>
          </p:nvSpPr>
          <p:spPr bwMode="auto">
            <a:xfrm>
              <a:off x="2832" y="2400"/>
              <a:ext cx="96" cy="96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" name="Rectangle 7"/>
            <p:cNvSpPr>
              <a:spLocks noChangeArrowheads="1"/>
            </p:cNvSpPr>
            <p:nvPr/>
          </p:nvSpPr>
          <p:spPr bwMode="auto">
            <a:xfrm>
              <a:off x="2448" y="2376"/>
              <a:ext cx="96" cy="96"/>
            </a:xfrm>
            <a:prstGeom prst="rect">
              <a:avLst/>
            </a:prstGeom>
            <a:solidFill>
              <a:srgbClr val="33CC33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" name="Rectangle 8"/>
            <p:cNvSpPr>
              <a:spLocks noChangeArrowheads="1"/>
            </p:cNvSpPr>
            <p:nvPr/>
          </p:nvSpPr>
          <p:spPr bwMode="auto">
            <a:xfrm>
              <a:off x="3168" y="2448"/>
              <a:ext cx="96" cy="96"/>
            </a:xfrm>
            <a:prstGeom prst="rect">
              <a:avLst/>
            </a:prstGeom>
            <a:solidFill>
              <a:srgbClr val="33CC33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" name="Rectangle 9"/>
            <p:cNvSpPr>
              <a:spLocks noChangeArrowheads="1"/>
            </p:cNvSpPr>
            <p:nvPr/>
          </p:nvSpPr>
          <p:spPr bwMode="auto">
            <a:xfrm>
              <a:off x="2776" y="2896"/>
              <a:ext cx="96" cy="96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" name="Rectangle 10"/>
            <p:cNvSpPr>
              <a:spLocks noChangeArrowheads="1"/>
            </p:cNvSpPr>
            <p:nvPr/>
          </p:nvSpPr>
          <p:spPr bwMode="auto">
            <a:xfrm>
              <a:off x="2568" y="2784"/>
              <a:ext cx="96" cy="96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" name="Rectangle 11"/>
            <p:cNvSpPr>
              <a:spLocks noChangeArrowheads="1"/>
            </p:cNvSpPr>
            <p:nvPr/>
          </p:nvSpPr>
          <p:spPr bwMode="auto">
            <a:xfrm>
              <a:off x="3024" y="2832"/>
              <a:ext cx="96" cy="96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" name="Rectangle 12"/>
            <p:cNvSpPr>
              <a:spLocks noChangeArrowheads="1"/>
            </p:cNvSpPr>
            <p:nvPr/>
          </p:nvSpPr>
          <p:spPr bwMode="auto">
            <a:xfrm>
              <a:off x="2400" y="3024"/>
              <a:ext cx="96" cy="96"/>
            </a:xfrm>
            <a:prstGeom prst="rect">
              <a:avLst/>
            </a:prstGeom>
            <a:solidFill>
              <a:srgbClr val="FFFF00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" name="Rectangle 13"/>
            <p:cNvSpPr>
              <a:spLocks noChangeArrowheads="1"/>
            </p:cNvSpPr>
            <p:nvPr/>
          </p:nvSpPr>
          <p:spPr bwMode="auto">
            <a:xfrm>
              <a:off x="3216" y="3072"/>
              <a:ext cx="96" cy="96"/>
            </a:xfrm>
            <a:prstGeom prst="rect">
              <a:avLst/>
            </a:prstGeom>
            <a:solidFill>
              <a:srgbClr val="FFFF00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" name="Rectangle 14"/>
            <p:cNvSpPr>
              <a:spLocks noChangeArrowheads="1"/>
            </p:cNvSpPr>
            <p:nvPr/>
          </p:nvSpPr>
          <p:spPr bwMode="auto">
            <a:xfrm>
              <a:off x="2816" y="3072"/>
              <a:ext cx="96" cy="96"/>
            </a:xfrm>
            <a:prstGeom prst="rect">
              <a:avLst/>
            </a:prstGeom>
            <a:solidFill>
              <a:srgbClr val="FFFF00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" name="Rectangle 15"/>
            <p:cNvSpPr>
              <a:spLocks noChangeArrowheads="1"/>
            </p:cNvSpPr>
            <p:nvPr/>
          </p:nvSpPr>
          <p:spPr bwMode="auto">
            <a:xfrm>
              <a:off x="2576" y="3192"/>
              <a:ext cx="96" cy="96"/>
            </a:xfrm>
            <a:prstGeom prst="rect">
              <a:avLst/>
            </a:prstGeom>
            <a:solidFill>
              <a:srgbClr val="FFFF00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" name="Rectangle 16"/>
            <p:cNvSpPr>
              <a:spLocks noChangeArrowheads="1"/>
            </p:cNvSpPr>
            <p:nvPr/>
          </p:nvSpPr>
          <p:spPr bwMode="auto">
            <a:xfrm>
              <a:off x="2800" y="3264"/>
              <a:ext cx="96" cy="96"/>
            </a:xfrm>
            <a:prstGeom prst="rect">
              <a:avLst/>
            </a:prstGeom>
            <a:solidFill>
              <a:srgbClr val="FFFF00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" name="Rectangle 17"/>
            <p:cNvSpPr>
              <a:spLocks noChangeArrowheads="1"/>
            </p:cNvSpPr>
            <p:nvPr/>
          </p:nvSpPr>
          <p:spPr bwMode="auto">
            <a:xfrm>
              <a:off x="3024" y="3216"/>
              <a:ext cx="96" cy="96"/>
            </a:xfrm>
            <a:prstGeom prst="rect">
              <a:avLst/>
            </a:prstGeom>
            <a:solidFill>
              <a:srgbClr val="FFFF00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" name="Rectangle 18"/>
            <p:cNvSpPr>
              <a:spLocks noChangeArrowheads="1"/>
            </p:cNvSpPr>
            <p:nvPr/>
          </p:nvSpPr>
          <p:spPr bwMode="auto">
            <a:xfrm>
              <a:off x="2784" y="3648"/>
              <a:ext cx="96" cy="9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" name="Rectangle 19"/>
            <p:cNvSpPr>
              <a:spLocks noChangeArrowheads="1"/>
            </p:cNvSpPr>
            <p:nvPr/>
          </p:nvSpPr>
          <p:spPr bwMode="auto">
            <a:xfrm>
              <a:off x="3264" y="3552"/>
              <a:ext cx="96" cy="9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" name="Rectangle 20"/>
            <p:cNvSpPr>
              <a:spLocks noChangeArrowheads="1"/>
            </p:cNvSpPr>
            <p:nvPr/>
          </p:nvSpPr>
          <p:spPr bwMode="auto">
            <a:xfrm>
              <a:off x="2408" y="3472"/>
              <a:ext cx="96" cy="9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" name="Rectangle 21"/>
            <p:cNvSpPr>
              <a:spLocks noChangeArrowheads="1"/>
            </p:cNvSpPr>
            <p:nvPr/>
          </p:nvSpPr>
          <p:spPr bwMode="auto">
            <a:xfrm>
              <a:off x="3552" y="3264"/>
              <a:ext cx="96" cy="9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" name="Rectangle 22"/>
            <p:cNvSpPr>
              <a:spLocks noChangeArrowheads="1"/>
            </p:cNvSpPr>
            <p:nvPr/>
          </p:nvSpPr>
          <p:spPr bwMode="auto">
            <a:xfrm>
              <a:off x="2112" y="3168"/>
              <a:ext cx="96" cy="9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" name="Rectangle 23"/>
            <p:cNvSpPr>
              <a:spLocks noChangeArrowheads="1"/>
            </p:cNvSpPr>
            <p:nvPr/>
          </p:nvSpPr>
          <p:spPr bwMode="auto">
            <a:xfrm>
              <a:off x="3696" y="2928"/>
              <a:ext cx="96" cy="9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" name="Rectangle 24"/>
            <p:cNvSpPr>
              <a:spLocks noChangeArrowheads="1"/>
            </p:cNvSpPr>
            <p:nvPr/>
          </p:nvSpPr>
          <p:spPr bwMode="auto">
            <a:xfrm>
              <a:off x="2016" y="2784"/>
              <a:ext cx="96" cy="9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" name="Rectangle 25"/>
            <p:cNvSpPr>
              <a:spLocks noChangeArrowheads="1"/>
            </p:cNvSpPr>
            <p:nvPr/>
          </p:nvSpPr>
          <p:spPr bwMode="auto">
            <a:xfrm>
              <a:off x="2064" y="2160"/>
              <a:ext cx="96" cy="9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" name="Rectangle 26"/>
            <p:cNvSpPr>
              <a:spLocks noChangeArrowheads="1"/>
            </p:cNvSpPr>
            <p:nvPr/>
          </p:nvSpPr>
          <p:spPr bwMode="auto">
            <a:xfrm>
              <a:off x="3696" y="2304"/>
              <a:ext cx="96" cy="9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" name="Rectangle 27"/>
            <p:cNvSpPr>
              <a:spLocks noChangeArrowheads="1"/>
            </p:cNvSpPr>
            <p:nvPr/>
          </p:nvSpPr>
          <p:spPr bwMode="auto">
            <a:xfrm>
              <a:off x="2688" y="2256"/>
              <a:ext cx="96" cy="96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" name="Rectangle 28"/>
            <p:cNvSpPr>
              <a:spLocks noChangeArrowheads="1"/>
            </p:cNvSpPr>
            <p:nvPr/>
          </p:nvSpPr>
          <p:spPr bwMode="auto">
            <a:xfrm>
              <a:off x="2448" y="2208"/>
              <a:ext cx="96" cy="96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" name="Rectangle 29"/>
            <p:cNvSpPr>
              <a:spLocks noChangeArrowheads="1"/>
            </p:cNvSpPr>
            <p:nvPr/>
          </p:nvSpPr>
          <p:spPr bwMode="auto">
            <a:xfrm>
              <a:off x="2208" y="2256"/>
              <a:ext cx="96" cy="96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4" name="Rectangle 30"/>
            <p:cNvSpPr>
              <a:spLocks noChangeArrowheads="1"/>
            </p:cNvSpPr>
            <p:nvPr/>
          </p:nvSpPr>
          <p:spPr bwMode="auto">
            <a:xfrm>
              <a:off x="2976" y="2304"/>
              <a:ext cx="96" cy="96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5" name="Rectangle 31"/>
            <p:cNvSpPr>
              <a:spLocks noChangeArrowheads="1"/>
            </p:cNvSpPr>
            <p:nvPr/>
          </p:nvSpPr>
          <p:spPr bwMode="auto">
            <a:xfrm>
              <a:off x="3232" y="2304"/>
              <a:ext cx="96" cy="96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6" name="Rectangle 32"/>
            <p:cNvSpPr>
              <a:spLocks noChangeArrowheads="1"/>
            </p:cNvSpPr>
            <p:nvPr/>
          </p:nvSpPr>
          <p:spPr bwMode="auto">
            <a:xfrm>
              <a:off x="3504" y="2400"/>
              <a:ext cx="96" cy="96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" name="Rectangle 33"/>
            <p:cNvSpPr>
              <a:spLocks noChangeArrowheads="1"/>
            </p:cNvSpPr>
            <p:nvPr/>
          </p:nvSpPr>
          <p:spPr bwMode="auto">
            <a:xfrm>
              <a:off x="2112" y="1776"/>
              <a:ext cx="96" cy="9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8" name="Rectangle 34"/>
            <p:cNvSpPr>
              <a:spLocks noChangeArrowheads="1"/>
            </p:cNvSpPr>
            <p:nvPr/>
          </p:nvSpPr>
          <p:spPr bwMode="auto">
            <a:xfrm>
              <a:off x="2544" y="1536"/>
              <a:ext cx="96" cy="9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" name="Rectangle 35"/>
            <p:cNvSpPr>
              <a:spLocks noChangeArrowheads="1"/>
            </p:cNvSpPr>
            <p:nvPr/>
          </p:nvSpPr>
          <p:spPr bwMode="auto">
            <a:xfrm>
              <a:off x="3216" y="1584"/>
              <a:ext cx="96" cy="9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0" name="Rectangle 36"/>
            <p:cNvSpPr>
              <a:spLocks noChangeArrowheads="1"/>
            </p:cNvSpPr>
            <p:nvPr/>
          </p:nvSpPr>
          <p:spPr bwMode="auto">
            <a:xfrm>
              <a:off x="3552" y="1920"/>
              <a:ext cx="96" cy="9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" name="Rectangle 37"/>
            <p:cNvSpPr>
              <a:spLocks noChangeArrowheads="1"/>
            </p:cNvSpPr>
            <p:nvPr/>
          </p:nvSpPr>
          <p:spPr bwMode="auto">
            <a:xfrm>
              <a:off x="1872" y="2784"/>
              <a:ext cx="96" cy="96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folHlink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" name="Rectangle 38"/>
            <p:cNvSpPr>
              <a:spLocks noChangeArrowheads="1"/>
            </p:cNvSpPr>
            <p:nvPr/>
          </p:nvSpPr>
          <p:spPr bwMode="auto">
            <a:xfrm>
              <a:off x="1824" y="2496"/>
              <a:ext cx="96" cy="96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folHlink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" name="Rectangle 39"/>
            <p:cNvSpPr>
              <a:spLocks noChangeArrowheads="1"/>
            </p:cNvSpPr>
            <p:nvPr/>
          </p:nvSpPr>
          <p:spPr bwMode="auto">
            <a:xfrm>
              <a:off x="1872" y="2208"/>
              <a:ext cx="96" cy="96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folHlink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" name="Rectangle 40"/>
            <p:cNvSpPr>
              <a:spLocks noChangeArrowheads="1"/>
            </p:cNvSpPr>
            <p:nvPr/>
          </p:nvSpPr>
          <p:spPr bwMode="auto">
            <a:xfrm>
              <a:off x="3832" y="2928"/>
              <a:ext cx="96" cy="96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folHlink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" name="Rectangle 41"/>
            <p:cNvSpPr>
              <a:spLocks noChangeArrowheads="1"/>
            </p:cNvSpPr>
            <p:nvPr/>
          </p:nvSpPr>
          <p:spPr bwMode="auto">
            <a:xfrm>
              <a:off x="3936" y="2640"/>
              <a:ext cx="96" cy="96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folHlink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" name="Rectangle 42"/>
            <p:cNvSpPr>
              <a:spLocks noChangeArrowheads="1"/>
            </p:cNvSpPr>
            <p:nvPr/>
          </p:nvSpPr>
          <p:spPr bwMode="auto">
            <a:xfrm>
              <a:off x="3984" y="2304"/>
              <a:ext cx="96" cy="96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folHlink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7" name="Rectangle 43"/>
            <p:cNvSpPr>
              <a:spLocks noChangeArrowheads="1"/>
            </p:cNvSpPr>
            <p:nvPr/>
          </p:nvSpPr>
          <p:spPr bwMode="auto">
            <a:xfrm>
              <a:off x="1872" y="1728"/>
              <a:ext cx="96" cy="96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folHlink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" name="Rectangle 44"/>
            <p:cNvSpPr>
              <a:spLocks noChangeArrowheads="1"/>
            </p:cNvSpPr>
            <p:nvPr/>
          </p:nvSpPr>
          <p:spPr bwMode="auto">
            <a:xfrm>
              <a:off x="2160" y="1248"/>
              <a:ext cx="96" cy="96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folHlink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9" name="Rectangle 45"/>
            <p:cNvSpPr>
              <a:spLocks noChangeArrowheads="1"/>
            </p:cNvSpPr>
            <p:nvPr/>
          </p:nvSpPr>
          <p:spPr bwMode="auto">
            <a:xfrm>
              <a:off x="2640" y="912"/>
              <a:ext cx="96" cy="96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folHlink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0" name="Rectangle 46"/>
            <p:cNvSpPr>
              <a:spLocks noChangeArrowheads="1"/>
            </p:cNvSpPr>
            <p:nvPr/>
          </p:nvSpPr>
          <p:spPr bwMode="auto">
            <a:xfrm>
              <a:off x="3360" y="960"/>
              <a:ext cx="96" cy="96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folHlink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" name="Rectangle 47"/>
            <p:cNvSpPr>
              <a:spLocks noChangeArrowheads="1"/>
            </p:cNvSpPr>
            <p:nvPr/>
          </p:nvSpPr>
          <p:spPr bwMode="auto">
            <a:xfrm>
              <a:off x="3792" y="1344"/>
              <a:ext cx="96" cy="96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folHlink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" name="Rectangle 48"/>
            <p:cNvSpPr>
              <a:spLocks noChangeArrowheads="1"/>
            </p:cNvSpPr>
            <p:nvPr/>
          </p:nvSpPr>
          <p:spPr bwMode="auto">
            <a:xfrm>
              <a:off x="4032" y="1872"/>
              <a:ext cx="96" cy="96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folHlink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64" name="Rectangle 50"/>
          <p:cNvSpPr>
            <a:spLocks noChangeArrowheads="1"/>
          </p:cNvSpPr>
          <p:nvPr/>
        </p:nvSpPr>
        <p:spPr bwMode="auto">
          <a:xfrm>
            <a:off x="4958880" y="4419600"/>
            <a:ext cx="152402" cy="118213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6" name="Text Box 52"/>
          <p:cNvSpPr txBox="1">
            <a:spLocks noChangeArrowheads="1"/>
          </p:cNvSpPr>
          <p:nvPr/>
        </p:nvSpPr>
        <p:spPr bwMode="auto">
          <a:xfrm>
            <a:off x="6937141" y="2720876"/>
            <a:ext cx="2206859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dirty="0"/>
              <a:t>Requires </a:t>
            </a:r>
            <a:r>
              <a:rPr lang="en-US" dirty="0" smtClean="0"/>
              <a:t>Annotation</a:t>
            </a:r>
            <a:endParaRPr lang="en-US" dirty="0"/>
          </a:p>
          <a:p>
            <a:pPr marL="342900" indent="-342900">
              <a:buFont typeface="Arial"/>
              <a:buChar char="•"/>
            </a:pPr>
            <a:r>
              <a:rPr lang="en-US" dirty="0" smtClean="0"/>
              <a:t>Provides alignment!</a:t>
            </a:r>
          </a:p>
          <a:p>
            <a:endParaRPr lang="en-US" dirty="0" smtClean="0"/>
          </a:p>
          <a:p>
            <a:r>
              <a:rPr lang="en-US" dirty="0" smtClean="0"/>
              <a:t>Complements</a:t>
            </a:r>
            <a:endParaRPr lang="en-US" dirty="0"/>
          </a:p>
        </p:txBody>
      </p:sp>
      <p:pic>
        <p:nvPicPr>
          <p:cNvPr id="113" name="Picture 5" descr="efros_alexei"/>
          <p:cNvPicPr>
            <a:picLocks noChangeAspect="1" noChangeArrowheads="1"/>
          </p:cNvPicPr>
          <p:nvPr/>
        </p:nvPicPr>
        <p:blipFill>
          <a:blip r:embed="rId3" cstate="print"/>
          <a:srcRect t="5797" b="15942"/>
          <a:stretch>
            <a:fillRect/>
          </a:stretch>
        </p:blipFill>
        <p:spPr bwMode="auto">
          <a:xfrm>
            <a:off x="2472286" y="1371600"/>
            <a:ext cx="1504189" cy="18000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8" name="Text Box 52"/>
          <p:cNvSpPr txBox="1">
            <a:spLocks noChangeArrowheads="1"/>
          </p:cNvSpPr>
          <p:nvPr/>
        </p:nvSpPr>
        <p:spPr bwMode="auto">
          <a:xfrm>
            <a:off x="82295" y="2018655"/>
            <a:ext cx="1857349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dirty="0" smtClean="0"/>
              <a:t>Appearance</a:t>
            </a:r>
          </a:p>
          <a:p>
            <a:pPr algn="ctr"/>
            <a:r>
              <a:rPr lang="en-US" dirty="0" smtClean="0"/>
              <a:t>Vector</a:t>
            </a:r>
            <a:endParaRPr lang="en-US" dirty="0"/>
          </a:p>
        </p:txBody>
      </p:sp>
      <p:cxnSp>
        <p:nvCxnSpPr>
          <p:cNvPr id="3" name="Straight Connector 2"/>
          <p:cNvCxnSpPr/>
          <p:nvPr/>
        </p:nvCxnSpPr>
        <p:spPr bwMode="auto">
          <a:xfrm>
            <a:off x="304800" y="3962400"/>
            <a:ext cx="6556141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009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61" name="Straight Connector 160"/>
          <p:cNvCxnSpPr/>
          <p:nvPr/>
        </p:nvCxnSpPr>
        <p:spPr bwMode="auto">
          <a:xfrm>
            <a:off x="1981200" y="1295400"/>
            <a:ext cx="0" cy="52578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009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64" name="Text Box 15"/>
          <p:cNvSpPr txBox="1">
            <a:spLocks noChangeArrowheads="1"/>
          </p:cNvSpPr>
          <p:nvPr/>
        </p:nvSpPr>
        <p:spPr bwMode="auto">
          <a:xfrm>
            <a:off x="2038328" y="6202333"/>
            <a:ext cx="2387154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dirty="0" smtClean="0"/>
              <a:t>43 coordinates </a:t>
            </a:r>
            <a:r>
              <a:rPr lang="en-US" sz="1800" dirty="0" smtClean="0"/>
              <a:t>(</a:t>
            </a:r>
            <a:r>
              <a:rPr lang="en-US" sz="1800" dirty="0" err="1" smtClean="0"/>
              <a:t>x,y</a:t>
            </a:r>
            <a:r>
              <a:rPr lang="en-US" sz="1800" dirty="0" smtClean="0"/>
              <a:t>)</a:t>
            </a:r>
            <a:endParaRPr lang="en-US" dirty="0"/>
          </a:p>
        </p:txBody>
      </p:sp>
      <p:sp>
        <p:nvSpPr>
          <p:cNvPr id="165" name="Text Box 52"/>
          <p:cNvSpPr txBox="1">
            <a:spLocks noChangeArrowheads="1"/>
          </p:cNvSpPr>
          <p:nvPr/>
        </p:nvSpPr>
        <p:spPr bwMode="auto">
          <a:xfrm>
            <a:off x="457200" y="4873687"/>
            <a:ext cx="1074633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dirty="0" smtClean="0"/>
              <a:t>Shape</a:t>
            </a:r>
          </a:p>
          <a:p>
            <a:pPr algn="ctr"/>
            <a:r>
              <a:rPr lang="en-US" dirty="0" smtClean="0"/>
              <a:t>Vector</a:t>
            </a:r>
            <a:endParaRPr lang="en-US" dirty="0"/>
          </a:p>
        </p:txBody>
      </p:sp>
      <p:sp>
        <p:nvSpPr>
          <p:cNvPr id="168" name="Text Box 17"/>
          <p:cNvSpPr txBox="1">
            <a:spLocks noChangeArrowheads="1"/>
          </p:cNvSpPr>
          <p:nvPr/>
        </p:nvSpPr>
        <p:spPr bwMode="auto">
          <a:xfrm>
            <a:off x="5200344" y="4822465"/>
            <a:ext cx="1524551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000" dirty="0" smtClean="0"/>
              <a:t>Vector of</a:t>
            </a:r>
          </a:p>
          <a:p>
            <a:pPr algn="ctr"/>
            <a:r>
              <a:rPr lang="en-US" sz="2000" dirty="0" smtClean="0"/>
              <a:t>43*2</a:t>
            </a:r>
          </a:p>
          <a:p>
            <a:pPr algn="ctr"/>
            <a:r>
              <a:rPr lang="en-US" sz="2000" dirty="0" smtClean="0"/>
              <a:t>Dimensions</a:t>
            </a:r>
            <a:endParaRPr lang="en-US" sz="2000" dirty="0"/>
          </a:p>
        </p:txBody>
      </p:sp>
      <p:cxnSp>
        <p:nvCxnSpPr>
          <p:cNvPr id="8" name="Straight Arrow Connector 7"/>
          <p:cNvCxnSpPr/>
          <p:nvPr/>
        </p:nvCxnSpPr>
        <p:spPr bwMode="auto">
          <a:xfrm>
            <a:off x="4165661" y="2286000"/>
            <a:ext cx="644524" cy="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33CC33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73" name="Straight Arrow Connector 172"/>
          <p:cNvCxnSpPr/>
          <p:nvPr/>
        </p:nvCxnSpPr>
        <p:spPr bwMode="auto">
          <a:xfrm>
            <a:off x="4165661" y="5276564"/>
            <a:ext cx="644524" cy="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33CC33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74" name="Straight Connector 173"/>
          <p:cNvCxnSpPr/>
          <p:nvPr/>
        </p:nvCxnSpPr>
        <p:spPr bwMode="auto">
          <a:xfrm>
            <a:off x="6860941" y="1295400"/>
            <a:ext cx="0" cy="52578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009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Average Men of the world</a:t>
            </a:r>
            <a:endParaRPr lang="en-US" dirty="0"/>
          </a:p>
        </p:txBody>
      </p:sp>
      <p:pic>
        <p:nvPicPr>
          <p:cNvPr id="4" name="Picture 3" descr="average_faces_of_men-741954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25066" b="50124"/>
          <a:stretch/>
        </p:blipFill>
        <p:spPr>
          <a:xfrm>
            <a:off x="804333" y="990600"/>
            <a:ext cx="7425267" cy="5724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391800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Average Women of the world</a:t>
            </a:r>
            <a:endParaRPr lang="en-US" dirty="0"/>
          </a:p>
        </p:txBody>
      </p:sp>
      <p:pic>
        <p:nvPicPr>
          <p:cNvPr id="3" name="Picture 2" descr="average-face-females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3132" t="19754" b="20493"/>
          <a:stretch/>
        </p:blipFill>
        <p:spPr>
          <a:xfrm>
            <a:off x="1219200" y="1074382"/>
            <a:ext cx="6781800" cy="5707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692144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Subpopulation means</a:t>
            </a:r>
          </a:p>
        </p:txBody>
      </p:sp>
      <p:sp>
        <p:nvSpPr>
          <p:cNvPr id="18435" name="Rectangle 11"/>
          <p:cNvSpPr>
            <a:spLocks noGrp="1" noChangeArrowheads="1"/>
          </p:cNvSpPr>
          <p:nvPr>
            <p:ph type="body" sz="half" idx="1"/>
          </p:nvPr>
        </p:nvSpPr>
        <p:spPr>
          <a:xfrm>
            <a:off x="685800" y="914400"/>
            <a:ext cx="3810000" cy="1828800"/>
          </a:xfrm>
        </p:spPr>
        <p:txBody>
          <a:bodyPr/>
          <a:lstStyle/>
          <a:p>
            <a:pPr marL="0" indent="0"/>
            <a:r>
              <a:rPr lang="en-US" sz="2000" dirty="0" smtClean="0"/>
              <a:t>Other Examples:</a:t>
            </a:r>
          </a:p>
          <a:p>
            <a:pPr lvl="1"/>
            <a:r>
              <a:rPr lang="en-US" sz="1800" dirty="0" smtClean="0"/>
              <a:t>Average Kids</a:t>
            </a:r>
          </a:p>
          <a:p>
            <a:pPr lvl="1"/>
            <a:r>
              <a:rPr lang="en-US" sz="1800" dirty="0" smtClean="0"/>
              <a:t>Happy Males</a:t>
            </a:r>
          </a:p>
          <a:p>
            <a:pPr lvl="1"/>
            <a:r>
              <a:rPr lang="en-US" sz="1800" dirty="0" smtClean="0"/>
              <a:t>Etc.</a:t>
            </a:r>
          </a:p>
          <a:p>
            <a:pPr lvl="1"/>
            <a:r>
              <a:rPr lang="en-US" sz="1800" dirty="0">
                <a:hlinkClick r:id="rId3"/>
              </a:rPr>
              <a:t>http://</a:t>
            </a:r>
            <a:r>
              <a:rPr lang="en-US" sz="1800" dirty="0" smtClean="0">
                <a:hlinkClick r:id="rId3"/>
              </a:rPr>
              <a:t>www.faceresearch.org</a:t>
            </a:r>
            <a:r>
              <a:rPr lang="en-US" sz="1800" dirty="0" smtClean="0"/>
              <a:t/>
            </a:r>
            <a:br>
              <a:rPr lang="en-US" sz="1800" dirty="0" smtClean="0"/>
            </a:br>
            <a:endParaRPr lang="en-US" sz="1800" dirty="0" smtClean="0"/>
          </a:p>
        </p:txBody>
      </p:sp>
      <p:pic>
        <p:nvPicPr>
          <p:cNvPr id="18436" name="Picture 6" descr="Das durchschnittliche Frauengesicht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619034" y="990600"/>
            <a:ext cx="1839166" cy="229860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8437" name="Picture 8" descr="Das durchschnittliche Männergesicht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645773" y="3886200"/>
            <a:ext cx="1829360" cy="2286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8438" name="Text Box 9"/>
          <p:cNvSpPr txBox="1">
            <a:spLocks noChangeArrowheads="1"/>
          </p:cNvSpPr>
          <p:nvPr/>
        </p:nvSpPr>
        <p:spPr bwMode="auto">
          <a:xfrm>
            <a:off x="6645773" y="6240551"/>
            <a:ext cx="2025651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000" dirty="0"/>
              <a:t>Average male</a:t>
            </a:r>
          </a:p>
        </p:txBody>
      </p:sp>
      <p:sp>
        <p:nvSpPr>
          <p:cNvPr id="18439" name="Text Box 10"/>
          <p:cNvSpPr txBox="1">
            <a:spLocks noChangeArrowheads="1"/>
          </p:cNvSpPr>
          <p:nvPr/>
        </p:nvSpPr>
        <p:spPr bwMode="auto">
          <a:xfrm>
            <a:off x="6519038" y="3352800"/>
            <a:ext cx="2118519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000" dirty="0"/>
              <a:t>Average female</a:t>
            </a:r>
          </a:p>
        </p:txBody>
      </p:sp>
      <p:pic>
        <p:nvPicPr>
          <p:cNvPr id="2" name="Picture 1" descr="average-kid.jp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35000" y="3638490"/>
            <a:ext cx="1952766" cy="2602061"/>
          </a:xfrm>
          <a:prstGeom prst="rect">
            <a:avLst/>
          </a:prstGeom>
        </p:spPr>
      </p:pic>
      <p:sp>
        <p:nvSpPr>
          <p:cNvPr id="9" name="Text Box 9"/>
          <p:cNvSpPr txBox="1">
            <a:spLocks noChangeArrowheads="1"/>
          </p:cNvSpPr>
          <p:nvPr/>
        </p:nvSpPr>
        <p:spPr bwMode="auto">
          <a:xfrm>
            <a:off x="793749" y="6240551"/>
            <a:ext cx="1568451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000" dirty="0"/>
              <a:t>Average </a:t>
            </a:r>
            <a:r>
              <a:rPr lang="en-US" sz="2000" dirty="0" smtClean="0"/>
              <a:t>kid</a:t>
            </a:r>
            <a:endParaRPr lang="en-US" sz="2000" dirty="0"/>
          </a:p>
        </p:txBody>
      </p:sp>
      <p:pic>
        <p:nvPicPr>
          <p:cNvPr id="3" name="Picture 2" descr="average-happy-male.jpg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3333" t="12196" r="14666" b="12257"/>
          <a:stretch/>
        </p:blipFill>
        <p:spPr>
          <a:xfrm>
            <a:off x="3641178" y="3752910"/>
            <a:ext cx="1709244" cy="2389777"/>
          </a:xfrm>
          <a:prstGeom prst="rect">
            <a:avLst/>
          </a:prstGeom>
        </p:spPr>
      </p:pic>
      <p:sp>
        <p:nvSpPr>
          <p:cNvPr id="11" name="Text Box 9"/>
          <p:cNvSpPr txBox="1">
            <a:spLocks noChangeArrowheads="1"/>
          </p:cNvSpPr>
          <p:nvPr/>
        </p:nvSpPr>
        <p:spPr bwMode="auto">
          <a:xfrm>
            <a:off x="3124200" y="6215769"/>
            <a:ext cx="27432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000" dirty="0"/>
              <a:t>Average </a:t>
            </a:r>
            <a:r>
              <a:rPr lang="en-US" sz="2000" dirty="0" smtClean="0"/>
              <a:t>happy male</a:t>
            </a:r>
            <a:endParaRPr 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Manipulating faces</a:t>
            </a:r>
          </a:p>
        </p:txBody>
      </p:sp>
      <p:sp>
        <p:nvSpPr>
          <p:cNvPr id="9728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990600"/>
            <a:ext cx="8305800" cy="1447800"/>
          </a:xfrm>
        </p:spPr>
        <p:txBody>
          <a:bodyPr/>
          <a:lstStyle/>
          <a:p>
            <a:pPr marL="457200" indent="-457200">
              <a:buFontTx/>
              <a:buChar char="•"/>
            </a:pPr>
            <a:r>
              <a:rPr lang="en-US" sz="2800" dirty="0"/>
              <a:t>How can we make a face look more </a:t>
            </a:r>
            <a:r>
              <a:rPr lang="en-US" sz="2800" dirty="0" smtClean="0"/>
              <a:t>female/male, </a:t>
            </a:r>
            <a:r>
              <a:rPr lang="en-US" sz="2800" dirty="0"/>
              <a:t>young/old, happy/sad, etc.</a:t>
            </a:r>
            <a:r>
              <a:rPr lang="en-US" sz="2800" dirty="0" smtClean="0"/>
              <a:t>?</a:t>
            </a:r>
          </a:p>
          <a:p>
            <a:pPr marL="457200" indent="-457200">
              <a:buFontTx/>
              <a:buChar char="•"/>
            </a:pPr>
            <a:r>
              <a:rPr lang="en-US" sz="2000" dirty="0">
                <a:hlinkClick r:id="rId3"/>
              </a:rPr>
              <a:t>http://www.faceresearch.org/demos/</a:t>
            </a:r>
            <a:r>
              <a:rPr lang="en-US" sz="2000" dirty="0" smtClean="0">
                <a:hlinkClick r:id="rId3"/>
              </a:rPr>
              <a:t>transform</a:t>
            </a:r>
            <a:endParaRPr lang="en-US" sz="2000" dirty="0" smtClean="0"/>
          </a:p>
        </p:txBody>
      </p:sp>
      <p:grpSp>
        <p:nvGrpSpPr>
          <p:cNvPr id="3" name="Group 2"/>
          <p:cNvGrpSpPr/>
          <p:nvPr/>
        </p:nvGrpSpPr>
        <p:grpSpPr>
          <a:xfrm>
            <a:off x="1539731" y="2819400"/>
            <a:ext cx="5738467" cy="3435191"/>
            <a:chOff x="2313627" y="2356009"/>
            <a:chExt cx="4723413" cy="2827554"/>
          </a:xfrm>
        </p:grpSpPr>
        <p:pic>
          <p:nvPicPr>
            <p:cNvPr id="22" name="Picture 21" descr="face transform.jpg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3101411" y="2508409"/>
              <a:ext cx="3375589" cy="2538442"/>
            </a:xfrm>
            <a:prstGeom prst="rect">
              <a:avLst/>
            </a:prstGeom>
          </p:spPr>
        </p:pic>
        <p:sp>
          <p:nvSpPr>
            <p:cNvPr id="972841" name="Text Box 41"/>
            <p:cNvSpPr txBox="1">
              <a:spLocks noChangeArrowheads="1"/>
            </p:cNvSpPr>
            <p:nvPr/>
          </p:nvSpPr>
          <p:spPr bwMode="auto">
            <a:xfrm>
              <a:off x="4953000" y="2971800"/>
              <a:ext cx="1595935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2000" dirty="0"/>
                <a:t>Current face</a:t>
              </a:r>
            </a:p>
          </p:txBody>
        </p:sp>
        <p:sp>
          <p:nvSpPr>
            <p:cNvPr id="972835" name="Oval 35"/>
            <p:cNvSpPr>
              <a:spLocks noChangeArrowheads="1"/>
            </p:cNvSpPr>
            <p:nvPr/>
          </p:nvSpPr>
          <p:spPr bwMode="auto">
            <a:xfrm>
              <a:off x="4568384" y="3252479"/>
              <a:ext cx="152400" cy="15240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cxnSp>
          <p:nvCxnSpPr>
            <p:cNvPr id="16" name="Straight Arrow Connector 15"/>
            <p:cNvCxnSpPr/>
            <p:nvPr/>
          </p:nvCxnSpPr>
          <p:spPr bwMode="auto">
            <a:xfrm>
              <a:off x="2388840" y="5183563"/>
              <a:ext cx="4648200" cy="0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17" name="Straight Arrow Connector 16"/>
            <p:cNvCxnSpPr/>
            <p:nvPr/>
          </p:nvCxnSpPr>
          <p:spPr bwMode="auto">
            <a:xfrm flipV="1">
              <a:off x="2388840" y="2440053"/>
              <a:ext cx="0" cy="2743510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18" name="Straight Arrow Connector 17"/>
            <p:cNvCxnSpPr/>
            <p:nvPr/>
          </p:nvCxnSpPr>
          <p:spPr bwMode="auto">
            <a:xfrm flipV="1">
              <a:off x="3512913" y="3328679"/>
              <a:ext cx="1131671" cy="546847"/>
            </a:xfrm>
            <a:prstGeom prst="straightConnector1">
              <a:avLst/>
            </a:prstGeom>
            <a:solidFill>
              <a:schemeClr val="accent1"/>
            </a:solidFill>
            <a:ln w="19050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19" name="Straight Arrow Connector 18"/>
            <p:cNvCxnSpPr/>
            <p:nvPr/>
          </p:nvCxnSpPr>
          <p:spPr bwMode="auto">
            <a:xfrm flipV="1">
              <a:off x="4948387" y="4490729"/>
              <a:ext cx="1200027" cy="478491"/>
            </a:xfrm>
            <a:prstGeom prst="straightConnector1">
              <a:avLst/>
            </a:prstGeom>
            <a:solidFill>
              <a:schemeClr val="accent1"/>
            </a:solidFill>
            <a:ln w="19050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20" name="Straight Arrow Connector 19"/>
            <p:cNvCxnSpPr/>
            <p:nvPr/>
          </p:nvCxnSpPr>
          <p:spPr bwMode="auto">
            <a:xfrm>
              <a:off x="3512913" y="3875526"/>
              <a:ext cx="1435474" cy="1093694"/>
            </a:xfrm>
            <a:prstGeom prst="straightConnector1">
              <a:avLst/>
            </a:prstGeom>
            <a:solidFill>
              <a:schemeClr val="accent1"/>
            </a:solidFill>
            <a:ln w="19050" cap="flat" cmpd="sng" algn="ctr">
              <a:solidFill>
                <a:srgbClr val="33CC33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972840" name="Text Box 40"/>
            <p:cNvSpPr txBox="1">
              <a:spLocks noChangeArrowheads="1"/>
            </p:cNvSpPr>
            <p:nvPr/>
          </p:nvSpPr>
          <p:spPr bwMode="auto">
            <a:xfrm>
              <a:off x="3114604" y="4783453"/>
              <a:ext cx="1496373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2000" dirty="0"/>
                <a:t>Prototype </a:t>
              </a:r>
              <a:r>
                <a:rPr lang="en-US" sz="2000" dirty="0" smtClean="0"/>
                <a:t>2</a:t>
              </a:r>
              <a:endParaRPr lang="en-US" sz="2000" dirty="0"/>
            </a:p>
          </p:txBody>
        </p:sp>
        <p:sp>
          <p:nvSpPr>
            <p:cNvPr id="972839" name="Text Box 39"/>
            <p:cNvSpPr txBox="1">
              <a:spLocks noChangeArrowheads="1"/>
            </p:cNvSpPr>
            <p:nvPr/>
          </p:nvSpPr>
          <p:spPr bwMode="auto">
            <a:xfrm>
              <a:off x="2313627" y="3903133"/>
              <a:ext cx="1496373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2000" dirty="0"/>
                <a:t>Prototype 1</a:t>
              </a:r>
            </a:p>
          </p:txBody>
        </p:sp>
        <p:cxnSp>
          <p:nvCxnSpPr>
            <p:cNvPr id="21" name="Straight Arrow Connector 20"/>
            <p:cNvCxnSpPr/>
            <p:nvPr/>
          </p:nvCxnSpPr>
          <p:spPr bwMode="auto">
            <a:xfrm>
              <a:off x="4644584" y="3328679"/>
              <a:ext cx="1503829" cy="1162050"/>
            </a:xfrm>
            <a:prstGeom prst="straightConnector1">
              <a:avLst/>
            </a:prstGeom>
            <a:solidFill>
              <a:schemeClr val="accent1"/>
            </a:solidFill>
            <a:ln w="19050" cap="flat" cmpd="sng" algn="ctr">
              <a:solidFill>
                <a:srgbClr val="FF0000"/>
              </a:solidFill>
              <a:prstDash val="dash"/>
              <a:round/>
              <a:headEnd type="none" w="med" len="med"/>
              <a:tailEnd type="arrow"/>
            </a:ln>
            <a:effectLst/>
          </p:spPr>
        </p:cxnSp>
        <p:cxnSp>
          <p:nvCxnSpPr>
            <p:cNvPr id="23" name="Straight Arrow Connector 22"/>
            <p:cNvCxnSpPr/>
            <p:nvPr/>
          </p:nvCxnSpPr>
          <p:spPr bwMode="auto">
            <a:xfrm flipH="1" flipV="1">
              <a:off x="3360513" y="2356009"/>
              <a:ext cx="1284071" cy="972670"/>
            </a:xfrm>
            <a:prstGeom prst="straightConnector1">
              <a:avLst/>
            </a:prstGeom>
            <a:solidFill>
              <a:schemeClr val="accent1"/>
            </a:solidFill>
            <a:ln w="19050" cap="flat" cmpd="sng" algn="ctr">
              <a:solidFill>
                <a:srgbClr val="FF0000"/>
              </a:solidFill>
              <a:prstDash val="dash"/>
              <a:round/>
              <a:headEnd type="none" w="med" len="med"/>
              <a:tailEnd type="arrow"/>
            </a:ln>
            <a:effectLst/>
          </p:spPr>
        </p:cxn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2803" grpId="0" build="p" bldLvl="2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Manipulating faces</a:t>
            </a:r>
          </a:p>
        </p:txBody>
      </p:sp>
      <p:sp>
        <p:nvSpPr>
          <p:cNvPr id="9728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990600"/>
            <a:ext cx="8305800" cy="1066800"/>
          </a:xfrm>
        </p:spPr>
        <p:txBody>
          <a:bodyPr/>
          <a:lstStyle/>
          <a:p>
            <a:pPr marL="457200" indent="-457200">
              <a:buFontTx/>
              <a:buChar char="•"/>
            </a:pPr>
            <a:r>
              <a:rPr lang="en-US" sz="2800" dirty="0" smtClean="0"/>
              <a:t>We can imagine various meaningful directions.</a:t>
            </a:r>
            <a:endParaRPr lang="en-US" sz="2800" dirty="0"/>
          </a:p>
        </p:txBody>
      </p:sp>
      <p:sp>
        <p:nvSpPr>
          <p:cNvPr id="972841" name="Text Box 41"/>
          <p:cNvSpPr txBox="1">
            <a:spLocks noChangeArrowheads="1"/>
          </p:cNvSpPr>
          <p:nvPr/>
        </p:nvSpPr>
        <p:spPr bwMode="auto">
          <a:xfrm>
            <a:off x="4572000" y="3781107"/>
            <a:ext cx="1938899" cy="4860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 dirty="0"/>
              <a:t>Current face</a:t>
            </a:r>
          </a:p>
        </p:txBody>
      </p:sp>
      <p:sp>
        <p:nvSpPr>
          <p:cNvPr id="972835" name="Oval 35"/>
          <p:cNvSpPr>
            <a:spLocks noChangeArrowheads="1"/>
          </p:cNvSpPr>
          <p:nvPr/>
        </p:nvSpPr>
        <p:spPr bwMode="auto">
          <a:xfrm>
            <a:off x="4279032" y="3908520"/>
            <a:ext cx="185151" cy="185151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cxnSp>
        <p:nvCxnSpPr>
          <p:cNvPr id="16" name="Straight Arrow Connector 15"/>
          <p:cNvCxnSpPr/>
          <p:nvPr/>
        </p:nvCxnSpPr>
        <p:spPr bwMode="auto">
          <a:xfrm>
            <a:off x="1631107" y="6254591"/>
            <a:ext cx="5647091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7" name="Straight Arrow Connector 16"/>
          <p:cNvCxnSpPr/>
          <p:nvPr/>
        </p:nvCxnSpPr>
        <p:spPr bwMode="auto">
          <a:xfrm flipV="1">
            <a:off x="1631107" y="2921505"/>
            <a:ext cx="0" cy="3333086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972840" name="Text Box 40"/>
          <p:cNvSpPr txBox="1">
            <a:spLocks noChangeArrowheads="1"/>
          </p:cNvSpPr>
          <p:nvPr/>
        </p:nvSpPr>
        <p:spPr bwMode="auto">
          <a:xfrm>
            <a:off x="2013471" y="2286000"/>
            <a:ext cx="1339329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 dirty="0" smtClean="0"/>
              <a:t>Masculine</a:t>
            </a:r>
            <a:endParaRPr lang="en-US" sz="2000" dirty="0"/>
          </a:p>
        </p:txBody>
      </p:sp>
      <p:sp>
        <p:nvSpPr>
          <p:cNvPr id="972839" name="Text Box 39"/>
          <p:cNvSpPr txBox="1">
            <a:spLocks noChangeArrowheads="1"/>
          </p:cNvSpPr>
          <p:nvPr/>
        </p:nvSpPr>
        <p:spPr bwMode="auto">
          <a:xfrm>
            <a:off x="6324600" y="5168333"/>
            <a:ext cx="1239517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 dirty="0" smtClean="0"/>
              <a:t>Feminine</a:t>
            </a:r>
            <a:endParaRPr lang="en-US" sz="2000" dirty="0"/>
          </a:p>
        </p:txBody>
      </p:sp>
      <p:cxnSp>
        <p:nvCxnSpPr>
          <p:cNvPr id="21" name="Straight Arrow Connector 20"/>
          <p:cNvCxnSpPr/>
          <p:nvPr/>
        </p:nvCxnSpPr>
        <p:spPr bwMode="auto">
          <a:xfrm>
            <a:off x="4371607" y="4001095"/>
            <a:ext cx="1826999" cy="1411773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dash"/>
            <a:round/>
            <a:headEnd type="none" w="med" len="med"/>
            <a:tailEnd type="arrow"/>
          </a:ln>
          <a:effectLst/>
        </p:spPr>
      </p:cxnSp>
      <p:cxnSp>
        <p:nvCxnSpPr>
          <p:cNvPr id="23" name="Straight Arrow Connector 22"/>
          <p:cNvCxnSpPr/>
          <p:nvPr/>
        </p:nvCxnSpPr>
        <p:spPr bwMode="auto">
          <a:xfrm flipH="1" flipV="1">
            <a:off x="2811591" y="2819400"/>
            <a:ext cx="1560016" cy="1181695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dash"/>
            <a:round/>
            <a:headEnd type="none" w="med" len="med"/>
            <a:tailEnd type="arrow"/>
          </a:ln>
          <a:effectLst/>
        </p:spPr>
      </p:cxnSp>
      <p:cxnSp>
        <p:nvCxnSpPr>
          <p:cNvPr id="24" name="Straight Arrow Connector 23"/>
          <p:cNvCxnSpPr/>
          <p:nvPr/>
        </p:nvCxnSpPr>
        <p:spPr bwMode="auto">
          <a:xfrm flipH="1">
            <a:off x="3946603" y="4001095"/>
            <a:ext cx="425005" cy="1567348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dash"/>
            <a:round/>
            <a:headEnd type="none" w="med" len="med"/>
            <a:tailEnd type="arrow"/>
          </a:ln>
          <a:effectLst/>
        </p:spPr>
      </p:cxnSp>
      <p:cxnSp>
        <p:nvCxnSpPr>
          <p:cNvPr id="26" name="Straight Arrow Connector 25"/>
          <p:cNvCxnSpPr/>
          <p:nvPr/>
        </p:nvCxnSpPr>
        <p:spPr bwMode="auto">
          <a:xfrm flipV="1">
            <a:off x="4354116" y="2438400"/>
            <a:ext cx="448845" cy="1655272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dash"/>
            <a:round/>
            <a:headEnd type="none" w="med" len="med"/>
            <a:tailEnd type="arrow"/>
          </a:ln>
          <a:effectLst/>
        </p:spPr>
      </p:cxnSp>
      <p:sp>
        <p:nvSpPr>
          <p:cNvPr id="27" name="Text Box 40"/>
          <p:cNvSpPr txBox="1">
            <a:spLocks noChangeArrowheads="1"/>
          </p:cNvSpPr>
          <p:nvPr/>
        </p:nvSpPr>
        <p:spPr bwMode="auto">
          <a:xfrm>
            <a:off x="3414941" y="5638800"/>
            <a:ext cx="928459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 dirty="0" smtClean="0"/>
              <a:t>Happy</a:t>
            </a:r>
            <a:endParaRPr lang="en-US" sz="2000" dirty="0"/>
          </a:p>
        </p:txBody>
      </p:sp>
      <p:sp>
        <p:nvSpPr>
          <p:cNvPr id="28" name="Text Box 40"/>
          <p:cNvSpPr txBox="1">
            <a:spLocks noChangeArrowheads="1"/>
          </p:cNvSpPr>
          <p:nvPr/>
        </p:nvSpPr>
        <p:spPr bwMode="auto">
          <a:xfrm>
            <a:off x="4405541" y="2038290"/>
            <a:ext cx="641021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 dirty="0" smtClean="0"/>
              <a:t>Sad</a:t>
            </a:r>
            <a:endParaRPr lang="en-US" sz="2000" dirty="0"/>
          </a:p>
        </p:txBody>
      </p:sp>
      <p:cxnSp>
        <p:nvCxnSpPr>
          <p:cNvPr id="33" name="Straight Arrow Connector 32"/>
          <p:cNvCxnSpPr/>
          <p:nvPr/>
        </p:nvCxnSpPr>
        <p:spPr bwMode="auto">
          <a:xfrm flipH="1">
            <a:off x="3352800" y="4001095"/>
            <a:ext cx="1052741" cy="875705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dash"/>
            <a:round/>
            <a:headEnd type="none" w="med" len="med"/>
            <a:tailEnd type="arrow"/>
          </a:ln>
          <a:effectLst/>
        </p:spPr>
      </p:cxnSp>
      <p:cxnSp>
        <p:nvCxnSpPr>
          <p:cNvPr id="37" name="Straight Arrow Connector 36"/>
          <p:cNvCxnSpPr/>
          <p:nvPr/>
        </p:nvCxnSpPr>
        <p:spPr bwMode="auto">
          <a:xfrm flipV="1">
            <a:off x="4371607" y="3125390"/>
            <a:ext cx="1052741" cy="875705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dash"/>
            <a:round/>
            <a:headEnd type="none" w="med" len="me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xmlns="" val="1541619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2803" grpId="0" build="p" bldLvl="2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 will talk about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15900" indent="-215900">
              <a:lnSpc>
                <a:spcPct val="100000"/>
              </a:lnSpc>
              <a:buFont typeface="Arial" charset="0"/>
              <a:buChar char="•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</a:pPr>
            <a:r>
              <a:rPr lang="en-US" sz="3200" dirty="0" smtClean="0">
                <a:solidFill>
                  <a:srgbClr val="000000"/>
                </a:solidFill>
                <a:ea typeface="AR PL KaitiM GB" charset="0"/>
                <a:cs typeface="AR PL KaitiM GB" charset="0"/>
              </a:rPr>
              <a:t>Averaging Faces</a:t>
            </a:r>
          </a:p>
          <a:p>
            <a:pPr marL="215900" indent="-215900">
              <a:lnSpc>
                <a:spcPct val="100000"/>
              </a:lnSpc>
              <a:buFont typeface="Arial" charset="0"/>
              <a:buChar char="•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</a:pPr>
            <a:r>
              <a:rPr lang="en-US" sz="3200" dirty="0" smtClean="0">
                <a:solidFill>
                  <a:srgbClr val="000000"/>
                </a:solidFill>
                <a:ea typeface="AR PL KaitiM GB" charset="0"/>
                <a:cs typeface="AR PL KaitiM GB" charset="0"/>
              </a:rPr>
              <a:t>Aligning Faces</a:t>
            </a:r>
          </a:p>
          <a:p>
            <a:pPr marL="215900" indent="-215900">
              <a:lnSpc>
                <a:spcPct val="100000"/>
              </a:lnSpc>
              <a:buFont typeface="Arial" charset="0"/>
              <a:buChar char="•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</a:pPr>
            <a:r>
              <a:rPr lang="en-US" sz="3200" dirty="0" smtClean="0">
                <a:solidFill>
                  <a:srgbClr val="000000"/>
                </a:solidFill>
                <a:ea typeface="AR PL KaitiM GB" charset="0"/>
                <a:cs typeface="AR PL KaitiM GB" charset="0"/>
              </a:rPr>
              <a:t>Morphing Faces</a:t>
            </a:r>
          </a:p>
          <a:p>
            <a:pPr marL="215900" indent="-215900">
              <a:lnSpc>
                <a:spcPct val="100000"/>
              </a:lnSpc>
              <a:buFont typeface="Arial" charset="0"/>
              <a:buChar char="•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</a:pPr>
            <a:r>
              <a:rPr lang="en-US" sz="3200" dirty="0" smtClean="0">
                <a:solidFill>
                  <a:srgbClr val="000000"/>
                </a:solidFill>
                <a:ea typeface="AR PL KaitiM GB" charset="0"/>
                <a:cs typeface="AR PL KaitiM GB" charset="0"/>
              </a:rPr>
              <a:t>Principal Component Analysis</a:t>
            </a:r>
          </a:p>
          <a:p>
            <a:pPr marL="215900" indent="-215900">
              <a:lnSpc>
                <a:spcPct val="100000"/>
              </a:lnSpc>
              <a:buFont typeface="Arial" charset="0"/>
              <a:buChar char="•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</a:pPr>
            <a:r>
              <a:rPr lang="en-US" sz="3200" dirty="0" smtClean="0">
                <a:solidFill>
                  <a:srgbClr val="000000"/>
                </a:solidFill>
                <a:ea typeface="AR PL KaitiM GB" charset="0"/>
                <a:cs typeface="AR PL KaitiM GB" charset="0"/>
              </a:rPr>
              <a:t>Face Attractiveness</a:t>
            </a:r>
          </a:p>
          <a:p>
            <a:pPr marL="215900" indent="-215900">
              <a:lnSpc>
                <a:spcPct val="100000"/>
              </a:lnSpc>
              <a:buFont typeface="Arial" charset="0"/>
              <a:buChar char="•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</a:pPr>
            <a:r>
              <a:rPr lang="en-US" sz="3200" dirty="0" smtClean="0">
                <a:solidFill>
                  <a:srgbClr val="000000"/>
                </a:solidFill>
                <a:ea typeface="AR PL KaitiM GB" charset="0"/>
                <a:cs typeface="AR PL KaitiM GB" charset="0"/>
              </a:rPr>
              <a:t>Further Applications</a:t>
            </a:r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xmlns="" val="2180054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he-IL" sz="3100" dirty="0" smtClean="0"/>
              <a:t>Face Space</a:t>
            </a:r>
          </a:p>
        </p:txBody>
      </p:sp>
      <p:sp>
        <p:nvSpPr>
          <p:cNvPr id="205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914400"/>
            <a:ext cx="8153400" cy="39624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altLang="he-IL" sz="1800" dirty="0" smtClean="0"/>
              <a:t>	</a:t>
            </a:r>
          </a:p>
          <a:p>
            <a:pPr marL="457200" indent="-457200">
              <a:lnSpc>
                <a:spcPct val="90000"/>
              </a:lnSpc>
              <a:buFont typeface="Arial"/>
              <a:buChar char="•"/>
            </a:pPr>
            <a:r>
              <a:rPr lang="en-US" sz="2800" dirty="0"/>
              <a:t>How to </a:t>
            </a:r>
            <a:r>
              <a:rPr lang="en-US" sz="2800" dirty="0" smtClean="0"/>
              <a:t>find a set of directions to cover all space?</a:t>
            </a:r>
            <a:endParaRPr lang="en-US" sz="2800" dirty="0"/>
          </a:p>
          <a:p>
            <a:pPr marL="457200" indent="-457200">
              <a:lnSpc>
                <a:spcPct val="90000"/>
              </a:lnSpc>
              <a:buFont typeface="Arial"/>
              <a:buChar char="•"/>
            </a:pPr>
            <a:endParaRPr lang="en-US" altLang="he-IL" sz="2800" dirty="0" smtClean="0"/>
          </a:p>
          <a:p>
            <a:pPr marL="457200" indent="-457200">
              <a:lnSpc>
                <a:spcPct val="90000"/>
              </a:lnSpc>
              <a:buFont typeface="Arial"/>
              <a:buChar char="•"/>
            </a:pPr>
            <a:r>
              <a:rPr lang="en-US" altLang="he-IL" sz="2800" dirty="0" smtClean="0"/>
              <a:t>We call these directions </a:t>
            </a:r>
            <a:r>
              <a:rPr lang="en-US" altLang="he-IL" sz="2800" b="1" dirty="0" smtClean="0"/>
              <a:t>Basis</a:t>
            </a:r>
          </a:p>
          <a:p>
            <a:pPr marL="457200" indent="-457200">
              <a:lnSpc>
                <a:spcPct val="90000"/>
              </a:lnSpc>
              <a:buFont typeface="Arial"/>
              <a:buChar char="•"/>
            </a:pPr>
            <a:r>
              <a:rPr lang="en-US" altLang="he-IL" sz="2800" dirty="0" smtClean="0"/>
              <a:t>If number of basis faces is large enough to span the face subspace:</a:t>
            </a:r>
          </a:p>
          <a:p>
            <a:pPr marL="457200" indent="-457200">
              <a:lnSpc>
                <a:spcPct val="90000"/>
              </a:lnSpc>
              <a:buFont typeface="Arial"/>
              <a:buChar char="•"/>
            </a:pPr>
            <a:r>
              <a:rPr lang="en-US" altLang="he-IL" sz="2800" dirty="0" smtClean="0"/>
              <a:t>Any new face can be represented as a linear combination of basis vectors.</a:t>
            </a:r>
          </a:p>
          <a:p>
            <a:pPr>
              <a:lnSpc>
                <a:spcPct val="90000"/>
              </a:lnSpc>
            </a:pPr>
            <a:endParaRPr lang="en-US" altLang="he-IL" sz="2800" dirty="0" smtClean="0"/>
          </a:p>
        </p:txBody>
      </p:sp>
      <p:pic>
        <p:nvPicPr>
          <p:cNvPr id="2054" name="Picture 6"/>
          <p:cNvPicPr>
            <a:picLocks noChangeAspect="1" noChangeArrowheads="1"/>
          </p:cNvPicPr>
          <p:nvPr/>
        </p:nvPicPr>
        <p:blipFill rotWithShape="1">
          <a:blip r:embed="rId2" cstate="print"/>
          <a:srcRect b="55556"/>
          <a:stretch/>
        </p:blipFill>
        <p:spPr bwMode="auto">
          <a:xfrm>
            <a:off x="533400" y="4876800"/>
            <a:ext cx="7755647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Issues:</a:t>
            </a:r>
          </a:p>
        </p:txBody>
      </p:sp>
      <p:sp>
        <p:nvSpPr>
          <p:cNvPr id="8847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457200" indent="-457200">
              <a:buFontTx/>
              <a:buAutoNum type="arabicPeriod"/>
            </a:pPr>
            <a:r>
              <a:rPr lang="en-US" dirty="0" smtClean="0"/>
              <a:t>How many basis faces is enough?</a:t>
            </a:r>
          </a:p>
          <a:p>
            <a:pPr marL="457200" indent="-457200">
              <a:buFontTx/>
              <a:buAutoNum type="arabicPeriod"/>
            </a:pPr>
            <a:r>
              <a:rPr lang="en-US" dirty="0" smtClean="0"/>
              <a:t>Which ones should they be?</a:t>
            </a:r>
          </a:p>
          <a:p>
            <a:pPr marL="457200" indent="-457200">
              <a:buFontTx/>
              <a:buAutoNum type="arabicPeriod"/>
            </a:pPr>
            <a:r>
              <a:rPr lang="en-US" dirty="0" smtClean="0"/>
              <a:t>What if some variations are more important than others?</a:t>
            </a:r>
          </a:p>
          <a:p>
            <a:pPr marL="838200" lvl="1" indent="-381000"/>
            <a:r>
              <a:rPr lang="en-US" dirty="0" smtClean="0"/>
              <a:t>E.g. corners of mouth carry much more information than haircut</a:t>
            </a:r>
          </a:p>
          <a:p>
            <a:pPr marL="457200" indent="-457200"/>
            <a:endParaRPr lang="en-US" dirty="0" smtClean="0"/>
          </a:p>
          <a:p>
            <a:pPr marL="457200" indent="-457200"/>
            <a:r>
              <a:rPr lang="en-US" dirty="0" smtClean="0"/>
              <a:t>Need a way to obtain basis images automatically, in order of importance!  </a:t>
            </a:r>
          </a:p>
          <a:p>
            <a:pPr marL="457200" indent="-457200"/>
            <a:endParaRPr lang="en-US" dirty="0" smtClean="0"/>
          </a:p>
          <a:p>
            <a:pPr marL="457200" indent="-457200"/>
            <a:r>
              <a:rPr lang="en-US" dirty="0" smtClean="0"/>
              <a:t>But what’s important?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47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47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47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47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473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473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473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473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473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473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84739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Principal Component Analysis</a:t>
            </a:r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11200" y="1233488"/>
            <a:ext cx="7766050" cy="2881312"/>
          </a:xfrm>
        </p:spPr>
        <p:txBody>
          <a:bodyPr/>
          <a:lstStyle/>
          <a:p>
            <a:pPr>
              <a:lnSpc>
                <a:spcPct val="115000"/>
              </a:lnSpc>
              <a:spcBef>
                <a:spcPct val="15000"/>
              </a:spcBef>
            </a:pPr>
            <a:r>
              <a:rPr lang="en-US" dirty="0" smtClean="0"/>
              <a:t>Given a point set                     , in an </a:t>
            </a:r>
            <a:r>
              <a:rPr lang="en-US" sz="2500" i="1" dirty="0" smtClean="0">
                <a:latin typeface="Times New Roman" pitchFamily="18" charset="0"/>
              </a:rPr>
              <a:t>M</a:t>
            </a:r>
            <a:r>
              <a:rPr lang="en-US" dirty="0" smtClean="0"/>
              <a:t>-dim space, PCA finds a basis such that</a:t>
            </a:r>
          </a:p>
          <a:p>
            <a:pPr marL="457200" lvl="1" indent="-279400">
              <a:lnSpc>
                <a:spcPct val="110000"/>
              </a:lnSpc>
              <a:spcBef>
                <a:spcPct val="25000"/>
              </a:spcBef>
            </a:pPr>
            <a:r>
              <a:rPr lang="en-US" dirty="0" smtClean="0"/>
              <a:t>coefficients of the point set in that basis are uncorrelated</a:t>
            </a:r>
          </a:p>
          <a:p>
            <a:pPr marL="457200" lvl="1" indent="-279400">
              <a:lnSpc>
                <a:spcPct val="110000"/>
              </a:lnSpc>
              <a:spcBef>
                <a:spcPct val="25000"/>
              </a:spcBef>
            </a:pPr>
            <a:r>
              <a:rPr lang="en-US" dirty="0" smtClean="0"/>
              <a:t>The most variation is in the first basis vector, then second, …</a:t>
            </a:r>
          </a:p>
        </p:txBody>
      </p:sp>
      <p:grpSp>
        <p:nvGrpSpPr>
          <p:cNvPr id="29700" name="Group 4"/>
          <p:cNvGrpSpPr>
            <a:grpSpLocks/>
          </p:cNvGrpSpPr>
          <p:nvPr/>
        </p:nvGrpSpPr>
        <p:grpSpPr bwMode="auto">
          <a:xfrm>
            <a:off x="1433513" y="4360861"/>
            <a:ext cx="6719887" cy="2116139"/>
            <a:chOff x="903" y="2408"/>
            <a:chExt cx="4233" cy="1333"/>
          </a:xfrm>
        </p:grpSpPr>
        <p:grpSp>
          <p:nvGrpSpPr>
            <p:cNvPr id="29702" name="Group 5"/>
            <p:cNvGrpSpPr>
              <a:grpSpLocks/>
            </p:cNvGrpSpPr>
            <p:nvPr/>
          </p:nvGrpSpPr>
          <p:grpSpPr bwMode="auto">
            <a:xfrm>
              <a:off x="903" y="2408"/>
              <a:ext cx="3463" cy="1333"/>
              <a:chOff x="903" y="2408"/>
              <a:chExt cx="3463" cy="1333"/>
            </a:xfrm>
          </p:grpSpPr>
          <p:pic>
            <p:nvPicPr>
              <p:cNvPr id="29705" name="Picture 6" descr="scatter1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903" y="2509"/>
                <a:ext cx="3387" cy="12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29706" name="Text Box 7"/>
              <p:cNvSpPr txBox="1">
                <a:spLocks noChangeArrowheads="1"/>
              </p:cNvSpPr>
              <p:nvPr/>
            </p:nvSpPr>
            <p:spPr bwMode="auto">
              <a:xfrm>
                <a:off x="1286" y="2408"/>
                <a:ext cx="254" cy="28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>
                  <a:lnSpc>
                    <a:spcPct val="105000"/>
                  </a:lnSpc>
                  <a:spcBef>
                    <a:spcPct val="20000"/>
                  </a:spcBef>
                  <a:spcAft>
                    <a:spcPct val="10000"/>
                  </a:spcAft>
                  <a:buSzPct val="120000"/>
                </a:pPr>
                <a:r>
                  <a:rPr lang="en-US" sz="2200" i="1">
                    <a:solidFill>
                      <a:srgbClr val="000000"/>
                    </a:solidFill>
                    <a:latin typeface="Times New Roman" pitchFamily="18" charset="0"/>
                  </a:rPr>
                  <a:t>x</a:t>
                </a:r>
                <a:r>
                  <a:rPr lang="en-US" sz="2200" baseline="-25000">
                    <a:solidFill>
                      <a:srgbClr val="000000"/>
                    </a:solidFill>
                    <a:latin typeface="Times New Roman" pitchFamily="18" charset="0"/>
                  </a:rPr>
                  <a:t>1</a:t>
                </a:r>
              </a:p>
            </p:txBody>
          </p:sp>
          <p:sp>
            <p:nvSpPr>
              <p:cNvPr id="29707" name="Text Box 8"/>
              <p:cNvSpPr txBox="1">
                <a:spLocks noChangeArrowheads="1"/>
              </p:cNvSpPr>
              <p:nvPr/>
            </p:nvSpPr>
            <p:spPr bwMode="auto">
              <a:xfrm>
                <a:off x="1951" y="3041"/>
                <a:ext cx="254" cy="28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>
                  <a:lnSpc>
                    <a:spcPct val="105000"/>
                  </a:lnSpc>
                  <a:spcBef>
                    <a:spcPct val="20000"/>
                  </a:spcBef>
                  <a:spcAft>
                    <a:spcPct val="10000"/>
                  </a:spcAft>
                  <a:buSzPct val="120000"/>
                </a:pPr>
                <a:r>
                  <a:rPr lang="en-US" sz="2200" i="1">
                    <a:solidFill>
                      <a:srgbClr val="000000"/>
                    </a:solidFill>
                    <a:latin typeface="Times New Roman" pitchFamily="18" charset="0"/>
                  </a:rPr>
                  <a:t>x</a:t>
                </a:r>
                <a:r>
                  <a:rPr lang="en-US" sz="2200" baseline="-25000">
                    <a:solidFill>
                      <a:srgbClr val="000000"/>
                    </a:solidFill>
                    <a:latin typeface="Times New Roman" pitchFamily="18" charset="0"/>
                  </a:rPr>
                  <a:t>0</a:t>
                </a:r>
              </a:p>
            </p:txBody>
          </p:sp>
          <p:sp>
            <p:nvSpPr>
              <p:cNvPr id="29708" name="Text Box 9"/>
              <p:cNvSpPr txBox="1">
                <a:spLocks noChangeArrowheads="1"/>
              </p:cNvSpPr>
              <p:nvPr/>
            </p:nvSpPr>
            <p:spPr bwMode="auto">
              <a:xfrm>
                <a:off x="3439" y="2409"/>
                <a:ext cx="254" cy="28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>
                  <a:lnSpc>
                    <a:spcPct val="105000"/>
                  </a:lnSpc>
                  <a:spcBef>
                    <a:spcPct val="20000"/>
                  </a:spcBef>
                  <a:spcAft>
                    <a:spcPct val="10000"/>
                  </a:spcAft>
                  <a:buSzPct val="120000"/>
                </a:pPr>
                <a:r>
                  <a:rPr lang="en-US" sz="2200" i="1">
                    <a:solidFill>
                      <a:srgbClr val="000000"/>
                    </a:solidFill>
                    <a:latin typeface="Times New Roman" pitchFamily="18" charset="0"/>
                  </a:rPr>
                  <a:t>x</a:t>
                </a:r>
                <a:r>
                  <a:rPr lang="en-US" sz="2200" baseline="-25000">
                    <a:solidFill>
                      <a:srgbClr val="000000"/>
                    </a:solidFill>
                    <a:latin typeface="Times New Roman" pitchFamily="18" charset="0"/>
                  </a:rPr>
                  <a:t>1</a:t>
                </a:r>
              </a:p>
            </p:txBody>
          </p:sp>
          <p:sp>
            <p:nvSpPr>
              <p:cNvPr id="29709" name="Text Box 10"/>
              <p:cNvSpPr txBox="1">
                <a:spLocks noChangeArrowheads="1"/>
              </p:cNvSpPr>
              <p:nvPr/>
            </p:nvSpPr>
            <p:spPr bwMode="auto">
              <a:xfrm>
                <a:off x="4112" y="3042"/>
                <a:ext cx="254" cy="28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>
                  <a:lnSpc>
                    <a:spcPct val="105000"/>
                  </a:lnSpc>
                  <a:spcBef>
                    <a:spcPct val="20000"/>
                  </a:spcBef>
                  <a:spcAft>
                    <a:spcPct val="10000"/>
                  </a:spcAft>
                  <a:buSzPct val="120000"/>
                </a:pPr>
                <a:r>
                  <a:rPr lang="en-US" sz="2200" i="1">
                    <a:solidFill>
                      <a:srgbClr val="000000"/>
                    </a:solidFill>
                    <a:latin typeface="Times New Roman" pitchFamily="18" charset="0"/>
                  </a:rPr>
                  <a:t>x</a:t>
                </a:r>
                <a:r>
                  <a:rPr lang="en-US" sz="2200" baseline="-25000">
                    <a:solidFill>
                      <a:srgbClr val="000000"/>
                    </a:solidFill>
                    <a:latin typeface="Times New Roman" pitchFamily="18" charset="0"/>
                  </a:rPr>
                  <a:t>0</a:t>
                </a:r>
              </a:p>
            </p:txBody>
          </p:sp>
        </p:grpSp>
        <p:sp>
          <p:nvSpPr>
            <p:cNvPr id="29703" name="Text Box 11"/>
            <p:cNvSpPr txBox="1">
              <a:spLocks noChangeArrowheads="1"/>
            </p:cNvSpPr>
            <p:nvPr/>
          </p:nvSpPr>
          <p:spPr bwMode="auto">
            <a:xfrm>
              <a:off x="4134" y="2423"/>
              <a:ext cx="1002" cy="3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lnSpc>
                  <a:spcPct val="105000"/>
                </a:lnSpc>
                <a:spcBef>
                  <a:spcPct val="20000"/>
                </a:spcBef>
                <a:spcAft>
                  <a:spcPct val="10000"/>
                </a:spcAft>
                <a:buSzPct val="120000"/>
              </a:pPr>
              <a:r>
                <a:rPr lang="en-US" sz="1600">
                  <a:solidFill>
                    <a:srgbClr val="990000"/>
                  </a:solidFill>
                </a:rPr>
                <a:t>1</a:t>
              </a:r>
              <a:r>
                <a:rPr lang="en-US" sz="1600" baseline="30000">
                  <a:solidFill>
                    <a:srgbClr val="990000"/>
                  </a:solidFill>
                </a:rPr>
                <a:t>st</a:t>
              </a:r>
              <a:r>
                <a:rPr lang="en-US" sz="1600">
                  <a:solidFill>
                    <a:srgbClr val="990000"/>
                  </a:solidFill>
                </a:rPr>
                <a:t> principal component</a:t>
              </a:r>
            </a:p>
          </p:txBody>
        </p:sp>
        <p:sp>
          <p:nvSpPr>
            <p:cNvPr id="29704" name="Text Box 12"/>
            <p:cNvSpPr txBox="1">
              <a:spLocks noChangeArrowheads="1"/>
            </p:cNvSpPr>
            <p:nvPr/>
          </p:nvSpPr>
          <p:spPr bwMode="auto">
            <a:xfrm>
              <a:off x="2751" y="2696"/>
              <a:ext cx="1002" cy="3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lnSpc>
                  <a:spcPct val="105000"/>
                </a:lnSpc>
                <a:spcBef>
                  <a:spcPct val="20000"/>
                </a:spcBef>
                <a:spcAft>
                  <a:spcPct val="10000"/>
                </a:spcAft>
                <a:buSzPct val="120000"/>
              </a:pPr>
              <a:r>
                <a:rPr lang="en-US" sz="1600">
                  <a:solidFill>
                    <a:srgbClr val="990000"/>
                  </a:solidFill>
                </a:rPr>
                <a:t>2</a:t>
              </a:r>
              <a:r>
                <a:rPr lang="en-US" sz="1600" baseline="30000">
                  <a:solidFill>
                    <a:srgbClr val="990000"/>
                  </a:solidFill>
                </a:rPr>
                <a:t>nd</a:t>
              </a:r>
              <a:r>
                <a:rPr lang="en-US" sz="1600">
                  <a:solidFill>
                    <a:srgbClr val="990000"/>
                  </a:solidFill>
                </a:rPr>
                <a:t> principal component</a:t>
              </a:r>
            </a:p>
          </p:txBody>
        </p:sp>
      </p:grpSp>
      <p:pic>
        <p:nvPicPr>
          <p:cNvPr id="29701" name="Picture 13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276600" y="1374775"/>
            <a:ext cx="1304925" cy="3016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PCA in MATLAB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914400"/>
            <a:ext cx="7772400" cy="2819400"/>
          </a:xfrm>
        </p:spPr>
        <p:txBody>
          <a:bodyPr/>
          <a:lstStyle/>
          <a:p>
            <a:r>
              <a:rPr lang="en-US" dirty="0">
                <a:latin typeface="Courier"/>
                <a:cs typeface="Courier"/>
              </a:rPr>
              <a:t>x=rand(3,10);%10 3D examples</a:t>
            </a:r>
          </a:p>
          <a:p>
            <a:r>
              <a:rPr lang="en-US" dirty="0">
                <a:latin typeface="Courier"/>
                <a:cs typeface="Courier"/>
              </a:rPr>
              <a:t> </a:t>
            </a:r>
          </a:p>
          <a:p>
            <a:r>
              <a:rPr lang="en-US" dirty="0">
                <a:latin typeface="Courier"/>
                <a:cs typeface="Courier"/>
              </a:rPr>
              <a:t>M=mean(x,2);</a:t>
            </a:r>
          </a:p>
          <a:p>
            <a:r>
              <a:rPr lang="tr-TR" dirty="0" smtClean="0">
                <a:latin typeface="Courier"/>
                <a:cs typeface="Courier"/>
              </a:rPr>
              <a:t>x2=</a:t>
            </a:r>
            <a:r>
              <a:rPr lang="tr-TR" dirty="0">
                <a:latin typeface="Courier"/>
                <a:cs typeface="Courier"/>
              </a:rPr>
              <a:t>x-</a:t>
            </a:r>
            <a:r>
              <a:rPr lang="tr-TR" dirty="0" err="1">
                <a:latin typeface="Courier"/>
                <a:cs typeface="Courier"/>
              </a:rPr>
              <a:t>repmat</a:t>
            </a:r>
            <a:r>
              <a:rPr lang="tr-TR" dirty="0">
                <a:latin typeface="Courier"/>
                <a:cs typeface="Courier"/>
              </a:rPr>
              <a:t>(M,[1 n]);</a:t>
            </a:r>
          </a:p>
          <a:p>
            <a:r>
              <a:rPr lang="sk-SK" dirty="0">
                <a:latin typeface="Courier"/>
                <a:cs typeface="Courier"/>
              </a:rPr>
              <a:t>covariance=x2*x2';</a:t>
            </a:r>
          </a:p>
          <a:p>
            <a:r>
              <a:rPr lang="de-DE" dirty="0">
                <a:latin typeface="Courier"/>
                <a:cs typeface="Courier"/>
              </a:rPr>
              <a:t>[U E] = </a:t>
            </a:r>
            <a:r>
              <a:rPr lang="de-DE" dirty="0" err="1">
                <a:latin typeface="Courier"/>
                <a:cs typeface="Courier"/>
              </a:rPr>
              <a:t>eig</a:t>
            </a:r>
            <a:r>
              <a:rPr lang="de-DE" dirty="0">
                <a:latin typeface="Courier"/>
                <a:cs typeface="Courier"/>
              </a:rPr>
              <a:t>(</a:t>
            </a:r>
            <a:r>
              <a:rPr lang="de-DE" dirty="0" err="1">
                <a:latin typeface="Courier"/>
                <a:cs typeface="Courier"/>
              </a:rPr>
              <a:t>covariance</a:t>
            </a:r>
            <a:r>
              <a:rPr lang="de-DE" dirty="0">
                <a:latin typeface="Courier"/>
                <a:cs typeface="Courier"/>
              </a:rPr>
              <a:t>)</a:t>
            </a:r>
          </a:p>
          <a:p>
            <a:endParaRPr lang="en-US" dirty="0">
              <a:latin typeface="Courier"/>
              <a:cs typeface="Courier"/>
            </a:endParaRPr>
          </a:p>
          <a:p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304800" y="4419600"/>
            <a:ext cx="4572000" cy="193899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cs-CZ" dirty="0">
                <a:latin typeface="Courier"/>
                <a:cs typeface="Courier"/>
              </a:rPr>
              <a:t>U =</a:t>
            </a:r>
          </a:p>
          <a:p>
            <a:r>
              <a:rPr lang="en-US" dirty="0">
                <a:latin typeface="Courier"/>
                <a:cs typeface="Courier"/>
              </a:rPr>
              <a:t>    </a:t>
            </a:r>
            <a:r>
              <a:rPr lang="en-US" dirty="0">
                <a:solidFill>
                  <a:srgbClr val="FF0000"/>
                </a:solidFill>
                <a:latin typeface="Courier"/>
                <a:cs typeface="Courier"/>
              </a:rPr>
              <a:t>0.74</a:t>
            </a:r>
            <a:r>
              <a:rPr lang="en-US" dirty="0">
                <a:latin typeface="Courier"/>
                <a:cs typeface="Courier"/>
              </a:rPr>
              <a:t> </a:t>
            </a:r>
            <a:r>
              <a:rPr lang="en-US" dirty="0">
                <a:solidFill>
                  <a:srgbClr val="008000"/>
                </a:solidFill>
                <a:latin typeface="Courier"/>
                <a:cs typeface="Courier"/>
              </a:rPr>
              <a:t>0.07</a:t>
            </a:r>
            <a:r>
              <a:rPr lang="en-US" dirty="0">
                <a:latin typeface="Courier"/>
                <a:cs typeface="Courier"/>
              </a:rPr>
              <a:t> </a:t>
            </a:r>
            <a:r>
              <a:rPr lang="en-US" dirty="0">
                <a:solidFill>
                  <a:srgbClr val="0066FF"/>
                </a:solidFill>
                <a:latin typeface="Courier"/>
                <a:cs typeface="Courier"/>
              </a:rPr>
              <a:t>-0.66</a:t>
            </a:r>
          </a:p>
          <a:p>
            <a:r>
              <a:rPr lang="en-US" dirty="0">
                <a:latin typeface="Courier"/>
                <a:cs typeface="Courier"/>
              </a:rPr>
              <a:t>    </a:t>
            </a:r>
            <a:r>
              <a:rPr lang="en-US" dirty="0">
                <a:solidFill>
                  <a:srgbClr val="FF0000"/>
                </a:solidFill>
                <a:latin typeface="Courier"/>
                <a:cs typeface="Courier"/>
              </a:rPr>
              <a:t>0.65</a:t>
            </a:r>
            <a:r>
              <a:rPr lang="en-US" dirty="0">
                <a:latin typeface="Courier"/>
                <a:cs typeface="Courier"/>
              </a:rPr>
              <a:t> </a:t>
            </a:r>
            <a:r>
              <a:rPr lang="en-US" dirty="0">
                <a:solidFill>
                  <a:srgbClr val="008000"/>
                </a:solidFill>
                <a:latin typeface="Courier"/>
                <a:cs typeface="Courier"/>
              </a:rPr>
              <a:t>0.10</a:t>
            </a:r>
            <a:r>
              <a:rPr lang="en-US" dirty="0">
                <a:latin typeface="Courier"/>
                <a:cs typeface="Courier"/>
              </a:rPr>
              <a:t>  </a:t>
            </a:r>
            <a:r>
              <a:rPr lang="en-US" dirty="0">
                <a:solidFill>
                  <a:srgbClr val="0066FF"/>
                </a:solidFill>
                <a:latin typeface="Courier"/>
                <a:cs typeface="Courier"/>
              </a:rPr>
              <a:t>0.74</a:t>
            </a:r>
          </a:p>
          <a:p>
            <a:r>
              <a:rPr lang="en-US" dirty="0">
                <a:latin typeface="Courier"/>
                <a:cs typeface="Courier"/>
              </a:rPr>
              <a:t>   </a:t>
            </a:r>
            <a:r>
              <a:rPr lang="en-US" dirty="0">
                <a:solidFill>
                  <a:srgbClr val="FF0000"/>
                </a:solidFill>
                <a:latin typeface="Courier"/>
                <a:cs typeface="Courier"/>
              </a:rPr>
              <a:t>-0.12</a:t>
            </a:r>
            <a:r>
              <a:rPr lang="en-US" dirty="0">
                <a:latin typeface="Courier"/>
                <a:cs typeface="Courier"/>
              </a:rPr>
              <a:t> </a:t>
            </a:r>
            <a:r>
              <a:rPr lang="en-US" dirty="0">
                <a:solidFill>
                  <a:srgbClr val="008000"/>
                </a:solidFill>
                <a:latin typeface="Courier"/>
                <a:cs typeface="Courier"/>
              </a:rPr>
              <a:t>0.99</a:t>
            </a:r>
            <a:r>
              <a:rPr lang="en-US" dirty="0">
                <a:latin typeface="Courier"/>
                <a:cs typeface="Courier"/>
              </a:rPr>
              <a:t> </a:t>
            </a:r>
            <a:r>
              <a:rPr lang="en-US" dirty="0">
                <a:solidFill>
                  <a:srgbClr val="0066FF"/>
                </a:solidFill>
                <a:latin typeface="Courier"/>
                <a:cs typeface="Courier"/>
              </a:rPr>
              <a:t>-0.02</a:t>
            </a:r>
          </a:p>
          <a:p>
            <a:endParaRPr lang="en-US" dirty="0">
              <a:latin typeface="Courier"/>
              <a:cs typeface="Courier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105400" y="4421950"/>
            <a:ext cx="4572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>
                <a:latin typeface="Courier"/>
                <a:cs typeface="Courier"/>
              </a:rPr>
              <a:t>E =</a:t>
            </a:r>
          </a:p>
          <a:p>
            <a:r>
              <a:rPr lang="en-US" dirty="0">
                <a:latin typeface="Courier"/>
                <a:cs typeface="Courier"/>
              </a:rPr>
              <a:t>    </a:t>
            </a:r>
            <a:r>
              <a:rPr lang="en-US" dirty="0">
                <a:solidFill>
                  <a:srgbClr val="FF0000"/>
                </a:solidFill>
                <a:latin typeface="Courier"/>
                <a:cs typeface="Courier"/>
              </a:rPr>
              <a:t>0.27</a:t>
            </a:r>
            <a:r>
              <a:rPr lang="en-US" dirty="0">
                <a:latin typeface="Courier"/>
                <a:cs typeface="Courier"/>
              </a:rPr>
              <a:t>    0    0</a:t>
            </a:r>
          </a:p>
          <a:p>
            <a:r>
              <a:rPr lang="en-US" dirty="0">
                <a:latin typeface="Courier"/>
                <a:cs typeface="Courier"/>
              </a:rPr>
              <a:t>       0 </a:t>
            </a:r>
            <a:r>
              <a:rPr lang="en-US" dirty="0">
                <a:solidFill>
                  <a:srgbClr val="008000"/>
                </a:solidFill>
                <a:latin typeface="Courier"/>
                <a:cs typeface="Courier"/>
              </a:rPr>
              <a:t>0.63</a:t>
            </a:r>
            <a:r>
              <a:rPr lang="en-US" dirty="0">
                <a:latin typeface="Courier"/>
                <a:cs typeface="Courier"/>
              </a:rPr>
              <a:t>    0</a:t>
            </a:r>
          </a:p>
          <a:p>
            <a:r>
              <a:rPr lang="en-US" dirty="0">
                <a:latin typeface="Courier"/>
                <a:cs typeface="Courier"/>
              </a:rPr>
              <a:t>       0    0 </a:t>
            </a:r>
            <a:r>
              <a:rPr lang="en-US" dirty="0">
                <a:solidFill>
                  <a:srgbClr val="0066FF"/>
                </a:solidFill>
                <a:latin typeface="Courier"/>
                <a:cs typeface="Courier"/>
              </a:rPr>
              <a:t>0.94</a:t>
            </a:r>
          </a:p>
        </p:txBody>
      </p:sp>
    </p:spTree>
    <p:extLst>
      <p:ext uri="{BB962C8B-B14F-4D97-AF65-F5344CB8AC3E}">
        <p14:creationId xmlns:p14="http://schemas.microsoft.com/office/powerpoint/2010/main" xmlns="" val="3313505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Principal Component Analysis</a:t>
            </a:r>
          </a:p>
        </p:txBody>
      </p:sp>
      <p:grpSp>
        <p:nvGrpSpPr>
          <p:cNvPr id="31747" name="Group 4"/>
          <p:cNvGrpSpPr>
            <a:grpSpLocks/>
          </p:cNvGrpSpPr>
          <p:nvPr/>
        </p:nvGrpSpPr>
        <p:grpSpPr bwMode="auto">
          <a:xfrm>
            <a:off x="609600" y="3429000"/>
            <a:ext cx="7600950" cy="2627312"/>
            <a:chOff x="376" y="897"/>
            <a:chExt cx="4788" cy="1655"/>
          </a:xfrm>
        </p:grpSpPr>
        <p:sp>
          <p:nvSpPr>
            <p:cNvPr id="31749" name="Rectangle 5"/>
            <p:cNvSpPr>
              <a:spLocks noChangeArrowheads="1"/>
            </p:cNvSpPr>
            <p:nvPr/>
          </p:nvSpPr>
          <p:spPr bwMode="auto">
            <a:xfrm>
              <a:off x="376" y="897"/>
              <a:ext cx="2784" cy="1557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90488" tIns="44450" rIns="90488" bIns="44450"/>
            <a:lstStyle/>
            <a:p>
              <a:pPr marL="342900" indent="-342900">
                <a:spcBef>
                  <a:spcPct val="50000"/>
                </a:spcBef>
              </a:pPr>
              <a:r>
                <a:rPr lang="en-US"/>
                <a:t>Choosing subspace dimension</a:t>
              </a:r>
              <a:r>
                <a:rPr lang="en-US" sz="2600" i="1">
                  <a:latin typeface="Times New Roman" pitchFamily="18" charset="0"/>
                </a:rPr>
                <a:t> r</a:t>
              </a:r>
              <a:r>
                <a:rPr lang="en-US"/>
                <a:t>:</a:t>
              </a:r>
            </a:p>
            <a:p>
              <a:pPr marL="742950" lvl="1" indent="-285750">
                <a:spcBef>
                  <a:spcPct val="10000"/>
                </a:spcBef>
                <a:buFontTx/>
                <a:buChar char="•"/>
              </a:pPr>
              <a:r>
                <a:rPr lang="en-US" sz="2000"/>
                <a:t>look at decay of the eigenvalues as a function of  </a:t>
              </a:r>
              <a:r>
                <a:rPr lang="en-US" sz="2100" i="1">
                  <a:latin typeface="Times New Roman" pitchFamily="18" charset="0"/>
                </a:rPr>
                <a:t>r</a:t>
              </a:r>
            </a:p>
            <a:p>
              <a:pPr marL="742950" lvl="1" indent="-285750">
                <a:spcBef>
                  <a:spcPct val="10000"/>
                </a:spcBef>
                <a:buFontTx/>
                <a:buChar char="•"/>
              </a:pPr>
              <a:r>
                <a:rPr lang="en-US" sz="2000"/>
                <a:t>Larger </a:t>
              </a:r>
              <a:r>
                <a:rPr lang="en-US" sz="2200" i="1">
                  <a:latin typeface="Times New Roman" pitchFamily="18" charset="0"/>
                </a:rPr>
                <a:t>r</a:t>
              </a:r>
              <a:r>
                <a:rPr lang="en-US" sz="2000"/>
                <a:t> means lower expected error in the subspace data approximation</a:t>
              </a:r>
              <a:endParaRPr lang="en-US" sz="2100" i="1">
                <a:latin typeface="Times New Roman" pitchFamily="18" charset="0"/>
              </a:endParaRPr>
            </a:p>
          </p:txBody>
        </p:sp>
        <p:grpSp>
          <p:nvGrpSpPr>
            <p:cNvPr id="31750" name="Group 6"/>
            <p:cNvGrpSpPr>
              <a:grpSpLocks/>
            </p:cNvGrpSpPr>
            <p:nvPr/>
          </p:nvGrpSpPr>
          <p:grpSpPr bwMode="auto">
            <a:xfrm>
              <a:off x="3194" y="946"/>
              <a:ext cx="1970" cy="1606"/>
              <a:chOff x="3194" y="922"/>
              <a:chExt cx="1970" cy="1606"/>
            </a:xfrm>
          </p:grpSpPr>
          <p:grpSp>
            <p:nvGrpSpPr>
              <p:cNvPr id="31754" name="Group 7"/>
              <p:cNvGrpSpPr>
                <a:grpSpLocks/>
              </p:cNvGrpSpPr>
              <p:nvPr/>
            </p:nvGrpSpPr>
            <p:grpSpPr bwMode="auto">
              <a:xfrm>
                <a:off x="3194" y="922"/>
                <a:ext cx="1932" cy="1429"/>
                <a:chOff x="3194" y="922"/>
                <a:chExt cx="1932" cy="1429"/>
              </a:xfrm>
            </p:grpSpPr>
            <p:pic>
              <p:nvPicPr>
                <p:cNvPr id="31758" name="Picture 8" descr="baback1"/>
                <p:cNvPicPr>
                  <a:picLocks noChangeAspect="1" noChangeArrowheads="1"/>
                </p:cNvPicPr>
                <p:nvPr/>
              </p:nvPicPr>
              <p:blipFill>
                <a:blip r:embed="rId3" cstate="print"/>
                <a:srcRect/>
                <a:stretch>
                  <a:fillRect/>
                </a:stretch>
              </p:blipFill>
              <p:spPr bwMode="auto">
                <a:xfrm>
                  <a:off x="3194" y="922"/>
                  <a:ext cx="1932" cy="142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31759" name="Rectangle 9"/>
                <p:cNvSpPr>
                  <a:spLocks noChangeArrowheads="1"/>
                </p:cNvSpPr>
                <p:nvPr/>
              </p:nvSpPr>
              <p:spPr bwMode="auto">
                <a:xfrm>
                  <a:off x="3824" y="1136"/>
                  <a:ext cx="144" cy="152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chemeClr val="bg1"/>
                  </a:solidFill>
                  <a:miter lim="800000"/>
                  <a:headEnd/>
                  <a:tailEnd/>
                </a:ln>
              </p:spPr>
              <p:txBody>
                <a:bodyPr wrap="none" lIns="90488" tIns="44450" rIns="90488" bIns="44450" anchor="ctr"/>
                <a:lstStyle/>
                <a:p>
                  <a:endParaRPr lang="en-US"/>
                </a:p>
              </p:txBody>
            </p:sp>
            <p:sp>
              <p:nvSpPr>
                <p:cNvPr id="31760" name="Rectangle 10"/>
                <p:cNvSpPr>
                  <a:spLocks noChangeArrowheads="1"/>
                </p:cNvSpPr>
                <p:nvPr/>
              </p:nvSpPr>
              <p:spPr bwMode="auto">
                <a:xfrm>
                  <a:off x="3440" y="1136"/>
                  <a:ext cx="144" cy="152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chemeClr val="bg1"/>
                  </a:solidFill>
                  <a:miter lim="800000"/>
                  <a:headEnd/>
                  <a:tailEnd/>
                </a:ln>
              </p:spPr>
              <p:txBody>
                <a:bodyPr wrap="none" lIns="90488" tIns="44450" rIns="90488" bIns="44450" anchor="ctr"/>
                <a:lstStyle/>
                <a:p>
                  <a:endParaRPr lang="en-US"/>
                </a:p>
              </p:txBody>
            </p:sp>
          </p:grpSp>
          <p:sp>
            <p:nvSpPr>
              <p:cNvPr id="31755" name="Text Box 11"/>
              <p:cNvSpPr txBox="1">
                <a:spLocks noChangeArrowheads="1"/>
              </p:cNvSpPr>
              <p:nvPr/>
            </p:nvSpPr>
            <p:spPr bwMode="auto">
              <a:xfrm>
                <a:off x="3583" y="2310"/>
                <a:ext cx="164" cy="21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wrap="none" lIns="90488" tIns="44450" rIns="90488" bIns="44450">
                <a:spAutoFit/>
              </a:bodyPr>
              <a:lstStyle/>
              <a:p>
                <a:pPr>
                  <a:lnSpc>
                    <a:spcPct val="105000"/>
                  </a:lnSpc>
                  <a:spcBef>
                    <a:spcPct val="20000"/>
                  </a:spcBef>
                  <a:spcAft>
                    <a:spcPct val="10000"/>
                  </a:spcAft>
                  <a:buSzPct val="120000"/>
                </a:pPr>
                <a:r>
                  <a:rPr lang="en-US" sz="1600" i="1">
                    <a:solidFill>
                      <a:srgbClr val="000000"/>
                    </a:solidFill>
                    <a:latin typeface="Times New Roman" pitchFamily="18" charset="0"/>
                  </a:rPr>
                  <a:t>r</a:t>
                </a:r>
              </a:p>
            </p:txBody>
          </p:sp>
          <p:sp>
            <p:nvSpPr>
              <p:cNvPr id="31756" name="Text Box 12"/>
              <p:cNvSpPr txBox="1">
                <a:spLocks noChangeArrowheads="1"/>
              </p:cNvSpPr>
              <p:nvPr/>
            </p:nvSpPr>
            <p:spPr bwMode="auto">
              <a:xfrm>
                <a:off x="4943" y="2310"/>
                <a:ext cx="221" cy="21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wrap="none" lIns="90488" tIns="44450" rIns="90488" bIns="44450">
                <a:spAutoFit/>
              </a:bodyPr>
              <a:lstStyle/>
              <a:p>
                <a:pPr>
                  <a:lnSpc>
                    <a:spcPct val="105000"/>
                  </a:lnSpc>
                  <a:spcBef>
                    <a:spcPct val="20000"/>
                  </a:spcBef>
                  <a:spcAft>
                    <a:spcPct val="10000"/>
                  </a:spcAft>
                  <a:buSzPct val="120000"/>
                </a:pPr>
                <a:r>
                  <a:rPr lang="en-US" sz="1600" i="1">
                    <a:solidFill>
                      <a:srgbClr val="000000"/>
                    </a:solidFill>
                    <a:latin typeface="Times New Roman" pitchFamily="18" charset="0"/>
                  </a:rPr>
                  <a:t>M</a:t>
                </a:r>
              </a:p>
            </p:txBody>
          </p:sp>
          <p:sp>
            <p:nvSpPr>
              <p:cNvPr id="31757" name="Text Box 13"/>
              <p:cNvSpPr txBox="1">
                <a:spLocks noChangeArrowheads="1"/>
              </p:cNvSpPr>
              <p:nvPr/>
            </p:nvSpPr>
            <p:spPr bwMode="auto">
              <a:xfrm>
                <a:off x="3255" y="2310"/>
                <a:ext cx="178" cy="21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wrap="none" lIns="90488" tIns="44450" rIns="90488" bIns="44450">
                <a:spAutoFit/>
              </a:bodyPr>
              <a:lstStyle/>
              <a:p>
                <a:pPr>
                  <a:lnSpc>
                    <a:spcPct val="105000"/>
                  </a:lnSpc>
                  <a:spcBef>
                    <a:spcPct val="20000"/>
                  </a:spcBef>
                  <a:spcAft>
                    <a:spcPct val="10000"/>
                  </a:spcAft>
                  <a:buSzPct val="120000"/>
                </a:pPr>
                <a:r>
                  <a:rPr lang="en-US" sz="1600">
                    <a:solidFill>
                      <a:srgbClr val="000000"/>
                    </a:solidFill>
                    <a:latin typeface="Times New Roman" pitchFamily="18" charset="0"/>
                  </a:rPr>
                  <a:t>1</a:t>
                </a:r>
              </a:p>
            </p:txBody>
          </p:sp>
        </p:grpSp>
        <p:grpSp>
          <p:nvGrpSpPr>
            <p:cNvPr id="31751" name="Group 14"/>
            <p:cNvGrpSpPr>
              <a:grpSpLocks/>
            </p:cNvGrpSpPr>
            <p:nvPr/>
          </p:nvGrpSpPr>
          <p:grpSpPr bwMode="auto">
            <a:xfrm>
              <a:off x="4071" y="977"/>
              <a:ext cx="913" cy="218"/>
              <a:chOff x="4071" y="865"/>
              <a:chExt cx="913" cy="218"/>
            </a:xfrm>
          </p:grpSpPr>
          <p:sp>
            <p:nvSpPr>
              <p:cNvPr id="31752" name="Text Box 15"/>
              <p:cNvSpPr txBox="1">
                <a:spLocks noChangeArrowheads="1"/>
              </p:cNvSpPr>
              <p:nvPr/>
            </p:nvSpPr>
            <p:spPr bwMode="auto">
              <a:xfrm>
                <a:off x="4071" y="865"/>
                <a:ext cx="795" cy="21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wrap="none" lIns="90488" tIns="44450" rIns="90488" bIns="44450">
                <a:spAutoFit/>
              </a:bodyPr>
              <a:lstStyle/>
              <a:p>
                <a:pPr>
                  <a:lnSpc>
                    <a:spcPct val="105000"/>
                  </a:lnSpc>
                  <a:spcBef>
                    <a:spcPct val="20000"/>
                  </a:spcBef>
                  <a:spcAft>
                    <a:spcPct val="10000"/>
                  </a:spcAft>
                  <a:buSzPct val="120000"/>
                </a:pPr>
                <a:r>
                  <a:rPr lang="en-US" sz="1600">
                    <a:solidFill>
                      <a:srgbClr val="000000"/>
                    </a:solidFill>
                  </a:rPr>
                  <a:t>eigenvalues</a:t>
                </a:r>
              </a:p>
            </p:txBody>
          </p:sp>
          <p:pic>
            <p:nvPicPr>
              <p:cNvPr id="31753" name="Picture 16" descr="txp_fig"/>
              <p:cNvPicPr>
                <a:picLocks noChangeAspect="1" noChangeArrowheads="1"/>
              </p:cNvPicPr>
              <p:nvPr>
                <p:custDataLst>
                  <p:tags r:id="rId1"/>
                </p:custDataLst>
              </p:nvPr>
            </p:nvPicPr>
            <p:blipFill>
              <a:blip r:embed="rId4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4852" y="922"/>
                <a:ext cx="132" cy="157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</p:pic>
        </p:grpSp>
      </p:grpSp>
      <p:sp>
        <p:nvSpPr>
          <p:cNvPr id="31748" name="Rectangle 1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Continued…</a:t>
            </a:r>
          </a:p>
          <a:p>
            <a:pPr marL="342900" lvl="1" indent="-342900"/>
            <a:r>
              <a:rPr lang="en-US" sz="2400" dirty="0"/>
              <a:t>first </a:t>
            </a:r>
            <a:r>
              <a:rPr lang="en-US" sz="2400" i="1" dirty="0">
                <a:latin typeface="Times New Roman" pitchFamily="18" charset="0"/>
              </a:rPr>
              <a:t>r </a:t>
            </a:r>
            <a:r>
              <a:rPr lang="en-US" sz="2400" dirty="0">
                <a:latin typeface="Times New Roman" pitchFamily="18" charset="0"/>
              </a:rPr>
              <a:t>&lt; </a:t>
            </a:r>
            <a:r>
              <a:rPr lang="en-US" sz="2400" i="1" dirty="0">
                <a:latin typeface="Times New Roman" pitchFamily="18" charset="0"/>
              </a:rPr>
              <a:t>M</a:t>
            </a:r>
            <a:r>
              <a:rPr lang="en-US" sz="2400" dirty="0"/>
              <a:t>  basis vectors provide an approximate basis that minimizes the mean-squared-error (MSE) in the approximation (over all bases with dimension </a:t>
            </a:r>
            <a:r>
              <a:rPr lang="en-US" sz="2400" i="1" dirty="0">
                <a:latin typeface="Times New Roman" pitchFamily="18" charset="0"/>
              </a:rPr>
              <a:t>r</a:t>
            </a:r>
            <a:r>
              <a:rPr lang="en-US" sz="2400" dirty="0"/>
              <a:t>)</a:t>
            </a:r>
          </a:p>
          <a:p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EigenFaces</a:t>
            </a:r>
          </a:p>
        </p:txBody>
      </p:sp>
      <p:sp>
        <p:nvSpPr>
          <p:cNvPr id="32771" name="Text Box 3"/>
          <p:cNvSpPr txBox="1">
            <a:spLocks noChangeArrowheads="1"/>
          </p:cNvSpPr>
          <p:nvPr/>
        </p:nvSpPr>
        <p:spPr bwMode="auto">
          <a:xfrm>
            <a:off x="569913" y="1181100"/>
            <a:ext cx="7994650" cy="7302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0488" tIns="44450" rIns="90488" bIns="44450">
            <a:spAutoFit/>
          </a:bodyPr>
          <a:lstStyle/>
          <a:p>
            <a:pPr>
              <a:lnSpc>
                <a:spcPct val="105000"/>
              </a:lnSpc>
              <a:spcBef>
                <a:spcPct val="20000"/>
              </a:spcBef>
              <a:spcAft>
                <a:spcPct val="10000"/>
              </a:spcAft>
              <a:buSzPct val="120000"/>
            </a:pPr>
            <a:r>
              <a:rPr lang="en-US" sz="2000">
                <a:solidFill>
                  <a:srgbClr val="000000"/>
                </a:solidFill>
              </a:rPr>
              <a:t>First popular use of PCA on images was for modeling and recognition of faces </a:t>
            </a:r>
            <a:r>
              <a:rPr lang="en-US" sz="2000" i="1">
                <a:solidFill>
                  <a:srgbClr val="000000"/>
                </a:solidFill>
              </a:rPr>
              <a:t>[Kirby and Sirovich, 1990, Turk and Pentland, 1991]</a:t>
            </a: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557213" y="2095500"/>
            <a:ext cx="7900987" cy="3924300"/>
            <a:chOff x="351" y="1320"/>
            <a:chExt cx="4977" cy="2472"/>
          </a:xfrm>
        </p:grpSpPr>
        <p:pic>
          <p:nvPicPr>
            <p:cNvPr id="32782" name="Picture 5" descr="db_eigfacessmall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856" y="1320"/>
              <a:ext cx="2472" cy="24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2783" name="Text Box 6"/>
            <p:cNvSpPr txBox="1">
              <a:spLocks noChangeArrowheads="1"/>
            </p:cNvSpPr>
            <p:nvPr/>
          </p:nvSpPr>
          <p:spPr bwMode="auto">
            <a:xfrm>
              <a:off x="351" y="1360"/>
              <a:ext cx="2455" cy="1863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90488" tIns="44450" rIns="90488" bIns="44450">
              <a:spAutoFit/>
            </a:bodyPr>
            <a:lstStyle/>
            <a:p>
              <a:pPr marL="292100" indent="-228600">
                <a:lnSpc>
                  <a:spcPct val="105000"/>
                </a:lnSpc>
                <a:spcBef>
                  <a:spcPct val="20000"/>
                </a:spcBef>
                <a:spcAft>
                  <a:spcPct val="10000"/>
                </a:spcAft>
                <a:buClr>
                  <a:srgbClr val="990000"/>
                </a:buClr>
                <a:buFont typeface="Wingdings" pitchFamily="2" charset="2"/>
                <a:buChar char="§"/>
              </a:pPr>
              <a:r>
                <a:rPr lang="en-US" sz="2000" dirty="0">
                  <a:solidFill>
                    <a:srgbClr val="000000"/>
                  </a:solidFill>
                </a:rPr>
                <a:t>Collect a face ensemble</a:t>
              </a:r>
            </a:p>
            <a:p>
              <a:pPr marL="292100" indent="-228600">
                <a:lnSpc>
                  <a:spcPct val="105000"/>
                </a:lnSpc>
                <a:spcBef>
                  <a:spcPct val="20000"/>
                </a:spcBef>
                <a:spcAft>
                  <a:spcPct val="10000"/>
                </a:spcAft>
                <a:buClr>
                  <a:srgbClr val="990000"/>
                </a:buClr>
                <a:buFont typeface="Wingdings" pitchFamily="2" charset="2"/>
                <a:buChar char="§"/>
              </a:pPr>
              <a:r>
                <a:rPr lang="en-US" sz="2000" dirty="0">
                  <a:solidFill>
                    <a:srgbClr val="000000"/>
                  </a:solidFill>
                </a:rPr>
                <a:t>Normalize for contrast, scale, &amp; orientation. </a:t>
              </a:r>
            </a:p>
            <a:p>
              <a:pPr marL="292100" indent="-228600">
                <a:lnSpc>
                  <a:spcPct val="105000"/>
                </a:lnSpc>
                <a:spcBef>
                  <a:spcPct val="20000"/>
                </a:spcBef>
                <a:spcAft>
                  <a:spcPct val="10000"/>
                </a:spcAft>
                <a:buClr>
                  <a:srgbClr val="990000"/>
                </a:buClr>
                <a:buFont typeface="Wingdings" pitchFamily="2" charset="2"/>
                <a:buChar char="§"/>
              </a:pPr>
              <a:r>
                <a:rPr lang="en-US" sz="2000" dirty="0">
                  <a:solidFill>
                    <a:srgbClr val="000000"/>
                  </a:solidFill>
                </a:rPr>
                <a:t>Remove backgrounds</a:t>
              </a:r>
            </a:p>
            <a:p>
              <a:pPr marL="292100" indent="-228600">
                <a:lnSpc>
                  <a:spcPct val="105000"/>
                </a:lnSpc>
                <a:spcBef>
                  <a:spcPct val="20000"/>
                </a:spcBef>
                <a:spcAft>
                  <a:spcPct val="10000"/>
                </a:spcAft>
                <a:buClr>
                  <a:srgbClr val="990000"/>
                </a:buClr>
                <a:buFont typeface="Wingdings" pitchFamily="2" charset="2"/>
                <a:buChar char="§"/>
              </a:pPr>
              <a:r>
                <a:rPr lang="en-US" sz="2000" dirty="0">
                  <a:solidFill>
                    <a:srgbClr val="000000"/>
                  </a:solidFill>
                </a:rPr>
                <a:t>Apply PCA &amp; choose the first </a:t>
              </a:r>
              <a:r>
                <a:rPr lang="en-US" sz="2200" i="1" dirty="0">
                  <a:solidFill>
                    <a:srgbClr val="000000"/>
                  </a:solidFill>
                  <a:latin typeface="Times New Roman" pitchFamily="18" charset="0"/>
                </a:rPr>
                <a:t>N </a:t>
              </a:r>
              <a:r>
                <a:rPr lang="en-US" sz="2000" dirty="0" err="1">
                  <a:solidFill>
                    <a:srgbClr val="000000"/>
                  </a:solidFill>
                </a:rPr>
                <a:t>eigen</a:t>
              </a:r>
              <a:r>
                <a:rPr lang="en-US" sz="2000" dirty="0">
                  <a:solidFill>
                    <a:srgbClr val="000000"/>
                  </a:solidFill>
                </a:rPr>
                <a:t>-images that account for most of the variance of the data.</a:t>
              </a:r>
            </a:p>
          </p:txBody>
        </p:sp>
      </p:grpSp>
      <p:grpSp>
        <p:nvGrpSpPr>
          <p:cNvPr id="3" name="Group 7"/>
          <p:cNvGrpSpPr>
            <a:grpSpLocks/>
          </p:cNvGrpSpPr>
          <p:nvPr/>
        </p:nvGrpSpPr>
        <p:grpSpPr bwMode="auto">
          <a:xfrm>
            <a:off x="3719513" y="2933700"/>
            <a:ext cx="1157287" cy="2401888"/>
            <a:chOff x="2343" y="1848"/>
            <a:chExt cx="729" cy="1513"/>
          </a:xfrm>
        </p:grpSpPr>
        <p:sp>
          <p:nvSpPr>
            <p:cNvPr id="32780" name="Line 8"/>
            <p:cNvSpPr>
              <a:spLocks noChangeShapeType="1"/>
            </p:cNvSpPr>
            <p:nvPr/>
          </p:nvSpPr>
          <p:spPr bwMode="auto">
            <a:xfrm flipV="1">
              <a:off x="2720" y="1848"/>
              <a:ext cx="352" cy="1168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 type="triangle" w="lg" len="lg"/>
            </a:ln>
          </p:spPr>
          <p:txBody>
            <a:bodyPr lIns="90488" tIns="44450" rIns="90488" bIns="44450"/>
            <a:lstStyle/>
            <a:p>
              <a:endParaRPr lang="en-US"/>
            </a:p>
          </p:txBody>
        </p:sp>
        <p:sp>
          <p:nvSpPr>
            <p:cNvPr id="32781" name="Text Box 9"/>
            <p:cNvSpPr txBox="1">
              <a:spLocks noChangeArrowheads="1"/>
            </p:cNvSpPr>
            <p:nvPr/>
          </p:nvSpPr>
          <p:spPr bwMode="auto">
            <a:xfrm>
              <a:off x="2343" y="2977"/>
              <a:ext cx="506" cy="38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90488" tIns="44450" rIns="90488" bIns="44450">
              <a:spAutoFit/>
            </a:bodyPr>
            <a:lstStyle/>
            <a:p>
              <a:pPr algn="ctr">
                <a:lnSpc>
                  <a:spcPct val="95000"/>
                </a:lnSpc>
                <a:spcBef>
                  <a:spcPct val="20000"/>
                </a:spcBef>
                <a:spcAft>
                  <a:spcPct val="10000"/>
                </a:spcAft>
                <a:buSzPct val="120000"/>
              </a:pPr>
              <a:r>
                <a:rPr lang="en-US" sz="1800">
                  <a:solidFill>
                    <a:srgbClr val="FF0000"/>
                  </a:solidFill>
                </a:rPr>
                <a:t>mean face</a:t>
              </a:r>
            </a:p>
          </p:txBody>
        </p:sp>
      </p:grpSp>
      <p:grpSp>
        <p:nvGrpSpPr>
          <p:cNvPr id="4" name="Group 10"/>
          <p:cNvGrpSpPr>
            <a:grpSpLocks/>
          </p:cNvGrpSpPr>
          <p:nvPr/>
        </p:nvGrpSpPr>
        <p:grpSpPr bwMode="auto">
          <a:xfrm>
            <a:off x="3343275" y="3009900"/>
            <a:ext cx="4352925" cy="3100388"/>
            <a:chOff x="2106" y="1896"/>
            <a:chExt cx="2742" cy="1953"/>
          </a:xfrm>
        </p:grpSpPr>
        <p:sp>
          <p:nvSpPr>
            <p:cNvPr id="32775" name="Text Box 11"/>
            <p:cNvSpPr txBox="1">
              <a:spLocks noChangeArrowheads="1"/>
            </p:cNvSpPr>
            <p:nvPr/>
          </p:nvSpPr>
          <p:spPr bwMode="auto">
            <a:xfrm>
              <a:off x="2106" y="3465"/>
              <a:ext cx="730" cy="38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90488" tIns="44450" rIns="90488" bIns="44450">
              <a:spAutoFit/>
            </a:bodyPr>
            <a:lstStyle/>
            <a:p>
              <a:pPr algn="ctr">
                <a:lnSpc>
                  <a:spcPct val="95000"/>
                </a:lnSpc>
                <a:spcBef>
                  <a:spcPct val="20000"/>
                </a:spcBef>
                <a:spcAft>
                  <a:spcPct val="10000"/>
                </a:spcAft>
                <a:buSzPct val="120000"/>
              </a:pPr>
              <a:r>
                <a:rPr lang="en-US" sz="1800">
                  <a:solidFill>
                    <a:srgbClr val="FF0000"/>
                  </a:solidFill>
                </a:rPr>
                <a:t>lighting variation </a:t>
              </a:r>
            </a:p>
          </p:txBody>
        </p:sp>
        <p:grpSp>
          <p:nvGrpSpPr>
            <p:cNvPr id="32776" name="Group 12"/>
            <p:cNvGrpSpPr>
              <a:grpSpLocks/>
            </p:cNvGrpSpPr>
            <p:nvPr/>
          </p:nvGrpSpPr>
          <p:grpSpPr bwMode="auto">
            <a:xfrm>
              <a:off x="2700" y="1896"/>
              <a:ext cx="2148" cy="1616"/>
              <a:chOff x="2572" y="1896"/>
              <a:chExt cx="2276" cy="1392"/>
            </a:xfrm>
          </p:grpSpPr>
          <p:sp>
            <p:nvSpPr>
              <p:cNvPr id="32777" name="Line 13"/>
              <p:cNvSpPr>
                <a:spLocks noChangeShapeType="1"/>
              </p:cNvSpPr>
              <p:nvPr/>
            </p:nvSpPr>
            <p:spPr bwMode="auto">
              <a:xfrm flipV="1">
                <a:off x="2572" y="1920"/>
                <a:ext cx="1052" cy="1348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 type="triangle" w="lg" len="lg"/>
              </a:ln>
            </p:spPr>
            <p:txBody>
              <a:bodyPr lIns="90488" tIns="44450" rIns="90488" bIns="44450"/>
              <a:lstStyle/>
              <a:p>
                <a:endParaRPr lang="en-US"/>
              </a:p>
            </p:txBody>
          </p:sp>
          <p:sp>
            <p:nvSpPr>
              <p:cNvPr id="32778" name="Line 14"/>
              <p:cNvSpPr>
                <a:spLocks noChangeShapeType="1"/>
              </p:cNvSpPr>
              <p:nvPr/>
            </p:nvSpPr>
            <p:spPr bwMode="auto">
              <a:xfrm flipV="1">
                <a:off x="2574" y="1896"/>
                <a:ext cx="1698" cy="1383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 type="triangle" w="lg" len="lg"/>
              </a:ln>
            </p:spPr>
            <p:txBody>
              <a:bodyPr lIns="90488" tIns="44450" rIns="90488" bIns="44450"/>
              <a:lstStyle/>
              <a:p>
                <a:endParaRPr lang="en-US"/>
              </a:p>
            </p:txBody>
          </p:sp>
          <p:sp>
            <p:nvSpPr>
              <p:cNvPr id="32779" name="Line 15"/>
              <p:cNvSpPr>
                <a:spLocks noChangeShapeType="1"/>
              </p:cNvSpPr>
              <p:nvPr/>
            </p:nvSpPr>
            <p:spPr bwMode="auto">
              <a:xfrm flipV="1">
                <a:off x="2576" y="1912"/>
                <a:ext cx="2272" cy="1376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 type="triangle" w="lg" len="lg"/>
              </a:ln>
            </p:spPr>
            <p:txBody>
              <a:bodyPr lIns="90488" tIns="44450" rIns="90488" bIns="44450"/>
              <a:lstStyle/>
              <a:p>
                <a:endParaRPr lang="en-US"/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First 3 Shape Basis</a:t>
            </a:r>
          </a:p>
        </p:txBody>
      </p:sp>
      <p:pic>
        <p:nvPicPr>
          <p:cNvPr id="33798" name="Picture 10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619500" y="1219200"/>
            <a:ext cx="19050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799" name="Text Box 11"/>
          <p:cNvSpPr txBox="1">
            <a:spLocks noChangeArrowheads="1"/>
          </p:cNvSpPr>
          <p:nvPr/>
        </p:nvSpPr>
        <p:spPr bwMode="auto">
          <a:xfrm>
            <a:off x="5524500" y="3163888"/>
            <a:ext cx="26447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Mean appearance</a:t>
            </a:r>
          </a:p>
        </p:txBody>
      </p:sp>
      <p:sp>
        <p:nvSpPr>
          <p:cNvPr id="33800" name="Rectangle 12"/>
          <p:cNvSpPr>
            <a:spLocks noChangeArrowheads="1"/>
          </p:cNvSpPr>
          <p:nvPr/>
        </p:nvSpPr>
        <p:spPr bwMode="auto">
          <a:xfrm>
            <a:off x="0" y="6453188"/>
            <a:ext cx="69945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>
                <a:hlinkClick r:id="rId7"/>
              </a:rPr>
              <a:t>http://graphics.cs.cmu.edu/courses/15-463/2004_fall/www/handins/brh/final/</a:t>
            </a:r>
            <a:endParaRPr lang="en-US" sz="1600"/>
          </a:p>
        </p:txBody>
      </p:sp>
      <p:pic>
        <p:nvPicPr>
          <p:cNvPr id="14" name="eig01.avi">
            <a:hlinkClick r:id="" action="ppaction://media"/>
          </p:cNvPr>
          <p:cNvPicPr>
            <a:picLocks noRot="1"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link="rId8"/>
              </p:ext>
            </p:extLst>
          </p:nvPr>
        </p:nvPicPr>
        <p:blipFill>
          <a:blip r:embed="rId9" cstate="print"/>
          <a:stretch>
            <a:fillRect/>
          </a:stretch>
        </p:blipFill>
        <p:spPr>
          <a:xfrm>
            <a:off x="685800" y="3984308"/>
            <a:ext cx="2057400" cy="2468880"/>
          </a:xfrm>
          <a:prstGeom prst="rect">
            <a:avLst/>
          </a:prstGeom>
        </p:spPr>
      </p:pic>
      <p:pic>
        <p:nvPicPr>
          <p:cNvPr id="15" name="eig02.avi">
            <a:hlinkClick r:id="" action="ppaction://media"/>
          </p:cNvPr>
          <p:cNvPicPr>
            <a:picLocks noRot="1"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xmlns="" r:link="rId10"/>
              </p:ext>
            </p:extLst>
          </p:nvPr>
        </p:nvPicPr>
        <p:blipFill>
          <a:blip r:embed="rId11" cstate="print"/>
          <a:stretch>
            <a:fillRect/>
          </a:stretch>
        </p:blipFill>
        <p:spPr>
          <a:xfrm>
            <a:off x="3429000" y="3984308"/>
            <a:ext cx="2057400" cy="2468880"/>
          </a:xfrm>
          <a:prstGeom prst="rect">
            <a:avLst/>
          </a:prstGeom>
        </p:spPr>
      </p:pic>
      <p:pic>
        <p:nvPicPr>
          <p:cNvPr id="16" name="eig03.avi">
            <a:hlinkClick r:id="" action="ppaction://media"/>
          </p:cNvPr>
          <p:cNvPicPr>
            <a:picLocks noRot="1"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xmlns="" r:link="rId12"/>
              </p:ext>
            </p:extLst>
          </p:nvPr>
        </p:nvPicPr>
        <p:blipFill>
          <a:blip r:embed="rId13" cstate="print"/>
          <a:stretch>
            <a:fillRect/>
          </a:stretch>
        </p:blipFill>
        <p:spPr>
          <a:xfrm>
            <a:off x="6172200" y="3984308"/>
            <a:ext cx="2057400" cy="24688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video fullScrn="1"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video fullScrn="1"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video fullScrn="1">
              <p:cMediaNode>
                <p:cTn id="1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vide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Morphable</a:t>
            </a:r>
            <a:r>
              <a:rPr lang="en-US" dirty="0" smtClean="0"/>
              <a:t> Face Model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5181600"/>
            <a:ext cx="8001000" cy="990600"/>
          </a:xfrm>
        </p:spPr>
        <p:txBody>
          <a:bodyPr/>
          <a:lstStyle/>
          <a:p>
            <a:r>
              <a:rPr lang="en-US" sz="1800" dirty="0">
                <a:hlinkClick r:id="rId2"/>
              </a:rPr>
              <a:t>http://www.youtube.com/watch?v=wHg3a9z0aIg&amp;feature=</a:t>
            </a:r>
            <a:r>
              <a:rPr lang="en-US" sz="1800" dirty="0" smtClean="0">
                <a:hlinkClick r:id="rId2"/>
              </a:rPr>
              <a:t>related</a:t>
            </a:r>
            <a:endParaRPr lang="en-US" sz="1800" dirty="0" smtClean="0"/>
          </a:p>
        </p:txBody>
      </p:sp>
      <p:pic>
        <p:nvPicPr>
          <p:cNvPr id="4915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7680" y="1127009"/>
            <a:ext cx="8046720" cy="39783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36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Morphing Applications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>
          <a:xfrm>
            <a:off x="685800" y="1066800"/>
            <a:ext cx="7772400" cy="2590800"/>
          </a:xfrm>
        </p:spPr>
        <p:txBody>
          <a:bodyPr/>
          <a:lstStyle/>
          <a:p>
            <a:pPr marL="457200" indent="-457200">
              <a:buFont typeface="Arial"/>
              <a:buChar char="•"/>
            </a:pPr>
            <a:r>
              <a:rPr lang="en-US" dirty="0" smtClean="0"/>
              <a:t>The basis concept is useful in many domains</a:t>
            </a:r>
          </a:p>
          <a:p>
            <a:pPr marL="857250" lvl="1" indent="-457200">
              <a:buFont typeface="Arial"/>
              <a:buChar char="•"/>
            </a:pPr>
            <a:r>
              <a:rPr lang="en-US" dirty="0" smtClean="0"/>
              <a:t>3D-face</a:t>
            </a:r>
          </a:p>
          <a:p>
            <a:pPr marL="857250" lvl="1" indent="-457200">
              <a:buFont typeface="Arial"/>
              <a:buChar char="•"/>
            </a:pPr>
            <a:r>
              <a:rPr lang="en-US" dirty="0" smtClean="0"/>
              <a:t>Human pose</a:t>
            </a:r>
          </a:p>
          <a:p>
            <a:pPr marL="857250" lvl="1" indent="-457200">
              <a:buFont typeface="Arial"/>
              <a:buChar char="•"/>
            </a:pPr>
            <a:r>
              <a:rPr lang="en-US" dirty="0" smtClean="0"/>
              <a:t>Any Object</a:t>
            </a:r>
          </a:p>
        </p:txBody>
      </p:sp>
      <p:pic>
        <p:nvPicPr>
          <p:cNvPr id="4" name="Picture 3" descr="modeller_morph_age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48200" y="3886200"/>
            <a:ext cx="3606800" cy="16764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867400" y="5606534"/>
            <a:ext cx="150631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1800" dirty="0" err="1" smtClean="0"/>
              <a:t>facegen.com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xmlns="" val="684821551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09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Which face is more attractive?</a:t>
            </a:r>
          </a:p>
        </p:txBody>
      </p:sp>
      <p:sp>
        <p:nvSpPr>
          <p:cNvPr id="10209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093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99000" y="1143000"/>
            <a:ext cx="3636963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0933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8200" y="1143000"/>
            <a:ext cx="3636963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20934" name="Text Box 6"/>
          <p:cNvSpPr txBox="1">
            <a:spLocks noChangeArrowheads="1"/>
          </p:cNvSpPr>
          <p:nvPr/>
        </p:nvSpPr>
        <p:spPr bwMode="auto">
          <a:xfrm>
            <a:off x="5943600" y="6211888"/>
            <a:ext cx="11699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/>
              <a:t>original</a:t>
            </a:r>
          </a:p>
        </p:txBody>
      </p:sp>
      <p:sp>
        <p:nvSpPr>
          <p:cNvPr id="1020935" name="Text Box 7"/>
          <p:cNvSpPr txBox="1">
            <a:spLocks noChangeArrowheads="1"/>
          </p:cNvSpPr>
          <p:nvPr/>
        </p:nvSpPr>
        <p:spPr bwMode="auto">
          <a:xfrm>
            <a:off x="2057400" y="6248400"/>
            <a:ext cx="15081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 dirty="0"/>
              <a:t>beautified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09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09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0934" grpId="0"/>
      <p:bldP spid="102093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5181600" cy="838200"/>
          </a:xfrm>
        </p:spPr>
        <p:txBody>
          <a:bodyPr/>
          <a:lstStyle/>
          <a:p>
            <a:r>
              <a:rPr lang="en-US" dirty="0" smtClean="0"/>
              <a:t>The Power of Averaging</a:t>
            </a:r>
          </a:p>
        </p:txBody>
      </p:sp>
      <p:pic>
        <p:nvPicPr>
          <p:cNvPr id="858120" name="Picture 8" descr="The image “http://www-2.cs.cmu.edu/~efros/temp/sphalf02000.jpg” cannot be displayed, because it contains errors.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0720" y="1233968"/>
            <a:ext cx="7742714" cy="51618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63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963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828800"/>
            <a:ext cx="7772400" cy="4495800"/>
          </a:xfrm>
        </p:spPr>
        <p:txBody>
          <a:bodyPr/>
          <a:lstStyle/>
          <a:p>
            <a:pPr algn="ctr"/>
            <a:r>
              <a:rPr lang="en-US" sz="3600" b="1" dirty="0"/>
              <a:t>Data-Driven Enhancement of Facial Attractiveness</a:t>
            </a:r>
          </a:p>
          <a:p>
            <a:pPr algn="ctr"/>
            <a:endParaRPr lang="en-US" sz="3600" b="1" dirty="0"/>
          </a:p>
          <a:p>
            <a:pPr algn="ctr"/>
            <a:r>
              <a:rPr lang="en-US" dirty="0"/>
              <a:t>T. </a:t>
            </a:r>
            <a:r>
              <a:rPr lang="en-US" dirty="0" err="1"/>
              <a:t>Leyvand</a:t>
            </a:r>
            <a:r>
              <a:rPr lang="en-US" dirty="0"/>
              <a:t>, D. Cohen-Or, G. </a:t>
            </a:r>
            <a:r>
              <a:rPr lang="en-US" dirty="0" err="1"/>
              <a:t>Dror</a:t>
            </a:r>
            <a:r>
              <a:rPr lang="en-US" dirty="0"/>
              <a:t>, and D. </a:t>
            </a:r>
            <a:r>
              <a:rPr lang="en-US" dirty="0" err="1"/>
              <a:t>Lischinski</a:t>
            </a:r>
            <a:endParaRPr lang="en-US" dirty="0"/>
          </a:p>
          <a:p>
            <a:pPr algn="ctr"/>
            <a:endParaRPr lang="en-US" dirty="0"/>
          </a:p>
          <a:p>
            <a:pPr algn="ctr"/>
            <a:r>
              <a:rPr lang="en-US" dirty="0"/>
              <a:t>SIGGRAPH 2008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System Overview</a:t>
            </a:r>
          </a:p>
        </p:txBody>
      </p:sp>
      <p:graphicFrame>
        <p:nvGraphicFramePr>
          <p:cNvPr id="1003524" name="Object 4"/>
          <p:cNvGraphicFramePr>
            <a:graphicFrameLocks noGrp="1" noChangeAspect="1"/>
          </p:cNvGraphicFramePr>
          <p:nvPr>
            <p:ph idx="1"/>
          </p:nvPr>
        </p:nvGraphicFramePr>
        <p:xfrm>
          <a:off x="228600" y="1179513"/>
          <a:ext cx="8839200" cy="5068887"/>
        </p:xfrm>
        <a:graphic>
          <a:graphicData uri="http://schemas.openxmlformats.org/presentationml/2006/ole">
            <p:oleObj spid="_x0000_s51221" name="Image" r:id="rId4" imgW="11733333" imgH="6730159" progId="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/>
              <a:buChar char="•"/>
            </a:pPr>
            <a:r>
              <a:rPr lang="en-US" dirty="0" smtClean="0"/>
              <a:t>How to achieve Training Data:</a:t>
            </a:r>
          </a:p>
          <a:p>
            <a:r>
              <a:rPr lang="en-US" sz="2000" dirty="0" smtClean="0">
                <a:hlinkClick r:id="rId2"/>
              </a:rPr>
              <a:t>	http</a:t>
            </a:r>
            <a:r>
              <a:rPr lang="en-US" sz="2000" dirty="0">
                <a:hlinkClick r:id="rId2"/>
              </a:rPr>
              <a:t>://www.faceresearch.org/exp/experiment?id=</a:t>
            </a:r>
            <a:r>
              <a:rPr lang="en-US" sz="2000" dirty="0" smtClean="0">
                <a:hlinkClick r:id="rId2"/>
              </a:rPr>
              <a:t>486</a:t>
            </a:r>
            <a:endParaRPr lang="en-US" sz="2000" dirty="0" smtClean="0"/>
          </a:p>
          <a:p>
            <a:pPr>
              <a:buFont typeface="Arial"/>
              <a:buChar char="•"/>
            </a:pPr>
            <a:r>
              <a:rPr lang="pl-PL" dirty="0" smtClean="0"/>
              <a:t>Demo:</a:t>
            </a:r>
            <a:endParaRPr lang="pl-PL" dirty="0"/>
          </a:p>
          <a:p>
            <a:r>
              <a:rPr lang="pl-PL" sz="2000" dirty="0" smtClean="0">
                <a:hlinkClick r:id="rId3"/>
              </a:rPr>
              <a:t>	http</a:t>
            </a:r>
            <a:r>
              <a:rPr lang="pl-PL" sz="2000" dirty="0">
                <a:hlinkClick r:id="rId3"/>
              </a:rPr>
              <a:t>://www.youtube.com/watch?v=lVbrUuwK-</a:t>
            </a:r>
            <a:r>
              <a:rPr lang="pl-PL" sz="2000" dirty="0" smtClean="0">
                <a:hlinkClick r:id="rId3"/>
              </a:rPr>
              <a:t>8g</a:t>
            </a:r>
            <a:endParaRPr lang="en-US" sz="2000" dirty="0"/>
          </a:p>
          <a:p>
            <a:endParaRPr lang="pl-PL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0637" name="Rectangle 13"/>
          <p:cNvSpPr>
            <a:spLocks noChangeArrowheads="1"/>
          </p:cNvSpPr>
          <p:nvPr/>
        </p:nvSpPr>
        <p:spPr bwMode="auto">
          <a:xfrm>
            <a:off x="0" y="0"/>
            <a:ext cx="8915400" cy="17526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050636" name="Rectangle 1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506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3810000"/>
            <a:ext cx="7772400" cy="2895600"/>
          </a:xfrm>
        </p:spPr>
        <p:txBody>
          <a:bodyPr/>
          <a:lstStyle/>
          <a:p>
            <a:pPr marL="6350" indent="7938" algn="ctr"/>
            <a:r>
              <a:rPr lang="en-US" sz="3200" dirty="0">
                <a:hlinkClick r:id="rId4"/>
              </a:rPr>
              <a:t>Face Swapping: Automatically Replacing Faces in Photographs</a:t>
            </a:r>
            <a:endParaRPr lang="en-US" sz="3200" dirty="0"/>
          </a:p>
          <a:p>
            <a:pPr marL="6350" indent="7938" algn="ctr"/>
            <a:r>
              <a:rPr lang="en-US" sz="3200" dirty="0"/>
              <a:t> </a:t>
            </a:r>
            <a:endParaRPr lang="en-US" sz="1400" dirty="0"/>
          </a:p>
          <a:p>
            <a:pPr marL="6350" indent="7938" algn="ctr"/>
            <a:r>
              <a:rPr lang="en-US" sz="2000" dirty="0"/>
              <a:t>D. </a:t>
            </a:r>
            <a:r>
              <a:rPr lang="en-US" sz="2000" dirty="0" err="1"/>
              <a:t>Bitouk</a:t>
            </a:r>
            <a:r>
              <a:rPr lang="en-US" sz="2000" dirty="0"/>
              <a:t>, N. Kumar, S. </a:t>
            </a:r>
            <a:r>
              <a:rPr lang="en-US" sz="2000" dirty="0" err="1"/>
              <a:t>Dhillon</a:t>
            </a:r>
            <a:r>
              <a:rPr lang="en-US" sz="2000" dirty="0"/>
              <a:t>, P. </a:t>
            </a:r>
            <a:r>
              <a:rPr lang="en-US" sz="2000" dirty="0" err="1"/>
              <a:t>Belhumeur</a:t>
            </a:r>
            <a:r>
              <a:rPr lang="en-US" sz="2000" dirty="0"/>
              <a:t>, S. K. </a:t>
            </a:r>
            <a:r>
              <a:rPr lang="en-US" sz="2000" dirty="0" err="1"/>
              <a:t>Nayar</a:t>
            </a:r>
            <a:endParaRPr lang="en-US" sz="2000" dirty="0"/>
          </a:p>
          <a:p>
            <a:pPr marL="6350" indent="7938" algn="ctr"/>
            <a:r>
              <a:rPr lang="en-US" sz="2000" dirty="0"/>
              <a:t> </a:t>
            </a:r>
          </a:p>
          <a:p>
            <a:pPr marL="6350" indent="7938" algn="ctr"/>
            <a:r>
              <a:rPr lang="en-US" sz="2000" dirty="0"/>
              <a:t>SIGGRAPH 2008</a:t>
            </a:r>
          </a:p>
        </p:txBody>
      </p:sp>
      <p:graphicFrame>
        <p:nvGraphicFramePr>
          <p:cNvPr id="1050633" name="Object 9"/>
          <p:cNvGraphicFramePr>
            <a:graphicFrameLocks noGrp="1" noChangeAspect="1"/>
          </p:cNvGraphicFramePr>
          <p:nvPr>
            <p:ph sz="half" idx="4294967295"/>
          </p:nvPr>
        </p:nvGraphicFramePr>
        <p:xfrm>
          <a:off x="1524000" y="228600"/>
          <a:ext cx="6248400" cy="3327400"/>
        </p:xfrm>
        <a:graphic>
          <a:graphicData uri="http://schemas.openxmlformats.org/presentationml/2006/ole">
            <p:oleObj spid="_x0000_s56342" name="Image" r:id="rId5" imgW="11276190" imgH="6006349" progId="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77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More fun with faces</a:t>
            </a:r>
          </a:p>
        </p:txBody>
      </p:sp>
      <p:sp>
        <p:nvSpPr>
          <p:cNvPr id="10977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5299075"/>
            <a:ext cx="9144000" cy="1406525"/>
          </a:xfrm>
        </p:spPr>
        <p:txBody>
          <a:bodyPr/>
          <a:lstStyle/>
          <a:p>
            <a:pPr marL="6350" indent="7938" algn="ctr"/>
            <a:r>
              <a:rPr lang="en-US" dirty="0">
                <a:hlinkClick r:id="rId4"/>
              </a:rPr>
              <a:t>A Conditional Random Field for Automatic Photo Editing</a:t>
            </a:r>
            <a:endParaRPr lang="en-US" dirty="0"/>
          </a:p>
          <a:p>
            <a:pPr marL="6350" indent="7938" algn="ctr"/>
            <a:r>
              <a:rPr lang="en-US" dirty="0"/>
              <a:t>M. Brand, P. </a:t>
            </a:r>
            <a:r>
              <a:rPr lang="en-US" dirty="0" err="1"/>
              <a:t>Pletscher</a:t>
            </a:r>
            <a:endParaRPr lang="en-US" dirty="0"/>
          </a:p>
          <a:p>
            <a:pPr marL="6350" indent="7938" algn="ctr"/>
            <a:r>
              <a:rPr lang="en-US" dirty="0"/>
              <a:t>CVPR 2008</a:t>
            </a:r>
          </a:p>
        </p:txBody>
      </p:sp>
      <p:graphicFrame>
        <p:nvGraphicFramePr>
          <p:cNvPr id="1097732" name="Object 4"/>
          <p:cNvGraphicFramePr>
            <a:graphicFrameLocks noGrp="1" noChangeAspect="1"/>
          </p:cNvGraphicFramePr>
          <p:nvPr>
            <p:ph sz="half" idx="4294967295"/>
          </p:nvPr>
        </p:nvGraphicFramePr>
        <p:xfrm>
          <a:off x="2209800" y="914400"/>
          <a:ext cx="4876800" cy="4324350"/>
        </p:xfrm>
        <a:graphic>
          <a:graphicData uri="http://schemas.openxmlformats.org/presentationml/2006/ole">
            <p:oleObj spid="_x0000_s63509" name="Image" r:id="rId5" imgW="7517460" imgH="6666667" progId="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20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More fun with faces</a:t>
            </a:r>
          </a:p>
        </p:txBody>
      </p:sp>
      <p:sp>
        <p:nvSpPr>
          <p:cNvPr id="11120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5715000"/>
            <a:ext cx="7772400" cy="1143000"/>
          </a:xfrm>
        </p:spPr>
        <p:txBody>
          <a:bodyPr/>
          <a:lstStyle/>
          <a:p>
            <a:pPr algn="ctr"/>
            <a:r>
              <a:rPr lang="en-US" sz="1800" dirty="0">
                <a:hlinkClick r:id="rId3"/>
              </a:rPr>
              <a:t>Expressive Expression Mapping with Ratio Images</a:t>
            </a:r>
            <a:endParaRPr lang="en-US" sz="1800" dirty="0"/>
          </a:p>
          <a:p>
            <a:pPr algn="ctr"/>
            <a:r>
              <a:rPr lang="en-US" sz="1800" dirty="0"/>
              <a:t>Z. Liu, Y. Shan, Z. Zhang</a:t>
            </a:r>
          </a:p>
          <a:p>
            <a:pPr algn="ctr"/>
            <a:r>
              <a:rPr lang="en-US" sz="1800" dirty="0"/>
              <a:t>SIGGRAPH 2001</a:t>
            </a:r>
          </a:p>
        </p:txBody>
      </p:sp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2006600" y="914400"/>
            <a:ext cx="5334000" cy="2011363"/>
            <a:chOff x="144" y="768"/>
            <a:chExt cx="4455" cy="1680"/>
          </a:xfrm>
        </p:grpSpPr>
        <p:pic>
          <p:nvPicPr>
            <p:cNvPr id="1112068" name="Picture 4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44" y="768"/>
              <a:ext cx="1485" cy="16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112069" name="Picture 5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629" y="768"/>
              <a:ext cx="1485" cy="16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112070" name="Picture 6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3114" y="768"/>
              <a:ext cx="1485" cy="16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grpSp>
        <p:nvGrpSpPr>
          <p:cNvPr id="3" name="Group 14"/>
          <p:cNvGrpSpPr>
            <a:grpSpLocks/>
          </p:cNvGrpSpPr>
          <p:nvPr/>
        </p:nvGrpSpPr>
        <p:grpSpPr bwMode="auto">
          <a:xfrm>
            <a:off x="304800" y="3627438"/>
            <a:ext cx="4587875" cy="2011362"/>
            <a:chOff x="778" y="2141"/>
            <a:chExt cx="2890" cy="1267"/>
          </a:xfrm>
        </p:grpSpPr>
        <p:pic>
          <p:nvPicPr>
            <p:cNvPr id="1112072" name="Picture 8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778" y="2141"/>
              <a:ext cx="971" cy="12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112073" name="Picture 9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1734" y="2141"/>
              <a:ext cx="972" cy="12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112074" name="Picture 10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2696" y="2141"/>
              <a:ext cx="972" cy="12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sp>
        <p:nvSpPr>
          <p:cNvPr id="1112075" name="Text Box 11"/>
          <p:cNvSpPr txBox="1">
            <a:spLocks noChangeArrowheads="1"/>
          </p:cNvSpPr>
          <p:nvPr/>
        </p:nvSpPr>
        <p:spPr bwMode="auto">
          <a:xfrm>
            <a:off x="2057400" y="2919413"/>
            <a:ext cx="14922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600"/>
              <a:t>Original image</a:t>
            </a:r>
          </a:p>
        </p:txBody>
      </p:sp>
      <p:sp>
        <p:nvSpPr>
          <p:cNvPr id="1112076" name="Text Box 12"/>
          <p:cNvSpPr txBox="1">
            <a:spLocks noChangeArrowheads="1"/>
          </p:cNvSpPr>
          <p:nvPr/>
        </p:nvSpPr>
        <p:spPr bwMode="auto">
          <a:xfrm>
            <a:off x="3581400" y="2924175"/>
            <a:ext cx="2057400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n-US" sz="1600"/>
              <a:t>Expression transfer by warping</a:t>
            </a:r>
          </a:p>
        </p:txBody>
      </p:sp>
      <p:sp>
        <p:nvSpPr>
          <p:cNvPr id="1112077" name="Text Box 13"/>
          <p:cNvSpPr txBox="1">
            <a:spLocks noChangeArrowheads="1"/>
          </p:cNvSpPr>
          <p:nvPr/>
        </p:nvSpPr>
        <p:spPr bwMode="auto">
          <a:xfrm>
            <a:off x="5486400" y="2895600"/>
            <a:ext cx="20574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n-US" sz="1600"/>
              <a:t>Proposed method</a:t>
            </a:r>
          </a:p>
        </p:txBody>
      </p:sp>
      <p:pic>
        <p:nvPicPr>
          <p:cNvPr id="1112079" name="Picture 15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851525" y="3627438"/>
            <a:ext cx="1489075" cy="2011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12080" name="Picture 16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7340600" y="3627438"/>
            <a:ext cx="1489075" cy="2011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err="1"/>
              <a:t>Realtime</a:t>
            </a:r>
            <a:r>
              <a:rPr lang="en-US" sz="2800" dirty="0"/>
              <a:t> Performance-Based Facial Animation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5198696"/>
            <a:ext cx="7772400" cy="973504"/>
          </a:xfrm>
        </p:spPr>
        <p:txBody>
          <a:bodyPr/>
          <a:lstStyle/>
          <a:p>
            <a:pPr algn="ctr"/>
            <a:r>
              <a:rPr lang="pl-PL" sz="2000" dirty="0">
                <a:hlinkClick r:id="rId2"/>
              </a:rPr>
              <a:t>http://www.youtube.com/watch?v=</a:t>
            </a:r>
            <a:r>
              <a:rPr lang="pl-PL" sz="2000" dirty="0" smtClean="0">
                <a:hlinkClick r:id="rId2"/>
              </a:rPr>
              <a:t>8kbPhG3y8ts</a:t>
            </a:r>
            <a:endParaRPr lang="en-US" sz="2000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243667" y="914400"/>
            <a:ext cx="4546600" cy="4284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518258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Things to remember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/>
              <a:buChar char="•"/>
            </a:pPr>
            <a:r>
              <a:rPr lang="en-US" dirty="0" smtClean="0"/>
              <a:t>Appearance Vector</a:t>
            </a:r>
          </a:p>
          <a:p>
            <a:pPr>
              <a:buFont typeface="Arial"/>
              <a:buChar char="•"/>
            </a:pPr>
            <a:r>
              <a:rPr lang="en-US" dirty="0" smtClean="0"/>
              <a:t>Shape Vector</a:t>
            </a:r>
          </a:p>
          <a:p>
            <a:pPr>
              <a:buFont typeface="Arial"/>
              <a:buChar char="•"/>
            </a:pPr>
            <a:r>
              <a:rPr lang="en-US" dirty="0" smtClean="0"/>
              <a:t>Face Transformation</a:t>
            </a:r>
          </a:p>
          <a:p>
            <a:pPr>
              <a:buFont typeface="Arial"/>
              <a:buChar char="•"/>
            </a:pPr>
            <a:r>
              <a:rPr lang="en-US" dirty="0" smtClean="0"/>
              <a:t>Principal Component Analysis</a:t>
            </a:r>
          </a:p>
          <a:p>
            <a:pPr marL="0" indent="0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xmlns="" val="4004731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2819400"/>
            <a:ext cx="7772400" cy="609600"/>
          </a:xfrm>
        </p:spPr>
        <p:txBody>
          <a:bodyPr/>
          <a:lstStyle/>
          <a:p>
            <a:r>
              <a:rPr lang="en-US" dirty="0" smtClean="0"/>
              <a:t>Questions…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556580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5638800" cy="838200"/>
          </a:xfrm>
        </p:spPr>
        <p:txBody>
          <a:bodyPr/>
          <a:lstStyle/>
          <a:p>
            <a:r>
              <a:rPr lang="en-US" dirty="0" smtClean="0"/>
              <a:t>The Power of Averaging</a:t>
            </a:r>
          </a:p>
        </p:txBody>
      </p:sp>
      <p:pic>
        <p:nvPicPr>
          <p:cNvPr id="858119" name="Picture 7" descr="The image “http://www-2.cs.cmu.edu/~efros/temp/ave.jpg” cannot be displayed, because it contains errors.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0566" y="1229832"/>
            <a:ext cx="7744968" cy="5163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3683185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8-hour exposure</a:t>
            </a:r>
            <a:endParaRPr lang="ru-RU" smtClean="0"/>
          </a:p>
        </p:txBody>
      </p:sp>
      <p:pic>
        <p:nvPicPr>
          <p:cNvPr id="6147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914400"/>
            <a:ext cx="7162800" cy="5399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8" name="Text Box 6"/>
          <p:cNvSpPr txBox="1">
            <a:spLocks noChangeArrowheads="1"/>
          </p:cNvSpPr>
          <p:nvPr/>
        </p:nvSpPr>
        <p:spPr bwMode="auto">
          <a:xfrm>
            <a:off x="914400" y="6248400"/>
            <a:ext cx="16430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© Atta Kim</a:t>
            </a: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More by Jason Salavon</a:t>
            </a:r>
          </a:p>
        </p:txBody>
      </p:sp>
      <p:pic>
        <p:nvPicPr>
          <p:cNvPr id="8195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4400" y="990600"/>
            <a:ext cx="7010400" cy="1839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6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76400" y="2895600"/>
            <a:ext cx="5334000" cy="3487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7" name="Rectangle 7"/>
          <p:cNvSpPr>
            <a:spLocks noChangeArrowheads="1"/>
          </p:cNvSpPr>
          <p:nvPr/>
        </p:nvSpPr>
        <p:spPr bwMode="auto">
          <a:xfrm>
            <a:off x="4689475" y="6400800"/>
            <a:ext cx="43783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latin typeface="Times New Roman" pitchFamily="18" charset="0"/>
              </a:rPr>
              <a:t>More at: </a:t>
            </a:r>
            <a:r>
              <a:rPr lang="en-US" dirty="0">
                <a:latin typeface="Times New Roman" pitchFamily="18" charset="0"/>
                <a:hlinkClick r:id="rId5"/>
              </a:rPr>
              <a:t>http://www.salavon.com</a:t>
            </a:r>
            <a:r>
              <a:rPr lang="en-US" dirty="0">
                <a:latin typeface="Times New Roman" pitchFamily="18" charset="0"/>
              </a:rPr>
              <a:t>/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AutoShape 1"/>
          <p:cNvSpPr>
            <a:spLocks noChangeArrowheads="1"/>
          </p:cNvSpPr>
          <p:nvPr/>
        </p:nvSpPr>
        <p:spPr bwMode="auto">
          <a:xfrm>
            <a:off x="647699" y="381000"/>
            <a:ext cx="7770813" cy="836613"/>
          </a:xfrm>
          <a:custGeom>
            <a:avLst/>
            <a:gdLst>
              <a:gd name="G0" fmla="*/ 21588 1 2"/>
              <a:gd name="G1" fmla="*/ 2326 1 2"/>
              <a:gd name="G2" fmla="+- 2326 0 0"/>
              <a:gd name="G3" fmla="+- 21588 0 0"/>
            </a:gdLst>
            <a:ahLst/>
            <a:cxnLst>
              <a:cxn ang="0">
                <a:pos x="r" y="vc"/>
              </a:cxn>
              <a:cxn ang="5400000">
                <a:pos x="hc" y="b"/>
              </a:cxn>
              <a:cxn ang="10800000">
                <a:pos x="l" y="vc"/>
              </a:cxn>
              <a:cxn ang="16200000">
                <a:pos x="hc" y="t"/>
              </a:cxn>
            </a:cxnLst>
            <a:rect l="0" t="0" r="0" b="0"/>
            <a:pathLst>
              <a:path>
                <a:moveTo>
                  <a:pt x="0" y="0"/>
                </a:moveTo>
                <a:lnTo>
                  <a:pt x="21588" y="0"/>
                </a:lnTo>
                <a:lnTo>
                  <a:pt x="21588" y="2326"/>
                </a:lnTo>
                <a:lnTo>
                  <a:pt x="0" y="2326"/>
                </a:lnTo>
                <a:close/>
              </a:path>
            </a:pathLst>
          </a:custGeom>
          <a:noFill/>
          <a:ln w="9525">
            <a:noFill/>
            <a:round/>
            <a:headEnd/>
            <a:tailEnd/>
          </a:ln>
          <a:effectLst/>
        </p:spPr>
        <p:txBody>
          <a:bodyPr lIns="90000" tIns="45000" rIns="90000" bIns="45000" anchor="ctr"/>
          <a:lstStyle/>
          <a:p>
            <a:pPr>
              <a:lnSpc>
                <a:spcPct val="100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</a:pPr>
            <a:r>
              <a:rPr lang="en-US" sz="3400" dirty="0">
                <a:solidFill>
                  <a:srgbClr val="000000"/>
                </a:solidFill>
                <a:ea typeface="AR PL KaitiM GB" charset="0"/>
                <a:cs typeface="AR PL KaitiM GB" charset="0"/>
              </a:rPr>
              <a:t>Figure-centric averages</a:t>
            </a:r>
          </a:p>
        </p:txBody>
      </p:sp>
      <p:sp>
        <p:nvSpPr>
          <p:cNvPr id="12290" name="AutoShape 2"/>
          <p:cNvSpPr>
            <a:spLocks noChangeArrowheads="1"/>
          </p:cNvSpPr>
          <p:nvPr/>
        </p:nvSpPr>
        <p:spPr bwMode="auto">
          <a:xfrm>
            <a:off x="708025" y="6034088"/>
            <a:ext cx="7199313" cy="820737"/>
          </a:xfrm>
          <a:custGeom>
            <a:avLst/>
            <a:gdLst>
              <a:gd name="G0" fmla="*/ 20000 1 2"/>
              <a:gd name="G1" fmla="*/ 2279 1 2"/>
              <a:gd name="G2" fmla="+- 2279 0 0"/>
              <a:gd name="G3" fmla="+- 20000 0 0"/>
            </a:gdLst>
            <a:ahLst/>
            <a:cxnLst>
              <a:cxn ang="0">
                <a:pos x="r" y="vc"/>
              </a:cxn>
              <a:cxn ang="5400000">
                <a:pos x="hc" y="b"/>
              </a:cxn>
              <a:cxn ang="10800000">
                <a:pos x="l" y="vc"/>
              </a:cxn>
              <a:cxn ang="16200000">
                <a:pos x="hc" y="t"/>
              </a:cxn>
            </a:cxnLst>
            <a:rect l="0" t="0" r="0" b="0"/>
            <a:pathLst>
              <a:path>
                <a:moveTo>
                  <a:pt x="0" y="0"/>
                </a:moveTo>
                <a:lnTo>
                  <a:pt x="20000" y="0"/>
                </a:lnTo>
                <a:lnTo>
                  <a:pt x="20000" y="2279"/>
                </a:lnTo>
                <a:lnTo>
                  <a:pt x="0" y="2279"/>
                </a:lnTo>
                <a:close/>
              </a:path>
            </a:pathLst>
          </a:cu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5000" rIns="90000" bIns="45000" anchor="ctr"/>
          <a:lstStyle/>
          <a:p>
            <a:pPr algn="ctr">
              <a:lnSpc>
                <a:spcPct val="100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</a:pPr>
            <a:endParaRPr lang="en-US" sz="1600" dirty="0">
              <a:solidFill>
                <a:srgbClr val="000000"/>
              </a:solidFill>
              <a:latin typeface="Times New Roman" pitchFamily="16" charset="0"/>
              <a:ea typeface="AR PL KaitiM GB" charset="0"/>
              <a:cs typeface="AR PL KaitiM GB" charset="0"/>
            </a:endParaRPr>
          </a:p>
        </p:txBody>
      </p:sp>
      <p:sp>
        <p:nvSpPr>
          <p:cNvPr id="12291" name="AutoShape 3"/>
          <p:cNvSpPr>
            <a:spLocks noChangeArrowheads="1"/>
          </p:cNvSpPr>
          <p:nvPr/>
        </p:nvSpPr>
        <p:spPr bwMode="auto">
          <a:xfrm>
            <a:off x="685800" y="5105400"/>
            <a:ext cx="7770813" cy="1065213"/>
          </a:xfrm>
          <a:custGeom>
            <a:avLst/>
            <a:gdLst>
              <a:gd name="G0" fmla="*/ 21588 1 2"/>
              <a:gd name="G1" fmla="*/ 2961 1 2"/>
              <a:gd name="G2" fmla="+- 2961 0 0"/>
              <a:gd name="G3" fmla="+- 21588 0 0"/>
            </a:gdLst>
            <a:ahLst/>
            <a:cxnLst>
              <a:cxn ang="0">
                <a:pos x="r" y="vc"/>
              </a:cxn>
              <a:cxn ang="5400000">
                <a:pos x="hc" y="b"/>
              </a:cxn>
              <a:cxn ang="10800000">
                <a:pos x="l" y="vc"/>
              </a:cxn>
              <a:cxn ang="16200000">
                <a:pos x="hc" y="t"/>
              </a:cxn>
            </a:cxnLst>
            <a:rect l="0" t="0" r="0" b="0"/>
            <a:pathLst>
              <a:path>
                <a:moveTo>
                  <a:pt x="0" y="0"/>
                </a:moveTo>
                <a:lnTo>
                  <a:pt x="21588" y="0"/>
                </a:lnTo>
                <a:lnTo>
                  <a:pt x="21588" y="2961"/>
                </a:lnTo>
                <a:lnTo>
                  <a:pt x="0" y="2961"/>
                </a:lnTo>
                <a:close/>
              </a:path>
            </a:pathLst>
          </a:custGeom>
          <a:noFill/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2292" name="AutoShape 4"/>
          <p:cNvSpPr>
            <a:spLocks noChangeArrowheads="1"/>
          </p:cNvSpPr>
          <p:nvPr/>
        </p:nvSpPr>
        <p:spPr bwMode="auto">
          <a:xfrm>
            <a:off x="708025" y="1371600"/>
            <a:ext cx="3702050" cy="4799013"/>
          </a:xfrm>
          <a:custGeom>
            <a:avLst/>
            <a:gdLst>
              <a:gd name="G0" fmla="*/ 10285 1 2"/>
              <a:gd name="G1" fmla="*/ 13333 1 2"/>
              <a:gd name="G2" fmla="+- 13333 0 0"/>
              <a:gd name="G3" fmla="+- 10285 0 0"/>
            </a:gdLst>
            <a:ahLst/>
            <a:cxnLst>
              <a:cxn ang="0">
                <a:pos x="r" y="vc"/>
              </a:cxn>
              <a:cxn ang="5400000">
                <a:pos x="hc" y="b"/>
              </a:cxn>
              <a:cxn ang="10800000">
                <a:pos x="l" y="vc"/>
              </a:cxn>
              <a:cxn ang="16200000">
                <a:pos x="hc" y="t"/>
              </a:cxn>
            </a:cxnLst>
            <a:rect l="0" t="0" r="0" b="0"/>
            <a:pathLst>
              <a:path>
                <a:moveTo>
                  <a:pt x="0" y="0"/>
                </a:moveTo>
                <a:lnTo>
                  <a:pt x="10285" y="0"/>
                </a:lnTo>
                <a:lnTo>
                  <a:pt x="10285" y="13333"/>
                </a:lnTo>
                <a:lnTo>
                  <a:pt x="0" y="13333"/>
                </a:lnTo>
                <a:close/>
              </a:path>
            </a:pathLst>
          </a:custGeom>
          <a:noFill/>
          <a:ln w="9525">
            <a:noFill/>
            <a:round/>
            <a:headEnd/>
            <a:tailEnd/>
          </a:ln>
          <a:effectLst/>
        </p:spPr>
        <p:txBody>
          <a:bodyPr lIns="90000" tIns="45000" rIns="90000" bIns="45000"/>
          <a:lstStyle/>
          <a:p>
            <a:pPr marL="215900" indent="-215900">
              <a:lnSpc>
                <a:spcPct val="100000"/>
              </a:lnSpc>
              <a:buFont typeface="Arial" charset="0"/>
              <a:buChar char="•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</a:pPr>
            <a:r>
              <a:rPr lang="en-US" sz="2600" dirty="0">
                <a:solidFill>
                  <a:srgbClr val="000000"/>
                </a:solidFill>
                <a:ea typeface="AR PL KaitiM GB" charset="0"/>
                <a:cs typeface="AR PL KaitiM GB" charset="0"/>
              </a:rPr>
              <a:t>Need to </a:t>
            </a:r>
            <a:r>
              <a:rPr lang="en-US" sz="2600" dirty="0" smtClean="0">
                <a:solidFill>
                  <a:srgbClr val="000000"/>
                </a:solidFill>
                <a:ea typeface="AR PL KaitiM GB" charset="0"/>
                <a:cs typeface="AR PL KaitiM GB" charset="0"/>
              </a:rPr>
              <a:t>Align</a:t>
            </a:r>
          </a:p>
          <a:p>
            <a:pPr marL="673100" lvl="1" indent="-215900">
              <a:buFont typeface="Arial" charset="0"/>
              <a:buChar char="•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</a:pPr>
            <a:r>
              <a:rPr lang="en-US" sz="2600" dirty="0" smtClean="0">
                <a:solidFill>
                  <a:srgbClr val="000000"/>
                </a:solidFill>
                <a:ea typeface="AR PL KaitiM GB" charset="0"/>
                <a:cs typeface="AR PL KaitiM GB" charset="0"/>
              </a:rPr>
              <a:t>Position</a:t>
            </a:r>
            <a:endParaRPr lang="en-US" sz="2600" dirty="0" smtClean="0">
              <a:solidFill>
                <a:srgbClr val="000000"/>
              </a:solidFill>
              <a:ea typeface="AR PL KaitiM GB" charset="0"/>
              <a:cs typeface="AR PL KaitiM GB" charset="0"/>
            </a:endParaRPr>
          </a:p>
          <a:p>
            <a:pPr marL="673100" lvl="1" indent="-215900">
              <a:buFont typeface="Arial" charset="0"/>
              <a:buChar char="•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</a:pPr>
            <a:r>
              <a:rPr lang="en-US" sz="2600" dirty="0" smtClean="0">
                <a:solidFill>
                  <a:srgbClr val="000000"/>
                </a:solidFill>
                <a:ea typeface="AR PL KaitiM GB" charset="0"/>
                <a:cs typeface="AR PL KaitiM GB" charset="0"/>
              </a:rPr>
              <a:t>Scale</a:t>
            </a:r>
          </a:p>
          <a:p>
            <a:pPr marL="673100" lvl="1" indent="-215900">
              <a:buFont typeface="Arial" charset="0"/>
              <a:buChar char="•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</a:pPr>
            <a:r>
              <a:rPr lang="en-US" sz="2600" dirty="0" smtClean="0">
                <a:solidFill>
                  <a:srgbClr val="000000"/>
                </a:solidFill>
                <a:ea typeface="AR PL KaitiM GB" charset="0"/>
                <a:cs typeface="AR PL KaitiM GB" charset="0"/>
              </a:rPr>
              <a:t>Orientation</a:t>
            </a:r>
            <a:endParaRPr lang="en-US" sz="2600" dirty="0">
              <a:solidFill>
                <a:srgbClr val="000000"/>
              </a:solidFill>
              <a:ea typeface="AR PL KaitiM GB" charset="0"/>
              <a:cs typeface="AR PL KaitiM GB" charset="0"/>
            </a:endParaRPr>
          </a:p>
        </p:txBody>
      </p:sp>
      <p:pic>
        <p:nvPicPr>
          <p:cNvPr id="12293" name="Picture 5"/>
          <p:cNvPicPr>
            <a:picLocks noChangeAspect="1" noChangeArrowheads="1"/>
          </p:cNvPicPr>
          <p:nvPr/>
        </p:nvPicPr>
        <p:blipFill>
          <a:blip r:embed="rId3" cstate="print"/>
          <a:srcRect l="51113"/>
          <a:stretch>
            <a:fillRect/>
          </a:stretch>
        </p:blipFill>
        <p:spPr bwMode="auto">
          <a:xfrm>
            <a:off x="4410075" y="1143000"/>
            <a:ext cx="4008437" cy="445928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7" name="Rectangle 6"/>
          <p:cNvSpPr/>
          <p:nvPr/>
        </p:nvSpPr>
        <p:spPr>
          <a:xfrm>
            <a:off x="146843" y="5755114"/>
            <a:ext cx="852646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</a:pPr>
            <a:r>
              <a:rPr lang="en-US" sz="1600" dirty="0" smtClean="0">
                <a:solidFill>
                  <a:srgbClr val="000000"/>
                </a:solidFill>
                <a:latin typeface="Times New Roman" pitchFamily="16" charset="0"/>
                <a:ea typeface="AR PL KaitiM GB" charset="0"/>
                <a:cs typeface="AR PL KaitiM GB" charset="0"/>
              </a:rPr>
              <a:t>Antonio </a:t>
            </a:r>
            <a:r>
              <a:rPr lang="en-US" sz="1600" dirty="0" err="1" smtClean="0">
                <a:solidFill>
                  <a:srgbClr val="000000"/>
                </a:solidFill>
                <a:latin typeface="Times New Roman" pitchFamily="16" charset="0"/>
                <a:ea typeface="AR PL KaitiM GB" charset="0"/>
                <a:cs typeface="AR PL KaitiM GB" charset="0"/>
              </a:rPr>
              <a:t>Torralba</a:t>
            </a:r>
            <a:r>
              <a:rPr lang="en-US" sz="1600" dirty="0" smtClean="0">
                <a:solidFill>
                  <a:srgbClr val="000000"/>
                </a:solidFill>
                <a:latin typeface="Times New Roman" pitchFamily="16" charset="0"/>
                <a:ea typeface="AR PL KaitiM GB" charset="0"/>
                <a:cs typeface="AR PL KaitiM GB" charset="0"/>
              </a:rPr>
              <a:t> &amp; </a:t>
            </a:r>
            <a:r>
              <a:rPr lang="en-US" sz="1600" dirty="0" err="1" smtClean="0">
                <a:solidFill>
                  <a:srgbClr val="000000"/>
                </a:solidFill>
                <a:latin typeface="Times New Roman" pitchFamily="16" charset="0"/>
                <a:ea typeface="AR PL KaitiM GB" charset="0"/>
                <a:cs typeface="AR PL KaitiM GB" charset="0"/>
              </a:rPr>
              <a:t>Aude</a:t>
            </a:r>
            <a:r>
              <a:rPr lang="en-US" sz="1600" dirty="0" smtClean="0">
                <a:solidFill>
                  <a:srgbClr val="000000"/>
                </a:solidFill>
                <a:latin typeface="Times New Roman" pitchFamily="16" charset="0"/>
                <a:ea typeface="AR PL KaitiM GB" charset="0"/>
                <a:cs typeface="AR PL KaitiM GB" charset="0"/>
              </a:rPr>
              <a:t> </a:t>
            </a:r>
            <a:r>
              <a:rPr lang="en-US" sz="1600" dirty="0" err="1" smtClean="0">
                <a:solidFill>
                  <a:srgbClr val="000000"/>
                </a:solidFill>
                <a:latin typeface="Times New Roman" pitchFamily="16" charset="0"/>
                <a:ea typeface="AR PL KaitiM GB" charset="0"/>
                <a:cs typeface="AR PL KaitiM GB" charset="0"/>
              </a:rPr>
              <a:t>Oliva</a:t>
            </a:r>
            <a:r>
              <a:rPr lang="en-US" sz="1600" dirty="0" smtClean="0">
                <a:solidFill>
                  <a:srgbClr val="000000"/>
                </a:solidFill>
                <a:latin typeface="Times New Roman" pitchFamily="16" charset="0"/>
                <a:ea typeface="AR PL KaitiM GB" charset="0"/>
                <a:cs typeface="AR PL KaitiM GB" charset="0"/>
              </a:rPr>
              <a:t> (2002)</a:t>
            </a:r>
          </a:p>
          <a:p>
            <a:pPr algn="ctr">
              <a:lnSpc>
                <a:spcPct val="100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</a:pPr>
            <a:r>
              <a:rPr lang="en-US" sz="1600" b="1" dirty="0" smtClean="0">
                <a:solidFill>
                  <a:srgbClr val="000000"/>
                </a:solidFill>
                <a:latin typeface="Times New Roman" pitchFamily="16" charset="0"/>
                <a:ea typeface="AR PL KaitiM GB" charset="0"/>
                <a:cs typeface="AR PL KaitiM GB" charset="0"/>
              </a:rPr>
              <a:t>Averages</a:t>
            </a:r>
            <a:r>
              <a:rPr lang="en-US" sz="1600" dirty="0" smtClean="0">
                <a:solidFill>
                  <a:srgbClr val="000000"/>
                </a:solidFill>
                <a:latin typeface="Times New Roman" pitchFamily="16" charset="0"/>
                <a:ea typeface="AR PL KaitiM GB" charset="0"/>
                <a:cs typeface="AR PL KaitiM GB" charset="0"/>
              </a:rPr>
              <a:t>: Hundreds of images containing a person are averaged to reveal regularities </a:t>
            </a:r>
          </a:p>
          <a:p>
            <a:pPr algn="ctr">
              <a:lnSpc>
                <a:spcPct val="100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</a:pPr>
            <a:r>
              <a:rPr lang="en-US" sz="1600" dirty="0" smtClean="0">
                <a:solidFill>
                  <a:srgbClr val="000000"/>
                </a:solidFill>
                <a:latin typeface="Times New Roman" pitchFamily="16" charset="0"/>
                <a:ea typeface="AR PL KaitiM GB" charset="0"/>
                <a:cs typeface="AR PL KaitiM GB" charset="0"/>
              </a:rPr>
              <a:t>in the intensity patterns across all the images.</a:t>
            </a:r>
            <a:endParaRPr lang="en-US" sz="1600" dirty="0">
              <a:solidFill>
                <a:srgbClr val="000000"/>
              </a:solidFill>
              <a:latin typeface="Times New Roman" pitchFamily="16" charset="0"/>
              <a:ea typeface="AR PL KaitiM GB" charset="0"/>
              <a:cs typeface="AR PL KaitiM GB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4260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How do we average faces?</a:t>
            </a:r>
          </a:p>
        </p:txBody>
      </p:sp>
      <p:pic>
        <p:nvPicPr>
          <p:cNvPr id="864261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77988" y="1600200"/>
            <a:ext cx="5713412" cy="4284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64262" name="Rectangle 6"/>
          <p:cNvSpPr>
            <a:spLocks noChangeArrowheads="1"/>
          </p:cNvSpPr>
          <p:nvPr/>
        </p:nvSpPr>
        <p:spPr bwMode="auto">
          <a:xfrm>
            <a:off x="2057400" y="6324600"/>
            <a:ext cx="49625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600" dirty="0">
                <a:hlinkClick r:id="rId4"/>
              </a:rPr>
              <a:t>http://www2.imm.dtu.dk/~aam/datasets/datasets.html</a:t>
            </a:r>
            <a:endParaRPr lang="en-US" sz="1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3276600" y="3644900"/>
            <a:ext cx="2505075" cy="2376488"/>
            <a:chOff x="2064" y="2296"/>
            <a:chExt cx="1578" cy="1497"/>
          </a:xfrm>
        </p:grpSpPr>
        <p:pic>
          <p:nvPicPr>
            <p:cNvPr id="930819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064" y="2658"/>
              <a:ext cx="1542" cy="1135"/>
            </a:xfrm>
            <a:prstGeom prst="rect">
              <a:avLst/>
            </a:prstGeom>
            <a:noFill/>
            <a:ln w="19050" algn="ctr">
              <a:noFill/>
              <a:miter lim="800000"/>
              <a:headEnd/>
              <a:tailEnd/>
            </a:ln>
            <a:effectLst/>
          </p:spPr>
        </p:pic>
        <p:sp>
          <p:nvSpPr>
            <p:cNvPr id="930820" name="Rectangle 4"/>
            <p:cNvSpPr>
              <a:spLocks noChangeArrowheads="1"/>
            </p:cNvSpPr>
            <p:nvPr/>
          </p:nvSpPr>
          <p:spPr bwMode="auto">
            <a:xfrm>
              <a:off x="2064" y="2296"/>
              <a:ext cx="1578" cy="3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marL="342900" indent="-342900" algn="ctr">
                <a:spcBef>
                  <a:spcPct val="20000"/>
                </a:spcBef>
              </a:pPr>
              <a:r>
                <a:rPr lang="en-US" altLang="zh-TW" sz="2400">
                  <a:ea typeface="新細明體" charset="-120"/>
                </a:rPr>
                <a:t>morphing</a:t>
              </a:r>
            </a:p>
          </p:txBody>
        </p:sp>
      </p:grpSp>
      <p:sp>
        <p:nvSpPr>
          <p:cNvPr id="930824" name="Rectangle 8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>
                <a:ea typeface="新細明體" charset="-120"/>
              </a:rPr>
              <a:t>Review: Morphing </a:t>
            </a:r>
            <a:endParaRPr lang="en-US" altLang="zh-TW" dirty="0">
              <a:ea typeface="新細明體" charset="-120"/>
            </a:endParaRPr>
          </a:p>
        </p:txBody>
      </p:sp>
      <p:pic>
        <p:nvPicPr>
          <p:cNvPr id="930825" name="Picture 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8313" y="1628775"/>
            <a:ext cx="2451100" cy="1800225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  <a:effectLst/>
        </p:spPr>
      </p:pic>
      <p:pic>
        <p:nvPicPr>
          <p:cNvPr id="930826" name="Picture 1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56325" y="1628775"/>
            <a:ext cx="2436813" cy="1800225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  <a:effectLst/>
        </p:spPr>
      </p:pic>
      <p:sp>
        <p:nvSpPr>
          <p:cNvPr id="930827" name="Rectangle 11"/>
          <p:cNvSpPr>
            <a:spLocks noChangeArrowheads="1"/>
          </p:cNvSpPr>
          <p:nvPr/>
        </p:nvSpPr>
        <p:spPr bwMode="auto">
          <a:xfrm>
            <a:off x="395288" y="1125538"/>
            <a:ext cx="2505075" cy="503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algn="ctr">
              <a:spcBef>
                <a:spcPct val="20000"/>
              </a:spcBef>
            </a:pPr>
            <a:r>
              <a:rPr lang="en-US" altLang="zh-TW" sz="2400">
                <a:ea typeface="新細明體" charset="-120"/>
              </a:rPr>
              <a:t>image #1</a:t>
            </a:r>
          </a:p>
        </p:txBody>
      </p:sp>
      <p:sp>
        <p:nvSpPr>
          <p:cNvPr id="930828" name="Rectangle 12"/>
          <p:cNvSpPr>
            <a:spLocks noChangeArrowheads="1"/>
          </p:cNvSpPr>
          <p:nvPr/>
        </p:nvSpPr>
        <p:spPr bwMode="auto">
          <a:xfrm>
            <a:off x="6099175" y="1125538"/>
            <a:ext cx="2505075" cy="503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algn="ctr">
              <a:spcBef>
                <a:spcPct val="20000"/>
              </a:spcBef>
            </a:pPr>
            <a:r>
              <a:rPr lang="en-US" altLang="zh-TW" sz="2400">
                <a:ea typeface="新細明體" charset="-120"/>
              </a:rPr>
              <a:t>image #2</a:t>
            </a:r>
          </a:p>
        </p:txBody>
      </p:sp>
      <p:grpSp>
        <p:nvGrpSpPr>
          <p:cNvPr id="3" name="Group 13"/>
          <p:cNvGrpSpPr>
            <a:grpSpLocks/>
          </p:cNvGrpSpPr>
          <p:nvPr/>
        </p:nvGrpSpPr>
        <p:grpSpPr bwMode="auto">
          <a:xfrm>
            <a:off x="468313" y="3357563"/>
            <a:ext cx="2422525" cy="2662237"/>
            <a:chOff x="295" y="2115"/>
            <a:chExt cx="1526" cy="1677"/>
          </a:xfrm>
        </p:grpSpPr>
        <p:pic>
          <p:nvPicPr>
            <p:cNvPr id="930830" name="Picture 14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295" y="2658"/>
              <a:ext cx="1526" cy="1134"/>
            </a:xfrm>
            <a:prstGeom prst="rect">
              <a:avLst/>
            </a:prstGeom>
            <a:noFill/>
            <a:ln w="19050" algn="ctr">
              <a:noFill/>
              <a:miter lim="800000"/>
              <a:headEnd/>
              <a:tailEnd/>
            </a:ln>
            <a:effectLst/>
          </p:spPr>
        </p:pic>
        <p:grpSp>
          <p:nvGrpSpPr>
            <p:cNvPr id="4" name="Group 15"/>
            <p:cNvGrpSpPr>
              <a:grpSpLocks/>
            </p:cNvGrpSpPr>
            <p:nvPr/>
          </p:nvGrpSpPr>
          <p:grpSpPr bwMode="auto">
            <a:xfrm>
              <a:off x="295" y="2115"/>
              <a:ext cx="771" cy="544"/>
              <a:chOff x="295" y="2115"/>
              <a:chExt cx="771" cy="544"/>
            </a:xfrm>
          </p:grpSpPr>
          <p:sp>
            <p:nvSpPr>
              <p:cNvPr id="930832" name="Rectangle 16"/>
              <p:cNvSpPr>
                <a:spLocks noChangeArrowheads="1"/>
              </p:cNvSpPr>
              <p:nvPr/>
            </p:nvSpPr>
            <p:spPr bwMode="auto">
              <a:xfrm>
                <a:off x="295" y="2251"/>
                <a:ext cx="771" cy="31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/>
              <a:lstStyle/>
              <a:p>
                <a:pPr marL="342900" indent="-342900" algn="ctr">
                  <a:spcBef>
                    <a:spcPct val="20000"/>
                  </a:spcBef>
                </a:pPr>
                <a:r>
                  <a:rPr lang="en-US" altLang="zh-TW" sz="2400">
                    <a:ea typeface="新細明體" charset="-120"/>
                  </a:rPr>
                  <a:t>warp</a:t>
                </a:r>
              </a:p>
            </p:txBody>
          </p:sp>
          <p:sp>
            <p:nvSpPr>
              <p:cNvPr id="930833" name="Line 17"/>
              <p:cNvSpPr>
                <a:spLocks noChangeShapeType="1"/>
              </p:cNvSpPr>
              <p:nvPr/>
            </p:nvSpPr>
            <p:spPr bwMode="auto">
              <a:xfrm>
                <a:off x="1020" y="2115"/>
                <a:ext cx="0" cy="544"/>
              </a:xfrm>
              <a:prstGeom prst="line">
                <a:avLst/>
              </a:prstGeom>
              <a:noFill/>
              <a:ln w="57150">
                <a:solidFill>
                  <a:srgbClr val="FF0000"/>
                </a:solidFill>
                <a:round/>
                <a:headEnd/>
                <a:tailEnd type="triangle" w="med" len="med"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grpSp>
        <p:nvGrpSpPr>
          <p:cNvPr id="5" name="Group 18"/>
          <p:cNvGrpSpPr>
            <a:grpSpLocks/>
          </p:cNvGrpSpPr>
          <p:nvPr/>
        </p:nvGrpSpPr>
        <p:grpSpPr bwMode="auto">
          <a:xfrm>
            <a:off x="6167438" y="3357563"/>
            <a:ext cx="2436812" cy="2662237"/>
            <a:chOff x="3885" y="2115"/>
            <a:chExt cx="1535" cy="1677"/>
          </a:xfrm>
        </p:grpSpPr>
        <p:pic>
          <p:nvPicPr>
            <p:cNvPr id="930835" name="Picture 19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3885" y="2658"/>
              <a:ext cx="1535" cy="1134"/>
            </a:xfrm>
            <a:prstGeom prst="rect">
              <a:avLst/>
            </a:prstGeom>
            <a:noFill/>
            <a:ln w="19050" algn="ctr">
              <a:noFill/>
              <a:miter lim="800000"/>
              <a:headEnd/>
              <a:tailEnd/>
            </a:ln>
            <a:effectLst/>
          </p:spPr>
        </p:pic>
        <p:grpSp>
          <p:nvGrpSpPr>
            <p:cNvPr id="6" name="Group 20"/>
            <p:cNvGrpSpPr>
              <a:grpSpLocks/>
            </p:cNvGrpSpPr>
            <p:nvPr/>
          </p:nvGrpSpPr>
          <p:grpSpPr bwMode="auto">
            <a:xfrm>
              <a:off x="4649" y="2115"/>
              <a:ext cx="771" cy="544"/>
              <a:chOff x="4649" y="2115"/>
              <a:chExt cx="771" cy="544"/>
            </a:xfrm>
          </p:grpSpPr>
          <p:sp>
            <p:nvSpPr>
              <p:cNvPr id="930837" name="Rectangle 21"/>
              <p:cNvSpPr>
                <a:spLocks noChangeArrowheads="1"/>
              </p:cNvSpPr>
              <p:nvPr/>
            </p:nvSpPr>
            <p:spPr bwMode="auto">
              <a:xfrm>
                <a:off x="4649" y="2251"/>
                <a:ext cx="771" cy="31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/>
              <a:lstStyle/>
              <a:p>
                <a:pPr marL="342900" indent="-342900" algn="ctr">
                  <a:spcBef>
                    <a:spcPct val="20000"/>
                  </a:spcBef>
                </a:pPr>
                <a:r>
                  <a:rPr lang="en-US" altLang="zh-TW" sz="2400">
                    <a:ea typeface="新細明體" charset="-120"/>
                  </a:rPr>
                  <a:t>warp</a:t>
                </a:r>
              </a:p>
            </p:txBody>
          </p:sp>
          <p:sp>
            <p:nvSpPr>
              <p:cNvPr id="930838" name="Line 22"/>
              <p:cNvSpPr>
                <a:spLocks noChangeShapeType="1"/>
              </p:cNvSpPr>
              <p:nvPr/>
            </p:nvSpPr>
            <p:spPr bwMode="auto">
              <a:xfrm>
                <a:off x="4694" y="2115"/>
                <a:ext cx="0" cy="544"/>
              </a:xfrm>
              <a:prstGeom prst="line">
                <a:avLst/>
              </a:prstGeom>
              <a:noFill/>
              <a:ln w="57150">
                <a:solidFill>
                  <a:srgbClr val="FF0000"/>
                </a:solidFill>
                <a:round/>
                <a:headEnd/>
                <a:tailEnd type="triangle" w="med" len="med"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sp>
        <p:nvSpPr>
          <p:cNvPr id="930841" name="Line 25"/>
          <p:cNvSpPr>
            <a:spLocks noChangeShapeType="1"/>
          </p:cNvSpPr>
          <p:nvPr/>
        </p:nvSpPr>
        <p:spPr bwMode="auto">
          <a:xfrm flipH="1">
            <a:off x="2700338" y="5157788"/>
            <a:ext cx="647700" cy="0"/>
          </a:xfrm>
          <a:prstGeom prst="line">
            <a:avLst/>
          </a:prstGeom>
          <a:noFill/>
          <a:ln w="57150">
            <a:solidFill>
              <a:srgbClr val="0000FF"/>
            </a:solidFill>
            <a:round/>
            <a:headEnd type="triangle" w="med" len="med"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930842" name="Line 26"/>
          <p:cNvSpPr>
            <a:spLocks noChangeShapeType="1"/>
          </p:cNvSpPr>
          <p:nvPr/>
        </p:nvSpPr>
        <p:spPr bwMode="auto">
          <a:xfrm flipH="1">
            <a:off x="5580063" y="5157788"/>
            <a:ext cx="647700" cy="0"/>
          </a:xfrm>
          <a:prstGeom prst="line">
            <a:avLst/>
          </a:prstGeom>
          <a:noFill/>
          <a:ln w="57150">
            <a:solidFill>
              <a:srgbClr val="0000FF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pic>
        <p:nvPicPr>
          <p:cNvPr id="22" name="Picture 3" descr="morphing"/>
          <p:cNvPicPr>
            <a:picLocks noChangeAspect="1" noChangeArrowheads="1" noCrop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276600" y="1628775"/>
            <a:ext cx="2422525" cy="180022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830966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08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9308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0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9308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30841" grpId="0" animBg="1"/>
      <p:bldP spid="930842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FONTSIZE" val="1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&#10;\pagestyle{empty}&#10;\usepackage{color,amsmath}&#10;\begin{document}&#10;\begin{eqnarray}&#10;\{ \vec{\bf p}_j \}_{j=1...P}&#10;\nonumber&#10;\end{eqnarray}&#10;\end{document}&#10;"/>
  <p:tag name="EXTERNALNAME" val="txp_fig"/>
  <p:tag name="BLEND" val="False"/>
  <p:tag name="TRANSPARENT" val="True"/>
  <p:tag name="KEEPFILES" val="False"/>
  <p:tag name="DEBUGPAUSE" val="False"/>
  <p:tag name="RESOLUTION" val="1200"/>
  <p:tag name="TIMEOUT" val="(none)"/>
  <p:tag name="BOXWIDTH" val="348"/>
  <p:tag name="BOXHEIGHT" val="557"/>
  <p:tag name="BOXFONT" val="10"/>
  <p:tag name="BOXWRAP" val="False"/>
  <p:tag name="WORKAROUNDTRANSPARENCYBUG" val="False"/>
  <p:tag name="BITMAPFORMAT" val="png256"/>
  <p:tag name="DEBUGINTERACTIVE" val="True"/>
  <p:tag name="ORIGWIDTH" val="104"/>
  <p:tag name="PICTUREFILESIZE" val="878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&#10;\pagestyle{empty}&#10;\begin{document}&#10;\begin{eqnarray}&#10;\lambda_j&#10;\nonumber &#10;\end{eqnarray}&#10;\end{document}&#10;"/>
  <p:tag name="EXTERNALNAME" val="txp_fig"/>
  <p:tag name="BLEND" val="False"/>
  <p:tag name="TRANSPARENT" val="True"/>
  <p:tag name="KEEPFILES" val="False"/>
  <p:tag name="DEBUGPAUSE" val="False"/>
  <p:tag name="RESOLUTION" val="1200"/>
  <p:tag name="TIMEOUT" val="(none)"/>
  <p:tag name="BOXWIDTH" val="348"/>
  <p:tag name="BOXHEIGHT" val="557"/>
  <p:tag name="BOXFONT" val="10"/>
  <p:tag name="BOXWRAP" val="False"/>
  <p:tag name="WORKAROUNDTRANSPARENCYBUG" val="False"/>
  <p:tag name="BITMAPFORMAT" val="pngmono"/>
  <p:tag name="DEBUGINTERACTIVE" val="True"/>
  <p:tag name="ORIGWIDTH" val="19"/>
  <p:tag name="PICTUREFILESIZE" val="1471"/>
</p:tagLst>
</file>

<file path=ppt/theme/theme1.xml><?xml version="1.0" encoding="utf-8"?>
<a:theme xmlns:a="http://schemas.openxmlformats.org/drawingml/2006/main" name="Blank Presentatio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00FF"/>
      </a:hlink>
      <a:folHlink>
        <a:srgbClr val="0000FF"/>
      </a:folHlink>
    </a:clrScheme>
    <a:fontScheme name="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50207</TotalTime>
  <Words>1074</Words>
  <Application>Microsoft Office PowerPoint</Application>
  <PresentationFormat>On-screen Show (4:3)</PresentationFormat>
  <Paragraphs>272</Paragraphs>
  <Slides>38</Slides>
  <Notes>25</Notes>
  <HiddenSlides>0</HiddenSlides>
  <MMClips>3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40" baseType="lpstr">
      <vt:lpstr>Blank Presentation</vt:lpstr>
      <vt:lpstr>Image</vt:lpstr>
      <vt:lpstr>Fun with Faces</vt:lpstr>
      <vt:lpstr>I will talk about</vt:lpstr>
      <vt:lpstr>The Power of Averaging</vt:lpstr>
      <vt:lpstr>The Power of Averaging</vt:lpstr>
      <vt:lpstr>8-hour exposure</vt:lpstr>
      <vt:lpstr>More by Jason Salavon</vt:lpstr>
      <vt:lpstr>Slide 7</vt:lpstr>
      <vt:lpstr>How do we average faces?</vt:lpstr>
      <vt:lpstr>Review: Morphing </vt:lpstr>
      <vt:lpstr>Cross-Dissolve vs. Morphing</vt:lpstr>
      <vt:lpstr>Slide 11</vt:lpstr>
      <vt:lpstr>Slide 12</vt:lpstr>
      <vt:lpstr>Average of multiple Face</vt:lpstr>
      <vt:lpstr>Appearance Vectors vs. Shape Vectors</vt:lpstr>
      <vt:lpstr>Average Men of the world</vt:lpstr>
      <vt:lpstr>Average Women of the world</vt:lpstr>
      <vt:lpstr>Subpopulation means</vt:lpstr>
      <vt:lpstr>Manipulating faces</vt:lpstr>
      <vt:lpstr>Manipulating faces</vt:lpstr>
      <vt:lpstr>Face Space</vt:lpstr>
      <vt:lpstr>Issues:</vt:lpstr>
      <vt:lpstr>Principal Component Analysis</vt:lpstr>
      <vt:lpstr>PCA in MATLAB</vt:lpstr>
      <vt:lpstr>Principal Component Analysis</vt:lpstr>
      <vt:lpstr>EigenFaces</vt:lpstr>
      <vt:lpstr>First 3 Shape Basis</vt:lpstr>
      <vt:lpstr>Morphable Face Model</vt:lpstr>
      <vt:lpstr>Morphing Applications</vt:lpstr>
      <vt:lpstr>Which face is more attractive?</vt:lpstr>
      <vt:lpstr>Slide 30</vt:lpstr>
      <vt:lpstr>System Overview</vt:lpstr>
      <vt:lpstr>Slide 32</vt:lpstr>
      <vt:lpstr>Slide 33</vt:lpstr>
      <vt:lpstr>More fun with faces</vt:lpstr>
      <vt:lpstr>More fun with faces</vt:lpstr>
      <vt:lpstr>Realtime Performance-Based Facial Animation</vt:lpstr>
      <vt:lpstr>Things to remember</vt:lpstr>
      <vt:lpstr>Slide 38</vt:lpstr>
    </vt:vector>
  </TitlesOfParts>
  <Company>Carnegie Mellon University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Computational Photography</dc:title>
  <dc:creator>Alexei Efros</dc:creator>
  <cp:lastModifiedBy>Hamid.Ganji09124759675</cp:lastModifiedBy>
  <cp:revision>803</cp:revision>
  <cp:lastPrinted>1999-10-04T18:53:50Z</cp:lastPrinted>
  <dcterms:created xsi:type="dcterms:W3CDTF">1998-05-10T17:20:27Z</dcterms:created>
  <dcterms:modified xsi:type="dcterms:W3CDTF">2012-10-11T15:54:08Z</dcterms:modified>
</cp:coreProperties>
</file>