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62"/>
  </p:notesMasterIdLst>
  <p:sldIdLst>
    <p:sldId id="581" r:id="rId2"/>
    <p:sldId id="641" r:id="rId3"/>
    <p:sldId id="582" r:id="rId4"/>
    <p:sldId id="609" r:id="rId5"/>
    <p:sldId id="608" r:id="rId6"/>
    <p:sldId id="610" r:id="rId7"/>
    <p:sldId id="613" r:id="rId8"/>
    <p:sldId id="642" r:id="rId9"/>
    <p:sldId id="615" r:id="rId10"/>
    <p:sldId id="616" r:id="rId11"/>
    <p:sldId id="618" r:id="rId12"/>
    <p:sldId id="619" r:id="rId13"/>
    <p:sldId id="620" r:id="rId14"/>
    <p:sldId id="623" r:id="rId15"/>
    <p:sldId id="622" r:id="rId16"/>
    <p:sldId id="621" r:id="rId17"/>
    <p:sldId id="617" r:id="rId18"/>
    <p:sldId id="586" r:id="rId19"/>
    <p:sldId id="647" r:id="rId20"/>
    <p:sldId id="587" r:id="rId21"/>
    <p:sldId id="589" r:id="rId22"/>
    <p:sldId id="591" r:id="rId23"/>
    <p:sldId id="593" r:id="rId24"/>
    <p:sldId id="592" r:id="rId25"/>
    <p:sldId id="595" r:id="rId26"/>
    <p:sldId id="596" r:id="rId27"/>
    <p:sldId id="594" r:id="rId28"/>
    <p:sldId id="597" r:id="rId29"/>
    <p:sldId id="598" r:id="rId30"/>
    <p:sldId id="599" r:id="rId31"/>
    <p:sldId id="600" r:id="rId32"/>
    <p:sldId id="601" r:id="rId33"/>
    <p:sldId id="602" r:id="rId34"/>
    <p:sldId id="603" r:id="rId35"/>
    <p:sldId id="645" r:id="rId36"/>
    <p:sldId id="604" r:id="rId37"/>
    <p:sldId id="605" r:id="rId38"/>
    <p:sldId id="606" r:id="rId39"/>
    <p:sldId id="607" r:id="rId40"/>
    <p:sldId id="643" r:id="rId41"/>
    <p:sldId id="644" r:id="rId42"/>
    <p:sldId id="646" r:id="rId43"/>
    <p:sldId id="624" r:id="rId44"/>
    <p:sldId id="625" r:id="rId45"/>
    <p:sldId id="626" r:id="rId46"/>
    <p:sldId id="627" r:id="rId47"/>
    <p:sldId id="630" r:id="rId48"/>
    <p:sldId id="629" r:id="rId49"/>
    <p:sldId id="628" r:id="rId50"/>
    <p:sldId id="631" r:id="rId51"/>
    <p:sldId id="632" r:id="rId52"/>
    <p:sldId id="633" r:id="rId53"/>
    <p:sldId id="634" r:id="rId54"/>
    <p:sldId id="635" r:id="rId55"/>
    <p:sldId id="636" r:id="rId56"/>
    <p:sldId id="637" r:id="rId57"/>
    <p:sldId id="638" r:id="rId58"/>
    <p:sldId id="639" r:id="rId59"/>
    <p:sldId id="640" r:id="rId60"/>
    <p:sldId id="648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CC00"/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08" autoAdjust="0"/>
    <p:restoredTop sz="80080" autoAdjust="0"/>
  </p:normalViewPr>
  <p:slideViewPr>
    <p:cSldViewPr>
      <p:cViewPr>
        <p:scale>
          <a:sx n="50" d="100"/>
          <a:sy n="50" d="100"/>
        </p:scale>
        <p:origin x="-821" y="3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B0CD970-CD09-4724-822C-C586AC9A7F99}" type="datetimeFigureOut">
              <a:rPr lang="en-US"/>
              <a:pPr>
                <a:defRPr/>
              </a:pPr>
              <a:t>11/9/2011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4F91C9-C3D1-4588-B28B-EA1D20341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251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E8B90B-E87A-4A88-9CB1-71A47E956C9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4F91C9-C3D1-4588-B28B-EA1D20341342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630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FE1A1-AAA6-447A-9146-FB008EAC947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AAC5D9-4D02-4355-9F81-DAACC89124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A6644-E7CB-4198-83B0-E187ABEED2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4C39D-E774-4CE2-AD63-30B8EC54B83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59957-F88E-489E-883F-66C83F50371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53CE7-5EAA-437E-987A-20949CA3E0C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4353C-F3C6-4085-8161-4F43B3B800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D8E536-C3BC-4AF8-BDAE-990257F1A01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122DC-D15F-4E63-B794-47EEDD819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0F70D-592C-461E-A451-2ECB186765F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7DF20-6B62-42FD-BBE2-D601524C8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32F3-42F6-4BCC-A530-FA9ABF4AB6E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64D6A9-7EEC-4663-A64E-97BE8D07D6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1AB79-448B-4A22-B124-8CD52AE9430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6700-0B26-4B62-A23E-7B345285D2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8285D-4628-4143-ABC7-15BC7EFC2E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018B7-AB9D-432C-9FFB-AF3C912570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8FF512-A535-4841-A8E3-7EA728EAFD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09491-8924-47B8-A3F4-89E9093C049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855C-4D77-44B0-9385-CA251612F09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C2CE9-B325-4CB4-804D-AEF05B13FCB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3F802-CDCB-4EA6-8A17-12F0E9CED9F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C9578BF-A6EC-4EA9-9C25-5BCD69A3C80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11/9/2011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9AAC96C-50B8-4C85-A244-73E2179D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flickr.com/photos/kjmeow/2320759046/" TargetMode="External"/><Relationship Id="rId5" Type="http://schemas.openxmlformats.org/officeDocument/2006/relationships/image" Target="../media/image2.jpeg"/><Relationship Id="rId4" Type="http://schemas.openxmlformats.org/officeDocument/2006/relationships/hyperlink" Target="http://raph.com/3dartists/artgallery/artistPage?aid=640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fe.com/archive/realfake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urandsix.com/photo-tampering-history/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area.autodesk.com/fakeorfoto/challenge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ph.com/" TargetMode="External"/><Relationship Id="rId2" Type="http://schemas.openxmlformats.org/officeDocument/2006/relationships/hyperlink" Target="http://www.freefoto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rtc.org/irtc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48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11/10/11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524000" y="0"/>
            <a:ext cx="6096000" cy="9906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algn="ctr">
              <a:defRPr/>
            </a:pPr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Detecting Fakes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1981200" y="5791200"/>
            <a:ext cx="5181600" cy="1066800"/>
          </a:xfrm>
          <a:prstGeom prst="rect">
            <a:avLst/>
          </a:prstGeom>
          <a:solidFill>
            <a:schemeClr val="bg1">
              <a:alpha val="2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Computational Photography</a:t>
            </a: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Derek Hoiem, University of Illinois</a:t>
            </a:r>
          </a:p>
        </p:txBody>
      </p:sp>
      <p:pic>
        <p:nvPicPr>
          <p:cNvPr id="932866" name="Picture 2" descr="http://raph.com/3dartists/artgallery/66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19200"/>
            <a:ext cx="3088957" cy="415322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457200" y="5345668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Bernadette by </a:t>
            </a:r>
            <a:r>
              <a:rPr lang="en-US" dirty="0" smtClean="0">
                <a:hlinkClick r:id="rId4"/>
              </a:rPr>
              <a:t>Stephen </a:t>
            </a:r>
            <a:r>
              <a:rPr lang="en-US" dirty="0" err="1" smtClean="0">
                <a:hlinkClick r:id="rId4"/>
              </a:rPr>
              <a:t>Molyneaux</a:t>
            </a:r>
            <a:endParaRPr lang="en-US" dirty="0" smtClean="0"/>
          </a:p>
        </p:txBody>
      </p:sp>
      <p:pic>
        <p:nvPicPr>
          <p:cNvPr id="932868" name="Picture 4" descr="http://farm3.static.flickr.com/2103/2320759046_81b10be405.jpg"/>
          <p:cNvPicPr>
            <a:picLocks noChangeAspect="1" noChangeArrowheads="1"/>
          </p:cNvPicPr>
          <p:nvPr/>
        </p:nvPicPr>
        <p:blipFill>
          <a:blip r:embed="rId5" cstate="print"/>
          <a:srcRect l="11267" r="7989"/>
          <a:stretch>
            <a:fillRect/>
          </a:stretch>
        </p:blipFill>
        <p:spPr bwMode="auto">
          <a:xfrm>
            <a:off x="4724400" y="1752600"/>
            <a:ext cx="3822700" cy="32004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4343400" y="4953000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/>
              </a:rPr>
              <a:t>http://www.flickr.com/photos/kjmeow/2320759046/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98.8% test accuracy on real images</a:t>
            </a:r>
          </a:p>
          <a:p>
            <a:r>
              <a:rPr lang="en-US" dirty="0" smtClean="0"/>
              <a:t>66.8% test accuracy on fake images</a:t>
            </a:r>
          </a:p>
          <a:p>
            <a:r>
              <a:rPr lang="en-US" dirty="0" smtClean="0"/>
              <a:t>10/14 on fakeorfoto.com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Fake-or-photo.com: Correct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  <p:pic>
        <p:nvPicPr>
          <p:cNvPr id="10997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362200"/>
            <a:ext cx="8421687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1981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4648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08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733800"/>
            <a:ext cx="401955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Fake-or-photo.com: Wrong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81000" y="1981200"/>
            <a:ext cx="472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Photos misclassified as CG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1054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CG misclassified as photos</a:t>
            </a:r>
            <a:endParaRPr lang="en-US" dirty="0"/>
          </a:p>
        </p:txBody>
      </p:sp>
      <p:pic>
        <p:nvPicPr>
          <p:cNvPr id="1100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0"/>
            <a:ext cx="40957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Fakes, confidently labeled as fake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  <p:pic>
        <p:nvPicPr>
          <p:cNvPr id="11120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362200"/>
            <a:ext cx="841057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Fake images </a:t>
            </a:r>
            <a:r>
              <a:rPr lang="en-US" dirty="0" smtClean="0"/>
              <a:t>thought to be real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  <p:pic>
        <p:nvPicPr>
          <p:cNvPr id="1115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133600"/>
            <a:ext cx="8410575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Real </a:t>
            </a:r>
            <a:r>
              <a:rPr lang="en-US" dirty="0" smtClean="0"/>
              <a:t>photographs, confidently labeled as real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  <p:pic>
        <p:nvPicPr>
          <p:cNvPr id="1114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0"/>
            <a:ext cx="844867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Real </a:t>
            </a:r>
            <a:r>
              <a:rPr lang="en-US" dirty="0" smtClean="0"/>
              <a:t>photos, </a:t>
            </a:r>
            <a:r>
              <a:rPr lang="en-US" dirty="0" smtClean="0"/>
              <a:t>incorrectly thought to be fake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  <p:pic>
        <p:nvPicPr>
          <p:cNvPr id="1113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2438400"/>
            <a:ext cx="84963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Forgery: Can You Do It?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http://www.life.com/archive/realfake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 got </a:t>
            </a:r>
            <a:r>
              <a:rPr lang="en-US" dirty="0" smtClean="0"/>
              <a:t>5</a:t>
            </a:r>
            <a:r>
              <a:rPr lang="en-US" dirty="0" smtClean="0"/>
              <a:t>/10 (6/10 last year)</a:t>
            </a:r>
            <a:endParaRPr lang="en-US" dirty="0" smtClean="0"/>
          </a:p>
          <a:p>
            <a:pPr lvl="1"/>
            <a:r>
              <a:rPr lang="en-US" dirty="0" smtClean="0"/>
              <a:t>Chance = 5/10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Detecting Forgery -- Why It Matters: Trust</a:t>
            </a:r>
            <a:endParaRPr lang="en-US" dirty="0"/>
          </a:p>
        </p:txBody>
      </p:sp>
      <p:pic>
        <p:nvPicPr>
          <p:cNvPr id="1071106" name="Picture 2" descr="http://www.cs.dartmouth.edu/farid/research/digitaltampering/lincoln1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7086600" cy="472869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343400" y="1447800"/>
            <a:ext cx="3886200" cy="51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0" y="64008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Iconic Portrait of Lincoln (1860)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90600" y="1066800"/>
            <a:ext cx="62515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Examples collected by </a:t>
            </a:r>
            <a:r>
              <a:rPr lang="en-US" sz="1200" dirty="0" err="1" smtClean="0"/>
              <a:t>Hany</a:t>
            </a:r>
            <a:r>
              <a:rPr lang="en-US" sz="1200" dirty="0" smtClean="0"/>
              <a:t> </a:t>
            </a:r>
            <a:r>
              <a:rPr lang="en-US" sz="1200" dirty="0" err="1" smtClean="0"/>
              <a:t>Farid</a:t>
            </a:r>
            <a:r>
              <a:rPr lang="en-US" sz="1200" dirty="0" smtClean="0"/>
              <a:t>: </a:t>
            </a:r>
            <a:r>
              <a:rPr lang="en-US" sz="1200" dirty="0">
                <a:hlinkClick r:id="rId3"/>
              </a:rPr>
              <a:t>http://</a:t>
            </a:r>
            <a:r>
              <a:rPr lang="en-US" sz="1200" dirty="0" smtClean="0">
                <a:hlinkClick r:id="rId3"/>
              </a:rPr>
              <a:t>www.fourandsix.com/photo-tampering-history/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	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“While photographs </a:t>
            </a:r>
            <a:r>
              <a:rPr lang="en-US" dirty="0"/>
              <a:t>may not lie, </a:t>
            </a:r>
            <a:r>
              <a:rPr lang="en-US" dirty="0" smtClean="0"/>
              <a:t>liars </a:t>
            </a:r>
            <a:r>
              <a:rPr lang="en-US" dirty="0"/>
              <a:t>may </a:t>
            </a:r>
            <a:r>
              <a:rPr lang="en-US" dirty="0" smtClean="0"/>
              <a:t>	  photograph.”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	  Lewis Hine (1909)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97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Will grade midterm by next Tues</a:t>
            </a:r>
          </a:p>
          <a:p>
            <a:endParaRPr lang="en-US" dirty="0"/>
          </a:p>
          <a:p>
            <a:r>
              <a:rPr lang="en-US" dirty="0" smtClean="0"/>
              <a:t>Remember to complete your project 5 by Mon night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4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5638800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General Grant in front of Troops (1864)</a:t>
            </a:r>
            <a:endParaRPr lang="en-US" dirty="0"/>
          </a:p>
        </p:txBody>
      </p:sp>
      <p:pic>
        <p:nvPicPr>
          <p:cNvPr id="1077250" name="Picture 2" descr="http://www.cs.dartmouth.edu/farid/research/digitaltampering/grant1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644" y="2133600"/>
            <a:ext cx="9182644" cy="34575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343400" y="1447800"/>
            <a:ext cx="4800600" cy="51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51816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Mussolini in a Heroic Pose (1942)</a:t>
            </a:r>
            <a:endParaRPr lang="en-US" dirty="0"/>
          </a:p>
        </p:txBody>
      </p:sp>
      <p:pic>
        <p:nvPicPr>
          <p:cNvPr id="1078274" name="Picture 2" descr="http://www.cs.dartmouth.edu/farid/research/digitaltampering/mussolini1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212"/>
            <a:ext cx="9144000" cy="331098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572000" y="1447800"/>
            <a:ext cx="4572000" cy="51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0600" y="57150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1950: Doctored photo of Senator </a:t>
            </a:r>
            <a:r>
              <a:rPr lang="en-US" dirty="0" err="1" smtClean="0"/>
              <a:t>Tydings</a:t>
            </a:r>
            <a:r>
              <a:rPr lang="en-US" dirty="0" smtClean="0"/>
              <a:t> talking with Browder, the leader of the communist party, contributed to </a:t>
            </a:r>
            <a:r>
              <a:rPr lang="en-US" dirty="0" err="1" smtClean="0"/>
              <a:t>Tydings</a:t>
            </a:r>
            <a:r>
              <a:rPr lang="en-US" dirty="0" smtClean="0"/>
              <a:t>’ electoral defeat</a:t>
            </a:r>
            <a:endParaRPr lang="en-US" dirty="0"/>
          </a:p>
        </p:txBody>
      </p:sp>
      <p:pic>
        <p:nvPicPr>
          <p:cNvPr id="1080322" name="Picture 2" descr="http://www.cs.dartmouth.edu/farid/research/digitaltampering/tyding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981200"/>
            <a:ext cx="4419600" cy="3547625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www.cs.dartmouth.edu/farid/research/digitaltampering/kentstate1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133600"/>
            <a:ext cx="7362759" cy="2819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90600" y="57150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Pulitzer Prize winning photograph of Kent State killing (1970)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2370" name="Picture 2" descr="http://www.cs.dartmouth.edu/farid/research/digitaltampering/maogangoffour1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524000"/>
            <a:ext cx="6553200" cy="447434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95400" y="6248400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Gang of Four are removed (1976)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5442" name="Picture 2" descr="http://www.cs.dartmouth.edu/farid/research/digitaltampering/oprah1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990600"/>
            <a:ext cx="6781800" cy="4930647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105400" y="685800"/>
            <a:ext cx="4038600" cy="5410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6172200"/>
            <a:ext cx="749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1989 composite of Oprah and Ann-Margret (without either’s permission)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6468" name="Picture 4" descr="http://www.cs.dartmouth.edu/farid/research/digitaltampering/latimes1+2+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143000"/>
            <a:ext cx="6762750" cy="466725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90600" y="6019800"/>
            <a:ext cx="7323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2003: Long-time staff photographer for LA Times was fired for this one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81800" y="144780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Published photo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3394" name="Picture 2" descr="http://www.cs.dartmouth.edu/farid/research/digitaltampering/hatshepsut1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133600"/>
            <a:ext cx="8632274" cy="25908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800600" y="1447800"/>
            <a:ext cx="4343400" cy="51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5029200"/>
            <a:ext cx="5852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Photo from terrorist attack in </a:t>
            </a:r>
            <a:r>
              <a:rPr lang="en-US" dirty="0" smtClean="0"/>
              <a:t>1997 in Hatshepsut, Egypt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7490" name="Picture 2" descr="http://www.cs.dartmouth.edu/farid/research/digitaltampering/kerryfonda1+2+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533400"/>
            <a:ext cx="5829300" cy="57304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676400" y="6248400"/>
            <a:ext cx="3198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Kerry at Rally for Peace 1971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86400" y="6248400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Fonda at rally in 1972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3000" y="1143000"/>
            <a:ext cx="3886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Caption: “Actress and Anti-war activist Jane Fonda speaks to a crowd of Vietnam veterans, as activist and former Vietnam vet John Kerry listens and prepares to speak next concerning the war in Vietnam.” (AP Photo)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8514" name="Picture 2" descr="http://www.cs.dartmouth.edu/farid/research/digitaltampering/georgebushU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219200"/>
            <a:ext cx="6920505" cy="3962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5562600"/>
            <a:ext cx="8366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2005: Pres Bush scribbles a note to C. Rice during UN Security Council Meeting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Fakes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Detecting photorealistic graphics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Detecting manipulated images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9538" name="Picture 2" descr="http://www.cs.dartmouth.edu/farid/research/digitaltampering/condirice1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828800"/>
            <a:ext cx="8001000" cy="307581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62000" y="5181600"/>
            <a:ext cx="280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2005: USA Today SNAFU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0562" name="Picture 2" descr="http://www.cs.dartmouth.edu/farid/research/digitaltampering/maxim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914400"/>
            <a:ext cx="2915477" cy="50292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19200" y="6019800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2006: “Women you will never see in Maxim” – movie star </a:t>
            </a:r>
            <a:r>
              <a:rPr lang="en-US" dirty="0" err="1" smtClean="0"/>
              <a:t>Khushboo’s</a:t>
            </a:r>
            <a:r>
              <a:rPr lang="en-US" dirty="0" smtClean="0"/>
              <a:t> head on a model’s body; Maxim got sued.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1586" name="Picture 2" descr="http://www.cs.dartmouth.edu/farid/research/digitaltampering/reuters1+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1828800"/>
            <a:ext cx="8554717" cy="2895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04800" y="5257800"/>
            <a:ext cx="8011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2006: Photo by </a:t>
            </a:r>
            <a:r>
              <a:rPr lang="en-US" dirty="0" err="1" smtClean="0"/>
              <a:t>Adnan</a:t>
            </a:r>
            <a:r>
              <a:rPr lang="en-US" dirty="0" smtClean="0"/>
              <a:t> Hajj of strikes on Lebanon (original on right)</a:t>
            </a:r>
          </a:p>
          <a:p>
            <a:r>
              <a:rPr lang="en-US" dirty="0" smtClean="0"/>
              <a:t>Later, all of Hajj’s photos were removed from AP and a photo editor was fired.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2610" name="Picture 2" descr="http://www.cs.dartmouth.edu/farid/research/digitaltampering/redbook_faithhill1+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7773995" cy="53435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19200" y="6248400"/>
            <a:ext cx="6575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2007 Retouching is “completely in line with industry standards”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0758" y="6488668"/>
            <a:ext cx="903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2007: Zhou </a:t>
            </a:r>
            <a:r>
              <a:rPr lang="en-US" dirty="0" err="1" smtClean="0"/>
              <a:t>Zhenglong</a:t>
            </a:r>
            <a:r>
              <a:rPr lang="en-US" dirty="0" smtClean="0"/>
              <a:t> claimed to take 71 photos of the nearly extinct South China tiger</a:t>
            </a:r>
            <a:endParaRPr lang="en-US" dirty="0"/>
          </a:p>
        </p:txBody>
      </p:sp>
      <p:pic>
        <p:nvPicPr>
          <p:cNvPr id="1093634" name="Picture 2" descr="http://www.cs.dartmouth.edu/farid/research/digitaltampering/tiger1+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6468"/>
            <a:ext cx="9144000" cy="30765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47800" y="3364468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Claimed Photo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05600" y="3364468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Poster</a:t>
            </a:r>
            <a:endParaRPr lang="en-US" dirty="0"/>
          </a:p>
        </p:txBody>
      </p:sp>
      <p:pic>
        <p:nvPicPr>
          <p:cNvPr id="1093636" name="Picture 4" descr="http://www.cs.dartmouth.edu/farid/research/digitaltampering/tige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4038600"/>
            <a:ext cx="3552825" cy="24384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477000" y="51054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Overlay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www.fourandsix.com/storage/photo-tampering-history/Sep2011-Hel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1999" y="6383547"/>
            <a:ext cx="8135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 scandal in 2011 from </a:t>
            </a:r>
            <a:r>
              <a:rPr lang="en-US" dirty="0" err="1" smtClean="0"/>
              <a:t>Terje</a:t>
            </a:r>
            <a:r>
              <a:rPr lang="en-US" dirty="0" smtClean="0"/>
              <a:t> </a:t>
            </a:r>
            <a:r>
              <a:rPr lang="en-US" dirty="0" err="1" smtClean="0"/>
              <a:t>Helleso</a:t>
            </a:r>
            <a:r>
              <a:rPr lang="en-US" dirty="0" smtClean="0"/>
              <a:t> who won Swedish </a:t>
            </a:r>
            <a:r>
              <a:rPr lang="en-US" dirty="0" err="1" smtClean="0"/>
              <a:t>Env</a:t>
            </a:r>
            <a:r>
              <a:rPr lang="en-US" dirty="0" smtClean="0"/>
              <a:t>. Prot. award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47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4658" name="Picture 2" descr="http://www.cs.dartmouth.edu/farid/research/digitaltampering/myers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457200"/>
            <a:ext cx="7620000" cy="40290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71600" y="4800600"/>
            <a:ext cx="6118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 Ad against Myers.  Myers says he’s never met Bush.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6706" name="Picture 2" descr="http://www.cs.dartmouth.edu/farid/research/digitaltampering/sarahpali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524000"/>
            <a:ext cx="8610600" cy="409989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57912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2008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7730" name="Picture 2" descr="http://www.cs.dartmouth.edu/farid/research/digitaltampering/torontofunguid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33400"/>
            <a:ext cx="6831072" cy="4495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90600" y="5181600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2009: Digital diversity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98754" name="Picture 2" descr="http://www.cs.dartmouth.edu/farid/research/digitaltampering/malaysi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275" y="1371600"/>
            <a:ext cx="8848725" cy="27432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57200" y="4419600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“Evidence” that Malaysian politician Jeffrey Wong Su En was knighted by the Queen (2010)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724400" y="1143000"/>
            <a:ext cx="4419600" cy="518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CG vs. Real: Can you do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hlinkClick r:id="rId2"/>
              </a:rPr>
              <a:t>http://area.autodesk.com/fakeorfoto/challenge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I got </a:t>
            </a:r>
            <a:r>
              <a:rPr lang="en-US" sz="2800" dirty="0" smtClean="0"/>
              <a:t>2 </a:t>
            </a:r>
            <a:r>
              <a:rPr lang="en-US" sz="2800" dirty="0" smtClean="0"/>
              <a:t>out of 12 right</a:t>
            </a:r>
          </a:p>
          <a:p>
            <a:pPr lvl="1"/>
            <a:r>
              <a:rPr lang="en-US" sz="2400" dirty="0" smtClean="0"/>
              <a:t>Last year, I got 3/12</a:t>
            </a:r>
          </a:p>
          <a:p>
            <a:pPr lvl="1"/>
            <a:r>
              <a:rPr lang="en-US" sz="2400" dirty="0" smtClean="0"/>
              <a:t>Chance </a:t>
            </a:r>
            <a:r>
              <a:rPr lang="en-US" sz="2400" dirty="0" smtClean="0"/>
              <a:t>= 6 out of 12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ww.fourandsix.com/storage/photo-tampering-history/Jul2011-tov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6390132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1" y="5911334"/>
            <a:ext cx="830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Cloning sand to remove shadow.  Miguel Tovar – banned from AP, all his photos removed (2011)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01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www.fourandsix.com/storage/photo-tampering-history/Jul2011-NKo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08" y="1066800"/>
            <a:ext cx="6922413" cy="431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5638800"/>
            <a:ext cx="73609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from Korean Central News Agency, determined to be composite (people don’t appear wet) – was attempt to get sympathy for North Korea to get more international aid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99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recent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Feb 2011: A </a:t>
            </a:r>
            <a:r>
              <a:rPr lang="en-US" dirty="0" err="1" smtClean="0"/>
              <a:t>spanish</a:t>
            </a:r>
            <a:r>
              <a:rPr lang="en-US" dirty="0" smtClean="0"/>
              <a:t> newspaper published a doctored photo as evidence of an offside violation in a soccer match</a:t>
            </a:r>
          </a:p>
          <a:p>
            <a:endParaRPr lang="en-US" dirty="0"/>
          </a:p>
          <a:p>
            <a:r>
              <a:rPr lang="en-US" dirty="0" smtClean="0"/>
              <a:t>May 2011: Photo of killed Osama bin Laden was composite of alive bin Laden and another guy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436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Detecting forgeries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Work by </a:t>
            </a:r>
            <a:r>
              <a:rPr lang="en-US" dirty="0" err="1" smtClean="0"/>
              <a:t>Hany</a:t>
            </a:r>
            <a:r>
              <a:rPr lang="en-US" dirty="0" smtClean="0"/>
              <a:t> </a:t>
            </a:r>
            <a:r>
              <a:rPr lang="en-US" dirty="0" err="1" smtClean="0"/>
              <a:t>Farid</a:t>
            </a:r>
            <a:r>
              <a:rPr lang="en-US" dirty="0" smtClean="0"/>
              <a:t> and colleagues</a:t>
            </a:r>
          </a:p>
          <a:p>
            <a:r>
              <a:rPr lang="en-US" dirty="0" smtClean="0"/>
              <a:t>Method 1: 2D light from occluding contours</a:t>
            </a:r>
            <a:endParaRPr lang="en-US" dirty="0"/>
          </a:p>
        </p:txBody>
      </p:sp>
      <p:pic>
        <p:nvPicPr>
          <p:cNvPr id="1116162" name="Picture 2" descr="http://a.abcnews.com/images/Entertainment/h_star_070528_ss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2438400"/>
            <a:ext cx="3562350" cy="39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Estimating lighting direction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Method 1: 2D direction from occluding contour</a:t>
            </a:r>
          </a:p>
          <a:p>
            <a:r>
              <a:rPr lang="en-US" sz="2400" dirty="0" smtClean="0"/>
              <a:t>Provide at least 3 points on occluding contour (surface has 0 angle in Z direction)</a:t>
            </a:r>
          </a:p>
          <a:p>
            <a:r>
              <a:rPr lang="en-US" sz="2400" dirty="0" smtClean="0"/>
              <a:t>Estimate light direction from brightness</a:t>
            </a:r>
            <a:endParaRPr lang="en-US" sz="2400" dirty="0"/>
          </a:p>
        </p:txBody>
      </p:sp>
      <p:pic>
        <p:nvPicPr>
          <p:cNvPr id="1117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2819400"/>
            <a:ext cx="57816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953000" y="3162300"/>
            <a:ext cx="1143000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Estimate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4991100"/>
            <a:ext cx="1143000" cy="646331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Ground Truth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lighting direction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18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752600"/>
            <a:ext cx="586740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lighting direction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Average error: 4.8 degrees</a:t>
            </a:r>
            <a:endParaRPr lang="en-US" dirty="0"/>
          </a:p>
        </p:txBody>
      </p:sp>
      <p:pic>
        <p:nvPicPr>
          <p:cNvPr id="11192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209800"/>
            <a:ext cx="5829300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Method 2: Light from Eyes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143000"/>
            <a:ext cx="7160871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6400800"/>
            <a:ext cx="571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Farid</a:t>
            </a:r>
            <a:r>
              <a:rPr lang="en-US" dirty="0" smtClean="0"/>
              <a:t> – “Seeing is not believing”, IEEE Spectrum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Estimating Lighting from Eyes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1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7532771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Light from Eyes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0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371600"/>
            <a:ext cx="7543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CG vs. Real -- Why It Matters: Crime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1996 Child Pornography Prevent Act made certain types of “virtual porn” illegal</a:t>
            </a:r>
          </a:p>
          <a:p>
            <a:endParaRPr lang="en-US" sz="1000" dirty="0" smtClean="0"/>
          </a:p>
          <a:p>
            <a:r>
              <a:rPr lang="en-US" dirty="0" smtClean="0"/>
              <a:t>Supreme court over-ruled in 2002</a:t>
            </a:r>
          </a:p>
          <a:p>
            <a:endParaRPr lang="en-US" sz="1000" dirty="0" smtClean="0"/>
          </a:p>
          <a:p>
            <a:r>
              <a:rPr lang="en-US" dirty="0" smtClean="0"/>
              <a:t>To prosecute, state needs to prove that child porn is not computer-generated images</a:t>
            </a:r>
            <a:endParaRPr lang="en-US" dirty="0"/>
          </a:p>
        </p:txBody>
      </p:sp>
      <p:pic>
        <p:nvPicPr>
          <p:cNvPr id="8" name="Picture 2" descr="http://raph.com/3dartists/artgallery/66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267200"/>
            <a:ext cx="1447800" cy="1946622"/>
          </a:xfrm>
          <a:prstGeom prst="rect">
            <a:avLst/>
          </a:prstGeom>
          <a:noFill/>
        </p:spPr>
      </p:pic>
      <p:pic>
        <p:nvPicPr>
          <p:cNvPr id="9" name="Picture 4" descr="http://farm3.static.flickr.com/2103/2320759046_81b10be405.jpg"/>
          <p:cNvPicPr>
            <a:picLocks noChangeAspect="1" noChangeArrowheads="1"/>
          </p:cNvPicPr>
          <p:nvPr/>
        </p:nvPicPr>
        <p:blipFill>
          <a:blip r:embed="rId4" cstate="print"/>
          <a:srcRect l="11267" r="7989"/>
          <a:stretch>
            <a:fillRect/>
          </a:stretch>
        </p:blipFill>
        <p:spPr bwMode="auto">
          <a:xfrm>
            <a:off x="1828800" y="4258340"/>
            <a:ext cx="2286000" cy="191386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255396" y="6096000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Real Photo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38800" y="6172200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Method 3: Complex light with spherical harmonics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13618"/>
            <a:ext cx="6096000" cy="51355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Spherical harmonics parameterize complex lighting environment</a:t>
            </a:r>
          </a:p>
          <a:p>
            <a:r>
              <a:rPr lang="en-US" sz="2800" dirty="0" smtClean="0"/>
              <a:t>Same method as occluding contours, but need 9 points</a:t>
            </a:r>
            <a:endParaRPr lang="en-US" sz="2800" dirty="0"/>
          </a:p>
        </p:txBody>
      </p:sp>
      <p:pic>
        <p:nvPicPr>
          <p:cNvPr id="11223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581400"/>
            <a:ext cx="8191500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File:Harmonik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155" y="1219200"/>
            <a:ext cx="256816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Method 3: Complex light with spherical harmonics</a:t>
            </a:r>
            <a:endParaRPr lang="en-US" sz="3200" dirty="0"/>
          </a:p>
        </p:txBody>
      </p:sp>
      <p:pic>
        <p:nvPicPr>
          <p:cNvPr id="11233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8024813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4: </a:t>
            </a:r>
            <a:r>
              <a:rPr lang="en-US" dirty="0" err="1" smtClean="0"/>
              <a:t>Demosaicking</a:t>
            </a:r>
            <a:r>
              <a:rPr lang="en-US" dirty="0" smtClean="0"/>
              <a:t>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err="1" smtClean="0"/>
              <a:t>demosaicking</a:t>
            </a:r>
            <a:r>
              <a:rPr lang="en-US" dirty="0" smtClean="0"/>
              <a:t>, RGB values are filled in based on surrounding measured values</a:t>
            </a:r>
          </a:p>
          <a:p>
            <a:r>
              <a:rPr lang="en-US" dirty="0" smtClean="0"/>
              <a:t>Filled in values will be correlated in a particular way for each camera</a:t>
            </a:r>
          </a:p>
          <a:p>
            <a:r>
              <a:rPr lang="en-US" dirty="0" smtClean="0"/>
              <a:t>Local tampering will destroy these correlations</a:t>
            </a:r>
            <a:endParaRPr lang="en-US" dirty="0"/>
          </a:p>
        </p:txBody>
      </p:sp>
      <p:pic>
        <p:nvPicPr>
          <p:cNvPr id="4" name="Picture 2" descr="http://static.howstuffworks.com/gif/digital-camera-bayer.jpg"/>
          <p:cNvPicPr>
            <a:picLocks noChangeAspect="1" noChangeArrowheads="1"/>
          </p:cNvPicPr>
          <p:nvPr/>
        </p:nvPicPr>
        <p:blipFill>
          <a:blip r:embed="rId2" cstate="print"/>
          <a:srcRect t="11864"/>
          <a:stretch>
            <a:fillRect/>
          </a:stretch>
        </p:blipFill>
        <p:spPr bwMode="auto">
          <a:xfrm>
            <a:off x="1905000" y="3684722"/>
            <a:ext cx="4800600" cy="3173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553200" y="62116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Farid</a:t>
            </a:r>
            <a:r>
              <a:rPr lang="en-US" dirty="0" smtClean="0"/>
              <a:t>: “Photo Fakery and Forensics”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Demosaicking</a:t>
            </a:r>
            <a:r>
              <a:rPr lang="en-US" dirty="0" smtClean="0"/>
              <a:t> prediction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029200" cy="5135563"/>
          </a:xfrm>
        </p:spPr>
        <p:txBody>
          <a:bodyPr/>
          <a:lstStyle/>
          <a:p>
            <a:r>
              <a:rPr lang="en-US" dirty="0" smtClean="0"/>
              <a:t>Upside: can detect many kinds of forgery</a:t>
            </a:r>
          </a:p>
          <a:p>
            <a:r>
              <a:rPr lang="en-US" dirty="0" smtClean="0"/>
              <a:t>Downside: need original resolution, uncompressed image</a:t>
            </a:r>
            <a:endParaRPr lang="en-US" dirty="0"/>
          </a:p>
        </p:txBody>
      </p:sp>
      <p:pic>
        <p:nvPicPr>
          <p:cNvPr id="11243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219200"/>
            <a:ext cx="3095625" cy="481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715000" y="914400"/>
            <a:ext cx="251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	      Tampered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86200" y="3400065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Error in pixel prediction from a linear interpolation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90713" y="5903342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FFT of error in each window (periodic for </a:t>
            </a:r>
            <a:r>
              <a:rPr lang="en-US" dirty="0" err="1" smtClean="0"/>
              <a:t>untampered</a:t>
            </a:r>
            <a:r>
              <a:rPr lang="en-US" dirty="0" smtClean="0"/>
              <a:t> case)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5: JPEG Ghosts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JPEG compresses 8x8 blocks by quantizing DCT coefficients to some level </a:t>
            </a:r>
          </a:p>
          <a:p>
            <a:pPr lvl="1"/>
            <a:r>
              <a:rPr lang="en-US" dirty="0" smtClean="0"/>
              <a:t>E.g., coefficient value is 23, quantization = 7, quantized value = 3, error = 23-21=2</a:t>
            </a:r>
          </a:p>
          <a:p>
            <a:r>
              <a:rPr lang="en-US" dirty="0" smtClean="0"/>
              <a:t>Resaving a JPEG at the same quantization will not cause error, but resaving at a lower </a:t>
            </a:r>
            <a:r>
              <a:rPr lang="en-US" i="1" dirty="0" smtClean="0"/>
              <a:t>or higher</a:t>
            </a:r>
            <a:r>
              <a:rPr lang="en-US" dirty="0" smtClean="0"/>
              <a:t> quantization generally will</a:t>
            </a:r>
          </a:p>
          <a:p>
            <a:pPr lvl="1"/>
            <a:r>
              <a:rPr lang="en-US" dirty="0" smtClean="0"/>
              <a:t>Value = 21; quantization = 13; error = 5</a:t>
            </a:r>
          </a:p>
          <a:p>
            <a:pPr lvl="1"/>
            <a:r>
              <a:rPr lang="en-US" dirty="0" smtClean="0"/>
              <a:t>Value = 21; quantization  = 4; error = 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53200" y="6211669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Farid</a:t>
            </a:r>
            <a:r>
              <a:rPr lang="en-US" dirty="0" smtClean="0"/>
              <a:t>: “Photo Fakery and Forensics” 2009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JPEG Ghosts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Original </a:t>
            </a:r>
            <a:r>
              <a:rPr lang="en-US" sz="2000" dirty="0" smtClean="0"/>
              <a:t>is saved at 85 quality, center square is cut out and compressed at 65 quality; then image is resaved at given qualities</a:t>
            </a:r>
            <a:endParaRPr lang="en-US" sz="2000" dirty="0"/>
          </a:p>
        </p:txBody>
      </p:sp>
      <p:pic>
        <p:nvPicPr>
          <p:cNvPr id="11253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057400"/>
            <a:ext cx="7010400" cy="4384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66800" y="6400800"/>
            <a:ext cx="571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error for image saved at various JPEG qualities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JPEG Ghosts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there is enough difference between the quality of the pasted region and the final saved quality, the pasted region can be detected with high accuracy</a:t>
            </a:r>
            <a:endParaRPr lang="en-US" dirty="0"/>
          </a:p>
        </p:txBody>
      </p:sp>
      <p:pic>
        <p:nvPicPr>
          <p:cNvPr id="1126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581400"/>
            <a:ext cx="69342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JPEG Ghosts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6400800"/>
            <a:ext cx="690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error for manipulated image saved at various JPEG qualities</a:t>
            </a:r>
            <a:endParaRPr lang="en-US" dirty="0"/>
          </a:p>
        </p:txBody>
      </p:sp>
      <p:pic>
        <p:nvPicPr>
          <p:cNvPr id="11274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47900" y="990600"/>
            <a:ext cx="4281237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286000" y="72030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60653" y="710241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manipulated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JPEG Ghosts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6400800"/>
            <a:ext cx="690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Pixel error for manipulated image saved at various JPEG qualities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0" y="72030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60653" y="710241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manipulated</a:t>
            </a:r>
            <a:endParaRPr lang="en-US" dirty="0"/>
          </a:p>
        </p:txBody>
      </p:sp>
      <p:pic>
        <p:nvPicPr>
          <p:cNvPr id="11284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066800"/>
            <a:ext cx="389429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Digital forgeries are an increasingly major problem as it becomes easier to fake images</a:t>
            </a:r>
          </a:p>
          <a:p>
            <a:endParaRPr lang="en-US" dirty="0" smtClean="0"/>
          </a:p>
          <a:p>
            <a:r>
              <a:rPr lang="en-US" dirty="0" smtClean="0"/>
              <a:t>A variety of automatic and semi-automatic methods are available for detection of well-done forgeries</a:t>
            </a:r>
          </a:p>
          <a:p>
            <a:pPr lvl="1"/>
            <a:r>
              <a:rPr lang="en-US" dirty="0" smtClean="0"/>
              <a:t>Checking lighting consistency</a:t>
            </a:r>
          </a:p>
          <a:p>
            <a:pPr lvl="1"/>
            <a:r>
              <a:rPr lang="en-US" dirty="0" smtClean="0"/>
              <a:t>Checking </a:t>
            </a:r>
            <a:r>
              <a:rPr lang="en-US" dirty="0" err="1" smtClean="0"/>
              <a:t>demosaicking</a:t>
            </a:r>
            <a:r>
              <a:rPr lang="en-US" dirty="0" smtClean="0"/>
              <a:t> consistency (for high quality images)</a:t>
            </a:r>
          </a:p>
          <a:p>
            <a:pPr lvl="1"/>
            <a:r>
              <a:rPr lang="en-US" dirty="0" smtClean="0"/>
              <a:t>Checking JPEG compression level consistency (for low quality images)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Automatically Detecting CG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Sketch of approach</a:t>
            </a:r>
          </a:p>
          <a:p>
            <a:pPr lvl="1"/>
            <a:r>
              <a:rPr lang="en-US" dirty="0"/>
              <a:t>Intuition: natural images have predictable statistics (e.g., power law for frequency); CG images may have different statistics due to difficulty in creating detail</a:t>
            </a:r>
          </a:p>
          <a:p>
            <a:pPr lvl="1"/>
            <a:r>
              <a:rPr lang="en-US" dirty="0"/>
              <a:t>Decompose the image into wavelet coefficients and compute statistics of these coefficients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week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Image-based lighting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9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Wavelets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 cstate="print"/>
          <a:srcRect l="46276" t="36781" r="19540" b="20918"/>
          <a:stretch>
            <a:fillRect/>
          </a:stretch>
        </p:blipFill>
        <p:spPr bwMode="auto">
          <a:xfrm>
            <a:off x="4709948" y="2286000"/>
            <a:ext cx="443405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762001" y="1219200"/>
            <a:ext cx="693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Kind of like the </a:t>
            </a:r>
            <a:r>
              <a:rPr lang="en-US" sz="2000" dirty="0" err="1" smtClean="0"/>
              <a:t>Laplacian</a:t>
            </a:r>
            <a:r>
              <a:rPr lang="en-US" sz="2000" dirty="0" smtClean="0"/>
              <a:t> pyramid, except broken down into horizontal, vertical, and diagonal frequency</a:t>
            </a:r>
            <a:endParaRPr lang="en-US" sz="2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3889" t="37556" r="44444" b="21555"/>
          <a:stretch>
            <a:fillRect/>
          </a:stretch>
        </p:blipFill>
        <p:spPr bwMode="auto">
          <a:xfrm>
            <a:off x="51759" y="2621021"/>
            <a:ext cx="4444041" cy="272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90600" y="5322498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12003" y="5965332"/>
            <a:ext cx="1920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Wavelet Pyramid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Wavelet Transform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561266" cy="41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61204" y="5528999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Illustration of procedure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805057" y="5525155"/>
            <a:ext cx="3984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Wavelet decomposition of disc image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753037" y="6550223"/>
            <a:ext cx="5390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from </a:t>
            </a:r>
            <a:r>
              <a:rPr lang="en-US" sz="1400" dirty="0" err="1" smtClean="0"/>
              <a:t>Lyu</a:t>
            </a:r>
            <a:r>
              <a:rPr lang="en-US" sz="1400" dirty="0" smtClean="0"/>
              <a:t> </a:t>
            </a:r>
            <a:r>
              <a:rPr lang="en-US" sz="1400" dirty="0" smtClean="0"/>
              <a:t>and </a:t>
            </a:r>
            <a:r>
              <a:rPr lang="en-US" sz="1400" dirty="0" err="1" smtClean="0"/>
              <a:t>Farid</a:t>
            </a:r>
            <a:r>
              <a:rPr lang="en-US" sz="1400" dirty="0" smtClean="0"/>
              <a:t> 2005: “How Realistic is Photorealistic?”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6380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Automatically Detecting CG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Sketch of approach</a:t>
            </a:r>
          </a:p>
          <a:p>
            <a:pPr lvl="1"/>
            <a:r>
              <a:rPr lang="en-US" dirty="0" smtClean="0"/>
              <a:t>Intuitio</a:t>
            </a:r>
            <a:r>
              <a:rPr lang="en-US" dirty="0" smtClean="0"/>
              <a:t>n: natural images have predictable statistics (e.g., power law for frequency); CG images may have different statistics due to difficulty in creating detail</a:t>
            </a:r>
            <a:endParaRPr lang="en-US" dirty="0"/>
          </a:p>
          <a:p>
            <a:pPr lvl="1"/>
            <a:r>
              <a:rPr lang="en-US" dirty="0" smtClean="0"/>
              <a:t>Decompose </a:t>
            </a:r>
            <a:r>
              <a:rPr lang="en-US" dirty="0" smtClean="0"/>
              <a:t>the image into wavelet coefficients and compute statistics of these coefficients</a:t>
            </a:r>
          </a:p>
          <a:p>
            <a:pPr lvl="1"/>
            <a:r>
              <a:rPr lang="en-US" dirty="0" smtClean="0"/>
              <a:t>Train a classifier to distinguish between CG and Real based on these features</a:t>
            </a:r>
          </a:p>
          <a:p>
            <a:pPr lvl="2"/>
            <a:r>
              <a:rPr lang="en-US" dirty="0" smtClean="0"/>
              <a:t>Train RBF SVM with 32,000 real images and 4,800 fake images</a:t>
            </a:r>
          </a:p>
          <a:p>
            <a:pPr lvl="2"/>
            <a:r>
              <a:rPr lang="en-US" dirty="0" smtClean="0"/>
              <a:t>Real images from </a:t>
            </a:r>
            <a:r>
              <a:rPr lang="en-US" dirty="0" smtClean="0">
                <a:hlinkClick r:id="rId2"/>
              </a:rPr>
              <a:t>http://www.freefoto.com</a:t>
            </a:r>
            <a:endParaRPr lang="en-US" dirty="0" smtClean="0"/>
          </a:p>
          <a:p>
            <a:pPr lvl="2"/>
            <a:r>
              <a:rPr lang="en-US" dirty="0" smtClean="0"/>
              <a:t>Fake images from </a:t>
            </a:r>
            <a:r>
              <a:rPr lang="en-US" dirty="0" smtClean="0">
                <a:hlinkClick r:id="rId3"/>
              </a:rPr>
              <a:t>http://www.raph.com</a:t>
            </a:r>
            <a:r>
              <a:rPr lang="en-US" dirty="0" smtClean="0"/>
              <a:t> and </a:t>
            </a:r>
            <a:r>
              <a:rPr lang="en-US" dirty="0" smtClean="0">
                <a:hlinkClick r:id="rId4"/>
              </a:rPr>
              <a:t>http://www.irtc.org/irtc/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324600"/>
            <a:ext cx="5656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Lyu</a:t>
            </a:r>
            <a:r>
              <a:rPr lang="en-US" dirty="0" smtClean="0"/>
              <a:t> and </a:t>
            </a:r>
            <a:r>
              <a:rPr lang="en-US" dirty="0" err="1" smtClean="0"/>
              <a:t>Farid</a:t>
            </a:r>
            <a:r>
              <a:rPr lang="en-US" dirty="0" smtClean="0"/>
              <a:t> 2005: “How Realistic is Photorealistic?”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59595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57951</TotalTime>
  <Words>1358</Words>
  <Application>Microsoft Office PowerPoint</Application>
  <PresentationFormat>On-screen Show (4:3)</PresentationFormat>
  <Paragraphs>195</Paragraphs>
  <Slides>60</Slides>
  <Notes>4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2_Office Theme</vt:lpstr>
      <vt:lpstr>PowerPoint Presentation</vt:lpstr>
      <vt:lpstr>PowerPoint Presentation</vt:lpstr>
      <vt:lpstr>Detecting Fakes</vt:lpstr>
      <vt:lpstr>CG vs. Real: Can you do it?</vt:lpstr>
      <vt:lpstr>CG vs. Real -- Why It Matters: Crime</vt:lpstr>
      <vt:lpstr>Automatically Detecting CG</vt:lpstr>
      <vt:lpstr>2D Wavelets</vt:lpstr>
      <vt:lpstr>2D Wavelet Transform</vt:lpstr>
      <vt:lpstr>Automatically Detecting CG</vt:lpstr>
      <vt:lpstr>Results</vt:lpstr>
      <vt:lpstr>Results</vt:lpstr>
      <vt:lpstr>Results</vt:lpstr>
      <vt:lpstr>Results</vt:lpstr>
      <vt:lpstr>Results</vt:lpstr>
      <vt:lpstr>Results</vt:lpstr>
      <vt:lpstr>Results</vt:lpstr>
      <vt:lpstr>Detecting Forgery: Can You Do It?</vt:lpstr>
      <vt:lpstr>Detecting Forgery -- Why It Matters: Trust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Other recent examples</vt:lpstr>
      <vt:lpstr>Detecting forgeries</vt:lpstr>
      <vt:lpstr>Estimating lighting direction</vt:lpstr>
      <vt:lpstr>Estimating lighting direction</vt:lpstr>
      <vt:lpstr>Estimating lighting direction</vt:lpstr>
      <vt:lpstr>Method 2: Light from Eyes</vt:lpstr>
      <vt:lpstr>Estimating Lighting from Eyes</vt:lpstr>
      <vt:lpstr>Method 2: Light from Eyes</vt:lpstr>
      <vt:lpstr>Method 3: Complex light with spherical harmonics</vt:lpstr>
      <vt:lpstr>Method 3: Complex light with spherical harmonics</vt:lpstr>
      <vt:lpstr>Method 4: Demosaicking Prediction</vt:lpstr>
      <vt:lpstr>Demosaicking prediction</vt:lpstr>
      <vt:lpstr>Method 5: JPEG Ghosts</vt:lpstr>
      <vt:lpstr>JPEG Ghosts</vt:lpstr>
      <vt:lpstr>JPEG Ghosts</vt:lpstr>
      <vt:lpstr>JPEG Ghosts</vt:lpstr>
      <vt:lpstr>JPEG Ghosts</vt:lpstr>
      <vt:lpstr>Summary</vt:lpstr>
      <vt:lpstr>Next week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 Hoiem</cp:lastModifiedBy>
  <cp:revision>212</cp:revision>
  <dcterms:created xsi:type="dcterms:W3CDTF">2009-12-16T02:55:56Z</dcterms:created>
  <dcterms:modified xsi:type="dcterms:W3CDTF">2011-11-10T16:55:53Z</dcterms:modified>
</cp:coreProperties>
</file>