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54"/>
  </p:notesMasterIdLst>
  <p:sldIdLst>
    <p:sldId id="398" r:id="rId3"/>
    <p:sldId id="457" r:id="rId4"/>
    <p:sldId id="461" r:id="rId5"/>
    <p:sldId id="458" r:id="rId6"/>
    <p:sldId id="459" r:id="rId7"/>
    <p:sldId id="415" r:id="rId8"/>
    <p:sldId id="420" r:id="rId9"/>
    <p:sldId id="419" r:id="rId10"/>
    <p:sldId id="460" r:id="rId11"/>
    <p:sldId id="437" r:id="rId12"/>
    <p:sldId id="416" r:id="rId13"/>
    <p:sldId id="422" r:id="rId14"/>
    <p:sldId id="421" r:id="rId15"/>
    <p:sldId id="400" r:id="rId16"/>
    <p:sldId id="417" r:id="rId17"/>
    <p:sldId id="449" r:id="rId18"/>
    <p:sldId id="450" r:id="rId19"/>
    <p:sldId id="425" r:id="rId20"/>
    <p:sldId id="426" r:id="rId21"/>
    <p:sldId id="427" r:id="rId22"/>
    <p:sldId id="432" r:id="rId23"/>
    <p:sldId id="433" r:id="rId24"/>
    <p:sldId id="434" r:id="rId25"/>
    <p:sldId id="436" r:id="rId26"/>
    <p:sldId id="435" r:id="rId27"/>
    <p:sldId id="403" r:id="rId28"/>
    <p:sldId id="405" r:id="rId29"/>
    <p:sldId id="455" r:id="rId30"/>
    <p:sldId id="406" r:id="rId31"/>
    <p:sldId id="451" r:id="rId32"/>
    <p:sldId id="452" r:id="rId33"/>
    <p:sldId id="453" r:id="rId34"/>
    <p:sldId id="454" r:id="rId35"/>
    <p:sldId id="407" r:id="rId36"/>
    <p:sldId id="409" r:id="rId37"/>
    <p:sldId id="438" r:id="rId38"/>
    <p:sldId id="439" r:id="rId39"/>
    <p:sldId id="440" r:id="rId40"/>
    <p:sldId id="446" r:id="rId41"/>
    <p:sldId id="447" r:id="rId42"/>
    <p:sldId id="441" r:id="rId43"/>
    <p:sldId id="442" r:id="rId44"/>
    <p:sldId id="443" r:id="rId45"/>
    <p:sldId id="410" r:id="rId46"/>
    <p:sldId id="413" r:id="rId47"/>
    <p:sldId id="411" r:id="rId48"/>
    <p:sldId id="444" r:id="rId49"/>
    <p:sldId id="445" r:id="rId50"/>
    <p:sldId id="448" r:id="rId51"/>
    <p:sldId id="414" r:id="rId52"/>
    <p:sldId id="456" r:id="rId5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462" autoAdjust="0"/>
  </p:normalViewPr>
  <p:slideViewPr>
    <p:cSldViewPr>
      <p:cViewPr>
        <p:scale>
          <a:sx n="50" d="100"/>
          <a:sy n="50" d="100"/>
        </p:scale>
        <p:origin x="-799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449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9/19/2011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8244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Draw on board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Background pixels completely replaced, color of foreground changed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9/19/2011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9/19/2011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9/19/2011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9/19/2011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9/19/2011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9/19/2011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9/19/2011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9/19/2011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9/19/2011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9/19/2011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9/19/2011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9/19/2011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pn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4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guardian.co.uk/world/2010/sep/16/mubarak-doctored-red-carpet-picture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28" name="Picture 4" descr="http://4.bp.blogspot.com/_7RvRi0nbMCc/S9X8B0wlKUI/AAAAAAAAAAs/FRPvL6N5Q20/s1600/magritte_mas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-820808"/>
            <a:ext cx="5571601" cy="7678808"/>
          </a:xfrm>
          <a:prstGeom prst="rect">
            <a:avLst/>
          </a:prstGeom>
          <a:noFill/>
        </p:spPr>
      </p:pic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0" y="2057400"/>
            <a:ext cx="9144000" cy="1143000"/>
          </a:xfrm>
          <a:solidFill>
            <a:schemeClr val="bg1">
              <a:alpha val="90000"/>
            </a:schemeClr>
          </a:solidFill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Blending and Compositing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752600" y="4495800"/>
            <a:ext cx="5562600" cy="1066800"/>
          </a:xfrm>
          <a:solidFill>
            <a:schemeClr val="bg1">
              <a:alpha val="90000"/>
            </a:schemeClr>
          </a:solidFill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652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09/22/11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Cut and paste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Poisson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5571" name="Picture 3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914400" y="990600"/>
            <a:ext cx="7315200" cy="5510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1066800" y="12954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95400" y="990600"/>
            <a:ext cx="611257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Method: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Segment using intelligent scissors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Paste foreground pixels onto target region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957" name="Picture 5"/>
          <p:cNvPicPr>
            <a:picLocks noChangeAspect="1" noChangeArrowheads="1"/>
          </p:cNvPicPr>
          <p:nvPr/>
        </p:nvPicPr>
        <p:blipFill>
          <a:blip r:embed="rId2" cstate="print"/>
          <a:srcRect l="40400" t="28667" r="14000" b="10533"/>
          <a:stretch>
            <a:fillRect/>
          </a:stretch>
        </p:blipFill>
        <p:spPr bwMode="auto">
          <a:xfrm>
            <a:off x="2209800" y="1371600"/>
            <a:ext cx="62992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1: Cut and Paste</a:t>
            </a:r>
            <a:endParaRPr lang="en-US" dirty="0"/>
          </a:p>
        </p:txBody>
      </p:sp>
      <p:pic>
        <p:nvPicPr>
          <p:cNvPr id="38195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800" y="2362200"/>
            <a:ext cx="1600200" cy="30353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2438400" y="1066800"/>
            <a:ext cx="6070123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Problems: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Small segmentation errors noticeable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Pixels are too blocky</a:t>
            </a:r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 Won’t work for semi-transparent materials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Feathering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Near object boundary pixel values come partly from foreground and partly from background</a:t>
            </a:r>
            <a:endParaRPr lang="en-US" dirty="0"/>
          </a:p>
        </p:txBody>
      </p:sp>
      <p:pic>
        <p:nvPicPr>
          <p:cNvPr id="3799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2895600"/>
            <a:ext cx="16002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2819400"/>
            <a:ext cx="1879600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267200" y="4343400"/>
            <a:ext cx="9144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Method 1: Cut and Paste (with feathering)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6594" name="Picture 2"/>
          <p:cNvPicPr>
            <a:picLocks noChangeAspect="1" noChangeArrowheads="1"/>
          </p:cNvPicPr>
          <p:nvPr/>
        </p:nvPicPr>
        <p:blipFill>
          <a:blip r:embed="rId2" cstate="print"/>
          <a:srcRect l="27600" t="18133" r="26200" b="20000"/>
          <a:stretch>
            <a:fillRect/>
          </a:stretch>
        </p:blipFill>
        <p:spPr bwMode="auto">
          <a:xfrm>
            <a:off x="457200" y="914400"/>
            <a:ext cx="7620000" cy="5739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45156" t="59200" r="46990" b="20000"/>
          <a:stretch>
            <a:fillRect/>
          </a:stretch>
        </p:blipFill>
        <p:spPr bwMode="auto">
          <a:xfrm>
            <a:off x="7162800" y="533400"/>
            <a:ext cx="1773428" cy="264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752600" y="1219200"/>
            <a:ext cx="3200400" cy="4267200"/>
            <a:chOff x="1524000" y="381000"/>
            <a:chExt cx="3643798" cy="4858397"/>
          </a:xfrm>
        </p:grpSpPr>
        <p:pic>
          <p:nvPicPr>
            <p:cNvPr id="411653" name="Picture 5" descr="C:\Users\Hoiem\Documents\Classes\Computational Photography - Fall 2010\projects\cloning\illus_mask_nf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24000" y="381000"/>
              <a:ext cx="3643798" cy="4858397"/>
            </a:xfrm>
            <a:prstGeom prst="rect">
              <a:avLst/>
            </a:prstGeom>
            <a:noFill/>
          </p:spPr>
        </p:pic>
        <p:sp>
          <p:nvSpPr>
            <p:cNvPr id="10" name="Rectangle 9"/>
            <p:cNvSpPr/>
            <p:nvPr/>
          </p:nvSpPr>
          <p:spPr>
            <a:xfrm>
              <a:off x="2000843" y="3429000"/>
              <a:ext cx="1066800" cy="1371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374830" y="28194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3" name="Right Arrow 12"/>
          <p:cNvSpPr/>
          <p:nvPr/>
        </p:nvSpPr>
        <p:spPr>
          <a:xfrm>
            <a:off x="5011947" y="33528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656" name="Picture 8" descr="C:\Users\Hoiem\Documents\Classes\Computational Photography - Fall 2010\projects\cloning\samples\im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2800"/>
            <a:ext cx="1428750" cy="1905000"/>
          </a:xfrm>
          <a:prstGeom prst="rect">
            <a:avLst/>
          </a:prstGeom>
          <a:noFill/>
        </p:spPr>
      </p:pic>
      <p:pic>
        <p:nvPicPr>
          <p:cNvPr id="411657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1117600"/>
            <a:ext cx="3505200" cy="4673600"/>
          </a:xfrm>
          <a:prstGeom prst="rect">
            <a:avLst/>
          </a:prstGeom>
          <a:noFill/>
        </p:spPr>
      </p:pic>
      <p:pic>
        <p:nvPicPr>
          <p:cNvPr id="411655" name="Picture 7" descr="C:\Users\Hoiem\Documents\Classes\Computational Photography - Fall 2010\projects\cloning\samples\penguin-chick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1752600"/>
            <a:ext cx="990600" cy="122599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905000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Alpha compositing with feathering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11652" name="Picture 4" descr="C:\Users\Hoiem\Documents\Classes\Computational Photography - Fall 2010\projects\cloning\illus_mask_f.png"/>
          <p:cNvPicPr>
            <a:picLocks noChangeAspect="1" noChangeArrowheads="1"/>
          </p:cNvPicPr>
          <p:nvPr/>
        </p:nvPicPr>
        <p:blipFill>
          <a:blip r:embed="rId2" cstate="print"/>
          <a:srcRect l="16730" t="65873" r="60267" b="12168"/>
          <a:stretch>
            <a:fillRect/>
          </a:stretch>
        </p:blipFill>
        <p:spPr bwMode="auto">
          <a:xfrm>
            <a:off x="5257800" y="914400"/>
            <a:ext cx="2035629" cy="2590800"/>
          </a:xfrm>
          <a:prstGeom prst="rect">
            <a:avLst/>
          </a:prstGeom>
          <a:noFill/>
        </p:spPr>
      </p:pic>
      <p:pic>
        <p:nvPicPr>
          <p:cNvPr id="411653" name="Picture 5" descr="C:\Users\Hoiem\Documents\Classes\Computational Photography - Fall 2010\projects\cloning\illus_mask_nf.png"/>
          <p:cNvPicPr>
            <a:picLocks noChangeAspect="1" noChangeArrowheads="1"/>
          </p:cNvPicPr>
          <p:nvPr/>
        </p:nvPicPr>
        <p:blipFill>
          <a:blip r:embed="rId3" cstate="print"/>
          <a:srcRect l="18821" t="67442" r="62358" b="12169"/>
          <a:stretch>
            <a:fillRect/>
          </a:stretch>
        </p:blipFill>
        <p:spPr bwMode="auto">
          <a:xfrm>
            <a:off x="2743200" y="990600"/>
            <a:ext cx="1752600" cy="253153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905000" y="6248400"/>
            <a:ext cx="5365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 = foreground*mask + background*(1-mask)</a:t>
            </a:r>
            <a:endParaRPr lang="en-US" dirty="0"/>
          </a:p>
        </p:txBody>
      </p:sp>
      <p:pic>
        <p:nvPicPr>
          <p:cNvPr id="412674" name="Picture 2" descr="C:\Users\Hoiem\Documents\Classes\Computational Photography - Fall 2010\projects\cloning\illus_feather.jpg"/>
          <p:cNvPicPr>
            <a:picLocks noChangeAspect="1" noChangeArrowheads="1"/>
          </p:cNvPicPr>
          <p:nvPr/>
        </p:nvPicPr>
        <p:blipFill>
          <a:blip r:embed="rId4" cstate="print"/>
          <a:srcRect l="16410" t="67811" r="62604" b="12308"/>
          <a:stretch>
            <a:fillRect/>
          </a:stretch>
        </p:blipFill>
        <p:spPr bwMode="auto">
          <a:xfrm>
            <a:off x="5257800" y="3657600"/>
            <a:ext cx="1828800" cy="2310062"/>
          </a:xfrm>
          <a:prstGeom prst="rect">
            <a:avLst/>
          </a:prstGeom>
          <a:noFill/>
        </p:spPr>
      </p:pic>
      <p:sp>
        <p:nvSpPr>
          <p:cNvPr id="12" name="Right Arrow 11"/>
          <p:cNvSpPr/>
          <p:nvPr/>
        </p:nvSpPr>
        <p:spPr>
          <a:xfrm>
            <a:off x="4572000" y="20574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 descr="C:\Users\Hoiem\Documents\Classes\Computational Photography - Fall 2010\projects\cloning\illus_nofeather.jpg"/>
          <p:cNvPicPr>
            <a:picLocks noChangeAspect="1" noChangeArrowheads="1"/>
          </p:cNvPicPr>
          <p:nvPr/>
        </p:nvPicPr>
        <p:blipFill>
          <a:blip r:embed="rId5" cstate="print"/>
          <a:srcRect l="16720" t="67097" r="61216" b="13597"/>
          <a:stretch>
            <a:fillRect/>
          </a:stretch>
        </p:blipFill>
        <p:spPr bwMode="auto">
          <a:xfrm>
            <a:off x="2743200" y="3810000"/>
            <a:ext cx="1763486" cy="2057400"/>
          </a:xfrm>
          <a:prstGeom prst="rect">
            <a:avLst/>
          </a:prstGeom>
          <a:noFill/>
        </p:spPr>
      </p:pic>
      <p:sp>
        <p:nvSpPr>
          <p:cNvPr id="14" name="Right Arrow 13"/>
          <p:cNvSpPr/>
          <p:nvPr/>
        </p:nvSpPr>
        <p:spPr>
          <a:xfrm>
            <a:off x="4648200" y="4572000"/>
            <a:ext cx="4572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Another example (without feathering)</a:t>
            </a:r>
            <a:endParaRPr lang="en-US" i="1" dirty="0" smtClean="0"/>
          </a:p>
        </p:txBody>
      </p:sp>
      <p:sp>
        <p:nvSpPr>
          <p:cNvPr id="470023" name="Text Box 7"/>
          <p:cNvSpPr txBox="1">
            <a:spLocks noChangeArrowheads="1"/>
          </p:cNvSpPr>
          <p:nvPr/>
        </p:nvSpPr>
        <p:spPr bwMode="auto">
          <a:xfrm>
            <a:off x="3733800" y="914400"/>
            <a:ext cx="9525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Mattes</a:t>
            </a:r>
            <a:endParaRPr lang="en-US" sz="2000" dirty="0"/>
          </a:p>
        </p:txBody>
      </p:sp>
      <p:pic>
        <p:nvPicPr>
          <p:cNvPr id="47002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30968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160020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6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24150" y="1309688"/>
            <a:ext cx="2381250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7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6600" y="1581150"/>
            <a:ext cx="1562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0028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81200" y="3660775"/>
            <a:ext cx="4572000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0029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14827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Composite by </a:t>
            </a:r>
          </a:p>
          <a:p>
            <a:r>
              <a:rPr lang="en-US" sz="1600"/>
              <a:t>David Dewey</a:t>
            </a:r>
          </a:p>
        </p:txBody>
      </p:sp>
      <p:sp>
        <p:nvSpPr>
          <p:cNvPr id="470030" name="Text Box 14"/>
          <p:cNvSpPr txBox="1">
            <a:spLocks noChangeArrowheads="1"/>
          </p:cNvSpPr>
          <p:nvPr/>
        </p:nvSpPr>
        <p:spPr bwMode="auto">
          <a:xfrm>
            <a:off x="3581400" y="3276600"/>
            <a:ext cx="141096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smtClean="0"/>
              <a:t>Composite</a:t>
            </a:r>
            <a:endParaRPr lang="en-US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Proper blending is key</a:t>
            </a:r>
          </a:p>
        </p:txBody>
      </p:sp>
      <p:pic>
        <p:nvPicPr>
          <p:cNvPr id="8195" name="Picture 3" descr="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417637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1417637"/>
            <a:ext cx="2925763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397" name="Picture 5" descr="t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4200" y="3627437"/>
            <a:ext cx="2925763" cy="29257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2: due Monday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Alpha Blending / Feathering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90600" y="990600"/>
            <a:ext cx="6775450" cy="3059113"/>
            <a:chOff x="388" y="624"/>
            <a:chExt cx="4700" cy="2137"/>
          </a:xfrm>
        </p:grpSpPr>
        <p:pic>
          <p:nvPicPr>
            <p:cNvPr id="9224" name="Picture 4" descr="lfade3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72" y="624"/>
              <a:ext cx="1810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5" name="Picture 5" descr="rfade3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1" y="624"/>
              <a:ext cx="1817" cy="18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388" y="2361"/>
              <a:ext cx="2108" cy="400"/>
              <a:chOff x="388" y="2361"/>
              <a:chExt cx="2108" cy="400"/>
            </a:xfrm>
          </p:grpSpPr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88" y="2505"/>
                <a:ext cx="236" cy="256"/>
                <a:chOff x="484" y="3273"/>
                <a:chExt cx="236" cy="256"/>
              </a:xfrm>
            </p:grpSpPr>
            <p:sp>
              <p:nvSpPr>
                <p:cNvPr id="9245" name="Line 8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6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latin typeface="Times New Roman" pitchFamily="18" charset="0"/>
                    </a:rPr>
                    <a:t>0</a:t>
                  </a:r>
                </a:p>
              </p:txBody>
            </p:sp>
          </p:grpSp>
          <p:sp>
            <p:nvSpPr>
              <p:cNvPr id="9239" name="Line 10"/>
              <p:cNvSpPr>
                <a:spLocks noChangeShapeType="1"/>
              </p:cNvSpPr>
              <p:nvPr/>
            </p:nvSpPr>
            <p:spPr bwMode="auto">
              <a:xfrm>
                <a:off x="672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0" name="Line 11"/>
              <p:cNvSpPr>
                <a:spLocks noChangeShapeType="1"/>
              </p:cNvSpPr>
              <p:nvPr/>
            </p:nvSpPr>
            <p:spPr bwMode="auto">
              <a:xfrm>
                <a:off x="1680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41" name="Line 12"/>
              <p:cNvSpPr>
                <a:spLocks noChangeShapeType="1"/>
              </p:cNvSpPr>
              <p:nvPr/>
            </p:nvSpPr>
            <p:spPr bwMode="auto">
              <a:xfrm>
                <a:off x="1488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>
                <a:off x="388" y="2361"/>
                <a:ext cx="236" cy="256"/>
                <a:chOff x="484" y="3273"/>
                <a:chExt cx="236" cy="256"/>
              </a:xfrm>
            </p:grpSpPr>
            <p:sp>
              <p:nvSpPr>
                <p:cNvPr id="9243" name="Line 14"/>
                <p:cNvSpPr>
                  <a:spLocks noChangeShapeType="1"/>
                </p:cNvSpPr>
                <p:nvPr/>
              </p:nvSpPr>
              <p:spPr bwMode="auto">
                <a:xfrm>
                  <a:off x="624" y="3408"/>
                  <a:ext cx="96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244" name="Text Box 15"/>
                <p:cNvSpPr txBox="1">
                  <a:spLocks noChangeArrowheads="1"/>
                </p:cNvSpPr>
                <p:nvPr/>
              </p:nvSpPr>
              <p:spPr bwMode="auto">
                <a:xfrm>
                  <a:off x="484" y="3273"/>
                  <a:ext cx="207" cy="25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latin typeface="Times New Roman" pitchFamily="18" charset="0"/>
                    </a:rPr>
                    <a:t>1</a:t>
                  </a:r>
                </a:p>
              </p:txBody>
            </p:sp>
          </p:grpSp>
        </p:grpSp>
        <p:grpSp>
          <p:nvGrpSpPr>
            <p:cNvPr id="6" name="Group 16"/>
            <p:cNvGrpSpPr>
              <a:grpSpLocks/>
            </p:cNvGrpSpPr>
            <p:nvPr/>
          </p:nvGrpSpPr>
          <p:grpSpPr bwMode="auto">
            <a:xfrm>
              <a:off x="2980" y="2505"/>
              <a:ext cx="236" cy="256"/>
              <a:chOff x="484" y="3273"/>
              <a:chExt cx="236" cy="256"/>
            </a:xfrm>
          </p:grpSpPr>
          <p:sp>
            <p:nvSpPr>
              <p:cNvPr id="9236" name="Line 17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7" name="Text Box 18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207" cy="2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7" name="Group 19"/>
            <p:cNvGrpSpPr>
              <a:grpSpLocks/>
            </p:cNvGrpSpPr>
            <p:nvPr/>
          </p:nvGrpSpPr>
          <p:grpSpPr bwMode="auto">
            <a:xfrm flipH="1">
              <a:off x="3264" y="2496"/>
              <a:ext cx="1824" cy="144"/>
              <a:chOff x="3264" y="2496"/>
              <a:chExt cx="1824" cy="144"/>
            </a:xfrm>
          </p:grpSpPr>
          <p:sp>
            <p:nvSpPr>
              <p:cNvPr id="9233" name="Line 20"/>
              <p:cNvSpPr>
                <a:spLocks noChangeShapeType="1"/>
              </p:cNvSpPr>
              <p:nvPr/>
            </p:nvSpPr>
            <p:spPr bwMode="auto">
              <a:xfrm>
                <a:off x="3264" y="2496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4" name="Line 21"/>
              <p:cNvSpPr>
                <a:spLocks noChangeShapeType="1"/>
              </p:cNvSpPr>
              <p:nvPr/>
            </p:nvSpPr>
            <p:spPr bwMode="auto">
              <a:xfrm>
                <a:off x="4272" y="2640"/>
                <a:ext cx="816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5" name="Line 22"/>
              <p:cNvSpPr>
                <a:spLocks noChangeShapeType="1"/>
              </p:cNvSpPr>
              <p:nvPr/>
            </p:nvSpPr>
            <p:spPr bwMode="auto">
              <a:xfrm>
                <a:off x="4080" y="2496"/>
                <a:ext cx="192" cy="144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23"/>
            <p:cNvGrpSpPr>
              <a:grpSpLocks/>
            </p:cNvGrpSpPr>
            <p:nvPr/>
          </p:nvGrpSpPr>
          <p:grpSpPr bwMode="auto">
            <a:xfrm>
              <a:off x="2980" y="2360"/>
              <a:ext cx="236" cy="257"/>
              <a:chOff x="484" y="3272"/>
              <a:chExt cx="236" cy="257"/>
            </a:xfrm>
          </p:grpSpPr>
          <p:sp>
            <p:nvSpPr>
              <p:cNvPr id="9231" name="Line 2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2" name="Text Box 25"/>
              <p:cNvSpPr txBox="1">
                <a:spLocks noChangeArrowheads="1"/>
              </p:cNvSpPr>
              <p:nvPr/>
            </p:nvSpPr>
            <p:spPr bwMode="auto">
              <a:xfrm>
                <a:off x="484" y="3272"/>
                <a:ext cx="20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9230" name="Text Box 26"/>
            <p:cNvSpPr txBox="1">
              <a:spLocks noChangeArrowheads="1"/>
            </p:cNvSpPr>
            <p:nvPr/>
          </p:nvSpPr>
          <p:spPr bwMode="auto">
            <a:xfrm>
              <a:off x="2688" y="1142"/>
              <a:ext cx="430" cy="7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+</a:t>
              </a:r>
            </a:p>
          </p:txBody>
        </p:sp>
      </p:grpSp>
      <p:grpSp>
        <p:nvGrpSpPr>
          <p:cNvPr id="9" name="Group 27"/>
          <p:cNvGrpSpPr>
            <a:grpSpLocks/>
          </p:cNvGrpSpPr>
          <p:nvPr/>
        </p:nvGrpSpPr>
        <p:grpSpPr bwMode="auto">
          <a:xfrm>
            <a:off x="1143000" y="4114800"/>
            <a:ext cx="3571875" cy="2514600"/>
            <a:chOff x="720" y="2592"/>
            <a:chExt cx="2250" cy="1584"/>
          </a:xfrm>
        </p:grpSpPr>
        <p:pic>
          <p:nvPicPr>
            <p:cNvPr id="9222" name="Picture 28" descr="win3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398" y="2592"/>
              <a:ext cx="1572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Text Box 29"/>
            <p:cNvSpPr txBox="1">
              <a:spLocks noChangeArrowheads="1"/>
            </p:cNvSpPr>
            <p:nvPr/>
          </p:nvSpPr>
          <p:spPr bwMode="auto">
            <a:xfrm>
              <a:off x="720" y="3024"/>
              <a:ext cx="390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6000" b="1">
                  <a:solidFill>
                    <a:srgbClr val="FF0000"/>
                  </a:solidFill>
                  <a:latin typeface="Times New Roman" pitchFamily="18" charset="0"/>
                </a:rPr>
                <a:t>=</a:t>
              </a:r>
            </a:p>
          </p:txBody>
        </p:sp>
      </p:grpSp>
      <p:sp>
        <p:nvSpPr>
          <p:cNvPr id="444446" name="Text Box 30"/>
          <p:cNvSpPr txBox="1">
            <a:spLocks noChangeArrowheads="1"/>
          </p:cNvSpPr>
          <p:nvPr/>
        </p:nvSpPr>
        <p:spPr bwMode="auto">
          <a:xfrm>
            <a:off x="5181600" y="4191000"/>
            <a:ext cx="3657600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blend</a:t>
            </a:r>
            <a:r>
              <a:rPr lang="en-US" sz="2800">
                <a:latin typeface="Times New Roman" pitchFamily="18" charset="0"/>
              </a:rPr>
              <a:t> = 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I</a:t>
            </a:r>
            <a:r>
              <a:rPr lang="en-US" sz="2800" baseline="-25000">
                <a:latin typeface="Times New Roman" pitchFamily="18" charset="0"/>
              </a:rPr>
              <a:t>left</a:t>
            </a:r>
            <a:r>
              <a:rPr lang="en-US" sz="2800">
                <a:latin typeface="Times New Roman" pitchFamily="18" charset="0"/>
              </a:rPr>
              <a:t> + (1-</a:t>
            </a:r>
            <a:r>
              <a:rPr lang="en-US" sz="2800">
                <a:latin typeface="Symbol" pitchFamily="18" charset="2"/>
              </a:rPr>
              <a:t>a</a:t>
            </a:r>
            <a:r>
              <a:rPr lang="en-US" sz="2800">
                <a:latin typeface="Times New Roman" pitchFamily="18" charset="0"/>
              </a:rPr>
              <a:t>)I</a:t>
            </a:r>
            <a:r>
              <a:rPr lang="en-US" sz="2800" baseline="-25000">
                <a:latin typeface="Times New Roman" pitchFamily="18" charset="0"/>
              </a:rPr>
              <a:t>right</a:t>
            </a:r>
            <a:endParaRPr lang="en-US" sz="1800"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180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Affect of Window Size</a:t>
            </a:r>
          </a:p>
        </p:txBody>
      </p:sp>
      <p:pic>
        <p:nvPicPr>
          <p:cNvPr id="14339" name="Picture 3" descr="win25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4" descr="win1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14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Line 5"/>
          <p:cNvSpPr>
            <a:spLocks noChangeShapeType="1"/>
          </p:cNvSpPr>
          <p:nvPr/>
        </p:nvSpPr>
        <p:spPr bwMode="auto">
          <a:xfrm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 flipH="1" flipV="1">
            <a:off x="1066800" y="4648200"/>
            <a:ext cx="3200400" cy="762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V="1">
            <a:off x="91440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066800" y="5486400"/>
            <a:ext cx="3200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15950" y="5195888"/>
            <a:ext cx="374650" cy="366712"/>
            <a:chOff x="484" y="3273"/>
            <a:chExt cx="236" cy="231"/>
          </a:xfrm>
        </p:grpSpPr>
        <p:sp>
          <p:nvSpPr>
            <p:cNvPr id="14362" name="Line 10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3" name="Text Box 11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09600" y="4433888"/>
            <a:ext cx="374650" cy="366712"/>
            <a:chOff x="484" y="3273"/>
            <a:chExt cx="236" cy="231"/>
          </a:xfrm>
        </p:grpSpPr>
        <p:sp>
          <p:nvSpPr>
            <p:cNvPr id="14360" name="Line 1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61" name="Text Box 1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  <p:sp>
        <p:nvSpPr>
          <p:cNvPr id="14347" name="Text Box 15"/>
          <p:cNvSpPr txBox="1">
            <a:spLocks noChangeArrowheads="1"/>
          </p:cNvSpPr>
          <p:nvPr/>
        </p:nvSpPr>
        <p:spPr bwMode="auto">
          <a:xfrm>
            <a:off x="1371600" y="44640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left</a:t>
            </a:r>
          </a:p>
        </p:txBody>
      </p:sp>
      <p:sp>
        <p:nvSpPr>
          <p:cNvPr id="14348" name="Text Box 16"/>
          <p:cNvSpPr txBox="1">
            <a:spLocks noChangeArrowheads="1"/>
          </p:cNvSpPr>
          <p:nvPr/>
        </p:nvSpPr>
        <p:spPr bwMode="auto">
          <a:xfrm>
            <a:off x="1335088" y="4953000"/>
            <a:ext cx="56991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Times New Roman" pitchFamily="18" charset="0"/>
              </a:rPr>
              <a:t>right</a:t>
            </a:r>
          </a:p>
        </p:txBody>
      </p:sp>
      <p:sp>
        <p:nvSpPr>
          <p:cNvPr id="14349" name="Line 17"/>
          <p:cNvSpPr>
            <a:spLocks noChangeShapeType="1"/>
          </p:cNvSpPr>
          <p:nvPr/>
        </p:nvSpPr>
        <p:spPr bwMode="auto">
          <a:xfrm flipV="1">
            <a:off x="56324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5784850" y="4648200"/>
            <a:ext cx="1600200" cy="838200"/>
            <a:chOff x="3168" y="2928"/>
            <a:chExt cx="2016" cy="528"/>
          </a:xfrm>
        </p:grpSpPr>
        <p:sp>
          <p:nvSpPr>
            <p:cNvPr id="14357" name="Line 19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8" name="Line 20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9" name="Line 21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334000" y="5195888"/>
            <a:ext cx="374650" cy="366712"/>
            <a:chOff x="484" y="3273"/>
            <a:chExt cx="236" cy="231"/>
          </a:xfrm>
        </p:grpSpPr>
        <p:sp>
          <p:nvSpPr>
            <p:cNvPr id="14355" name="Line 23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6" name="Text Box 24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6" name="Group 25"/>
          <p:cNvGrpSpPr>
            <a:grpSpLocks/>
          </p:cNvGrpSpPr>
          <p:nvPr/>
        </p:nvGrpSpPr>
        <p:grpSpPr bwMode="auto">
          <a:xfrm>
            <a:off x="5334000" y="4433888"/>
            <a:ext cx="374650" cy="366712"/>
            <a:chOff x="484" y="3273"/>
            <a:chExt cx="236" cy="231"/>
          </a:xfrm>
        </p:grpSpPr>
        <p:sp>
          <p:nvSpPr>
            <p:cNvPr id="14353" name="Line 26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354" name="Text Box 27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Affect of Window Size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185988" y="4433888"/>
            <a:ext cx="557212" cy="1128712"/>
            <a:chOff x="384" y="2793"/>
            <a:chExt cx="351" cy="711"/>
          </a:xfrm>
        </p:grpSpPr>
        <p:sp>
          <p:nvSpPr>
            <p:cNvPr id="15377" name="Line 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15385" name="Line 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6" name="Line 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7" name="Line 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15383" name="Line 1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4" name="Text Box 1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15381" name="Line 1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82" name="Text Box 1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5364" name="Line 15"/>
          <p:cNvSpPr>
            <a:spLocks noChangeShapeType="1"/>
          </p:cNvSpPr>
          <p:nvPr/>
        </p:nvSpPr>
        <p:spPr bwMode="auto">
          <a:xfrm flipV="1">
            <a:off x="6318250" y="44958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6470650" y="4648200"/>
            <a:ext cx="19050" cy="838200"/>
            <a:chOff x="3168" y="2928"/>
            <a:chExt cx="2016" cy="528"/>
          </a:xfrm>
        </p:grpSpPr>
        <p:sp>
          <p:nvSpPr>
            <p:cNvPr id="15374" name="Line 17"/>
            <p:cNvSpPr>
              <a:spLocks noChangeShapeType="1"/>
            </p:cNvSpPr>
            <p:nvPr/>
          </p:nvSpPr>
          <p:spPr bwMode="auto">
            <a:xfrm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Line 18"/>
            <p:cNvSpPr>
              <a:spLocks noChangeShapeType="1"/>
            </p:cNvSpPr>
            <p:nvPr/>
          </p:nvSpPr>
          <p:spPr bwMode="auto">
            <a:xfrm flipH="1" flipV="1">
              <a:off x="3168" y="2928"/>
              <a:ext cx="2016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Line 19"/>
            <p:cNvSpPr>
              <a:spLocks noChangeShapeType="1"/>
            </p:cNvSpPr>
            <p:nvPr/>
          </p:nvSpPr>
          <p:spPr bwMode="auto">
            <a:xfrm>
              <a:off x="3168" y="3456"/>
              <a:ext cx="201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6019800" y="5195888"/>
            <a:ext cx="374650" cy="366712"/>
            <a:chOff x="484" y="3273"/>
            <a:chExt cx="236" cy="231"/>
          </a:xfrm>
        </p:grpSpPr>
        <p:sp>
          <p:nvSpPr>
            <p:cNvPr id="15372" name="Line 21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Text Box 22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0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6019800" y="4433888"/>
            <a:ext cx="374650" cy="366712"/>
            <a:chOff x="484" y="3273"/>
            <a:chExt cx="236" cy="231"/>
          </a:xfrm>
        </p:grpSpPr>
        <p:sp>
          <p:nvSpPr>
            <p:cNvPr id="15370" name="Line 24"/>
            <p:cNvSpPr>
              <a:spLocks noChangeShapeType="1"/>
            </p:cNvSpPr>
            <p:nvPr/>
          </p:nvSpPr>
          <p:spPr bwMode="auto">
            <a:xfrm>
              <a:off x="624" y="3408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Text Box 25"/>
            <p:cNvSpPr txBox="1">
              <a:spLocks noChangeArrowheads="1"/>
            </p:cNvSpPr>
            <p:nvPr/>
          </p:nvSpPr>
          <p:spPr bwMode="auto">
            <a:xfrm>
              <a:off x="484" y="3273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800">
                  <a:latin typeface="Times New Roman" pitchFamily="18" charset="0"/>
                </a:rPr>
                <a:t>1</a:t>
              </a:r>
            </a:p>
          </p:txBody>
        </p:sp>
      </p:grpSp>
      <p:pic>
        <p:nvPicPr>
          <p:cNvPr id="15368" name="Picture 26" descr="win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27" descr="win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Good Window Size</a:t>
            </a:r>
          </a:p>
        </p:txBody>
      </p:sp>
      <p:pic>
        <p:nvPicPr>
          <p:cNvPr id="16387" name="Picture 3" descr="win1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9400" y="1143000"/>
            <a:ext cx="32258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886200" y="4419600"/>
            <a:ext cx="658813" cy="1128713"/>
            <a:chOff x="2481" y="2793"/>
            <a:chExt cx="415" cy="711"/>
          </a:xfrm>
        </p:grpSpPr>
        <p:sp>
          <p:nvSpPr>
            <p:cNvPr id="16390" name="Line 5"/>
            <p:cNvSpPr>
              <a:spLocks noChangeShapeType="1"/>
            </p:cNvSpPr>
            <p:nvPr/>
          </p:nvSpPr>
          <p:spPr bwMode="auto">
            <a:xfrm flipV="1">
              <a:off x="2673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769" y="2928"/>
              <a:ext cx="127" cy="528"/>
              <a:chOff x="672" y="2928"/>
              <a:chExt cx="2016" cy="528"/>
            </a:xfrm>
          </p:grpSpPr>
          <p:sp>
            <p:nvSpPr>
              <p:cNvPr id="16398" name="Line 7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9" name="Line 8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400" name="Line 9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10"/>
            <p:cNvGrpSpPr>
              <a:grpSpLocks/>
            </p:cNvGrpSpPr>
            <p:nvPr/>
          </p:nvGrpSpPr>
          <p:grpSpPr bwMode="auto">
            <a:xfrm>
              <a:off x="2485" y="3273"/>
              <a:ext cx="236" cy="231"/>
              <a:chOff x="484" y="3273"/>
              <a:chExt cx="236" cy="231"/>
            </a:xfrm>
          </p:grpSpPr>
          <p:sp>
            <p:nvSpPr>
              <p:cNvPr id="16396" name="Line 1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7" name="Text Box 1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13"/>
            <p:cNvGrpSpPr>
              <a:grpSpLocks/>
            </p:cNvGrpSpPr>
            <p:nvPr/>
          </p:nvGrpSpPr>
          <p:grpSpPr bwMode="auto">
            <a:xfrm>
              <a:off x="2481" y="2793"/>
              <a:ext cx="236" cy="231"/>
              <a:chOff x="484" y="3273"/>
              <a:chExt cx="236" cy="231"/>
            </a:xfrm>
          </p:grpSpPr>
          <p:sp>
            <p:nvSpPr>
              <p:cNvPr id="16394" name="Line 14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395" name="Text Box 15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16389" name="Rectangle 16"/>
          <p:cNvSpPr>
            <a:spLocks noChangeArrowheads="1"/>
          </p:cNvSpPr>
          <p:nvPr/>
        </p:nvSpPr>
        <p:spPr bwMode="auto">
          <a:xfrm>
            <a:off x="838200" y="5638800"/>
            <a:ext cx="7772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</a:pPr>
            <a:r>
              <a:rPr lang="en-US" sz="2800"/>
              <a:t>“Optimal” Window:  smooth but not ghosted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should we blend?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886200"/>
            <a:ext cx="4209552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29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929062"/>
            <a:ext cx="4105172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graphicFrame>
        <p:nvGraphicFramePr>
          <p:cNvPr id="2050" name="Object 6"/>
          <p:cNvGraphicFramePr>
            <a:graphicFrameLocks noGrp="1" noChangeAspect="1"/>
          </p:cNvGraphicFramePr>
          <p:nvPr>
            <p:ph sz="half" idx="1"/>
          </p:nvPr>
        </p:nvGraphicFramePr>
        <p:xfrm>
          <a:off x="-76200" y="2438400"/>
          <a:ext cx="3733800" cy="350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10" name="Photo Editor Photo" r:id="rId3" imgW="4896533" imgH="3419952" progId="MSPhotoEd.3">
                  <p:embed/>
                </p:oleObj>
              </mc:Choice>
              <mc:Fallback>
                <p:oleObj name="Photo Editor Photo" r:id="rId3" imgW="4896533" imgH="3419952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-76200" y="2438400"/>
                        <a:ext cx="3733800" cy="350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11"/>
          <p:cNvGraphicFramePr>
            <a:graphicFrameLocks noGrp="1" noChangeAspect="1"/>
          </p:cNvGraphicFramePr>
          <p:nvPr>
            <p:ph sz="half" idx="2"/>
          </p:nvPr>
        </p:nvGraphicFramePr>
        <p:xfrm>
          <a:off x="5410200" y="2438400"/>
          <a:ext cx="3657600" cy="3511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2511" name="Photo Editor Photo" r:id="rId5" imgW="4896533" imgH="3419952" progId="MSPhotoEd.3">
                  <p:embed/>
                </p:oleObj>
              </mc:Choice>
              <mc:Fallback>
                <p:oleObj name="Photo Editor Photo" r:id="rId5" imgW="4896533" imgH="3419952" progId="MSPhotoEd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7688" r="32880" b="22145"/>
                      <a:stretch>
                        <a:fillRect/>
                      </a:stretch>
                    </p:blipFill>
                    <p:spPr bwMode="auto">
                      <a:xfrm>
                        <a:off x="5410200" y="2438400"/>
                        <a:ext cx="3657600" cy="3511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038600" y="2209800"/>
            <a:ext cx="838200" cy="1128713"/>
            <a:chOff x="384" y="2793"/>
            <a:chExt cx="351" cy="711"/>
          </a:xfrm>
        </p:grpSpPr>
        <p:sp>
          <p:nvSpPr>
            <p:cNvPr id="2081" name="Line 42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" name="Group 43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89" name="Line 44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0" name="Line 45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91" name="Line 46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47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87" name="Line 48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8" name="Text Box 49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5" name="Group 50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85" name="Line 51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6" name="Text Box 52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6" name="Group 53"/>
          <p:cNvGrpSpPr>
            <a:grpSpLocks/>
          </p:cNvGrpSpPr>
          <p:nvPr/>
        </p:nvGrpSpPr>
        <p:grpSpPr bwMode="auto">
          <a:xfrm>
            <a:off x="4038600" y="3214688"/>
            <a:ext cx="838200" cy="1128712"/>
            <a:chOff x="384" y="2793"/>
            <a:chExt cx="351" cy="711"/>
          </a:xfrm>
        </p:grpSpPr>
        <p:sp>
          <p:nvSpPr>
            <p:cNvPr id="2070" name="Line 54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55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78" name="Line 56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Line 57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Line 58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59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76" name="Line 60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Text Box 61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9" name="Group 62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74" name="Line 63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Text Box 64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grpSp>
        <p:nvGrpSpPr>
          <p:cNvPr id="10" name="Group 65"/>
          <p:cNvGrpSpPr>
            <a:grpSpLocks/>
          </p:cNvGrpSpPr>
          <p:nvPr/>
        </p:nvGrpSpPr>
        <p:grpSpPr bwMode="auto">
          <a:xfrm>
            <a:off x="4038600" y="4662488"/>
            <a:ext cx="838200" cy="1128712"/>
            <a:chOff x="384" y="2793"/>
            <a:chExt cx="351" cy="711"/>
          </a:xfrm>
        </p:grpSpPr>
        <p:sp>
          <p:nvSpPr>
            <p:cNvPr id="2059" name="Line 66"/>
            <p:cNvSpPr>
              <a:spLocks noChangeShapeType="1"/>
            </p:cNvSpPr>
            <p:nvPr/>
          </p:nvSpPr>
          <p:spPr bwMode="auto">
            <a:xfrm flipV="1">
              <a:off x="576" y="2832"/>
              <a:ext cx="0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1" name="Group 67"/>
            <p:cNvGrpSpPr>
              <a:grpSpLocks/>
            </p:cNvGrpSpPr>
            <p:nvPr/>
          </p:nvGrpSpPr>
          <p:grpSpPr bwMode="auto">
            <a:xfrm>
              <a:off x="672" y="2928"/>
              <a:ext cx="63" cy="528"/>
              <a:chOff x="672" y="2928"/>
              <a:chExt cx="2016" cy="528"/>
            </a:xfrm>
          </p:grpSpPr>
          <p:sp>
            <p:nvSpPr>
              <p:cNvPr id="2067" name="Line 68"/>
              <p:cNvSpPr>
                <a:spLocks noChangeShapeType="1"/>
              </p:cNvSpPr>
              <p:nvPr/>
            </p:nvSpPr>
            <p:spPr bwMode="auto">
              <a:xfrm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Line 69"/>
              <p:cNvSpPr>
                <a:spLocks noChangeShapeType="1"/>
              </p:cNvSpPr>
              <p:nvPr/>
            </p:nvSpPr>
            <p:spPr bwMode="auto">
              <a:xfrm flipH="1" flipV="1">
                <a:off x="672" y="2928"/>
                <a:ext cx="2016" cy="48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Line 70"/>
              <p:cNvSpPr>
                <a:spLocks noChangeShapeType="1"/>
              </p:cNvSpPr>
              <p:nvPr/>
            </p:nvSpPr>
            <p:spPr bwMode="auto">
              <a:xfrm>
                <a:off x="672" y="3456"/>
                <a:ext cx="201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" name="Group 71"/>
            <p:cNvGrpSpPr>
              <a:grpSpLocks/>
            </p:cNvGrpSpPr>
            <p:nvPr/>
          </p:nvGrpSpPr>
          <p:grpSpPr bwMode="auto">
            <a:xfrm>
              <a:off x="388" y="3273"/>
              <a:ext cx="236" cy="231"/>
              <a:chOff x="484" y="3273"/>
              <a:chExt cx="236" cy="231"/>
            </a:xfrm>
          </p:grpSpPr>
          <p:sp>
            <p:nvSpPr>
              <p:cNvPr id="2065" name="Line 72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Text Box 73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0</a:t>
                </a:r>
              </a:p>
            </p:txBody>
          </p:sp>
        </p:grpSp>
        <p:grpSp>
          <p:nvGrpSpPr>
            <p:cNvPr id="13" name="Group 74"/>
            <p:cNvGrpSpPr>
              <a:grpSpLocks/>
            </p:cNvGrpSpPr>
            <p:nvPr/>
          </p:nvGrpSpPr>
          <p:grpSpPr bwMode="auto">
            <a:xfrm>
              <a:off x="384" y="2793"/>
              <a:ext cx="236" cy="231"/>
              <a:chOff x="484" y="3273"/>
              <a:chExt cx="236" cy="231"/>
            </a:xfrm>
          </p:grpSpPr>
          <p:sp>
            <p:nvSpPr>
              <p:cNvPr id="2063" name="Line 75"/>
              <p:cNvSpPr>
                <a:spLocks noChangeShapeType="1"/>
              </p:cNvSpPr>
              <p:nvPr/>
            </p:nvSpPr>
            <p:spPr bwMode="auto">
              <a:xfrm>
                <a:off x="624" y="3408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Text Box 76"/>
              <p:cNvSpPr txBox="1">
                <a:spLocks noChangeArrowheads="1"/>
              </p:cNvSpPr>
              <p:nvPr/>
            </p:nvSpPr>
            <p:spPr bwMode="auto">
              <a:xfrm>
                <a:off x="484" y="3273"/>
                <a:ext cx="125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Times New Roman" pitchFamily="18" charset="0"/>
                  </a:rPr>
                  <a:t>1</a:t>
                </a:r>
              </a:p>
            </p:txBody>
          </p:sp>
        </p:grpSp>
      </p:grpSp>
      <p:sp>
        <p:nvSpPr>
          <p:cNvPr id="2056" name="Text Box 77"/>
          <p:cNvSpPr txBox="1">
            <a:spLocks noChangeArrowheads="1"/>
          </p:cNvSpPr>
          <p:nvPr/>
        </p:nvSpPr>
        <p:spPr bwMode="auto">
          <a:xfrm>
            <a:off x="898525" y="6400800"/>
            <a:ext cx="1862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Left pyramid</a:t>
            </a:r>
          </a:p>
        </p:txBody>
      </p:sp>
      <p:sp>
        <p:nvSpPr>
          <p:cNvPr id="2057" name="Text Box 78"/>
          <p:cNvSpPr txBox="1">
            <a:spLocks noChangeArrowheads="1"/>
          </p:cNvSpPr>
          <p:nvPr/>
        </p:nvSpPr>
        <p:spPr bwMode="auto">
          <a:xfrm>
            <a:off x="6172200" y="6400800"/>
            <a:ext cx="2066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Right pyramid</a:t>
            </a:r>
          </a:p>
        </p:txBody>
      </p:sp>
      <p:sp>
        <p:nvSpPr>
          <p:cNvPr id="2058" name="Text Box 79"/>
          <p:cNvSpPr txBox="1">
            <a:spLocks noChangeArrowheads="1"/>
          </p:cNvSpPr>
          <p:nvPr/>
        </p:nvSpPr>
        <p:spPr bwMode="auto">
          <a:xfrm>
            <a:off x="4098925" y="6400800"/>
            <a:ext cx="9318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blend</a:t>
            </a:r>
          </a:p>
        </p:txBody>
      </p:sp>
      <p:sp>
        <p:nvSpPr>
          <p:cNvPr id="44" name="Content Placeholder 3"/>
          <p:cNvSpPr txBox="1">
            <a:spLocks/>
          </p:cNvSpPr>
          <p:nvPr/>
        </p:nvSpPr>
        <p:spPr bwMode="auto">
          <a:xfrm>
            <a:off x="457200" y="9906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low frequencies, blend slowly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 high frequencies, blend quickly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609600" y="685800"/>
            <a:ext cx="8001000" cy="228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2531" name="Picture 3" descr="level0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6988" y="4340225"/>
            <a:ext cx="7466012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7475" y="255588"/>
            <a:ext cx="8643938" cy="2068512"/>
            <a:chOff x="74" y="161"/>
            <a:chExt cx="5445" cy="1303"/>
          </a:xfrm>
        </p:grpSpPr>
        <p:pic>
          <p:nvPicPr>
            <p:cNvPr id="22541" name="Picture 5" descr="level4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16" y="161"/>
              <a:ext cx="4703" cy="1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2" name="Text Box 6"/>
            <p:cNvSpPr txBox="1">
              <a:spLocks noChangeArrowheads="1"/>
            </p:cNvSpPr>
            <p:nvPr/>
          </p:nvSpPr>
          <p:spPr bwMode="auto">
            <a:xfrm>
              <a:off x="74" y="432"/>
              <a:ext cx="807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4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7475" y="2305050"/>
            <a:ext cx="8645525" cy="2062163"/>
            <a:chOff x="74" y="1452"/>
            <a:chExt cx="5446" cy="1299"/>
          </a:xfrm>
        </p:grpSpPr>
        <p:pic>
          <p:nvPicPr>
            <p:cNvPr id="22539" name="Picture 8" descr="level2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16" y="1452"/>
              <a:ext cx="4704" cy="1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40" name="Text Box 9"/>
            <p:cNvSpPr txBox="1">
              <a:spLocks noChangeArrowheads="1"/>
            </p:cNvSpPr>
            <p:nvPr/>
          </p:nvSpPr>
          <p:spPr bwMode="auto">
            <a:xfrm>
              <a:off x="74" y="1728"/>
              <a:ext cx="807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>
                  <a:latin typeface="Times New Roman" pitchFamily="18" charset="0"/>
                </a:rPr>
                <a:t>laplacian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level</a:t>
              </a:r>
            </a:p>
            <a:p>
              <a:pPr algn="ctr"/>
              <a:r>
                <a:rPr lang="en-US">
                  <a:latin typeface="Times New Roman" pitchFamily="18" charset="0"/>
                </a:rPr>
                <a:t>2</a:t>
              </a:r>
            </a:p>
          </p:txBody>
        </p:sp>
      </p:grpSp>
      <p:sp>
        <p:nvSpPr>
          <p:cNvPr id="22534" name="Text Box 10"/>
          <p:cNvSpPr txBox="1">
            <a:spLocks noChangeArrowheads="1"/>
          </p:cNvSpPr>
          <p:nvPr/>
        </p:nvSpPr>
        <p:spPr bwMode="auto">
          <a:xfrm>
            <a:off x="117475" y="4756150"/>
            <a:ext cx="12811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laplacian</a:t>
            </a:r>
          </a:p>
          <a:p>
            <a:pPr algn="ctr"/>
            <a:r>
              <a:rPr lang="en-US">
                <a:latin typeface="Times New Roman" pitchFamily="18" charset="0"/>
              </a:rPr>
              <a:t>level</a:t>
            </a:r>
          </a:p>
          <a:p>
            <a:pPr algn="ctr"/>
            <a:r>
              <a:rPr lang="en-US">
                <a:latin typeface="Times New Roman" pitchFamily="18" charset="0"/>
              </a:rPr>
              <a:t>0</a:t>
            </a:r>
          </a:p>
        </p:txBody>
      </p:sp>
      <p:sp>
        <p:nvSpPr>
          <p:cNvPr id="22535" name="Text Box 11"/>
          <p:cNvSpPr txBox="1">
            <a:spLocks noChangeArrowheads="1"/>
          </p:cNvSpPr>
          <p:nvPr/>
        </p:nvSpPr>
        <p:spPr bwMode="auto">
          <a:xfrm>
            <a:off x="1631950" y="6324600"/>
            <a:ext cx="1679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left pyramid</a:t>
            </a:r>
          </a:p>
        </p:txBody>
      </p:sp>
      <p:sp>
        <p:nvSpPr>
          <p:cNvPr id="22536" name="Text Box 12"/>
          <p:cNvSpPr txBox="1">
            <a:spLocks noChangeArrowheads="1"/>
          </p:cNvSpPr>
          <p:nvPr/>
        </p:nvSpPr>
        <p:spPr bwMode="auto">
          <a:xfrm>
            <a:off x="3951288" y="6324600"/>
            <a:ext cx="18494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right pyramid</a:t>
            </a:r>
          </a:p>
        </p:txBody>
      </p:sp>
      <p:sp>
        <p:nvSpPr>
          <p:cNvPr id="22537" name="Text Box 13"/>
          <p:cNvSpPr txBox="1">
            <a:spLocks noChangeArrowheads="1"/>
          </p:cNvSpPr>
          <p:nvPr/>
        </p:nvSpPr>
        <p:spPr bwMode="auto">
          <a:xfrm>
            <a:off x="6500813" y="6324600"/>
            <a:ext cx="2238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Times New Roman" pitchFamily="18" charset="0"/>
              </a:rPr>
              <a:t>blended pyramid</a:t>
            </a:r>
          </a:p>
        </p:txBody>
      </p:sp>
      <p:sp>
        <p:nvSpPr>
          <p:cNvPr id="22538" name="Line 14"/>
          <p:cNvSpPr>
            <a:spLocks noChangeShapeType="1"/>
          </p:cNvSpPr>
          <p:nvPr/>
        </p:nvSpPr>
        <p:spPr bwMode="auto">
          <a:xfrm flipV="1">
            <a:off x="2514600" y="304800"/>
            <a:ext cx="0" cy="59436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2: Pyramid Blending</a:t>
            </a:r>
          </a:p>
        </p:txBody>
      </p:sp>
      <p:pic>
        <p:nvPicPr>
          <p:cNvPr id="21507" name="Picture 3" descr="ap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295400"/>
            <a:ext cx="3490913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95400"/>
            <a:ext cx="3429000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contrib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4038600"/>
            <a:ext cx="8763000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9964" y="4038600"/>
            <a:ext cx="3204036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625297" y="6488668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Burt and </a:t>
            </a:r>
            <a:r>
              <a:rPr lang="en-US" dirty="0" err="1" smtClean="0"/>
              <a:t>Adelson</a:t>
            </a:r>
            <a:r>
              <a:rPr lang="en-US" dirty="0" smtClean="0"/>
              <a:t> 1983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</p:txBody>
      </p:sp>
      <p:sp>
        <p:nvSpPr>
          <p:cNvPr id="453646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 lnSpcReduction="10000"/>
          </a:bodyPr>
          <a:lstStyle/>
          <a:p>
            <a:pPr marL="533400" indent="-533400">
              <a:buNone/>
            </a:pPr>
            <a:r>
              <a:rPr lang="en-US" dirty="0" smtClean="0"/>
              <a:t>Implementation:</a:t>
            </a:r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</a:t>
            </a:r>
            <a:r>
              <a:rPr lang="en-US" dirty="0" err="1" smtClean="0"/>
              <a:t>Laplacian</a:t>
            </a:r>
            <a:r>
              <a:rPr lang="en-US" dirty="0" smtClean="0"/>
              <a:t> pyramids for each image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Build a Gaussian pyramid of region mask</a:t>
            </a:r>
            <a:endParaRPr lang="en-US" i="1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Blend each level of pyramid using region mask from the same level</a:t>
            </a:r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endParaRPr lang="en-US" dirty="0" smtClean="0"/>
          </a:p>
          <a:p>
            <a:pPr marL="438150" indent="-381000">
              <a:buFontTx/>
              <a:buAutoNum type="arabicPeriod"/>
            </a:pPr>
            <a:r>
              <a:rPr lang="en-US" dirty="0" smtClean="0"/>
              <a:t>Collapse the pyramid to get the final blended image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335213" y="3581400"/>
          <a:ext cx="4827587" cy="72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5815" name="Equation" r:id="rId3" imgW="1523880" imgH="228600" progId="Equation.3">
                  <p:embed/>
                </p:oleObj>
              </mc:Choice>
              <mc:Fallback>
                <p:oleObj name="Equation" r:id="rId3" imgW="152388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13" y="3581400"/>
                        <a:ext cx="4827587" cy="723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842455" y="6396335"/>
            <a:ext cx="3301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Burt and </a:t>
            </a:r>
            <a:r>
              <a:rPr lang="en-US" sz="2400" dirty="0" err="1" smtClean="0"/>
              <a:t>Adelson</a:t>
            </a:r>
            <a:r>
              <a:rPr lang="en-US" sz="2400" dirty="0" smtClean="0"/>
              <a:t> 1983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521200" y="4379912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Region mask at level </a:t>
            </a:r>
            <a:r>
              <a:rPr lang="en-US" dirty="0" err="1" smtClean="0"/>
              <a:t>i</a:t>
            </a:r>
            <a:r>
              <a:rPr lang="en-US" dirty="0" smtClean="0"/>
              <a:t> of Gaussian pyramid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4292600" y="4151312"/>
            <a:ext cx="3048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97000" y="4303712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1 at level </a:t>
            </a:r>
            <a:r>
              <a:rPr lang="en-US" dirty="0" err="1" smtClean="0"/>
              <a:t>i</a:t>
            </a:r>
            <a:r>
              <a:rPr lang="en-US" dirty="0" smtClean="0"/>
              <a:t> of 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149600" y="4227512"/>
            <a:ext cx="4572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Borders and cropping</a:t>
            </a:r>
            <a:endParaRPr lang="en-US" dirty="0"/>
          </a:p>
        </p:txBody>
      </p:sp>
      <p:pic>
        <p:nvPicPr>
          <p:cNvPr id="4" name="Picture 2" descr="http://cs498-cp-uiuc.googlegroups.com/web/align1.PNG?gda=T9vFsj0AAAAqrLwJ9BEikfEXEhHyFspkZBYhq1oONmU7kX-7ImE-XpPgHr2BSeQoN42wEDtazcXlNv--OykrTYJH3lVGu2Z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438400"/>
            <a:ext cx="3705225" cy="3209926"/>
          </a:xfrm>
          <a:prstGeom prst="rect">
            <a:avLst/>
          </a:prstGeom>
          <a:noFill/>
        </p:spPr>
      </p:pic>
      <p:pic>
        <p:nvPicPr>
          <p:cNvPr id="5" name="Picture 4" descr="http://cs498-cp-uiuc.googlegroups.com/web/align1_crop.PNG?gda=WP1N80IAAAAqrLwJ9BEikfEXEhHyFspkZBYhq1oONmU7kX-7ImE-XkeER_FvIM5SjjN2IZxKV8VV4u3aa4iAIyYQIqbG9naPgh6o8ccLBvP6Chud5KMzI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514600"/>
            <a:ext cx="3438525" cy="2971801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4267200" y="3886200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62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Simplification: Two-band Blending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Brown &amp; Lowe, 2003</a:t>
            </a:r>
          </a:p>
          <a:p>
            <a:pPr lvl="1"/>
            <a:r>
              <a:rPr lang="en-US" smtClean="0"/>
              <a:t>Only use two bands: high freq. and low freq.</a:t>
            </a:r>
          </a:p>
          <a:p>
            <a:pPr lvl="1"/>
            <a:r>
              <a:rPr lang="en-US" smtClean="0"/>
              <a:t>Blends low freq. smoothly</a:t>
            </a:r>
          </a:p>
          <a:p>
            <a:pPr lvl="1"/>
            <a:r>
              <a:rPr lang="en-US" smtClean="0"/>
              <a:t>Blend high freq. with no smoothing: use binary alpha</a:t>
            </a:r>
          </a:p>
          <a:p>
            <a:pPr lvl="1"/>
            <a:endParaRPr lang="en-US" smtClean="0"/>
          </a:p>
        </p:txBody>
      </p:sp>
      <p:pic>
        <p:nvPicPr>
          <p:cNvPr id="26628" name="Picture 4" descr="7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2309" name="Picture 5" descr="pan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lo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30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3" descr="hig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2400"/>
            <a:ext cx="914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3398570" y="3429000"/>
            <a:ext cx="262123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Low </a:t>
            </a:r>
            <a:r>
              <a:rPr lang="en-US" sz="2600" dirty="0" smtClean="0">
                <a:latin typeface="Verdana" pitchFamily="34" charset="0"/>
              </a:rPr>
              <a:t>frequency</a:t>
            </a:r>
            <a:endParaRPr lang="en-US" sz="2600" dirty="0">
              <a:latin typeface="Verdana" pitchFamily="34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3429000" y="6369050"/>
            <a:ext cx="272222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600" dirty="0">
                <a:latin typeface="Verdana" pitchFamily="34" charset="0"/>
              </a:rPr>
              <a:t>High </a:t>
            </a:r>
            <a:r>
              <a:rPr lang="en-US" sz="2600" dirty="0" smtClean="0">
                <a:latin typeface="Verdana" pitchFamily="34" charset="0"/>
              </a:rPr>
              <a:t>frequency</a:t>
            </a:r>
            <a:endParaRPr lang="en-US" sz="2600" dirty="0">
              <a:latin typeface="Verdana" pitchFamily="34" charset="0"/>
            </a:endParaRP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linear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Linear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2band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2-band Blending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Regions</a:t>
            </a:r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1905000" y="1524000"/>
          <a:ext cx="5337810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3528" name="Photo Editor Photo" r:id="rId3" imgW="4447619" imgH="4191585" progId="MSPhotoEd.3">
                  <p:embed/>
                </p:oleObj>
              </mc:Choice>
              <mc:Fallback>
                <p:oleObj name="Photo Editor Photo" r:id="rId3" imgW="4447619" imgH="419158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05000" y="1524000"/>
                        <a:ext cx="5337810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181100"/>
            <a:ext cx="79248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517525" y="6288088"/>
            <a:ext cx="2544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© Chris Cameron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384002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2819400" y="1981200"/>
            <a:ext cx="3335594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Related idea: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  <a:endParaRPr lang="en-US" sz="28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l="9600" t="11733" r="58000" b="11467"/>
          <a:stretch>
            <a:fillRect/>
          </a:stretch>
        </p:blipFill>
        <p:spPr bwMode="auto">
          <a:xfrm>
            <a:off x="5105400" y="2133600"/>
            <a:ext cx="32575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54600" t="16000" r="17800" b="17867"/>
          <a:stretch>
            <a:fillRect/>
          </a:stretch>
        </p:blipFill>
        <p:spPr bwMode="auto">
          <a:xfrm>
            <a:off x="762000" y="2120348"/>
            <a:ext cx="3200400" cy="4313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>
          <a:xfrm>
            <a:off x="4191000" y="4191000"/>
            <a:ext cx="6096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sp>
        <p:nvSpPr>
          <p:cNvPr id="11" name="Explosion 1 10"/>
          <p:cNvSpPr/>
          <p:nvPr/>
        </p:nvSpPr>
        <p:spPr>
          <a:xfrm>
            <a:off x="2743200" y="1524000"/>
            <a:ext cx="3505200" cy="2438400"/>
          </a:xfrm>
          <a:prstGeom prst="irregularSeal1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</a:rPr>
              <a:t>Project 3!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 3: Poisson Blending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 good blend should preserve gradients of source region without changing the background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r>
              <a:rPr lang="en-US" sz="2800" dirty="0" smtClean="0"/>
              <a:t>	Treat pixels as variables to be solved</a:t>
            </a:r>
          </a:p>
          <a:p>
            <a:pPr lvl="1"/>
            <a:r>
              <a:rPr lang="en-US" sz="2400" dirty="0" smtClean="0"/>
              <a:t>Minimize squared difference between gradients of foreground region and gradients of target region</a:t>
            </a:r>
          </a:p>
          <a:p>
            <a:pPr lvl="1"/>
            <a:r>
              <a:rPr lang="en-US" sz="2400" dirty="0" smtClean="0"/>
              <a:t>Keep background pixels constant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pic>
        <p:nvPicPr>
          <p:cNvPr id="385026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191000"/>
            <a:ext cx="7572375" cy="733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98074" y="6488668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Evan Wallace</a:t>
            </a:r>
            <a:endParaRPr lang="en-US" dirty="0"/>
          </a:p>
        </p:txBody>
      </p:sp>
      <p:pic>
        <p:nvPicPr>
          <p:cNvPr id="407554" name="Picture 2" descr="http://www.cs.brown.edu/courses/csci1950-g/results/proj2/edwallac/mona-leber-source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304800" y="1371600"/>
            <a:ext cx="3676650" cy="3276600"/>
          </a:xfrm>
          <a:prstGeom prst="rect">
            <a:avLst/>
          </a:prstGeom>
          <a:noFill/>
        </p:spPr>
      </p:pic>
      <p:pic>
        <p:nvPicPr>
          <p:cNvPr id="407560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3" cstate="print"/>
          <a:srcRect b="42667"/>
          <a:stretch>
            <a:fillRect/>
          </a:stretch>
        </p:blipFill>
        <p:spPr bwMode="auto">
          <a:xfrm>
            <a:off x="4724400" y="1447800"/>
            <a:ext cx="3676650" cy="32766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4038600" y="29718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7800" y="4800600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Visualization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texture synthesis</a:t>
            </a:r>
            <a:endParaRPr lang="en-US" dirty="0"/>
          </a:p>
        </p:txBody>
      </p:sp>
      <p:graphicFrame>
        <p:nvGraphicFramePr>
          <p:cNvPr id="4" name="Object 4"/>
          <p:cNvGraphicFramePr>
            <a:graphicFrameLocks noChangeAspect="1"/>
          </p:cNvGraphicFramePr>
          <p:nvPr/>
        </p:nvGraphicFramePr>
        <p:xfrm>
          <a:off x="838200" y="3317875"/>
          <a:ext cx="18288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14" name="PhotoSuite Image" r:id="rId3" imgW="2438280" imgH="2438280" progId="">
                  <p:embed/>
                </p:oleObj>
              </mc:Choice>
              <mc:Fallback>
                <p:oleObj name="PhotoSuite Image" r:id="rId3" imgW="2438280" imgH="2438280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3317875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3276600" y="3851275"/>
            <a:ext cx="762000" cy="8382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11B11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702923" name="Object 11"/>
          <p:cNvGraphicFramePr>
            <a:graphicFrameLocks noChangeAspect="1"/>
          </p:cNvGraphicFramePr>
          <p:nvPr/>
        </p:nvGraphicFramePr>
        <p:xfrm>
          <a:off x="4495800" y="2362200"/>
          <a:ext cx="3775075" cy="3775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15" name="PhotoSuite Image" r:id="rId5" imgW="5029200" imgH="5029200" progId="">
                  <p:embed/>
                </p:oleObj>
              </mc:Choice>
              <mc:Fallback>
                <p:oleObj name="PhotoSuite Image" r:id="rId5" imgW="5029200" imgH="5029200" progId="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362200"/>
                        <a:ext cx="3775075" cy="3775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107763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698074" y="6488668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Evan Wallace</a:t>
            </a:r>
            <a:endParaRPr lang="en-US" dirty="0"/>
          </a:p>
        </p:txBody>
      </p:sp>
      <p:pic>
        <p:nvPicPr>
          <p:cNvPr id="407556" name="Picture 4" descr="http://www.cs.brown.edu/courses/csci1950-g/results/proj2/edwallac/mona-leber-target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0" y="3352800"/>
            <a:ext cx="3200400" cy="2852170"/>
          </a:xfrm>
          <a:prstGeom prst="rect">
            <a:avLst/>
          </a:prstGeom>
          <a:noFill/>
        </p:spPr>
      </p:pic>
      <p:pic>
        <p:nvPicPr>
          <p:cNvPr id="407558" name="Picture 6" descr="http://www.cs.brown.edu/courses/csci1950-g/results/proj2/edwallac/mona-leber-mask.jpg"/>
          <p:cNvPicPr>
            <a:picLocks noChangeAspect="1" noChangeArrowheads="1"/>
          </p:cNvPicPr>
          <p:nvPr/>
        </p:nvPicPr>
        <p:blipFill>
          <a:blip r:embed="rId3" cstate="print"/>
          <a:srcRect b="41333"/>
          <a:stretch>
            <a:fillRect/>
          </a:stretch>
        </p:blipFill>
        <p:spPr bwMode="auto">
          <a:xfrm>
            <a:off x="3429000" y="2590800"/>
            <a:ext cx="1420524" cy="1295400"/>
          </a:xfrm>
          <a:prstGeom prst="rect">
            <a:avLst/>
          </a:prstGeom>
          <a:noFill/>
        </p:spPr>
      </p:pic>
      <p:pic>
        <p:nvPicPr>
          <p:cNvPr id="8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4" cstate="print"/>
          <a:srcRect b="42667"/>
          <a:stretch>
            <a:fillRect/>
          </a:stretch>
        </p:blipFill>
        <p:spPr bwMode="auto">
          <a:xfrm>
            <a:off x="0" y="272030"/>
            <a:ext cx="3200400" cy="28521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0" y="28956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867400" y="37338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Specify object region</a:t>
            </a:r>
            <a:endParaRPr lang="en-US" dirty="0"/>
          </a:p>
        </p:txBody>
      </p:sp>
      <p:pic>
        <p:nvPicPr>
          <p:cNvPr id="409602" name="Picture 2" descr="http://www.cs.brown.edu/courses/csci1950-g/results/proj2/edwallac/mona-leber-f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533400"/>
            <a:ext cx="3676650" cy="5715000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4876800" y="31242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results</a:t>
            </a:r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14400"/>
            <a:ext cx="6096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1295400" y="3733800"/>
            <a:ext cx="61722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lose?</a:t>
            </a:r>
          </a:p>
        </p:txBody>
      </p:sp>
      <p:pic>
        <p:nvPicPr>
          <p:cNvPr id="41988" name="Picture 6"/>
          <p:cNvPicPr>
            <a:picLocks noChangeAspect="1" noChangeArrowheads="1"/>
          </p:cNvPicPr>
          <p:nvPr/>
        </p:nvPicPr>
        <p:blipFill>
          <a:blip r:embed="rId3" cstate="print"/>
          <a:srcRect l="4286" t="22571" r="3143" b="16476"/>
          <a:stretch>
            <a:fillRect/>
          </a:stretch>
        </p:blipFill>
        <p:spPr bwMode="auto">
          <a:xfrm>
            <a:off x="914400" y="2514600"/>
            <a:ext cx="786955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Foreground color changes</a:t>
            </a:r>
          </a:p>
          <a:p>
            <a:r>
              <a:rPr lang="en-US" sz="2800" dirty="0" smtClean="0"/>
              <a:t>Background pixels in target region are replaced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Blending with Mixed Gradients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foreground or background gradient with larger magnitude as the guiding gradient</a:t>
            </a:r>
            <a:endParaRPr lang="en-US" dirty="0"/>
          </a:p>
        </p:txBody>
      </p:sp>
      <p:pic>
        <p:nvPicPr>
          <p:cNvPr id="401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362200"/>
            <a:ext cx="5067300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3: Gradient Domain Editing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	General concept: Solve for pixels of new image that satisfy constraints on the gradient and the intensity</a:t>
            </a:r>
          </a:p>
          <a:p>
            <a:pPr lvl="1"/>
            <a:r>
              <a:rPr lang="en-US" dirty="0" smtClean="0"/>
              <a:t>Constraints can be from one image (for filtering) or more (for blending)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Project 3: Reconstruction from Gradients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Preserve x-y gradients</a:t>
            </a:r>
          </a:p>
          <a:p>
            <a:pPr marL="514350" indent="-514350">
              <a:buAutoNum type="arabicPeriod"/>
            </a:pPr>
            <a:r>
              <a:rPr lang="en-US" dirty="0" smtClean="0"/>
              <a:t>Preserve intensity of one pixel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Source pixels: s</a:t>
            </a:r>
          </a:p>
          <a:p>
            <a:pPr>
              <a:buNone/>
            </a:pPr>
            <a:r>
              <a:rPr lang="en-US" dirty="0" smtClean="0"/>
              <a:t>Variable pixels: v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(v(x+1,y)-v(</a:t>
            </a:r>
            <a:r>
              <a:rPr lang="en-US" dirty="0" err="1" smtClean="0"/>
              <a:t>x,y</a:t>
            </a:r>
            <a:r>
              <a:rPr lang="en-US" dirty="0" smtClean="0"/>
              <a:t>) - (s(x+1,y)-s(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(v(x,y+1)-v(</a:t>
            </a:r>
            <a:r>
              <a:rPr lang="en-US" dirty="0" err="1" smtClean="0"/>
              <a:t>x,y</a:t>
            </a:r>
            <a:r>
              <a:rPr lang="en-US" dirty="0" smtClean="0"/>
              <a:t>) - (s(x,y+1)-s(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(v(1,1)-s(1,1))^2</a:t>
            </a:r>
            <a:endParaRPr lang="en-US" dirty="0"/>
          </a:p>
        </p:txBody>
      </p:sp>
      <p:pic>
        <p:nvPicPr>
          <p:cNvPr id="370690" name="Picture 2" descr="http://www.cs.illinois.edu/class/fa10/cs498dwh/projects/gradient/toy_proble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143000"/>
            <a:ext cx="2302646" cy="24910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Color2Gray</a:t>
            </a:r>
            <a:endParaRPr lang="en-US" dirty="0"/>
          </a:p>
        </p:txBody>
      </p:sp>
      <p:pic>
        <p:nvPicPr>
          <p:cNvPr id="37273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00"/>
            <a:ext cx="2574950" cy="2514600"/>
          </a:xfrm>
          <a:prstGeom prst="rect">
            <a:avLst/>
          </a:prstGeom>
          <a:noFill/>
        </p:spPr>
      </p:pic>
      <p:pic>
        <p:nvPicPr>
          <p:cNvPr id="372740" name="Picture 4" descr="http://www.cs.illinois.edu/class/fa10/cs498dwh/projects/gradient/colorBlindTest35_gray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524000"/>
            <a:ext cx="2514600" cy="2455664"/>
          </a:xfrm>
          <a:prstGeom prst="rect">
            <a:avLst/>
          </a:prstGeom>
          <a:noFill/>
        </p:spPr>
      </p:pic>
      <p:sp>
        <p:nvSpPr>
          <p:cNvPr id="6" name="Right Arrow 5"/>
          <p:cNvSpPr/>
          <p:nvPr/>
        </p:nvSpPr>
        <p:spPr>
          <a:xfrm>
            <a:off x="4114800" y="26670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962400" y="9144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rgb2gray</a:t>
            </a:r>
            <a:endParaRPr lang="en-US" dirty="0"/>
          </a:p>
        </p:txBody>
      </p:sp>
      <p:pic>
        <p:nvPicPr>
          <p:cNvPr id="8" name="Picture 2" descr="http://www.cs.illinois.edu/class/fa10/cs498dwh/projects/gradient/colorBlindTest3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343400"/>
            <a:ext cx="2574950" cy="2514600"/>
          </a:xfrm>
          <a:prstGeom prst="rect">
            <a:avLst/>
          </a:prstGeom>
          <a:noFill/>
        </p:spPr>
      </p:pic>
      <p:sp>
        <p:nvSpPr>
          <p:cNvPr id="9" name="Right Arrow 8"/>
          <p:cNvSpPr/>
          <p:nvPr/>
        </p:nvSpPr>
        <p:spPr>
          <a:xfrm>
            <a:off x="4114800" y="5562600"/>
            <a:ext cx="6858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791200" y="5257800"/>
            <a:ext cx="91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/>
              <a:t>?</a:t>
            </a:r>
            <a:endParaRPr lang="en-US" sz="5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10000" y="44958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Gradient-domain editing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 (extra): NPR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Preserve gradients on edges</a:t>
            </a:r>
          </a:p>
          <a:p>
            <a:pPr lvl="1"/>
            <a:r>
              <a:rPr lang="en-US" sz="2400" dirty="0" smtClean="0"/>
              <a:t>e.g., get canny edges with edge(</a:t>
            </a:r>
            <a:r>
              <a:rPr lang="en-US" sz="2400" dirty="0" err="1" smtClean="0"/>
              <a:t>im</a:t>
            </a:r>
            <a:r>
              <a:rPr lang="en-US" sz="2400" dirty="0" smtClean="0"/>
              <a:t>, ‘canny’)</a:t>
            </a:r>
          </a:p>
          <a:p>
            <a:r>
              <a:rPr lang="en-US" sz="2800" dirty="0" smtClean="0"/>
              <a:t>Reduce gradients not on edges</a:t>
            </a:r>
          </a:p>
          <a:p>
            <a:r>
              <a:rPr lang="en-US" sz="2800" dirty="0" smtClean="0"/>
              <a:t>Preserve original intensity</a:t>
            </a:r>
            <a:endParaRPr lang="en-US" sz="2800" dirty="0"/>
          </a:p>
        </p:txBody>
      </p:sp>
      <p:pic>
        <p:nvPicPr>
          <p:cNvPr id="406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971800"/>
            <a:ext cx="5838982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7215267" y="6488668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Perez et al. 2003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Three ways to blend/composite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Alpha compositing</a:t>
            </a:r>
          </a:p>
          <a:p>
            <a:pPr marL="1371600" lvl="2" indent="-514350"/>
            <a:r>
              <a:rPr lang="en-US" dirty="0" smtClean="0"/>
              <a:t>Need nice cut (intelligent scissors)</a:t>
            </a:r>
          </a:p>
          <a:p>
            <a:pPr marL="1371600" lvl="2" indent="-514350"/>
            <a:r>
              <a:rPr lang="en-US" dirty="0" smtClean="0"/>
              <a:t>Should </a:t>
            </a:r>
            <a:r>
              <a:rPr lang="en-US" b="1" dirty="0" smtClean="0"/>
              <a:t>feather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1371600" lvl="2" indent="-514350"/>
            <a:r>
              <a:rPr lang="en-US" b="1" dirty="0" smtClean="0"/>
              <a:t>Smooth blending at low frequencies, sharp at high frequencies</a:t>
            </a:r>
          </a:p>
          <a:p>
            <a:pPr marL="1371600" lvl="2" indent="-514350"/>
            <a:r>
              <a:rPr lang="en-US" dirty="0" smtClean="0"/>
              <a:t>Usually used for stitching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Gradient domain editing</a:t>
            </a:r>
          </a:p>
          <a:p>
            <a:pPr marL="1371600" lvl="2" indent="-514350"/>
            <a:r>
              <a:rPr lang="en-US" dirty="0" smtClean="0"/>
              <a:t>Also called </a:t>
            </a:r>
            <a:r>
              <a:rPr lang="en-US" b="1" dirty="0" smtClean="0"/>
              <a:t>Poisson Editing</a:t>
            </a:r>
          </a:p>
          <a:p>
            <a:pPr marL="1371600" lvl="2" indent="-514350"/>
            <a:r>
              <a:rPr lang="en-US" dirty="0" smtClean="0"/>
              <a:t>Explicit control over what to preserve</a:t>
            </a:r>
          </a:p>
          <a:p>
            <a:pPr marL="1371600" lvl="2" indent="-514350"/>
            <a:r>
              <a:rPr lang="en-US" dirty="0" smtClean="0"/>
              <a:t>Changes foreground color (for better or worse)</a:t>
            </a:r>
          </a:p>
          <a:p>
            <a:pPr marL="1371600" lvl="2" indent="-514350"/>
            <a:r>
              <a:rPr lang="en-US" dirty="0" smtClean="0"/>
              <a:t>Applicable for many things besides blending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1)  I am trying to blend this bear into this pool.  What problems will I have if I use: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Alpha compositing with feathering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err="1" smtClean="0"/>
              <a:t>Laplacian</a:t>
            </a:r>
            <a:r>
              <a:rPr lang="en-US" dirty="0" smtClean="0"/>
              <a:t> pyramid blending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dirty="0" smtClean="0"/>
              <a:t>Poisson editing?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33412" y="0"/>
            <a:ext cx="11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9/21/2011</a:t>
            </a:r>
            <a:endParaRPr lang="en-US" dirty="0"/>
          </a:p>
        </p:txBody>
      </p:sp>
      <p:pic>
        <p:nvPicPr>
          <p:cNvPr id="410626" name="Picture 2" descr="http://www.cs.brown.edu/courses/csci1950-g/results/proj2/steveg/image/res_img02-dum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999" y="2667000"/>
            <a:ext cx="314639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in-painting</a:t>
            </a:r>
            <a:endParaRPr lang="en-US" dirty="0"/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752600"/>
            <a:ext cx="6753225" cy="423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en-US" dirty="0" smtClean="0"/>
              <a:t>2)  How would you make a sharpening filter using gradient domain processing?  What are the constraints on the gradients and the intensities?</a:t>
            </a:r>
          </a:p>
          <a:p>
            <a:pPr marL="514350" indent="-514350">
              <a:buAutoNum type="arabicParenR"/>
            </a:pPr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933412" y="0"/>
            <a:ext cx="1193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9/21/2011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warping: affine, projective, rotation, etc.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How do I put an object from one image into another?</a:t>
            </a:r>
            <a:endParaRPr lang="en-US" dirty="0"/>
          </a:p>
        </p:txBody>
      </p:sp>
      <p:pic>
        <p:nvPicPr>
          <p:cNvPr id="364547" name="Picture 3" descr="C:\Users\Hoiem\Documents\Classes\Computational Photography - Fall 2010\projects\cloning\samples\im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3400" y="2743200"/>
            <a:ext cx="4291584" cy="3218688"/>
          </a:xfrm>
          <a:prstGeom prst="rect">
            <a:avLst/>
          </a:prstGeom>
          <a:noFill/>
        </p:spPr>
      </p:pic>
      <p:pic>
        <p:nvPicPr>
          <p:cNvPr id="364548" name="Picture 4" descr="C:\Users\Hoiem\Documents\Classes\Computational Photography - Fall 2010\projects\cloning\samples\pengu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81400"/>
            <a:ext cx="1234897" cy="1854200"/>
          </a:xfrm>
          <a:prstGeom prst="rect">
            <a:avLst/>
          </a:prstGeom>
          <a:noFill/>
        </p:spPr>
      </p:pic>
      <p:sp>
        <p:nvSpPr>
          <p:cNvPr id="7" name="Oval 6"/>
          <p:cNvSpPr/>
          <p:nvPr/>
        </p:nvSpPr>
        <p:spPr>
          <a:xfrm>
            <a:off x="1905000" y="4114800"/>
            <a:ext cx="762000" cy="1143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6"/>
          </p:cNvCxnSpPr>
          <p:nvPr/>
        </p:nvCxnSpPr>
        <p:spPr>
          <a:xfrm>
            <a:off x="2667000" y="4686300"/>
            <a:ext cx="3048000" cy="6477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Image Compositing</a:t>
            </a:r>
          </a:p>
        </p:txBody>
      </p:sp>
      <p:pic>
        <p:nvPicPr>
          <p:cNvPr id="46797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3200400"/>
            <a:ext cx="3933825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797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752600"/>
            <a:ext cx="4138613" cy="397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0" y="6550223"/>
            <a:ext cx="853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Some slides from Efros/Seitz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pic>
        <p:nvPicPr>
          <p:cNvPr id="367620" name="Picture 4" descr="US President Barack Obama leads President Hosni Mubarak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990600"/>
            <a:ext cx="4381500" cy="2628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62000" y="1981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pic>
        <p:nvPicPr>
          <p:cNvPr id="367622" name="Picture 6" descr="Al-Ahram's Photoshopped image of President Hosni Mubarak at the Middle East peace talks. 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0400" y="3733800"/>
            <a:ext cx="4699000" cy="2819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048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“Enhanced” Version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57200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u="sng" dirty="0" smtClean="0">
                <a:hlinkClick r:id="rId4"/>
              </a:rPr>
              <a:t>http://www.guardian.co.uk/world/2010/sep/16/mubarak-doctored-red-carpet-picture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News Composites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2000" y="1981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51054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“Enhanced” Version</a:t>
            </a:r>
            <a:endParaRPr lang="en-US" dirty="0"/>
          </a:p>
        </p:txBody>
      </p:sp>
      <p:pic>
        <p:nvPicPr>
          <p:cNvPr id="414724" name="Picture 4" descr="http://www.sree.net/teaching/lateditors_files/7235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844398"/>
            <a:ext cx="3962400" cy="2785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6" name="Picture 6" descr="http://www.sree.net/teaching/lateditors_files/7235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357312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728" name="Picture 8" descr="http://www.sree.net/teaching/lateditors_files/72352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357312"/>
            <a:ext cx="3333750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35200" y="6444734"/>
            <a:ext cx="2574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Walski</a:t>
            </a:r>
            <a:r>
              <a:rPr lang="en-US" dirty="0" smtClean="0"/>
              <a:t>, LA Times, 2003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84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16296</TotalTime>
  <Words>728</Words>
  <Application>Microsoft Office PowerPoint</Application>
  <PresentationFormat>On-screen Show (4:3)</PresentationFormat>
  <Paragraphs>211</Paragraphs>
  <Slides>51</Slides>
  <Notes>2</Notes>
  <HiddenSlides>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51</vt:i4>
      </vt:variant>
    </vt:vector>
  </HeadingPairs>
  <TitlesOfParts>
    <vt:vector size="56" baseType="lpstr">
      <vt:lpstr>Lecture1 - Introduction - CP Fall 2010</vt:lpstr>
      <vt:lpstr>Custom Design</vt:lpstr>
      <vt:lpstr>PhotoSuite Image</vt:lpstr>
      <vt:lpstr>Photo Editor Photo</vt:lpstr>
      <vt:lpstr>Equation</vt:lpstr>
      <vt:lpstr>Blending and Compositing</vt:lpstr>
      <vt:lpstr>Project 2: due Monday</vt:lpstr>
      <vt:lpstr>Project 2</vt:lpstr>
      <vt:lpstr>Last class: texture synthesis</vt:lpstr>
      <vt:lpstr>Last class: in-painting</vt:lpstr>
      <vt:lpstr>This Class</vt:lpstr>
      <vt:lpstr>Image Compositing</vt:lpstr>
      <vt:lpstr>News Composites</vt:lpstr>
      <vt:lpstr>News Composites</vt:lpstr>
      <vt:lpstr>Three methods</vt:lpstr>
      <vt:lpstr>Method 1: Cut and Paste</vt:lpstr>
      <vt:lpstr>Method 1: Cut and Paste</vt:lpstr>
      <vt:lpstr>Method 1: Cut and Paste</vt:lpstr>
      <vt:lpstr>Feathering</vt:lpstr>
      <vt:lpstr>Method 1: Cut and Paste (with feathering)</vt:lpstr>
      <vt:lpstr>Alpha compositing</vt:lpstr>
      <vt:lpstr>Alpha compositing with feathering</vt:lpstr>
      <vt:lpstr>Another example (without feathering)</vt:lpstr>
      <vt:lpstr>Proper blending is key</vt:lpstr>
      <vt:lpstr>Alpha Blending / Feathering</vt:lpstr>
      <vt:lpstr>Affect of Window Size</vt:lpstr>
      <vt:lpstr>Affect of Window Size</vt:lpstr>
      <vt:lpstr>Good Window Size</vt:lpstr>
      <vt:lpstr>How much should we blend?</vt:lpstr>
      <vt:lpstr>Method 2: Pyramid Blending</vt:lpstr>
      <vt:lpstr>Method 2: Pyramid Blending</vt:lpstr>
      <vt:lpstr>PowerPoint Presentation</vt:lpstr>
      <vt:lpstr>Method 2: Pyramid Blending</vt:lpstr>
      <vt:lpstr>Laplacian Pyramid Blending</vt:lpstr>
      <vt:lpstr>Simplification: Two-band Blending</vt:lpstr>
      <vt:lpstr>2-band Blending</vt:lpstr>
      <vt:lpstr>Linear Blending</vt:lpstr>
      <vt:lpstr>2-band Blending</vt:lpstr>
      <vt:lpstr>Blending Regions</vt:lpstr>
      <vt:lpstr>PowerPoint Presentation</vt:lpstr>
      <vt:lpstr>Related idea: Poisson Blending</vt:lpstr>
      <vt:lpstr>Related idea: Poisson Blending</vt:lpstr>
      <vt:lpstr>Method 3: Poisson Blending</vt:lpstr>
      <vt:lpstr>Example</vt:lpstr>
      <vt:lpstr>PowerPoint Presentation</vt:lpstr>
      <vt:lpstr>Other results</vt:lpstr>
      <vt:lpstr>What do we lose?</vt:lpstr>
      <vt:lpstr>Blending with Mixed Gradients</vt:lpstr>
      <vt:lpstr>Project 3: Gradient Domain Editing</vt:lpstr>
      <vt:lpstr>Project 3: Reconstruction from Gradients</vt:lpstr>
      <vt:lpstr>Project 3 (extra): Color2Gray</vt:lpstr>
      <vt:lpstr>Project 3 (extra): NPR</vt:lpstr>
      <vt:lpstr>Things to remember</vt:lpstr>
      <vt:lpstr>Take-home questions</vt:lpstr>
      <vt:lpstr>Take-home questions</vt:lpstr>
      <vt:lpstr>Next class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37</cp:revision>
  <dcterms:created xsi:type="dcterms:W3CDTF">2010-08-30T03:58:01Z</dcterms:created>
  <dcterms:modified xsi:type="dcterms:W3CDTF">2011-09-22T14:53:23Z</dcterms:modified>
</cp:coreProperties>
</file>