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1"/>
  </p:notesMasterIdLst>
  <p:sldIdLst>
    <p:sldId id="398" r:id="rId3"/>
    <p:sldId id="401" r:id="rId4"/>
    <p:sldId id="476" r:id="rId5"/>
    <p:sldId id="477" r:id="rId6"/>
    <p:sldId id="480" r:id="rId7"/>
    <p:sldId id="478" r:id="rId8"/>
    <p:sldId id="479" r:id="rId9"/>
    <p:sldId id="481" r:id="rId10"/>
    <p:sldId id="469" r:id="rId11"/>
    <p:sldId id="470" r:id="rId12"/>
    <p:sldId id="471" r:id="rId13"/>
    <p:sldId id="407" r:id="rId14"/>
    <p:sldId id="408" r:id="rId15"/>
    <p:sldId id="409" r:id="rId16"/>
    <p:sldId id="458" r:id="rId17"/>
    <p:sldId id="410" r:id="rId18"/>
    <p:sldId id="454" r:id="rId19"/>
    <p:sldId id="455" r:id="rId20"/>
    <p:sldId id="457" r:id="rId21"/>
    <p:sldId id="456" r:id="rId22"/>
    <p:sldId id="412" r:id="rId23"/>
    <p:sldId id="475" r:id="rId24"/>
    <p:sldId id="413" r:id="rId25"/>
    <p:sldId id="414" r:id="rId26"/>
    <p:sldId id="483" r:id="rId27"/>
    <p:sldId id="415" r:id="rId28"/>
    <p:sldId id="416" r:id="rId29"/>
    <p:sldId id="417" r:id="rId30"/>
    <p:sldId id="418" r:id="rId31"/>
    <p:sldId id="419" r:id="rId32"/>
    <p:sldId id="420" r:id="rId33"/>
    <p:sldId id="421" r:id="rId34"/>
    <p:sldId id="422" r:id="rId35"/>
    <p:sldId id="423" r:id="rId36"/>
    <p:sldId id="425" r:id="rId37"/>
    <p:sldId id="426" r:id="rId38"/>
    <p:sldId id="427" r:id="rId39"/>
    <p:sldId id="428" r:id="rId40"/>
    <p:sldId id="429" r:id="rId41"/>
    <p:sldId id="430" r:id="rId42"/>
    <p:sldId id="431" r:id="rId43"/>
    <p:sldId id="433" r:id="rId44"/>
    <p:sldId id="434" r:id="rId45"/>
    <p:sldId id="435" r:id="rId46"/>
    <p:sldId id="461" r:id="rId47"/>
    <p:sldId id="462" r:id="rId48"/>
    <p:sldId id="463" r:id="rId49"/>
    <p:sldId id="459" r:id="rId50"/>
    <p:sldId id="464" r:id="rId51"/>
    <p:sldId id="438" r:id="rId52"/>
    <p:sldId id="439" r:id="rId53"/>
    <p:sldId id="440" r:id="rId54"/>
    <p:sldId id="465" r:id="rId55"/>
    <p:sldId id="441" r:id="rId56"/>
    <p:sldId id="442" r:id="rId57"/>
    <p:sldId id="466" r:id="rId58"/>
    <p:sldId id="444" r:id="rId59"/>
    <p:sldId id="445" r:id="rId60"/>
    <p:sldId id="482" r:id="rId61"/>
    <p:sldId id="446" r:id="rId62"/>
    <p:sldId id="447" r:id="rId63"/>
    <p:sldId id="448" r:id="rId64"/>
    <p:sldId id="449" r:id="rId65"/>
    <p:sldId id="450" r:id="rId66"/>
    <p:sldId id="451" r:id="rId67"/>
    <p:sldId id="452" r:id="rId68"/>
    <p:sldId id="472" r:id="rId69"/>
    <p:sldId id="473" r:id="rId7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3" autoAdjust="0"/>
    <p:restoredTop sz="84462" autoAdjust="0"/>
  </p:normalViewPr>
  <p:slideViewPr>
    <p:cSldViewPr>
      <p:cViewPr>
        <p:scale>
          <a:sx n="50" d="100"/>
          <a:sy n="50" d="100"/>
        </p:scale>
        <p:origin x="-245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9" y="6053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3.wmf"/><Relationship Id="rId1" Type="http://schemas.openxmlformats.org/officeDocument/2006/relationships/image" Target="../media/image92.wmf"/><Relationship Id="rId4" Type="http://schemas.openxmlformats.org/officeDocument/2006/relationships/image" Target="../media/image9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10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image" Target="../media/image104.wmf"/><Relationship Id="rId1" Type="http://schemas.openxmlformats.org/officeDocument/2006/relationships/image" Target="../media/image10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image" Target="../media/image111.wmf"/><Relationship Id="rId1" Type="http://schemas.openxmlformats.org/officeDocument/2006/relationships/image" Target="../media/image110.wmf"/><Relationship Id="rId4" Type="http://schemas.openxmlformats.org/officeDocument/2006/relationships/image" Target="../media/image113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wmf"/><Relationship Id="rId2" Type="http://schemas.openxmlformats.org/officeDocument/2006/relationships/image" Target="../media/image138.wmf"/><Relationship Id="rId1" Type="http://schemas.openxmlformats.org/officeDocument/2006/relationships/image" Target="../media/image13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9/18/2011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426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287E22-70B1-4DA5-945D-A0003F936ADD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621699-0C3E-4922-9D25-5CFB7C3F9B41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174E07-3560-4C63-AB3C-46DA682CD13E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4375" y="303524"/>
            <a:ext cx="5267717" cy="3653628"/>
          </a:xfrm>
          <a:solidFill>
            <a:srgbClr val="FFFFFF"/>
          </a:solidFill>
          <a:ln/>
        </p:spPr>
      </p:sp>
      <p:sp>
        <p:nvSpPr>
          <p:cNvPr id="63492" name="Text Box 3"/>
          <p:cNvSpPr txBox="1">
            <a:spLocks noChangeArrowheads="1"/>
          </p:cNvSpPr>
          <p:nvPr/>
        </p:nvSpPr>
        <p:spPr bwMode="auto">
          <a:xfrm>
            <a:off x="503002" y="4313155"/>
            <a:ext cx="5855064" cy="405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892442"/>
            <a:endParaRPr lang="ru-RU" sz="23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FE8333-6DDA-4103-B48C-806582D0F249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A08435-DEDF-4101-85CF-762A1B724B32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A0B1A-FE3D-4EF8-83B3-ADBDE9586ADA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BCB8E4-52E9-41D9-9D8A-1A0582DF3E9D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A35588-44C1-4D00-B450-A716F00D1F3E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6B6051-E62C-46A6-83F8-4BEA2A230AE3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523227-9C64-4B20-9743-05E649D3F9F5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7CC6C1-CA59-48E7-9F19-25A6DCF6E35E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471DD5-BCB7-4452-BD1F-CE186BA3AF4C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285023-D52F-4154-92D3-7D08DAD7DE85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0C08AB-FD39-4595-9B30-1033998CF423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A8ED8A-ACA5-490E-99EA-11BB63EC2809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476C60-6926-44B9-B43B-2B6716395037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6EB40B-A2DE-44FD-92CC-579E357D4855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8FBC85-A2CE-402E-90D2-2C70E2DCB334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527AFB-BE03-4C40-9A48-290C4BD04C75}" type="slidenum">
              <a:rPr lang="en-US" smtClean="0"/>
              <a:pPr/>
              <a:t>50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170750-29AA-4151-BBD9-4749F05AE3D9}" type="slidenum">
              <a:rPr lang="en-US" smtClean="0"/>
              <a:pPr/>
              <a:t>51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4213"/>
            <a:ext cx="4548187" cy="3411537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0C953-AB6F-4B4C-B989-8A75254C5AAF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4213"/>
            <a:ext cx="4548187" cy="3411537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4226E8-2E42-4B55-A1DD-23B14F026AEA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61346E-EE07-422E-A819-793257D06AF9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C943A0-1D03-4294-A3F5-1144F3D2CF72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D15991-64BB-451C-9099-C147E9798154}" type="slidenum">
              <a:rPr lang="en-US" smtClean="0"/>
              <a:pPr/>
              <a:t>57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4213"/>
            <a:ext cx="4548187" cy="3411537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10F23C-6250-4423-8C29-44DEB49BBD82}" type="slidenum">
              <a:rPr lang="en-US" smtClean="0"/>
              <a:pPr/>
              <a:t>58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BFAAB8-B035-4CF4-AF04-FB522214701A}" type="slidenum">
              <a:rPr lang="en-US" smtClean="0"/>
              <a:pPr/>
              <a:t>60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A7BE11-4080-418F-819D-877CE4E4AA34}" type="slidenum">
              <a:rPr lang="en-US" smtClean="0"/>
              <a:pPr/>
              <a:t>61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B85483-DD68-455E-8F3B-D85C4D349A4B}" type="slidenum">
              <a:rPr lang="en-US" smtClean="0"/>
              <a:pPr/>
              <a:t>62</a:t>
            </a:fld>
            <a:endParaRPr lang="en-US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5397" y="683637"/>
            <a:ext cx="4919603" cy="3412512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4EF08B-A2CB-4502-AE9E-EE168B7A2473}" type="slidenum">
              <a:rPr lang="en-US" smtClean="0"/>
              <a:pPr/>
              <a:t>63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ABE59F-34CF-42CD-8071-FB5D1FE9FA6F}" type="slidenum">
              <a:rPr lang="en-US" smtClean="0"/>
              <a:pPr/>
              <a:t>64</a:t>
            </a:fld>
            <a:endParaRPr 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5397" y="683637"/>
            <a:ext cx="4919603" cy="3412512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6FCBE1-E273-45F3-B68A-4BE2DCC7EA21}" type="slidenum">
              <a:rPr lang="en-US" smtClean="0"/>
              <a:pPr/>
              <a:t>65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499EB3-2BE3-4579-A3BA-463ACE65429B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1521"/>
            <a:ext cx="5030018" cy="4117423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3F8A57-91C0-4D01-9C0D-52680793251A}" type="slidenum">
              <a:rPr lang="en-US" smtClean="0"/>
              <a:pPr/>
              <a:t>66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547B62-6EC8-4AA9-AA41-A4BC4273BE13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98083-7B4D-4AD2-8275-723C67622870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4375" y="303524"/>
            <a:ext cx="5267717" cy="3653628"/>
          </a:xfrm>
          <a:solidFill>
            <a:srgbClr val="FFFFFF"/>
          </a:solidFill>
          <a:ln/>
        </p:spPr>
      </p:sp>
      <p:sp>
        <p:nvSpPr>
          <p:cNvPr id="58372" name="Text Box 3"/>
          <p:cNvSpPr txBox="1">
            <a:spLocks noChangeArrowheads="1"/>
          </p:cNvSpPr>
          <p:nvPr/>
        </p:nvSpPr>
        <p:spPr bwMode="auto">
          <a:xfrm>
            <a:off x="503002" y="4313155"/>
            <a:ext cx="5855064" cy="405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892442"/>
            <a:endParaRPr lang="ru-RU" sz="23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EC5502-8341-4125-9917-BB7862B3371C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6259" y="303524"/>
            <a:ext cx="4999347" cy="3467827"/>
          </a:xfrm>
          <a:solidFill>
            <a:srgbClr val="FFFFFF"/>
          </a:solidFill>
          <a:ln/>
        </p:spPr>
      </p:sp>
      <p:sp>
        <p:nvSpPr>
          <p:cNvPr id="59396" name="Text Box 3"/>
          <p:cNvSpPr txBox="1">
            <a:spLocks noChangeArrowheads="1"/>
          </p:cNvSpPr>
          <p:nvPr/>
        </p:nvSpPr>
        <p:spPr bwMode="auto">
          <a:xfrm>
            <a:off x="503002" y="4266349"/>
            <a:ext cx="5851996" cy="405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4408" tIns="42204" rIns="84408" bIns="42204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1DA24C-AE33-49B4-9B97-B8BFAC803EEE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6259" y="303524"/>
            <a:ext cx="4999347" cy="3467827"/>
          </a:xfrm>
          <a:solidFill>
            <a:srgbClr val="FFFFFF"/>
          </a:solidFill>
          <a:ln/>
        </p:spPr>
      </p:sp>
      <p:sp>
        <p:nvSpPr>
          <p:cNvPr id="60420" name="Text Box 3"/>
          <p:cNvSpPr txBox="1">
            <a:spLocks noChangeArrowheads="1"/>
          </p:cNvSpPr>
          <p:nvPr/>
        </p:nvSpPr>
        <p:spPr bwMode="auto">
          <a:xfrm>
            <a:off x="503002" y="4266349"/>
            <a:ext cx="5851996" cy="405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4408" tIns="42204" rIns="84408" bIns="42204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B82AEF-59B8-42DC-844D-7F0FECE37750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303213"/>
            <a:ext cx="4873625" cy="3656012"/>
          </a:xfrm>
          <a:solidFill>
            <a:srgbClr val="FFFFFF"/>
          </a:solidFill>
          <a:ln/>
        </p:spPr>
      </p:sp>
      <p:sp>
        <p:nvSpPr>
          <p:cNvPr id="61444" name="Text Box 3"/>
          <p:cNvSpPr txBox="1">
            <a:spLocks noChangeArrowheads="1"/>
          </p:cNvSpPr>
          <p:nvPr/>
        </p:nvSpPr>
        <p:spPr bwMode="auto">
          <a:xfrm>
            <a:off x="503002" y="4313154"/>
            <a:ext cx="5855064" cy="4060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892442"/>
            <a:endParaRPr lang="ru-RU" sz="23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28856-9DEC-4F70-BAC4-A3F83621488F}" type="datetimeFigureOut">
              <a:rPr lang="en-US"/>
              <a:pPr>
                <a:defRPr/>
              </a:pPr>
              <a:t>9/18/2011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BF57-0160-4C5B-B9BD-AF25353160A6}" type="datetimeFigureOut">
              <a:rPr lang="en-US"/>
              <a:pPr>
                <a:defRPr/>
              </a:pPr>
              <a:t>9/18/2011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9195-A194-4B65-A99C-A8BE0BAE2B20}" type="datetimeFigureOut">
              <a:rPr lang="en-US"/>
              <a:pPr>
                <a:defRPr/>
              </a:pPr>
              <a:t>9/18/2011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254D-8B20-4C4C-8DBB-724452D461E9}" type="datetimeFigureOut">
              <a:rPr lang="en-US"/>
              <a:pPr>
                <a:defRPr/>
              </a:pPr>
              <a:t>9/18/2011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00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A1C5E-A3A3-47F0-9854-D6BA8E3AE4F0}" type="datetimeFigureOut">
              <a:rPr lang="en-US"/>
              <a:pPr>
                <a:defRPr/>
              </a:pPr>
              <a:t>9/18/2011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60B9-CB34-42C7-A624-E7D942AC8C03}" type="datetimeFigureOut">
              <a:rPr lang="en-US"/>
              <a:pPr>
                <a:defRPr/>
              </a:pPr>
              <a:t>9/18/2011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164F-B89B-4408-B261-81D9BBF3AF7D}" type="datetimeFigureOut">
              <a:rPr lang="en-US"/>
              <a:pPr>
                <a:defRPr/>
              </a:pPr>
              <a:t>9/18/2011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ACE7-F072-4577-8DFB-307FEB5C7225}" type="datetimeFigureOut">
              <a:rPr lang="en-US"/>
              <a:pPr>
                <a:defRPr/>
              </a:pPr>
              <a:t>9/18/2011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D670D-6FA2-4662-8410-CC77271782D4}" type="datetimeFigureOut">
              <a:rPr lang="en-US"/>
              <a:pPr>
                <a:defRPr/>
              </a:pPr>
              <a:t>9/18/2011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A707E-1994-4168-AE0D-61C2EB8A1E43}" type="datetimeFigureOut">
              <a:rPr lang="en-US"/>
              <a:pPr>
                <a:defRPr/>
              </a:pPr>
              <a:t>9/18/2011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4515-B7D1-4DF3-91C9-897736C83C07}" type="datetimeFigureOut">
              <a:rPr lang="en-US"/>
              <a:pPr>
                <a:defRPr/>
              </a:pPr>
              <a:t>9/18/2011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C39668-E5BA-457E-AD7F-4FEFDFA7E865}" type="datetimeFigureOut">
              <a:rPr lang="en-US"/>
              <a:pPr>
                <a:defRPr/>
              </a:pPr>
              <a:t>9/18/2011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25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26.wmf"/><Relationship Id="rId5" Type="http://schemas.openxmlformats.org/officeDocument/2006/relationships/image" Target="../media/image23.w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4.bin"/><Relationship Id="rId9" Type="http://schemas.openxmlformats.org/officeDocument/2006/relationships/oleObject" Target="../embeddings/oleObject8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jhuang48.projects.cs.illinois.edu/cs498dwh/proj1/" TargetMode="External"/><Relationship Id="rId2" Type="http://schemas.openxmlformats.org/officeDocument/2006/relationships/hyperlink" Target="http://htarsu2.projects.cs.illinois.edu/cs498dwh/proj1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9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95.wmf"/><Relationship Id="rId5" Type="http://schemas.openxmlformats.org/officeDocument/2006/relationships/image" Target="../media/image92.w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94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0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24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oleObject" Target="../embeddings/oleObject18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06.png"/><Relationship Id="rId12" Type="http://schemas.openxmlformats.org/officeDocument/2006/relationships/image" Target="../media/image10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7.png"/><Relationship Id="rId11" Type="http://schemas.openxmlformats.org/officeDocument/2006/relationships/oleObject" Target="../embeddings/oleObject17.bin"/><Relationship Id="rId5" Type="http://schemas.openxmlformats.org/officeDocument/2006/relationships/image" Target="../media/image103.wmf"/><Relationship Id="rId10" Type="http://schemas.openxmlformats.org/officeDocument/2006/relationships/image" Target="../media/image109.pn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108.png"/><Relationship Id="rId14" Type="http://schemas.openxmlformats.org/officeDocument/2006/relationships/image" Target="../media/image105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1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113.wmf"/><Relationship Id="rId5" Type="http://schemas.openxmlformats.org/officeDocument/2006/relationships/image" Target="../media/image110.w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112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pubs/67276/criminisi_tip2004.pdf" TargetMode="Externa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hyperlink" Target="http://research.microsoft.com/pubs/67276/criminisi_tip2004.pdf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hyperlink" Target="http://research.microsoft.com/pubs/67276/criminisi_tip2004.pdf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hyperlink" Target="http://research.microsoft.com/pubs/67276/criminisi_tip2004.pdf" TargetMode="Externa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sakshuw1.projects.cs.illinois.edu/cs498dwh/proj1/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38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137.wmf"/><Relationship Id="rId4" Type="http://schemas.openxmlformats.org/officeDocument/2006/relationships/oleObject" Target="../embeddings/oleObject23.bin"/><Relationship Id="rId9" Type="http://schemas.openxmlformats.org/officeDocument/2006/relationships/image" Target="../media/image139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40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14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7" Type="http://schemas.openxmlformats.org/officeDocument/2006/relationships/image" Target="../media/image1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6.jpe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152400" y="0"/>
            <a:ext cx="8763000" cy="1143000"/>
          </a:xfrm>
          <a:solidFill>
            <a:schemeClr val="bg1">
              <a:alpha val="2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Texture Synthesis and Hole-Filling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905000" y="5334000"/>
            <a:ext cx="5181600" cy="14478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eaLnBrk="1" hangingPunct="1"/>
            <a:endParaRPr lang="en-US" smtClean="0">
              <a:solidFill>
                <a:schemeClr val="tx1"/>
              </a:solidFill>
            </a:endParaRPr>
          </a:p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Computational Photography</a:t>
            </a:r>
          </a:p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8061325" y="0"/>
            <a:ext cx="10652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09/20/11</a:t>
            </a:r>
            <a:endParaRPr lang="en-US" dirty="0"/>
          </a:p>
        </p:txBody>
      </p:sp>
      <p:pic>
        <p:nvPicPr>
          <p:cNvPr id="202754" name="Picture 2" descr="http://www.artscenecal.com/ArtistsFiles/MagritteR/MagritteRJPGs/RMagritte2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4802" y="1143000"/>
            <a:ext cx="5664198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Last class: Cut someone out to make more of them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35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19200"/>
            <a:ext cx="3657600" cy="4833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5876" name="Picture 4"/>
          <p:cNvPicPr>
            <a:picLocks noChangeAspect="1" noChangeArrowheads="1"/>
          </p:cNvPicPr>
          <p:nvPr/>
        </p:nvPicPr>
        <p:blipFill>
          <a:blip r:embed="rId3" cstate="print"/>
          <a:srcRect l="5396" t="11511" r="70863" b="32854"/>
          <a:stretch>
            <a:fillRect/>
          </a:stretch>
        </p:blipFill>
        <p:spPr bwMode="auto">
          <a:xfrm>
            <a:off x="4343400" y="1219200"/>
            <a:ext cx="358402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reeform 6"/>
          <p:cNvSpPr/>
          <p:nvPr/>
        </p:nvSpPr>
        <p:spPr>
          <a:xfrm>
            <a:off x="564359" y="3502325"/>
            <a:ext cx="2334116" cy="2697087"/>
          </a:xfrm>
          <a:custGeom>
            <a:avLst/>
            <a:gdLst>
              <a:gd name="connsiteX0" fmla="*/ 1367958 w 2334116"/>
              <a:gd name="connsiteY0" fmla="*/ 103517 h 2697087"/>
              <a:gd name="connsiteX1" fmla="*/ 1350705 w 2334116"/>
              <a:gd name="connsiteY1" fmla="*/ 51758 h 2697087"/>
              <a:gd name="connsiteX2" fmla="*/ 1074660 w 2334116"/>
              <a:gd name="connsiteY2" fmla="*/ 0 h 2697087"/>
              <a:gd name="connsiteX3" fmla="*/ 1005649 w 2334116"/>
              <a:gd name="connsiteY3" fmla="*/ 34505 h 2697087"/>
              <a:gd name="connsiteX4" fmla="*/ 971143 w 2334116"/>
              <a:gd name="connsiteY4" fmla="*/ 86264 h 2697087"/>
              <a:gd name="connsiteX5" fmla="*/ 919384 w 2334116"/>
              <a:gd name="connsiteY5" fmla="*/ 120769 h 2697087"/>
              <a:gd name="connsiteX6" fmla="*/ 884879 w 2334116"/>
              <a:gd name="connsiteY6" fmla="*/ 172528 h 2697087"/>
              <a:gd name="connsiteX7" fmla="*/ 867626 w 2334116"/>
              <a:gd name="connsiteY7" fmla="*/ 224286 h 2697087"/>
              <a:gd name="connsiteX8" fmla="*/ 815867 w 2334116"/>
              <a:gd name="connsiteY8" fmla="*/ 258792 h 2697087"/>
              <a:gd name="connsiteX9" fmla="*/ 712350 w 2334116"/>
              <a:gd name="connsiteY9" fmla="*/ 431320 h 2697087"/>
              <a:gd name="connsiteX10" fmla="*/ 677845 w 2334116"/>
              <a:gd name="connsiteY10" fmla="*/ 534837 h 2697087"/>
              <a:gd name="connsiteX11" fmla="*/ 660592 w 2334116"/>
              <a:gd name="connsiteY11" fmla="*/ 586596 h 2697087"/>
              <a:gd name="connsiteX12" fmla="*/ 643339 w 2334116"/>
              <a:gd name="connsiteY12" fmla="*/ 690113 h 2697087"/>
              <a:gd name="connsiteX13" fmla="*/ 626086 w 2334116"/>
              <a:gd name="connsiteY13" fmla="*/ 741871 h 2697087"/>
              <a:gd name="connsiteX14" fmla="*/ 608833 w 2334116"/>
              <a:gd name="connsiteY14" fmla="*/ 810883 h 2697087"/>
              <a:gd name="connsiteX15" fmla="*/ 574328 w 2334116"/>
              <a:gd name="connsiteY15" fmla="*/ 914400 h 2697087"/>
              <a:gd name="connsiteX16" fmla="*/ 522569 w 2334116"/>
              <a:gd name="connsiteY16" fmla="*/ 966158 h 2697087"/>
              <a:gd name="connsiteX17" fmla="*/ 470811 w 2334116"/>
              <a:gd name="connsiteY17" fmla="*/ 1086928 h 2697087"/>
              <a:gd name="connsiteX18" fmla="*/ 401799 w 2334116"/>
              <a:gd name="connsiteY18" fmla="*/ 1242203 h 2697087"/>
              <a:gd name="connsiteX19" fmla="*/ 367294 w 2334116"/>
              <a:gd name="connsiteY19" fmla="*/ 1345720 h 2697087"/>
              <a:gd name="connsiteX20" fmla="*/ 350041 w 2334116"/>
              <a:gd name="connsiteY20" fmla="*/ 1414732 h 2697087"/>
              <a:gd name="connsiteX21" fmla="*/ 298283 w 2334116"/>
              <a:gd name="connsiteY21" fmla="*/ 1518249 h 2697087"/>
              <a:gd name="connsiteX22" fmla="*/ 246524 w 2334116"/>
              <a:gd name="connsiteY22" fmla="*/ 1552754 h 2697087"/>
              <a:gd name="connsiteX23" fmla="*/ 177513 w 2334116"/>
              <a:gd name="connsiteY23" fmla="*/ 1656271 h 2697087"/>
              <a:gd name="connsiteX24" fmla="*/ 56743 w 2334116"/>
              <a:gd name="connsiteY24" fmla="*/ 1811547 h 2697087"/>
              <a:gd name="connsiteX25" fmla="*/ 22237 w 2334116"/>
              <a:gd name="connsiteY25" fmla="*/ 1915064 h 2697087"/>
              <a:gd name="connsiteX26" fmla="*/ 4984 w 2334116"/>
              <a:gd name="connsiteY26" fmla="*/ 1966822 h 2697087"/>
              <a:gd name="connsiteX27" fmla="*/ 22237 w 2334116"/>
              <a:gd name="connsiteY27" fmla="*/ 2570671 h 2697087"/>
              <a:gd name="connsiteX28" fmla="*/ 73996 w 2334116"/>
              <a:gd name="connsiteY28" fmla="*/ 2587924 h 2697087"/>
              <a:gd name="connsiteX29" fmla="*/ 160260 w 2334116"/>
              <a:gd name="connsiteY29" fmla="*/ 2622430 h 2697087"/>
              <a:gd name="connsiteX30" fmla="*/ 298283 w 2334116"/>
              <a:gd name="connsiteY30" fmla="*/ 2656935 h 2697087"/>
              <a:gd name="connsiteX31" fmla="*/ 470811 w 2334116"/>
              <a:gd name="connsiteY31" fmla="*/ 2691441 h 2697087"/>
              <a:gd name="connsiteX32" fmla="*/ 643339 w 2334116"/>
              <a:gd name="connsiteY32" fmla="*/ 2674188 h 2697087"/>
              <a:gd name="connsiteX33" fmla="*/ 798615 w 2334116"/>
              <a:gd name="connsiteY33" fmla="*/ 2656935 h 2697087"/>
              <a:gd name="connsiteX34" fmla="*/ 1454222 w 2334116"/>
              <a:gd name="connsiteY34" fmla="*/ 2674188 h 2697087"/>
              <a:gd name="connsiteX35" fmla="*/ 1885543 w 2334116"/>
              <a:gd name="connsiteY35" fmla="*/ 2656935 h 2697087"/>
              <a:gd name="connsiteX36" fmla="*/ 2109830 w 2334116"/>
              <a:gd name="connsiteY36" fmla="*/ 2605177 h 2697087"/>
              <a:gd name="connsiteX37" fmla="*/ 2213347 w 2334116"/>
              <a:gd name="connsiteY37" fmla="*/ 2587924 h 2697087"/>
              <a:gd name="connsiteX38" fmla="*/ 2316864 w 2334116"/>
              <a:gd name="connsiteY38" fmla="*/ 2536166 h 2697087"/>
              <a:gd name="connsiteX39" fmla="*/ 2334116 w 2334116"/>
              <a:gd name="connsiteY39" fmla="*/ 2484407 h 2697087"/>
              <a:gd name="connsiteX40" fmla="*/ 2316864 w 2334116"/>
              <a:gd name="connsiteY40" fmla="*/ 1828800 h 2697087"/>
              <a:gd name="connsiteX41" fmla="*/ 2299611 w 2334116"/>
              <a:gd name="connsiteY41" fmla="*/ 1708030 h 2697087"/>
              <a:gd name="connsiteX42" fmla="*/ 2247852 w 2334116"/>
              <a:gd name="connsiteY42" fmla="*/ 1518249 h 2697087"/>
              <a:gd name="connsiteX43" fmla="*/ 2230599 w 2334116"/>
              <a:gd name="connsiteY43" fmla="*/ 1362973 h 2697087"/>
              <a:gd name="connsiteX44" fmla="*/ 2196094 w 2334116"/>
              <a:gd name="connsiteY44" fmla="*/ 1311215 h 2697087"/>
              <a:gd name="connsiteX45" fmla="*/ 2178841 w 2334116"/>
              <a:gd name="connsiteY45" fmla="*/ 1259456 h 2697087"/>
              <a:gd name="connsiteX46" fmla="*/ 2109830 w 2334116"/>
              <a:gd name="connsiteY46" fmla="*/ 1155939 h 2697087"/>
              <a:gd name="connsiteX47" fmla="*/ 2023566 w 2334116"/>
              <a:gd name="connsiteY47" fmla="*/ 1069675 h 2697087"/>
              <a:gd name="connsiteX48" fmla="*/ 1920049 w 2334116"/>
              <a:gd name="connsiteY48" fmla="*/ 1035169 h 2697087"/>
              <a:gd name="connsiteX49" fmla="*/ 1816532 w 2334116"/>
              <a:gd name="connsiteY49" fmla="*/ 966158 h 2697087"/>
              <a:gd name="connsiteX50" fmla="*/ 1782026 w 2334116"/>
              <a:gd name="connsiteY50" fmla="*/ 897147 h 2697087"/>
              <a:gd name="connsiteX51" fmla="*/ 1747520 w 2334116"/>
              <a:gd name="connsiteY51" fmla="*/ 793630 h 2697087"/>
              <a:gd name="connsiteX52" fmla="*/ 1747520 w 2334116"/>
              <a:gd name="connsiteY52" fmla="*/ 51758 h 2697087"/>
              <a:gd name="connsiteX53" fmla="*/ 1695762 w 2334116"/>
              <a:gd name="connsiteY53" fmla="*/ 17252 h 2697087"/>
              <a:gd name="connsiteX54" fmla="*/ 1609498 w 2334116"/>
              <a:gd name="connsiteY54" fmla="*/ 34505 h 2697087"/>
              <a:gd name="connsiteX55" fmla="*/ 1505981 w 2334116"/>
              <a:gd name="connsiteY55" fmla="*/ 69011 h 2697087"/>
              <a:gd name="connsiteX56" fmla="*/ 1298947 w 2334116"/>
              <a:gd name="connsiteY56" fmla="*/ 69011 h 2697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2334116" h="2697087">
                <a:moveTo>
                  <a:pt x="1367958" y="103517"/>
                </a:moveTo>
                <a:cubicBezTo>
                  <a:pt x="1362207" y="86264"/>
                  <a:pt x="1365504" y="62329"/>
                  <a:pt x="1350705" y="51758"/>
                </a:cubicBezTo>
                <a:cubicBezTo>
                  <a:pt x="1290557" y="8795"/>
                  <a:pt x="1127340" y="5268"/>
                  <a:pt x="1074660" y="0"/>
                </a:cubicBezTo>
                <a:cubicBezTo>
                  <a:pt x="1051656" y="11502"/>
                  <a:pt x="1025407" y="18040"/>
                  <a:pt x="1005649" y="34505"/>
                </a:cubicBezTo>
                <a:cubicBezTo>
                  <a:pt x="989720" y="47780"/>
                  <a:pt x="985805" y="71602"/>
                  <a:pt x="971143" y="86264"/>
                </a:cubicBezTo>
                <a:cubicBezTo>
                  <a:pt x="956481" y="100926"/>
                  <a:pt x="936637" y="109267"/>
                  <a:pt x="919384" y="120769"/>
                </a:cubicBezTo>
                <a:cubicBezTo>
                  <a:pt x="907882" y="138022"/>
                  <a:pt x="894152" y="153982"/>
                  <a:pt x="884879" y="172528"/>
                </a:cubicBezTo>
                <a:cubicBezTo>
                  <a:pt x="876746" y="188794"/>
                  <a:pt x="878987" y="210085"/>
                  <a:pt x="867626" y="224286"/>
                </a:cubicBezTo>
                <a:cubicBezTo>
                  <a:pt x="854673" y="240478"/>
                  <a:pt x="833120" y="247290"/>
                  <a:pt x="815867" y="258792"/>
                </a:cubicBezTo>
                <a:cubicBezTo>
                  <a:pt x="775365" y="319545"/>
                  <a:pt x="738874" y="365009"/>
                  <a:pt x="712350" y="431320"/>
                </a:cubicBezTo>
                <a:cubicBezTo>
                  <a:pt x="698842" y="465091"/>
                  <a:pt x="689347" y="500331"/>
                  <a:pt x="677845" y="534837"/>
                </a:cubicBezTo>
                <a:cubicBezTo>
                  <a:pt x="672094" y="552090"/>
                  <a:pt x="663582" y="568657"/>
                  <a:pt x="660592" y="586596"/>
                </a:cubicBezTo>
                <a:cubicBezTo>
                  <a:pt x="654841" y="621102"/>
                  <a:pt x="650928" y="655964"/>
                  <a:pt x="643339" y="690113"/>
                </a:cubicBezTo>
                <a:cubicBezTo>
                  <a:pt x="639394" y="707866"/>
                  <a:pt x="631082" y="724385"/>
                  <a:pt x="626086" y="741871"/>
                </a:cubicBezTo>
                <a:cubicBezTo>
                  <a:pt x="619572" y="764671"/>
                  <a:pt x="615647" y="788171"/>
                  <a:pt x="608833" y="810883"/>
                </a:cubicBezTo>
                <a:cubicBezTo>
                  <a:pt x="598382" y="845721"/>
                  <a:pt x="600047" y="888681"/>
                  <a:pt x="574328" y="914400"/>
                </a:cubicBezTo>
                <a:lnTo>
                  <a:pt x="522569" y="966158"/>
                </a:lnTo>
                <a:cubicBezTo>
                  <a:pt x="476930" y="1148710"/>
                  <a:pt x="538893" y="933741"/>
                  <a:pt x="470811" y="1086928"/>
                </a:cubicBezTo>
                <a:cubicBezTo>
                  <a:pt x="388690" y="1271702"/>
                  <a:pt x="479887" y="1125073"/>
                  <a:pt x="401799" y="1242203"/>
                </a:cubicBezTo>
                <a:cubicBezTo>
                  <a:pt x="390297" y="1276709"/>
                  <a:pt x="376116" y="1310434"/>
                  <a:pt x="367294" y="1345720"/>
                </a:cubicBezTo>
                <a:cubicBezTo>
                  <a:pt x="361543" y="1368724"/>
                  <a:pt x="356555" y="1391932"/>
                  <a:pt x="350041" y="1414732"/>
                </a:cubicBezTo>
                <a:cubicBezTo>
                  <a:pt x="338816" y="1454019"/>
                  <a:pt x="328526" y="1488006"/>
                  <a:pt x="298283" y="1518249"/>
                </a:cubicBezTo>
                <a:cubicBezTo>
                  <a:pt x="283621" y="1532911"/>
                  <a:pt x="263777" y="1541252"/>
                  <a:pt x="246524" y="1552754"/>
                </a:cubicBezTo>
                <a:cubicBezTo>
                  <a:pt x="213528" y="1651741"/>
                  <a:pt x="252900" y="1559345"/>
                  <a:pt x="177513" y="1656271"/>
                </a:cubicBezTo>
                <a:cubicBezTo>
                  <a:pt x="33054" y="1842003"/>
                  <a:pt x="174251" y="1694037"/>
                  <a:pt x="56743" y="1811547"/>
                </a:cubicBezTo>
                <a:lnTo>
                  <a:pt x="22237" y="1915064"/>
                </a:lnTo>
                <a:lnTo>
                  <a:pt x="4984" y="1966822"/>
                </a:lnTo>
                <a:cubicBezTo>
                  <a:pt x="10735" y="2168105"/>
                  <a:pt x="0" y="2370537"/>
                  <a:pt x="22237" y="2570671"/>
                </a:cubicBezTo>
                <a:cubicBezTo>
                  <a:pt x="24245" y="2588746"/>
                  <a:pt x="56968" y="2581538"/>
                  <a:pt x="73996" y="2587924"/>
                </a:cubicBezTo>
                <a:cubicBezTo>
                  <a:pt x="102994" y="2598798"/>
                  <a:pt x="131262" y="2611556"/>
                  <a:pt x="160260" y="2622430"/>
                </a:cubicBezTo>
                <a:cubicBezTo>
                  <a:pt x="239139" y="2652010"/>
                  <a:pt x="195312" y="2631193"/>
                  <a:pt x="298283" y="2656935"/>
                </a:cubicBezTo>
                <a:cubicBezTo>
                  <a:pt x="458896" y="2697087"/>
                  <a:pt x="174894" y="2649167"/>
                  <a:pt x="470811" y="2691441"/>
                </a:cubicBezTo>
                <a:lnTo>
                  <a:pt x="643339" y="2674188"/>
                </a:lnTo>
                <a:cubicBezTo>
                  <a:pt x="695130" y="2668736"/>
                  <a:pt x="746538" y="2656935"/>
                  <a:pt x="798615" y="2656935"/>
                </a:cubicBezTo>
                <a:cubicBezTo>
                  <a:pt x="1017226" y="2656935"/>
                  <a:pt x="1235686" y="2668437"/>
                  <a:pt x="1454222" y="2674188"/>
                </a:cubicBezTo>
                <a:cubicBezTo>
                  <a:pt x="1597996" y="2668437"/>
                  <a:pt x="1741973" y="2666506"/>
                  <a:pt x="1885543" y="2656935"/>
                </a:cubicBezTo>
                <a:cubicBezTo>
                  <a:pt x="1927081" y="2654166"/>
                  <a:pt x="2090896" y="2608333"/>
                  <a:pt x="2109830" y="2605177"/>
                </a:cubicBezTo>
                <a:lnTo>
                  <a:pt x="2213347" y="2587924"/>
                </a:lnTo>
                <a:cubicBezTo>
                  <a:pt x="2247441" y="2576559"/>
                  <a:pt x="2292542" y="2566569"/>
                  <a:pt x="2316864" y="2536166"/>
                </a:cubicBezTo>
                <a:cubicBezTo>
                  <a:pt x="2328225" y="2521965"/>
                  <a:pt x="2328365" y="2501660"/>
                  <a:pt x="2334116" y="2484407"/>
                </a:cubicBezTo>
                <a:cubicBezTo>
                  <a:pt x="2328365" y="2265871"/>
                  <a:pt x="2326570" y="2047196"/>
                  <a:pt x="2316864" y="1828800"/>
                </a:cubicBezTo>
                <a:cubicBezTo>
                  <a:pt x="2315058" y="1788175"/>
                  <a:pt x="2308755" y="1747654"/>
                  <a:pt x="2299611" y="1708030"/>
                </a:cubicBezTo>
                <a:cubicBezTo>
                  <a:pt x="2256628" y="1521772"/>
                  <a:pt x="2271596" y="1684458"/>
                  <a:pt x="2247852" y="1518249"/>
                </a:cubicBezTo>
                <a:cubicBezTo>
                  <a:pt x="2240487" y="1466695"/>
                  <a:pt x="2243229" y="1413495"/>
                  <a:pt x="2230599" y="1362973"/>
                </a:cubicBezTo>
                <a:cubicBezTo>
                  <a:pt x="2225570" y="1342857"/>
                  <a:pt x="2205367" y="1329761"/>
                  <a:pt x="2196094" y="1311215"/>
                </a:cubicBezTo>
                <a:cubicBezTo>
                  <a:pt x="2187961" y="1294949"/>
                  <a:pt x="2187673" y="1275354"/>
                  <a:pt x="2178841" y="1259456"/>
                </a:cubicBezTo>
                <a:cubicBezTo>
                  <a:pt x="2158701" y="1223204"/>
                  <a:pt x="2132834" y="1190445"/>
                  <a:pt x="2109830" y="1155939"/>
                </a:cubicBezTo>
                <a:cubicBezTo>
                  <a:pt x="2078352" y="1108722"/>
                  <a:pt x="2078046" y="1093889"/>
                  <a:pt x="2023566" y="1069675"/>
                </a:cubicBezTo>
                <a:cubicBezTo>
                  <a:pt x="1990329" y="1054903"/>
                  <a:pt x="1950313" y="1055345"/>
                  <a:pt x="1920049" y="1035169"/>
                </a:cubicBezTo>
                <a:lnTo>
                  <a:pt x="1816532" y="966158"/>
                </a:lnTo>
                <a:cubicBezTo>
                  <a:pt x="1805030" y="943154"/>
                  <a:pt x="1791578" y="921026"/>
                  <a:pt x="1782026" y="897147"/>
                </a:cubicBezTo>
                <a:cubicBezTo>
                  <a:pt x="1768518" y="863376"/>
                  <a:pt x="1747520" y="793630"/>
                  <a:pt x="1747520" y="793630"/>
                </a:cubicBezTo>
                <a:cubicBezTo>
                  <a:pt x="1759032" y="563387"/>
                  <a:pt x="1783976" y="279611"/>
                  <a:pt x="1747520" y="51758"/>
                </a:cubicBezTo>
                <a:cubicBezTo>
                  <a:pt x="1744244" y="31283"/>
                  <a:pt x="1713015" y="28754"/>
                  <a:pt x="1695762" y="17252"/>
                </a:cubicBezTo>
                <a:cubicBezTo>
                  <a:pt x="1667007" y="23003"/>
                  <a:pt x="1637789" y="26789"/>
                  <a:pt x="1609498" y="34505"/>
                </a:cubicBezTo>
                <a:cubicBezTo>
                  <a:pt x="1574407" y="44075"/>
                  <a:pt x="1542353" y="69011"/>
                  <a:pt x="1505981" y="69011"/>
                </a:cubicBezTo>
                <a:lnTo>
                  <a:pt x="1298947" y="69011"/>
                </a:ln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But what if we want less of somebody?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6898" name="Picture 2"/>
          <p:cNvPicPr>
            <a:picLocks noChangeAspect="1" noChangeArrowheads="1"/>
          </p:cNvPicPr>
          <p:nvPr/>
        </p:nvPicPr>
        <p:blipFill>
          <a:blip r:embed="rId2" cstate="print"/>
          <a:srcRect l="5400" t="11733" r="71200" b="31733"/>
          <a:stretch>
            <a:fillRect/>
          </a:stretch>
        </p:blipFill>
        <p:spPr bwMode="auto">
          <a:xfrm>
            <a:off x="2743200" y="1266092"/>
            <a:ext cx="4114800" cy="5591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Texture synthesis and hole-filling</a:t>
            </a:r>
            <a:endParaRPr lang="en-US" dirty="0"/>
          </a:p>
        </p:txBody>
      </p:sp>
      <p:pic>
        <p:nvPicPr>
          <p:cNvPr id="2682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057400"/>
            <a:ext cx="6753225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</a:t>
            </a:r>
            <a:endParaRPr lang="en-US" sz="2800" i="1" smtClean="0"/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7772400" cy="1600200"/>
          </a:xfrm>
        </p:spPr>
        <p:txBody>
          <a:bodyPr/>
          <a:lstStyle/>
          <a:p>
            <a:pPr eaLnBrk="1" hangingPunct="1"/>
            <a:r>
              <a:rPr lang="en-US" dirty="0" smtClean="0"/>
              <a:t>Texture depicts spatially repeating patterns</a:t>
            </a:r>
          </a:p>
          <a:p>
            <a:pPr eaLnBrk="1" hangingPunct="1"/>
            <a:r>
              <a:rPr lang="en-US" dirty="0" smtClean="0"/>
              <a:t>Textures appear naturally and frequently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762000" y="35052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71" name="PhotoSuite Image" r:id="rId4" imgW="2438280" imgH="2438280" progId="">
                  <p:embed/>
                </p:oleObj>
              </mc:Choice>
              <mc:Fallback>
                <p:oleObj name="PhotoSuite Image" r:id="rId4" imgW="2438280" imgH="243828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505200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5"/>
          <p:cNvGraphicFramePr>
            <a:graphicFrameLocks noChangeAspect="1"/>
          </p:cNvGraphicFramePr>
          <p:nvPr/>
        </p:nvGraphicFramePr>
        <p:xfrm>
          <a:off x="6096000" y="3533775"/>
          <a:ext cx="2000250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72" name="PhotoSuite Image" r:id="rId6" imgW="1619280" imgH="1457280" progId="">
                  <p:embed/>
                </p:oleObj>
              </mc:Choice>
              <mc:Fallback>
                <p:oleObj name="PhotoSuite Image" r:id="rId6" imgW="1619280" imgH="145728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3533775"/>
                        <a:ext cx="2000250" cy="180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6"/>
          <p:cNvGraphicFramePr>
            <a:graphicFrameLocks noChangeAspect="1"/>
          </p:cNvGraphicFramePr>
          <p:nvPr/>
        </p:nvGraphicFramePr>
        <p:xfrm>
          <a:off x="3429000" y="35052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73" name="PhotoSuite Image" r:id="rId8" imgW="1219320" imgH="1219320" progId="">
                  <p:embed/>
                </p:oleObj>
              </mc:Choice>
              <mc:Fallback>
                <p:oleObj name="PhotoSuite Image" r:id="rId8" imgW="1219320" imgH="121932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3505200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990600" y="5334000"/>
            <a:ext cx="1182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radishes</a:t>
            </a: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3886200" y="5334000"/>
            <a:ext cx="844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rocks</a:t>
            </a: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6553200" y="5334000"/>
            <a:ext cx="979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yogurt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488668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Many slides from James Hays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 Synthesis</a:t>
            </a:r>
            <a:endParaRPr lang="en-US" sz="2800" i="1" smtClean="0"/>
          </a:p>
        </p:txBody>
      </p:sp>
      <p:sp>
        <p:nvSpPr>
          <p:cNvPr id="20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Goal of Texture Synthesis: create new samples of a given texture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Many applications: virtual environments, hole-filling, texturing surfaces 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990600" y="39624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04" name="PhotoSuite Image" r:id="rId4" imgW="2438280" imgH="2438280" progId="">
                  <p:embed/>
                </p:oleObj>
              </mc:Choice>
              <mc:Fallback>
                <p:oleObj name="PhotoSuite Image" r:id="rId4" imgW="2438280" imgH="243828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962400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429000" y="3124200"/>
            <a:ext cx="4953000" cy="3657600"/>
            <a:chOff x="2160" y="1920"/>
            <a:chExt cx="3120" cy="2304"/>
          </a:xfrm>
        </p:grpSpPr>
        <p:sp>
          <p:nvSpPr>
            <p:cNvPr id="2059" name="AutoShape 6"/>
            <p:cNvSpPr>
              <a:spLocks noChangeArrowheads="1"/>
            </p:cNvSpPr>
            <p:nvPr/>
          </p:nvSpPr>
          <p:spPr bwMode="auto">
            <a:xfrm>
              <a:off x="2160" y="2784"/>
              <a:ext cx="480" cy="52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11B119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052" name="Object 7"/>
            <p:cNvGraphicFramePr>
              <a:graphicFrameLocks noChangeAspect="1"/>
            </p:cNvGraphicFramePr>
            <p:nvPr/>
          </p:nvGraphicFramePr>
          <p:xfrm>
            <a:off x="2976" y="3072"/>
            <a:ext cx="1152" cy="1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605" name="PhotoSuite Image" r:id="rId6" imgW="2438280" imgH="2438280" progId="">
                    <p:embed/>
                  </p:oleObj>
                </mc:Choice>
                <mc:Fallback>
                  <p:oleObj name="PhotoSuite Image" r:id="rId6" imgW="2438280" imgH="2438280" progId="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6" y="3072"/>
                          <a:ext cx="1152" cy="1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3" name="Object 8"/>
            <p:cNvGraphicFramePr>
              <a:graphicFrameLocks noChangeAspect="1"/>
            </p:cNvGraphicFramePr>
            <p:nvPr/>
          </p:nvGraphicFramePr>
          <p:xfrm>
            <a:off x="2976" y="1920"/>
            <a:ext cx="1152" cy="1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606" name="PhotoSuite Image" r:id="rId7" imgW="2438280" imgH="2438280" progId="">
                    <p:embed/>
                  </p:oleObj>
                </mc:Choice>
                <mc:Fallback>
                  <p:oleObj name="PhotoSuite Image" r:id="rId7" imgW="2438280" imgH="2438280" progId="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6" y="1920"/>
                          <a:ext cx="1152" cy="1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4" name="Object 9"/>
            <p:cNvGraphicFramePr>
              <a:graphicFrameLocks noChangeAspect="1"/>
            </p:cNvGraphicFramePr>
            <p:nvPr/>
          </p:nvGraphicFramePr>
          <p:xfrm>
            <a:off x="4128" y="1920"/>
            <a:ext cx="1152" cy="1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607" name="PhotoSuite Image" r:id="rId8" imgW="2438280" imgH="2438280" progId="">
                    <p:embed/>
                  </p:oleObj>
                </mc:Choice>
                <mc:Fallback>
                  <p:oleObj name="PhotoSuite Image" r:id="rId8" imgW="2438280" imgH="2438280" progId="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8" y="1920"/>
                          <a:ext cx="1152" cy="1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5" name="Object 10"/>
            <p:cNvGraphicFramePr>
              <a:graphicFrameLocks noChangeAspect="1"/>
            </p:cNvGraphicFramePr>
            <p:nvPr/>
          </p:nvGraphicFramePr>
          <p:xfrm>
            <a:off x="4128" y="3072"/>
            <a:ext cx="1152" cy="1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608" name="PhotoSuite Image" r:id="rId9" imgW="2438280" imgH="2438280" progId="">
                    <p:embed/>
                  </p:oleObj>
                </mc:Choice>
                <mc:Fallback>
                  <p:oleObj name="PhotoSuite Image" r:id="rId9" imgW="2438280" imgH="2438280" progId="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8" y="3072"/>
                          <a:ext cx="1152" cy="1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702923" name="Object 11"/>
          <p:cNvGraphicFramePr>
            <a:graphicFrameLocks noChangeAspect="1"/>
          </p:cNvGraphicFramePr>
          <p:nvPr/>
        </p:nvGraphicFramePr>
        <p:xfrm>
          <a:off x="4648200" y="3006725"/>
          <a:ext cx="3775075" cy="377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09" name="PhotoSuite Image" r:id="rId10" imgW="5029200" imgH="5029200" progId="">
                  <p:embed/>
                </p:oleObj>
              </mc:Choice>
              <mc:Fallback>
                <p:oleObj name="PhotoSuite Image" r:id="rId10" imgW="5029200" imgH="5029200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3006725"/>
                        <a:ext cx="3775075" cy="3775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Trivial solutions</a:t>
            </a:r>
            <a:endParaRPr lang="en-US" dirty="0"/>
          </a:p>
        </p:txBody>
      </p:sp>
      <p:pic>
        <p:nvPicPr>
          <p:cNvPr id="4" name="Picture 3" descr="S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12954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123068" y="872706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Input</a:t>
            </a:r>
            <a:endParaRPr lang="en-US" sz="2000" dirty="0"/>
          </a:p>
        </p:txBody>
      </p:sp>
      <p:pic>
        <p:nvPicPr>
          <p:cNvPr id="8" name="Picture 7" descr="S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1242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S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1242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S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2672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S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42672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447800" y="2724090"/>
            <a:ext cx="1069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1. Tiling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5791200" y="2724090"/>
            <a:ext cx="2094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2. Mirrored Tiling</a:t>
            </a:r>
            <a:endParaRPr lang="en-US" sz="2000" dirty="0"/>
          </a:p>
        </p:txBody>
      </p:sp>
      <p:pic>
        <p:nvPicPr>
          <p:cNvPr id="14" name="Picture 13" descr="S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31242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S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154947" y="31242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S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5029200" y="4249947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S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 flipV="1">
            <a:off x="6154947" y="4249947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S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97947" y="31242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S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7280694" y="4249947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S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31242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S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42672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2590800" y="6096000"/>
            <a:ext cx="4724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 Randomly Generate Pixels of Same Color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Challenge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9600"/>
            <a:ext cx="7910513" cy="1371600"/>
          </a:xfrm>
        </p:spPr>
        <p:txBody>
          <a:bodyPr/>
          <a:lstStyle/>
          <a:p>
            <a:pPr eaLnBrk="1" hangingPunct="1">
              <a:buNone/>
            </a:pPr>
            <a:r>
              <a:rPr lang="en-US" dirty="0" smtClean="0"/>
              <a:t>	Need to model the whole spectrum: from repeated to stochastic texture</a:t>
            </a:r>
          </a:p>
        </p:txBody>
      </p:sp>
      <p:pic>
        <p:nvPicPr>
          <p:cNvPr id="12292" name="Picture 10" descr="C:\Documents and Settings\James\Desktop\comp_photo\hays_slides\15\Texture_spectr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8" y="1295400"/>
            <a:ext cx="8215312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One idea: Build Probability Distributions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>
            <a:normAutofit fontScale="92500" lnSpcReduction="10000"/>
          </a:bodyPr>
          <a:lstStyle/>
          <a:p>
            <a:endParaRPr lang="en-US" sz="1800" dirty="0" smtClean="0"/>
          </a:p>
          <a:p>
            <a:pPr marL="457200" indent="-457200">
              <a:buNone/>
            </a:pPr>
            <a:r>
              <a:rPr lang="en-US" sz="3500" dirty="0" smtClean="0"/>
              <a:t>Basic idea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dirty="0" smtClean="0"/>
              <a:t>Compute statistics of input texture (e.g., histogram of edge filter responses)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dirty="0" smtClean="0"/>
              <a:t>Generate a new texture that keeps those same statistics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D. J. </a:t>
            </a:r>
            <a:r>
              <a:rPr lang="en-US" sz="1800" dirty="0" err="1" smtClean="0"/>
              <a:t>Heeger</a:t>
            </a:r>
            <a:r>
              <a:rPr lang="en-US" sz="1800" dirty="0" smtClean="0"/>
              <a:t> and J. R. Bergen.  Pyramid-based texture analysis/synthesis. In </a:t>
            </a:r>
            <a:r>
              <a:rPr lang="en-US" sz="1800" i="1" dirty="0" smtClean="0"/>
              <a:t>SIGGRAPH ’95.</a:t>
            </a:r>
          </a:p>
          <a:p>
            <a:r>
              <a:rPr lang="en-US" sz="1800" dirty="0" smtClean="0"/>
              <a:t>E. P. </a:t>
            </a:r>
            <a:r>
              <a:rPr lang="en-US" sz="1800" dirty="0" err="1" smtClean="0"/>
              <a:t>Simoncelli</a:t>
            </a:r>
            <a:r>
              <a:rPr lang="en-US" sz="1800" dirty="0" smtClean="0"/>
              <a:t> and J. </a:t>
            </a:r>
            <a:r>
              <a:rPr lang="en-US" sz="1800" dirty="0" err="1" smtClean="0"/>
              <a:t>Portilla</a:t>
            </a:r>
            <a:r>
              <a:rPr lang="en-US" sz="1800" dirty="0" smtClean="0"/>
              <a:t>. Texture characterization via joint statistics of wavelet coefficient magnitudes. In </a:t>
            </a:r>
            <a:r>
              <a:rPr lang="en-US" sz="1800" i="1" dirty="0" smtClean="0"/>
              <a:t>ICIP 1998.</a:t>
            </a:r>
            <a:endParaRPr lang="en-US" sz="1800" dirty="0"/>
          </a:p>
        </p:txBody>
      </p:sp>
      <p:pic>
        <p:nvPicPr>
          <p:cNvPr id="295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276600"/>
            <a:ext cx="19716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2325" y="3276600"/>
            <a:ext cx="19716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525" y="3276600"/>
            <a:ext cx="19716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One idea: Build Probability Distributions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>
            <a:normAutofit/>
          </a:bodyPr>
          <a:lstStyle/>
          <a:p>
            <a:pPr marL="457200" indent="-457200">
              <a:buNone/>
            </a:pPr>
            <a:r>
              <a:rPr lang="en-US" sz="3500" dirty="0" smtClean="0"/>
              <a:t>But it (usually) doesn’t work</a:t>
            </a:r>
          </a:p>
          <a:p>
            <a:pPr marL="457200" indent="-457200"/>
            <a:r>
              <a:rPr lang="en-US" sz="2800" dirty="0" smtClean="0"/>
              <a:t>Probability distributions are hard to model well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</p:txBody>
      </p:sp>
      <p:pic>
        <p:nvPicPr>
          <p:cNvPr id="295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9275" y="2133600"/>
            <a:ext cx="19716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133600"/>
            <a:ext cx="19716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2133600"/>
            <a:ext cx="19716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6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43434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6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4800" y="4419600"/>
            <a:ext cx="19812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6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4419600"/>
            <a:ext cx="197167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62000" y="2971800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Input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228600" y="5257800"/>
            <a:ext cx="1582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Synthesized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idea: Sample from the image 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04800" y="3962400"/>
            <a:ext cx="8686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Assuming Markov property, compute P(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|N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))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Building explicit probability tables infeasible 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ts val="700"/>
              </a:spcBef>
              <a:buFontTx/>
              <a:buChar char="–"/>
            </a:pPr>
            <a:r>
              <a:rPr lang="en-GB" sz="2400" dirty="0" smtClean="0">
                <a:latin typeface="+mj-lt"/>
              </a:rPr>
              <a:t>Instead, we </a:t>
            </a:r>
            <a:r>
              <a:rPr lang="en-GB" sz="2400" i="1" dirty="0" smtClean="0">
                <a:latin typeface="+mj-lt"/>
              </a:rPr>
              <a:t>search the input image</a:t>
            </a:r>
            <a:r>
              <a:rPr lang="en-GB" sz="2400" dirty="0" smtClean="0">
                <a:latin typeface="+mj-lt"/>
              </a:rPr>
              <a:t> for all similar </a:t>
            </a:r>
            <a:r>
              <a:rPr lang="en-GB" sz="2400" dirty="0" err="1" smtClean="0">
                <a:latin typeface="+mj-lt"/>
              </a:rPr>
              <a:t>neighborhoods</a:t>
            </a:r>
            <a:r>
              <a:rPr lang="en-GB" sz="2400" dirty="0" smtClean="0">
                <a:latin typeface="+mj-lt"/>
              </a:rPr>
              <a:t> — that’s our pdf for </a:t>
            </a:r>
            <a:r>
              <a:rPr lang="en-GB" sz="2400" b="1" dirty="0" smtClean="0">
                <a:latin typeface="+mj-lt"/>
              </a:rPr>
              <a:t>p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ts val="700"/>
              </a:spcBef>
              <a:buFontTx/>
              <a:buChar char="–"/>
            </a:pPr>
            <a:r>
              <a:rPr lang="en-GB" sz="2400" dirty="0" smtClean="0">
                <a:latin typeface="+mj-lt"/>
              </a:rPr>
              <a:t>To sample from this pdf, just pick one match at random</a:t>
            </a:r>
            <a:endParaRPr lang="en-US" sz="2400" i="1" dirty="0" smtClean="0">
              <a:latin typeface="+mj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endParaRPr kumimoji="0" lang="en-US" sz="24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88950" y="1295400"/>
            <a:ext cx="3321050" cy="2227263"/>
            <a:chOff x="2852" y="973"/>
            <a:chExt cx="2092" cy="1403"/>
          </a:xfrm>
        </p:grpSpPr>
        <p:pic>
          <p:nvPicPr>
            <p:cNvPr id="6" name="Picture 5" descr="ex2-part-large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52" y="973"/>
              <a:ext cx="2092" cy="1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3288" y="1296"/>
              <a:ext cx="1080" cy="648"/>
              <a:chOff x="3288" y="1296"/>
              <a:chExt cx="1080" cy="648"/>
            </a:xfrm>
          </p:grpSpPr>
          <p:sp>
            <p:nvSpPr>
              <p:cNvPr id="265" name="Rectangle 7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" name="Rectangle 8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" name="Rectangle 9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8" name="Rectangle 10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9" name="Rectangle 11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0" name="Rectangle 12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1" name="Rectangle 13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" name="Rectangle 14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3" name="Rectangle 15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4" name="Rectangle 16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5" name="Rectangle 17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" name="Rectangle 18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" name="Rectangle 19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" name="Rectangle 2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79" name="Group 21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374" name="Rectangle 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5" name="Rectangle 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6" name="Rectangle 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7" name="Rectangle 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8" name="Rectangle 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9" name="Rectangle 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0" name="Rectangle 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1" name="Rectangle 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2" name="Rectangle 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0" name="Group 31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365" name="Rectangle 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6" name="Rectangle 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7" name="Rectangle 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8" name="Rectangle 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9" name="Rectangle 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0" name="Rectangle 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1" name="Rectangle 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2" name="Rectangle 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3" name="Rectangle 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81" name="Rectangle 41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2" name="Rectangle 42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" name="Rectangle 43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4" name="Rectangle 44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5" name="Rectangle 45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" name="Rectangle 46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" name="Rectangle 47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8" name="Rectangle 4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9" name="Rectangle 4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0" name="Rectangle 50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1" name="Rectangle 51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2" name="Rectangle 52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3" name="Rectangle 53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94" name="Group 54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356" name="Rectangle 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7" name="Rectangle 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8" name="Rectangle 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" name="Rectangle 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0" name="Rectangle 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1" name="Rectangle 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2" name="Rectangle 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" name="Rectangle 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4" name="Rectangle 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5" name="Group 64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347" name="Rectangle 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" name="Rectangle 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9" name="Rectangle 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0" name="Rectangle 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1" name="Rectangle 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2" name="Rectangle 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3" name="Rectangle 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4" name="Rectangle 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5" name="Rectangle 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6" name="Group 74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338" name="Rectangle 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9" name="Rectangle 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0" name="Rectangle 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1" name="Rectangle 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2" name="Rectangle 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3" name="Rectangle 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4" name="Rectangle 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5" name="Rectangle 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6" name="Rectangle 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7" name="Group 84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329" name="Rectangle 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0" name="Rectangle 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1" name="Rectangle 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2" name="Rectangle 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3" name="Rectangle 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4" name="Rectangle 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5" name="Rectangle 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6" name="Rectangle 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7" name="Rectangle 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8" name="Group 94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320" name="Rectangle 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1" name="Rectangle 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2" name="Rectangle 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3" name="Rectangle 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4" name="Rectangle 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5" name="Rectangle 1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6" name="Rectangle 1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" name="Rectangle 1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" name="Rectangle 1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9" name="Group 104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311" name="Rectangle 1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2" name="Rectangle 1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3" name="Rectangle 1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4" name="Rectangle 1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5" name="Rectangle 1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6" name="Rectangle 1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" name="Rectangle 1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" name="Rectangle 1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9" name="Rectangle 1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0" name="Group 114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302" name="Rectangle 1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3" name="Rectangle 1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4" name="Rectangle 1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5" name="Rectangle 1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6" name="Rectangle 1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7" name="Rectangle 1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" name="Rectangle 1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9" name="Rectangle 1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0" name="Rectangle 1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01" name="Rectangle 124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" name="Group 125"/>
            <p:cNvGrpSpPr>
              <a:grpSpLocks/>
            </p:cNvGrpSpPr>
            <p:nvPr/>
          </p:nvGrpSpPr>
          <p:grpSpPr bwMode="auto">
            <a:xfrm>
              <a:off x="3288" y="1296"/>
              <a:ext cx="1080" cy="1080"/>
              <a:chOff x="3384" y="1392"/>
              <a:chExt cx="1080" cy="1080"/>
            </a:xfrm>
          </p:grpSpPr>
          <p:grpSp>
            <p:nvGrpSpPr>
              <p:cNvPr id="10" name="Group 126"/>
              <p:cNvGrpSpPr>
                <a:grpSpLocks/>
              </p:cNvGrpSpPr>
              <p:nvPr/>
            </p:nvGrpSpPr>
            <p:grpSpPr bwMode="auto">
              <a:xfrm>
                <a:off x="3384" y="2040"/>
                <a:ext cx="432" cy="432"/>
                <a:chOff x="2040" y="2544"/>
                <a:chExt cx="432" cy="432"/>
              </a:xfrm>
            </p:grpSpPr>
            <p:grpSp>
              <p:nvGrpSpPr>
                <p:cNvPr id="225" name="Group 127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56" name="Rectangle 1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7" name="Rectangle 1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8" name="Rectangle 1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9" name="Rectangle 1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0" name="Rectangle 1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1" name="Rectangle 1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2" name="Rectangle 1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3" name="Rectangle 1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4" name="Rectangle 1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6" name="Group 137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7" name="Rectangle 1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8" name="Rectangle 1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9" name="Rectangle 1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0" name="Rectangle 1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1" name="Rectangle 1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2" name="Rectangle 1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3" name="Rectangle 1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4" name="Rectangle 1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5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7" name="Group 147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38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9" name="Rectangle 1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0" name="Rectangle 1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" name="Rectangle 1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" name="Rectangle 1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" name="Rectangle 1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4" name="Rectangle 1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5" name="Rectangle 1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6" name="Rectangle 1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8" name="Group 157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29" name="Rectangle 1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0" name="Rectangle 1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1" name="Rectangle 1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" name="Rectangle 1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3" name="Rectangle 1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4" name="Rectangle 1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5" name="Rectangle 1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6" name="Rectangle 1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7" name="Rectangle 1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1" name="Group 167"/>
              <p:cNvGrpSpPr>
                <a:grpSpLocks/>
              </p:cNvGrpSpPr>
              <p:nvPr/>
            </p:nvGrpSpPr>
            <p:grpSpPr bwMode="auto">
              <a:xfrm>
                <a:off x="3816" y="2040"/>
                <a:ext cx="432" cy="432"/>
                <a:chOff x="2040" y="2544"/>
                <a:chExt cx="432" cy="432"/>
              </a:xfrm>
            </p:grpSpPr>
            <p:grpSp>
              <p:nvGrpSpPr>
                <p:cNvPr id="185" name="Group 168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16" name="Rectangle 1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" name="Rectangle 1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" name="Rectangle 1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9" name="Rectangle 1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0" name="Rectangle 1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1" name="Rectangle 1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2" name="Rectangle 1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3" name="Rectangle 1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4" name="Rectangle 1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6" name="Group 178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07" name="Rectangle 1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" name="Rectangle 1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" name="Rectangle 1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0" name="Rectangle 1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" name="Rectangle 1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2" name="Rectangle 1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3" name="Rectangle 1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4" name="Rectangle 1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" name="Rectangle 1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7" name="Group 188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98" name="Rectangle 1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9" name="Rectangle 1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0" name="Rectangle 1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1" name="Rectangle 1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2" name="Rectangle 1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3" name="Rectangle 1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4" name="Rectangle 1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" name="Rectangle 1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" name="Rectangle 1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8" name="Group 198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89" name="Rectangle 1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0" name="Rectangle 2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1" name="Rectangle 2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2" name="Rectangle 2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3" name="Rectangle 2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" name="Rectangle 2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" name="Rectangle 2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" name="Rectangle 2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" name="Rectangle 2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2" name="Group 208"/>
              <p:cNvGrpSpPr>
                <a:grpSpLocks/>
              </p:cNvGrpSpPr>
              <p:nvPr/>
            </p:nvGrpSpPr>
            <p:grpSpPr bwMode="auto">
              <a:xfrm>
                <a:off x="3384" y="1608"/>
                <a:ext cx="432" cy="432"/>
                <a:chOff x="2040" y="2544"/>
                <a:chExt cx="432" cy="432"/>
              </a:xfrm>
            </p:grpSpPr>
            <p:grpSp>
              <p:nvGrpSpPr>
                <p:cNvPr id="145" name="Group 209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76" name="Rectangle 2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7" name="Rectangle 2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8" name="Rectangle 2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9" name="Rectangle 2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0" name="Rectangle 2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1" name="Rectangle 2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2" name="Rectangle 2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3" name="Rectangle 2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" name="Rectangle 2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6" name="Group 219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67" name="Rectangle 2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8" name="Rectangle 2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9" name="Rectangle 2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0" name="Rectangle 2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1" name="Rectangle 2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2" name="Rectangle 2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3" name="Rectangle 2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4" name="Rectangle 2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5" name="Rectangle 2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7" name="Group 229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58" name="Rectangle 2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9" name="Rectangle 2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0" name="Rectangle 2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1" name="Rectangle 2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2" name="Rectangle 2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3" name="Rectangle 2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" name="Rectangle 2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" name="Rectangle 2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" name="Rectangle 2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8" name="Group 239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49" name="Rectangle 2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0" name="Rectangle 2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1" name="Rectangle 2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2" name="Rectangle 2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3" name="Rectangle 2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4" name="Rectangle 2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" name="Rectangle 2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6" name="Rectangle 2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7" name="Rectangle 2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3" name="Group 249"/>
              <p:cNvGrpSpPr>
                <a:grpSpLocks/>
              </p:cNvGrpSpPr>
              <p:nvPr/>
            </p:nvGrpSpPr>
            <p:grpSpPr bwMode="auto">
              <a:xfrm>
                <a:off x="3816" y="1608"/>
                <a:ext cx="432" cy="432"/>
                <a:chOff x="2040" y="2544"/>
                <a:chExt cx="432" cy="432"/>
              </a:xfrm>
            </p:grpSpPr>
            <p:grpSp>
              <p:nvGrpSpPr>
                <p:cNvPr id="105" name="Group 250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36" name="Rectangle 2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7" name="Rectangle 2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8" name="Rectangle 2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9" name="Rectangle 2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0" name="Rectangle 2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1" name="Rectangle 2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2" name="Rectangle 2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3" name="Rectangle 2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4" name="Rectangle 2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6" name="Group 260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27" name="Rectangle 2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8" name="Rectangle 2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9" name="Rectangle 2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0" name="Rectangle 2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1" name="Rectangle 2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2" name="Rectangle 2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3" name="Rectangle 2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" name="Rectangle 2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5" name="Rectangle 2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7" name="Group 270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18" name="Rectangle 2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9" name="Rectangle 2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0" name="Rectangle 2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1" name="Rectangle 2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2" name="Rectangle 2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3" name="Rectangle 2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4" name="Rectangle 2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5" name="Rectangle 2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6" name="Rectangle 2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8" name="Group 280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09" name="Rectangle 2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0" name="Rectangle 2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" name="Rectangle 2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2" name="Rectangle 2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" name="Rectangle 2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" name="Rectangle 2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5" name="Rectangle 2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6" name="Rectangle 2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7" name="Rectangle 2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4" name="Group 290"/>
              <p:cNvGrpSpPr>
                <a:grpSpLocks noChangeAspect="1"/>
              </p:cNvGrpSpPr>
              <p:nvPr/>
            </p:nvGrpSpPr>
            <p:grpSpPr bwMode="auto">
              <a:xfrm>
                <a:off x="3384" y="1392"/>
                <a:ext cx="216" cy="216"/>
                <a:chOff x="2928" y="2448"/>
                <a:chExt cx="144" cy="144"/>
              </a:xfrm>
            </p:grpSpPr>
            <p:sp>
              <p:nvSpPr>
                <p:cNvPr id="96" name="Rectangle 2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7" name="Rectangle 2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" name="Rectangle 2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" name="Rectangle 2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0" name="Rectangle 2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" name="Rectangle 2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" name="Rectangle 2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" name="Rectangle 2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" name="Rectangle 2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" name="Group 300"/>
              <p:cNvGrpSpPr>
                <a:grpSpLocks noChangeAspect="1"/>
              </p:cNvGrpSpPr>
              <p:nvPr/>
            </p:nvGrpSpPr>
            <p:grpSpPr bwMode="auto">
              <a:xfrm>
                <a:off x="3600" y="1392"/>
                <a:ext cx="216" cy="216"/>
                <a:chOff x="2928" y="2448"/>
                <a:chExt cx="144" cy="144"/>
              </a:xfrm>
            </p:grpSpPr>
            <p:sp>
              <p:nvSpPr>
                <p:cNvPr id="87" name="Rectangle 3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" name="Rectangle 3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" name="Rectangle 3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0" name="Rectangle 3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1" name="Rectangle 3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" name="Rectangle 3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" name="Rectangle 3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4" name="Rectangle 3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5" name="Rectangle 3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" name="Group 310"/>
              <p:cNvGrpSpPr>
                <a:grpSpLocks noChangeAspect="1"/>
              </p:cNvGrpSpPr>
              <p:nvPr/>
            </p:nvGrpSpPr>
            <p:grpSpPr bwMode="auto">
              <a:xfrm>
                <a:off x="3816" y="1392"/>
                <a:ext cx="216" cy="216"/>
                <a:chOff x="2928" y="2448"/>
                <a:chExt cx="144" cy="144"/>
              </a:xfrm>
            </p:grpSpPr>
            <p:sp>
              <p:nvSpPr>
                <p:cNvPr id="78" name="Rectangle 3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" name="Rectangle 3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" name="Rectangle 3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" name="Rectangle 3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" name="Rectangle 3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3" name="Rectangle 3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4" name="Rectangle 3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" name="Rectangle 3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" name="Rectangle 3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7" name="Group 320"/>
              <p:cNvGrpSpPr>
                <a:grpSpLocks noChangeAspect="1"/>
              </p:cNvGrpSpPr>
              <p:nvPr/>
            </p:nvGrpSpPr>
            <p:grpSpPr bwMode="auto">
              <a:xfrm>
                <a:off x="4032" y="1392"/>
                <a:ext cx="216" cy="216"/>
                <a:chOff x="2928" y="2448"/>
                <a:chExt cx="144" cy="144"/>
              </a:xfrm>
            </p:grpSpPr>
            <p:sp>
              <p:nvSpPr>
                <p:cNvPr id="69" name="Rectangle 3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" name="Rectangle 3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" name="Rectangle 3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" name="Rectangle 3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" name="Rectangle 3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" name="Rectangle 3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" name="Rectangle 3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" name="Rectangle 3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" name="Rectangle 3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330"/>
              <p:cNvGrpSpPr>
                <a:grpSpLocks noChangeAspect="1"/>
              </p:cNvGrpSpPr>
              <p:nvPr/>
            </p:nvGrpSpPr>
            <p:grpSpPr bwMode="auto">
              <a:xfrm>
                <a:off x="4248" y="1392"/>
                <a:ext cx="216" cy="216"/>
                <a:chOff x="2928" y="2448"/>
                <a:chExt cx="144" cy="144"/>
              </a:xfrm>
            </p:grpSpPr>
            <p:sp>
              <p:nvSpPr>
                <p:cNvPr id="60" name="Rectangle 3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" name="Rectangle 3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" name="Rectangle 3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" name="Rectangle 3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" name="Rectangle 3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" name="Rectangle 3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" name="Rectangle 3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" name="Rectangle 3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8" name="Rectangle 3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" name="Group 340"/>
              <p:cNvGrpSpPr>
                <a:grpSpLocks noChangeAspect="1"/>
              </p:cNvGrpSpPr>
              <p:nvPr/>
            </p:nvGrpSpPr>
            <p:grpSpPr bwMode="auto">
              <a:xfrm>
                <a:off x="4248" y="1608"/>
                <a:ext cx="216" cy="216"/>
                <a:chOff x="2928" y="2448"/>
                <a:chExt cx="144" cy="144"/>
              </a:xfrm>
            </p:grpSpPr>
            <p:sp>
              <p:nvSpPr>
                <p:cNvPr id="51" name="Rectangle 3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" name="Rectangle 3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" name="Rectangle 3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" name="Rectangle 3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" name="Rectangle 3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" name="Rectangle 3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" name="Rectangle 3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" name="Rectangle 3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9" name="Rectangle 3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" name="Group 350"/>
              <p:cNvGrpSpPr>
                <a:grpSpLocks noChangeAspect="1"/>
              </p:cNvGrpSpPr>
              <p:nvPr/>
            </p:nvGrpSpPr>
            <p:grpSpPr bwMode="auto">
              <a:xfrm>
                <a:off x="4248" y="1824"/>
                <a:ext cx="216" cy="216"/>
                <a:chOff x="2928" y="2448"/>
                <a:chExt cx="144" cy="144"/>
              </a:xfrm>
            </p:grpSpPr>
            <p:sp>
              <p:nvSpPr>
                <p:cNvPr id="42" name="Rectangle 3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" name="Rectangle 3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" name="Rectangle 3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" name="Rectangle 3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" name="Rectangle 3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" name="Rectangle 3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" name="Rectangle 3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" name="Rectangle 3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" name="Rectangle 3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" name="Group 360"/>
              <p:cNvGrpSpPr>
                <a:grpSpLocks noChangeAspect="1"/>
              </p:cNvGrpSpPr>
              <p:nvPr/>
            </p:nvGrpSpPr>
            <p:grpSpPr bwMode="auto">
              <a:xfrm>
                <a:off x="4248" y="2040"/>
                <a:ext cx="216" cy="216"/>
                <a:chOff x="2928" y="2448"/>
                <a:chExt cx="144" cy="144"/>
              </a:xfrm>
            </p:grpSpPr>
            <p:sp>
              <p:nvSpPr>
                <p:cNvPr id="33" name="Rectangle 3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" name="Rectangle 3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" name="Rectangle 3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" name="Rectangle 3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" name="Rectangle 3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" name="Rectangle 3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" name="Rectangle 3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" name="Rectangle 3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" name="Rectangle 3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" name="Group 370"/>
              <p:cNvGrpSpPr>
                <a:grpSpLocks noChangeAspect="1"/>
              </p:cNvGrpSpPr>
              <p:nvPr/>
            </p:nvGrpSpPr>
            <p:grpSpPr bwMode="auto">
              <a:xfrm>
                <a:off x="4248" y="2256"/>
                <a:ext cx="216" cy="216"/>
                <a:chOff x="2928" y="2448"/>
                <a:chExt cx="144" cy="144"/>
              </a:xfrm>
            </p:grpSpPr>
            <p:sp>
              <p:nvSpPr>
                <p:cNvPr id="24" name="Rectangle 3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" name="Rectangle 3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" name="Rectangle 3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" name="Rectangle 3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" name="Rectangle 3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" name="Rectangle 3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" name="Rectangle 3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" name="Rectangle 3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" name="Rectangle 3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" name="Rectangle 380"/>
              <p:cNvSpPr>
                <a:spLocks noChangeAspect="1" noChangeArrowheads="1"/>
              </p:cNvSpPr>
              <p:nvPr/>
            </p:nvSpPr>
            <p:spPr bwMode="auto">
              <a:xfrm flipV="1">
                <a:off x="3888" y="1896"/>
                <a:ext cx="72" cy="72"/>
              </a:xfrm>
              <a:prstGeom prst="rect">
                <a:avLst/>
              </a:prstGeom>
              <a:noFill/>
              <a:ln w="9525" cap="rnd">
                <a:solidFill>
                  <a:srgbClr val="11B119"/>
                </a:solidFill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" name="Rectangle 381"/>
            <p:cNvSpPr>
              <a:spLocks noChangeArrowheads="1"/>
            </p:cNvSpPr>
            <p:nvPr/>
          </p:nvSpPr>
          <p:spPr bwMode="auto">
            <a:xfrm>
              <a:off x="3598" y="1728"/>
              <a:ext cx="24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28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p</a:t>
              </a:r>
              <a:endParaRPr lang="en-US" sz="2800" b="1">
                <a:effectLst>
                  <a:outerShdw blurRad="38100" dist="38100" dir="2700000" algn="tl">
                    <a:srgbClr val="4D4D4D"/>
                  </a:outerShdw>
                </a:effectLst>
                <a:latin typeface="Trebuchet MS" pitchFamily="34" charset="0"/>
              </a:endParaRPr>
            </a:p>
          </p:txBody>
        </p:sp>
      </p:grpSp>
      <p:sp>
        <p:nvSpPr>
          <p:cNvPr id="383" name="Text Box 382"/>
          <p:cNvSpPr txBox="1">
            <a:spLocks noChangeArrowheads="1"/>
          </p:cNvSpPr>
          <p:nvPr/>
        </p:nvSpPr>
        <p:spPr bwMode="auto">
          <a:xfrm>
            <a:off x="893763" y="3557588"/>
            <a:ext cx="23278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rebuchet MS" pitchFamily="34" charset="0"/>
              </a:rPr>
              <a:t>Synthesizing a pixel</a:t>
            </a:r>
            <a:endParaRPr lang="en-US" sz="1600">
              <a:latin typeface="Trebuchet MS" pitchFamily="34" charset="0"/>
            </a:endParaRPr>
          </a:p>
        </p:txBody>
      </p:sp>
      <p:grpSp>
        <p:nvGrpSpPr>
          <p:cNvPr id="384" name="Group 383"/>
          <p:cNvGrpSpPr>
            <a:grpSpLocks/>
          </p:cNvGrpSpPr>
          <p:nvPr/>
        </p:nvGrpSpPr>
        <p:grpSpPr bwMode="auto">
          <a:xfrm>
            <a:off x="4038600" y="1444625"/>
            <a:ext cx="4438650" cy="2216150"/>
            <a:chOff x="2544" y="910"/>
            <a:chExt cx="2796" cy="1396"/>
          </a:xfrm>
        </p:grpSpPr>
        <p:grpSp>
          <p:nvGrpSpPr>
            <p:cNvPr id="385" name="Group 384"/>
            <p:cNvGrpSpPr>
              <a:grpSpLocks/>
            </p:cNvGrpSpPr>
            <p:nvPr/>
          </p:nvGrpSpPr>
          <p:grpSpPr bwMode="auto">
            <a:xfrm>
              <a:off x="3733" y="910"/>
              <a:ext cx="1607" cy="1164"/>
              <a:chOff x="421" y="1065"/>
              <a:chExt cx="1607" cy="1164"/>
            </a:xfrm>
          </p:grpSpPr>
          <p:pic>
            <p:nvPicPr>
              <p:cNvPr id="390" name="Picture 385" descr="ex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32" y="1125"/>
                <a:ext cx="1536" cy="1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91" name="Group 386"/>
              <p:cNvGrpSpPr>
                <a:grpSpLocks noChangeAspect="1"/>
              </p:cNvGrpSpPr>
              <p:nvPr/>
            </p:nvGrpSpPr>
            <p:grpSpPr bwMode="auto">
              <a:xfrm>
                <a:off x="711" y="1678"/>
                <a:ext cx="435" cy="261"/>
                <a:chOff x="3288" y="1296"/>
                <a:chExt cx="1080" cy="648"/>
              </a:xfrm>
            </p:grpSpPr>
            <p:sp>
              <p:nvSpPr>
                <p:cNvPr id="749" name="Rectangle 3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0" name="Rectangle 3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1" name="Rectangle 3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2" name="Rectangle 3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3" name="Rectangle 3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4" name="Rectangle 3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" name="Rectangle 3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" name="Rectangle 3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" name="Rectangle 3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8" name="Rectangle 3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9" name="Rectangle 3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0" name="Rectangle 3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1" name="Rectangle 3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2" name="Rectangle 4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763" name="Group 401"/>
                <p:cNvGrpSpPr>
                  <a:grpSpLocks noChangeAspect="1"/>
                </p:cNvGrpSpPr>
                <p:nvPr/>
              </p:nvGrpSpPr>
              <p:grpSpPr bwMode="auto">
                <a:xfrm>
                  <a:off x="3720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858" name="Rectangle 4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9" name="Rectangle 4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0" name="Rectangle 4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1" name="Rectangle 4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2" name="Rectangle 4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3" name="Rectangle 4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4" name="Rectangle 4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5" name="Rectangle 4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6" name="Rectangle 4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64" name="Group 411"/>
                <p:cNvGrpSpPr>
                  <a:grpSpLocks noChangeAspect="1"/>
                </p:cNvGrpSpPr>
                <p:nvPr/>
              </p:nvGrpSpPr>
              <p:grpSpPr bwMode="auto">
                <a:xfrm>
                  <a:off x="3936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849" name="Rectangle 4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0" name="Rectangle 4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1" name="Rectangle 4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2" name="Rectangle 4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3" name="Rectangle 4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4" name="Rectangle 4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5" name="Rectangle 4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6" name="Rectangle 4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7" name="Rectangle 4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65" name="Rectangle 4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6" name="Rectangle 4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7" name="Rectangle 4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8" name="Rectangle 4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9" name="Rectangle 4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0" name="Rectangle 4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1" name="Rectangle 4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2" name="Rectangle 4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3" name="Rectangle 4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4" name="Rectangle 4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5" name="Rectangle 4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6" name="Rectangle 4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2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7" name="Rectangle 4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778" name="Group 434"/>
                <p:cNvGrpSpPr>
                  <a:grpSpLocks noChangeAspect="1"/>
                </p:cNvGrpSpPr>
                <p:nvPr/>
              </p:nvGrpSpPr>
              <p:grpSpPr bwMode="auto">
                <a:xfrm>
                  <a:off x="3288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840" name="Rectangle 4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1" name="Rectangle 4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2" name="Rectangle 4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3" name="Rectangle 4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4" name="Rectangle 4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5" name="Rectangle 4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6" name="Rectangle 4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7" name="Rectangle 4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8" name="Rectangle 4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9" name="Group 444"/>
                <p:cNvGrpSpPr>
                  <a:grpSpLocks noChangeAspect="1"/>
                </p:cNvGrpSpPr>
                <p:nvPr/>
              </p:nvGrpSpPr>
              <p:grpSpPr bwMode="auto">
                <a:xfrm>
                  <a:off x="3504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831" name="Rectangle 4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2" name="Rectangle 4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3" name="Rectangle 4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4" name="Rectangle 4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5" name="Rectangle 4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6" name="Rectangle 4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7" name="Rectangle 4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8" name="Rectangle 4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9" name="Rectangle 4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0" name="Group 454"/>
                <p:cNvGrpSpPr>
                  <a:grpSpLocks noChangeAspect="1"/>
                </p:cNvGrpSpPr>
                <p:nvPr/>
              </p:nvGrpSpPr>
              <p:grpSpPr bwMode="auto">
                <a:xfrm>
                  <a:off x="3720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822" name="Rectangle 4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3" name="Rectangle 4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4" name="Rectangle 4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5" name="Rectangle 4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6" name="Rectangle 4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7" name="Rectangle 4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8" name="Rectangle 4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9" name="Rectangle 4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0" name="Rectangle 4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1" name="Group 464"/>
                <p:cNvGrpSpPr>
                  <a:grpSpLocks noChangeAspect="1"/>
                </p:cNvGrpSpPr>
                <p:nvPr/>
              </p:nvGrpSpPr>
              <p:grpSpPr bwMode="auto">
                <a:xfrm>
                  <a:off x="3936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813" name="Rectangle 4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4" name="Rectangle 4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5" name="Rectangle 4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6" name="Rectangle 4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7" name="Rectangle 4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8" name="Rectangle 4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9" name="Rectangle 4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0" name="Rectangle 4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1" name="Rectangle 4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2" name="Group 474"/>
                <p:cNvGrpSpPr>
                  <a:grpSpLocks noChangeAspect="1"/>
                </p:cNvGrpSpPr>
                <p:nvPr/>
              </p:nvGrpSpPr>
              <p:grpSpPr bwMode="auto">
                <a:xfrm>
                  <a:off x="4152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804" name="Rectangle 4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5" name="Rectangle 4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6" name="Rectangle 4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7" name="Rectangle 4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8" name="Rectangle 4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9" name="Rectangle 4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0" name="Rectangle 4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1" name="Rectangle 4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2" name="Rectangle 4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3" name="Group 484"/>
                <p:cNvGrpSpPr>
                  <a:grpSpLocks noChangeAspect="1"/>
                </p:cNvGrpSpPr>
                <p:nvPr/>
              </p:nvGrpSpPr>
              <p:grpSpPr bwMode="auto">
                <a:xfrm>
                  <a:off x="4152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795" name="Rectangle 4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6" name="Rectangle 4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7" name="Rectangle 4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8" name="Rectangle 4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9" name="Rectangle 4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0" name="Rectangle 4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1" name="Rectangle 4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2" name="Rectangle 4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3" name="Rectangle 4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4" name="Group 494"/>
                <p:cNvGrpSpPr>
                  <a:grpSpLocks noChangeAspect="1"/>
                </p:cNvGrpSpPr>
                <p:nvPr/>
              </p:nvGrpSpPr>
              <p:grpSpPr bwMode="auto">
                <a:xfrm>
                  <a:off x="4152" y="1728"/>
                  <a:ext cx="216" cy="216"/>
                  <a:chOff x="2928" y="2448"/>
                  <a:chExt cx="144" cy="144"/>
                </a:xfrm>
              </p:grpSpPr>
              <p:sp>
                <p:nvSpPr>
                  <p:cNvPr id="786" name="Rectangle 4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87" name="Rectangle 4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88" name="Rectangle 4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89" name="Rectangle 4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0" name="Rectangle 4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1" name="Rectangle 5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2" name="Rectangle 5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3" name="Rectangle 5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4" name="Rectangle 5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85" name="Rectangle 5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solidFill>
                  <a:srgbClr val="11B119"/>
                </a:solidFill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92" name="Group 505"/>
              <p:cNvGrpSpPr>
                <a:grpSpLocks noChangeAspect="1"/>
              </p:cNvGrpSpPr>
              <p:nvPr/>
            </p:nvGrpSpPr>
            <p:grpSpPr bwMode="auto">
              <a:xfrm>
                <a:off x="1593" y="1880"/>
                <a:ext cx="435" cy="261"/>
                <a:chOff x="3288" y="1296"/>
                <a:chExt cx="1080" cy="648"/>
              </a:xfrm>
            </p:grpSpPr>
            <p:sp>
              <p:nvSpPr>
                <p:cNvPr id="631" name="Rectangle 5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2" name="Rectangle 5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3" name="Rectangle 5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4" name="Rectangle 5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5" name="Rectangle 5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" name="Rectangle 5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7" name="Rectangle 5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8" name="Rectangle 5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9" name="Rectangle 5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0" name="Rectangle 5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1" name="Rectangle 5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2" name="Rectangle 5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3" name="Rectangle 5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4" name="Rectangle 5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645" name="Group 520"/>
                <p:cNvGrpSpPr>
                  <a:grpSpLocks noChangeAspect="1"/>
                </p:cNvGrpSpPr>
                <p:nvPr/>
              </p:nvGrpSpPr>
              <p:grpSpPr bwMode="auto">
                <a:xfrm>
                  <a:off x="3720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740" name="Rectangle 5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1" name="Rectangle 5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2" name="Rectangle 5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3" name="Rectangle 5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4" name="Rectangle 5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5" name="Rectangle 5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6" name="Rectangle 5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7" name="Rectangle 5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8" name="Rectangle 5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46" name="Group 530"/>
                <p:cNvGrpSpPr>
                  <a:grpSpLocks noChangeAspect="1"/>
                </p:cNvGrpSpPr>
                <p:nvPr/>
              </p:nvGrpSpPr>
              <p:grpSpPr bwMode="auto">
                <a:xfrm>
                  <a:off x="3936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731" name="Rectangle 5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2" name="Rectangle 5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3" name="Rectangle 5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4" name="Rectangle 5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5" name="Rectangle 5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6" name="Rectangle 5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7" name="Rectangle 5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" name="Rectangle 5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" name="Rectangle 5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47" name="Rectangle 5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8" name="Rectangle 5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9" name="Rectangle 5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0" name="Rectangle 5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1" name="Rectangle 5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2" name="Rectangle 5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3" name="Rectangle 5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4" name="Rectangle 5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5" name="Rectangle 5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6" name="Rectangle 5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7" name="Rectangle 5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8" name="Rectangle 5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2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9" name="Rectangle 5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660" name="Group 553"/>
                <p:cNvGrpSpPr>
                  <a:grpSpLocks noChangeAspect="1"/>
                </p:cNvGrpSpPr>
                <p:nvPr/>
              </p:nvGrpSpPr>
              <p:grpSpPr bwMode="auto">
                <a:xfrm>
                  <a:off x="3288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722" name="Rectangle 5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3" name="Rectangle 5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4" name="Rectangle 5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5" name="Rectangle 5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6" name="Rectangle 5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7" name="Rectangle 5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8" name="Rectangle 5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9" name="Rectangle 5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0" name="Rectangle 5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61" name="Group 563"/>
                <p:cNvGrpSpPr>
                  <a:grpSpLocks noChangeAspect="1"/>
                </p:cNvGrpSpPr>
                <p:nvPr/>
              </p:nvGrpSpPr>
              <p:grpSpPr bwMode="auto">
                <a:xfrm>
                  <a:off x="3504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713" name="Rectangle 5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4" name="Rectangle 5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5" name="Rectangle 5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6" name="Rectangle 5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7" name="Rectangle 5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8" name="Rectangle 5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9" name="Rectangle 5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0" name="Rectangle 5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1" name="Rectangle 5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62" name="Group 573"/>
                <p:cNvGrpSpPr>
                  <a:grpSpLocks noChangeAspect="1"/>
                </p:cNvGrpSpPr>
                <p:nvPr/>
              </p:nvGrpSpPr>
              <p:grpSpPr bwMode="auto">
                <a:xfrm>
                  <a:off x="3720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704" name="Rectangle 5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5" name="Rectangle 5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6" name="Rectangle 5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7" name="Rectangle 5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8" name="Rectangle 5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9" name="Rectangle 5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0" name="Rectangle 5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1" name="Rectangle 5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2" name="Rectangle 5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63" name="Group 583"/>
                <p:cNvGrpSpPr>
                  <a:grpSpLocks noChangeAspect="1"/>
                </p:cNvGrpSpPr>
                <p:nvPr/>
              </p:nvGrpSpPr>
              <p:grpSpPr bwMode="auto">
                <a:xfrm>
                  <a:off x="3936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695" name="Rectangle 5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6" name="Rectangle 5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7" name="Rectangle 5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8" name="Rectangle 5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9" name="Rectangle 5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0" name="Rectangle 5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1" name="Rectangle 5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2" name="Rectangle 5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3" name="Rectangle 5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64" name="Group 593"/>
                <p:cNvGrpSpPr>
                  <a:grpSpLocks noChangeAspect="1"/>
                </p:cNvGrpSpPr>
                <p:nvPr/>
              </p:nvGrpSpPr>
              <p:grpSpPr bwMode="auto">
                <a:xfrm>
                  <a:off x="4152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686" name="Rectangle 5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7" name="Rectangle 5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8" name="Rectangle 5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9" name="Rectangle 5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0" name="Rectangle 5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1" name="Rectangle 5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2" name="Rectangle 6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3" name="Rectangle 6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4" name="Rectangle 6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65" name="Group 603"/>
                <p:cNvGrpSpPr>
                  <a:grpSpLocks noChangeAspect="1"/>
                </p:cNvGrpSpPr>
                <p:nvPr/>
              </p:nvGrpSpPr>
              <p:grpSpPr bwMode="auto">
                <a:xfrm>
                  <a:off x="4152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677" name="Rectangle 6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8" name="Rectangle 6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9" name="Rectangle 6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0" name="Rectangle 6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1" name="Rectangle 6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2" name="Rectangle 6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3" name="Rectangle 6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4" name="Rectangle 6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5" name="Rectangle 6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66" name="Group 613"/>
                <p:cNvGrpSpPr>
                  <a:grpSpLocks noChangeAspect="1"/>
                </p:cNvGrpSpPr>
                <p:nvPr/>
              </p:nvGrpSpPr>
              <p:grpSpPr bwMode="auto">
                <a:xfrm>
                  <a:off x="4152" y="1728"/>
                  <a:ext cx="216" cy="216"/>
                  <a:chOff x="2928" y="2448"/>
                  <a:chExt cx="144" cy="144"/>
                </a:xfrm>
              </p:grpSpPr>
              <p:sp>
                <p:nvSpPr>
                  <p:cNvPr id="668" name="Rectangle 6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69" name="Rectangle 6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0" name="Rectangle 6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1" name="Rectangle 6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2" name="Rectangle 6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3" name="Rectangle 6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4" name="Rectangle 6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5" name="Rectangle 6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6" name="Rectangle 6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67" name="Rectangle 6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solidFill>
                  <a:srgbClr val="11B119"/>
                </a:solidFill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93" name="Group 624"/>
              <p:cNvGrpSpPr>
                <a:grpSpLocks noChangeAspect="1"/>
              </p:cNvGrpSpPr>
              <p:nvPr/>
            </p:nvGrpSpPr>
            <p:grpSpPr bwMode="auto">
              <a:xfrm>
                <a:off x="1329" y="1275"/>
                <a:ext cx="435" cy="261"/>
                <a:chOff x="3288" y="1296"/>
                <a:chExt cx="1080" cy="648"/>
              </a:xfrm>
            </p:grpSpPr>
            <p:sp>
              <p:nvSpPr>
                <p:cNvPr id="513" name="Rectangle 6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4" name="Rectangle 6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5" name="Rectangle 6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6" name="Rectangle 6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7" name="Rectangle 6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8" name="Rectangle 6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9" name="Rectangle 6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0" name="Rectangle 6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1" name="Rectangle 6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" name="Rectangle 6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" name="Rectangle 6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4" name="Rectangle 6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5" name="Rectangle 6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6" name="Rectangle 6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527" name="Group 639"/>
                <p:cNvGrpSpPr>
                  <a:grpSpLocks noChangeAspect="1"/>
                </p:cNvGrpSpPr>
                <p:nvPr/>
              </p:nvGrpSpPr>
              <p:grpSpPr bwMode="auto">
                <a:xfrm>
                  <a:off x="3720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622" name="Rectangle 6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3" name="Rectangle 6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4" name="Rectangle 6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5" name="Rectangle 6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6" name="Rectangle 6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7" name="Rectangle 6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8" name="Rectangle 6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9" name="Rectangle 6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30" name="Rectangle 6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28" name="Group 649"/>
                <p:cNvGrpSpPr>
                  <a:grpSpLocks noChangeAspect="1"/>
                </p:cNvGrpSpPr>
                <p:nvPr/>
              </p:nvGrpSpPr>
              <p:grpSpPr bwMode="auto">
                <a:xfrm>
                  <a:off x="3936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613" name="Rectangle 6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4" name="Rectangle 6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5" name="Rectangle 6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6" name="Rectangle 6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7" name="Rectangle 6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8" name="Rectangle 6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9" name="Rectangle 6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0" name="Rectangle 6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1" name="Rectangle 6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29" name="Rectangle 6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0" name="Rectangle 6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1" name="Rectangle 6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2" name="Rectangle 6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3" name="Rectangle 6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" name="Rectangle 6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5" name="Rectangle 6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6" name="Rectangle 6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7" name="Rectangle 6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8" name="Rectangle 6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9" name="Rectangle 6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0" name="Rectangle 6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2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1" name="Rectangle 6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542" name="Group 672"/>
                <p:cNvGrpSpPr>
                  <a:grpSpLocks noChangeAspect="1"/>
                </p:cNvGrpSpPr>
                <p:nvPr/>
              </p:nvGrpSpPr>
              <p:grpSpPr bwMode="auto">
                <a:xfrm>
                  <a:off x="3288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604" name="Rectangle 6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5" name="Rectangle 6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6" name="Rectangle 6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7" name="Rectangle 6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8" name="Rectangle 6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9" name="Rectangle 6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0" name="Rectangle 6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1" name="Rectangle 6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2" name="Rectangle 6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3" name="Group 682"/>
                <p:cNvGrpSpPr>
                  <a:grpSpLocks noChangeAspect="1"/>
                </p:cNvGrpSpPr>
                <p:nvPr/>
              </p:nvGrpSpPr>
              <p:grpSpPr bwMode="auto">
                <a:xfrm>
                  <a:off x="3504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595" name="Rectangle 6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6" name="Rectangle 6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7" name="Rectangle 6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8" name="Rectangle 6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9" name="Rectangle 6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0" name="Rectangle 6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1" name="Rectangle 6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2" name="Rectangle 6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3" name="Rectangle 6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4" name="Group 692"/>
                <p:cNvGrpSpPr>
                  <a:grpSpLocks noChangeAspect="1"/>
                </p:cNvGrpSpPr>
                <p:nvPr/>
              </p:nvGrpSpPr>
              <p:grpSpPr bwMode="auto">
                <a:xfrm>
                  <a:off x="3720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586" name="Rectangle 6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7" name="Rectangle 6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8" name="Rectangle 6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9" name="Rectangle 6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0" name="Rectangle 6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1" name="Rectangle 6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2" name="Rectangle 6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3" name="Rectangle 7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4" name="Rectangle 7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5" name="Group 702"/>
                <p:cNvGrpSpPr>
                  <a:grpSpLocks noChangeAspect="1"/>
                </p:cNvGrpSpPr>
                <p:nvPr/>
              </p:nvGrpSpPr>
              <p:grpSpPr bwMode="auto">
                <a:xfrm>
                  <a:off x="3936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577" name="Rectangle 7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8" name="Rectangle 7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9" name="Rectangle 7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0" name="Rectangle 7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1" name="Rectangle 7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2" name="Rectangle 7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3" name="Rectangle 7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4" name="Rectangle 7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5" name="Rectangle 7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6" name="Group 712"/>
                <p:cNvGrpSpPr>
                  <a:grpSpLocks noChangeAspect="1"/>
                </p:cNvGrpSpPr>
                <p:nvPr/>
              </p:nvGrpSpPr>
              <p:grpSpPr bwMode="auto">
                <a:xfrm>
                  <a:off x="4152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568" name="Rectangle 7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" name="Rectangle 7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" name="Rectangle 7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1" name="Rectangle 7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2" name="Rectangle 7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3" name="Rectangle 7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4" name="Rectangle 7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5" name="Rectangle 7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6" name="Rectangle 7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7" name="Group 722"/>
                <p:cNvGrpSpPr>
                  <a:grpSpLocks noChangeAspect="1"/>
                </p:cNvGrpSpPr>
                <p:nvPr/>
              </p:nvGrpSpPr>
              <p:grpSpPr bwMode="auto">
                <a:xfrm>
                  <a:off x="4152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559" name="Rectangle 7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0" name="Rectangle 7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1" name="Rectangle 7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2" name="Rectangle 7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3" name="Rectangle 7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" name="Rectangle 7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5" name="Rectangle 7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6" name="Rectangle 7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7" name="Rectangle 7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8" name="Group 732"/>
                <p:cNvGrpSpPr>
                  <a:grpSpLocks noChangeAspect="1"/>
                </p:cNvGrpSpPr>
                <p:nvPr/>
              </p:nvGrpSpPr>
              <p:grpSpPr bwMode="auto">
                <a:xfrm>
                  <a:off x="4152" y="1728"/>
                  <a:ext cx="216" cy="216"/>
                  <a:chOff x="2928" y="2448"/>
                  <a:chExt cx="144" cy="144"/>
                </a:xfrm>
              </p:grpSpPr>
              <p:sp>
                <p:nvSpPr>
                  <p:cNvPr id="550" name="Rectangle 7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1" name="Rectangle 7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2" name="Rectangle 7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3" name="Rectangle 7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4" name="Rectangle 7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5" name="Rectangle 7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6" name="Rectangle 7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7" name="Rectangle 7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8" name="Rectangle 7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49" name="Rectangle 7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solidFill>
                  <a:srgbClr val="11B119"/>
                </a:solidFill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94" name="Group 743"/>
              <p:cNvGrpSpPr>
                <a:grpSpLocks noChangeAspect="1"/>
              </p:cNvGrpSpPr>
              <p:nvPr/>
            </p:nvGrpSpPr>
            <p:grpSpPr bwMode="auto">
              <a:xfrm>
                <a:off x="421" y="1065"/>
                <a:ext cx="435" cy="261"/>
                <a:chOff x="3288" y="1296"/>
                <a:chExt cx="1080" cy="648"/>
              </a:xfrm>
            </p:grpSpPr>
            <p:sp>
              <p:nvSpPr>
                <p:cNvPr id="395" name="Rectangle 7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6" name="Rectangle 7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7" name="Rectangle 7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8" name="Rectangle 7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9" name="Rectangle 7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0" name="Rectangle 7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1" name="Rectangle 7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2" name="Rectangle 7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3" name="Rectangle 7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4" name="Rectangle 7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5" name="Rectangle 7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6" name="Rectangle 7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7" name="Rectangle 7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8" name="Rectangle 7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409" name="Group 758"/>
                <p:cNvGrpSpPr>
                  <a:grpSpLocks noChangeAspect="1"/>
                </p:cNvGrpSpPr>
                <p:nvPr/>
              </p:nvGrpSpPr>
              <p:grpSpPr bwMode="auto">
                <a:xfrm>
                  <a:off x="3720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504" name="Rectangle 7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5" name="Rectangle 7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6" name="Rectangle 7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7" name="Rectangle 7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8" name="Rectangle 7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9" name="Rectangle 7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0" name="Rectangle 7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1" name="Rectangle 7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" name="Rectangle 7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0" name="Group 768"/>
                <p:cNvGrpSpPr>
                  <a:grpSpLocks noChangeAspect="1"/>
                </p:cNvGrpSpPr>
                <p:nvPr/>
              </p:nvGrpSpPr>
              <p:grpSpPr bwMode="auto">
                <a:xfrm>
                  <a:off x="3936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495" name="Rectangle 7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6" name="Rectangle 7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7" name="Rectangle 7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8" name="Rectangle 7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9" name="Rectangle 7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0" name="Rectangle 7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1" name="Rectangle 7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2" name="Rectangle 7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3" name="Rectangle 7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11" name="Rectangle 7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2" name="Rectangle 7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3" name="Rectangle 7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4" name="Rectangle 7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5" name="Rectangle 7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6" name="Rectangle 7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7" name="Rectangle 7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8" name="Rectangle 7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9" name="Rectangle 7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0" name="Rectangle 7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1" name="Rectangle 7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2" name="Rectangle 7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2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3" name="Rectangle 7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424" name="Group 791"/>
                <p:cNvGrpSpPr>
                  <a:grpSpLocks noChangeAspect="1"/>
                </p:cNvGrpSpPr>
                <p:nvPr/>
              </p:nvGrpSpPr>
              <p:grpSpPr bwMode="auto">
                <a:xfrm>
                  <a:off x="3288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486" name="Rectangle 7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7" name="Rectangle 7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8" name="Rectangle 7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9" name="Rectangle 7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0" name="Rectangle 7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" name="Rectangle 7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2" name="Rectangle 7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3" name="Rectangle 7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4" name="Rectangle 8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5" name="Group 801"/>
                <p:cNvGrpSpPr>
                  <a:grpSpLocks noChangeAspect="1"/>
                </p:cNvGrpSpPr>
                <p:nvPr/>
              </p:nvGrpSpPr>
              <p:grpSpPr bwMode="auto">
                <a:xfrm>
                  <a:off x="3504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477" name="Rectangle 8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8" name="Rectangle 8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9" name="Rectangle 8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0" name="Rectangle 8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1" name="Rectangle 8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2" name="Rectangle 8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3" name="Rectangle 8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4" name="Rectangle 8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5" name="Rectangle 8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6" name="Group 811"/>
                <p:cNvGrpSpPr>
                  <a:grpSpLocks noChangeAspect="1"/>
                </p:cNvGrpSpPr>
                <p:nvPr/>
              </p:nvGrpSpPr>
              <p:grpSpPr bwMode="auto">
                <a:xfrm>
                  <a:off x="3720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468" name="Rectangle 8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9" name="Rectangle 8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0" name="Rectangle 8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" name="Rectangle 8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2" name="Rectangle 8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3" name="Rectangle 8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4" name="Rectangle 8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5" name="Rectangle 8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6" name="Rectangle 8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7" name="Group 821"/>
                <p:cNvGrpSpPr>
                  <a:grpSpLocks noChangeAspect="1"/>
                </p:cNvGrpSpPr>
                <p:nvPr/>
              </p:nvGrpSpPr>
              <p:grpSpPr bwMode="auto">
                <a:xfrm>
                  <a:off x="3936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459" name="Rectangle 8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0" name="Rectangle 8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1" name="Rectangle 8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2" name="Rectangle 8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3" name="Rectangle 8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4" name="Rectangle 8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5" name="Rectangle 8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6" name="Rectangle 8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7" name="Rectangle 8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8" name="Group 831"/>
                <p:cNvGrpSpPr>
                  <a:grpSpLocks noChangeAspect="1"/>
                </p:cNvGrpSpPr>
                <p:nvPr/>
              </p:nvGrpSpPr>
              <p:grpSpPr bwMode="auto">
                <a:xfrm>
                  <a:off x="4152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450" name="Rectangle 8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1" name="Rectangle 8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2" name="Rectangle 8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3" name="Rectangle 8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4" name="Rectangle 8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5" name="Rectangle 8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6" name="Rectangle 8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7" name="Rectangle 8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8" name="Rectangle 8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9" name="Group 841"/>
                <p:cNvGrpSpPr>
                  <a:grpSpLocks noChangeAspect="1"/>
                </p:cNvGrpSpPr>
                <p:nvPr/>
              </p:nvGrpSpPr>
              <p:grpSpPr bwMode="auto">
                <a:xfrm>
                  <a:off x="4152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441" name="Rectangle 8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2" name="Rectangle 8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3" name="Rectangle 8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4" name="Rectangle 8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5" name="Rectangle 8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6" name="Rectangle 8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7" name="Rectangle 8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8" name="Rectangle 8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9" name="Rectangle 8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30" name="Group 851"/>
                <p:cNvGrpSpPr>
                  <a:grpSpLocks noChangeAspect="1"/>
                </p:cNvGrpSpPr>
                <p:nvPr/>
              </p:nvGrpSpPr>
              <p:grpSpPr bwMode="auto">
                <a:xfrm>
                  <a:off x="4152" y="1728"/>
                  <a:ext cx="216" cy="216"/>
                  <a:chOff x="2928" y="2448"/>
                  <a:chExt cx="144" cy="144"/>
                </a:xfrm>
              </p:grpSpPr>
              <p:sp>
                <p:nvSpPr>
                  <p:cNvPr id="432" name="Rectangle 8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3" name="Rectangle 8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4" name="Rectangle 8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5" name="Rectangle 8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6" name="Rectangle 8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7" name="Rectangle 8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8" name="Rectangle 8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9" name="Rectangle 8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0" name="Rectangle 8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31" name="Rectangle 8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solidFill>
                  <a:srgbClr val="11B119"/>
                </a:solidFill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386" name="AutoShape 862"/>
            <p:cNvSpPr>
              <a:spLocks noChangeArrowheads="1"/>
            </p:cNvSpPr>
            <p:nvPr/>
          </p:nvSpPr>
          <p:spPr bwMode="auto">
            <a:xfrm flipH="1">
              <a:off x="2544" y="1392"/>
              <a:ext cx="990" cy="2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82 w 21600"/>
                <a:gd name="T13" fmla="*/ 5400 h 21600"/>
                <a:gd name="T14" fmla="*/ 18895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11B119"/>
            </a:solidFill>
            <a:ln w="9525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7" name="Text Box 863"/>
            <p:cNvSpPr txBox="1">
              <a:spLocks noChangeArrowheads="1"/>
            </p:cNvSpPr>
            <p:nvPr/>
          </p:nvSpPr>
          <p:spPr bwMode="auto">
            <a:xfrm>
              <a:off x="2598" y="1074"/>
              <a:ext cx="1052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>
                  <a:latin typeface="Trebuchet MS" pitchFamily="34" charset="0"/>
                </a:rPr>
                <a:t>non-parametric</a:t>
              </a:r>
            </a:p>
            <a:p>
              <a:pPr algn="ctr"/>
              <a:r>
                <a:rPr lang="en-US" sz="1600" b="1" dirty="0">
                  <a:latin typeface="Trebuchet MS" pitchFamily="34" charset="0"/>
                </a:rPr>
                <a:t>sampling</a:t>
              </a:r>
            </a:p>
          </p:txBody>
        </p:sp>
        <p:sp>
          <p:nvSpPr>
            <p:cNvPr id="388" name="Text Box 864"/>
            <p:cNvSpPr txBox="1">
              <a:spLocks noChangeArrowheads="1"/>
            </p:cNvSpPr>
            <p:nvPr/>
          </p:nvSpPr>
          <p:spPr bwMode="auto">
            <a:xfrm>
              <a:off x="4080" y="2073"/>
              <a:ext cx="95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Input image</a:t>
              </a:r>
              <a:r>
                <a:rPr lang="en-US" sz="1600">
                  <a:latin typeface="Trebuchet MS" pitchFamily="34" charset="0"/>
                </a:rPr>
                <a:t> </a:t>
              </a:r>
            </a:p>
          </p:txBody>
        </p:sp>
      </p:grpSp>
      <p:sp>
        <p:nvSpPr>
          <p:cNvPr id="867" name="TextBox 866"/>
          <p:cNvSpPr txBox="1"/>
          <p:nvPr/>
        </p:nvSpPr>
        <p:spPr>
          <a:xfrm>
            <a:off x="5407080" y="6488668"/>
            <a:ext cx="373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Efros and Leung 1999 SIGGRAPH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Class favorite projects</a:t>
            </a:r>
          </a:p>
          <a:p>
            <a:pPr lvl="1"/>
            <a:r>
              <a:rPr lang="en-US" dirty="0" smtClean="0">
                <a:hlinkClick r:id="rId2"/>
              </a:rPr>
              <a:t>Hanna Tarsunova</a:t>
            </a:r>
            <a:endParaRPr lang="en-US" dirty="0" smtClean="0"/>
          </a:p>
          <a:p>
            <a:pPr lvl="1"/>
            <a:r>
              <a:rPr lang="en-US" dirty="0" smtClean="0">
                <a:hlinkClick r:id="rId3"/>
              </a:rPr>
              <a:t>Jihua Huang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idea: Sample from the image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The input image itself provides its truest probability distribution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297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057400"/>
            <a:ext cx="5967413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407080" y="6488668"/>
            <a:ext cx="373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Efros and Leung 1999 SIGGRAPH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3249" y="5105400"/>
            <a:ext cx="86645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 smtClean="0"/>
              <a:t>For each pixel to be synthesized, find matching regions in source image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Fill pixel with center pixel of randomly selected matching region</a:t>
            </a:r>
            <a:endParaRPr 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Details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686800" cy="48768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How to match patches?</a:t>
            </a:r>
          </a:p>
          <a:p>
            <a:pPr lvl="1" eaLnBrk="1" hangingPunct="1"/>
            <a:r>
              <a:rPr lang="en-US" dirty="0" smtClean="0"/>
              <a:t>Gaussian-weighted SSD (more emphasis on nearby pixels)</a:t>
            </a:r>
          </a:p>
          <a:p>
            <a:pPr eaLnBrk="1" hangingPunct="1"/>
            <a:r>
              <a:rPr lang="en-US" dirty="0" smtClean="0"/>
              <a:t>What order to fill in new pixels?</a:t>
            </a:r>
          </a:p>
          <a:p>
            <a:pPr lvl="1" eaLnBrk="1" hangingPunct="1"/>
            <a:r>
              <a:rPr lang="en-US" dirty="0" smtClean="0"/>
              <a:t>“Onion skin” order: pixels with most neighbors are synthesized first</a:t>
            </a:r>
          </a:p>
          <a:p>
            <a:pPr lvl="1" eaLnBrk="1" hangingPunct="1"/>
            <a:r>
              <a:rPr lang="en-US" dirty="0" smtClean="0"/>
              <a:t>To synthesize from scratch, start with a randomly selected small patch from the source </a:t>
            </a:r>
            <a:r>
              <a:rPr lang="en-US" dirty="0" smtClean="0"/>
              <a:t>texture</a:t>
            </a:r>
          </a:p>
          <a:p>
            <a:pPr eaLnBrk="1" hangingPunct="1"/>
            <a:r>
              <a:rPr lang="en-US" dirty="0" smtClean="0"/>
              <a:t>How big should the patches be?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Idea </a:t>
            </a:r>
            <a:r>
              <a:rPr lang="en-US" sz="3600" dirty="0" smtClean="0"/>
              <a:t>from </a:t>
            </a:r>
            <a:r>
              <a:rPr lang="en-US" sz="3600" dirty="0" smtClean="0"/>
              <a:t>Shannon (Information Theory)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Generate English-sounding sentences by modeling the probability of each word given the previous words (n-grams)</a:t>
            </a:r>
          </a:p>
          <a:p>
            <a:endParaRPr lang="en-US" dirty="0" smtClean="0"/>
          </a:p>
          <a:p>
            <a:r>
              <a:rPr lang="en-US" dirty="0" smtClean="0"/>
              <a:t>Large “n” will give more structured sentences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51816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“I spent an interesting evening recently with a grain of salt.”</a:t>
            </a:r>
            <a:endParaRPr lang="en-US" sz="3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Size of Neighborhood Window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 l="15591" t="19356" r="16129" b="18817"/>
          <a:stretch>
            <a:fillRect/>
          </a:stretch>
        </p:blipFill>
        <p:spPr bwMode="auto">
          <a:xfrm>
            <a:off x="3187700" y="2057400"/>
            <a:ext cx="1612900" cy="14605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 l="6250" t="7864" r="6667" b="8388"/>
          <a:stretch>
            <a:fillRect/>
          </a:stretch>
        </p:blipFill>
        <p:spPr bwMode="auto">
          <a:xfrm>
            <a:off x="266700" y="4473575"/>
            <a:ext cx="2654300" cy="20288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3810000" y="2590800"/>
            <a:ext cx="304800" cy="304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 flipH="1">
            <a:off x="1371600" y="2895600"/>
            <a:ext cx="2590800" cy="1524000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162300" y="2590800"/>
            <a:ext cx="2667000" cy="3911600"/>
            <a:chOff x="1992" y="1632"/>
            <a:chExt cx="1680" cy="2464"/>
          </a:xfrm>
        </p:grpSpPr>
        <p:pic>
          <p:nvPicPr>
            <p:cNvPr id="15378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 l="6250" t="7864" r="6250" b="8388"/>
            <a:stretch>
              <a:fillRect/>
            </a:stretch>
          </p:blipFill>
          <p:spPr bwMode="auto">
            <a:xfrm>
              <a:off x="1992" y="2818"/>
              <a:ext cx="1680" cy="127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15379" name="Rectangle 10"/>
            <p:cNvSpPr>
              <a:spLocks noChangeArrowheads="1"/>
            </p:cNvSpPr>
            <p:nvPr/>
          </p:nvSpPr>
          <p:spPr bwMode="auto">
            <a:xfrm>
              <a:off x="2400" y="1632"/>
              <a:ext cx="288" cy="288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" name="Line 11"/>
            <p:cNvSpPr>
              <a:spLocks noChangeShapeType="1"/>
            </p:cNvSpPr>
            <p:nvPr/>
          </p:nvSpPr>
          <p:spPr bwMode="auto">
            <a:xfrm>
              <a:off x="2544" y="1920"/>
              <a:ext cx="0" cy="864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810000" y="2590800"/>
            <a:ext cx="4902200" cy="3911600"/>
            <a:chOff x="2400" y="1632"/>
            <a:chExt cx="3088" cy="2464"/>
          </a:xfrm>
        </p:grpSpPr>
        <p:pic>
          <p:nvPicPr>
            <p:cNvPr id="15375" name="Picture 13"/>
            <p:cNvPicPr>
              <a:picLocks noChangeAspect="1" noChangeArrowheads="1"/>
            </p:cNvPicPr>
            <p:nvPr/>
          </p:nvPicPr>
          <p:blipFill>
            <a:blip r:embed="rId6" cstate="print"/>
            <a:srcRect l="6250" t="7869" r="6667" b="8394"/>
            <a:stretch>
              <a:fillRect/>
            </a:stretch>
          </p:blipFill>
          <p:spPr bwMode="auto">
            <a:xfrm>
              <a:off x="3816" y="2819"/>
              <a:ext cx="1672" cy="1277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15376" name="Rectangle 14"/>
            <p:cNvSpPr>
              <a:spLocks noChangeArrowheads="1"/>
            </p:cNvSpPr>
            <p:nvPr/>
          </p:nvSpPr>
          <p:spPr bwMode="auto">
            <a:xfrm>
              <a:off x="2400" y="1632"/>
              <a:ext cx="384" cy="38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7" name="Line 15"/>
            <p:cNvSpPr>
              <a:spLocks noChangeShapeType="1"/>
            </p:cNvSpPr>
            <p:nvPr/>
          </p:nvSpPr>
          <p:spPr bwMode="auto">
            <a:xfrm>
              <a:off x="2688" y="2016"/>
              <a:ext cx="1152" cy="76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3810000" y="2185988"/>
            <a:ext cx="4902200" cy="2030412"/>
            <a:chOff x="2400" y="1377"/>
            <a:chExt cx="3088" cy="1279"/>
          </a:xfrm>
        </p:grpSpPr>
        <p:pic>
          <p:nvPicPr>
            <p:cNvPr id="15372" name="Picture 17"/>
            <p:cNvPicPr>
              <a:picLocks noChangeAspect="1" noChangeArrowheads="1"/>
            </p:cNvPicPr>
            <p:nvPr/>
          </p:nvPicPr>
          <p:blipFill>
            <a:blip r:embed="rId7" cstate="print"/>
            <a:srcRect l="6250" t="7858" r="6667" b="8383"/>
            <a:stretch>
              <a:fillRect/>
            </a:stretch>
          </p:blipFill>
          <p:spPr bwMode="auto">
            <a:xfrm>
              <a:off x="3816" y="1377"/>
              <a:ext cx="1672" cy="1279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15373" name="Rectangle 18"/>
            <p:cNvSpPr>
              <a:spLocks noChangeArrowheads="1"/>
            </p:cNvSpPr>
            <p:nvPr/>
          </p:nvSpPr>
          <p:spPr bwMode="auto">
            <a:xfrm>
              <a:off x="2400" y="1632"/>
              <a:ext cx="528" cy="480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4" name="Line 19"/>
            <p:cNvSpPr>
              <a:spLocks noChangeShapeType="1"/>
            </p:cNvSpPr>
            <p:nvPr/>
          </p:nvSpPr>
          <p:spPr bwMode="auto">
            <a:xfrm>
              <a:off x="2928" y="1872"/>
              <a:ext cx="864" cy="96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371" name="Text Box 20"/>
          <p:cNvSpPr txBox="1">
            <a:spLocks noChangeArrowheads="1"/>
          </p:cNvSpPr>
          <p:nvPr/>
        </p:nvSpPr>
        <p:spPr bwMode="auto">
          <a:xfrm>
            <a:off x="3657600" y="1676400"/>
            <a:ext cx="65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/>
              <a:t>input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animBg="1"/>
      <p:bldP spid="1536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1143000"/>
          </a:xfrm>
          <a:noFill/>
        </p:spPr>
        <p:txBody>
          <a:bodyPr lIns="0" tIns="0" rIns="0" bIns="0"/>
          <a:lstStyle/>
          <a:p>
            <a:pPr eaLnBrk="1" hangingPunct="1"/>
            <a:r>
              <a:rPr lang="en-GB" smtClean="0"/>
              <a:t>Varying Window Size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0" y="657225"/>
            <a:ext cx="6350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 l="6250" t="6020" r="6250" b="5869"/>
          <a:stretch>
            <a:fillRect/>
          </a:stretch>
        </p:blipFill>
        <p:spPr bwMode="auto">
          <a:xfrm>
            <a:off x="514350" y="1495425"/>
            <a:ext cx="1866900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/>
          <a:srcRect l="5807" t="5910" r="6702" b="5910"/>
          <a:stretch>
            <a:fillRect/>
          </a:stretch>
        </p:blipFill>
        <p:spPr bwMode="auto">
          <a:xfrm>
            <a:off x="2562225" y="1492250"/>
            <a:ext cx="1865313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 cstate="print"/>
          <a:srcRect l="5807" t="5910" r="7149" b="5910"/>
          <a:stretch>
            <a:fillRect/>
          </a:stretch>
        </p:blipFill>
        <p:spPr bwMode="auto">
          <a:xfrm>
            <a:off x="4621213" y="1492250"/>
            <a:ext cx="1855787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7" cstate="print"/>
          <a:srcRect l="5803" t="5905" r="7143" b="5905"/>
          <a:stretch>
            <a:fillRect/>
          </a:stretch>
        </p:blipFill>
        <p:spPr bwMode="auto">
          <a:xfrm>
            <a:off x="6677025" y="1492250"/>
            <a:ext cx="1857375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3578225"/>
            <a:ext cx="8382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9" cstate="print"/>
          <a:srcRect t="543" r="781" b="1628"/>
          <a:stretch>
            <a:fillRect/>
          </a:stretch>
        </p:blipFill>
        <p:spPr bwMode="auto">
          <a:xfrm>
            <a:off x="914400" y="4273550"/>
            <a:ext cx="2419350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05200" y="4264025"/>
            <a:ext cx="24384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96000" y="4264025"/>
            <a:ext cx="237013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898525" y="6137275"/>
            <a:ext cx="3060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Increasing window size</a:t>
            </a:r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>
            <a:off x="4038600" y="6400800"/>
            <a:ext cx="3962400" cy="0"/>
          </a:xfrm>
          <a:prstGeom prst="line">
            <a:avLst/>
          </a:prstGeom>
          <a:noFill/>
          <a:ln w="38100">
            <a:solidFill>
              <a:srgbClr val="11B119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Texture synthesis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While image not filled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Get unfilled pixels with filled neighbors, sorted by number of filled neighbors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For each pixel, get top N matches based on visible neighbors</a:t>
            </a:r>
          </a:p>
          <a:p>
            <a:pPr marL="914400" lvl="2" indent="0">
              <a:buNone/>
            </a:pPr>
            <a:r>
              <a:rPr lang="en-US" dirty="0" smtClean="0"/>
              <a:t>-  Patch Distance: Gaussian-weighted SSD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Randomly select one of the matches and copy pixel from 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76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reeform 2"/>
          <p:cNvSpPr>
            <a:spLocks noChangeArrowheads="1"/>
          </p:cNvSpPr>
          <p:nvPr/>
        </p:nvSpPr>
        <p:spPr bwMode="auto">
          <a:xfrm>
            <a:off x="2438400" y="2782888"/>
            <a:ext cx="376238" cy="427037"/>
          </a:xfrm>
          <a:custGeom>
            <a:avLst/>
            <a:gdLst>
              <a:gd name="T0" fmla="*/ 2147483647 w 1051"/>
              <a:gd name="T1" fmla="*/ 0 h 1192"/>
              <a:gd name="T2" fmla="*/ 2147483647 w 1051"/>
              <a:gd name="T3" fmla="*/ 0 h 1192"/>
              <a:gd name="T4" fmla="*/ 2147483647 w 1051"/>
              <a:gd name="T5" fmla="*/ 2147483647 h 1192"/>
              <a:gd name="T6" fmla="*/ 0 w 1051"/>
              <a:gd name="T7" fmla="*/ 2147483647 h 1192"/>
              <a:gd name="T8" fmla="*/ 2147483647 w 1051"/>
              <a:gd name="T9" fmla="*/ 2147483647 h 1192"/>
              <a:gd name="T10" fmla="*/ 2147483647 w 1051"/>
              <a:gd name="T11" fmla="*/ 2147483647 h 1192"/>
              <a:gd name="T12" fmla="*/ 2147483647 w 1051"/>
              <a:gd name="T13" fmla="*/ 2147483647 h 1192"/>
              <a:gd name="T14" fmla="*/ 2147483647 w 1051"/>
              <a:gd name="T15" fmla="*/ 0 h 119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192"/>
              <a:gd name="T26" fmla="*/ 1051 w 1051"/>
              <a:gd name="T27" fmla="*/ 1192 h 119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192">
                <a:moveTo>
                  <a:pt x="787" y="0"/>
                </a:moveTo>
                <a:lnTo>
                  <a:pt x="263" y="0"/>
                </a:lnTo>
                <a:lnTo>
                  <a:pt x="263" y="893"/>
                </a:lnTo>
                <a:lnTo>
                  <a:pt x="0" y="893"/>
                </a:lnTo>
                <a:lnTo>
                  <a:pt x="525" y="1191"/>
                </a:lnTo>
                <a:lnTo>
                  <a:pt x="1050" y="893"/>
                </a:lnTo>
                <a:lnTo>
                  <a:pt x="787" y="893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1" name="Freeform 3"/>
          <p:cNvSpPr>
            <a:spLocks noChangeArrowheads="1"/>
          </p:cNvSpPr>
          <p:nvPr/>
        </p:nvSpPr>
        <p:spPr bwMode="auto">
          <a:xfrm>
            <a:off x="6477000" y="2768600"/>
            <a:ext cx="376238" cy="396875"/>
          </a:xfrm>
          <a:custGeom>
            <a:avLst/>
            <a:gdLst>
              <a:gd name="T0" fmla="*/ 2147483647 w 1050"/>
              <a:gd name="T1" fmla="*/ 0 h 1107"/>
              <a:gd name="T2" fmla="*/ 2147483647 w 1050"/>
              <a:gd name="T3" fmla="*/ 0 h 1107"/>
              <a:gd name="T4" fmla="*/ 2147483647 w 1050"/>
              <a:gd name="T5" fmla="*/ 2147483647 h 1107"/>
              <a:gd name="T6" fmla="*/ 0 w 1050"/>
              <a:gd name="T7" fmla="*/ 2147483647 h 1107"/>
              <a:gd name="T8" fmla="*/ 2147483647 w 1050"/>
              <a:gd name="T9" fmla="*/ 2147483647 h 1107"/>
              <a:gd name="T10" fmla="*/ 2147483647 w 1050"/>
              <a:gd name="T11" fmla="*/ 2147483647 h 1107"/>
              <a:gd name="T12" fmla="*/ 2147483647 w 1050"/>
              <a:gd name="T13" fmla="*/ 2147483647 h 1107"/>
              <a:gd name="T14" fmla="*/ 2147483647 w 1050"/>
              <a:gd name="T15" fmla="*/ 0 h 110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0"/>
              <a:gd name="T25" fmla="*/ 0 h 1107"/>
              <a:gd name="T26" fmla="*/ 1050 w 1050"/>
              <a:gd name="T27" fmla="*/ 1107 h 110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0" h="1107">
                <a:moveTo>
                  <a:pt x="787" y="0"/>
                </a:moveTo>
                <a:lnTo>
                  <a:pt x="262" y="0"/>
                </a:lnTo>
                <a:lnTo>
                  <a:pt x="262" y="829"/>
                </a:lnTo>
                <a:lnTo>
                  <a:pt x="0" y="829"/>
                </a:lnTo>
                <a:lnTo>
                  <a:pt x="524" y="1106"/>
                </a:lnTo>
                <a:lnTo>
                  <a:pt x="1049" y="829"/>
                </a:lnTo>
                <a:lnTo>
                  <a:pt x="787" y="829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0625" y="1633538"/>
            <a:ext cx="887413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3238500"/>
            <a:ext cx="2978150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3276600"/>
            <a:ext cx="3016250" cy="326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63763" y="1639888"/>
            <a:ext cx="911225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Rectangle 8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996238" cy="990600"/>
          </a:xfrm>
          <a:noFill/>
        </p:spPr>
        <p:txBody>
          <a:bodyPr lIns="0" tIns="0" rIns="0" bIns="0"/>
          <a:lstStyle/>
          <a:p>
            <a:pPr eaLnBrk="1" hangingPunct="1">
              <a:lnSpc>
                <a:spcPct val="61000"/>
              </a:lnSpc>
              <a:spcBef>
                <a:spcPts val="963"/>
              </a:spcBef>
            </a:pPr>
            <a:r>
              <a:rPr lang="en-GB" smtClean="0"/>
              <a:t>Synthesis Results</a:t>
            </a: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1752600" y="1066800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french canvas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5943600" y="1066800"/>
            <a:ext cx="1595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rafia weave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44525" y="-46038"/>
            <a:ext cx="7767638" cy="814388"/>
          </a:xfrm>
        </p:spPr>
        <p:txBody>
          <a:bodyPr lIns="18000" tIns="46800" rIns="18000" bIns="46800"/>
          <a:lstStyle/>
          <a:p>
            <a:pPr eaLnBrk="1" hangingPunct="1">
              <a:spcBef>
                <a:spcPts val="963"/>
              </a:spcBef>
            </a:pPr>
            <a:r>
              <a:rPr lang="en-GB" smtClean="0"/>
              <a:t>More Results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248025"/>
            <a:ext cx="3271838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8938" y="1309688"/>
            <a:ext cx="1519237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248025"/>
            <a:ext cx="3271838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45163" y="1308100"/>
            <a:ext cx="1468437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Freeform 7"/>
          <p:cNvSpPr>
            <a:spLocks noChangeArrowheads="1"/>
          </p:cNvSpPr>
          <p:nvPr/>
        </p:nvSpPr>
        <p:spPr bwMode="auto">
          <a:xfrm>
            <a:off x="2209800" y="2782888"/>
            <a:ext cx="376238" cy="376237"/>
          </a:xfrm>
          <a:custGeom>
            <a:avLst/>
            <a:gdLst>
              <a:gd name="T0" fmla="*/ 2147483647 w 1051"/>
              <a:gd name="T1" fmla="*/ 0 h 1051"/>
              <a:gd name="T2" fmla="*/ 2147483647 w 1051"/>
              <a:gd name="T3" fmla="*/ 0 h 1051"/>
              <a:gd name="T4" fmla="*/ 2147483647 w 1051"/>
              <a:gd name="T5" fmla="*/ 2147483647 h 1051"/>
              <a:gd name="T6" fmla="*/ 0 w 1051"/>
              <a:gd name="T7" fmla="*/ 2147483647 h 1051"/>
              <a:gd name="T8" fmla="*/ 2147483647 w 1051"/>
              <a:gd name="T9" fmla="*/ 2147483647 h 1051"/>
              <a:gd name="T10" fmla="*/ 2147483647 w 1051"/>
              <a:gd name="T11" fmla="*/ 2147483647 h 1051"/>
              <a:gd name="T12" fmla="*/ 2147483647 w 1051"/>
              <a:gd name="T13" fmla="*/ 2147483647 h 1051"/>
              <a:gd name="T14" fmla="*/ 2147483647 w 1051"/>
              <a:gd name="T15" fmla="*/ 0 h 10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51"/>
              <a:gd name="T26" fmla="*/ 1051 w 1051"/>
              <a:gd name="T27" fmla="*/ 1051 h 10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51">
                <a:moveTo>
                  <a:pt x="787" y="0"/>
                </a:moveTo>
                <a:lnTo>
                  <a:pt x="263" y="0"/>
                </a:lnTo>
                <a:lnTo>
                  <a:pt x="263" y="787"/>
                </a:lnTo>
                <a:lnTo>
                  <a:pt x="0" y="787"/>
                </a:lnTo>
                <a:lnTo>
                  <a:pt x="525" y="1050"/>
                </a:lnTo>
                <a:lnTo>
                  <a:pt x="1050" y="787"/>
                </a:lnTo>
                <a:lnTo>
                  <a:pt x="787" y="787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0" name="Freeform 8"/>
          <p:cNvSpPr>
            <a:spLocks noChangeArrowheads="1"/>
          </p:cNvSpPr>
          <p:nvPr/>
        </p:nvSpPr>
        <p:spPr bwMode="auto">
          <a:xfrm>
            <a:off x="6324600" y="2819400"/>
            <a:ext cx="376238" cy="360363"/>
          </a:xfrm>
          <a:custGeom>
            <a:avLst/>
            <a:gdLst>
              <a:gd name="T0" fmla="*/ 2147483647 w 1051"/>
              <a:gd name="T1" fmla="*/ 0 h 1006"/>
              <a:gd name="T2" fmla="*/ 2147483647 w 1051"/>
              <a:gd name="T3" fmla="*/ 0 h 1006"/>
              <a:gd name="T4" fmla="*/ 2147483647 w 1051"/>
              <a:gd name="T5" fmla="*/ 2147483647 h 1006"/>
              <a:gd name="T6" fmla="*/ 0 w 1051"/>
              <a:gd name="T7" fmla="*/ 2147483647 h 1006"/>
              <a:gd name="T8" fmla="*/ 2147483647 w 1051"/>
              <a:gd name="T9" fmla="*/ 2147483647 h 1006"/>
              <a:gd name="T10" fmla="*/ 2147483647 w 1051"/>
              <a:gd name="T11" fmla="*/ 2147483647 h 1006"/>
              <a:gd name="T12" fmla="*/ 2147483647 w 1051"/>
              <a:gd name="T13" fmla="*/ 2147483647 h 1006"/>
              <a:gd name="T14" fmla="*/ 2147483647 w 1051"/>
              <a:gd name="T15" fmla="*/ 0 h 10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06"/>
              <a:gd name="T26" fmla="*/ 1051 w 1051"/>
              <a:gd name="T27" fmla="*/ 1006 h 100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06">
                <a:moveTo>
                  <a:pt x="787" y="0"/>
                </a:moveTo>
                <a:lnTo>
                  <a:pt x="263" y="0"/>
                </a:lnTo>
                <a:lnTo>
                  <a:pt x="263" y="754"/>
                </a:lnTo>
                <a:lnTo>
                  <a:pt x="0" y="754"/>
                </a:lnTo>
                <a:lnTo>
                  <a:pt x="525" y="1005"/>
                </a:lnTo>
                <a:lnTo>
                  <a:pt x="1050" y="754"/>
                </a:lnTo>
                <a:lnTo>
                  <a:pt x="787" y="754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1524000" y="762000"/>
            <a:ext cx="161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white bread</a:t>
            </a: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5791200" y="762000"/>
            <a:ext cx="1409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brick wall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782638" y="0"/>
            <a:ext cx="7767637" cy="1138238"/>
          </a:xfrm>
          <a:noFill/>
        </p:spPr>
        <p:txBody>
          <a:bodyPr lIns="0" tIns="0" rIns="0" bIns="0"/>
          <a:lstStyle/>
          <a:p>
            <a:pPr eaLnBrk="1" hangingPunct="1"/>
            <a:r>
              <a:rPr lang="en-GB" smtClean="0"/>
              <a:t>Homage to Shannon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971800"/>
            <a:ext cx="1722437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286000"/>
            <a:ext cx="3452813" cy="368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reeform 7"/>
          <p:cNvSpPr>
            <a:spLocks noChangeArrowheads="1"/>
          </p:cNvSpPr>
          <p:nvPr/>
        </p:nvSpPr>
        <p:spPr bwMode="auto">
          <a:xfrm rot="16200000">
            <a:off x="3505200" y="3733800"/>
            <a:ext cx="376238" cy="376237"/>
          </a:xfrm>
          <a:custGeom>
            <a:avLst/>
            <a:gdLst>
              <a:gd name="T0" fmla="*/ 2147483647 w 1051"/>
              <a:gd name="T1" fmla="*/ 0 h 1051"/>
              <a:gd name="T2" fmla="*/ 2147483647 w 1051"/>
              <a:gd name="T3" fmla="*/ 0 h 1051"/>
              <a:gd name="T4" fmla="*/ 2147483647 w 1051"/>
              <a:gd name="T5" fmla="*/ 2147483647 h 1051"/>
              <a:gd name="T6" fmla="*/ 0 w 1051"/>
              <a:gd name="T7" fmla="*/ 2147483647 h 1051"/>
              <a:gd name="T8" fmla="*/ 2147483647 w 1051"/>
              <a:gd name="T9" fmla="*/ 2147483647 h 1051"/>
              <a:gd name="T10" fmla="*/ 2147483647 w 1051"/>
              <a:gd name="T11" fmla="*/ 2147483647 h 1051"/>
              <a:gd name="T12" fmla="*/ 2147483647 w 1051"/>
              <a:gd name="T13" fmla="*/ 2147483647 h 1051"/>
              <a:gd name="T14" fmla="*/ 2147483647 w 1051"/>
              <a:gd name="T15" fmla="*/ 0 h 10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51"/>
              <a:gd name="T26" fmla="*/ 1051 w 1051"/>
              <a:gd name="T27" fmla="*/ 1051 h 10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51">
                <a:moveTo>
                  <a:pt x="787" y="0"/>
                </a:moveTo>
                <a:lnTo>
                  <a:pt x="263" y="0"/>
                </a:lnTo>
                <a:lnTo>
                  <a:pt x="263" y="787"/>
                </a:lnTo>
                <a:lnTo>
                  <a:pt x="0" y="787"/>
                </a:lnTo>
                <a:lnTo>
                  <a:pt x="525" y="1050"/>
                </a:lnTo>
                <a:lnTo>
                  <a:pt x="1050" y="787"/>
                </a:lnTo>
                <a:lnTo>
                  <a:pt x="787" y="787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Hole Filling</a:t>
            </a:r>
          </a:p>
        </p:txBody>
      </p:sp>
      <p:pic>
        <p:nvPicPr>
          <p:cNvPr id="20483" name="Picture 3" descr="greg_w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5240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 descr="greg_wall-fill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42672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 descr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15240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 descr="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15240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7" descr="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400" y="42672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8" descr="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9000" y="42672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1</a:t>
            </a:r>
            <a:endParaRPr lang="en-US" dirty="0"/>
          </a:p>
        </p:txBody>
      </p:sp>
      <p:pic>
        <p:nvPicPr>
          <p:cNvPr id="202754" name="Picture 2" descr="http://gmeyer3.projects.cs.illinois.edu/cs498dwh/proj1/6/hybri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6" t="15428" r="12259" b="29619"/>
          <a:stretch/>
        </p:blipFill>
        <p:spPr bwMode="auto">
          <a:xfrm>
            <a:off x="304800" y="2166021"/>
            <a:ext cx="8493302" cy="187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756" name="Picture 4" descr="http://gmeyer3.projects.cs.illinois.edu/cs498dwh/proj1/6/l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968" y="110346"/>
            <a:ext cx="3062286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758" name="Picture 6" descr="http://gmeyer3.projects.cs.illinois.edu/cs498dwh/proj1/6/middl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386" y="838200"/>
            <a:ext cx="2409511" cy="73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760" name="Picture 8" descr="http://gmeyer3.projects.cs.illinois.edu/cs498dwh/proj1/6/shor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203" y="1395652"/>
            <a:ext cx="2531997" cy="77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Class favorite results</a:t>
            </a:r>
          </a:p>
          <a:p>
            <a:r>
              <a:rPr lang="en-US" sz="2400" dirty="0" smtClean="0"/>
              <a:t>“</a:t>
            </a:r>
            <a:r>
              <a:rPr lang="en-US" sz="2400" dirty="0" smtClean="0"/>
              <a:t>Hybrid Image with 3 Sources</a:t>
            </a:r>
            <a:r>
              <a:rPr lang="en-US" sz="2400" dirty="0" smtClean="0"/>
              <a:t>” </a:t>
            </a:r>
            <a:r>
              <a:rPr lang="en-US" sz="2400" dirty="0" smtClean="0"/>
              <a:t>by </a:t>
            </a:r>
            <a:r>
              <a:rPr lang="en-US" sz="2400" dirty="0" smtClean="0"/>
              <a:t>Greg Meyer</a:t>
            </a:r>
            <a:endParaRPr lang="en-US" sz="2400" dirty="0" smtClean="0"/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12" name="Picture 2" descr="http://gmeyer3.projects.cs.illinois.edu/cs498dwh/proj1/6/hybri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6" t="15428" r="12259" b="29619"/>
          <a:stretch/>
        </p:blipFill>
        <p:spPr bwMode="auto">
          <a:xfrm>
            <a:off x="3137643" y="4615078"/>
            <a:ext cx="2179407" cy="48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gmeyer3.projects.cs.illinois.edu/cs498dwh/proj1/6/hybrid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6" t="15428" r="12259" b="29619"/>
          <a:stretch/>
        </p:blipFill>
        <p:spPr bwMode="auto">
          <a:xfrm>
            <a:off x="3579179" y="6180021"/>
            <a:ext cx="1296334" cy="28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60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4114800"/>
            <a:ext cx="3597275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219200"/>
            <a:ext cx="2601913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71600"/>
          </a:xfrm>
          <a:noFill/>
        </p:spPr>
        <p:txBody>
          <a:bodyPr lIns="0" tIns="0" rIns="0" bIns="0"/>
          <a:lstStyle/>
          <a:p>
            <a:pPr eaLnBrk="1" hangingPunct="1"/>
            <a:r>
              <a:rPr lang="en-GB" smtClean="0"/>
              <a:t>Extrapolation</a:t>
            </a: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6688" y="1219200"/>
            <a:ext cx="2601912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AutoShape 6"/>
          <p:cNvSpPr>
            <a:spLocks noChangeArrowheads="1"/>
          </p:cNvSpPr>
          <p:nvPr/>
        </p:nvSpPr>
        <p:spPr bwMode="auto">
          <a:xfrm>
            <a:off x="3962400" y="2362200"/>
            <a:ext cx="990600" cy="381000"/>
          </a:xfrm>
          <a:prstGeom prst="rightArrow">
            <a:avLst>
              <a:gd name="adj1" fmla="val 50000"/>
              <a:gd name="adj2" fmla="val 65000"/>
            </a:avLst>
          </a:pr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1" name="AutoShape 7"/>
          <p:cNvSpPr>
            <a:spLocks noChangeArrowheads="1"/>
          </p:cNvSpPr>
          <p:nvPr/>
        </p:nvSpPr>
        <p:spPr bwMode="auto">
          <a:xfrm>
            <a:off x="3962400" y="5257800"/>
            <a:ext cx="990600" cy="381000"/>
          </a:xfrm>
          <a:prstGeom prst="rightArrow">
            <a:avLst>
              <a:gd name="adj1" fmla="val 50000"/>
              <a:gd name="adj2" fmla="val 65000"/>
            </a:avLst>
          </a:pr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181600" y="1219200"/>
            <a:ext cx="3581400" cy="5432425"/>
            <a:chOff x="3264" y="768"/>
            <a:chExt cx="2256" cy="3422"/>
          </a:xfrm>
        </p:grpSpPr>
        <p:pic>
          <p:nvPicPr>
            <p:cNvPr id="21514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64" y="768"/>
              <a:ext cx="1639" cy="16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5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64" y="2592"/>
              <a:ext cx="2256" cy="1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51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114800"/>
            <a:ext cx="3597275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Summary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839200" cy="5638800"/>
          </a:xfrm>
        </p:spPr>
        <p:txBody>
          <a:bodyPr/>
          <a:lstStyle/>
          <a:p>
            <a:pPr eaLnBrk="1" hangingPunct="1"/>
            <a:r>
              <a:rPr lang="en-US" dirty="0" smtClean="0"/>
              <a:t>The Efros &amp; Leung texture synthesis algorithm</a:t>
            </a:r>
          </a:p>
          <a:p>
            <a:pPr lvl="1" eaLnBrk="1" hangingPunct="1"/>
            <a:r>
              <a:rPr lang="en-US" dirty="0" smtClean="0"/>
              <a:t>Very simple</a:t>
            </a:r>
          </a:p>
          <a:p>
            <a:pPr lvl="1" eaLnBrk="1" hangingPunct="1"/>
            <a:r>
              <a:rPr lang="en-US" dirty="0" smtClean="0"/>
              <a:t>Surprisingly good results</a:t>
            </a:r>
          </a:p>
          <a:p>
            <a:pPr lvl="1" eaLnBrk="1" hangingPunct="1"/>
            <a:r>
              <a:rPr lang="en-US" dirty="0" smtClean="0"/>
              <a:t>Synthesis is easier than analysis!</a:t>
            </a:r>
          </a:p>
          <a:p>
            <a:pPr lvl="1" eaLnBrk="1" hangingPunct="1"/>
            <a:r>
              <a:rPr lang="en-US" dirty="0" smtClean="0"/>
              <a:t>…but very slow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88950" y="1295400"/>
            <a:ext cx="3321050" cy="2227263"/>
            <a:chOff x="2852" y="973"/>
            <a:chExt cx="2092" cy="1403"/>
          </a:xfrm>
        </p:grpSpPr>
        <p:pic>
          <p:nvPicPr>
            <p:cNvPr id="24047" name="Picture 3" descr="ex2-part-large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52" y="973"/>
              <a:ext cx="2092" cy="1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3288" y="1296"/>
              <a:ext cx="1080" cy="648"/>
              <a:chOff x="3288" y="1296"/>
              <a:chExt cx="1080" cy="648"/>
            </a:xfrm>
          </p:grpSpPr>
          <p:sp>
            <p:nvSpPr>
              <p:cNvPr id="24306" name="Rectangle 5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07" name="Rectangle 6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08" name="Rectangle 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09" name="Rectangle 8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0" name="Rectangle 9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1" name="Rectangle 10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2" name="Rectangle 11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3" name="Rectangle 1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4" name="Rectangle 13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5" name="Rectangle 1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6" name="Rectangle 1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7" name="Rectangle 16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8" name="Rectangle 17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9" name="Rectangle 1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" name="Group 19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24415" name="Rectangle 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6" name="Rectangle 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7" name="Rectangle 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8" name="Rectangle 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9" name="Rectangle 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20" name="Rectangle 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21" name="Rectangle 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22" name="Rectangle 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23" name="Rectangle 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" name="Group 29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24406" name="Rectangle 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7" name="Rectangle 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8" name="Rectangle 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9" name="Rectangle 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0" name="Rectangle 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1" name="Rectangle 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2" name="Rectangle 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3" name="Rectangle 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4" name="Rectangle 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4322" name="Rectangle 39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3" name="Rectangle 4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4" name="Rectangle 41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5" name="Rectangle 4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6" name="Rectangle 4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7" name="Rectangle 44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8" name="Rectangle 45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9" name="Rectangle 4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30" name="Rectangle 4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31" name="Rectangle 4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32" name="Rectangle 49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33" name="Rectangle 50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34" name="Rectangle 5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6" name="Group 52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24397" name="Rectangle 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8" name="Rectangle 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9" name="Rectangle 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0" name="Rectangle 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1" name="Rectangle 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2" name="Rectangle 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3" name="Rectangle 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4" name="Rectangle 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5" name="Rectangle 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" name="Group 62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24388" name="Rectangle 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9" name="Rectangle 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0" name="Rectangle 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1" name="Rectangle 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2" name="Rectangle 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3" name="Rectangle 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4" name="Rectangle 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5" name="Rectangle 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6" name="Rectangle 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" name="Group 72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24379" name="Rectangle 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0" name="Rectangle 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1" name="Rectangle 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2" name="Rectangle 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3" name="Rectangle 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4" name="Rectangle 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5" name="Rectangle 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6" name="Rectangle 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7" name="Rectangle 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" name="Group 82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24370" name="Rectangle 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1" name="Rectangle 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2" name="Rectangle 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3" name="Rectangle 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4" name="Rectangle 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5" name="Rectangle 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6" name="Rectangle 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7" name="Rectangle 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8" name="Rectangle 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" name="Group 92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24361" name="Rectangle 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2" name="Rectangle 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3" name="Rectangle 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4" name="Rectangle 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5" name="Rectangle 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6" name="Rectangle 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7" name="Rectangle 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8" name="Rectangle 1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9" name="Rectangle 1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102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24352" name="Rectangle 1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3" name="Rectangle 1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4" name="Rectangle 1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5" name="Rectangle 1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6" name="Rectangle 1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7" name="Rectangle 1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8" name="Rectangle 1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9" name="Rectangle 1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0" name="Rectangle 1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112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24343" name="Rectangle 1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44" name="Rectangle 1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45" name="Rectangle 1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46" name="Rectangle 1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47" name="Rectangle 1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48" name="Rectangle 1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49" name="Rectangle 1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0" name="Rectangle 1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1" name="Rectangle 1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4342" name="Rectangle 122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" name="Group 123"/>
            <p:cNvGrpSpPr>
              <a:grpSpLocks/>
            </p:cNvGrpSpPr>
            <p:nvPr/>
          </p:nvGrpSpPr>
          <p:grpSpPr bwMode="auto">
            <a:xfrm>
              <a:off x="3288" y="1296"/>
              <a:ext cx="1080" cy="1080"/>
              <a:chOff x="3384" y="1392"/>
              <a:chExt cx="1080" cy="1080"/>
            </a:xfrm>
          </p:grpSpPr>
          <p:grpSp>
            <p:nvGrpSpPr>
              <p:cNvPr id="14" name="Group 124"/>
              <p:cNvGrpSpPr>
                <a:grpSpLocks/>
              </p:cNvGrpSpPr>
              <p:nvPr/>
            </p:nvGrpSpPr>
            <p:grpSpPr bwMode="auto">
              <a:xfrm>
                <a:off x="3384" y="2040"/>
                <a:ext cx="432" cy="432"/>
                <a:chOff x="2040" y="2544"/>
                <a:chExt cx="432" cy="432"/>
              </a:xfrm>
            </p:grpSpPr>
            <p:grpSp>
              <p:nvGrpSpPr>
                <p:cNvPr id="15" name="Group 125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297" name="Rectangle 1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8" name="Rectangle 1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9" name="Rectangle 1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00" name="Rectangle 1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01" name="Rectangle 1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02" name="Rectangle 1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03" name="Rectangle 1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04" name="Rectangle 1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05" name="Rectangle 1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" name="Group 135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288" name="Rectangle 1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9" name="Rectangle 1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0" name="Rectangle 1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1" name="Rectangle 1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2" name="Rectangle 1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3" name="Rectangle 1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4" name="Rectangle 1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5" name="Rectangle 1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6" name="Rectangle 1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7" name="Group 145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279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0" name="Rectangle 1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1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2" name="Rectangle 1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3" name="Rectangle 1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4" name="Rectangle 1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5" name="Rectangle 1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6" name="Rectangle 1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7" name="Rectangle 1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" name="Group 155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270" name="Rectangle 1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1" name="Rectangle 1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2" name="Rectangle 1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3" name="Rectangle 1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4" name="Rectangle 1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5" name="Rectangle 1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6" name="Rectangle 1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7" name="Rectangle 1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8" name="Rectangle 1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9" name="Group 165"/>
              <p:cNvGrpSpPr>
                <a:grpSpLocks/>
              </p:cNvGrpSpPr>
              <p:nvPr/>
            </p:nvGrpSpPr>
            <p:grpSpPr bwMode="auto">
              <a:xfrm>
                <a:off x="3816" y="2040"/>
                <a:ext cx="432" cy="432"/>
                <a:chOff x="2040" y="2544"/>
                <a:chExt cx="432" cy="432"/>
              </a:xfrm>
            </p:grpSpPr>
            <p:grpSp>
              <p:nvGrpSpPr>
                <p:cNvPr id="20" name="Group 166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257" name="Rectangle 1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8" name="Rectangle 1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9" name="Rectangle 1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60" name="Rectangle 1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61" name="Rectangle 1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62" name="Rectangle 1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63" name="Rectangle 1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64" name="Rectangle 1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65" name="Rectangle 1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" name="Group 176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248" name="Rectangle 1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9" name="Rectangle 1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0" name="Rectangle 1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1" name="Rectangle 1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2" name="Rectangle 1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3" name="Rectangle 1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4" name="Rectangle 1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5" name="Rectangle 1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6" name="Rectangle 1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" name="Group 186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239" name="Rectangle 1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0" name="Rectangle 1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1" name="Rectangle 1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2" name="Rectangle 1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3" name="Rectangle 1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4" name="Rectangle 1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5" name="Rectangle 1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6" name="Rectangle 1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7" name="Rectangle 1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" name="Group 196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230" name="Rectangle 1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1" name="Rectangle 1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2" name="Rectangle 1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3" name="Rectangle 2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4" name="Rectangle 2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5" name="Rectangle 2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6" name="Rectangle 2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7" name="Rectangle 2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8" name="Rectangle 2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4" name="Group 206"/>
              <p:cNvGrpSpPr>
                <a:grpSpLocks/>
              </p:cNvGrpSpPr>
              <p:nvPr/>
            </p:nvGrpSpPr>
            <p:grpSpPr bwMode="auto">
              <a:xfrm>
                <a:off x="3384" y="1608"/>
                <a:ext cx="432" cy="432"/>
                <a:chOff x="2040" y="2544"/>
                <a:chExt cx="432" cy="432"/>
              </a:xfrm>
            </p:grpSpPr>
            <p:grpSp>
              <p:nvGrpSpPr>
                <p:cNvPr id="25" name="Group 207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217" name="Rectangle 2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8" name="Rectangle 2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9" name="Rectangle 2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20" name="Rectangle 2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21" name="Rectangle 2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22" name="Rectangle 2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23" name="Rectangle 2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24" name="Rectangle 2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25" name="Rectangle 2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" name="Group 217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208" name="Rectangle 2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9" name="Rectangle 2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0" name="Rectangle 2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1" name="Rectangle 2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2" name="Rectangle 2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3" name="Rectangle 2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4" name="Rectangle 2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5" name="Rectangle 2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6" name="Rectangle 2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" name="Group 227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199" name="Rectangle 2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0" name="Rectangle 2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1" name="Rectangle 2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2" name="Rectangle 2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3" name="Rectangle 2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4" name="Rectangle 2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5" name="Rectangle 2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6" name="Rectangle 2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7" name="Rectangle 2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8" name="Group 237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190" name="Rectangle 2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1" name="Rectangle 2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2" name="Rectangle 2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3" name="Rectangle 2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4" name="Rectangle 2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5" name="Rectangle 2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6" name="Rectangle 2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7" name="Rectangle 2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8" name="Rectangle 2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9" name="Group 247"/>
              <p:cNvGrpSpPr>
                <a:grpSpLocks/>
              </p:cNvGrpSpPr>
              <p:nvPr/>
            </p:nvGrpSpPr>
            <p:grpSpPr bwMode="auto">
              <a:xfrm>
                <a:off x="3816" y="1608"/>
                <a:ext cx="432" cy="432"/>
                <a:chOff x="2040" y="2544"/>
                <a:chExt cx="432" cy="432"/>
              </a:xfrm>
            </p:grpSpPr>
            <p:grpSp>
              <p:nvGrpSpPr>
                <p:cNvPr id="30" name="Group 248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177" name="Rectangle 2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8" name="Rectangle 2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9" name="Rectangle 2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80" name="Rectangle 2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81" name="Rectangle 2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82" name="Rectangle 2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83" name="Rectangle 2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84" name="Rectangle 2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85" name="Rectangle 2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" name="Group 258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168" name="Rectangle 2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9" name="Rectangle 2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0" name="Rectangle 2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1" name="Rectangle 2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2" name="Rectangle 2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3" name="Rectangle 2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4" name="Rectangle 2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5" name="Rectangle 2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6" name="Rectangle 2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552" name="Group 268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159" name="Rectangle 2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0" name="Rectangle 2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1" name="Rectangle 2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2" name="Rectangle 2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3" name="Rectangle 2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4" name="Rectangle 2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5" name="Rectangle 2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6" name="Rectangle 2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7" name="Rectangle 2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553" name="Group 278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150" name="Rectangle 2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1" name="Rectangle 2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2" name="Rectangle 2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3" name="Rectangle 2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4" name="Rectangle 2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5" name="Rectangle 2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6" name="Rectangle 2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7" name="Rectangle 2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8" name="Rectangle 2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3554" name="Group 288"/>
              <p:cNvGrpSpPr>
                <a:grpSpLocks noChangeAspect="1"/>
              </p:cNvGrpSpPr>
              <p:nvPr/>
            </p:nvGrpSpPr>
            <p:grpSpPr bwMode="auto">
              <a:xfrm>
                <a:off x="3384" y="1392"/>
                <a:ext cx="216" cy="216"/>
                <a:chOff x="2928" y="2448"/>
                <a:chExt cx="144" cy="144"/>
              </a:xfrm>
            </p:grpSpPr>
            <p:sp>
              <p:nvSpPr>
                <p:cNvPr id="24137" name="Rectangle 2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8" name="Rectangle 2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9" name="Rectangle 2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40" name="Rectangle 2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41" name="Rectangle 2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42" name="Rectangle 2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43" name="Rectangle 2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44" name="Rectangle 2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45" name="Rectangle 2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57" name="Group 298"/>
              <p:cNvGrpSpPr>
                <a:grpSpLocks noChangeAspect="1"/>
              </p:cNvGrpSpPr>
              <p:nvPr/>
            </p:nvGrpSpPr>
            <p:grpSpPr bwMode="auto">
              <a:xfrm>
                <a:off x="3600" y="1392"/>
                <a:ext cx="216" cy="216"/>
                <a:chOff x="2928" y="2448"/>
                <a:chExt cx="144" cy="144"/>
              </a:xfrm>
            </p:grpSpPr>
            <p:sp>
              <p:nvSpPr>
                <p:cNvPr id="24128" name="Rectangle 2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9" name="Rectangle 3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0" name="Rectangle 3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1" name="Rectangle 3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2" name="Rectangle 3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3" name="Rectangle 3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4" name="Rectangle 3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5" name="Rectangle 3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6" name="Rectangle 3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61" name="Group 308"/>
              <p:cNvGrpSpPr>
                <a:grpSpLocks noChangeAspect="1"/>
              </p:cNvGrpSpPr>
              <p:nvPr/>
            </p:nvGrpSpPr>
            <p:grpSpPr bwMode="auto">
              <a:xfrm>
                <a:off x="3816" y="1392"/>
                <a:ext cx="216" cy="216"/>
                <a:chOff x="2928" y="2448"/>
                <a:chExt cx="144" cy="144"/>
              </a:xfrm>
            </p:grpSpPr>
            <p:sp>
              <p:nvSpPr>
                <p:cNvPr id="24119" name="Rectangle 3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0" name="Rectangle 3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1" name="Rectangle 3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2" name="Rectangle 3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3" name="Rectangle 3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4" name="Rectangle 3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5" name="Rectangle 3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6" name="Rectangle 3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7" name="Rectangle 3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67" name="Group 318"/>
              <p:cNvGrpSpPr>
                <a:grpSpLocks noChangeAspect="1"/>
              </p:cNvGrpSpPr>
              <p:nvPr/>
            </p:nvGrpSpPr>
            <p:grpSpPr bwMode="auto">
              <a:xfrm>
                <a:off x="4032" y="1392"/>
                <a:ext cx="216" cy="216"/>
                <a:chOff x="2928" y="2448"/>
                <a:chExt cx="144" cy="144"/>
              </a:xfrm>
            </p:grpSpPr>
            <p:sp>
              <p:nvSpPr>
                <p:cNvPr id="24110" name="Rectangle 3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1" name="Rectangle 3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2" name="Rectangle 3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3" name="Rectangle 3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4" name="Rectangle 3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5" name="Rectangle 3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6" name="Rectangle 3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7" name="Rectangle 3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8" name="Rectangle 3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68" name="Group 328"/>
              <p:cNvGrpSpPr>
                <a:grpSpLocks noChangeAspect="1"/>
              </p:cNvGrpSpPr>
              <p:nvPr/>
            </p:nvGrpSpPr>
            <p:grpSpPr bwMode="auto">
              <a:xfrm>
                <a:off x="4248" y="1392"/>
                <a:ext cx="216" cy="216"/>
                <a:chOff x="2928" y="2448"/>
                <a:chExt cx="144" cy="144"/>
              </a:xfrm>
            </p:grpSpPr>
            <p:sp>
              <p:nvSpPr>
                <p:cNvPr id="24101" name="Rectangle 3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2" name="Rectangle 3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3" name="Rectangle 3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4" name="Rectangle 3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5" name="Rectangle 3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6" name="Rectangle 3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7" name="Rectangle 3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8" name="Rectangle 3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9" name="Rectangle 3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71" name="Group 338"/>
              <p:cNvGrpSpPr>
                <a:grpSpLocks noChangeAspect="1"/>
              </p:cNvGrpSpPr>
              <p:nvPr/>
            </p:nvGrpSpPr>
            <p:grpSpPr bwMode="auto">
              <a:xfrm>
                <a:off x="4248" y="1608"/>
                <a:ext cx="216" cy="216"/>
                <a:chOff x="2928" y="2448"/>
                <a:chExt cx="144" cy="144"/>
              </a:xfrm>
            </p:grpSpPr>
            <p:sp>
              <p:nvSpPr>
                <p:cNvPr id="24092" name="Rectangle 3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3" name="Rectangle 3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4" name="Rectangle 3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5" name="Rectangle 3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6" name="Rectangle 3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7" name="Rectangle 3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8" name="Rectangle 3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9" name="Rectangle 3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0" name="Rectangle 3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72" name="Group 348"/>
              <p:cNvGrpSpPr>
                <a:grpSpLocks noChangeAspect="1"/>
              </p:cNvGrpSpPr>
              <p:nvPr/>
            </p:nvGrpSpPr>
            <p:grpSpPr bwMode="auto">
              <a:xfrm>
                <a:off x="4248" y="1824"/>
                <a:ext cx="216" cy="216"/>
                <a:chOff x="2928" y="2448"/>
                <a:chExt cx="144" cy="144"/>
              </a:xfrm>
            </p:grpSpPr>
            <p:sp>
              <p:nvSpPr>
                <p:cNvPr id="24083" name="Rectangle 3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4" name="Rectangle 3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5" name="Rectangle 3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6" name="Rectangle 3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7" name="Rectangle 3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8" name="Rectangle 3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9" name="Rectangle 3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0" name="Rectangle 3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1" name="Rectangle 3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73" name="Group 358"/>
              <p:cNvGrpSpPr>
                <a:grpSpLocks noChangeAspect="1"/>
              </p:cNvGrpSpPr>
              <p:nvPr/>
            </p:nvGrpSpPr>
            <p:grpSpPr bwMode="auto">
              <a:xfrm>
                <a:off x="4248" y="2040"/>
                <a:ext cx="216" cy="216"/>
                <a:chOff x="2928" y="2448"/>
                <a:chExt cx="144" cy="144"/>
              </a:xfrm>
            </p:grpSpPr>
            <p:sp>
              <p:nvSpPr>
                <p:cNvPr id="24074" name="Rectangle 3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5" name="Rectangle 3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6" name="Rectangle 3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7" name="Rectangle 3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8" name="Rectangle 3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9" name="Rectangle 3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0" name="Rectangle 3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1" name="Rectangle 3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2" name="Rectangle 3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74" name="Group 368"/>
              <p:cNvGrpSpPr>
                <a:grpSpLocks noChangeAspect="1"/>
              </p:cNvGrpSpPr>
              <p:nvPr/>
            </p:nvGrpSpPr>
            <p:grpSpPr bwMode="auto">
              <a:xfrm>
                <a:off x="4248" y="2256"/>
                <a:ext cx="216" cy="216"/>
                <a:chOff x="2928" y="2448"/>
                <a:chExt cx="144" cy="144"/>
              </a:xfrm>
            </p:grpSpPr>
            <p:sp>
              <p:nvSpPr>
                <p:cNvPr id="24065" name="Rectangle 3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66" name="Rectangle 3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67" name="Rectangle 3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68" name="Rectangle 3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69" name="Rectangle 3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0" name="Rectangle 3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1" name="Rectangle 3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2" name="Rectangle 3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3" name="Rectangle 3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4064" name="Rectangle 378"/>
              <p:cNvSpPr>
                <a:spLocks noChangeAspect="1" noChangeArrowheads="1"/>
              </p:cNvSpPr>
              <p:nvPr/>
            </p:nvSpPr>
            <p:spPr bwMode="auto">
              <a:xfrm flipV="1">
                <a:off x="3888" y="1896"/>
                <a:ext cx="72" cy="72"/>
              </a:xfrm>
              <a:prstGeom prst="rect">
                <a:avLst/>
              </a:prstGeom>
              <a:noFill/>
              <a:ln w="9525" cap="rnd">
                <a:solidFill>
                  <a:srgbClr val="11B119"/>
                </a:solidFill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727867" name="Rectangle 379"/>
            <p:cNvSpPr>
              <a:spLocks noChangeArrowheads="1"/>
            </p:cNvSpPr>
            <p:nvPr/>
          </p:nvSpPr>
          <p:spPr bwMode="auto">
            <a:xfrm>
              <a:off x="3598" y="1728"/>
              <a:ext cx="242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27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p</a:t>
              </a:r>
              <a:endParaRPr lang="en-US" sz="2700" b="1">
                <a:effectLst>
                  <a:outerShdw blurRad="38100" dist="38100" dir="2700000" algn="tl">
                    <a:srgbClr val="4D4D4D"/>
                  </a:outerShdw>
                </a:effectLst>
                <a:latin typeface="Trebuchet MS" pitchFamily="34" charset="0"/>
              </a:endParaRPr>
            </a:p>
          </p:txBody>
        </p:sp>
      </p:grpSp>
      <p:sp>
        <p:nvSpPr>
          <p:cNvPr id="23555" name="Rectangle 38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Image Quilting [Efros &amp; Freeman 2001]</a:t>
            </a:r>
          </a:p>
        </p:txBody>
      </p:sp>
      <p:sp>
        <p:nvSpPr>
          <p:cNvPr id="23556" name="Rectangle 381"/>
          <p:cNvSpPr>
            <a:spLocks noGrp="1" noChangeArrowheads="1"/>
          </p:cNvSpPr>
          <p:nvPr>
            <p:ph type="body" idx="1"/>
          </p:nvPr>
        </p:nvSpPr>
        <p:spPr>
          <a:xfrm>
            <a:off x="304800" y="3962400"/>
            <a:ext cx="8686800" cy="609600"/>
          </a:xfrm>
        </p:spPr>
        <p:txBody>
          <a:bodyPr/>
          <a:lstStyle/>
          <a:p>
            <a:pPr eaLnBrk="1" hangingPunct="1">
              <a:spcBef>
                <a:spcPts val="700"/>
              </a:spcBef>
            </a:pPr>
            <a:r>
              <a:rPr lang="en-GB" sz="2900" u="sng" smtClean="0"/>
              <a:t>Observation:</a:t>
            </a:r>
            <a:r>
              <a:rPr lang="en-GB" sz="2900" smtClean="0"/>
              <a:t> neighbor pixels are highly correlated</a:t>
            </a:r>
          </a:p>
        </p:txBody>
      </p:sp>
      <p:grpSp>
        <p:nvGrpSpPr>
          <p:cNvPr id="23589" name="Group 382"/>
          <p:cNvGrpSpPr>
            <a:grpSpLocks/>
          </p:cNvGrpSpPr>
          <p:nvPr/>
        </p:nvGrpSpPr>
        <p:grpSpPr bwMode="auto">
          <a:xfrm>
            <a:off x="5911850" y="1447800"/>
            <a:ext cx="2546350" cy="1844675"/>
            <a:chOff x="412" y="1067"/>
            <a:chExt cx="1604" cy="1162"/>
          </a:xfrm>
        </p:grpSpPr>
        <p:pic>
          <p:nvPicPr>
            <p:cNvPr id="23570" name="Picture 383" descr="ex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2" y="1125"/>
              <a:ext cx="1536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3590" name="Group 384"/>
            <p:cNvGrpSpPr>
              <a:grpSpLocks noChangeAspect="1"/>
            </p:cNvGrpSpPr>
            <p:nvPr/>
          </p:nvGrpSpPr>
          <p:grpSpPr bwMode="auto">
            <a:xfrm>
              <a:off x="702" y="1680"/>
              <a:ext cx="432" cy="262"/>
              <a:chOff x="3288" y="1296"/>
              <a:chExt cx="1080" cy="648"/>
            </a:xfrm>
          </p:grpSpPr>
          <p:sp>
            <p:nvSpPr>
              <p:cNvPr id="23929" name="Rectangle 385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0" name="Rectangle 386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1" name="Rectangle 38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2" name="Rectangle 388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3" name="Rectangle 389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4" name="Rectangle 390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5" name="Rectangle 391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6" name="Rectangle 39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7" name="Rectangle 393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8" name="Rectangle 39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9" name="Rectangle 39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0" name="Rectangle 396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1" name="Rectangle 397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2" name="Rectangle 39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3604" name="Group 399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24038" name="Rectangle 4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9" name="Rectangle 4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0" name="Rectangle 4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1" name="Rectangle 4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2" name="Rectangle 4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3" name="Rectangle 4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4" name="Rectangle 4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5" name="Rectangle 4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6" name="Rectangle 4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05" name="Group 409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24029" name="Rectangle 4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0" name="Rectangle 4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1" name="Rectangle 4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2" name="Rectangle 4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3" name="Rectangle 4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4" name="Rectangle 4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5" name="Rectangle 4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6" name="Rectangle 4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7" name="Rectangle 4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945" name="Rectangle 419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6" name="Rectangle 42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7" name="Rectangle 421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8" name="Rectangle 42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9" name="Rectangle 42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0" name="Rectangle 424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1" name="Rectangle 425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2" name="Rectangle 42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3" name="Rectangle 42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4" name="Rectangle 42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5" name="Rectangle 429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6" name="Rectangle 430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7" name="Rectangle 43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3606" name="Group 432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24020" name="Rectangle 4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1" name="Rectangle 4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2" name="Rectangle 4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3" name="Rectangle 4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4" name="Rectangle 4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5" name="Rectangle 4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6" name="Rectangle 4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7" name="Rectangle 4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8" name="Rectangle 4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07" name="Group 442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24011" name="Rectangle 4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2" name="Rectangle 4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3" name="Rectangle 4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4" name="Rectangle 4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5" name="Rectangle 4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6" name="Rectangle 4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7" name="Rectangle 4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8" name="Rectangle 4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9" name="Rectangle 4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08" name="Group 452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24002" name="Rectangle 4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3" name="Rectangle 4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4" name="Rectangle 4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5" name="Rectangle 4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6" name="Rectangle 4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7" name="Rectangle 4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8" name="Rectangle 4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9" name="Rectangle 4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0" name="Rectangle 4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09" name="Group 462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23993" name="Rectangle 4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4" name="Rectangle 4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5" name="Rectangle 4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6" name="Rectangle 4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7" name="Rectangle 4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8" name="Rectangle 4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9" name="Rectangle 4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0" name="Rectangle 4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1" name="Rectangle 4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10" name="Group 472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23984" name="Rectangle 4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5" name="Rectangle 4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6" name="Rectangle 4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7" name="Rectangle 4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8" name="Rectangle 4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9" name="Rectangle 4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0" name="Rectangle 4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1" name="Rectangle 4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2" name="Rectangle 4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20" name="Group 482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23975" name="Rectangle 4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6" name="Rectangle 4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7" name="Rectangle 4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8" name="Rectangle 4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9" name="Rectangle 4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0" name="Rectangle 4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1" name="Rectangle 4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2" name="Rectangle 4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3" name="Rectangle 4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21" name="Group 492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23966" name="Rectangle 4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67" name="Rectangle 4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68" name="Rectangle 4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69" name="Rectangle 4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0" name="Rectangle 4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1" name="Rectangle 4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2" name="Rectangle 4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3" name="Rectangle 5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4" name="Rectangle 5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965" name="Rectangle 502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335" name="Group 503"/>
            <p:cNvGrpSpPr>
              <a:grpSpLocks noChangeAspect="1"/>
            </p:cNvGrpSpPr>
            <p:nvPr/>
          </p:nvGrpSpPr>
          <p:grpSpPr bwMode="auto">
            <a:xfrm>
              <a:off x="1584" y="1882"/>
              <a:ext cx="432" cy="262"/>
              <a:chOff x="3288" y="1296"/>
              <a:chExt cx="1080" cy="648"/>
            </a:xfrm>
          </p:grpSpPr>
          <p:sp>
            <p:nvSpPr>
              <p:cNvPr id="23811" name="Rectangle 504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2" name="Rectangle 505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3" name="Rectangle 506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4" name="Rectangle 50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5" name="Rectangle 508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6" name="Rectangle 509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7" name="Rectangle 510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8" name="Rectangle 511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9" name="Rectangle 51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0" name="Rectangle 51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1" name="Rectangle 51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2" name="Rectangle 51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3" name="Rectangle 516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4" name="Rectangle 517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336" name="Group 518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23920" name="Rectangle 5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1" name="Rectangle 5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2" name="Rectangle 5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3" name="Rectangle 5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4" name="Rectangle 5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5" name="Rectangle 5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6" name="Rectangle 5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7" name="Rectangle 5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8" name="Rectangle 5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37" name="Group 528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23911" name="Rectangle 5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2" name="Rectangle 5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3" name="Rectangle 5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4" name="Rectangle 5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5" name="Rectangle 5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6" name="Rectangle 5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7" name="Rectangle 5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8" name="Rectangle 5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9" name="Rectangle 5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827" name="Rectangle 538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8" name="Rectangle 539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9" name="Rectangle 54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0" name="Rectangle 54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1" name="Rectangle 54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2" name="Rectangle 54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3" name="Rectangle 544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4" name="Rectangle 545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5" name="Rectangle 546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6" name="Rectangle 547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7" name="Rectangle 54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8" name="Rectangle 549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9" name="Rectangle 550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338" name="Group 551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23902" name="Rectangle 5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3" name="Rectangle 5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4" name="Rectangle 5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5" name="Rectangle 5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6" name="Rectangle 5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7" name="Rectangle 5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8" name="Rectangle 5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9" name="Rectangle 5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0" name="Rectangle 5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39" name="Group 561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23893" name="Rectangle 5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4" name="Rectangle 5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5" name="Rectangle 5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6" name="Rectangle 5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7" name="Rectangle 5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8" name="Rectangle 5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9" name="Rectangle 5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0" name="Rectangle 5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1" name="Rectangle 5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40" name="Group 571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23884" name="Rectangle 5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5" name="Rectangle 5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6" name="Rectangle 5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7" name="Rectangle 5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8" name="Rectangle 5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9" name="Rectangle 5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0" name="Rectangle 5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1" name="Rectangle 5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2" name="Rectangle 5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41" name="Group 581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23875" name="Rectangle 5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6" name="Rectangle 5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7" name="Rectangle 5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8" name="Rectangle 5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9" name="Rectangle 5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0" name="Rectangle 5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1" name="Rectangle 5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2" name="Rectangle 5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3" name="Rectangle 5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707" name="Group 591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23866" name="Rectangle 5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7" name="Rectangle 5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8" name="Rectangle 5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9" name="Rectangle 5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0" name="Rectangle 5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1" name="Rectangle 5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2" name="Rectangle 5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3" name="Rectangle 5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4" name="Rectangle 6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708" name="Group 601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23857" name="Rectangle 6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8" name="Rectangle 6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9" name="Rectangle 6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0" name="Rectangle 6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1" name="Rectangle 6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2" name="Rectangle 6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3" name="Rectangle 6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4" name="Rectangle 6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5" name="Rectangle 6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24" name="Group 611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23848" name="Rectangle 6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49" name="Rectangle 6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0" name="Rectangle 6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1" name="Rectangle 6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2" name="Rectangle 6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3" name="Rectangle 6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4" name="Rectangle 6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5" name="Rectangle 6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6" name="Rectangle 6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847" name="Rectangle 62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425" name="Group 622"/>
            <p:cNvGrpSpPr>
              <a:grpSpLocks noChangeAspect="1"/>
            </p:cNvGrpSpPr>
            <p:nvPr/>
          </p:nvGrpSpPr>
          <p:grpSpPr bwMode="auto">
            <a:xfrm>
              <a:off x="1320" y="1277"/>
              <a:ext cx="432" cy="262"/>
              <a:chOff x="3288" y="1296"/>
              <a:chExt cx="1080" cy="648"/>
            </a:xfrm>
          </p:grpSpPr>
          <p:sp>
            <p:nvSpPr>
              <p:cNvPr id="23693" name="Rectangle 623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94" name="Rectangle 624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95" name="Rectangle 625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96" name="Rectangle 626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97" name="Rectangle 627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98" name="Rectangle 628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99" name="Rectangle 629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0" name="Rectangle 63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1" name="Rectangle 631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2" name="Rectangle 63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3" name="Rectangle 63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4" name="Rectangle 63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5" name="Rectangle 635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6" name="Rectangle 636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426" name="Group 637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23802" name="Rectangle 6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3" name="Rectangle 6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4" name="Rectangle 6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5" name="Rectangle 6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6" name="Rectangle 6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7" name="Rectangle 6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8" name="Rectangle 6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9" name="Rectangle 6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10" name="Rectangle 6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27" name="Group 647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23793" name="Rectangle 6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4" name="Rectangle 6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5" name="Rectangle 6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6" name="Rectangle 6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7" name="Rectangle 6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8" name="Rectangle 6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9" name="Rectangle 6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0" name="Rectangle 6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1" name="Rectangle 6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709" name="Rectangle 657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0" name="Rectangle 65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1" name="Rectangle 659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2" name="Rectangle 66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3" name="Rectangle 66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4" name="Rectangle 66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5" name="Rectangle 663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6" name="Rectangle 664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7" name="Rectangle 665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8" name="Rectangle 666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9" name="Rectangle 667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20" name="Rectangle 668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21" name="Rectangle 66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428" name="Group 670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23784" name="Rectangle 6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5" name="Rectangle 6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6" name="Rectangle 6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7" name="Rectangle 6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8" name="Rectangle 6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9" name="Rectangle 6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0" name="Rectangle 6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1" name="Rectangle 6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2" name="Rectangle 6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29" name="Group 680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23775" name="Rectangle 6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6" name="Rectangle 6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7" name="Rectangle 6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8" name="Rectangle 6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9" name="Rectangle 6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0" name="Rectangle 6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1" name="Rectangle 6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2" name="Rectangle 6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3" name="Rectangle 6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0" name="Group 690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23766" name="Rectangle 6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7" name="Rectangle 6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8" name="Rectangle 6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9" name="Rectangle 6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0" name="Rectangle 6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1" name="Rectangle 6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2" name="Rectangle 6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3" name="Rectangle 6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4" name="Rectangle 6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1" name="Group 700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23757" name="Rectangle 7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8" name="Rectangle 7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9" name="Rectangle 7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0" name="Rectangle 7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1" name="Rectangle 7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2" name="Rectangle 7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3" name="Rectangle 7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4" name="Rectangle 7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5" name="Rectangle 7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2" name="Group 710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23748" name="Rectangle 7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9" name="Rectangle 7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0" name="Rectangle 7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1" name="Rectangle 7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2" name="Rectangle 7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3" name="Rectangle 7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4" name="Rectangle 7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5" name="Rectangle 7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6" name="Rectangle 7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3" name="Group 720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23739" name="Rectangle 7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0" name="Rectangle 7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1" name="Rectangle 7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2" name="Rectangle 7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3" name="Rectangle 7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4" name="Rectangle 7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5" name="Rectangle 7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6" name="Rectangle 7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7" name="Rectangle 7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4" name="Group 730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23730" name="Rectangle 7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1" name="Rectangle 7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2" name="Rectangle 7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3" name="Rectangle 7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4" name="Rectangle 7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5" name="Rectangle 7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6" name="Rectangle 7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7" name="Rectangle 7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8" name="Rectangle 7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729" name="Rectangle 740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435" name="Group 741"/>
            <p:cNvGrpSpPr>
              <a:grpSpLocks noChangeAspect="1"/>
            </p:cNvGrpSpPr>
            <p:nvPr/>
          </p:nvGrpSpPr>
          <p:grpSpPr bwMode="auto">
            <a:xfrm>
              <a:off x="412" y="1067"/>
              <a:ext cx="432" cy="262"/>
              <a:chOff x="3288" y="1296"/>
              <a:chExt cx="1080" cy="648"/>
            </a:xfrm>
          </p:grpSpPr>
          <p:sp>
            <p:nvSpPr>
              <p:cNvPr id="23575" name="Rectangle 742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6" name="Rectangle 743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7" name="Rectangle 744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8" name="Rectangle 745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9" name="Rectangle 746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0" name="Rectangle 747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1" name="Rectangle 748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2" name="Rectangle 749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3" name="Rectangle 75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4" name="Rectangle 751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5" name="Rectangle 75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6" name="Rectangle 75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7" name="Rectangle 754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8" name="Rectangle 755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436" name="Group 756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23684" name="Rectangle 7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5" name="Rectangle 7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6" name="Rectangle 7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7" name="Rectangle 7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8" name="Rectangle 7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9" name="Rectangle 7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90" name="Rectangle 7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91" name="Rectangle 7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92" name="Rectangle 7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7" name="Group 766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23675" name="Rectangle 7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6" name="Rectangle 7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7" name="Rectangle 7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8" name="Rectangle 7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9" name="Rectangle 7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0" name="Rectangle 7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1" name="Rectangle 7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2" name="Rectangle 7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3" name="Rectangle 7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591" name="Rectangle 776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2" name="Rectangle 777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3" name="Rectangle 77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4" name="Rectangle 779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5" name="Rectangle 78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6" name="Rectangle 78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7" name="Rectangle 782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8" name="Rectangle 783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9" name="Rectangle 784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00" name="Rectangle 785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01" name="Rectangle 786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02" name="Rectangle 787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03" name="Rectangle 788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438" name="Group 789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23666" name="Rectangle 7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7" name="Rectangle 7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8" name="Rectangle 7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9" name="Rectangle 7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0" name="Rectangle 7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1" name="Rectangle 7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2" name="Rectangle 7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3" name="Rectangle 7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4" name="Rectangle 7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9" name="Group 799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23657" name="Rectangle 8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8" name="Rectangle 8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9" name="Rectangle 8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0" name="Rectangle 8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1" name="Rectangle 8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2" name="Rectangle 8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3" name="Rectangle 8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4" name="Rectangle 8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5" name="Rectangle 8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40" name="Group 809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23648" name="Rectangle 8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9" name="Rectangle 8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0" name="Rectangle 8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1" name="Rectangle 8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2" name="Rectangle 8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3" name="Rectangle 8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4" name="Rectangle 8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5" name="Rectangle 8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6" name="Rectangle 8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41" name="Group 819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23639" name="Rectangle 8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0" name="Rectangle 8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1" name="Rectangle 8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2" name="Rectangle 8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3" name="Rectangle 8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4" name="Rectangle 8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5" name="Rectangle 8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6" name="Rectangle 8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7" name="Rectangle 8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42" name="Group 829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23630" name="Rectangle 8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1" name="Rectangle 8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2" name="Rectangle 8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3" name="Rectangle 8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4" name="Rectangle 8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5" name="Rectangle 8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6" name="Rectangle 8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7" name="Rectangle 8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8" name="Rectangle 8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43" name="Group 839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23621" name="Rectangle 8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2" name="Rectangle 8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3" name="Rectangle 8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4" name="Rectangle 8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5" name="Rectangle 8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6" name="Rectangle 8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7" name="Rectangle 8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8" name="Rectangle 8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9" name="Rectangle 8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44" name="Group 849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23612" name="Rectangle 8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3" name="Rectangle 8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4" name="Rectangle 8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5" name="Rectangle 8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6" name="Rectangle 8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7" name="Rectangle 8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8" name="Rectangle 8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9" name="Rectangle 8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0" name="Rectangle 8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611" name="Rectangle 85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3558" name="Text Box 860"/>
          <p:cNvSpPr txBox="1">
            <a:spLocks noChangeArrowheads="1"/>
          </p:cNvSpPr>
          <p:nvPr/>
        </p:nvSpPr>
        <p:spPr bwMode="auto">
          <a:xfrm>
            <a:off x="6477000" y="3290888"/>
            <a:ext cx="1504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latin typeface="Trebuchet MS" pitchFamily="34" charset="0"/>
              </a:rPr>
              <a:t>Input image</a:t>
            </a:r>
            <a:r>
              <a:rPr lang="en-US" sz="1600">
                <a:latin typeface="Trebuchet MS" pitchFamily="34" charset="0"/>
              </a:rPr>
              <a:t> </a:t>
            </a:r>
          </a:p>
        </p:txBody>
      </p:sp>
      <p:sp>
        <p:nvSpPr>
          <p:cNvPr id="23559" name="AutoShape 861"/>
          <p:cNvSpPr>
            <a:spLocks noChangeArrowheads="1"/>
          </p:cNvSpPr>
          <p:nvPr/>
        </p:nvSpPr>
        <p:spPr bwMode="auto">
          <a:xfrm flipH="1">
            <a:off x="4038600" y="2209800"/>
            <a:ext cx="1571625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045462211 h 21600"/>
              <a:gd name="T4" fmla="*/ 2147483647 w 21600"/>
              <a:gd name="T5" fmla="*/ 2090924422 h 21600"/>
              <a:gd name="T6" fmla="*/ 2147483647 w 21600"/>
              <a:gd name="T7" fmla="*/ 1045462211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0" name="Text Box 862"/>
          <p:cNvSpPr txBox="1">
            <a:spLocks noChangeArrowheads="1"/>
          </p:cNvSpPr>
          <p:nvPr/>
        </p:nvSpPr>
        <p:spPr bwMode="auto">
          <a:xfrm>
            <a:off x="4129088" y="1704975"/>
            <a:ext cx="16621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latin typeface="Trebuchet MS" pitchFamily="34" charset="0"/>
              </a:rPr>
              <a:t>non-parametric</a:t>
            </a:r>
          </a:p>
          <a:p>
            <a:pPr algn="ctr"/>
            <a:r>
              <a:rPr lang="en-US" sz="1600" b="1">
                <a:latin typeface="Trebuchet MS" pitchFamily="34" charset="0"/>
              </a:rPr>
              <a:t>sampling</a:t>
            </a:r>
          </a:p>
        </p:txBody>
      </p:sp>
      <p:grpSp>
        <p:nvGrpSpPr>
          <p:cNvPr id="24445" name="Group 863"/>
          <p:cNvGrpSpPr>
            <a:grpSpLocks/>
          </p:cNvGrpSpPr>
          <p:nvPr/>
        </p:nvGrpSpPr>
        <p:grpSpPr bwMode="auto">
          <a:xfrm>
            <a:off x="304800" y="1600200"/>
            <a:ext cx="8686800" cy="5038725"/>
            <a:chOff x="192" y="1002"/>
            <a:chExt cx="5472" cy="3174"/>
          </a:xfrm>
        </p:grpSpPr>
        <p:sp>
          <p:nvSpPr>
            <p:cNvPr id="23562" name="Rectangle 864"/>
            <p:cNvSpPr>
              <a:spLocks noChangeAspect="1" noChangeArrowheads="1"/>
            </p:cNvSpPr>
            <p:nvPr/>
          </p:nvSpPr>
          <p:spPr bwMode="auto">
            <a:xfrm flipV="1">
              <a:off x="960" y="1356"/>
              <a:ext cx="648" cy="648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3" name="Rectangle 865"/>
            <p:cNvSpPr>
              <a:spLocks noChangeAspect="1" noChangeArrowheads="1"/>
            </p:cNvSpPr>
            <p:nvPr/>
          </p:nvSpPr>
          <p:spPr bwMode="auto">
            <a:xfrm flipV="1">
              <a:off x="4104" y="1614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4" name="Rectangle 866"/>
            <p:cNvSpPr>
              <a:spLocks noChangeAspect="1" noChangeArrowheads="1"/>
            </p:cNvSpPr>
            <p:nvPr/>
          </p:nvSpPr>
          <p:spPr bwMode="auto">
            <a:xfrm flipV="1">
              <a:off x="3813" y="1002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5" name="Rectangle 867"/>
            <p:cNvSpPr>
              <a:spLocks noChangeAspect="1" noChangeArrowheads="1"/>
            </p:cNvSpPr>
            <p:nvPr/>
          </p:nvSpPr>
          <p:spPr bwMode="auto">
            <a:xfrm flipV="1">
              <a:off x="4722" y="1212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6" name="Rectangle 868"/>
            <p:cNvSpPr>
              <a:spLocks noChangeAspect="1" noChangeArrowheads="1"/>
            </p:cNvSpPr>
            <p:nvPr/>
          </p:nvSpPr>
          <p:spPr bwMode="auto">
            <a:xfrm flipV="1">
              <a:off x="4986" y="1815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8357" name="Rectangle 869"/>
            <p:cNvSpPr>
              <a:spLocks noChangeArrowheads="1"/>
            </p:cNvSpPr>
            <p:nvPr/>
          </p:nvSpPr>
          <p:spPr bwMode="auto">
            <a:xfrm>
              <a:off x="950" y="1699"/>
              <a:ext cx="245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27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B</a:t>
              </a:r>
              <a:endParaRPr lang="en-US" sz="2700" b="1">
                <a:effectLst>
                  <a:outerShdw blurRad="38100" dist="38100" dir="2700000" algn="tl">
                    <a:srgbClr val="4D4D4D"/>
                  </a:outerShdw>
                </a:effectLst>
                <a:latin typeface="Trebuchet MS" pitchFamily="34" charset="0"/>
              </a:endParaRPr>
            </a:p>
          </p:txBody>
        </p:sp>
        <p:sp>
          <p:nvSpPr>
            <p:cNvPr id="1728358" name="Rectangle 870"/>
            <p:cNvSpPr>
              <a:spLocks noChangeArrowheads="1"/>
            </p:cNvSpPr>
            <p:nvPr/>
          </p:nvSpPr>
          <p:spPr bwMode="auto">
            <a:xfrm>
              <a:off x="192" y="2832"/>
              <a:ext cx="5472" cy="1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>
                <a:spcBef>
                  <a:spcPts val="700"/>
                </a:spcBef>
                <a:buClr>
                  <a:schemeClr val="tx2"/>
                </a:buClr>
                <a:buSzPct val="120000"/>
                <a:defRPr/>
              </a:pPr>
              <a:r>
                <a:rPr lang="en-GB" sz="2700" b="1" u="sng" dirty="0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Idea:</a:t>
              </a:r>
              <a:r>
                <a:rPr lang="en-GB" sz="2700" b="1" dirty="0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 unit of synthesis = block</a:t>
              </a:r>
            </a:p>
            <a:p>
              <a:pPr marL="742950" lvl="1" indent="-285750">
                <a:lnSpc>
                  <a:spcPct val="110000"/>
                </a:lnSpc>
                <a:spcBef>
                  <a:spcPts val="700"/>
                </a:spcBef>
                <a:spcAft>
                  <a:spcPts val="600"/>
                </a:spcAft>
                <a:buClr>
                  <a:schemeClr val="tx2"/>
                </a:buClr>
                <a:buSzPct val="120000"/>
                <a:buFontTx/>
                <a:buChar char="•"/>
                <a:defRPr/>
              </a:pPr>
              <a:r>
                <a:rPr lang="en-GB" sz="2200" dirty="0">
                  <a:latin typeface="Trebuchet MS" pitchFamily="34" charset="0"/>
                </a:rPr>
                <a:t>Exactly the same but now we want P(</a:t>
              </a:r>
              <a:r>
                <a:rPr lang="en-GB" sz="2200" b="1" dirty="0">
                  <a:latin typeface="Trebuchet MS" pitchFamily="34" charset="0"/>
                </a:rPr>
                <a:t>B</a:t>
              </a:r>
              <a:r>
                <a:rPr lang="en-GB" sz="2200" dirty="0">
                  <a:latin typeface="Trebuchet MS" pitchFamily="34" charset="0"/>
                </a:rPr>
                <a:t>|N(</a:t>
              </a:r>
              <a:r>
                <a:rPr lang="en-GB" sz="2200" b="1" dirty="0">
                  <a:latin typeface="Trebuchet MS" pitchFamily="34" charset="0"/>
                </a:rPr>
                <a:t>B</a:t>
              </a:r>
              <a:r>
                <a:rPr lang="en-GB" sz="2200" dirty="0">
                  <a:latin typeface="Trebuchet MS" pitchFamily="34" charset="0"/>
                </a:rPr>
                <a:t>))</a:t>
              </a:r>
            </a:p>
            <a:p>
              <a:pPr marL="742950" lvl="1" indent="-285750">
                <a:lnSpc>
                  <a:spcPct val="110000"/>
                </a:lnSpc>
                <a:spcBef>
                  <a:spcPts val="700"/>
                </a:spcBef>
                <a:spcAft>
                  <a:spcPts val="600"/>
                </a:spcAft>
                <a:buClr>
                  <a:schemeClr val="tx2"/>
                </a:buClr>
                <a:buSzPct val="120000"/>
                <a:buFontTx/>
                <a:buChar char="•"/>
                <a:defRPr/>
              </a:pPr>
              <a:r>
                <a:rPr lang="en-GB" sz="2200" dirty="0">
                  <a:latin typeface="Trebuchet MS" pitchFamily="34" charset="0"/>
                </a:rPr>
                <a:t>Much faster: synthesize all pixels in a block at </a:t>
              </a:r>
              <a:r>
                <a:rPr lang="en-GB" sz="2200" dirty="0" smtClean="0">
                  <a:latin typeface="Trebuchet MS" pitchFamily="34" charset="0"/>
                </a:rPr>
                <a:t>once</a:t>
              </a:r>
              <a:endParaRPr lang="en-GB" sz="2200" dirty="0">
                <a:latin typeface="Trebuchet MS" pitchFamily="34" charset="0"/>
              </a:endParaRPr>
            </a:p>
          </p:txBody>
        </p:sp>
        <p:sp>
          <p:nvSpPr>
            <p:cNvPr id="23569" name="Text Box 871"/>
            <p:cNvSpPr txBox="1">
              <a:spLocks noChangeArrowheads="1"/>
            </p:cNvSpPr>
            <p:nvPr/>
          </p:nvSpPr>
          <p:spPr bwMode="auto">
            <a:xfrm>
              <a:off x="563" y="2241"/>
              <a:ext cx="148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>
                  <a:latin typeface="Trebuchet MS" pitchFamily="34" charset="0"/>
                </a:rPr>
                <a:t>Synthesizing a block</a:t>
              </a:r>
              <a:endParaRPr lang="en-US" sz="1600">
                <a:latin typeface="Trebuchet MS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bti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74638"/>
            <a:ext cx="1096963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581400" y="1295400"/>
            <a:ext cx="1770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Input texture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838200" y="2208213"/>
            <a:ext cx="544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rebuchet MS" pitchFamily="34" charset="0"/>
              </a:rPr>
              <a:t>B1</a:t>
            </a:r>
            <a:endParaRPr lang="en-US">
              <a:latin typeface="Trebuchet MS" pitchFamily="34" charset="0"/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1970088" y="2208213"/>
            <a:ext cx="544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rebuchet MS" pitchFamily="34" charset="0"/>
              </a:rPr>
              <a:t>B2</a:t>
            </a:r>
            <a:endParaRPr lang="en-US">
              <a:latin typeface="Trebuchet MS" pitchFamily="34" charset="0"/>
            </a:endParaRP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506413" y="3113088"/>
            <a:ext cx="25352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latin typeface="Trebuchet MS" pitchFamily="34" charset="0"/>
              </a:rPr>
              <a:t>Random placement </a:t>
            </a:r>
          </a:p>
          <a:p>
            <a:pPr algn="ctr"/>
            <a:r>
              <a:rPr lang="en-US" sz="2000" b="1">
                <a:latin typeface="Trebuchet MS" pitchFamily="34" charset="0"/>
              </a:rPr>
              <a:t>of blocks </a:t>
            </a:r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 flipH="1">
            <a:off x="4800600" y="5334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5257800" y="304800"/>
            <a:ext cx="790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Trebuchet MS" pitchFamily="34" charset="0"/>
              </a:rPr>
              <a:t>block</a:t>
            </a:r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4267200" y="533400"/>
            <a:ext cx="457200" cy="457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168650" y="1828800"/>
            <a:ext cx="2903538" cy="1984375"/>
            <a:chOff x="1996" y="1152"/>
            <a:chExt cx="1829" cy="1250"/>
          </a:xfrm>
        </p:grpSpPr>
        <p:sp>
          <p:nvSpPr>
            <p:cNvPr id="24602" name="Line 13"/>
            <p:cNvSpPr>
              <a:spLocks noChangeShapeType="1"/>
            </p:cNvSpPr>
            <p:nvPr/>
          </p:nvSpPr>
          <p:spPr bwMode="auto">
            <a:xfrm flipV="1">
              <a:off x="2832" y="1152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3" name="Text Box 14"/>
            <p:cNvSpPr txBox="1">
              <a:spLocks noChangeArrowheads="1"/>
            </p:cNvSpPr>
            <p:nvPr/>
          </p:nvSpPr>
          <p:spPr bwMode="auto">
            <a:xfrm>
              <a:off x="2304" y="1391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B1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24604" name="Text Box 15"/>
            <p:cNvSpPr txBox="1">
              <a:spLocks noChangeArrowheads="1"/>
            </p:cNvSpPr>
            <p:nvPr/>
          </p:nvSpPr>
          <p:spPr bwMode="auto">
            <a:xfrm>
              <a:off x="3024" y="1392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B2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24605" name="Text Box 16"/>
            <p:cNvSpPr txBox="1">
              <a:spLocks noChangeArrowheads="1"/>
            </p:cNvSpPr>
            <p:nvPr/>
          </p:nvSpPr>
          <p:spPr bwMode="auto">
            <a:xfrm>
              <a:off x="1996" y="1960"/>
              <a:ext cx="182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>
                  <a:latin typeface="Trebuchet MS" pitchFamily="34" charset="0"/>
                </a:rPr>
                <a:t>Neighboring blocks</a:t>
              </a:r>
            </a:p>
            <a:p>
              <a:pPr algn="ctr"/>
              <a:r>
                <a:rPr lang="en-US" sz="2000" b="1">
                  <a:latin typeface="Trebuchet MS" pitchFamily="34" charset="0"/>
                </a:rPr>
                <a:t>constrained by overlap</a:t>
              </a:r>
            </a:p>
          </p:txBody>
        </p:sp>
        <p:sp>
          <p:nvSpPr>
            <p:cNvPr id="24607" name="Rectangle 18" descr="5%"/>
            <p:cNvSpPr>
              <a:spLocks noChangeAspect="1" noChangeArrowheads="1"/>
            </p:cNvSpPr>
            <p:nvPr/>
          </p:nvSpPr>
          <p:spPr bwMode="auto">
            <a:xfrm>
              <a:off x="2256" y="1152"/>
              <a:ext cx="720" cy="720"/>
            </a:xfrm>
            <a:prstGeom prst="rect">
              <a:avLst/>
            </a:prstGeom>
            <a:noFill/>
            <a:ln w="28575">
              <a:solidFill>
                <a:srgbClr val="504A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8" name="Rectangle 19"/>
            <p:cNvSpPr>
              <a:spLocks noChangeAspect="1" noChangeArrowheads="1"/>
            </p:cNvSpPr>
            <p:nvPr/>
          </p:nvSpPr>
          <p:spPr bwMode="auto">
            <a:xfrm>
              <a:off x="2688" y="1152"/>
              <a:ext cx="720" cy="72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589" name="Rectangle 20"/>
          <p:cNvSpPr>
            <a:spLocks noChangeAspect="1" noChangeArrowheads="1"/>
          </p:cNvSpPr>
          <p:nvPr/>
        </p:nvSpPr>
        <p:spPr bwMode="auto">
          <a:xfrm>
            <a:off x="1676400" y="1828800"/>
            <a:ext cx="1143000" cy="1143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6553200" y="1828800"/>
            <a:ext cx="1828800" cy="1984375"/>
            <a:chOff x="4128" y="1152"/>
            <a:chExt cx="1152" cy="1250"/>
          </a:xfrm>
        </p:grpSpPr>
        <p:sp>
          <p:nvSpPr>
            <p:cNvPr id="24594" name="Freeform 22"/>
            <p:cNvSpPr>
              <a:spLocks/>
            </p:cNvSpPr>
            <p:nvPr/>
          </p:nvSpPr>
          <p:spPr bwMode="auto">
            <a:xfrm>
              <a:off x="4648" y="1152"/>
              <a:ext cx="104" cy="720"/>
            </a:xfrm>
            <a:custGeom>
              <a:avLst/>
              <a:gdLst>
                <a:gd name="T0" fmla="*/ 56 w 104"/>
                <a:gd name="T1" fmla="*/ 0 h 720"/>
                <a:gd name="T2" fmla="*/ 8 w 104"/>
                <a:gd name="T3" fmla="*/ 192 h 720"/>
                <a:gd name="T4" fmla="*/ 104 w 104"/>
                <a:gd name="T5" fmla="*/ 432 h 720"/>
                <a:gd name="T6" fmla="*/ 8 w 104"/>
                <a:gd name="T7" fmla="*/ 624 h 720"/>
                <a:gd name="T8" fmla="*/ 56 w 104"/>
                <a:gd name="T9" fmla="*/ 720 h 7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720"/>
                <a:gd name="T17" fmla="*/ 104 w 104"/>
                <a:gd name="T18" fmla="*/ 720 h 7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720">
                  <a:moveTo>
                    <a:pt x="56" y="0"/>
                  </a:moveTo>
                  <a:cubicBezTo>
                    <a:pt x="28" y="60"/>
                    <a:pt x="0" y="120"/>
                    <a:pt x="8" y="192"/>
                  </a:cubicBezTo>
                  <a:cubicBezTo>
                    <a:pt x="16" y="264"/>
                    <a:pt x="104" y="360"/>
                    <a:pt x="104" y="432"/>
                  </a:cubicBezTo>
                  <a:cubicBezTo>
                    <a:pt x="104" y="504"/>
                    <a:pt x="16" y="576"/>
                    <a:pt x="8" y="624"/>
                  </a:cubicBezTo>
                  <a:cubicBezTo>
                    <a:pt x="0" y="672"/>
                    <a:pt x="48" y="704"/>
                    <a:pt x="56" y="72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5" name="Text Box 23"/>
            <p:cNvSpPr txBox="1">
              <a:spLocks noChangeArrowheads="1"/>
            </p:cNvSpPr>
            <p:nvPr/>
          </p:nvSpPr>
          <p:spPr bwMode="auto">
            <a:xfrm>
              <a:off x="4172" y="1391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B1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24596" name="Text Box 24"/>
            <p:cNvSpPr txBox="1">
              <a:spLocks noChangeArrowheads="1"/>
            </p:cNvSpPr>
            <p:nvPr/>
          </p:nvSpPr>
          <p:spPr bwMode="auto">
            <a:xfrm>
              <a:off x="4892" y="1391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B2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24597" name="Text Box 25"/>
            <p:cNvSpPr txBox="1">
              <a:spLocks noChangeArrowheads="1"/>
            </p:cNvSpPr>
            <p:nvPr/>
          </p:nvSpPr>
          <p:spPr bwMode="auto">
            <a:xfrm>
              <a:off x="4262" y="1946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  <p:sp>
          <p:nvSpPr>
            <p:cNvPr id="24598" name="Text Box 26"/>
            <p:cNvSpPr txBox="1">
              <a:spLocks noChangeArrowheads="1"/>
            </p:cNvSpPr>
            <p:nvPr/>
          </p:nvSpPr>
          <p:spPr bwMode="auto">
            <a:xfrm>
              <a:off x="4144" y="1960"/>
              <a:ext cx="113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>
                  <a:latin typeface="Trebuchet MS" pitchFamily="34" charset="0"/>
                </a:rPr>
                <a:t>Minimal error</a:t>
              </a:r>
            </a:p>
            <a:p>
              <a:pPr algn="ctr"/>
              <a:r>
                <a:rPr lang="en-US" sz="2000" b="1">
                  <a:latin typeface="Trebuchet MS" pitchFamily="34" charset="0"/>
                </a:rPr>
                <a:t>boundary cut</a:t>
              </a:r>
            </a:p>
          </p:txBody>
        </p:sp>
        <p:sp>
          <p:nvSpPr>
            <p:cNvPr id="24600" name="Rectangle 28" descr="5%"/>
            <p:cNvSpPr>
              <a:spLocks noChangeAspect="1" noChangeArrowheads="1"/>
            </p:cNvSpPr>
            <p:nvPr/>
          </p:nvSpPr>
          <p:spPr bwMode="auto">
            <a:xfrm>
              <a:off x="4128" y="1152"/>
              <a:ext cx="720" cy="720"/>
            </a:xfrm>
            <a:prstGeom prst="rect">
              <a:avLst/>
            </a:prstGeom>
            <a:noFill/>
            <a:ln w="28575">
              <a:solidFill>
                <a:srgbClr val="504A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1" name="Rectangle 29"/>
            <p:cNvSpPr>
              <a:spLocks noChangeAspect="1" noChangeArrowheads="1"/>
            </p:cNvSpPr>
            <p:nvPr/>
          </p:nvSpPr>
          <p:spPr bwMode="auto">
            <a:xfrm>
              <a:off x="4560" y="1152"/>
              <a:ext cx="720" cy="72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591" name="Rectangle 30" descr="5%"/>
          <p:cNvSpPr>
            <a:spLocks noChangeAspect="1" noChangeArrowheads="1"/>
          </p:cNvSpPr>
          <p:nvPr/>
        </p:nvSpPr>
        <p:spPr bwMode="auto">
          <a:xfrm>
            <a:off x="508000" y="1828800"/>
            <a:ext cx="1143000" cy="1143000"/>
          </a:xfrm>
          <a:prstGeom prst="rect">
            <a:avLst/>
          </a:prstGeom>
          <a:noFill/>
          <a:ln w="28575">
            <a:solidFill>
              <a:srgbClr val="504A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3" name="Picture 10" descr="tile_ra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96875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1" descr="tile_matc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2950" y="396240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2" descr="tile_D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396240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62575" y="4343400"/>
            <a:ext cx="3248025" cy="2286000"/>
            <a:chOff x="3378" y="2736"/>
            <a:chExt cx="2046" cy="1440"/>
          </a:xfrm>
        </p:grpSpPr>
        <p:pic>
          <p:nvPicPr>
            <p:cNvPr id="25631" name="Picture 3" descr="left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78" y="2736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32" name="Picture 4" descr="right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68" y="2736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33" name="Text Box 5"/>
            <p:cNvSpPr txBox="1">
              <a:spLocks noChangeArrowheads="1"/>
            </p:cNvSpPr>
            <p:nvPr/>
          </p:nvSpPr>
          <p:spPr bwMode="auto">
            <a:xfrm>
              <a:off x="3381" y="3888"/>
              <a:ext cx="194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min. error boundary</a:t>
              </a:r>
            </a:p>
          </p:txBody>
        </p:sp>
      </p:grpSp>
      <p:pic>
        <p:nvPicPr>
          <p:cNvPr id="25603" name="Picture 6" descr="righ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18288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7" descr="lef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18288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Minimal error boundary</a:t>
            </a:r>
          </a:p>
        </p:txBody>
      </p:sp>
      <p:pic>
        <p:nvPicPr>
          <p:cNvPr id="25606" name="Picture 9" descr="result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9400" y="1828800"/>
            <a:ext cx="294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781800" y="4343400"/>
            <a:ext cx="1828800" cy="1692275"/>
            <a:chOff x="4272" y="2736"/>
            <a:chExt cx="1152" cy="1066"/>
          </a:xfrm>
        </p:grpSpPr>
        <p:pic>
          <p:nvPicPr>
            <p:cNvPr id="25629" name="Picture 11" descr="right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72" y="2736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30" name="Rectangle 12"/>
            <p:cNvSpPr>
              <a:spLocks noChangeArrowheads="1"/>
            </p:cNvSpPr>
            <p:nvPr/>
          </p:nvSpPr>
          <p:spPr bwMode="auto">
            <a:xfrm>
              <a:off x="5328" y="2736"/>
              <a:ext cx="96" cy="106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5362575" y="4343400"/>
            <a:ext cx="3268663" cy="1689100"/>
            <a:chOff x="3378" y="2736"/>
            <a:chExt cx="2059" cy="1064"/>
          </a:xfrm>
        </p:grpSpPr>
        <p:sp>
          <p:nvSpPr>
            <p:cNvPr id="25627" name="Rectangle 14"/>
            <p:cNvSpPr>
              <a:spLocks noChangeArrowheads="1"/>
            </p:cNvSpPr>
            <p:nvPr/>
          </p:nvSpPr>
          <p:spPr bwMode="auto">
            <a:xfrm>
              <a:off x="5184" y="2736"/>
              <a:ext cx="253" cy="10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5628" name="Picture 15" descr="result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378" y="2736"/>
              <a:ext cx="18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609" name="Text Box 16"/>
          <p:cNvSpPr txBox="1">
            <a:spLocks noChangeArrowheads="1"/>
          </p:cNvSpPr>
          <p:nvPr/>
        </p:nvSpPr>
        <p:spPr bwMode="auto">
          <a:xfrm>
            <a:off x="1066800" y="1295400"/>
            <a:ext cx="2840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rebuchet MS" pitchFamily="34" charset="0"/>
              </a:rPr>
              <a:t>overlapping blocks</a:t>
            </a:r>
          </a:p>
        </p:txBody>
      </p:sp>
      <p:sp>
        <p:nvSpPr>
          <p:cNvPr id="25610" name="Text Box 17"/>
          <p:cNvSpPr txBox="1">
            <a:spLocks noChangeArrowheads="1"/>
          </p:cNvSpPr>
          <p:nvPr/>
        </p:nvSpPr>
        <p:spPr bwMode="auto">
          <a:xfrm>
            <a:off x="5389563" y="1295400"/>
            <a:ext cx="2700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rebuchet MS" pitchFamily="34" charset="0"/>
              </a:rPr>
              <a:t>vertical boundary</a:t>
            </a:r>
          </a:p>
        </p:txBody>
      </p:sp>
      <p:sp>
        <p:nvSpPr>
          <p:cNvPr id="25611" name="AutoShape 18"/>
          <p:cNvSpPr>
            <a:spLocks noChangeArrowheads="1"/>
          </p:cNvSpPr>
          <p:nvPr/>
        </p:nvSpPr>
        <p:spPr bwMode="auto">
          <a:xfrm>
            <a:off x="4495800" y="24384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914400" y="1819275"/>
            <a:ext cx="3429000" cy="4810125"/>
            <a:chOff x="576" y="1146"/>
            <a:chExt cx="2160" cy="3030"/>
          </a:xfrm>
        </p:grpSpPr>
        <p:pic>
          <p:nvPicPr>
            <p:cNvPr id="25614" name="Picture 20" descr="err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80" y="2736"/>
              <a:ext cx="2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5" name="Picture 21" descr="left"/>
            <p:cNvPicPr>
              <a:picLocks noChangeAspect="1" noChangeArrowheads="1"/>
            </p:cNvPicPr>
            <p:nvPr/>
          </p:nvPicPr>
          <p:blipFill>
            <a:blip r:embed="rId6" cstate="print"/>
            <a:srcRect l="75000"/>
            <a:stretch>
              <a:fillRect/>
            </a:stretch>
          </p:blipFill>
          <p:spPr bwMode="auto">
            <a:xfrm>
              <a:off x="720" y="2736"/>
              <a:ext cx="264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6" name="Picture 22" descr="right"/>
            <p:cNvPicPr>
              <a:picLocks noChangeAspect="1" noChangeArrowheads="1"/>
            </p:cNvPicPr>
            <p:nvPr/>
          </p:nvPicPr>
          <p:blipFill>
            <a:blip r:embed="rId5" cstate="print"/>
            <a:srcRect r="76137"/>
            <a:stretch>
              <a:fillRect/>
            </a:stretch>
          </p:blipFill>
          <p:spPr bwMode="auto">
            <a:xfrm>
              <a:off x="1440" y="2736"/>
              <a:ext cx="252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31607" name="Rectangle 23"/>
            <p:cNvSpPr>
              <a:spLocks noChangeArrowheads="1"/>
            </p:cNvSpPr>
            <p:nvPr/>
          </p:nvSpPr>
          <p:spPr bwMode="auto">
            <a:xfrm>
              <a:off x="1008" y="2611"/>
              <a:ext cx="418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7200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_</a:t>
              </a:r>
            </a:p>
          </p:txBody>
        </p:sp>
        <p:sp>
          <p:nvSpPr>
            <p:cNvPr id="1731608" name="Rectangle 24"/>
            <p:cNvSpPr>
              <a:spLocks noChangeArrowheads="1"/>
            </p:cNvSpPr>
            <p:nvPr/>
          </p:nvSpPr>
          <p:spPr bwMode="auto">
            <a:xfrm>
              <a:off x="1968" y="2880"/>
              <a:ext cx="425" cy="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66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=</a:t>
              </a:r>
            </a:p>
          </p:txBody>
        </p:sp>
        <p:sp>
          <p:nvSpPr>
            <p:cNvPr id="1731609" name="Rectangle 25"/>
            <p:cNvSpPr>
              <a:spLocks noChangeArrowheads="1"/>
            </p:cNvSpPr>
            <p:nvPr/>
          </p:nvSpPr>
          <p:spPr bwMode="auto">
            <a:xfrm>
              <a:off x="1824" y="2400"/>
              <a:ext cx="292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4400">
                  <a:effectLst>
                    <a:outerShdw blurRad="38100" dist="38100" dir="2700000" algn="tl">
                      <a:srgbClr val="4D4D4D"/>
                    </a:outerShdw>
                  </a:effectLst>
                </a:rPr>
                <a:t>2</a:t>
              </a:r>
            </a:p>
          </p:txBody>
        </p:sp>
        <p:sp>
          <p:nvSpPr>
            <p:cNvPr id="25620" name="Line 26"/>
            <p:cNvSpPr>
              <a:spLocks noChangeShapeType="1"/>
            </p:cNvSpPr>
            <p:nvPr/>
          </p:nvSpPr>
          <p:spPr bwMode="auto">
            <a:xfrm flipH="1">
              <a:off x="1584" y="2304"/>
              <a:ext cx="192" cy="33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1" name="AutoShape 27"/>
            <p:cNvSpPr>
              <a:spLocks noChangeArrowheads="1"/>
            </p:cNvSpPr>
            <p:nvPr/>
          </p:nvSpPr>
          <p:spPr bwMode="auto">
            <a:xfrm>
              <a:off x="576" y="2640"/>
              <a:ext cx="1248" cy="1248"/>
            </a:xfrm>
            <a:prstGeom prst="bracketPair">
              <a:avLst>
                <a:gd name="adj" fmla="val 713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2" name="Line 28"/>
            <p:cNvSpPr>
              <a:spLocks noChangeShapeType="1"/>
            </p:cNvSpPr>
            <p:nvPr/>
          </p:nvSpPr>
          <p:spPr bwMode="auto">
            <a:xfrm flipH="1">
              <a:off x="1056" y="2304"/>
              <a:ext cx="192" cy="33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3" name="Rectangle 29"/>
            <p:cNvSpPr>
              <a:spLocks noChangeArrowheads="1"/>
            </p:cNvSpPr>
            <p:nvPr/>
          </p:nvSpPr>
          <p:spPr bwMode="auto">
            <a:xfrm>
              <a:off x="1680" y="1146"/>
              <a:ext cx="253" cy="106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4" name="Rectangle 30"/>
            <p:cNvSpPr>
              <a:spLocks noChangeArrowheads="1"/>
            </p:cNvSpPr>
            <p:nvPr/>
          </p:nvSpPr>
          <p:spPr bwMode="auto">
            <a:xfrm>
              <a:off x="1236" y="1146"/>
              <a:ext cx="253" cy="106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5" name="Text Box 31"/>
            <p:cNvSpPr txBox="1">
              <a:spLocks noChangeArrowheads="1"/>
            </p:cNvSpPr>
            <p:nvPr/>
          </p:nvSpPr>
          <p:spPr bwMode="auto">
            <a:xfrm>
              <a:off x="944" y="3888"/>
              <a:ext cx="13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overlap error</a:t>
              </a:r>
            </a:p>
          </p:txBody>
        </p:sp>
        <p:sp>
          <p:nvSpPr>
            <p:cNvPr id="25626" name="Rectangle 32"/>
            <p:cNvSpPr>
              <a:spLocks noChangeArrowheads="1"/>
            </p:cNvSpPr>
            <p:nvPr/>
          </p:nvSpPr>
          <p:spPr bwMode="auto">
            <a:xfrm>
              <a:off x="2483" y="2736"/>
              <a:ext cx="253" cy="1066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731617" name="Picture 33" descr="mask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81450" y="4343400"/>
            <a:ext cx="40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31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11_out_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4738" y="2827338"/>
            <a:ext cx="3725862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11_s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2475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23_out_s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 descr="23_s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9_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 descr="9_out_s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 descr="radishes_s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2475" y="574675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radishes_out_s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4648200" y="2817813"/>
          <a:ext cx="3811588" cy="381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22" name="PhotoSuite Image" r:id="rId4" imgW="3981600" imgH="3981600" progId="">
                  <p:embed/>
                </p:oleObj>
              </mc:Choice>
              <mc:Fallback>
                <p:oleObj name="PhotoSuite Image" r:id="rId4" imgW="3981600" imgH="39816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817813"/>
                        <a:ext cx="3811588" cy="381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5562600" y="6096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23" name="PhotoSuite Image" r:id="rId6" imgW="1828800" imgH="1828800" progId="">
                  <p:embed/>
                </p:oleObj>
              </mc:Choice>
              <mc:Fallback>
                <p:oleObj name="PhotoSuite Image" r:id="rId6" imgW="1828800" imgH="182880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609600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1447800" y="6096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24" name="PhotoSuite Image" r:id="rId8" imgW="1828800" imgH="1828800" progId="">
                  <p:embed/>
                </p:oleObj>
              </mc:Choice>
              <mc:Fallback>
                <p:oleObj name="PhotoSuite Image" r:id="rId8" imgW="1828800" imgH="182880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609600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533400" y="2817813"/>
          <a:ext cx="3811588" cy="381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25" name="PhotoSuite Image" r:id="rId10" imgW="3943440" imgH="3943440" progId="">
                  <p:embed/>
                </p:oleObj>
              </mc:Choice>
              <mc:Fallback>
                <p:oleObj name="PhotoSuite Image" r:id="rId10" imgW="3943440" imgH="394344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817813"/>
                        <a:ext cx="3811588" cy="381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ans_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 descr="cans_out_s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 descr="windows_s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2475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 descr="windows_out_s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 descr="app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4403725"/>
            <a:ext cx="21939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3" descr="apples_o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3627438"/>
            <a:ext cx="4389438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4191000" y="419100"/>
          <a:ext cx="3314700" cy="293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40" name="PhotoSuite Image" r:id="rId6" imgW="3314880" imgH="2933640" progId="">
                  <p:embed/>
                </p:oleObj>
              </mc:Choice>
              <mc:Fallback>
                <p:oleObj name="PhotoSuite Image" r:id="rId6" imgW="3314880" imgH="293364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419100"/>
                        <a:ext cx="3314700" cy="293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5"/>
          <p:cNvGraphicFramePr>
            <a:graphicFrameLocks noChangeAspect="1"/>
          </p:cNvGraphicFramePr>
          <p:nvPr/>
        </p:nvGraphicFramePr>
        <p:xfrm>
          <a:off x="1752600" y="1209675"/>
          <a:ext cx="1619250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41" name="PhotoSuite Image" r:id="rId8" imgW="1619280" imgH="1457280" progId="">
                  <p:embed/>
                </p:oleObj>
              </mc:Choice>
              <mc:Fallback>
                <p:oleObj name="PhotoSuite Image" r:id="rId8" imgW="1619280" imgH="145728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209675"/>
                        <a:ext cx="1619250" cy="1457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1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09600" y="1143000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dirty="0" smtClean="0"/>
              <a:t>Class favorite results</a:t>
            </a:r>
          </a:p>
          <a:p>
            <a:r>
              <a:rPr lang="en-US" sz="2400" dirty="0" smtClean="0"/>
              <a:t>“Amitabh Bachman / Caricature” by Sahil Handa</a:t>
            </a:r>
          </a:p>
          <a:p>
            <a:endParaRPr lang="en-US" dirty="0" smtClean="0"/>
          </a:p>
          <a:p>
            <a:pPr>
              <a:buFont typeface="Arial" charset="0"/>
              <a:buNone/>
            </a:pPr>
            <a:endParaRPr lang="en-US" dirty="0"/>
          </a:p>
        </p:txBody>
      </p:sp>
      <p:pic>
        <p:nvPicPr>
          <p:cNvPr id="203778" name="Picture 2" descr="http://handa1.projects.cs.illinois.edu/cs498dwh/proj1/images/result/amitabh/amitab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96971"/>
            <a:ext cx="1188628" cy="136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780" name="Picture 4" descr="http://handa1.projects.cs.illinois.edu/cs498dwh/proj1/images/result/amitabh/carica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719" y="191219"/>
            <a:ext cx="1890317" cy="137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782" name="Picture 6" descr="http://handa1.projects.cs.illinois.edu/cs498dwh/proj1/images/result/amitabh/res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362200"/>
            <a:ext cx="5029200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handa1.projects.cs.illinois.edu/cs498dwh/proj1/images/result/amitabh/resul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474" y="6026150"/>
            <a:ext cx="853931" cy="60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51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257175" y="5486400"/>
          <a:ext cx="11430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67" name="PhotoSuite Image" r:id="rId4" imgW="914400" imgH="914400" progId="">
                  <p:embed/>
                </p:oleObj>
              </mc:Choice>
              <mc:Fallback>
                <p:oleObj name="PhotoSuite Image" r:id="rId4" imgW="914400" imgH="9144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" y="5486400"/>
                        <a:ext cx="11430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5" name="Picture 3" descr="S2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03725" y="2041525"/>
            <a:ext cx="146367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4" descr="S29_o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89638" y="579438"/>
            <a:ext cx="2925762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5" descr="peanuts_ou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4038600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6" descr="yellow-peppers_ou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89638" y="3703638"/>
            <a:ext cx="2925762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7" descr="yellow-peppers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03725" y="5165725"/>
            <a:ext cx="146367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23" name="Object 8"/>
          <p:cNvGraphicFramePr>
            <a:graphicFrameLocks noChangeAspect="1"/>
          </p:cNvGraphicFramePr>
          <p:nvPr/>
        </p:nvGraphicFramePr>
        <p:xfrm>
          <a:off x="1600200" y="1104900"/>
          <a:ext cx="2419350" cy="241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68" name="PhotoSuite Image" r:id="rId11" imgW="2419200" imgH="2419200" progId="">
                  <p:embed/>
                </p:oleObj>
              </mc:Choice>
              <mc:Fallback>
                <p:oleObj name="PhotoSuite Image" r:id="rId11" imgW="2419200" imgH="241920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104900"/>
                        <a:ext cx="2419350" cy="241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9"/>
          <p:cNvGraphicFramePr>
            <a:graphicFrameLocks noChangeAspect="1"/>
          </p:cNvGraphicFramePr>
          <p:nvPr/>
        </p:nvGraphicFramePr>
        <p:xfrm>
          <a:off x="266700" y="2286000"/>
          <a:ext cx="12192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69" name="PhotoSuite Image" r:id="rId13" imgW="1219320" imgH="1219320" progId="">
                  <p:embed/>
                </p:oleObj>
              </mc:Choice>
              <mc:Fallback>
                <p:oleObj name="PhotoSuite Image" r:id="rId13" imgW="1219320" imgH="1219320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" y="2286000"/>
                        <a:ext cx="12192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5867400" y="6096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694" name="PhotoSuite Image" r:id="rId4" imgW="2438280" imgH="2438280" progId="">
                  <p:embed/>
                </p:oleObj>
              </mc:Choice>
              <mc:Fallback>
                <p:oleObj name="PhotoSuite Image" r:id="rId4" imgW="2438280" imgH="243828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609600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4876800" y="2819400"/>
          <a:ext cx="3810000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695" name="PhotoSuite Image" r:id="rId6" imgW="5086440" imgH="5086440" progId="">
                  <p:embed/>
                </p:oleObj>
              </mc:Choice>
              <mc:Fallback>
                <p:oleObj name="PhotoSuite Image" r:id="rId6" imgW="5086440" imgH="508644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2819400"/>
                        <a:ext cx="3810000" cy="381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4"/>
          <p:cNvGraphicFramePr>
            <a:graphicFrameLocks noChangeAspect="1"/>
          </p:cNvGraphicFramePr>
          <p:nvPr/>
        </p:nvGraphicFramePr>
        <p:xfrm>
          <a:off x="457200" y="2819400"/>
          <a:ext cx="3810000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696" name="PhotoSuite Image" r:id="rId8" imgW="5086440" imgH="5086440" progId="">
                  <p:embed/>
                </p:oleObj>
              </mc:Choice>
              <mc:Fallback>
                <p:oleObj name="PhotoSuite Image" r:id="rId8" imgW="5086440" imgH="508644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819400"/>
                        <a:ext cx="3810000" cy="381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9" name="Object 5"/>
          <p:cNvGraphicFramePr>
            <a:graphicFrameLocks noChangeAspect="1"/>
          </p:cNvGraphicFramePr>
          <p:nvPr/>
        </p:nvGraphicFramePr>
        <p:xfrm>
          <a:off x="1447800" y="6096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697" name="PhotoSuite Image" r:id="rId10" imgW="2438280" imgH="2438280" progId="">
                  <p:embed/>
                </p:oleObj>
              </mc:Choice>
              <mc:Fallback>
                <p:oleObj name="PhotoSuite Image" r:id="rId10" imgW="2438280" imgH="243828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609600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3565525" y="676275"/>
            <a:ext cx="18446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latin typeface="Trebuchet MS" pitchFamily="34" charset="0"/>
              </a:rPr>
              <a:t>Failures</a:t>
            </a:r>
            <a:endParaRPr lang="en-US" sz="3200" b="1" dirty="0">
              <a:latin typeface="Trebuchet M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3352800" y="2971800"/>
            <a:ext cx="2598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Portilla &amp; Simoncelli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902075" y="6461125"/>
            <a:ext cx="1660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Wei &amp; Levoy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7254768" y="6461125"/>
            <a:ext cx="1127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Trebuchet MS" pitchFamily="34" charset="0"/>
              </a:rPr>
              <a:t>Quilting</a:t>
            </a:r>
            <a:endParaRPr lang="en-US" sz="2000" b="1" dirty="0">
              <a:solidFill>
                <a:schemeClr val="tx2"/>
              </a:solidFill>
              <a:latin typeface="Trebuchet MS" pitchFamily="34" charset="0"/>
            </a:endParaRPr>
          </a:p>
        </p:txBody>
      </p:sp>
      <p:pic>
        <p:nvPicPr>
          <p:cNvPr id="31749" name="Picture 5" descr="brick3_m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8238" y="762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 descr="brick3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0238" y="762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7" descr="brick3_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2238" y="1798638"/>
            <a:ext cx="2925762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8" descr="brick3_s_We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70238" y="35052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9" descr="brick3_s_o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8238" y="35052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6505575" y="2971800"/>
            <a:ext cx="2105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Xu, Guo &amp; Shum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457200" y="4724400"/>
            <a:ext cx="21478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input image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tex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238" y="18288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 descr="tex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0238" y="762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 descr="text_mo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8238" y="762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 descr="text_We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70238" y="35052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6" descr="text_o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8238" y="35052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3352800" y="2971800"/>
            <a:ext cx="2598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Portilla &amp; Simoncelli</a:t>
            </a: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3902075" y="6461125"/>
            <a:ext cx="1660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Wei &amp; Levoy</a:t>
            </a: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6797568" y="6461125"/>
            <a:ext cx="1127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Trebuchet MS" pitchFamily="34" charset="0"/>
              </a:rPr>
              <a:t>Quilting</a:t>
            </a:r>
            <a:endParaRPr lang="en-US" sz="2000" b="1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457200" y="4724400"/>
            <a:ext cx="21478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input image</a:t>
            </a: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6505575" y="2971800"/>
            <a:ext cx="2105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Xu, Guo &amp; Shum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Political Texture Synthesis!</a:t>
            </a:r>
          </a:p>
        </p:txBody>
      </p:sp>
      <p:pic>
        <p:nvPicPr>
          <p:cNvPr id="33795" name="Picture 3" descr="The image “http://www-2.cs.cmu.edu/~efros/bush_ad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2700" y="990600"/>
            <a:ext cx="442277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In-painting natural scenes</a:t>
            </a:r>
            <a:endParaRPr lang="en-US" dirty="0"/>
          </a:p>
        </p:txBody>
      </p:sp>
      <p:pic>
        <p:nvPicPr>
          <p:cNvPr id="299010" name="Picture 2"/>
          <p:cNvPicPr>
            <a:picLocks noChangeAspect="1" noChangeArrowheads="1"/>
          </p:cNvPicPr>
          <p:nvPr/>
        </p:nvPicPr>
        <p:blipFill>
          <a:blip r:embed="rId2" cstate="print"/>
          <a:srcRect r="50365"/>
          <a:stretch>
            <a:fillRect/>
          </a:stretch>
        </p:blipFill>
        <p:spPr bwMode="auto">
          <a:xfrm>
            <a:off x="381000" y="1676400"/>
            <a:ext cx="25908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2700" y="6400800"/>
            <a:ext cx="9117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Arial" charset="0"/>
              </a:rPr>
              <a:t>Criminisi</a:t>
            </a:r>
            <a:r>
              <a:rPr lang="en-US" sz="1600" dirty="0">
                <a:latin typeface="Arial" charset="0"/>
              </a:rPr>
              <a:t>, Perez, and Toyama. “</a:t>
            </a:r>
            <a:r>
              <a:rPr lang="en-US" sz="1600" dirty="0">
                <a:latin typeface="Arial" charset="0"/>
                <a:hlinkClick r:id="rId3"/>
              </a:rPr>
              <a:t>Object Removal by Exemplar-based </a:t>
            </a:r>
            <a:r>
              <a:rPr lang="en-US" sz="1600" dirty="0" err="1">
                <a:latin typeface="Arial" charset="0"/>
                <a:hlinkClick r:id="rId3"/>
              </a:rPr>
              <a:t>Inpainting</a:t>
            </a:r>
            <a:r>
              <a:rPr lang="en-US" sz="1600" dirty="0">
                <a:latin typeface="Arial" charset="0"/>
              </a:rPr>
              <a:t>,” Proc. CVPR, 2003.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5400" t="11733" r="71200" b="33146"/>
          <a:stretch>
            <a:fillRect/>
          </a:stretch>
        </p:blipFill>
        <p:spPr bwMode="auto">
          <a:xfrm>
            <a:off x="3303917" y="1806156"/>
            <a:ext cx="2343509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49635" r="729"/>
          <a:stretch>
            <a:fillRect/>
          </a:stretch>
        </p:blipFill>
        <p:spPr bwMode="auto">
          <a:xfrm>
            <a:off x="5943600" y="1676400"/>
            <a:ext cx="25908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idea: Filling order matters</a:t>
            </a:r>
            <a:endParaRPr lang="en-US" dirty="0"/>
          </a:p>
        </p:txBody>
      </p:sp>
      <p:pic>
        <p:nvPicPr>
          <p:cNvPr id="300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743200"/>
            <a:ext cx="122872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7200" y="3886200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with Hole</a:t>
            </a:r>
            <a:endParaRPr lang="en-US" dirty="0"/>
          </a:p>
        </p:txBody>
      </p:sp>
      <p:pic>
        <p:nvPicPr>
          <p:cNvPr id="3000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5253" y="2794959"/>
            <a:ext cx="120015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09600" y="2743200"/>
            <a:ext cx="1219200" cy="114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48000" y="2667000"/>
            <a:ext cx="1219200" cy="114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90800" y="3834441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Raster-Scan Order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52800" y="1752600"/>
            <a:ext cx="2985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In-painting Result</a:t>
            </a:r>
            <a:endParaRPr lang="en-US" sz="2800" dirty="0"/>
          </a:p>
        </p:txBody>
      </p:sp>
      <p:pic>
        <p:nvPicPr>
          <p:cNvPr id="3000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2971800"/>
            <a:ext cx="109537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4953000" y="2667000"/>
            <a:ext cx="1219200" cy="114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495800" y="38100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Onion-Peel (Concentric Layers)</a:t>
            </a:r>
            <a:endParaRPr lang="en-US" dirty="0"/>
          </a:p>
        </p:txBody>
      </p:sp>
      <p:pic>
        <p:nvPicPr>
          <p:cNvPr id="30003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58025" y="2819400"/>
            <a:ext cx="124777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7058025" y="2667000"/>
            <a:ext cx="1219200" cy="114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553200" y="38100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Gradient-Sensitive Order</a:t>
            </a:r>
            <a:endParaRPr lang="en-US" dirty="0"/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12700" y="6400800"/>
            <a:ext cx="9117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Arial" charset="0"/>
              </a:rPr>
              <a:t>Criminisi</a:t>
            </a:r>
            <a:r>
              <a:rPr lang="en-US" sz="1600" dirty="0">
                <a:latin typeface="Arial" charset="0"/>
              </a:rPr>
              <a:t>, Perez, and Toyama. “</a:t>
            </a:r>
            <a:r>
              <a:rPr lang="en-US" sz="1600" dirty="0">
                <a:latin typeface="Arial" charset="0"/>
                <a:hlinkClick r:id="rId7"/>
              </a:rPr>
              <a:t>Object Removal by Exemplar-based </a:t>
            </a:r>
            <a:r>
              <a:rPr lang="en-US" sz="1600" dirty="0" err="1">
                <a:latin typeface="Arial" charset="0"/>
                <a:hlinkClick r:id="rId7"/>
              </a:rPr>
              <a:t>Inpainting</a:t>
            </a:r>
            <a:r>
              <a:rPr lang="en-US" sz="1600" dirty="0">
                <a:latin typeface="Arial" charset="0"/>
              </a:rPr>
              <a:t>,” Proc. CVPR, 2003.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Filling order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Fill a pixel that: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Is surrounded by other known pixels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Is a continuation of a strong gradient or edge</a:t>
            </a:r>
            <a:endParaRPr lang="en-US" dirty="0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2700" y="6400800"/>
            <a:ext cx="9117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Arial" charset="0"/>
              </a:rPr>
              <a:t>Criminisi</a:t>
            </a:r>
            <a:r>
              <a:rPr lang="en-US" sz="1600" dirty="0">
                <a:latin typeface="Arial" charset="0"/>
              </a:rPr>
              <a:t>, Perez, and Toyama. “</a:t>
            </a:r>
            <a:r>
              <a:rPr lang="en-US" sz="1600" dirty="0">
                <a:latin typeface="Arial" charset="0"/>
                <a:hlinkClick r:id="rId2"/>
              </a:rPr>
              <a:t>Object Removal by Exemplar-based </a:t>
            </a:r>
            <a:r>
              <a:rPr lang="en-US" sz="1600" dirty="0" err="1">
                <a:latin typeface="Arial" charset="0"/>
                <a:hlinkClick r:id="rId2"/>
              </a:rPr>
              <a:t>Inpainting</a:t>
            </a:r>
            <a:r>
              <a:rPr lang="en-US" sz="1600" dirty="0">
                <a:latin typeface="Arial" charset="0"/>
              </a:rPr>
              <a:t>,” Proc. CVPR, 2003.</a:t>
            </a:r>
          </a:p>
        </p:txBody>
      </p:sp>
      <p:pic>
        <p:nvPicPr>
          <p:cNvPr id="301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2819400"/>
            <a:ext cx="1981200" cy="32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2700" y="6400800"/>
            <a:ext cx="9117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Arial" charset="0"/>
              </a:rPr>
              <a:t>Criminisi</a:t>
            </a:r>
            <a:r>
              <a:rPr lang="en-US" sz="1600" dirty="0">
                <a:latin typeface="Arial" charset="0"/>
              </a:rPr>
              <a:t>, Perez, and Toyama. “</a:t>
            </a:r>
            <a:r>
              <a:rPr lang="en-US" sz="1600" dirty="0">
                <a:latin typeface="Arial" charset="0"/>
                <a:hlinkClick r:id="rId2"/>
              </a:rPr>
              <a:t>Object Removal by Exemplar-based </a:t>
            </a:r>
            <a:r>
              <a:rPr lang="en-US" sz="1600" dirty="0" err="1">
                <a:latin typeface="Arial" charset="0"/>
                <a:hlinkClick r:id="rId2"/>
              </a:rPr>
              <a:t>Inpainting</a:t>
            </a:r>
            <a:r>
              <a:rPr lang="en-US" sz="1600" dirty="0">
                <a:latin typeface="Arial" charset="0"/>
              </a:rPr>
              <a:t>,” Proc. CVPR, 2003.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676400"/>
            <a:ext cx="6715125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066800" y="4648200"/>
            <a:ext cx="6477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    Original          </a:t>
            </a:r>
            <a:r>
              <a:rPr lang="en-US" dirty="0" smtClean="0"/>
              <a:t>With Hole            Onion-Ring Fill      </a:t>
            </a:r>
            <a:r>
              <a:rPr lang="en-US" dirty="0" err="1"/>
              <a:t>Criminisi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828800"/>
            <a:ext cx="546735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981200" y="6019800"/>
            <a:ext cx="20441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Concentric Layers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12003" y="6019800"/>
            <a:ext cx="20697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Gradient Sensitive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1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Effect of color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04802" name="Picture 2" descr="http://sakshuw1.projects.cs.illinois.edu/cs498dwh/proj1/img/2_im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8" y="1697421"/>
            <a:ext cx="2945921" cy="388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04" name="Picture 4" descr="http://sakshuw1.projects.cs.illinois.edu/cs498dwh/proj1/img/color_hig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630" y="1697422"/>
            <a:ext cx="2957618" cy="388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06" name="Picture 6" descr="http://sakshuw1.projects.cs.illinois.edu/cs498dwh/proj1/img/color_l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018" y="1697421"/>
            <a:ext cx="2957617" cy="388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sakshuw1.projects.cs.illinois.edu/cs498dwh/proj1/img/2_im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16" y="5630287"/>
            <a:ext cx="761284" cy="100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sakshuw1.projects.cs.illinois.edu/cs498dwh/proj1/img/color_high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715" y="5668503"/>
            <a:ext cx="735241" cy="96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sakshuw1.projects.cs.illinois.edu/cs498dwh/proj1/img/color_low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454" y="5659820"/>
            <a:ext cx="741843" cy="97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31956" y="222683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Result from </a:t>
            </a:r>
            <a:r>
              <a:rPr lang="en-US" dirty="0" smtClean="0">
                <a:hlinkClick r:id="rId8"/>
              </a:rPr>
              <a:t>Sukolsak </a:t>
            </a:r>
            <a:r>
              <a:rPr lang="en-US" dirty="0" err="1" smtClean="0">
                <a:hlinkClick r:id="rId8"/>
              </a:rPr>
              <a:t>Shakshuwong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322596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237712" y="132808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HF Color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082828" y="1344327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F Color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99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4354" name="Picture 2" descr="temp2-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35700" y="2436813"/>
            <a:ext cx="31369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4355" name="Picture 3" descr="temp1-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35700" y="2436813"/>
            <a:ext cx="31369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4356" name="Text Box 4"/>
          <p:cNvSpPr txBox="1">
            <a:spLocks noChangeArrowheads="1"/>
          </p:cNvSpPr>
          <p:nvPr/>
        </p:nvSpPr>
        <p:spPr bwMode="auto">
          <a:xfrm>
            <a:off x="2667000" y="2898775"/>
            <a:ext cx="7048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7200" b="1">
                <a:effectLst>
                  <a:outerShdw blurRad="38100" dist="38100" dir="2700000" algn="tl">
                    <a:srgbClr val="4D4D4D"/>
                  </a:outerShdw>
                </a:effectLst>
              </a:rPr>
              <a:t>+</a:t>
            </a:r>
            <a:endParaRPr lang="en-US" sz="6000" b="1">
              <a:effectLst>
                <a:outerShdw blurRad="38100" dist="38100" dir="2700000" algn="tl">
                  <a:srgbClr val="4D4D4D"/>
                </a:outerShdw>
              </a:effectLst>
            </a:endParaRPr>
          </a:p>
        </p:txBody>
      </p:sp>
      <p:sp>
        <p:nvSpPr>
          <p:cNvPr id="1764357" name="Rectangle 5"/>
          <p:cNvSpPr>
            <a:spLocks noChangeArrowheads="1"/>
          </p:cNvSpPr>
          <p:nvPr/>
        </p:nvSpPr>
        <p:spPr bwMode="auto">
          <a:xfrm>
            <a:off x="5715000" y="2868613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>
                <a:effectLst>
                  <a:outerShdw blurRad="38100" dist="38100" dir="2700000" algn="tl">
                    <a:srgbClr val="4D4D4D"/>
                  </a:outerShdw>
                </a:effectLst>
              </a:rPr>
              <a:t>=</a:t>
            </a:r>
          </a:p>
        </p:txBody>
      </p:sp>
      <p:pic>
        <p:nvPicPr>
          <p:cNvPr id="36870" name="Picture 6" descr="newpotat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25" y="2571750"/>
            <a:ext cx="2822575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 descr="neworange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52800" y="2438400"/>
            <a:ext cx="2560638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Texture Transfer</a:t>
            </a:r>
          </a:p>
        </p:txBody>
      </p:sp>
      <p:sp>
        <p:nvSpPr>
          <p:cNvPr id="3687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1295400"/>
          </a:xfrm>
        </p:spPr>
        <p:txBody>
          <a:bodyPr/>
          <a:lstStyle/>
          <a:p>
            <a:pPr eaLnBrk="1" hangingPunct="1"/>
            <a:r>
              <a:rPr lang="en-US" smtClean="0"/>
              <a:t>Try to explain one object with bits and pieces of another object: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6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 Transfer </a:t>
            </a:r>
            <a:endParaRPr lang="en-US" sz="3800" smtClean="0"/>
          </a:p>
        </p:txBody>
      </p:sp>
      <p:graphicFrame>
        <p:nvGraphicFramePr>
          <p:cNvPr id="7170" name="Object 3"/>
          <p:cNvGraphicFramePr>
            <a:graphicFrameLocks noChangeAspect="1"/>
          </p:cNvGraphicFramePr>
          <p:nvPr/>
        </p:nvGraphicFramePr>
        <p:xfrm>
          <a:off x="1371600" y="990600"/>
          <a:ext cx="2144713" cy="260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15" name="PhotoSuite Image" r:id="rId4" imgW="1143000" imgH="1390680" progId="">
                  <p:embed/>
                </p:oleObj>
              </mc:Choice>
              <mc:Fallback>
                <p:oleObj name="PhotoSuite Image" r:id="rId4" imgW="1143000" imgH="139068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990600"/>
                        <a:ext cx="2144713" cy="2609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4"/>
          <p:cNvGraphicFramePr>
            <a:graphicFrameLocks noChangeAspect="1"/>
          </p:cNvGraphicFramePr>
          <p:nvPr/>
        </p:nvGraphicFramePr>
        <p:xfrm>
          <a:off x="1504950" y="4419600"/>
          <a:ext cx="2076450" cy="209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16" name="PhotoSuite Image" r:id="rId6" imgW="2076480" imgH="2095560" progId="">
                  <p:embed/>
                </p:oleObj>
              </mc:Choice>
              <mc:Fallback>
                <p:oleObj name="PhotoSuite Image" r:id="rId6" imgW="2076480" imgH="209556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4950" y="4419600"/>
                        <a:ext cx="2076450" cy="209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2" name="Object 5"/>
          <p:cNvGraphicFramePr>
            <a:graphicFrameLocks noChangeAspect="1"/>
          </p:cNvGraphicFramePr>
          <p:nvPr/>
        </p:nvGraphicFramePr>
        <p:xfrm>
          <a:off x="6172200" y="2209800"/>
          <a:ext cx="2286000" cy="278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17" name="PhotoSuite Image" r:id="rId8" imgW="2286000" imgH="2781360" progId="">
                  <p:embed/>
                </p:oleObj>
              </mc:Choice>
              <mc:Fallback>
                <p:oleObj name="PhotoSuite Image" r:id="rId8" imgW="2286000" imgH="278136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2209800"/>
                        <a:ext cx="2286000" cy="278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3733800" y="990600"/>
            <a:ext cx="1452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Constraint</a:t>
            </a:r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 flipV="1">
            <a:off x="3581400" y="3505200"/>
            <a:ext cx="10668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3505200" y="2286000"/>
            <a:ext cx="11430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4648200" y="35052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3886200" y="6019800"/>
            <a:ext cx="2068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Texture sample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454025" y="1219200"/>
            <a:ext cx="51085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2800" dirty="0" smtClean="0"/>
              <a:t>	Take </a:t>
            </a:r>
            <a:r>
              <a:rPr lang="en-US" sz="2800" dirty="0"/>
              <a:t>the texture from one image and “paint” it onto another object</a:t>
            </a: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2800" dirty="0"/>
              <a:t> </a:t>
            </a:r>
          </a:p>
        </p:txBody>
      </p:sp>
      <p:pic>
        <p:nvPicPr>
          <p:cNvPr id="8196" name="Picture 3" descr="half-bi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4700" y="1447800"/>
            <a:ext cx="27559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7219950" y="3048000"/>
            <a:ext cx="304800" cy="3048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8194" name="Object 6"/>
          <p:cNvGraphicFramePr>
            <a:graphicFrameLocks noChangeAspect="1"/>
          </p:cNvGraphicFramePr>
          <p:nvPr/>
        </p:nvGraphicFramePr>
        <p:xfrm>
          <a:off x="2057400" y="3048000"/>
          <a:ext cx="1876425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33" name="PhotoSuite Image" r:id="rId5" imgW="1876320" imgH="1266840" progId="">
                  <p:embed/>
                </p:oleObj>
              </mc:Choice>
              <mc:Fallback>
                <p:oleObj name="PhotoSuite Image" r:id="rId5" imgW="1876320" imgH="126684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3048000"/>
                        <a:ext cx="1876425" cy="126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8455" name="Text Box 7"/>
          <p:cNvSpPr txBox="1">
            <a:spLocks noChangeArrowheads="1"/>
          </p:cNvSpPr>
          <p:nvPr/>
        </p:nvSpPr>
        <p:spPr bwMode="auto">
          <a:xfrm>
            <a:off x="304800" y="4953000"/>
            <a:ext cx="84455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1" hangingPunct="1"/>
            <a:r>
              <a:rPr lang="en-US" sz="2800" dirty="0" smtClean="0"/>
              <a:t>	Same </a:t>
            </a:r>
            <a:r>
              <a:rPr lang="en-US" sz="2800" dirty="0"/>
              <a:t>as texture synthesis, except an additional constraint:</a:t>
            </a:r>
          </a:p>
          <a:p>
            <a:pPr marL="914400" lvl="1" indent="-457200" eaLnBrk="1" hangingPunct="1">
              <a:buFontTx/>
              <a:buAutoNum type="arabicPeriod"/>
            </a:pPr>
            <a:r>
              <a:rPr lang="en-US" dirty="0"/>
              <a:t>Consistency of texture </a:t>
            </a:r>
          </a:p>
          <a:p>
            <a:pPr marL="914400" lvl="1" indent="-457200" eaLnBrk="1" hangingPunct="1">
              <a:buFontTx/>
              <a:buAutoNum type="arabicPeriod"/>
            </a:pPr>
            <a:r>
              <a:rPr lang="en-US" dirty="0" smtClean="0"/>
              <a:t>Patches from texture should correspond to patches from constraint in some way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Texture Transfer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8455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3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038225"/>
            <a:ext cx="4543425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498" name="Rectangle 2"/>
          <p:cNvSpPr>
            <a:spLocks noChangeArrowheads="1"/>
          </p:cNvSpPr>
          <p:nvPr/>
        </p:nvSpPr>
        <p:spPr bwMode="auto">
          <a:xfrm>
            <a:off x="5562600" y="1592263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>
                <a:effectLst>
                  <a:outerShdw blurRad="38100" dist="38100" dir="2700000" algn="tl">
                    <a:srgbClr val="4D4D4D"/>
                  </a:outerShdw>
                </a:effectLst>
              </a:rPr>
              <a:t>=</a:t>
            </a:r>
          </a:p>
        </p:txBody>
      </p:sp>
      <p:sp>
        <p:nvSpPr>
          <p:cNvPr id="1770499" name="Text Box 3"/>
          <p:cNvSpPr txBox="1">
            <a:spLocks noChangeArrowheads="1"/>
          </p:cNvSpPr>
          <p:nvPr/>
        </p:nvSpPr>
        <p:spPr bwMode="auto">
          <a:xfrm>
            <a:off x="2952750" y="1562100"/>
            <a:ext cx="7048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7200" b="1">
                <a:effectLst>
                  <a:outerShdw blurRad="38100" dist="38100" dir="2700000" algn="tl">
                    <a:srgbClr val="4D4D4D"/>
                  </a:outerShdw>
                </a:effectLst>
              </a:rPr>
              <a:t>+</a:t>
            </a:r>
            <a:endParaRPr lang="en-US" sz="6000" b="1">
              <a:effectLst>
                <a:outerShdw blurRad="38100" dist="38100" dir="2700000" algn="tl">
                  <a:srgbClr val="4D4D4D"/>
                </a:outerShdw>
              </a:effectLst>
            </a:endParaRPr>
          </a:p>
        </p:txBody>
      </p:sp>
      <p:pic>
        <p:nvPicPr>
          <p:cNvPr id="37892" name="Picture 4" descr="orange-pea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0" y="1333500"/>
            <a:ext cx="2982913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 descr="pea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088" y="1333500"/>
            <a:ext cx="2982912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 descr="oPaolina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54600" y="3695700"/>
            <a:ext cx="3251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7" descr="Paolina_black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3676650"/>
            <a:ext cx="3251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8" descr="neworang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82963" y="1169988"/>
            <a:ext cx="2560637" cy="218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girl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4063" y="1123950"/>
            <a:ext cx="3233737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 descr="fabr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4384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 descr="gir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143000"/>
            <a:ext cx="322262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your own sacred toast</a:t>
            </a:r>
            <a:endParaRPr lang="en-US" dirty="0"/>
          </a:p>
        </p:txBody>
      </p:sp>
      <p:pic>
        <p:nvPicPr>
          <p:cNvPr id="304132" name="Picture 4" descr="http://cooltoast.com/wp-content/uploads/2010/03/Jesus_Toast_Grilled_Cheese-274x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2057400"/>
            <a:ext cx="3581400" cy="3921241"/>
          </a:xfrm>
          <a:prstGeom prst="rect">
            <a:avLst/>
          </a:prstGeom>
          <a:noFill/>
        </p:spPr>
      </p:pic>
      <p:pic>
        <p:nvPicPr>
          <p:cNvPr id="304134" name="Picture 6" descr="http://t0.gstatic.com/images?q=tbn:ANd9GcQ2PLSHNjZrdYtUiJUCN78_Y_ef8xohVUCOy4YbUC-d3JCLBRk&amp;t=1&amp;usg=__0rHlbdFtQzxRuxKYkwQqGE6Oys8=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676400" y="3733800"/>
            <a:ext cx="1924050" cy="2381250"/>
          </a:xfrm>
          <a:prstGeom prst="rect">
            <a:avLst/>
          </a:prstGeom>
          <a:noFill/>
        </p:spPr>
      </p:pic>
      <p:pic>
        <p:nvPicPr>
          <p:cNvPr id="304136" name="Picture 8" descr="http://t0.gstatic.com/images?q=tbn:ANd9GcTR_kHFvl2JDbx4RKSOPoIj7_n2YFhzitRB0GfOEw4QoBNEenA&amp;t=1&amp;usg=__CaEd0HNDateSOK1vJea_SAjJy90=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1295400"/>
            <a:ext cx="2466975" cy="184785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438400" y="3124200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+</a:t>
            </a:r>
            <a:endParaRPr lang="en-US" sz="2800" dirty="0"/>
          </a:p>
        </p:txBody>
      </p:sp>
      <p:sp>
        <p:nvSpPr>
          <p:cNvPr id="8" name="Right Arrow 7"/>
          <p:cNvSpPr/>
          <p:nvPr/>
        </p:nvSpPr>
        <p:spPr>
          <a:xfrm>
            <a:off x="4267200" y="3733800"/>
            <a:ext cx="609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19600" y="312420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?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Related idea: Image Analogies</a:t>
            </a:r>
          </a:p>
        </p:txBody>
      </p:sp>
      <p:pic>
        <p:nvPicPr>
          <p:cNvPr id="40963" name="Picture 3" descr="watercolor-sr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66800"/>
            <a:ext cx="2925763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 descr="watercol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066800"/>
            <a:ext cx="2925763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1474788" y="3276600"/>
            <a:ext cx="40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5694363" y="3276600"/>
            <a:ext cx="506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A’</a:t>
            </a: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1524000" y="61722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5715000" y="61722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B’</a:t>
            </a:r>
          </a:p>
        </p:txBody>
      </p:sp>
      <p:pic>
        <p:nvPicPr>
          <p:cNvPr id="40969" name="Picture 9" descr="boat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886200"/>
            <a:ext cx="3271838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6650" name="Picture 10" descr="watercolor-boat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3854450"/>
            <a:ext cx="3290888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419600" y="6488668"/>
            <a:ext cx="4685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Analogies, Hertzmann et al. SG 2001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581400" y="1905000"/>
            <a:ext cx="620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: :</a:t>
            </a:r>
            <a:endParaRPr lang="en-US" sz="3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798917" y="4687669"/>
            <a:ext cx="620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: :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6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watercolor-boa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550" y="501650"/>
            <a:ext cx="8475663" cy="557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analogies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Define a similarity between A and B</a:t>
            </a:r>
          </a:p>
          <a:p>
            <a:r>
              <a:rPr lang="en-US" dirty="0" smtClean="0"/>
              <a:t>For each patch in B:</a:t>
            </a:r>
          </a:p>
          <a:p>
            <a:pPr lvl="1"/>
            <a:r>
              <a:rPr lang="en-US" dirty="0" smtClean="0"/>
              <a:t>Find a matching patch in A, whose corresponding A’ also fits in well with existing patches in B’</a:t>
            </a:r>
          </a:p>
          <a:p>
            <a:pPr lvl="1"/>
            <a:r>
              <a:rPr lang="en-US" dirty="0" smtClean="0"/>
              <a:t>Copy the patch in A’ to B’</a:t>
            </a:r>
          </a:p>
          <a:p>
            <a:r>
              <a:rPr lang="en-US" dirty="0" smtClean="0"/>
              <a:t>Algorithm is done iteratively, coarse-to-fine</a:t>
            </a: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5486400" y="324981"/>
            <a:ext cx="3212926" cy="2576538"/>
            <a:chOff x="457200" y="1066800"/>
            <a:chExt cx="7329488" cy="5877727"/>
          </a:xfrm>
        </p:grpSpPr>
        <p:pic>
          <p:nvPicPr>
            <p:cNvPr id="4" name="Picture 3" descr="watercolor-src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" y="1066800"/>
              <a:ext cx="2925763" cy="219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4" descr="watercolo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95800" y="1066800"/>
              <a:ext cx="2925763" cy="219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1311140" y="3276599"/>
              <a:ext cx="732103" cy="772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/>
                <a:t>A</a:t>
              </a: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5547732" y="3276599"/>
              <a:ext cx="799681" cy="772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A’</a:t>
              </a: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1351621" y="6172201"/>
              <a:ext cx="732103" cy="772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B</a:t>
              </a: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5542228" y="6172201"/>
              <a:ext cx="834495" cy="772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B’</a:t>
              </a:r>
            </a:p>
          </p:txBody>
        </p:sp>
        <p:pic>
          <p:nvPicPr>
            <p:cNvPr id="10" name="Picture 9" descr="boat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" y="3886200"/>
              <a:ext cx="3271838" cy="2151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0" descr="watercolor-boat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95800" y="3854450"/>
              <a:ext cx="3290888" cy="2165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3581399" y="1905000"/>
              <a:ext cx="867404" cy="772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: :</a:t>
              </a:r>
              <a:endParaRPr lang="en-US" sz="16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98917" y="4687669"/>
              <a:ext cx="867404" cy="772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: :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98586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1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Filter size</a:t>
            </a:r>
          </a:p>
          <a:p>
            <a:pPr lvl="1"/>
            <a:r>
              <a:rPr lang="en-US" dirty="0" smtClean="0"/>
              <a:t>Should be big enough not to cut off values</a:t>
            </a:r>
          </a:p>
          <a:p>
            <a:endParaRPr lang="en-US" dirty="0"/>
          </a:p>
          <a:p>
            <a:r>
              <a:rPr lang="en-US" dirty="0" smtClean="0"/>
              <a:t>Displaying imagery with arbitrary ranges</a:t>
            </a:r>
          </a:p>
          <a:p>
            <a:pPr lvl="1"/>
            <a:r>
              <a:rPr lang="en-US" dirty="0" err="1" smtClean="0"/>
              <a:t>imagesc</a:t>
            </a:r>
            <a:r>
              <a:rPr lang="en-US" dirty="0" smtClean="0"/>
              <a:t> or mat2gray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51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Blur Filter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314450"/>
            <a:ext cx="6400800" cy="509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Filter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371600"/>
            <a:ext cx="6553200" cy="505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rhone-sr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75" y="990600"/>
            <a:ext cx="3290888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 descr="rho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6275" y="990600"/>
            <a:ext cx="3290888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 descr="darkcloud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7275" y="3886200"/>
            <a:ext cx="3290888" cy="257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4837" name="Picture 5" descr="rhone-darkcloud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62475" y="3886200"/>
            <a:ext cx="3286125" cy="257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2043113" y="3352800"/>
            <a:ext cx="40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5967413" y="3352800"/>
            <a:ext cx="506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A’</a:t>
            </a:r>
          </a:p>
        </p:txBody>
      </p:sp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2092325" y="64008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5988050" y="64008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B’</a:t>
            </a:r>
          </a:p>
        </p:txBody>
      </p:sp>
      <p:sp>
        <p:nvSpPr>
          <p:cNvPr id="45066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Artistic Filters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4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Colorization</a:t>
            </a: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981200"/>
            <a:ext cx="6934200" cy="435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Texture-by-numbers</a:t>
            </a:r>
          </a:p>
        </p:txBody>
      </p:sp>
      <p:pic>
        <p:nvPicPr>
          <p:cNvPr id="47107" name="Picture 3" descr="oxbow-mas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89013"/>
            <a:ext cx="3290888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 descr="oxbo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990600"/>
            <a:ext cx="3290888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5" descr="oxbow-newmas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3605213"/>
            <a:ext cx="3290888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8934" name="Picture 6" descr="oxbow-resul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3605213"/>
            <a:ext cx="3290888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2195513" y="3200400"/>
            <a:ext cx="40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6119813" y="3200400"/>
            <a:ext cx="506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A’</a:t>
            </a: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2244725" y="62484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6140450" y="62484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B’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8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Super-resolution</a:t>
            </a: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95438"/>
            <a:ext cx="2322513" cy="22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600200"/>
            <a:ext cx="2322513" cy="228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1447800"/>
            <a:ext cx="1306513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27950" y="1447800"/>
            <a:ext cx="1306513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1812925" y="4156075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6910388" y="4162425"/>
            <a:ext cx="506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Super-resolution (result!)</a:t>
            </a: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836738"/>
            <a:ext cx="241935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1841500"/>
            <a:ext cx="2419350" cy="409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1812925" y="6137275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6537325" y="61722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867400" cy="5867400"/>
          </a:xfrm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Texture synthesis and hole-filling can be thought of as a form of probabilistic hallucination</a:t>
            </a:r>
          </a:p>
          <a:p>
            <a:endParaRPr lang="en-US" dirty="0" smtClean="0"/>
          </a:p>
          <a:p>
            <a:r>
              <a:rPr lang="en-US" dirty="0" smtClean="0"/>
              <a:t>Simple, similarity-based matching is a powerful tool</a:t>
            </a:r>
          </a:p>
          <a:p>
            <a:pPr lvl="1"/>
            <a:r>
              <a:rPr lang="en-US" dirty="0" smtClean="0"/>
              <a:t>Synthesis</a:t>
            </a:r>
          </a:p>
          <a:p>
            <a:pPr lvl="1"/>
            <a:r>
              <a:rPr lang="en-US" dirty="0" smtClean="0"/>
              <a:t>Hole-filling</a:t>
            </a:r>
          </a:p>
          <a:p>
            <a:pPr lvl="1"/>
            <a:r>
              <a:rPr lang="en-US" dirty="0" smtClean="0"/>
              <a:t>Transfer</a:t>
            </a:r>
          </a:p>
          <a:p>
            <a:pPr lvl="1"/>
            <a:r>
              <a:rPr lang="en-US" dirty="0" smtClean="0"/>
              <a:t>Artistic filtering</a:t>
            </a:r>
          </a:p>
          <a:p>
            <a:pPr lvl="1"/>
            <a:r>
              <a:rPr lang="en-US" dirty="0" smtClean="0"/>
              <a:t>Super-resolution</a:t>
            </a:r>
          </a:p>
          <a:p>
            <a:pPr lvl="1"/>
            <a:r>
              <a:rPr lang="en-US" dirty="0" smtClean="0"/>
              <a:t>Recognition, etc.</a:t>
            </a:r>
          </a:p>
          <a:p>
            <a:pPr lvl="1"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Key is usually how to define similarity</a:t>
            </a:r>
          </a:p>
        </p:txBody>
      </p:sp>
      <p:pic>
        <p:nvPicPr>
          <p:cNvPr id="4" name="Picture 10" descr="watercolor-boa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3657600"/>
            <a:ext cx="3290888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304800"/>
            <a:ext cx="1981200" cy="32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Blending and gradient-domain methods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Single-scale alignment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Multi-scale coarse-to-fine alignment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Contrast enhancement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Color enhancement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r>
              <a:rPr lang="en-US" dirty="0" smtClean="0"/>
              <a:t>Make sure you’re signed up for bulletin board</a:t>
            </a:r>
          </a:p>
          <a:p>
            <a:r>
              <a:rPr lang="en-US" dirty="0" smtClean="0"/>
              <a:t>See “final advice”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51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class: finding boundaries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Intelligent scissors</a:t>
            </a:r>
          </a:p>
          <a:p>
            <a:pPr lvl="1"/>
            <a:r>
              <a:rPr lang="en-US" dirty="0" smtClean="0"/>
              <a:t>Good boundary has a low-cost path from seed to cursor</a:t>
            </a:r>
          </a:p>
          <a:p>
            <a:pPr lvl="1"/>
            <a:r>
              <a:rPr lang="en-US" dirty="0" smtClean="0"/>
              <a:t>Low cost = edge, high gradient, right orientation</a:t>
            </a:r>
          </a:p>
          <a:p>
            <a:endParaRPr lang="en-US" dirty="0"/>
          </a:p>
          <a:p>
            <a:r>
              <a:rPr lang="en-US" dirty="0" err="1" smtClean="0"/>
              <a:t>GrabCut</a:t>
            </a:r>
            <a:endParaRPr lang="en-US" dirty="0" smtClean="0"/>
          </a:p>
          <a:p>
            <a:pPr lvl="1"/>
            <a:r>
              <a:rPr lang="en-US" dirty="0" smtClean="0"/>
              <a:t>Good region is similar to foreground color model and dissimilar from background color</a:t>
            </a:r>
          </a:p>
          <a:p>
            <a:pPr lvl="1"/>
            <a:r>
              <a:rPr lang="en-US" dirty="0" smtClean="0"/>
              <a:t>Good boundaries have a high gradient</a:t>
            </a:r>
          </a:p>
          <a:p>
            <a:pPr lvl="1"/>
            <a:r>
              <a:rPr lang="en-US" dirty="0" smtClean="0"/>
              <a:t>Optimize over both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08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Take-home questions</a:t>
            </a:r>
          </a:p>
        </p:txBody>
      </p:sp>
      <p:sp>
        <p:nvSpPr>
          <p:cNvPr id="6147" name="Content Placeholder 9"/>
          <p:cNvSpPr>
            <a:spLocks noGrp="1"/>
          </p:cNvSpPr>
          <p:nvPr>
            <p:ph idx="1"/>
          </p:nvPr>
        </p:nvSpPr>
        <p:spPr>
          <a:xfrm>
            <a:off x="304800" y="1676400"/>
            <a:ext cx="8229600" cy="13716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dirty="0" smtClean="0"/>
              <a:t>	</a:t>
            </a:r>
            <a:r>
              <a:rPr lang="en-US" dirty="0" smtClean="0"/>
              <a:t>1. </a:t>
            </a:r>
            <a:r>
              <a:rPr lang="en-US" dirty="0" smtClean="0"/>
              <a:t>What would be the result in “Intelligent Scissors” if all of the edge costs were set to 1?</a:t>
            </a:r>
          </a:p>
        </p:txBody>
      </p:sp>
      <p:sp>
        <p:nvSpPr>
          <p:cNvPr id="16" name="Content Placeholder 9"/>
          <p:cNvSpPr txBox="1">
            <a:spLocks/>
          </p:cNvSpPr>
          <p:nvPr/>
        </p:nvSpPr>
        <p:spPr bwMode="auto">
          <a:xfrm>
            <a:off x="304800" y="4343400"/>
            <a:ext cx="8458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3200" dirty="0">
                <a:latin typeface="+mn-lt"/>
                <a:cs typeface="+mn-cs"/>
              </a:rPr>
              <a:t>	</a:t>
            </a:r>
            <a:r>
              <a:rPr lang="en-US" sz="3200" dirty="0" smtClean="0">
                <a:latin typeface="+mn-lt"/>
                <a:cs typeface="+mn-cs"/>
              </a:rPr>
              <a:t>2. </a:t>
            </a:r>
            <a:r>
              <a:rPr lang="en-US" sz="3200" dirty="0">
                <a:latin typeface="+mn-lt"/>
                <a:cs typeface="+mn-cs"/>
              </a:rPr>
              <a:t>Typically, “</a:t>
            </a:r>
            <a:r>
              <a:rPr lang="en-US" sz="3200" dirty="0" err="1">
                <a:latin typeface="+mn-lt"/>
                <a:cs typeface="+mn-cs"/>
              </a:rPr>
              <a:t>GrabCut</a:t>
            </a:r>
            <a:r>
              <a:rPr lang="en-US" sz="3200" dirty="0">
                <a:latin typeface="+mn-lt"/>
                <a:cs typeface="+mn-cs"/>
              </a:rPr>
              <a:t>” will not work well on objects with thin structures.  How could you change the boundary costs to better segment such objects?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cture1 - Introduction - CP Fall 20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11397</TotalTime>
  <Words>1129</Words>
  <Application>Microsoft Office PowerPoint</Application>
  <PresentationFormat>On-screen Show (4:3)</PresentationFormat>
  <Paragraphs>337</Paragraphs>
  <Slides>68</Slides>
  <Notes>40</Notes>
  <HiddenSlides>3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1" baseType="lpstr">
      <vt:lpstr>Lecture1 - Introduction - CP Fall 2010</vt:lpstr>
      <vt:lpstr>Custom Design</vt:lpstr>
      <vt:lpstr>PhotoSuite Image</vt:lpstr>
      <vt:lpstr>Texture Synthesis and Hole-Filling</vt:lpstr>
      <vt:lpstr>Project 1</vt:lpstr>
      <vt:lpstr>Project 1</vt:lpstr>
      <vt:lpstr>Project 1</vt:lpstr>
      <vt:lpstr>Project 1 issues</vt:lpstr>
      <vt:lpstr>Project 1 issues</vt:lpstr>
      <vt:lpstr>Project 2</vt:lpstr>
      <vt:lpstr>Last class: finding boundaries</vt:lpstr>
      <vt:lpstr>Take-home questions</vt:lpstr>
      <vt:lpstr>Last class: Cut someone out to make more of them</vt:lpstr>
      <vt:lpstr>But what if we want less of somebody?</vt:lpstr>
      <vt:lpstr>Today’s Class</vt:lpstr>
      <vt:lpstr>Texture</vt:lpstr>
      <vt:lpstr>Texture Synthesis</vt:lpstr>
      <vt:lpstr>Trivial solutions</vt:lpstr>
      <vt:lpstr>The Challenge</vt:lpstr>
      <vt:lpstr>One idea: Build Probability Distributions</vt:lpstr>
      <vt:lpstr>One idea: Build Probability Distributions</vt:lpstr>
      <vt:lpstr>Another idea: Sample from the image </vt:lpstr>
      <vt:lpstr>Another idea: Sample from the image </vt:lpstr>
      <vt:lpstr>Details</vt:lpstr>
      <vt:lpstr>Idea from Shannon (Information Theory)</vt:lpstr>
      <vt:lpstr>Size of Neighborhood Window</vt:lpstr>
      <vt:lpstr>Varying Window Size</vt:lpstr>
      <vt:lpstr>Texture synthesis algorithm</vt:lpstr>
      <vt:lpstr>Synthesis Results</vt:lpstr>
      <vt:lpstr>More Results</vt:lpstr>
      <vt:lpstr>Homage to Shannon</vt:lpstr>
      <vt:lpstr>Hole Filling</vt:lpstr>
      <vt:lpstr>Extrapolation</vt:lpstr>
      <vt:lpstr>Summary</vt:lpstr>
      <vt:lpstr>Image Quilting [Efros &amp; Freeman 2001]</vt:lpstr>
      <vt:lpstr>PowerPoint Presentation</vt:lpstr>
      <vt:lpstr>Minimal error boundary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Political Texture Synthesis!</vt:lpstr>
      <vt:lpstr>In-painting natural scenes</vt:lpstr>
      <vt:lpstr>Key idea: Filling order matters</vt:lpstr>
      <vt:lpstr>Filling order</vt:lpstr>
      <vt:lpstr>Comparison</vt:lpstr>
      <vt:lpstr>Comparison</vt:lpstr>
      <vt:lpstr>Texture Transfer</vt:lpstr>
      <vt:lpstr>Texture Transfer </vt:lpstr>
      <vt:lpstr>Texture Transfer</vt:lpstr>
      <vt:lpstr>PowerPoint Presentation</vt:lpstr>
      <vt:lpstr>PowerPoint Presentation</vt:lpstr>
      <vt:lpstr>PowerPoint Presentation</vt:lpstr>
      <vt:lpstr>Make your own sacred toast</vt:lpstr>
      <vt:lpstr>Related idea: Image Analogies</vt:lpstr>
      <vt:lpstr>PowerPoint Presentation</vt:lpstr>
      <vt:lpstr>Image analogies</vt:lpstr>
      <vt:lpstr>Blur Filter</vt:lpstr>
      <vt:lpstr>Edge Filter</vt:lpstr>
      <vt:lpstr>Artistic Filters</vt:lpstr>
      <vt:lpstr>Colorization</vt:lpstr>
      <vt:lpstr>Texture-by-numbers</vt:lpstr>
      <vt:lpstr>Super-resolution</vt:lpstr>
      <vt:lpstr>Super-resolution (result!)</vt:lpstr>
      <vt:lpstr>Things to remember</vt:lpstr>
      <vt:lpstr>Next class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Derek Hoiem</cp:lastModifiedBy>
  <cp:revision>31</cp:revision>
  <dcterms:created xsi:type="dcterms:W3CDTF">2010-08-30T03:58:01Z</dcterms:created>
  <dcterms:modified xsi:type="dcterms:W3CDTF">2011-09-20T17:41:07Z</dcterms:modified>
</cp:coreProperties>
</file>