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52" r:id="rId3"/>
    <p:sldId id="439" r:id="rId4"/>
    <p:sldId id="440" r:id="rId5"/>
    <p:sldId id="365" r:id="rId6"/>
    <p:sldId id="379" r:id="rId7"/>
    <p:sldId id="380" r:id="rId8"/>
    <p:sldId id="381" r:id="rId9"/>
    <p:sldId id="382" r:id="rId10"/>
    <p:sldId id="339" r:id="rId11"/>
    <p:sldId id="384" r:id="rId12"/>
    <p:sldId id="385" r:id="rId13"/>
    <p:sldId id="396" r:id="rId14"/>
    <p:sldId id="397" r:id="rId15"/>
    <p:sldId id="398" r:id="rId16"/>
    <p:sldId id="399" r:id="rId17"/>
    <p:sldId id="400" r:id="rId18"/>
    <p:sldId id="401" r:id="rId19"/>
    <p:sldId id="402" r:id="rId20"/>
    <p:sldId id="403" r:id="rId21"/>
    <p:sldId id="386" r:id="rId22"/>
    <p:sldId id="387" r:id="rId23"/>
    <p:sldId id="356" r:id="rId24"/>
    <p:sldId id="357" r:id="rId25"/>
    <p:sldId id="359" r:id="rId26"/>
    <p:sldId id="445" r:id="rId27"/>
    <p:sldId id="389" r:id="rId28"/>
    <p:sldId id="405" r:id="rId29"/>
    <p:sldId id="367" r:id="rId30"/>
    <p:sldId id="368" r:id="rId31"/>
    <p:sldId id="358" r:id="rId32"/>
    <p:sldId id="431" r:id="rId33"/>
    <p:sldId id="442" r:id="rId34"/>
    <p:sldId id="395" r:id="rId35"/>
    <p:sldId id="394" r:id="rId36"/>
    <p:sldId id="404" r:id="rId37"/>
    <p:sldId id="393"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43" r:id="rId52"/>
    <p:sldId id="392" r:id="rId53"/>
    <p:sldId id="390" r:id="rId54"/>
    <p:sldId id="434" r:id="rId55"/>
    <p:sldId id="444" r:id="rId56"/>
    <p:sldId id="377" r:id="rId57"/>
    <p:sldId id="441" r:id="rId58"/>
    <p:sldId id="334" r:id="rId59"/>
    <p:sldId id="360" r:id="rId60"/>
    <p:sldId id="451"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2697" autoAdjust="0"/>
  </p:normalViewPr>
  <p:slideViewPr>
    <p:cSldViewPr>
      <p:cViewPr varScale="1">
        <p:scale>
          <a:sx n="55" d="100"/>
          <a:sy n="55" d="100"/>
        </p:scale>
        <p:origin x="-494" y="-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E7288-1045-49E2-A477-6BA29E5B2E57}" type="datetimeFigureOut">
              <a:rPr lang="en-US"/>
              <a:pPr>
                <a:defRPr/>
              </a:pPr>
              <a:t>8/31/2011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F6B519-A0B1-4448-AB8B-15B4FCC6110D}" type="slidenum">
              <a:rPr lang="en-US"/>
              <a:pPr>
                <a:defRPr/>
              </a:pPr>
              <a:t>‹#›</a:t>
            </a:fld>
            <a:endParaRPr lang="en-US"/>
          </a:p>
        </p:txBody>
      </p:sp>
    </p:spTree>
    <p:extLst>
      <p:ext uri="{BB962C8B-B14F-4D97-AF65-F5344CB8AC3E}">
        <p14:creationId xmlns:p14="http://schemas.microsoft.com/office/powerpoint/2010/main" val="1781121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9CF6CC4A-0838-4EA1-A867-D9C8D18B55B0}"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BF6AB7C4-1AC8-457E-9F87-6EE4E5062140}"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A6A76209-2586-4D69-81FF-52416D90A01F}" type="slidenum">
              <a:rPr lang="en-US" smtClean="0"/>
              <a:pPr>
                <a:defRPr/>
              </a:pPr>
              <a:t>39</a:t>
            </a:fld>
            <a:endParaRPr lang="en-US" smtClean="0"/>
          </a:p>
        </p:txBody>
      </p:sp>
      <p:sp>
        <p:nvSpPr>
          <p:cNvPr id="6758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ACCCF142-E2F0-48F3-B976-DBE5B23CBBA3}" type="slidenum">
              <a:rPr lang="en-US" smtClean="0"/>
              <a:pPr>
                <a:defRPr/>
              </a:pPr>
              <a:t>40</a:t>
            </a:fld>
            <a:endParaRPr lang="en-US" smtClean="0"/>
          </a:p>
        </p:txBody>
      </p:sp>
      <p:sp>
        <p:nvSpPr>
          <p:cNvPr id="686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A76EE45F-73F9-4EF1-AB74-816AD6672E39}" type="slidenum">
              <a:rPr lang="en-US" smtClean="0"/>
              <a:pPr>
                <a:defRPr/>
              </a:pPr>
              <a:t>41</a:t>
            </a:fld>
            <a:endParaRPr lang="en-US" smtClean="0"/>
          </a:p>
        </p:txBody>
      </p:sp>
      <p:sp>
        <p:nvSpPr>
          <p:cNvPr id="6963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57F0CD58-5EA4-4D05-8CF6-39AFFE2720D3}" type="slidenum">
              <a:rPr lang="en-US" smtClean="0"/>
              <a:pPr>
                <a:defRPr/>
              </a:pPr>
              <a:t>43</a:t>
            </a:fld>
            <a:endParaRPr lang="en-US" smtClean="0"/>
          </a:p>
        </p:txBody>
      </p:sp>
      <p:sp>
        <p:nvSpPr>
          <p:cNvPr id="706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6219F8E7-25BD-46CF-81C4-A4812AE0BEBC}" type="slidenum">
              <a:rPr lang="en-US" smtClean="0"/>
              <a:pPr>
                <a:defRPr/>
              </a:pPr>
              <a:t>45</a:t>
            </a:fld>
            <a:endParaRPr lang="en-US" smtClean="0"/>
          </a:p>
        </p:txBody>
      </p:sp>
      <p:sp>
        <p:nvSpPr>
          <p:cNvPr id="7168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57247C15-FC68-4B49-BC09-1866F1127A2F}" type="slidenum">
              <a:rPr lang="en-US" smtClean="0"/>
              <a:pPr>
                <a:defRPr/>
              </a:pPr>
              <a:t>60</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8888B9-29AB-4CC7-8BDC-A69645FEAD86}" type="datetimeFigureOut">
              <a:rPr lang="en-US"/>
              <a:pPr>
                <a:defRPr/>
              </a:pPr>
              <a:t>8/31/2011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BB3F6-9BEB-462E-88C8-9DA740818CDE}" type="slidenum">
              <a:rPr lang="en-US"/>
              <a:pPr>
                <a:defRPr/>
              </a:pPr>
              <a:t>‹#›</a:t>
            </a:fld>
            <a:endParaRPr lang="en-US"/>
          </a:p>
        </p:txBody>
      </p:sp>
    </p:spTree>
    <p:extLst>
      <p:ext uri="{BB962C8B-B14F-4D97-AF65-F5344CB8AC3E}">
        <p14:creationId xmlns:p14="http://schemas.microsoft.com/office/powerpoint/2010/main" val="213035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657A0-797D-43F5-989A-4DB851DA8259}" type="datetimeFigureOut">
              <a:rPr lang="en-US"/>
              <a:pPr>
                <a:defRPr/>
              </a:pPr>
              <a:t>8/31/2011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8DC70-DE8F-4164-9EC0-920F89DF4E54}" type="slidenum">
              <a:rPr lang="en-US"/>
              <a:pPr>
                <a:defRPr/>
              </a:pPr>
              <a:t>‹#›</a:t>
            </a:fld>
            <a:endParaRPr lang="en-US"/>
          </a:p>
        </p:txBody>
      </p:sp>
    </p:spTree>
    <p:extLst>
      <p:ext uri="{BB962C8B-B14F-4D97-AF65-F5344CB8AC3E}">
        <p14:creationId xmlns:p14="http://schemas.microsoft.com/office/powerpoint/2010/main" val="396421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13EA-2391-4F97-B0F2-7A42DC104EBE}" type="datetimeFigureOut">
              <a:rPr lang="en-US"/>
              <a:pPr>
                <a:defRPr/>
              </a:pPr>
              <a:t>8/31/2011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3A64F-36DB-4D61-A5E1-E497D3A2AF21}" type="slidenum">
              <a:rPr lang="en-US"/>
              <a:pPr>
                <a:defRPr/>
              </a:pPr>
              <a:t>‹#›</a:t>
            </a:fld>
            <a:endParaRPr lang="en-US"/>
          </a:p>
        </p:txBody>
      </p:sp>
    </p:spTree>
    <p:extLst>
      <p:ext uri="{BB962C8B-B14F-4D97-AF65-F5344CB8AC3E}">
        <p14:creationId xmlns:p14="http://schemas.microsoft.com/office/powerpoint/2010/main" val="180326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428602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49A812-C868-49B9-ACD8-A23B2342EE67}" type="datetimeFigureOut">
              <a:rPr lang="en-US"/>
              <a:pPr>
                <a:defRPr/>
              </a:pPr>
              <a:t>8/31/2011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FBD64-75B6-4164-AE5C-6E36A5D81E0D}" type="slidenum">
              <a:rPr lang="en-US"/>
              <a:pPr>
                <a:defRPr/>
              </a:pPr>
              <a:t>‹#›</a:t>
            </a:fld>
            <a:endParaRPr lang="en-US"/>
          </a:p>
        </p:txBody>
      </p:sp>
    </p:spTree>
    <p:extLst>
      <p:ext uri="{BB962C8B-B14F-4D97-AF65-F5344CB8AC3E}">
        <p14:creationId xmlns:p14="http://schemas.microsoft.com/office/powerpoint/2010/main" val="3756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DDFA0-B170-4079-BB88-BE52F00DDB8C}" type="datetimeFigureOut">
              <a:rPr lang="en-US"/>
              <a:pPr>
                <a:defRPr/>
              </a:pPr>
              <a:t>8/31/2011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66937-BA58-40CA-A1EB-34C8C4757387}" type="slidenum">
              <a:rPr lang="en-US"/>
              <a:pPr>
                <a:defRPr/>
              </a:pPr>
              <a:t>‹#›</a:t>
            </a:fld>
            <a:endParaRPr lang="en-US"/>
          </a:p>
        </p:txBody>
      </p:sp>
    </p:spTree>
    <p:extLst>
      <p:ext uri="{BB962C8B-B14F-4D97-AF65-F5344CB8AC3E}">
        <p14:creationId xmlns:p14="http://schemas.microsoft.com/office/powerpoint/2010/main" val="191745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E8822-8560-44FB-B9B2-3724C7812727}" type="datetimeFigureOut">
              <a:rPr lang="en-US"/>
              <a:pPr>
                <a:defRPr/>
              </a:pPr>
              <a:t>8/31/2011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4F23D7-49CE-4D89-87F3-EF9E69CAAC6E}" type="slidenum">
              <a:rPr lang="en-US"/>
              <a:pPr>
                <a:defRPr/>
              </a:pPr>
              <a:t>‹#›</a:t>
            </a:fld>
            <a:endParaRPr lang="en-US"/>
          </a:p>
        </p:txBody>
      </p:sp>
    </p:spTree>
    <p:extLst>
      <p:ext uri="{BB962C8B-B14F-4D97-AF65-F5344CB8AC3E}">
        <p14:creationId xmlns:p14="http://schemas.microsoft.com/office/powerpoint/2010/main" val="17631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2CEAD1-8C0C-48F0-8F21-2976246F9C39}" type="datetimeFigureOut">
              <a:rPr lang="en-US"/>
              <a:pPr>
                <a:defRPr/>
              </a:pPr>
              <a:t>8/31/2011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31EB87-B642-4C04-9E84-47FAB23ADB03}" type="slidenum">
              <a:rPr lang="en-US"/>
              <a:pPr>
                <a:defRPr/>
              </a:pPr>
              <a:t>‹#›</a:t>
            </a:fld>
            <a:endParaRPr lang="en-US"/>
          </a:p>
        </p:txBody>
      </p:sp>
    </p:spTree>
    <p:extLst>
      <p:ext uri="{BB962C8B-B14F-4D97-AF65-F5344CB8AC3E}">
        <p14:creationId xmlns:p14="http://schemas.microsoft.com/office/powerpoint/2010/main" val="40464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687F41-3718-4262-B8BC-2A856839F74F}" type="datetimeFigureOut">
              <a:rPr lang="en-US"/>
              <a:pPr>
                <a:defRPr/>
              </a:pPr>
              <a:t>8/31/2011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555256-7B42-44B2-8A00-DB9B2BC82E0B}" type="slidenum">
              <a:rPr lang="en-US"/>
              <a:pPr>
                <a:defRPr/>
              </a:pPr>
              <a:t>‹#›</a:t>
            </a:fld>
            <a:endParaRPr lang="en-US"/>
          </a:p>
        </p:txBody>
      </p:sp>
    </p:spTree>
    <p:extLst>
      <p:ext uri="{BB962C8B-B14F-4D97-AF65-F5344CB8AC3E}">
        <p14:creationId xmlns:p14="http://schemas.microsoft.com/office/powerpoint/2010/main" val="25029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07397-75C5-4C16-B89B-42C3ECA7BB67}" type="datetimeFigureOut">
              <a:rPr lang="en-US"/>
              <a:pPr>
                <a:defRPr/>
              </a:pPr>
              <a:t>8/31/2011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BE87F8-74E3-48FE-9DE4-723D765CCEB1}" type="slidenum">
              <a:rPr lang="en-US"/>
              <a:pPr>
                <a:defRPr/>
              </a:pPr>
              <a:t>‹#›</a:t>
            </a:fld>
            <a:endParaRPr lang="en-US"/>
          </a:p>
        </p:txBody>
      </p:sp>
    </p:spTree>
    <p:extLst>
      <p:ext uri="{BB962C8B-B14F-4D97-AF65-F5344CB8AC3E}">
        <p14:creationId xmlns:p14="http://schemas.microsoft.com/office/powerpoint/2010/main" val="200558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5359AB-983F-4276-9A9D-8EE926F951D2}" type="datetimeFigureOut">
              <a:rPr lang="en-US"/>
              <a:pPr>
                <a:defRPr/>
              </a:pPr>
              <a:t>8/31/2011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D45F1-C5BE-4B5D-A8F5-B3D505ECB8BC}" type="slidenum">
              <a:rPr lang="en-US"/>
              <a:pPr>
                <a:defRPr/>
              </a:pPr>
              <a:t>‹#›</a:t>
            </a:fld>
            <a:endParaRPr lang="en-US"/>
          </a:p>
        </p:txBody>
      </p:sp>
    </p:spTree>
    <p:extLst>
      <p:ext uri="{BB962C8B-B14F-4D97-AF65-F5344CB8AC3E}">
        <p14:creationId xmlns:p14="http://schemas.microsoft.com/office/powerpoint/2010/main" val="200439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73EEBD-E899-45CC-9960-2769485FF4AE}" type="datetimeFigureOut">
              <a:rPr lang="en-US"/>
              <a:pPr>
                <a:defRPr/>
              </a:pPr>
              <a:t>8/31/2011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61579-A09A-4467-8602-FE0E2503C0CB}" type="slidenum">
              <a:rPr lang="en-US"/>
              <a:pPr>
                <a:defRPr/>
              </a:pPr>
              <a:t>‹#›</a:t>
            </a:fld>
            <a:endParaRPr lang="en-US"/>
          </a:p>
        </p:txBody>
      </p:sp>
    </p:spTree>
    <p:extLst>
      <p:ext uri="{BB962C8B-B14F-4D97-AF65-F5344CB8AC3E}">
        <p14:creationId xmlns:p14="http://schemas.microsoft.com/office/powerpoint/2010/main" val="6909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4C2750-E6A1-4719-9111-447DE43F8FFF}" type="datetimeFigureOut">
              <a:rPr lang="en-US"/>
              <a:pPr>
                <a:defRPr/>
              </a:pPr>
              <a:t>8/31/2011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20D53A-645C-4995-AA1D-045CE4060D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38.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0.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hyperlink" Target="http://en.wikipedia.org/wiki/Fast_Fourier_transform" TargetMode="Externa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7.wmf"/><Relationship Id="rId5" Type="http://schemas.openxmlformats.org/officeDocument/2006/relationships/oleObject" Target="../embeddings/oleObject6.bin"/><Relationship Id="rId4" Type="http://schemas.openxmlformats.org/officeDocument/2006/relationships/image" Target="../media/image56.wmf"/></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62.png"/><Relationship Id="rId7" Type="http://schemas.openxmlformats.org/officeDocument/2006/relationships/image" Target="../media/image8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81.png"/><Relationship Id="rId9" Type="http://schemas.openxmlformats.org/officeDocument/2006/relationships/image" Target="../media/image8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www.cs.brown.edu/courses/csci1950-g/results/final/spotaszn/images/d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181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a:xfrm>
            <a:off x="1905000" y="1447800"/>
            <a:ext cx="5181600" cy="784225"/>
          </a:xfrm>
          <a:solidFill>
            <a:schemeClr val="tx1">
              <a:alpha val="20000"/>
            </a:schemeClr>
          </a:solidFill>
        </p:spPr>
        <p:txBody>
          <a:bodyPr/>
          <a:lstStyle/>
          <a:p>
            <a:pPr eaLnBrk="1" hangingPunct="1"/>
            <a:r>
              <a:rPr lang="en-US" smtClean="0">
                <a:solidFill>
                  <a:schemeClr val="bg1"/>
                </a:solidFill>
              </a:rPr>
              <a:t>Thinking in Frequency</a:t>
            </a:r>
          </a:p>
        </p:txBody>
      </p:sp>
      <p:sp>
        <p:nvSpPr>
          <p:cNvPr id="7172" name="Subtitle 2"/>
          <p:cNvSpPr>
            <a:spLocks noGrp="1"/>
          </p:cNvSpPr>
          <p:nvPr>
            <p:ph type="subTitle" idx="1"/>
          </p:nvPr>
        </p:nvSpPr>
        <p:spPr>
          <a:xfrm>
            <a:off x="1905000" y="3352800"/>
            <a:ext cx="5181600" cy="2133600"/>
          </a:xfrm>
          <a:solidFill>
            <a:schemeClr val="tx1">
              <a:alpha val="20000"/>
            </a:schemeClr>
          </a:solidFill>
        </p:spPr>
        <p:txBody>
          <a:bodyPr/>
          <a:lstStyle/>
          <a:p>
            <a:pPr eaLnBrk="1" hangingPunct="1"/>
            <a:r>
              <a:rPr lang="en-US" smtClean="0">
                <a:solidFill>
                  <a:schemeClr val="bg1"/>
                </a:solidFill>
              </a:rPr>
              <a:t>Computational Photography</a:t>
            </a:r>
          </a:p>
          <a:p>
            <a:pPr eaLnBrk="1" hangingPunct="1"/>
            <a:r>
              <a:rPr lang="en-US" smtClean="0">
                <a:solidFill>
                  <a:schemeClr val="bg1"/>
                </a:solidFill>
              </a:rPr>
              <a:t>University of Illinois</a:t>
            </a:r>
          </a:p>
          <a:p>
            <a:pPr eaLnBrk="1" hangingPunct="1"/>
            <a:endParaRPr lang="en-US" smtClean="0">
              <a:solidFill>
                <a:schemeClr val="bg1"/>
              </a:solidFill>
            </a:endParaRPr>
          </a:p>
          <a:p>
            <a:pPr eaLnBrk="1" hangingPunct="1"/>
            <a:r>
              <a:rPr lang="en-US" smtClean="0">
                <a:solidFill>
                  <a:schemeClr val="bg1"/>
                </a:solidFill>
              </a:rPr>
              <a:t>Derek Hoiem</a:t>
            </a:r>
          </a:p>
        </p:txBody>
      </p:sp>
      <p:sp>
        <p:nvSpPr>
          <p:cNvPr id="7173" name="TextBox 3"/>
          <p:cNvSpPr txBox="1">
            <a:spLocks noChangeArrowheads="1"/>
          </p:cNvSpPr>
          <p:nvPr/>
        </p:nvSpPr>
        <p:spPr bwMode="auto">
          <a:xfrm>
            <a:off x="8061325" y="0"/>
            <a:ext cx="1065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09/01/11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Thinking in terms of frequency</a:t>
            </a:r>
          </a:p>
        </p:txBody>
      </p:sp>
      <p:sp>
        <p:nvSpPr>
          <p:cNvPr id="16387" name="Content Placeholder 2"/>
          <p:cNvSpPr>
            <a:spLocks noGrp="1"/>
          </p:cNvSpPr>
          <p:nvPr>
            <p:ph idx="1"/>
          </p:nvPr>
        </p:nvSpPr>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defRPr/>
            </a:pPr>
            <a:r>
              <a:rPr lang="en-US" sz="2800" dirty="0" smtClean="0"/>
              <a:t>Don’t believe it?  </a:t>
            </a:r>
          </a:p>
          <a:p>
            <a:pPr lvl="1">
              <a:defRPr/>
            </a:pPr>
            <a:r>
              <a:rPr lang="en-US" sz="2400" dirty="0" smtClean="0"/>
              <a:t>Neither did Lagrange, Laplace, Poisson and other big wigs</a:t>
            </a:r>
          </a:p>
          <a:p>
            <a:pPr lvl="1">
              <a:defRPr/>
            </a:pPr>
            <a:r>
              <a:rPr lang="en-US" sz="2400" dirty="0" smtClean="0"/>
              <a:t>Not translated into English until 1878!</a:t>
            </a:r>
          </a:p>
          <a:p>
            <a:pPr>
              <a:defRPr/>
            </a:pPr>
            <a:r>
              <a:rPr lang="en-US" sz="2800" dirty="0" smtClean="0"/>
              <a:t> But it’s (mostly) true!</a:t>
            </a:r>
          </a:p>
          <a:p>
            <a:pPr lvl="1">
              <a:defRPr/>
            </a:pPr>
            <a:r>
              <a:rPr lang="en-US" sz="2400" dirty="0" smtClean="0"/>
              <a:t>called Fourier Series</a:t>
            </a:r>
          </a:p>
          <a:p>
            <a:pPr lvl="1">
              <a:defRPr/>
            </a:pPr>
            <a:r>
              <a:rPr lang="en-US" sz="2400" dirty="0" smtClean="0"/>
              <a:t>there are some subtle restrictions</a:t>
            </a:r>
          </a:p>
          <a:p>
            <a:pPr lvl="1">
              <a:defRPr/>
            </a:pPr>
            <a:endParaRPr lang="en-US" sz="2400" dirty="0" smtClean="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3" name="TextBox 12"/>
          <p:cNvSpPr txBox="1">
            <a:spLocks noChangeArrowheads="1"/>
          </p:cNvSpPr>
          <p:nvPr/>
        </p:nvSpPr>
        <p:spPr bwMode="auto">
          <a:xfrm>
            <a:off x="8059738" y="5278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A sum of sines</a:t>
            </a:r>
          </a:p>
        </p:txBody>
      </p:sp>
      <p:sp>
        <p:nvSpPr>
          <p:cNvPr id="1028" name="Rectangle 3"/>
          <p:cNvSpPr>
            <a:spLocks noGrp="1" noChangeArrowheads="1"/>
          </p:cNvSpPr>
          <p:nvPr>
            <p:ph type="body" sz="half" idx="1"/>
          </p:nvPr>
        </p:nvSpPr>
        <p:spPr>
          <a:xfrm>
            <a:off x="685800" y="914400"/>
            <a:ext cx="3810000" cy="5943600"/>
          </a:xfrm>
        </p:spPr>
        <p:txBody>
          <a:bodyPr/>
          <a:lstStyle/>
          <a:p>
            <a:pPr marL="0" indent="0">
              <a:buFont typeface="Arial" charset="0"/>
              <a:buNone/>
            </a:pPr>
            <a:r>
              <a:rPr lang="en-US" sz="2400" smtClean="0"/>
              <a:t>Our building block:</a:t>
            </a:r>
          </a:p>
          <a:p>
            <a:pPr marL="0" indent="0">
              <a:buFont typeface="Arial" charset="0"/>
              <a:buNone/>
            </a:pPr>
            <a:r>
              <a:rPr lang="en-US" sz="2400" smtClean="0"/>
              <a:t>	</a:t>
            </a:r>
          </a:p>
          <a:p>
            <a:pPr marL="0" indent="0"/>
            <a:endParaRPr lang="en-US" sz="2400" smtClean="0"/>
          </a:p>
          <a:p>
            <a:pPr marL="0" indent="0">
              <a:buFont typeface="Arial" charset="0"/>
              <a:buNone/>
            </a:pPr>
            <a:r>
              <a:rPr lang="en-US" sz="2400" smtClean="0"/>
              <a:t>Add enough of them to get any signal </a:t>
            </a:r>
            <a:r>
              <a:rPr lang="en-US" sz="2400" i="1" smtClean="0"/>
              <a:t>f(x)</a:t>
            </a:r>
            <a:r>
              <a:rPr lang="en-US" sz="2400" smtClean="0"/>
              <a:t> you want!</a:t>
            </a:r>
          </a:p>
          <a:p>
            <a:pPr marL="0" indent="0">
              <a:buFont typeface="Arial" charset="0"/>
              <a:buNone/>
            </a:pPr>
            <a:endParaRPr lang="en-US" sz="2400" smtClean="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ChangeAspect="1"/>
          </p:cNvGraphicFramePr>
          <p:nvPr>
            <p:ph sz="half" idx="2"/>
          </p:nvPr>
        </p:nvGraphicFramePr>
        <p:xfrm>
          <a:off x="1295400" y="1439863"/>
          <a:ext cx="2514600" cy="617537"/>
        </p:xfrm>
        <a:graphic>
          <a:graphicData uri="http://schemas.openxmlformats.org/presentationml/2006/ole">
            <mc:AlternateContent xmlns:mc="http://schemas.openxmlformats.org/markup-compatibility/2006">
              <mc:Choice xmlns:v="urn:schemas-microsoft-com:vml" Requires="v">
                <p:oleObj spid="_x0000_s1034" name="Equation" r:id="rId4" imgW="825480" imgH="203040" progId="Equation.3">
                  <p:embed/>
                </p:oleObj>
              </mc:Choice>
              <mc:Fallback>
                <p:oleObj name="Equation" r:id="rId4" imgW="82548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39863"/>
                        <a:ext cx="2514600" cy="6175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Frequency Spectra</a:t>
            </a:r>
          </a:p>
        </p:txBody>
      </p:sp>
      <p:sp>
        <p:nvSpPr>
          <p:cNvPr id="18435" name="Rectangle 3"/>
          <p:cNvSpPr>
            <a:spLocks noGrp="1" noChangeArrowheads="1"/>
          </p:cNvSpPr>
          <p:nvPr>
            <p:ph type="body" idx="1"/>
          </p:nvPr>
        </p:nvSpPr>
        <p:spPr/>
        <p:txBody>
          <a:bodyPr/>
          <a:lstStyle/>
          <a:p>
            <a:r>
              <a:rPr lang="en-US" smtClean="0">
                <a:latin typeface="Arial Unicode MS" pitchFamily="34" charset="-128"/>
                <a:ea typeface="Arial Unicode MS" pitchFamily="34" charset="-128"/>
                <a:cs typeface="Arial Unicode MS" pitchFamily="34" charset="-128"/>
              </a:rPr>
              <a:t>example : </a:t>
            </a:r>
            <a:r>
              <a:rPr lang="en-US" i="1" smtClean="0">
                <a:latin typeface="Times New Roman" pitchFamily="18" charset="0"/>
                <a:ea typeface="Arial Unicode MS" pitchFamily="34" charset="-128"/>
                <a:cs typeface="Times New Roman" pitchFamily="18" charset="0"/>
              </a:rPr>
              <a:t>g</a:t>
            </a:r>
            <a:r>
              <a:rPr lang="en-US" smtClean="0">
                <a:latin typeface="Times New Roman" pitchFamily="18" charset="0"/>
                <a:ea typeface="Arial Unicode MS" pitchFamily="34" charset="-128"/>
                <a:cs typeface="Times New Roman" pitchFamily="18" charset="0"/>
              </a:rPr>
              <a:t>(</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i="1" smtClean="0">
                <a:latin typeface="Times New Roman" pitchFamily="18" charset="0"/>
                <a:ea typeface="Arial Unicode MS" pitchFamily="34" charset="-128"/>
                <a:cs typeface="Times New Roman" pitchFamily="18" charset="0"/>
              </a:rPr>
              <a:t>f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 + </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1/3</a:t>
            </a:r>
            <a:r>
              <a:rPr lang="en-US" smtClean="0">
                <a:latin typeface="Times New Roman" pitchFamily="18" charset="0"/>
                <a:ea typeface="Arial Unicode MS" pitchFamily="34" charset="-128"/>
                <a:cs typeface="Times New Roman" pitchFamily="18" charset="0"/>
              </a:rPr>
              <a:t>)sin(</a:t>
            </a:r>
            <a:r>
              <a:rPr lang="en-US" i="1" smtClean="0">
                <a:latin typeface="Times New Roman" pitchFamily="18" charset="0"/>
                <a:ea typeface="Arial Unicode MS" pitchFamily="34" charset="-128"/>
                <a:cs typeface="Times New Roman" pitchFamily="18" charset="0"/>
              </a:rPr>
              <a:t>2</a:t>
            </a:r>
            <a:r>
              <a:rPr lang="el-GR" i="1" smtClean="0">
                <a:latin typeface="Times New Roman" pitchFamily="18" charset="0"/>
                <a:ea typeface="Arial Unicode MS" pitchFamily="34" charset="-128"/>
                <a:cs typeface="Times New Roman" pitchFamily="18" charset="0"/>
              </a:rPr>
              <a:t>π</a:t>
            </a:r>
            <a:r>
              <a:rPr lang="en-US" smtClean="0">
                <a:latin typeface="Times New Roman" pitchFamily="18" charset="0"/>
                <a:ea typeface="Arial Unicode MS" pitchFamily="34" charset="-128"/>
                <a:cs typeface="Times New Roman" pitchFamily="18" charset="0"/>
              </a:rPr>
              <a:t>(</a:t>
            </a:r>
            <a:r>
              <a:rPr lang="en-US" i="1" smtClean="0">
                <a:latin typeface="Times New Roman" pitchFamily="18" charset="0"/>
                <a:ea typeface="Arial Unicode MS" pitchFamily="34" charset="-128"/>
                <a:cs typeface="Times New Roman" pitchFamily="18" charset="0"/>
              </a:rPr>
              <a:t>3f</a:t>
            </a:r>
            <a:r>
              <a:rPr lang="en-US" smtClean="0">
                <a:latin typeface="Times New Roman" pitchFamily="18" charset="0"/>
                <a:ea typeface="Arial Unicode MS" pitchFamily="34" charset="-128"/>
                <a:cs typeface="Times New Roman" pitchFamily="18" charset="0"/>
              </a:rPr>
              <a:t>) </a:t>
            </a:r>
            <a:r>
              <a:rPr lang="en-US" i="1" smtClean="0">
                <a:solidFill>
                  <a:schemeClr val="hlink"/>
                </a:solidFill>
                <a:latin typeface="Times New Roman" pitchFamily="18" charset="0"/>
                <a:ea typeface="Arial Unicode MS" pitchFamily="34" charset="-128"/>
                <a:cs typeface="Times New Roman" pitchFamily="18" charset="0"/>
              </a:rPr>
              <a:t>t</a:t>
            </a:r>
            <a:r>
              <a:rPr lang="en-US" smtClean="0">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a:defRPr/>
            </a:pPr>
            <a:r>
              <a:rPr lang="en-US" sz="1400" dirty="0">
                <a:solidFill>
                  <a:schemeClr val="bg1">
                    <a:lumMod val="50000"/>
                  </a:schemeClr>
                </a:solidFill>
                <a:cs typeface="+mn-cs"/>
              </a:rPr>
              <a:t>Slides: Efros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Frequency Spectra</a:t>
            </a:r>
          </a:p>
        </p:txBody>
      </p:sp>
      <p:sp>
        <p:nvSpPr>
          <p:cNvPr id="19459" name="Rectangle 3"/>
          <p:cNvSpPr>
            <a:spLocks noGrp="1" noChangeArrowheads="1"/>
          </p:cNvSpPr>
          <p:nvPr>
            <p:ph type="body" idx="1"/>
          </p:nvPr>
        </p:nvSpPr>
        <p:spPr/>
        <p:txBody>
          <a:bodyPr/>
          <a:lstStyle/>
          <a:p>
            <a:endParaRPr lang="en-US" sz="2400" smtClean="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smtClean="0"/>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smtClean="0"/>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smtClean="0"/>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smtClean="0"/>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smtClean="0"/>
          </a:p>
        </p:txBody>
      </p:sp>
      <p:sp>
        <p:nvSpPr>
          <p:cNvPr id="24585" name="Rectangle 14"/>
          <p:cNvSpPr>
            <a:spLocks noGrp="1" noChangeArrowheads="1"/>
          </p:cNvSpPr>
          <p:nvPr>
            <p:ph type="title"/>
          </p:nvPr>
        </p:nvSpPr>
        <p:spPr/>
        <p:txBody>
          <a:bodyPr/>
          <a:lstStyle/>
          <a:p>
            <a:r>
              <a:rPr lang="en-US" smtClean="0"/>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err="1" smtClean="0"/>
              <a:t>Matlab</a:t>
            </a:r>
            <a:r>
              <a:rPr lang="en-US" dirty="0" smtClean="0"/>
              <a:t>/algebra tutorial today, 5pm, SC3403</a:t>
            </a:r>
            <a:endParaRPr lang="en-US" dirty="0"/>
          </a:p>
        </p:txBody>
      </p:sp>
    </p:spTree>
    <p:extLst>
      <p:ext uri="{BB962C8B-B14F-4D97-AF65-F5344CB8AC3E}">
        <p14:creationId xmlns:p14="http://schemas.microsoft.com/office/powerpoint/2010/main" val="1187464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2060" name="Equation" r:id="rId4" imgW="1028520" imgH="431640" progId="">
                  <p:embed/>
                </p:oleObj>
              </mc:Choice>
              <mc:Fallback>
                <p:oleObj name="Equation" r:id="rId4" imgW="1028520" imgH="43164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smtClean="0"/>
              <a:t>Frequency Spectra</a:t>
            </a:r>
          </a:p>
        </p:txBody>
      </p:sp>
      <p:sp>
        <p:nvSpPr>
          <p:cNvPr id="2054" name="Rectangle 11"/>
          <p:cNvSpPr>
            <a:spLocks noGrp="1" noChangeArrowheads="1"/>
          </p:cNvSpPr>
          <p:nvPr>
            <p:ph type="body" idx="1"/>
          </p:nvPr>
        </p:nvSpPr>
        <p:spPr/>
        <p:txBody>
          <a:bodyPr/>
          <a:lstStyle/>
          <a:p>
            <a:endParaRPr lang="ru-RU" smtClean="0"/>
          </a:p>
        </p:txBody>
      </p:sp>
      <p:pic>
        <p:nvPicPr>
          <p:cNvPr id="2055"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Example: Music</a:t>
            </a:r>
          </a:p>
        </p:txBody>
      </p:sp>
      <p:sp>
        <p:nvSpPr>
          <p:cNvPr id="25603" name="Content Placeholder 2"/>
          <p:cNvSpPr>
            <a:spLocks noGrp="1"/>
          </p:cNvSpPr>
          <p:nvPr>
            <p:ph idx="1"/>
          </p:nvPr>
        </p:nvSpPr>
        <p:spPr/>
        <p:txBody>
          <a:bodyPr/>
          <a:lstStyle/>
          <a:p>
            <a:r>
              <a:rPr lang="en-US" smtClean="0"/>
              <a:t>We think of music in terms of frequencies at different magnitudes</a:t>
            </a:r>
          </a:p>
        </p:txBody>
      </p:sp>
      <p:pic>
        <p:nvPicPr>
          <p:cNvPr id="25604"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Other signals</a:t>
            </a:r>
          </a:p>
        </p:txBody>
      </p:sp>
      <p:sp>
        <p:nvSpPr>
          <p:cNvPr id="26627" name="Content Placeholder 2"/>
          <p:cNvSpPr>
            <a:spLocks noGrp="1"/>
          </p:cNvSpPr>
          <p:nvPr>
            <p:ph idx="1"/>
          </p:nvPr>
        </p:nvSpPr>
        <p:spPr/>
        <p:txBody>
          <a:bodyPr/>
          <a:lstStyle/>
          <a:p>
            <a:r>
              <a:rPr lang="en-US" smtClean="0"/>
              <a:t>We can also think of all kinds of other signals the same way</a:t>
            </a:r>
          </a:p>
        </p:txBody>
      </p:sp>
      <p:pic>
        <p:nvPicPr>
          <p:cNvPr id="26628"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xkcd.com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Fourier analysis in images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Box 11"/>
          <p:cNvSpPr txBox="1">
            <a:spLocks noChangeArrowheads="1"/>
          </p:cNvSpPr>
          <p:nvPr/>
        </p:nvSpPr>
        <p:spPr bwMode="auto">
          <a:xfrm>
            <a:off x="762000" y="2362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Intensity Image</a:t>
            </a:r>
          </a:p>
        </p:txBody>
      </p:sp>
      <p:sp>
        <p:nvSpPr>
          <p:cNvPr id="27658" name="TextBox 12"/>
          <p:cNvSpPr txBox="1">
            <a:spLocks noChangeArrowheads="1"/>
          </p:cNvSpPr>
          <p:nvPr/>
        </p:nvSpPr>
        <p:spPr bwMode="auto">
          <a:xfrm>
            <a:off x="838200" y="3733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Fourier Image</a:t>
            </a:r>
          </a:p>
        </p:txBody>
      </p:sp>
      <p:sp>
        <p:nvSpPr>
          <p:cNvPr id="27659" name="TextBox 13"/>
          <p:cNvSpPr txBox="1">
            <a:spLocks noChangeArrowheads="1"/>
          </p:cNvSpPr>
          <p:nvPr/>
        </p:nvSpPr>
        <p:spPr bwMode="auto">
          <a:xfrm>
            <a:off x="3413125" y="6488113"/>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Signals can be composed</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1"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2"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83"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http://sharp.bu.edu/~slehar/fourier/fourier.html#filtering</a:t>
            </a:r>
          </a:p>
          <a:p>
            <a:pPr eaLnBrk="1" hangingPunct="1"/>
            <a:r>
              <a:rPr lang="en-US"/>
              <a:t>More: http://www.cs.unm.edu/~brayer/vision/fourier.html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smtClean="0"/>
              <a:t>Fourier Transform</a:t>
            </a:r>
          </a:p>
        </p:txBody>
      </p:sp>
      <p:sp>
        <p:nvSpPr>
          <p:cNvPr id="56323" name="Content Placeholder 2"/>
          <p:cNvSpPr>
            <a:spLocks noGrp="1"/>
          </p:cNvSpPr>
          <p:nvPr>
            <p:ph idx="1"/>
          </p:nvPr>
        </p:nvSpPr>
        <p:spPr/>
        <p:txBody>
          <a:bodyPr/>
          <a:lstStyle/>
          <a:p>
            <a:r>
              <a:rPr lang="en-US" sz="2400" smtClean="0"/>
              <a:t>Fourier transform stores the magnitude and phase at each frequency</a:t>
            </a:r>
          </a:p>
          <a:p>
            <a:pPr lvl="1"/>
            <a:r>
              <a:rPr lang="en-US" sz="2000" smtClean="0"/>
              <a:t>Magnitude encodes how much signal there is at a particular frequency</a:t>
            </a:r>
          </a:p>
          <a:p>
            <a:pPr lvl="1"/>
            <a:r>
              <a:rPr lang="en-US" sz="2000" smtClean="0"/>
              <a:t>Phase encodes spatial information (indirectly)</a:t>
            </a:r>
          </a:p>
          <a:p>
            <a:pPr lvl="1"/>
            <a:r>
              <a:rPr lang="en-US" sz="2000" smtClean="0"/>
              <a:t>For mathematical convenience, this is often notated in terms of real and complex numbers</a:t>
            </a:r>
          </a:p>
          <a:p>
            <a:endParaRPr lang="en-US" sz="2400" smtClean="0"/>
          </a:p>
          <a:p>
            <a:endParaRPr lang="en-US" sz="2400" smtClean="0"/>
          </a:p>
          <a:p>
            <a:endParaRPr lang="en-US" sz="2400" smtClean="0"/>
          </a:p>
        </p:txBody>
      </p:sp>
      <p:pic>
        <p:nvPicPr>
          <p:cNvPr id="14347" name="Picture 11" descr=" e^{inx} = \cos(nx)+i\sin(nx), \,"/>
          <p:cNvPicPr>
            <a:picLocks noChangeAspect="1" noChangeArrowheads="1"/>
          </p:cNvPicPr>
          <p:nvPr/>
        </p:nvPicPr>
        <p:blipFill>
          <a:blip r:embed="rId3">
            <a:extLst>
              <a:ext uri="{28A0092B-C50C-407E-A947-70E740481C1C}">
                <a14:useLocalDpi xmlns:a14="http://schemas.microsoft.com/office/drawing/2010/main" val="0"/>
              </a:ext>
            </a:extLst>
          </a:blip>
          <a:srcRect r="2316"/>
          <a:stretch>
            <a:fillRect/>
          </a:stretch>
        </p:blipFill>
        <p:spPr bwMode="auto">
          <a:xfrm>
            <a:off x="3200400" y="4800600"/>
            <a:ext cx="3048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3090" name="Equation" r:id="rId4" imgW="1371600" imgH="279360" progId="Equation.3">
                  <p:embed/>
                </p:oleObj>
              </mc:Choice>
              <mc:Fallback>
                <p:oleObj name="Equation" r:id="rId4" imgW="1371600" imgH="27936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3091" name="Equation" r:id="rId6" imgW="927000" imgH="419040" progId="Equation.3">
                  <p:embed/>
                </p:oleObj>
              </mc:Choice>
              <mc:Fallback>
                <p:oleObj name="Equation" r:id="rId6" imgW="927000" imgH="41904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Amplitude:</a:t>
            </a:r>
          </a:p>
        </p:txBody>
      </p:sp>
      <p:sp>
        <p:nvSpPr>
          <p:cNvPr id="15" name="TextBox 14"/>
          <p:cNvSpPr txBox="1">
            <a:spLocks noChangeArrowheads="1"/>
          </p:cNvSpPr>
          <p:nvPr/>
        </p:nvSpPr>
        <p:spPr bwMode="auto">
          <a:xfrm>
            <a:off x="1371600" y="4800600"/>
            <a:ext cx="185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Euler’s formula: </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Computing the Fourier Transform</a:t>
            </a:r>
          </a:p>
        </p:txBody>
      </p:sp>
      <p:sp>
        <p:nvSpPr>
          <p:cNvPr id="29699" name="TextBox 4"/>
          <p:cNvSpPr txBox="1">
            <a:spLocks noChangeArrowheads="1"/>
          </p:cNvSpPr>
          <p:nvPr/>
        </p:nvSpPr>
        <p:spPr bwMode="auto">
          <a:xfrm>
            <a:off x="3276600" y="20574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Continuous</a:t>
            </a:r>
          </a:p>
        </p:txBody>
      </p:sp>
      <p:pic>
        <p:nvPicPr>
          <p:cNvPr id="2970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24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7"/>
          <p:cNvSpPr txBox="1">
            <a:spLocks noChangeArrowheads="1"/>
          </p:cNvSpPr>
          <p:nvPr/>
        </p:nvSpPr>
        <p:spPr bwMode="auto">
          <a:xfrm>
            <a:off x="3200400" y="37338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Discrete</a:t>
            </a:r>
          </a:p>
        </p:txBody>
      </p:sp>
      <p:sp>
        <p:nvSpPr>
          <p:cNvPr id="29703" name="TextBox 8"/>
          <p:cNvSpPr txBox="1">
            <a:spLocks noChangeArrowheads="1"/>
          </p:cNvSpPr>
          <p:nvPr/>
        </p:nvSpPr>
        <p:spPr bwMode="auto">
          <a:xfrm>
            <a:off x="6172200" y="450691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k = -N/2..N/2</a:t>
            </a:r>
          </a:p>
        </p:txBody>
      </p:sp>
      <p:pic>
        <p:nvPicPr>
          <p:cNvPr id="297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144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1"/>
          <p:cNvSpPr txBox="1">
            <a:spLocks noChangeArrowheads="1"/>
          </p:cNvSpPr>
          <p:nvPr/>
        </p:nvSpPr>
        <p:spPr bwMode="auto">
          <a:xfrm>
            <a:off x="1295400" y="5791200"/>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5"/>
              </a:rPr>
              <a:t>Fast Fourier Transform </a:t>
            </a:r>
            <a:r>
              <a:rPr lang="en-US" dirty="0"/>
              <a:t>(FFT): </a:t>
            </a:r>
            <a:r>
              <a:rPr lang="en-US" dirty="0" err="1"/>
              <a:t>NlogN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marL="0" indent="0">
              <a:lnSpc>
                <a:spcPct val="90000"/>
              </a:lnSpc>
              <a:defRPr/>
            </a:pPr>
            <a:endParaRPr lang="en-US" dirty="0" smtClean="0"/>
          </a:p>
          <a:p>
            <a:pPr>
              <a:lnSpc>
                <a:spcPct val="90000"/>
              </a:lnSpc>
              <a:defRPr/>
            </a:pPr>
            <a:r>
              <a:rPr lang="en-US" dirty="0" smtClean="0"/>
              <a:t>The Fourier transform of the convolution of two functions is the product of their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The inverse Fourier transform of the product of two Fourier transforms is the convolution of the two inverse Fourier transforms</a:t>
            </a:r>
          </a:p>
          <a:p>
            <a:pPr>
              <a:lnSpc>
                <a:spcPct val="90000"/>
              </a:lnSpc>
              <a:defRPr/>
            </a:pPr>
            <a:endParaRPr lang="en-US" dirty="0" smtClean="0"/>
          </a:p>
          <a:p>
            <a:pPr>
              <a:lnSpc>
                <a:spcPct val="90000"/>
              </a:lnSpc>
              <a:defRPr/>
            </a:pPr>
            <a:endParaRPr lang="en-US" dirty="0" smtClean="0"/>
          </a:p>
          <a:p>
            <a:pPr>
              <a:lnSpc>
                <a:spcPct val="90000"/>
              </a:lnSpc>
              <a:defRPr/>
            </a:pPr>
            <a:r>
              <a:rPr lang="en-US" b="1" dirty="0" smtClean="0"/>
              <a:t>Convolution</a:t>
            </a:r>
            <a:r>
              <a:rPr lang="en-US" dirty="0" smtClean="0"/>
              <a:t> in spatial domain is equivalent to </a:t>
            </a:r>
            <a:r>
              <a:rPr lang="en-US" b="1" dirty="0" smtClean="0"/>
              <a:t>multiplication</a:t>
            </a:r>
            <a:r>
              <a:rPr lang="en-US" dirty="0" smtClean="0"/>
              <a:t> in frequency domain!</a:t>
            </a:r>
          </a:p>
        </p:txBody>
      </p:sp>
      <p:graphicFrame>
        <p:nvGraphicFramePr>
          <p:cNvPr id="488452" name="Object 4"/>
          <p:cNvGraphicFramePr>
            <a:graphicFrameLocks noChangeAspect="1"/>
          </p:cNvGraphicFramePr>
          <p:nvPr/>
        </p:nvGraphicFramePr>
        <p:xfrm>
          <a:off x="2341563" y="2362200"/>
          <a:ext cx="4003675" cy="615950"/>
        </p:xfrm>
        <a:graphic>
          <a:graphicData uri="http://schemas.openxmlformats.org/presentationml/2006/ole">
            <mc:AlternateContent xmlns:mc="http://schemas.openxmlformats.org/markup-compatibility/2006">
              <mc:Choice xmlns:v="urn:schemas-microsoft-com:vml" Requires="v">
                <p:oleObj spid="_x0000_s4110" name="Equation" r:id="rId3" imgW="1231560" imgH="203040" progId="Equation.3">
                  <p:embed/>
                </p:oleObj>
              </mc:Choice>
              <mc:Fallback>
                <p:oleObj name="Equation" r:id="rId3" imgW="1231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2362200"/>
                        <a:ext cx="4003675"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3" name="Object 5"/>
          <p:cNvGraphicFramePr>
            <a:graphicFrameLocks noChangeAspect="1"/>
          </p:cNvGraphicFramePr>
          <p:nvPr/>
        </p:nvGraphicFramePr>
        <p:xfrm>
          <a:off x="1785938" y="4384675"/>
          <a:ext cx="5114925" cy="720725"/>
        </p:xfrm>
        <a:graphic>
          <a:graphicData uri="http://schemas.openxmlformats.org/presentationml/2006/ole">
            <mc:AlternateContent xmlns:mc="http://schemas.openxmlformats.org/markup-compatibility/2006">
              <mc:Choice xmlns:v="urn:schemas-microsoft-com:vml" Requires="v">
                <p:oleObj spid="_x0000_s4111" name="Equation" r:id="rId5" imgW="1511280" imgH="228600" progId="Equation.3">
                  <p:embed/>
                </p:oleObj>
              </mc:Choice>
              <mc:Fallback>
                <p:oleObj name="Equation" r:id="rId5" imgW="151128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384675"/>
                        <a:ext cx="51149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Properties of Fourier Transforms</a:t>
            </a:r>
          </a:p>
        </p:txBody>
      </p:sp>
      <p:sp>
        <p:nvSpPr>
          <p:cNvPr id="30723" name="Content Placeholder 5"/>
          <p:cNvSpPr>
            <a:spLocks noGrp="1"/>
          </p:cNvSpPr>
          <p:nvPr>
            <p:ph idx="1"/>
          </p:nvPr>
        </p:nvSpPr>
        <p:spPr>
          <a:xfrm>
            <a:off x="533400" y="1066800"/>
            <a:ext cx="8229600" cy="5135563"/>
          </a:xfrm>
        </p:spPr>
        <p:txBody>
          <a:bodyPr/>
          <a:lstStyle/>
          <a:p>
            <a:endParaRPr lang="en-US" smtClean="0"/>
          </a:p>
          <a:p>
            <a:r>
              <a:rPr lang="en-US" smtClean="0"/>
              <a:t>Linearity</a:t>
            </a:r>
          </a:p>
          <a:p>
            <a:endParaRPr lang="en-US" smtClean="0"/>
          </a:p>
          <a:p>
            <a:r>
              <a:rPr lang="en-US" smtClean="0"/>
              <a:t>Fourier transform of a real signal is symmetric about the origin</a:t>
            </a:r>
          </a:p>
          <a:p>
            <a:endParaRPr lang="en-US" smtClean="0"/>
          </a:p>
          <a:p>
            <a:r>
              <a:rPr lang="en-US" smtClean="0"/>
              <a:t>The energy of the signal is the same as the energy of its Fourier transform</a:t>
            </a:r>
          </a:p>
          <a:p>
            <a:endParaRPr lang="en-US" smtClean="0"/>
          </a:p>
          <a:p>
            <a:endParaRPr lang="en-US" smtClean="0"/>
          </a:p>
        </p:txBody>
      </p:sp>
      <p:pic>
        <p:nvPicPr>
          <p:cNvPr id="30724" name="Picture 2" descr="\begin{displaymath}{\cal F}[a x(t)+b y(t)]=a{\cal F}[x(t)]+b{\cal F}[y(t)] \end{displaymath}"/>
          <p:cNvPicPr>
            <a:picLocks noChangeAspect="1" noChangeArrowheads="1"/>
          </p:cNvPicPr>
          <p:nvPr/>
        </p:nvPicPr>
        <p:blipFill>
          <a:blip r:embed="rId2">
            <a:extLst>
              <a:ext uri="{28A0092B-C50C-407E-A947-70E740481C1C}">
                <a14:useLocalDpi xmlns:a14="http://schemas.microsoft.com/office/drawing/2010/main" val="0"/>
              </a:ext>
            </a:extLst>
          </a:blip>
          <a:srcRect l="27628"/>
          <a:stretch>
            <a:fillRect/>
          </a:stretch>
        </p:blipFill>
        <p:spPr bwMode="auto">
          <a:xfrm>
            <a:off x="2667000" y="1600200"/>
            <a:ext cx="5789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9"/>
          <p:cNvSpPr txBox="1">
            <a:spLocks noChangeArrowheads="1"/>
          </p:cNvSpPr>
          <p:nvPr/>
        </p:nvSpPr>
        <p:spPr bwMode="auto">
          <a:xfrm>
            <a:off x="6573838" y="648811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See Szeliski Book (3.4)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Filtering in spatial domain</a:t>
            </a: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1539" t="12923" r="12308" b="45232"/>
          <a:stretch>
            <a:fillRect/>
          </a:stretch>
        </p:blipFill>
        <p:spPr bwMode="auto">
          <a:xfrm>
            <a:off x="3962400" y="3733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5"/>
          <p:cNvGrpSpPr>
            <a:grpSpLocks noChangeAspect="1"/>
          </p:cNvGrpSpPr>
          <p:nvPr/>
        </p:nvGrpSpPr>
        <p:grpSpPr bwMode="auto">
          <a:xfrm>
            <a:off x="6858000" y="0"/>
            <a:ext cx="1390650" cy="1371600"/>
            <a:chOff x="144" y="144"/>
            <a:chExt cx="1152" cy="1136"/>
          </a:xfrm>
        </p:grpSpPr>
        <p:sp>
          <p:nvSpPr>
            <p:cNvPr id="3175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5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5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2</a:t>
              </a:r>
            </a:p>
          </p:txBody>
        </p:sp>
        <p:sp>
          <p:nvSpPr>
            <p:cNvPr id="3175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0</a:t>
              </a:r>
            </a:p>
          </p:txBody>
        </p:sp>
        <p:sp>
          <p:nvSpPr>
            <p:cNvPr id="3176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spcBef>
                  <a:spcPct val="20000"/>
                </a:spcBef>
              </a:pPr>
              <a:r>
                <a:rPr lang="en-US" sz="2000"/>
                <a:t>1</a:t>
              </a:r>
            </a:p>
          </p:txBody>
        </p:sp>
        <p:sp>
          <p:nvSpPr>
            <p:cNvPr id="3176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176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l="24074" t="59259" r="44444" b="5185"/>
          <a:stretch>
            <a:fillRect/>
          </a:stretch>
        </p:blipFill>
        <p:spPr bwMode="auto">
          <a:xfrm>
            <a:off x="5473700" y="27432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l="22221" t="14815" r="44444" b="46667"/>
          <a:stretch>
            <a:fillRect/>
          </a:stretch>
        </p:blipFill>
        <p:spPr bwMode="auto">
          <a:xfrm>
            <a:off x="0" y="2667000"/>
            <a:ext cx="3352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352800" y="3581400"/>
            <a:ext cx="623888" cy="1446213"/>
          </a:xfrm>
          <a:prstGeom prst="rect">
            <a:avLst/>
          </a:prstGeom>
          <a:noFill/>
        </p:spPr>
        <p:txBody>
          <a:bodyPr wrap="none">
            <a:spAutoFit/>
          </a:bodyPr>
          <a:lstStyle/>
          <a:p>
            <a:pPr>
              <a:defRPr/>
            </a:pPr>
            <a:r>
              <a:rPr lang="en-US" sz="8800" dirty="0">
                <a:solidFill>
                  <a:schemeClr val="accent1">
                    <a:lumMod val="75000"/>
                  </a:schemeClr>
                </a:solidFill>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Review: questions</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Write down a 3x3 filter that returns a positive value if the average value of the 4-adjacent neighbors is less than the center and a negative value otherwise</a:t>
            </a:r>
          </a:p>
          <a:p>
            <a:pPr marL="514350" indent="-514350">
              <a:buFont typeface="Calibri" pitchFamily="34" charset="0"/>
              <a:buAutoNum type="arabicPeriod"/>
            </a:pPr>
            <a:endParaRPr lang="en-US" smtClean="0"/>
          </a:p>
          <a:p>
            <a:pPr marL="514350" indent="-514350">
              <a:buFont typeface="Calibri" pitchFamily="34" charset="0"/>
              <a:buAutoNum type="arabicPeriod"/>
            </a:pPr>
            <a:r>
              <a:rPr lang="en-US" smtClean="0"/>
              <a:t>Write down a filter that will compute the gradient in the x-direction:</a:t>
            </a:r>
          </a:p>
          <a:p>
            <a:pPr marL="514350" indent="-514350">
              <a:buFont typeface="Arial" charset="0"/>
              <a:buNone/>
            </a:pPr>
            <a:r>
              <a:rPr lang="en-US" smtClean="0"/>
              <a:t>	</a:t>
            </a:r>
            <a:r>
              <a:rPr lang="en-US" sz="2000" smtClean="0">
                <a:latin typeface="Courier New" pitchFamily="49" charset="0"/>
                <a:cs typeface="Courier New" pitchFamily="49" charset="0"/>
              </a:rPr>
              <a:t>gradx(y,x) = im(y,x+1)-im(y,x) for each x, y</a:t>
            </a:r>
          </a:p>
          <a:p>
            <a:pPr marL="514350" indent="-514350">
              <a:buFont typeface="Arial" charset="0"/>
              <a:buNone/>
            </a:pPr>
            <a:r>
              <a:rPr lang="en-US" sz="2000" smtClean="0">
                <a:latin typeface="Courier New" pitchFamily="49" charset="0"/>
                <a:cs typeface="Courier New" pitchFamily="49" charset="0"/>
              </a:rPr>
              <a:t>	</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Filtering in frequency domain</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7543800" y="53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6477000" y="2514600"/>
            <a:ext cx="2286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24074" t="59259" r="44444" b="5185"/>
          <a:stretch>
            <a:fillRect/>
          </a:stretch>
        </p:blipFill>
        <p:spPr bwMode="auto">
          <a:xfrm>
            <a:off x="0" y="4867275"/>
            <a:ext cx="2819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62222" r="14815" b="8148"/>
          <a:stretch>
            <a:fillRect/>
          </a:stretch>
        </p:blipFill>
        <p:spPr bwMode="auto">
          <a:xfrm>
            <a:off x="4724400" y="4789488"/>
            <a:ext cx="28956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14815" r="9259" b="46667"/>
          <a:stretch>
            <a:fillRect/>
          </a:stretch>
        </p:blipFill>
        <p:spPr bwMode="auto">
          <a:xfrm>
            <a:off x="3505200" y="2362200"/>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l="22221" t="14815" r="44444" b="46667"/>
          <a:stretch>
            <a:fillRect/>
          </a:stretch>
        </p:blipFill>
        <p:spPr bwMode="auto">
          <a:xfrm>
            <a:off x="0" y="2286000"/>
            <a:ext cx="2819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4"/>
          <p:cNvSpPr txBox="1">
            <a:spLocks noChangeArrowheads="1"/>
          </p:cNvSpPr>
          <p:nvPr/>
        </p:nvSpPr>
        <p:spPr bwMode="auto">
          <a:xfrm>
            <a:off x="2895600" y="2743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2" name="TextBox 35"/>
          <p:cNvSpPr txBox="1">
            <a:spLocks noChangeArrowheads="1"/>
          </p:cNvSpPr>
          <p:nvPr/>
        </p:nvSpPr>
        <p:spPr bwMode="auto">
          <a:xfrm>
            <a:off x="7315200" y="17526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FFT</a:t>
            </a:r>
          </a:p>
        </p:txBody>
      </p:sp>
      <p:sp>
        <p:nvSpPr>
          <p:cNvPr id="32783" name="TextBox 37"/>
          <p:cNvSpPr txBox="1">
            <a:spLocks noChangeArrowheads="1"/>
          </p:cNvSpPr>
          <p:nvPr/>
        </p:nvSpPr>
        <p:spPr bwMode="auto">
          <a:xfrm>
            <a:off x="3048000" y="5334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a:defRPr/>
            </a:pPr>
            <a:r>
              <a:rPr lang="en-US" sz="6000" dirty="0">
                <a:solidFill>
                  <a:schemeClr val="accent1">
                    <a:lumMod val="75000"/>
                  </a:schemeClr>
                </a:solidFill>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Fourier Matlab demo</a:t>
            </a:r>
          </a:p>
        </p:txBody>
      </p:sp>
      <p:sp>
        <p:nvSpPr>
          <p:cNvPr id="33795"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FFT in Matlab</a:t>
            </a:r>
          </a:p>
        </p:txBody>
      </p:sp>
      <p:sp>
        <p:nvSpPr>
          <p:cNvPr id="34819" name="Content Placeholder 2"/>
          <p:cNvSpPr>
            <a:spLocks noGrp="1"/>
          </p:cNvSpPr>
          <p:nvPr>
            <p:ph idx="1"/>
          </p:nvPr>
        </p:nvSpPr>
        <p:spPr/>
        <p:txBody>
          <a:bodyPr/>
          <a:lstStyle/>
          <a:p>
            <a:r>
              <a:rPr lang="en-US" smtClean="0"/>
              <a:t>Filtering with fft</a:t>
            </a:r>
          </a:p>
          <a:p>
            <a:endParaRPr lang="en-US" smtClean="0"/>
          </a:p>
          <a:p>
            <a:endParaRPr lang="en-US" smtClean="0"/>
          </a:p>
          <a:p>
            <a:endParaRPr lang="en-US" smtClean="0"/>
          </a:p>
          <a:p>
            <a:endParaRPr lang="en-US" smtClean="0"/>
          </a:p>
          <a:p>
            <a:endParaRPr lang="en-US" smtClean="0"/>
          </a:p>
          <a:p>
            <a:r>
              <a:rPr lang="en-US" smtClean="0"/>
              <a:t>Displaying with fft</a:t>
            </a:r>
          </a:p>
          <a:p>
            <a:endParaRPr lang="en-US" smtClean="0"/>
          </a:p>
          <a:p>
            <a:endParaRPr lang="en-US" smtClean="0"/>
          </a:p>
        </p:txBody>
      </p:sp>
      <p:sp>
        <p:nvSpPr>
          <p:cNvPr id="34820" name="TextBox 3"/>
          <p:cNvSpPr txBox="1">
            <a:spLocks noChangeArrowheads="1"/>
          </p:cNvSpPr>
          <p:nvPr/>
        </p:nvSpPr>
        <p:spPr bwMode="auto">
          <a:xfrm>
            <a:off x="533400" y="1752600"/>
            <a:ext cx="861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im = ... % “im” should be a gray-scale floating point image</a:t>
            </a:r>
          </a:p>
          <a:p>
            <a:pPr eaLnBrk="1" hangingPunct="1"/>
            <a:r>
              <a:rPr lang="en-US" sz="1400">
                <a:latin typeface="Courier New" pitchFamily="49" charset="0"/>
                <a:cs typeface="Courier New" pitchFamily="49" charset="0"/>
              </a:rPr>
              <a:t>[imh, imw] = size(im);</a:t>
            </a:r>
          </a:p>
          <a:p>
            <a:pPr eaLnBrk="1" hangingPunct="1"/>
            <a:r>
              <a:rPr lang="en-US" sz="1400">
                <a:latin typeface="Courier New" pitchFamily="49" charset="0"/>
                <a:cs typeface="Courier New" pitchFamily="49" charset="0"/>
              </a:rPr>
              <a:t>fftsize = 1024; % should be order of 2 (for speed) and include padding</a:t>
            </a:r>
          </a:p>
          <a:p>
            <a:pPr eaLnBrk="1" hangingPunct="1"/>
            <a:r>
              <a:rPr lang="en-US" sz="1400">
                <a:latin typeface="Courier New" pitchFamily="49" charset="0"/>
                <a:cs typeface="Courier New" pitchFamily="49" charset="0"/>
              </a:rPr>
              <a:t>im_fft = fft2(im, fftsize, fftsize); % </a:t>
            </a:r>
            <a:r>
              <a:rPr lang="en-US" sz="1400" b="1">
                <a:latin typeface="Courier New" pitchFamily="49" charset="0"/>
                <a:cs typeface="Courier New" pitchFamily="49" charset="0"/>
              </a:rPr>
              <a:t>1) fft im with padding</a:t>
            </a:r>
          </a:p>
          <a:p>
            <a:pPr eaLnBrk="1" hangingPunct="1"/>
            <a:r>
              <a:rPr lang="en-US" sz="1400">
                <a:latin typeface="Courier New" pitchFamily="49" charset="0"/>
                <a:cs typeface="Courier New" pitchFamily="49" charset="0"/>
              </a:rPr>
              <a:t>hs = 50; % filter half-size</a:t>
            </a:r>
          </a:p>
          <a:p>
            <a:pPr eaLnBrk="1" hangingPunct="1"/>
            <a:r>
              <a:rPr lang="en-US" sz="1400">
                <a:latin typeface="Courier New" pitchFamily="49" charset="0"/>
                <a:cs typeface="Courier New" pitchFamily="49" charset="0"/>
              </a:rPr>
              <a:t>fil = fspecial('gaussian', hs*2+1, 10); </a:t>
            </a:r>
          </a:p>
          <a:p>
            <a:pPr eaLnBrk="1" hangingPunct="1"/>
            <a:r>
              <a:rPr lang="en-US" sz="1400">
                <a:latin typeface="Courier New" pitchFamily="49" charset="0"/>
                <a:cs typeface="Courier New" pitchFamily="49" charset="0"/>
              </a:rPr>
              <a:t>fil_fft = fft2(fil, fftsize, fftsize); % </a:t>
            </a:r>
            <a:r>
              <a:rPr lang="en-US" sz="1400" b="1">
                <a:latin typeface="Courier New" pitchFamily="49" charset="0"/>
                <a:cs typeface="Courier New" pitchFamily="49" charset="0"/>
              </a:rPr>
              <a:t>2) fft fil, pad to same size as image</a:t>
            </a:r>
          </a:p>
          <a:p>
            <a:pPr eaLnBrk="1" hangingPunct="1"/>
            <a:r>
              <a:rPr lang="en-US" sz="1400">
                <a:latin typeface="Courier New" pitchFamily="49" charset="0"/>
                <a:cs typeface="Courier New" pitchFamily="49" charset="0"/>
              </a:rPr>
              <a:t>im_fil_fft = im_fft .* fil_fft; % </a:t>
            </a:r>
            <a:r>
              <a:rPr lang="en-US" sz="1400" b="1">
                <a:latin typeface="Courier New" pitchFamily="49" charset="0"/>
                <a:cs typeface="Courier New" pitchFamily="49" charset="0"/>
              </a:rPr>
              <a:t>3)</a:t>
            </a:r>
            <a:r>
              <a:rPr lang="en-US" sz="1400">
                <a:latin typeface="Courier New" pitchFamily="49" charset="0"/>
                <a:cs typeface="Courier New" pitchFamily="49" charset="0"/>
              </a:rPr>
              <a:t> </a:t>
            </a:r>
            <a:r>
              <a:rPr lang="en-US" sz="1400" b="1">
                <a:latin typeface="Courier New" pitchFamily="49" charset="0"/>
                <a:cs typeface="Courier New" pitchFamily="49" charset="0"/>
              </a:rPr>
              <a:t>multiply fft images</a:t>
            </a:r>
          </a:p>
          <a:p>
            <a:pPr eaLnBrk="1" hangingPunct="1"/>
            <a:r>
              <a:rPr lang="en-US" sz="1400">
                <a:latin typeface="Courier New" pitchFamily="49" charset="0"/>
                <a:cs typeface="Courier New" pitchFamily="49" charset="0"/>
              </a:rPr>
              <a:t>im_fil = ifft2(im_fil_fft); % </a:t>
            </a:r>
            <a:r>
              <a:rPr lang="en-US" sz="1400" b="1">
                <a:latin typeface="Courier New" pitchFamily="49" charset="0"/>
                <a:cs typeface="Courier New" pitchFamily="49" charset="0"/>
              </a:rPr>
              <a:t>4) inverse fft2</a:t>
            </a:r>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im_fil = im_fil(1+hs:size(im,1)+hs, 1+hs:size(im, 2)+hs); % </a:t>
            </a:r>
            <a:r>
              <a:rPr lang="en-US" sz="1400" b="1">
                <a:latin typeface="Courier New" pitchFamily="49" charset="0"/>
                <a:cs typeface="Courier New" pitchFamily="49" charset="0"/>
              </a:rPr>
              <a:t>5) remove padding</a:t>
            </a:r>
          </a:p>
        </p:txBody>
      </p:sp>
      <p:sp>
        <p:nvSpPr>
          <p:cNvPr id="34821" name="TextBox 4"/>
          <p:cNvSpPr txBox="1">
            <a:spLocks noChangeArrowheads="1"/>
          </p:cNvSpPr>
          <p:nvPr/>
        </p:nvSpPr>
        <p:spPr bwMode="auto">
          <a:xfrm>
            <a:off x="609600" y="5105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figure(1), imagesc(log(abs(fftshift(im_fft)))), axis image, colormap jet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Questions</a:t>
            </a:r>
          </a:p>
        </p:txBody>
      </p:sp>
      <p:sp>
        <p:nvSpPr>
          <p:cNvPr id="3" name="Content Placeholder 2"/>
          <p:cNvSpPr>
            <a:spLocks noGrp="1"/>
          </p:cNvSpPr>
          <p:nvPr>
            <p:ph idx="1"/>
          </p:nvPr>
        </p:nvSpPr>
        <p:spPr/>
        <p:txBody>
          <a:bodyPr/>
          <a:lstStyle/>
          <a:p>
            <a:pPr>
              <a:buFont typeface="Arial" charset="0"/>
              <a:buNone/>
            </a:pPr>
            <a:r>
              <a:rPr lang="en-US" smtClean="0"/>
              <a:t>	Which has more information, the phase or the magnitude?</a:t>
            </a:r>
          </a:p>
          <a:p>
            <a:pPr>
              <a:buFont typeface="Arial" charset="0"/>
              <a:buNone/>
            </a:pPr>
            <a:endParaRPr lang="en-US" smtClean="0"/>
          </a:p>
          <a:p>
            <a:pPr>
              <a:buFont typeface="Arial" charset="0"/>
              <a:buNone/>
            </a:pPr>
            <a:r>
              <a:rPr lang="en-US" smtClean="0"/>
              <a:t>	What happens if you take the phase from one image and combine it with the magnitude from another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36872"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sp>
        <p:nvSpPr>
          <p:cNvPr id="36873" name="TextBox 9"/>
          <p:cNvSpPr txBox="1">
            <a:spLocks noChangeArrowheads="1"/>
          </p:cNvSpPr>
          <p:nvPr/>
        </p:nvSpPr>
        <p:spPr bwMode="auto">
          <a:xfrm>
            <a:off x="3352800" y="0"/>
            <a:ext cx="164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Filtering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10001" b="3999"/>
          <a:stretch>
            <a:fillRect/>
          </a:stretch>
        </p:blipFill>
        <p:spPr bwMode="auto">
          <a:xfrm>
            <a:off x="0" y="2133600"/>
            <a:ext cx="897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p:cNvSpPr txBox="1">
            <a:spLocks noChangeArrowheads="1"/>
          </p:cNvSpPr>
          <p:nvPr/>
        </p:nvSpPr>
        <p:spPr bwMode="auto">
          <a:xfrm>
            <a:off x="3657600" y="15240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a:t>
            </a:r>
          </a:p>
        </p:txBody>
      </p:sp>
      <p:sp>
        <p:nvSpPr>
          <p:cNvPr id="37892"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l="4601" t="9814" r="3384" b="5122"/>
          <a:stretch>
            <a:fillRect/>
          </a:stretch>
        </p:blipFill>
        <p:spPr bwMode="auto">
          <a:xfrm>
            <a:off x="228600" y="2133600"/>
            <a:ext cx="8686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p:cNvSpPr txBox="1">
            <a:spLocks noChangeArrowheads="1"/>
          </p:cNvSpPr>
          <p:nvPr/>
        </p:nvSpPr>
        <p:spPr bwMode="auto">
          <a:xfrm>
            <a:off x="3657600" y="1524000"/>
            <a:ext cx="148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Box Filter</a:t>
            </a:r>
          </a:p>
        </p:txBody>
      </p:sp>
      <p:sp>
        <p:nvSpPr>
          <p:cNvPr id="38916" name="Content Placeholder 8"/>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399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6"/>
          <p:cNvSpPr txBox="1">
            <a:spLocks noChangeArrowheads="1"/>
          </p:cNvSpPr>
          <p:nvPr/>
        </p:nvSpPr>
        <p:spPr bwMode="auto">
          <a:xfrm>
            <a:off x="3352800" y="0"/>
            <a:ext cx="1893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Sampling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a:spLocks noChangeArrowheads="1"/>
          </p:cNvSpPr>
          <p:nvPr/>
        </p:nvSpPr>
        <p:spPr bwMode="auto">
          <a:xfrm>
            <a:off x="304800" y="5715000"/>
            <a:ext cx="4462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Throw away every other row and column to create a </a:t>
            </a:r>
            <a:r>
              <a:rPr lang="en-US"/>
              <a:t>1/2</a:t>
            </a:r>
            <a:r>
              <a:rPr lang="en-US" sz="2000"/>
              <a:t> size image</a:t>
            </a:r>
          </a:p>
          <a:p>
            <a:pPr lvl="1"/>
            <a:endParaRPr lang="en-US" sz="2000" i="1"/>
          </a:p>
        </p:txBody>
      </p:sp>
      <p:pic>
        <p:nvPicPr>
          <p:cNvPr id="4096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676400"/>
            <a:ext cx="4491037"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5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2590800"/>
            <a:ext cx="2444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4"/>
          <p:cNvGrpSpPr>
            <a:grpSpLocks/>
          </p:cNvGrpSpPr>
          <p:nvPr/>
        </p:nvGrpSpPr>
        <p:grpSpPr bwMode="auto">
          <a:xfrm>
            <a:off x="392113" y="1676400"/>
            <a:ext cx="4343400" cy="3581400"/>
            <a:chOff x="48" y="1056"/>
            <a:chExt cx="2736" cy="2256"/>
          </a:xfrm>
        </p:grpSpPr>
        <p:grpSp>
          <p:nvGrpSpPr>
            <p:cNvPr id="40968" name="Group 30"/>
            <p:cNvGrpSpPr>
              <a:grpSpLocks/>
            </p:cNvGrpSpPr>
            <p:nvPr/>
          </p:nvGrpSpPr>
          <p:grpSpPr bwMode="auto">
            <a:xfrm>
              <a:off x="48" y="1056"/>
              <a:ext cx="2736" cy="96"/>
              <a:chOff x="48" y="1056"/>
              <a:chExt cx="2736" cy="96"/>
            </a:xfrm>
          </p:grpSpPr>
          <p:sp>
            <p:nvSpPr>
              <p:cNvPr id="41086" name="Oval 1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7" name="Oval 1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8" name="Oval 1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9" name="Oval 1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0" name="Oval 2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1" name="Oval 2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2" name="Oval 2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3" name="Oval 2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4" name="Oval 2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5" name="Oval 2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6" name="Oval 2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97" name="Oval 2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69" name="Group 31"/>
            <p:cNvGrpSpPr>
              <a:grpSpLocks/>
            </p:cNvGrpSpPr>
            <p:nvPr/>
          </p:nvGrpSpPr>
          <p:grpSpPr bwMode="auto">
            <a:xfrm>
              <a:off x="48" y="1296"/>
              <a:ext cx="2736" cy="96"/>
              <a:chOff x="48" y="1056"/>
              <a:chExt cx="2736" cy="96"/>
            </a:xfrm>
          </p:grpSpPr>
          <p:sp>
            <p:nvSpPr>
              <p:cNvPr id="41074" name="Oval 32"/>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5" name="Oval 33"/>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6" name="Oval 34"/>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7" name="Oval 35"/>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8" name="Oval 36"/>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9" name="Oval 37"/>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0" name="Oval 38"/>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1" name="Oval 39"/>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2" name="Oval 40"/>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3" name="Oval 41"/>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4" name="Oval 42"/>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85" name="Oval 43"/>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0" name="Group 44"/>
            <p:cNvGrpSpPr>
              <a:grpSpLocks/>
            </p:cNvGrpSpPr>
            <p:nvPr/>
          </p:nvGrpSpPr>
          <p:grpSpPr bwMode="auto">
            <a:xfrm>
              <a:off x="48" y="1536"/>
              <a:ext cx="2736" cy="96"/>
              <a:chOff x="48" y="1056"/>
              <a:chExt cx="2736" cy="96"/>
            </a:xfrm>
          </p:grpSpPr>
          <p:sp>
            <p:nvSpPr>
              <p:cNvPr id="41062" name="Oval 45"/>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3" name="Oval 46"/>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4" name="Oval 47"/>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5" name="Oval 48"/>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6" name="Oval 49"/>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7" name="Oval 50"/>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8" name="Oval 51"/>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9" name="Oval 52"/>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0" name="Oval 53"/>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1" name="Oval 54"/>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2" name="Oval 55"/>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73" name="Oval 56"/>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1" name="Group 57"/>
            <p:cNvGrpSpPr>
              <a:grpSpLocks/>
            </p:cNvGrpSpPr>
            <p:nvPr/>
          </p:nvGrpSpPr>
          <p:grpSpPr bwMode="auto">
            <a:xfrm>
              <a:off x="48" y="1776"/>
              <a:ext cx="2736" cy="96"/>
              <a:chOff x="48" y="1056"/>
              <a:chExt cx="2736" cy="96"/>
            </a:xfrm>
          </p:grpSpPr>
          <p:sp>
            <p:nvSpPr>
              <p:cNvPr id="41050" name="Oval 58"/>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1" name="Oval 59"/>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2" name="Oval 60"/>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3" name="Oval 61"/>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4" name="Oval 62"/>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5" name="Oval 63"/>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6" name="Oval 64"/>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7" name="Oval 65"/>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8" name="Oval 66"/>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59" name="Oval 67"/>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0" name="Oval 68"/>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61" name="Oval 69"/>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2" name="Group 70"/>
            <p:cNvGrpSpPr>
              <a:grpSpLocks/>
            </p:cNvGrpSpPr>
            <p:nvPr/>
          </p:nvGrpSpPr>
          <p:grpSpPr bwMode="auto">
            <a:xfrm>
              <a:off x="48" y="2016"/>
              <a:ext cx="2736" cy="96"/>
              <a:chOff x="48" y="1056"/>
              <a:chExt cx="2736" cy="96"/>
            </a:xfrm>
          </p:grpSpPr>
          <p:sp>
            <p:nvSpPr>
              <p:cNvPr id="41038" name="Oval 71"/>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9" name="Oval 72"/>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0" name="Oval 73"/>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1" name="Oval 74"/>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2" name="Oval 75"/>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3" name="Oval 76"/>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4" name="Oval 77"/>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5" name="Oval 78"/>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6" name="Oval 79"/>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7" name="Oval 80"/>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8" name="Oval 81"/>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49" name="Oval 82"/>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3" name="Group 83"/>
            <p:cNvGrpSpPr>
              <a:grpSpLocks/>
            </p:cNvGrpSpPr>
            <p:nvPr/>
          </p:nvGrpSpPr>
          <p:grpSpPr bwMode="auto">
            <a:xfrm>
              <a:off x="48" y="2256"/>
              <a:ext cx="2736" cy="96"/>
              <a:chOff x="48" y="1056"/>
              <a:chExt cx="2736" cy="96"/>
            </a:xfrm>
          </p:grpSpPr>
          <p:sp>
            <p:nvSpPr>
              <p:cNvPr id="41026" name="Oval 84"/>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7" name="Oval 85"/>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8" name="Oval 86"/>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9" name="Oval 87"/>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0" name="Oval 88"/>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1" name="Oval 89"/>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2" name="Oval 90"/>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3" name="Oval 91"/>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4" name="Oval 92"/>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5" name="Oval 93"/>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6" name="Oval 94"/>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37" name="Oval 95"/>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4" name="Group 96"/>
            <p:cNvGrpSpPr>
              <a:grpSpLocks/>
            </p:cNvGrpSpPr>
            <p:nvPr/>
          </p:nvGrpSpPr>
          <p:grpSpPr bwMode="auto">
            <a:xfrm>
              <a:off x="48" y="2496"/>
              <a:ext cx="2736" cy="96"/>
              <a:chOff x="48" y="1056"/>
              <a:chExt cx="2736" cy="96"/>
            </a:xfrm>
          </p:grpSpPr>
          <p:sp>
            <p:nvSpPr>
              <p:cNvPr id="41014" name="Oval 97"/>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5" name="Oval 98"/>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6" name="Oval 99"/>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7" name="Oval 100"/>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8" name="Oval 101"/>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9" name="Oval 102"/>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0" name="Oval 103"/>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1" name="Oval 104"/>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2" name="Oval 105"/>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3" name="Oval 106"/>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4" name="Oval 107"/>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25" name="Oval 108"/>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5" name="Group 109"/>
            <p:cNvGrpSpPr>
              <a:grpSpLocks/>
            </p:cNvGrpSpPr>
            <p:nvPr/>
          </p:nvGrpSpPr>
          <p:grpSpPr bwMode="auto">
            <a:xfrm>
              <a:off x="48" y="2736"/>
              <a:ext cx="2736" cy="96"/>
              <a:chOff x="48" y="1056"/>
              <a:chExt cx="2736" cy="96"/>
            </a:xfrm>
          </p:grpSpPr>
          <p:sp>
            <p:nvSpPr>
              <p:cNvPr id="41002" name="Oval 110"/>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3" name="Oval 111"/>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4" name="Oval 112"/>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5" name="Oval 113"/>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6" name="Oval 114"/>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7" name="Oval 115"/>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8" name="Oval 116"/>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9" name="Oval 117"/>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0" name="Oval 118"/>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1" name="Oval 119"/>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2" name="Oval 120"/>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13" name="Oval 121"/>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6" name="Group 122"/>
            <p:cNvGrpSpPr>
              <a:grpSpLocks/>
            </p:cNvGrpSpPr>
            <p:nvPr/>
          </p:nvGrpSpPr>
          <p:grpSpPr bwMode="auto">
            <a:xfrm>
              <a:off x="48" y="2976"/>
              <a:ext cx="2736" cy="96"/>
              <a:chOff x="48" y="1056"/>
              <a:chExt cx="2736" cy="96"/>
            </a:xfrm>
          </p:grpSpPr>
          <p:sp>
            <p:nvSpPr>
              <p:cNvPr id="40990" name="Oval 123"/>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1" name="Oval 124"/>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2" name="Oval 125"/>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3" name="Oval 126"/>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4" name="Oval 127"/>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5" name="Oval 128"/>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6" name="Oval 129"/>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7" name="Oval 130"/>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8" name="Oval 131"/>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99" name="Oval 132"/>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0" name="Oval 133"/>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1001" name="Oval 134"/>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nvGrpSpPr>
            <p:cNvPr id="40977" name="Group 135"/>
            <p:cNvGrpSpPr>
              <a:grpSpLocks/>
            </p:cNvGrpSpPr>
            <p:nvPr/>
          </p:nvGrpSpPr>
          <p:grpSpPr bwMode="auto">
            <a:xfrm>
              <a:off x="48" y="3216"/>
              <a:ext cx="2736" cy="96"/>
              <a:chOff x="48" y="1056"/>
              <a:chExt cx="2736" cy="96"/>
            </a:xfrm>
          </p:grpSpPr>
          <p:sp>
            <p:nvSpPr>
              <p:cNvPr id="40978" name="Oval 136"/>
              <p:cNvSpPr>
                <a:spLocks noChangeArrowheads="1"/>
              </p:cNvSpPr>
              <p:nvPr/>
            </p:nvSpPr>
            <p:spPr bwMode="auto">
              <a:xfrm>
                <a:off x="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79" name="Oval 137"/>
              <p:cNvSpPr>
                <a:spLocks noChangeArrowheads="1"/>
              </p:cNvSpPr>
              <p:nvPr/>
            </p:nvSpPr>
            <p:spPr bwMode="auto">
              <a:xfrm>
                <a:off x="2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0" name="Oval 138"/>
              <p:cNvSpPr>
                <a:spLocks noChangeArrowheads="1"/>
              </p:cNvSpPr>
              <p:nvPr/>
            </p:nvSpPr>
            <p:spPr bwMode="auto">
              <a:xfrm>
                <a:off x="5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1" name="Oval 139"/>
              <p:cNvSpPr>
                <a:spLocks noChangeArrowheads="1"/>
              </p:cNvSpPr>
              <p:nvPr/>
            </p:nvSpPr>
            <p:spPr bwMode="auto">
              <a:xfrm>
                <a:off x="7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2" name="Oval 140"/>
              <p:cNvSpPr>
                <a:spLocks noChangeArrowheads="1"/>
              </p:cNvSpPr>
              <p:nvPr/>
            </p:nvSpPr>
            <p:spPr bwMode="auto">
              <a:xfrm>
                <a:off x="10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3" name="Oval 141"/>
              <p:cNvSpPr>
                <a:spLocks noChangeArrowheads="1"/>
              </p:cNvSpPr>
              <p:nvPr/>
            </p:nvSpPr>
            <p:spPr bwMode="auto">
              <a:xfrm>
                <a:off x="12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4" name="Oval 142"/>
              <p:cNvSpPr>
                <a:spLocks noChangeArrowheads="1"/>
              </p:cNvSpPr>
              <p:nvPr/>
            </p:nvSpPr>
            <p:spPr bwMode="auto">
              <a:xfrm>
                <a:off x="14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5" name="Oval 143"/>
              <p:cNvSpPr>
                <a:spLocks noChangeArrowheads="1"/>
              </p:cNvSpPr>
              <p:nvPr/>
            </p:nvSpPr>
            <p:spPr bwMode="auto">
              <a:xfrm>
                <a:off x="172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6" name="Oval 144"/>
              <p:cNvSpPr>
                <a:spLocks noChangeArrowheads="1"/>
              </p:cNvSpPr>
              <p:nvPr/>
            </p:nvSpPr>
            <p:spPr bwMode="auto">
              <a:xfrm>
                <a:off x="196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7" name="Oval 145"/>
              <p:cNvSpPr>
                <a:spLocks noChangeArrowheads="1"/>
              </p:cNvSpPr>
              <p:nvPr/>
            </p:nvSpPr>
            <p:spPr bwMode="auto">
              <a:xfrm>
                <a:off x="220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8" name="Oval 146"/>
              <p:cNvSpPr>
                <a:spLocks noChangeArrowheads="1"/>
              </p:cNvSpPr>
              <p:nvPr/>
            </p:nvSpPr>
            <p:spPr bwMode="auto">
              <a:xfrm>
                <a:off x="244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sp>
            <p:nvSpPr>
              <p:cNvPr id="40989" name="Oval 147"/>
              <p:cNvSpPr>
                <a:spLocks noChangeArrowheads="1"/>
              </p:cNvSpPr>
              <p:nvPr/>
            </p:nvSpPr>
            <p:spPr bwMode="auto">
              <a:xfrm>
                <a:off x="2688" y="1056"/>
                <a:ext cx="96" cy="96"/>
              </a:xfrm>
              <a:prstGeom prst="ellipse">
                <a:avLst/>
              </a:prstGeom>
              <a:solidFill>
                <a:schemeClr val="accent1"/>
              </a:solidFill>
              <a:ln w="63500">
                <a:solidFill>
                  <a:srgbClr val="FF0000"/>
                </a:solidFill>
                <a:round/>
                <a:headEnd/>
                <a:tailEnd/>
              </a:ln>
            </p:spPr>
            <p:txBody>
              <a:bodyPr wrap="none" anchor="ctr"/>
              <a:lstStyle/>
              <a:p>
                <a:endParaRPr lang="en-US"/>
              </a:p>
            </p:txBody>
          </p:sp>
        </p:grpSp>
      </p:grpSp>
      <p:sp>
        <p:nvSpPr>
          <p:cNvPr id="343215" name="Line 175"/>
          <p:cNvSpPr>
            <a:spLocks noChangeShapeType="1"/>
          </p:cNvSpPr>
          <p:nvPr/>
        </p:nvSpPr>
        <p:spPr bwMode="auto">
          <a:xfrm>
            <a:off x="5181600" y="37338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 name="Title 1"/>
          <p:cNvSpPr txBox="1">
            <a:spLocks/>
          </p:cNvSpPr>
          <p:nvPr/>
        </p:nvSpPr>
        <p:spPr>
          <a:xfrm>
            <a:off x="457200" y="0"/>
            <a:ext cx="8229600" cy="914400"/>
          </a:xfrm>
          <a:prstGeom prst="rect">
            <a:avLst/>
          </a:prstGeom>
        </p:spPr>
        <p:txBody>
          <a:bodyPr anchor="ctr"/>
          <a:lstStyle/>
          <a:p>
            <a:pPr eaLnBrk="0" hangingPunct="0">
              <a:defRPr/>
            </a:pPr>
            <a:r>
              <a:rPr lang="en-US" sz="4000" dirty="0" err="1">
                <a:latin typeface="+mj-lt"/>
                <a:ea typeface="+mj-ea"/>
                <a:cs typeface="+mj-cs"/>
              </a:rPr>
              <a:t>Subsampling</a:t>
            </a:r>
            <a:r>
              <a:rPr lang="en-US" sz="4000" dirty="0">
                <a:latin typeface="+mj-lt"/>
                <a:ea typeface="+mj-ea"/>
                <a:cs typeface="+mj-cs"/>
              </a:rPr>
              <a:t> by a factor of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32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3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r>
              <a:rPr lang="en-US" sz="2800" smtClean="0"/>
              <a:t>1D example (sinewave):</a:t>
            </a:r>
          </a:p>
        </p:txBody>
      </p:sp>
      <p:pic>
        <p:nvPicPr>
          <p:cNvPr id="41987" name="Picture 4"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1989"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questions</a:t>
            </a:r>
          </a:p>
        </p:txBody>
      </p:sp>
      <p:sp>
        <p:nvSpPr>
          <p:cNvPr id="10243" name="Content Placeholder 2"/>
          <p:cNvSpPr>
            <a:spLocks noGrp="1"/>
          </p:cNvSpPr>
          <p:nvPr>
            <p:ph idx="1"/>
          </p:nvPr>
        </p:nvSpPr>
        <p:spPr>
          <a:xfrm>
            <a:off x="457200" y="990600"/>
            <a:ext cx="8229600" cy="609600"/>
          </a:xfrm>
        </p:spPr>
        <p:txBody>
          <a:bodyPr/>
          <a:lstStyle/>
          <a:p>
            <a:pPr marL="514350" indent="-514350">
              <a:buFont typeface="Arial" charset="0"/>
              <a:buNone/>
            </a:pPr>
            <a:r>
              <a:rPr lang="en-US" smtClean="0"/>
              <a:t>3.  Fill in the blanks:</a:t>
            </a:r>
          </a:p>
        </p:txBody>
      </p:sp>
      <p:pic>
        <p:nvPicPr>
          <p:cNvPr id="10244" name="Picture 3" descr="C:\Users\Hoiem\Documents\Classes\Computational Photography - Fall 2010\lectures\figs\filters\fil_pairs\sobel_gaus.png"/>
          <p:cNvPicPr>
            <a:picLocks noChangeAspect="1" noChangeArrowheads="1"/>
          </p:cNvPicPr>
          <p:nvPr/>
        </p:nvPicPr>
        <p:blipFill>
          <a:blip r:embed="rId2" cstate="print">
            <a:extLst>
              <a:ext uri="{28A0092B-C50C-407E-A947-70E740481C1C}">
                <a14:useLocalDpi xmlns:a14="http://schemas.microsoft.com/office/drawing/2010/main" val="0"/>
              </a:ext>
            </a:extLst>
          </a:blip>
          <a:srcRect l="15788" t="3510" r="14474" b="3510"/>
          <a:stretch>
            <a:fillRect/>
          </a:stretch>
        </p:blipFill>
        <p:spPr bwMode="auto">
          <a:xfrm>
            <a:off x="7086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Hoiem\Documents\Classes\Computational Photography - Fall 2010\lectures\figs\filters\fil_pairs\fil_sobel.png"/>
          <p:cNvPicPr>
            <a:picLocks noChangeAspect="1" noChangeArrowheads="1"/>
          </p:cNvPicPr>
          <p:nvPr/>
        </p:nvPicPr>
        <p:blipFill>
          <a:blip r:embed="rId3" cstate="print">
            <a:extLst>
              <a:ext uri="{28A0092B-C50C-407E-A947-70E740481C1C}">
                <a14:useLocalDpi xmlns:a14="http://schemas.microsoft.com/office/drawing/2010/main" val="0"/>
              </a:ext>
            </a:extLst>
          </a:blip>
          <a:srcRect l="16667" t="4167" r="13542" b="4167"/>
          <a:stretch>
            <a:fillRect/>
          </a:stretch>
        </p:blipFill>
        <p:spPr bwMode="auto">
          <a:xfrm>
            <a:off x="7391400" y="2667000"/>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Hoiem\Documents\Classes\Computational Photography - Fall 2010\lectures\figs\filters\fil_pairs\fil_gaus.png"/>
          <p:cNvPicPr>
            <a:picLocks noChangeAspect="1" noChangeArrowheads="1"/>
          </p:cNvPicPr>
          <p:nvPr/>
        </p:nvPicPr>
        <p:blipFill>
          <a:blip r:embed="rId4" cstate="print">
            <a:extLst>
              <a:ext uri="{28A0092B-C50C-407E-A947-70E740481C1C}">
                <a14:useLocalDpi xmlns:a14="http://schemas.microsoft.com/office/drawing/2010/main" val="0"/>
              </a:ext>
            </a:extLst>
          </a:blip>
          <a:srcRect l="17708" t="5556" r="16667" b="6944"/>
          <a:stretch>
            <a:fillRect/>
          </a:stretch>
        </p:blipFill>
        <p:spPr bwMode="auto">
          <a:xfrm>
            <a:off x="7086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Users\Hoiem\Documents\Classes\Computational Photography - Fall 2010\lectures\figs\filters\fil_pairs\im_shi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Hoiem\Documents\Classes\Computational Photography - Fall 2010\lectures\figs\filters\fil_pairs\im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257800"/>
            <a:ext cx="21336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1"/>
          <p:cNvSpPr txBox="1">
            <a:spLocks noChangeArrowheads="1"/>
          </p:cNvSpPr>
          <p:nvPr/>
        </p:nvSpPr>
        <p:spPr bwMode="auto">
          <a:xfrm>
            <a:off x="4038600"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ourier New" pitchFamily="49" charset="0"/>
                <a:cs typeface="Courier New" pitchFamily="49" charset="0"/>
              </a:rPr>
              <a:t>a) _ = D * B </a:t>
            </a:r>
          </a:p>
          <a:p>
            <a:pPr eaLnBrk="1" hangingPunct="1"/>
            <a:r>
              <a:rPr lang="en-US" sz="2400">
                <a:latin typeface="Courier New" pitchFamily="49" charset="0"/>
                <a:cs typeface="Courier New" pitchFamily="49" charset="0"/>
              </a:rPr>
              <a:t>b) A = _ * _</a:t>
            </a:r>
          </a:p>
          <a:p>
            <a:pPr eaLnBrk="1" hangingPunct="1"/>
            <a:r>
              <a:rPr lang="en-US" sz="2400">
                <a:latin typeface="Courier New" pitchFamily="49" charset="0"/>
                <a:cs typeface="Courier New" pitchFamily="49" charset="0"/>
              </a:rPr>
              <a:t>c) F = D * _</a:t>
            </a:r>
          </a:p>
          <a:p>
            <a:pPr eaLnBrk="1" hangingPunct="1"/>
            <a:r>
              <a:rPr lang="en-US" sz="2400">
                <a:latin typeface="Courier New" pitchFamily="49" charset="0"/>
                <a:cs typeface="Courier New" pitchFamily="49" charset="0"/>
              </a:rPr>
              <a:t>d) _ = D * D</a:t>
            </a:r>
          </a:p>
          <a:p>
            <a:pPr eaLnBrk="1" hangingPunct="1"/>
            <a:endParaRPr lang="en-US" sz="2800"/>
          </a:p>
        </p:txBody>
      </p:sp>
      <p:sp>
        <p:nvSpPr>
          <p:cNvPr id="10250" name="TextBox 12"/>
          <p:cNvSpPr txBox="1">
            <a:spLocks noChangeArrowheads="1"/>
          </p:cNvSpPr>
          <p:nvPr/>
        </p:nvSpPr>
        <p:spPr bwMode="auto">
          <a:xfrm>
            <a:off x="6858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10251" name="TextBox 13"/>
          <p:cNvSpPr txBox="1">
            <a:spLocks noChangeArrowheads="1"/>
          </p:cNvSpPr>
          <p:nvPr/>
        </p:nvSpPr>
        <p:spPr bwMode="auto">
          <a:xfrm>
            <a:off x="7162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10252" name="TextBox 14"/>
          <p:cNvSpPr txBox="1">
            <a:spLocks noChangeArrowheads="1"/>
          </p:cNvSpPr>
          <p:nvPr/>
        </p:nvSpPr>
        <p:spPr bwMode="auto">
          <a:xfrm>
            <a:off x="6781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10253" name="TextBox 15"/>
          <p:cNvSpPr txBox="1">
            <a:spLocks noChangeArrowheads="1"/>
          </p:cNvSpPr>
          <p:nvPr/>
        </p:nvSpPr>
        <p:spPr bwMode="auto">
          <a:xfrm>
            <a:off x="6324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pic>
        <p:nvPicPr>
          <p:cNvPr id="10254" name="Picture 8" descr="C:\Users\Hoiem\Documents\Classes\Computational Photography - Fall 2010\lectures\figs\filters\fil_pairs\fil_shift.png"/>
          <p:cNvPicPr>
            <a:picLocks noChangeAspect="1" noChangeArrowheads="1"/>
          </p:cNvPicPr>
          <p:nvPr/>
        </p:nvPicPr>
        <p:blipFill>
          <a:blip r:embed="rId7">
            <a:extLst>
              <a:ext uri="{28A0092B-C50C-407E-A947-70E740481C1C}">
                <a14:useLocalDpi xmlns:a14="http://schemas.microsoft.com/office/drawing/2010/main" val="0"/>
              </a:ext>
            </a:extLst>
          </a:blip>
          <a:srcRect l="9375" t="41667" r="7292" b="41666"/>
          <a:stretch>
            <a:fillRect/>
          </a:stretch>
        </p:blipFill>
        <p:spPr bwMode="auto">
          <a:xfrm>
            <a:off x="533400" y="29718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17"/>
          <p:cNvSpPr txBox="1">
            <a:spLocks noChangeArrowheads="1"/>
          </p:cNvSpPr>
          <p:nvPr/>
        </p:nvSpPr>
        <p:spPr bwMode="auto">
          <a:xfrm>
            <a:off x="228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pic>
        <p:nvPicPr>
          <p:cNvPr id="10256" name="Picture 9" descr="C:\Users\Hoiem\Documents\Classes\Computational Photography - Fall 2010\lectures\figs\filters\fil_pairs\im_gau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Box 19"/>
          <p:cNvSpPr txBox="1">
            <a:spLocks noChangeArrowheads="1"/>
          </p:cNvSpPr>
          <p:nvPr/>
        </p:nvSpPr>
        <p:spPr bwMode="auto">
          <a:xfrm>
            <a:off x="152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pic>
        <p:nvPicPr>
          <p:cNvPr id="10258" name="Picture 10" descr="C:\Users\Hoiem\Documents\Classes\Computational Photography - Fall 2010\lectures\figs\filters\fil_pairs\im_sobel.png"/>
          <p:cNvPicPr>
            <a:picLocks noChangeAspect="1" noChangeArrowheads="1"/>
          </p:cNvPicPr>
          <p:nvPr/>
        </p:nvPicPr>
        <p:blipFill>
          <a:blip r:embed="rId9" cstate="print">
            <a:extLst>
              <a:ext uri="{28A0092B-C50C-407E-A947-70E740481C1C}">
                <a14:useLocalDpi xmlns:a14="http://schemas.microsoft.com/office/drawing/2010/main" val="0"/>
              </a:ext>
            </a:extLst>
          </a:blip>
          <a:srcRect l="9375" t="13889" r="8333" b="13889"/>
          <a:stretch>
            <a:fillRect/>
          </a:stretch>
        </p:blipFill>
        <p:spPr bwMode="auto">
          <a:xfrm>
            <a:off x="3429000" y="33528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Box 21"/>
          <p:cNvSpPr txBox="1">
            <a:spLocks noChangeArrowheads="1"/>
          </p:cNvSpPr>
          <p:nvPr/>
        </p:nvSpPr>
        <p:spPr bwMode="auto">
          <a:xfrm>
            <a:off x="3200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t>
            </a:r>
          </a:p>
        </p:txBody>
      </p:sp>
      <p:sp>
        <p:nvSpPr>
          <p:cNvPr id="10260" name="TextBox 22"/>
          <p:cNvSpPr txBox="1">
            <a:spLocks noChangeArrowheads="1"/>
          </p:cNvSpPr>
          <p:nvPr/>
        </p:nvSpPr>
        <p:spPr bwMode="auto">
          <a:xfrm>
            <a:off x="76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p>
        </p:txBody>
      </p:sp>
      <p:pic>
        <p:nvPicPr>
          <p:cNvPr id="10261" name="Picture 11" descr="C:\Users\Hoiem\Documents\Classes\Computational Photography - Fall 2010\lectures\figs\filters\fil_pairs\im_im.png"/>
          <p:cNvPicPr>
            <a:picLocks noChangeAspect="1" noChangeArrowheads="1"/>
          </p:cNvPicPr>
          <p:nvPr/>
        </p:nvPicPr>
        <p:blipFill>
          <a:blip r:embed="rId10" cstate="print">
            <a:extLst>
              <a:ext uri="{28A0092B-C50C-407E-A947-70E740481C1C}">
                <a14:useLocalDpi xmlns:a14="http://schemas.microsoft.com/office/drawing/2010/main" val="0"/>
              </a:ext>
            </a:extLst>
          </a:blip>
          <a:srcRect l="7292" t="12500" r="7292" b="12500"/>
          <a:stretch>
            <a:fillRect/>
          </a:stretch>
        </p:blipFill>
        <p:spPr bwMode="auto">
          <a:xfrm>
            <a:off x="3505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Box 24"/>
          <p:cNvSpPr txBox="1">
            <a:spLocks noChangeArrowheads="1"/>
          </p:cNvSpPr>
          <p:nvPr/>
        </p:nvSpPr>
        <p:spPr bwMode="auto">
          <a:xfrm>
            <a:off x="3200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a:t>
            </a:r>
          </a:p>
        </p:txBody>
      </p:sp>
      <p:cxnSp>
        <p:nvCxnSpPr>
          <p:cNvPr id="27" name="Straight Arrow Connector 26"/>
          <p:cNvCxnSpPr>
            <a:stCxn id="10265"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TextBox 27"/>
          <p:cNvSpPr txBox="1">
            <a:spLocks noChangeArrowheads="1"/>
          </p:cNvSpPr>
          <p:nvPr/>
        </p:nvSpPr>
        <p:spPr bwMode="auto">
          <a:xfrm>
            <a:off x="6248400"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Filtering Operator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ne-sampl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199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7391400" y="6477000"/>
            <a:ext cx="16891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S. Marschner</a:t>
            </a:r>
          </a:p>
        </p:txBody>
      </p:sp>
      <p:sp>
        <p:nvSpPr>
          <p:cNvPr id="43012" name="Rectangle 10"/>
          <p:cNvSpPr>
            <a:spLocks noGrp="1" noChangeArrowheads="1"/>
          </p:cNvSpPr>
          <p:nvPr>
            <p:ph type="body" idx="1"/>
          </p:nvPr>
        </p:nvSpPr>
        <p:spPr/>
        <p:txBody>
          <a:bodyPr/>
          <a:lstStyle/>
          <a:p>
            <a:pPr eaLnBrk="1" hangingPunct="1"/>
            <a:r>
              <a:rPr lang="en-US" smtClean="0"/>
              <a:t>1D example (sinewave):</a:t>
            </a:r>
          </a:p>
        </p:txBody>
      </p:sp>
      <p:sp>
        <p:nvSpPr>
          <p:cNvPr id="43013"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524000"/>
            <a:ext cx="7772400" cy="4114800"/>
          </a:xfrm>
        </p:spPr>
        <p:txBody>
          <a:bodyPr/>
          <a:lstStyle/>
          <a:p>
            <a:pPr eaLnBrk="1" hangingPunct="1"/>
            <a:r>
              <a:rPr lang="en-US" smtClean="0"/>
              <a:t>Sub-sampling may be dangerous….</a:t>
            </a:r>
          </a:p>
          <a:p>
            <a:pPr eaLnBrk="1" hangingPunct="1"/>
            <a:r>
              <a:rPr lang="en-US" smtClean="0"/>
              <a:t>Characteristic errors may appear: </a:t>
            </a:r>
          </a:p>
          <a:p>
            <a:pPr lvl="1" eaLnBrk="1" hangingPunct="1"/>
            <a:r>
              <a:rPr lang="en-US" smtClean="0"/>
              <a:t>“Wagon wheels rolling the wrong way in movies”</a:t>
            </a:r>
          </a:p>
          <a:p>
            <a:pPr lvl="1" eaLnBrk="1" hangingPunct="1"/>
            <a:r>
              <a:rPr lang="en-US" smtClean="0"/>
              <a:t>“Checkerboards disintegrate in ray tracing”</a:t>
            </a:r>
          </a:p>
          <a:p>
            <a:pPr lvl="1" eaLnBrk="1" hangingPunct="1"/>
            <a:r>
              <a:rPr lang="en-US" smtClean="0"/>
              <a:t>“Striped shirts look funny on color television”</a:t>
            </a:r>
          </a:p>
          <a:p>
            <a:pPr lvl="1" eaLnBrk="1" hangingPunct="1"/>
            <a:endParaRPr lang="en-US" smtClean="0"/>
          </a:p>
        </p:txBody>
      </p:sp>
      <p:sp>
        <p:nvSpPr>
          <p:cNvPr id="44035" name="Text Box 4"/>
          <p:cNvSpPr txBox="1">
            <a:spLocks noChangeArrowheads="1"/>
          </p:cNvSpPr>
          <p:nvPr/>
        </p:nvSpPr>
        <p:spPr bwMode="auto">
          <a:xfrm>
            <a:off x="7454900" y="6583363"/>
            <a:ext cx="16891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D. Forsyth</a:t>
            </a:r>
          </a:p>
        </p:txBody>
      </p:sp>
      <p:sp>
        <p:nvSpPr>
          <p:cNvPr id="44036" name="Title 6"/>
          <p:cNvSpPr>
            <a:spLocks noGrp="1"/>
          </p:cNvSpPr>
          <p:nvPr>
            <p:ph type="title"/>
          </p:nvPr>
        </p:nvSpPr>
        <p:spPr/>
        <p:txBody>
          <a:bodyPr/>
          <a:lstStyle/>
          <a:p>
            <a:r>
              <a:rPr lang="en-US" smtClean="0"/>
              <a:t>Aliasing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Aliasing in video</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l="8000" t="18286" r="9714" b="14667"/>
          <a:stretch>
            <a:fillRect/>
          </a:stretch>
        </p:blipFill>
        <p:spPr bwMode="auto">
          <a:xfrm>
            <a:off x="457200" y="1143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7543800" y="6583363"/>
            <a:ext cx="1293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Source: A. Efros</a:t>
            </a:r>
          </a:p>
        </p:txBody>
      </p:sp>
      <p:sp>
        <p:nvSpPr>
          <p:cNvPr id="46084" name="Title 1"/>
          <p:cNvSpPr>
            <a:spLocks noGrp="1"/>
          </p:cNvSpPr>
          <p:nvPr>
            <p:ph type="title"/>
          </p:nvPr>
        </p:nvSpPr>
        <p:spPr/>
        <p:txBody>
          <a:bodyPr/>
          <a:lstStyle/>
          <a:p>
            <a:r>
              <a:rPr lang="en-US" smtClean="0"/>
              <a:t>Aliasing in graphics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0"/>
            <a:ext cx="7772400" cy="1143000"/>
          </a:xfrm>
        </p:spPr>
        <p:txBody>
          <a:bodyPr/>
          <a:lstStyle/>
          <a:p>
            <a:pPr eaLnBrk="1" hangingPunct="1"/>
            <a:r>
              <a:rPr lang="en-US" sz="4000" smtClean="0"/>
              <a:t>Sampling and aliasing</a:t>
            </a:r>
          </a:p>
        </p:txBody>
      </p:sp>
      <p:sp>
        <p:nvSpPr>
          <p:cNvPr id="47107" name="Text Box 12"/>
          <p:cNvSpPr txBox="1">
            <a:spLocks noChangeArrowheads="1"/>
          </p:cNvSpPr>
          <p:nvPr/>
        </p:nvSpPr>
        <p:spPr bwMode="auto">
          <a:xfrm>
            <a:off x="381000" y="4800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 </a:t>
            </a:r>
          </a:p>
        </p:txBody>
      </p:sp>
      <p:pic>
        <p:nvPicPr>
          <p:cNvPr id="47108" name="Picture 14"/>
          <p:cNvPicPr>
            <a:picLocks noChangeAspect="1" noChangeArrowheads="1"/>
          </p:cNvPicPr>
          <p:nvPr/>
        </p:nvPicPr>
        <p:blipFill>
          <a:blip r:embed="rId2">
            <a:extLst>
              <a:ext uri="{28A0092B-C50C-407E-A947-70E740481C1C}">
                <a14:useLocalDpi xmlns:a14="http://schemas.microsoft.com/office/drawing/2010/main" val="0"/>
              </a:ext>
            </a:extLst>
          </a:blip>
          <a:srcRect b="47307"/>
          <a:stretch>
            <a:fillRect/>
          </a:stretch>
        </p:blipFill>
        <p:spPr bwMode="auto">
          <a:xfrm>
            <a:off x="0" y="2043113"/>
            <a:ext cx="89154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bwMode="auto">
          <a:xfrm>
            <a:off x="457200" y="0"/>
            <a:ext cx="8229600" cy="914400"/>
          </a:xfrm>
          <a:prstGeom prst="rect">
            <a:avLst/>
          </a:prstGeom>
          <a:noFill/>
          <a:ln w="9525">
            <a:noFill/>
            <a:miter lim="800000"/>
            <a:headEnd/>
            <a:tailEnd/>
          </a:ln>
        </p:spPr>
        <p:txBody>
          <a:bodyPr anchor="ctr">
            <a:normAutofit/>
          </a:bodyPr>
          <a:lstStyle/>
          <a:p>
            <a:pPr eaLnBrk="0" hangingPunct="0">
              <a:defRPr/>
            </a:pPr>
            <a:endParaRPr lang="en-US" sz="4000" dirty="0">
              <a:latin typeface="+mj-lt"/>
              <a:ea typeface="+mj-ea"/>
              <a:cs typeface="+mj-cs"/>
            </a:endParaRPr>
          </a:p>
        </p:txBody>
      </p:sp>
      <p:sp>
        <p:nvSpPr>
          <p:cNvPr id="48131" name="Rectangle 3"/>
          <p:cNvSpPr>
            <a:spLocks noGrp="1" noChangeArrowheads="1"/>
          </p:cNvSpPr>
          <p:nvPr>
            <p:ph type="body" idx="1"/>
          </p:nvPr>
        </p:nvSpPr>
        <p:spPr>
          <a:xfrm>
            <a:off x="685800" y="1066800"/>
            <a:ext cx="7772400" cy="4114800"/>
          </a:xfrm>
        </p:spPr>
        <p:txBody>
          <a:bodyPr/>
          <a:lstStyle/>
          <a:p>
            <a:pPr eaLnBrk="1" hangingPunct="1"/>
            <a:r>
              <a:rPr lang="en-US" sz="2800" smtClean="0"/>
              <a:t>When sampling a signal at discrete intervals, the sampling frequency must be </a:t>
            </a:r>
            <a:r>
              <a:rPr lang="en-US" sz="2800" smtClean="0">
                <a:sym typeface="Symbol" pitchFamily="18" charset="2"/>
              </a:rPr>
              <a:t></a:t>
            </a:r>
            <a:r>
              <a:rPr lang="en-US" sz="2800" smtClean="0"/>
              <a:t> 2 </a:t>
            </a:r>
            <a:r>
              <a:rPr lang="en-US" sz="2800" smtClean="0">
                <a:sym typeface="Symbol" pitchFamily="18" charset="2"/>
              </a:rPr>
              <a:t> f</a:t>
            </a:r>
            <a:r>
              <a:rPr lang="en-US" sz="2800" baseline="-25000" smtClean="0">
                <a:sym typeface="Symbol" pitchFamily="18" charset="2"/>
              </a:rPr>
              <a:t>max</a:t>
            </a:r>
            <a:endParaRPr lang="en-US" sz="2800" smtClean="0">
              <a:sym typeface="Symbol" pitchFamily="18" charset="2"/>
            </a:endParaRPr>
          </a:p>
          <a:p>
            <a:pPr eaLnBrk="1" hangingPunct="1"/>
            <a:r>
              <a:rPr lang="en-US" sz="2800" smtClean="0">
                <a:sym typeface="Symbol" pitchFamily="18" charset="2"/>
              </a:rPr>
              <a:t>f</a:t>
            </a:r>
            <a:r>
              <a:rPr lang="en-US" sz="2800" baseline="-25000" smtClean="0"/>
              <a:t>max</a:t>
            </a:r>
            <a:r>
              <a:rPr lang="en-US" sz="2800" smtClean="0"/>
              <a:t> = max frequency of the input signal</a:t>
            </a:r>
          </a:p>
          <a:p>
            <a:pPr eaLnBrk="1" hangingPunct="1"/>
            <a:r>
              <a:rPr lang="en-US" sz="2800" smtClean="0"/>
              <a:t>This will allows to reconstruct the original perfectly from the sampled version</a:t>
            </a:r>
          </a:p>
        </p:txBody>
      </p:sp>
      <p:pic>
        <p:nvPicPr>
          <p:cNvPr id="48132" name="Picture 5" descr="sine-samp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096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sine-sampl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80013"/>
            <a:ext cx="591343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7604125" y="45339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good</a:t>
            </a:r>
          </a:p>
        </p:txBody>
      </p:sp>
      <p:sp>
        <p:nvSpPr>
          <p:cNvPr id="48135" name="Text Box 8"/>
          <p:cNvSpPr txBox="1">
            <a:spLocks noChangeArrowheads="1"/>
          </p:cNvSpPr>
          <p:nvPr/>
        </p:nvSpPr>
        <p:spPr bwMode="auto">
          <a:xfrm>
            <a:off x="7620000" y="6034088"/>
            <a:ext cx="58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a:t>
            </a:r>
          </a:p>
        </p:txBody>
      </p:sp>
      <p:sp>
        <p:nvSpPr>
          <p:cNvPr id="48136" name="Oval 7"/>
          <p:cNvSpPr>
            <a:spLocks noChangeArrowheads="1"/>
          </p:cNvSpPr>
          <p:nvPr/>
        </p:nvSpPr>
        <p:spPr bwMode="auto">
          <a:xfrm>
            <a:off x="15240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7" name="Oval 8"/>
          <p:cNvSpPr>
            <a:spLocks noChangeArrowheads="1"/>
          </p:cNvSpPr>
          <p:nvPr/>
        </p:nvSpPr>
        <p:spPr bwMode="auto">
          <a:xfrm>
            <a:off x="17526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8" name="Oval 9"/>
          <p:cNvSpPr>
            <a:spLocks noChangeArrowheads="1"/>
          </p:cNvSpPr>
          <p:nvPr/>
        </p:nvSpPr>
        <p:spPr bwMode="auto">
          <a:xfrm>
            <a:off x="1905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39" name="Oval 10"/>
          <p:cNvSpPr>
            <a:spLocks noChangeArrowheads="1"/>
          </p:cNvSpPr>
          <p:nvPr/>
        </p:nvSpPr>
        <p:spPr bwMode="auto">
          <a:xfrm>
            <a:off x="2286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40" name="Oval 11"/>
          <p:cNvSpPr>
            <a:spLocks noChangeArrowheads="1"/>
          </p:cNvSpPr>
          <p:nvPr/>
        </p:nvSpPr>
        <p:spPr bwMode="auto">
          <a:xfrm>
            <a:off x="2362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1" name="Oval 12"/>
          <p:cNvSpPr>
            <a:spLocks noChangeArrowheads="1"/>
          </p:cNvSpPr>
          <p:nvPr/>
        </p:nvSpPr>
        <p:spPr bwMode="auto">
          <a:xfrm>
            <a:off x="25908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2" name="Oval 13"/>
          <p:cNvSpPr>
            <a:spLocks noChangeArrowheads="1"/>
          </p:cNvSpPr>
          <p:nvPr/>
        </p:nvSpPr>
        <p:spPr bwMode="auto">
          <a:xfrm>
            <a:off x="27432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3" name="Oval 14"/>
          <p:cNvSpPr>
            <a:spLocks noChangeArrowheads="1"/>
          </p:cNvSpPr>
          <p:nvPr/>
        </p:nvSpPr>
        <p:spPr bwMode="auto">
          <a:xfrm>
            <a:off x="2895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4" name="Oval 15"/>
          <p:cNvSpPr>
            <a:spLocks noChangeArrowheads="1"/>
          </p:cNvSpPr>
          <p:nvPr/>
        </p:nvSpPr>
        <p:spPr bwMode="auto">
          <a:xfrm>
            <a:off x="20574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5" name="Oval 16"/>
          <p:cNvSpPr>
            <a:spLocks noChangeArrowheads="1"/>
          </p:cNvSpPr>
          <p:nvPr/>
        </p:nvSpPr>
        <p:spPr bwMode="auto">
          <a:xfrm>
            <a:off x="31242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6" name="Oval 17"/>
          <p:cNvSpPr>
            <a:spLocks noChangeArrowheads="1"/>
          </p:cNvSpPr>
          <p:nvPr/>
        </p:nvSpPr>
        <p:spPr bwMode="auto">
          <a:xfrm>
            <a:off x="35814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7" name="Oval 18"/>
          <p:cNvSpPr>
            <a:spLocks noChangeArrowheads="1"/>
          </p:cNvSpPr>
          <p:nvPr/>
        </p:nvSpPr>
        <p:spPr bwMode="auto">
          <a:xfrm>
            <a:off x="38100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8" name="Oval 19"/>
          <p:cNvSpPr>
            <a:spLocks noChangeArrowheads="1"/>
          </p:cNvSpPr>
          <p:nvPr/>
        </p:nvSpPr>
        <p:spPr bwMode="auto">
          <a:xfrm>
            <a:off x="3962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49" name="Oval 20"/>
          <p:cNvSpPr>
            <a:spLocks noChangeArrowheads="1"/>
          </p:cNvSpPr>
          <p:nvPr/>
        </p:nvSpPr>
        <p:spPr bwMode="auto">
          <a:xfrm>
            <a:off x="4267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50" name="Oval 21"/>
          <p:cNvSpPr>
            <a:spLocks noChangeArrowheads="1"/>
          </p:cNvSpPr>
          <p:nvPr/>
        </p:nvSpPr>
        <p:spPr bwMode="auto">
          <a:xfrm>
            <a:off x="4419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1" name="Oval 22"/>
          <p:cNvSpPr>
            <a:spLocks noChangeArrowheads="1"/>
          </p:cNvSpPr>
          <p:nvPr/>
        </p:nvSpPr>
        <p:spPr bwMode="auto">
          <a:xfrm>
            <a:off x="45720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2" name="Oval 23"/>
          <p:cNvSpPr>
            <a:spLocks noChangeArrowheads="1"/>
          </p:cNvSpPr>
          <p:nvPr/>
        </p:nvSpPr>
        <p:spPr bwMode="auto">
          <a:xfrm>
            <a:off x="48006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3" name="Oval 24"/>
          <p:cNvSpPr>
            <a:spLocks noChangeArrowheads="1"/>
          </p:cNvSpPr>
          <p:nvPr/>
        </p:nvSpPr>
        <p:spPr bwMode="auto">
          <a:xfrm>
            <a:off x="49530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4" name="Oval 25"/>
          <p:cNvSpPr>
            <a:spLocks noChangeArrowheads="1"/>
          </p:cNvSpPr>
          <p:nvPr/>
        </p:nvSpPr>
        <p:spPr bwMode="auto">
          <a:xfrm>
            <a:off x="4038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5" name="Oval 26"/>
          <p:cNvSpPr>
            <a:spLocks noChangeArrowheads="1"/>
          </p:cNvSpPr>
          <p:nvPr/>
        </p:nvSpPr>
        <p:spPr bwMode="auto">
          <a:xfrm>
            <a:off x="5181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6" name="Oval 27"/>
          <p:cNvSpPr>
            <a:spLocks noChangeArrowheads="1"/>
          </p:cNvSpPr>
          <p:nvPr/>
        </p:nvSpPr>
        <p:spPr bwMode="auto">
          <a:xfrm>
            <a:off x="5562600" y="3733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7" name="Oval 28"/>
          <p:cNvSpPr>
            <a:spLocks noChangeArrowheads="1"/>
          </p:cNvSpPr>
          <p:nvPr/>
        </p:nvSpPr>
        <p:spPr bwMode="auto">
          <a:xfrm>
            <a:off x="5791200" y="4114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8" name="Oval 29"/>
          <p:cNvSpPr>
            <a:spLocks noChangeArrowheads="1"/>
          </p:cNvSpPr>
          <p:nvPr/>
        </p:nvSpPr>
        <p:spPr bwMode="auto">
          <a:xfrm>
            <a:off x="59436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59" name="Oval 30"/>
          <p:cNvSpPr>
            <a:spLocks noChangeArrowheads="1"/>
          </p:cNvSpPr>
          <p:nvPr/>
        </p:nvSpPr>
        <p:spPr bwMode="auto">
          <a:xfrm>
            <a:off x="62484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r>
              <a:rPr lang="en-US"/>
              <a:t>v</a:t>
            </a:r>
          </a:p>
        </p:txBody>
      </p:sp>
      <p:sp>
        <p:nvSpPr>
          <p:cNvPr id="48160" name="Oval 31"/>
          <p:cNvSpPr>
            <a:spLocks noChangeArrowheads="1"/>
          </p:cNvSpPr>
          <p:nvPr/>
        </p:nvSpPr>
        <p:spPr bwMode="auto">
          <a:xfrm>
            <a:off x="6400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1" name="Oval 32"/>
          <p:cNvSpPr>
            <a:spLocks noChangeArrowheads="1"/>
          </p:cNvSpPr>
          <p:nvPr/>
        </p:nvSpPr>
        <p:spPr bwMode="auto">
          <a:xfrm>
            <a:off x="6553200" y="3657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2" name="Oval 33"/>
          <p:cNvSpPr>
            <a:spLocks noChangeArrowheads="1"/>
          </p:cNvSpPr>
          <p:nvPr/>
        </p:nvSpPr>
        <p:spPr bwMode="auto">
          <a:xfrm>
            <a:off x="6781800" y="40386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3" name="Oval 34"/>
          <p:cNvSpPr>
            <a:spLocks noChangeArrowheads="1"/>
          </p:cNvSpPr>
          <p:nvPr/>
        </p:nvSpPr>
        <p:spPr bwMode="auto">
          <a:xfrm>
            <a:off x="6934200" y="45720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4" name="Oval 35"/>
          <p:cNvSpPr>
            <a:spLocks noChangeArrowheads="1"/>
          </p:cNvSpPr>
          <p:nvPr/>
        </p:nvSpPr>
        <p:spPr bwMode="auto">
          <a:xfrm>
            <a:off x="60960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5" name="Oval 36"/>
          <p:cNvSpPr>
            <a:spLocks noChangeArrowheads="1"/>
          </p:cNvSpPr>
          <p:nvPr/>
        </p:nvSpPr>
        <p:spPr bwMode="auto">
          <a:xfrm>
            <a:off x="7086600" y="4876800"/>
            <a:ext cx="228600" cy="228600"/>
          </a:xfrm>
          <a:prstGeom prst="ellipse">
            <a:avLst/>
          </a:prstGeom>
          <a:solidFill>
            <a:schemeClr val="tx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endParaRPr lang="en-US"/>
          </a:p>
        </p:txBody>
      </p:sp>
      <p:sp>
        <p:nvSpPr>
          <p:cNvPr id="48166" name="Title 38"/>
          <p:cNvSpPr>
            <a:spLocks noGrp="1"/>
          </p:cNvSpPr>
          <p:nvPr>
            <p:ph type="title"/>
          </p:nvPr>
        </p:nvSpPr>
        <p:spPr/>
        <p:txBody>
          <a:bodyPr/>
          <a:lstStyle/>
          <a:p>
            <a:r>
              <a:rPr lang="en-US" smtClean="0"/>
              <a:t>Nyquist-Shannon Sampling Theorem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Anti-aliasing</a:t>
            </a:r>
          </a:p>
        </p:txBody>
      </p:sp>
      <p:sp>
        <p:nvSpPr>
          <p:cNvPr id="3" name="Content Placeholder 2"/>
          <p:cNvSpPr>
            <a:spLocks noGrp="1"/>
          </p:cNvSpPr>
          <p:nvPr>
            <p:ph idx="1"/>
          </p:nvPr>
        </p:nvSpPr>
        <p:spPr/>
        <p:txBody>
          <a:bodyPr/>
          <a:lstStyle/>
          <a:p>
            <a:pPr marL="457200" indent="-457200" eaLnBrk="1" hangingPunct="1">
              <a:buFontTx/>
              <a:buNone/>
              <a:defRPr/>
            </a:pPr>
            <a:endParaRPr lang="en-US" dirty="0" smtClean="0"/>
          </a:p>
          <a:p>
            <a:pPr marL="457200" indent="-457200" eaLnBrk="1" hangingPunct="1">
              <a:buFontTx/>
              <a:buNone/>
              <a:defRPr/>
            </a:pPr>
            <a:r>
              <a:rPr lang="en-US" dirty="0" smtClean="0"/>
              <a:t>Solutions:</a:t>
            </a:r>
          </a:p>
          <a:p>
            <a:pPr marL="457200" indent="-457200" eaLnBrk="1" hangingPunct="1">
              <a:defRPr/>
            </a:pPr>
            <a:r>
              <a:rPr lang="en-US" dirty="0" smtClean="0"/>
              <a:t>Sample more often</a:t>
            </a:r>
          </a:p>
          <a:p>
            <a:pPr marL="457200" indent="-457200" eaLnBrk="1" hangingPunct="1">
              <a:defRPr/>
            </a:pPr>
            <a:endParaRPr lang="en-US" dirty="0" smtClean="0"/>
          </a:p>
          <a:p>
            <a:pPr marL="457200" indent="-457200" eaLnBrk="1" hangingPunct="1">
              <a:defRPr/>
            </a:pPr>
            <a:r>
              <a:rPr lang="en-US" dirty="0" smtClean="0"/>
              <a:t>Get rid of all frequencies that are greater than half the new sampling frequency</a:t>
            </a:r>
          </a:p>
          <a:p>
            <a:pPr marL="838200" lvl="1" indent="-381000" eaLnBrk="1" hangingPunct="1">
              <a:defRPr/>
            </a:pPr>
            <a:r>
              <a:rPr lang="en-US" dirty="0" smtClean="0"/>
              <a:t>Will lose information</a:t>
            </a:r>
          </a:p>
          <a:p>
            <a:pPr marL="838200" lvl="1" indent="-381000" eaLnBrk="1" hangingPunct="1">
              <a:defRPr/>
            </a:pPr>
            <a:r>
              <a:rPr lang="en-US" dirty="0" smtClean="0"/>
              <a:t>But it’s better than aliasing</a:t>
            </a:r>
          </a:p>
          <a:p>
            <a:pPr marL="838200" lvl="1" indent="-381000" eaLnBrk="1" hangingPunct="1">
              <a:defRPr/>
            </a:pPr>
            <a:r>
              <a:rPr lang="en-US" dirty="0" smtClean="0"/>
              <a:t>Apply a smoothing filter</a:t>
            </a:r>
            <a:endParaRPr lang="ru-RU" dirty="0" smtClean="0"/>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Algorithm for downsampling by factor of 2</a:t>
            </a:r>
          </a:p>
        </p:txBody>
      </p:sp>
      <p:sp>
        <p:nvSpPr>
          <p:cNvPr id="3" name="Content Placeholder 2"/>
          <p:cNvSpPr txBox="1">
            <a:spLocks/>
          </p:cNvSpPr>
          <p:nvPr/>
        </p:nvSpPr>
        <p:spPr>
          <a:xfrm>
            <a:off x="457200" y="990600"/>
            <a:ext cx="8229600" cy="5135563"/>
          </a:xfrm>
          <a:prstGeom prst="rect">
            <a:avLst/>
          </a:prstGeom>
        </p:spPr>
        <p:txBody>
          <a:bodyPr/>
          <a:lstStyle/>
          <a:p>
            <a:pPr marL="514350" indent="-514350" eaLnBrk="0" hangingPunct="0">
              <a:spcBef>
                <a:spcPct val="20000"/>
              </a:spcBef>
              <a:buFont typeface="+mj-lt"/>
              <a:buAutoNum type="arabicPeriod"/>
              <a:defRPr/>
            </a:pPr>
            <a:endParaRPr lang="en-US" sz="2800" dirty="0">
              <a:latin typeface="+mn-lt"/>
              <a:cs typeface="+mn-cs"/>
            </a:endParaRPr>
          </a:p>
          <a:p>
            <a:pPr marL="514350" indent="-514350" eaLnBrk="0" hangingPunct="0">
              <a:spcBef>
                <a:spcPct val="20000"/>
              </a:spcBef>
              <a:buFont typeface="+mj-lt"/>
              <a:buAutoNum type="arabicPeriod"/>
              <a:defRPr/>
            </a:pPr>
            <a:r>
              <a:rPr lang="en-US" sz="2800" dirty="0">
                <a:latin typeface="+mn-lt"/>
                <a:cs typeface="+mn-cs"/>
              </a:rPr>
              <a:t>Start with image(h, w)</a:t>
            </a:r>
          </a:p>
          <a:p>
            <a:pPr marL="514350" indent="-514350" eaLnBrk="0" hangingPunct="0">
              <a:spcBef>
                <a:spcPct val="20000"/>
              </a:spcBef>
              <a:buFont typeface="+mj-lt"/>
              <a:buAutoNum type="arabicPeriod"/>
              <a:defRPr/>
            </a:pPr>
            <a:r>
              <a:rPr lang="en-US" sz="2800" dirty="0">
                <a:latin typeface="+mn-lt"/>
                <a:cs typeface="+mn-cs"/>
              </a:rPr>
              <a:t>Apply low-pass filter</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im_blur</a:t>
            </a:r>
            <a:r>
              <a:rPr lang="en-US" sz="2400" dirty="0">
                <a:latin typeface="+mn-lt"/>
                <a:cs typeface="+mn-cs"/>
              </a:rPr>
              <a:t> = </a:t>
            </a:r>
            <a:r>
              <a:rPr lang="en-US" sz="2400" dirty="0" err="1">
                <a:latin typeface="+mn-lt"/>
                <a:cs typeface="+mn-cs"/>
              </a:rPr>
              <a:t>imfilter</a:t>
            </a:r>
            <a:r>
              <a:rPr lang="en-US" sz="2400" dirty="0">
                <a:latin typeface="+mn-lt"/>
                <a:cs typeface="+mn-cs"/>
              </a:rPr>
              <a:t>(image, </a:t>
            </a:r>
            <a:r>
              <a:rPr lang="en-US" sz="2400" dirty="0" err="1">
                <a:latin typeface="+mn-lt"/>
                <a:cs typeface="+mn-cs"/>
              </a:rPr>
              <a:t>fspecial</a:t>
            </a:r>
            <a:r>
              <a:rPr lang="en-US" sz="2400" dirty="0">
                <a:latin typeface="+mn-lt"/>
                <a:cs typeface="+mn-cs"/>
              </a:rPr>
              <a:t>(‘</a:t>
            </a:r>
            <a:r>
              <a:rPr lang="en-US" sz="2400" dirty="0" err="1">
                <a:latin typeface="+mn-lt"/>
                <a:cs typeface="+mn-cs"/>
              </a:rPr>
              <a:t>gaussian</a:t>
            </a:r>
            <a:r>
              <a:rPr lang="en-US" sz="2400" dirty="0">
                <a:latin typeface="+mn-lt"/>
                <a:cs typeface="+mn-cs"/>
              </a:rPr>
              <a:t>’, 7, 1))</a:t>
            </a:r>
          </a:p>
          <a:p>
            <a:pPr marL="514350" indent="-514350" eaLnBrk="0" hangingPunct="0">
              <a:spcBef>
                <a:spcPct val="20000"/>
              </a:spcBef>
              <a:buFont typeface="+mj-lt"/>
              <a:buAutoNum type="arabicPeriod"/>
              <a:defRPr/>
            </a:pPr>
            <a:r>
              <a:rPr lang="en-US" sz="2800" dirty="0">
                <a:latin typeface="+mn-lt"/>
                <a:cs typeface="+mn-cs"/>
              </a:rPr>
              <a:t>Sample every other pixel</a:t>
            </a:r>
          </a:p>
          <a:p>
            <a:pPr marL="800100" lvl="1" indent="-342900" eaLnBrk="0" hangingPunct="0">
              <a:spcBef>
                <a:spcPct val="20000"/>
              </a:spcBef>
              <a:defRPr/>
            </a:pPr>
            <a:r>
              <a:rPr lang="en-US" sz="2400" dirty="0">
                <a:latin typeface="+mn-lt"/>
                <a:cs typeface="+mn-cs"/>
              </a:rPr>
              <a:t>	</a:t>
            </a:r>
            <a:r>
              <a:rPr lang="en-US" sz="2400" dirty="0" err="1">
                <a:latin typeface="+mn-lt"/>
                <a:cs typeface="+mn-cs"/>
              </a:rPr>
              <a:t>im_small</a:t>
            </a:r>
            <a:r>
              <a:rPr lang="en-US" sz="2400" dirty="0">
                <a:latin typeface="+mn-lt"/>
                <a:cs typeface="+mn-cs"/>
              </a:rPr>
              <a:t> = </a:t>
            </a:r>
            <a:r>
              <a:rPr lang="en-US" sz="2400" dirty="0" err="1">
                <a:latin typeface="+mn-lt"/>
                <a:cs typeface="+mn-cs"/>
              </a:rPr>
              <a:t>im_blur</a:t>
            </a:r>
            <a:r>
              <a:rPr lang="en-US" sz="2400" dirty="0">
                <a:latin typeface="+mn-lt"/>
                <a:cs typeface="+mn-cs"/>
              </a:rPr>
              <a:t>(1:2:end, 1:2:end);</a:t>
            </a:r>
          </a:p>
          <a:p>
            <a:pPr marL="342900" indent="-342900" eaLnBrk="0" hangingPunct="0">
              <a:spcBef>
                <a:spcPct val="20000"/>
              </a:spcBef>
              <a:buFont typeface="Arial" charset="0"/>
              <a:buChar char="•"/>
              <a:defRPr/>
            </a:pPr>
            <a:endParaRPr lang="en-US" sz="2800" dirty="0">
              <a:latin typeface="+mn-lt"/>
              <a:cs typeface="+mn-cs"/>
            </a:endParaRPr>
          </a:p>
          <a:p>
            <a:pPr marL="342900" indent="-342900" eaLnBrk="0" hangingPunct="0">
              <a:spcBef>
                <a:spcPct val="20000"/>
              </a:spcBef>
              <a:defRPr/>
            </a:pPr>
            <a:endParaRPr lang="en-US" sz="2800"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b="43549"/>
          <a:stretch>
            <a:fillRect/>
          </a:stretch>
        </p:blipFill>
        <p:spPr bwMode="auto">
          <a:xfrm>
            <a:off x="152400" y="38100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8"/>
          <p:cNvSpPr>
            <a:spLocks noGrp="1" noChangeArrowheads="1"/>
          </p:cNvSpPr>
          <p:nvPr>
            <p:ph type="title"/>
          </p:nvPr>
        </p:nvSpPr>
        <p:spPr>
          <a:xfrm>
            <a:off x="685800" y="228600"/>
            <a:ext cx="7772400" cy="1143000"/>
          </a:xfrm>
        </p:spPr>
        <p:txBody>
          <a:bodyPr/>
          <a:lstStyle/>
          <a:p>
            <a:pPr eaLnBrk="1" hangingPunct="1"/>
            <a:r>
              <a:rPr lang="en-US" sz="4800" smtClean="0"/>
              <a:t>Anti-aliasing</a:t>
            </a:r>
            <a:endParaRPr lang="ru-RU" sz="4800" smtClean="0"/>
          </a:p>
        </p:txBody>
      </p:sp>
      <p:pic>
        <p:nvPicPr>
          <p:cNvPr id="51204" name="Picture 14"/>
          <p:cNvPicPr>
            <a:picLocks noChangeAspect="1" noChangeArrowheads="1"/>
          </p:cNvPicPr>
          <p:nvPr/>
        </p:nvPicPr>
        <p:blipFill>
          <a:blip r:embed="rId3">
            <a:extLst>
              <a:ext uri="{28A0092B-C50C-407E-A947-70E740481C1C}">
                <a14:useLocalDpi xmlns:a14="http://schemas.microsoft.com/office/drawing/2010/main" val="0"/>
              </a:ext>
            </a:extLst>
          </a:blip>
          <a:srcRect b="47307"/>
          <a:stretch>
            <a:fillRect/>
          </a:stretch>
        </p:blipFill>
        <p:spPr bwMode="auto">
          <a:xfrm>
            <a:off x="0" y="1295400"/>
            <a:ext cx="8915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7010400" y="65500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Forsyth and Ponce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1813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31813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00113"/>
            <a:ext cx="319881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Grp="1" noChangeArrowheads="1"/>
          </p:cNvSpPr>
          <p:nvPr>
            <p:ph type="title"/>
          </p:nvPr>
        </p:nvSpPr>
        <p:spPr/>
        <p:txBody>
          <a:bodyPr/>
          <a:lstStyle/>
          <a:p>
            <a:r>
              <a:rPr lang="en-US" smtClean="0"/>
              <a:t>Subsampling without pre-filtering</a:t>
            </a:r>
          </a:p>
        </p:txBody>
      </p:sp>
      <p:sp>
        <p:nvSpPr>
          <p:cNvPr id="52230" name="Text Box 6"/>
          <p:cNvSpPr txBox="1">
            <a:spLocks noChangeArrowheads="1"/>
          </p:cNvSpPr>
          <p:nvPr/>
        </p:nvSpPr>
        <p:spPr bwMode="auto">
          <a:xfrm>
            <a:off x="37338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1/4  </a:t>
            </a:r>
            <a:r>
              <a:rPr lang="en-US" sz="1600"/>
              <a:t>(2x zoom)</a:t>
            </a:r>
          </a:p>
        </p:txBody>
      </p:sp>
      <p:sp>
        <p:nvSpPr>
          <p:cNvPr id="52231" name="Text Box 7"/>
          <p:cNvSpPr txBox="1">
            <a:spLocks noChangeArrowheads="1"/>
          </p:cNvSpPr>
          <p:nvPr/>
        </p:nvSpPr>
        <p:spPr bwMode="auto">
          <a:xfrm>
            <a:off x="6934200" y="5105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1/8  </a:t>
            </a:r>
            <a:r>
              <a:rPr lang="en-US" sz="1600"/>
              <a:t>(4x zoom)</a:t>
            </a:r>
          </a:p>
        </p:txBody>
      </p:sp>
      <p:sp>
        <p:nvSpPr>
          <p:cNvPr id="52232" name="Text Box 8"/>
          <p:cNvSpPr txBox="1">
            <a:spLocks noChangeArrowheads="1"/>
          </p:cNvSpPr>
          <p:nvPr/>
        </p:nvSpPr>
        <p:spPr bwMode="auto">
          <a:xfrm>
            <a:off x="12954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1/2</a:t>
            </a:r>
          </a:p>
        </p:txBody>
      </p:sp>
      <p:sp>
        <p:nvSpPr>
          <p:cNvPr id="52233" name="Text Box 9"/>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Today’s Class</a:t>
            </a:r>
          </a:p>
        </p:txBody>
      </p:sp>
      <p:sp>
        <p:nvSpPr>
          <p:cNvPr id="11267" name="Content Placeholder 2"/>
          <p:cNvSpPr>
            <a:spLocks noGrp="1"/>
          </p:cNvSpPr>
          <p:nvPr>
            <p:ph idx="1"/>
          </p:nvPr>
        </p:nvSpPr>
        <p:spPr/>
        <p:txBody>
          <a:bodyPr/>
          <a:lstStyle/>
          <a:p>
            <a:endParaRPr lang="en-US" dirty="0" smtClean="0"/>
          </a:p>
          <a:p>
            <a:r>
              <a:rPr lang="en-US" dirty="0" smtClean="0"/>
              <a:t>Fourier transform and frequency domain</a:t>
            </a:r>
          </a:p>
          <a:p>
            <a:pPr lvl="1"/>
            <a:r>
              <a:rPr lang="en-US" dirty="0" smtClean="0"/>
              <a:t>Frequency view of filtering</a:t>
            </a:r>
          </a:p>
          <a:p>
            <a:pPr lvl="1"/>
            <a:r>
              <a:rPr lang="en-US" dirty="0" smtClean="0"/>
              <a:t>Another look at hybrid images</a:t>
            </a:r>
          </a:p>
          <a:p>
            <a:pPr lvl="1"/>
            <a:r>
              <a:rPr lang="en-US" smtClean="0"/>
              <a:t>Sampling</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31543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914400"/>
            <a:ext cx="31257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1321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p:nvPr>
        </p:nvSpPr>
        <p:spPr>
          <a:xfrm>
            <a:off x="685800" y="76200"/>
            <a:ext cx="7924800" cy="838200"/>
          </a:xfrm>
        </p:spPr>
        <p:txBody>
          <a:bodyPr/>
          <a:lstStyle/>
          <a:p>
            <a:r>
              <a:rPr lang="en-US" smtClean="0"/>
              <a:t>Subsampling with Gaussian pre-filtering</a:t>
            </a:r>
          </a:p>
        </p:txBody>
      </p:sp>
      <p:sp>
        <p:nvSpPr>
          <p:cNvPr id="53254" name="Text Box 6"/>
          <p:cNvSpPr txBox="1">
            <a:spLocks noChangeArrowheads="1"/>
          </p:cNvSpPr>
          <p:nvPr/>
        </p:nvSpPr>
        <p:spPr bwMode="auto">
          <a:xfrm>
            <a:off x="4267200" y="51054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1/4 </a:t>
            </a:r>
          </a:p>
        </p:txBody>
      </p:sp>
      <p:sp>
        <p:nvSpPr>
          <p:cNvPr id="53255" name="Text Box 7"/>
          <p:cNvSpPr txBox="1">
            <a:spLocks noChangeArrowheads="1"/>
          </p:cNvSpPr>
          <p:nvPr/>
        </p:nvSpPr>
        <p:spPr bwMode="auto">
          <a:xfrm>
            <a:off x="7377113" y="5105400"/>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 1/8</a:t>
            </a:r>
          </a:p>
        </p:txBody>
      </p:sp>
      <p:sp>
        <p:nvSpPr>
          <p:cNvPr id="53256" name="Text Box 8"/>
          <p:cNvSpPr txBox="1">
            <a:spLocks noChangeArrowheads="1"/>
          </p:cNvSpPr>
          <p:nvPr/>
        </p:nvSpPr>
        <p:spPr bwMode="auto">
          <a:xfrm>
            <a:off x="5334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Gaussian 1/2</a:t>
            </a:r>
          </a:p>
        </p:txBody>
      </p:sp>
      <p:sp>
        <p:nvSpPr>
          <p:cNvPr id="53257" name="Text Box 10"/>
          <p:cNvSpPr txBox="1">
            <a:spLocks noChangeArrowheads="1"/>
          </p:cNvSpPr>
          <p:nvPr/>
        </p:nvSpPr>
        <p:spPr bwMode="auto">
          <a:xfrm>
            <a:off x="67056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Slide by Steve Seitz</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54277"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529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2209800"/>
          </a:xfrm>
        </p:spPr>
        <p:txBody>
          <a:bodyPr/>
          <a:lstStyle/>
          <a:p>
            <a:r>
              <a:rPr lang="en-US" sz="2100" dirty="0" smtClean="0"/>
              <a:t>Early processing in humans filters for various orientations and scales of frequency</a:t>
            </a:r>
          </a:p>
          <a:p>
            <a:r>
              <a:rPr lang="en-US" sz="2100" dirty="0" smtClean="0"/>
              <a:t>Perceptual cues in the </a:t>
            </a:r>
            <a:r>
              <a:rPr lang="en-US" sz="2100" dirty="0" smtClean="0"/>
              <a:t>mid </a:t>
            </a:r>
            <a:r>
              <a:rPr lang="en-US" sz="2100" dirty="0" smtClean="0"/>
              <a:t>frequencies dominate perception</a:t>
            </a:r>
          </a:p>
          <a:p>
            <a:r>
              <a:rPr lang="en-US" sz="2100" dirty="0" smtClean="0"/>
              <a:t>When we see an image from far away, we are effectively subsampling it</a:t>
            </a:r>
          </a:p>
        </p:txBody>
      </p:sp>
      <p:pic>
        <p:nvPicPr>
          <p:cNvPr id="56323" name="Picture 2" descr="http://www.mathworks.co.kr/matlabcentral/fx_files/23253/1/gab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12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1447800" y="62484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Early Visual Processing: Multi-scale edge and blob filters</a:t>
            </a:r>
          </a:p>
        </p:txBody>
      </p:sp>
      <p:sp>
        <p:nvSpPr>
          <p:cNvPr id="56325" name="Title 6"/>
          <p:cNvSpPr>
            <a:spLocks noGrp="1"/>
          </p:cNvSpPr>
          <p:nvPr>
            <p:ph type="title"/>
          </p:nvPr>
        </p:nvSpPr>
        <p:spPr/>
        <p:txBody>
          <a:bodyPr/>
          <a:lstStyle/>
          <a:p>
            <a:r>
              <a:rPr lang="en-US" smtClean="0"/>
              <a:t>Clues from Human Perception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Hybrid Image in FFT</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t="14722" r="66875" b="10031"/>
          <a:stretch>
            <a:fillRect/>
          </a:stretch>
        </p:blipFill>
        <p:spPr bwMode="auto">
          <a:xfrm>
            <a:off x="228600" y="22098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l="34045" t="13086" r="626" b="10031"/>
          <a:stretch>
            <a:fillRect/>
          </a:stretch>
        </p:blipFill>
        <p:spPr bwMode="auto">
          <a:xfrm>
            <a:off x="3505200" y="22098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p:cNvSpPr/>
          <p:nvPr/>
        </p:nvSpPr>
        <p:spPr>
          <a:xfrm>
            <a:off x="3124200" y="3886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7350" name="TextBox 6"/>
          <p:cNvSpPr txBox="1">
            <a:spLocks noChangeArrowheads="1"/>
          </p:cNvSpPr>
          <p:nvPr/>
        </p:nvSpPr>
        <p:spPr bwMode="auto">
          <a:xfrm>
            <a:off x="762000" y="1828800"/>
            <a:ext cx="155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Hybrid Image</a:t>
            </a:r>
          </a:p>
        </p:txBody>
      </p:sp>
      <p:sp>
        <p:nvSpPr>
          <p:cNvPr id="57351" name="TextBox 7"/>
          <p:cNvSpPr txBox="1">
            <a:spLocks noChangeArrowheads="1"/>
          </p:cNvSpPr>
          <p:nvPr/>
        </p:nvSpPr>
        <p:spPr bwMode="auto">
          <a:xfrm>
            <a:off x="3505200" y="1828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Low-passed Image</a:t>
            </a:r>
          </a:p>
        </p:txBody>
      </p:sp>
      <p:sp>
        <p:nvSpPr>
          <p:cNvPr id="57352" name="TextBox 8"/>
          <p:cNvSpPr txBox="1">
            <a:spLocks noChangeArrowheads="1"/>
          </p:cNvSpPr>
          <p:nvPr/>
        </p:nvSpPr>
        <p:spPr bwMode="auto">
          <a:xfrm>
            <a:off x="6248400" y="1828800"/>
            <a:ext cx="218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High-passed Image</a:t>
            </a:r>
          </a:p>
        </p:txBody>
      </p:sp>
      <p:sp>
        <p:nvSpPr>
          <p:cNvPr id="11" name="Plus 10"/>
          <p:cNvSpPr/>
          <p:nvPr/>
        </p:nvSpPr>
        <p:spPr>
          <a:xfrm>
            <a:off x="5715000" y="18288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5837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7" name="TextBox 8"/>
          <p:cNvSpPr txBox="1">
            <a:spLocks noChangeArrowheads="1"/>
          </p:cNvSpPr>
          <p:nvPr/>
        </p:nvSpPr>
        <p:spPr bwMode="auto">
          <a:xfrm>
            <a:off x="3352800" y="0"/>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Perception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Things to Remember</a:t>
            </a:r>
          </a:p>
        </p:txBody>
      </p:sp>
      <p:sp>
        <p:nvSpPr>
          <p:cNvPr id="70659" name="Content Placeholder 2"/>
          <p:cNvSpPr>
            <a:spLocks noGrp="1"/>
          </p:cNvSpPr>
          <p:nvPr>
            <p:ph idx="1"/>
          </p:nvPr>
        </p:nvSpPr>
        <p:spPr>
          <a:xfrm>
            <a:off x="457200" y="990600"/>
            <a:ext cx="6096000" cy="5135563"/>
          </a:xfrm>
        </p:spPr>
        <p:txBody>
          <a:bodyPr>
            <a:normAutofit fontScale="85000" lnSpcReduction="20000"/>
          </a:bodyPr>
          <a:lstStyle/>
          <a:p>
            <a:pPr>
              <a:defRPr/>
            </a:pPr>
            <a:r>
              <a:rPr lang="en-US" dirty="0" smtClean="0"/>
              <a:t>Sometimes it makes sense to think of images and filtering in the frequency domain</a:t>
            </a:r>
          </a:p>
          <a:p>
            <a:pPr lvl="1">
              <a:defRPr/>
            </a:pPr>
            <a:r>
              <a:rPr lang="en-US" dirty="0" smtClean="0"/>
              <a:t>Fourier analysis</a:t>
            </a:r>
          </a:p>
          <a:p>
            <a:pPr>
              <a:defRPr/>
            </a:pPr>
            <a:endParaRPr lang="en-US" dirty="0" smtClean="0"/>
          </a:p>
          <a:p>
            <a:pPr>
              <a:defRPr/>
            </a:pPr>
            <a:r>
              <a:rPr lang="en-US" dirty="0" smtClean="0"/>
              <a:t>Can be faster to filter using FFT for large images (N </a:t>
            </a:r>
            <a:r>
              <a:rPr lang="en-US" dirty="0" err="1" smtClean="0"/>
              <a:t>logN</a:t>
            </a:r>
            <a:r>
              <a:rPr lang="en-US" dirty="0" smtClean="0"/>
              <a:t> vs. N</a:t>
            </a:r>
            <a:r>
              <a:rPr lang="en-US" baseline="30000" dirty="0" smtClean="0"/>
              <a:t>2</a:t>
            </a:r>
            <a:r>
              <a:rPr lang="en-US" dirty="0" smtClean="0"/>
              <a:t> for auto-correlation)</a:t>
            </a:r>
          </a:p>
          <a:p>
            <a:pPr>
              <a:defRPr/>
            </a:pPr>
            <a:endParaRPr lang="en-US" dirty="0" smtClean="0"/>
          </a:p>
          <a:p>
            <a:pPr>
              <a:defRPr/>
            </a:pPr>
            <a:r>
              <a:rPr lang="en-US" dirty="0" smtClean="0"/>
              <a:t>Images are mostly smooth</a:t>
            </a:r>
          </a:p>
          <a:p>
            <a:pPr lvl="1">
              <a:defRPr/>
            </a:pPr>
            <a:r>
              <a:rPr lang="en-US" dirty="0" smtClean="0"/>
              <a:t>Basis for compression</a:t>
            </a:r>
          </a:p>
          <a:p>
            <a:pPr>
              <a:defRPr/>
            </a:pPr>
            <a:endParaRPr lang="en-US" dirty="0" smtClean="0"/>
          </a:p>
          <a:p>
            <a:pPr>
              <a:defRPr/>
            </a:pPr>
            <a:r>
              <a:rPr lang="en-US" dirty="0" smtClean="0"/>
              <a:t>Remember to low-pass before sampling</a:t>
            </a:r>
          </a:p>
          <a:p>
            <a:pPr>
              <a:defRPr/>
            </a:pPr>
            <a:endParaRPr lang="en-US" dirty="0" smtClean="0"/>
          </a:p>
          <a:p>
            <a:pPr>
              <a:defRPr/>
            </a:pPr>
            <a:endParaRPr lang="en-US" dirty="0" smtClean="0"/>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l="38501" t="61481" r="40927" b="5122"/>
          <a:stretch>
            <a:fillRect/>
          </a:stretch>
        </p:blipFill>
        <p:spPr bwMode="auto">
          <a:xfrm>
            <a:off x="6977063" y="1111250"/>
            <a:ext cx="15859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a:off x="7664450" y="762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C:\Users\Hoiem\Documents\Classes\Computational Photography - Fall 2010\lectures\demos\fftims\flowers_fft.png"/>
          <p:cNvPicPr>
            <a:picLocks noChangeArrowheads="1"/>
          </p:cNvPicPr>
          <p:nvPr/>
        </p:nvPicPr>
        <p:blipFill>
          <a:blip r:embed="rId4" cstate="print">
            <a:extLst>
              <a:ext uri="{28A0092B-C50C-407E-A947-70E740481C1C}">
                <a14:useLocalDpi xmlns:a14="http://schemas.microsoft.com/office/drawing/2010/main" val="0"/>
              </a:ext>
            </a:extLst>
          </a:blip>
          <a:srcRect l="29167" t="8333" r="26042" b="12500"/>
          <a:stretch>
            <a:fillRect/>
          </a:stretch>
        </p:blipFill>
        <p:spPr bwMode="auto">
          <a:xfrm>
            <a:off x="72390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ine-sample-5"/>
          <p:cNvPicPr>
            <a:picLocks noChangeAspect="1" noChangeArrowheads="1"/>
          </p:cNvPicPr>
          <p:nvPr/>
        </p:nvPicPr>
        <p:blipFill>
          <a:blip r:embed="rId5">
            <a:extLst>
              <a:ext uri="{28A0092B-C50C-407E-A947-70E740481C1C}">
                <a14:useLocalDpi xmlns:a14="http://schemas.microsoft.com/office/drawing/2010/main" val="0"/>
              </a:ext>
            </a:extLst>
          </a:blip>
          <a:srcRect l="41235"/>
          <a:stretch>
            <a:fillRect/>
          </a:stretch>
        </p:blipFill>
        <p:spPr bwMode="auto">
          <a:xfrm>
            <a:off x="6629400" y="5334000"/>
            <a:ext cx="2286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Take-home question</a:t>
            </a:r>
          </a:p>
        </p:txBody>
      </p:sp>
      <p:sp>
        <p:nvSpPr>
          <p:cNvPr id="60419" name="Content Placeholder 2"/>
          <p:cNvSpPr>
            <a:spLocks noGrp="1"/>
          </p:cNvSpPr>
          <p:nvPr>
            <p:ph idx="1"/>
          </p:nvPr>
        </p:nvSpPr>
        <p:spPr/>
        <p:txBody>
          <a:bodyPr/>
          <a:lstStyle/>
          <a:p>
            <a:pPr marL="514350" indent="-514350">
              <a:buFont typeface="Calibri" pitchFamily="34" charset="0"/>
              <a:buAutoNum type="arabicPeriod"/>
            </a:pPr>
            <a:r>
              <a:rPr lang="en-US" smtClean="0"/>
              <a:t>Match the spatial domain image to the Fourier magnitude image</a:t>
            </a:r>
          </a:p>
        </p:txBody>
      </p:sp>
      <p:pic>
        <p:nvPicPr>
          <p:cNvPr id="604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685800" y="5257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3581400" y="2590800"/>
            <a:ext cx="1447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
          <p:cNvPicPr>
            <a:picLocks noChangeArrowheads="1"/>
          </p:cNvPicPr>
          <p:nvPr/>
        </p:nvPicPr>
        <p:blipFill>
          <a:blip r:embed="rId4" cstate="print">
            <a:extLst>
              <a:ext uri="{28A0092B-C50C-407E-A947-70E740481C1C}">
                <a14:useLocalDpi xmlns:a14="http://schemas.microsoft.com/office/drawing/2010/main" val="0"/>
              </a:ext>
            </a:extLst>
          </a:blip>
          <a:srcRect l="6902" t="17175" r="61354" b="6760"/>
          <a:stretch>
            <a:fillRect/>
          </a:stretch>
        </p:blipFill>
        <p:spPr bwMode="auto">
          <a:xfrm>
            <a:off x="1600200" y="42672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C:\Users\Hoiem\Documents\Classes\Computational Photography - Fall 2010\lectures\demos\fftims\flowers_fft.png"/>
          <p:cNvPicPr>
            <a:picLocks noChangeArrowheads="1"/>
          </p:cNvPicPr>
          <p:nvPr/>
        </p:nvPicPr>
        <p:blipFill>
          <a:blip r:embed="rId5" cstate="print">
            <a:extLst>
              <a:ext uri="{28A0092B-C50C-407E-A947-70E740481C1C}">
                <a14:useLocalDpi xmlns:a14="http://schemas.microsoft.com/office/drawing/2010/main" val="0"/>
              </a:ext>
            </a:extLst>
          </a:blip>
          <a:srcRect l="29167" t="8333" r="26042" b="12500"/>
          <a:stretch>
            <a:fillRect/>
          </a:stretch>
        </p:blipFill>
        <p:spPr bwMode="auto">
          <a:xfrm>
            <a:off x="1828800" y="25146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p:cNvPicPr>
            <a:picLocks noChangeAspect="1" noChangeArrowheads="1"/>
          </p:cNvPicPr>
          <p:nvPr/>
        </p:nvPicPr>
        <p:blipFill>
          <a:blip r:embed="rId6">
            <a:extLst>
              <a:ext uri="{28A0092B-C50C-407E-A947-70E740481C1C}">
                <a14:useLocalDpi xmlns:a14="http://schemas.microsoft.com/office/drawing/2010/main" val="0"/>
              </a:ext>
            </a:extLst>
          </a:blip>
          <a:srcRect l="41473" t="65628" r="43102" b="6952"/>
          <a:stretch>
            <a:fillRect/>
          </a:stretch>
        </p:blipFill>
        <p:spPr bwMode="auto">
          <a:xfrm>
            <a:off x="304800" y="2514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p:cNvPicPr>
            <a:picLocks noChangeAspect="1" noChangeArrowheads="1"/>
          </p:cNvPicPr>
          <p:nvPr/>
        </p:nvPicPr>
        <p:blipFill>
          <a:blip r:embed="rId7">
            <a:extLst>
              <a:ext uri="{28A0092B-C50C-407E-A947-70E740481C1C}">
                <a14:useLocalDpi xmlns:a14="http://schemas.microsoft.com/office/drawing/2010/main" val="0"/>
              </a:ext>
            </a:extLst>
          </a:blip>
          <a:srcRect l="41586" t="14526" r="37196" b="49263"/>
          <a:stretch>
            <a:fillRect/>
          </a:stretch>
        </p:blipFill>
        <p:spPr bwMode="auto">
          <a:xfrm>
            <a:off x="5943600" y="5257800"/>
            <a:ext cx="873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3" descr="C:\Users\Hoiem\Documents\Classes\Computational Photography - Fall 2010\lectures\demos\fftims\se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49530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4" descr="C:\Users\Hoiem\Documents\Classes\Computational Photography - Fall 2010\lectures\demos\fftims\sea_fft.png"/>
          <p:cNvPicPr>
            <a:picLocks noChangeArrowheads="1"/>
          </p:cNvPicPr>
          <p:nvPr/>
        </p:nvPicPr>
        <p:blipFill>
          <a:blip r:embed="rId9" cstate="print">
            <a:extLst>
              <a:ext uri="{28A0092B-C50C-407E-A947-70E740481C1C}">
                <a14:useLocalDpi xmlns:a14="http://schemas.microsoft.com/office/drawing/2010/main" val="0"/>
              </a:ext>
            </a:extLst>
          </a:blip>
          <a:srcRect l="13542" t="9721" r="10417" b="13889"/>
          <a:stretch>
            <a:fillRect/>
          </a:stretch>
        </p:blipFill>
        <p:spPr bwMode="auto">
          <a:xfrm>
            <a:off x="5410200" y="26670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5" descr="C:\Users\Hoiem\Documents\Classes\Computational Photography - Fall 2010\lectures\demos\fftims\beij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48006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6" descr="C:\Users\Hoiem\Documents\Classes\Computational Photography - Fall 2010\lectures\demos\fftims\beijing_fft.png"/>
          <p:cNvPicPr>
            <a:picLocks noChangeArrowheads="1"/>
          </p:cNvPicPr>
          <p:nvPr/>
        </p:nvPicPr>
        <p:blipFill>
          <a:blip r:embed="rId11" cstate="print">
            <a:extLst>
              <a:ext uri="{28A0092B-C50C-407E-A947-70E740481C1C}">
                <a14:useLocalDpi xmlns:a14="http://schemas.microsoft.com/office/drawing/2010/main" val="0"/>
              </a:ext>
            </a:extLst>
          </a:blip>
          <a:srcRect l="13542" t="11111" r="10417" b="13889"/>
          <a:stretch>
            <a:fillRect/>
          </a:stretch>
        </p:blipFill>
        <p:spPr bwMode="auto">
          <a:xfrm>
            <a:off x="7086600" y="26670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TextBox 14"/>
          <p:cNvSpPr txBox="1">
            <a:spLocks noChangeArrowheads="1"/>
          </p:cNvSpPr>
          <p:nvPr/>
        </p:nvSpPr>
        <p:spPr bwMode="auto">
          <a:xfrm>
            <a:off x="762000" y="22209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a:t>
            </a:r>
          </a:p>
        </p:txBody>
      </p:sp>
      <p:sp>
        <p:nvSpPr>
          <p:cNvPr id="60431" name="TextBox 15"/>
          <p:cNvSpPr txBox="1">
            <a:spLocks noChangeArrowheads="1"/>
          </p:cNvSpPr>
          <p:nvPr/>
        </p:nvSpPr>
        <p:spPr bwMode="auto">
          <a:xfrm>
            <a:off x="75438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a:t>
            </a:r>
          </a:p>
        </p:txBody>
      </p:sp>
      <p:sp>
        <p:nvSpPr>
          <p:cNvPr id="60432" name="TextBox 17"/>
          <p:cNvSpPr txBox="1">
            <a:spLocks noChangeArrowheads="1"/>
          </p:cNvSpPr>
          <p:nvPr/>
        </p:nvSpPr>
        <p:spPr bwMode="auto">
          <a:xfrm>
            <a:off x="59436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60433" name="TextBox 18"/>
          <p:cNvSpPr txBox="1">
            <a:spLocks noChangeArrowheads="1"/>
          </p:cNvSpPr>
          <p:nvPr/>
        </p:nvSpPr>
        <p:spPr bwMode="auto">
          <a:xfrm>
            <a:off x="838200" y="4572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60434" name="TextBox 19"/>
          <p:cNvSpPr txBox="1">
            <a:spLocks noChangeArrowheads="1"/>
          </p:cNvSpPr>
          <p:nvPr/>
        </p:nvSpPr>
        <p:spPr bwMode="auto">
          <a:xfrm>
            <a:off x="4191000" y="2209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a:t>
            </a:r>
          </a:p>
        </p:txBody>
      </p:sp>
      <p:sp>
        <p:nvSpPr>
          <p:cNvPr id="60435" name="TextBox 20"/>
          <p:cNvSpPr txBox="1">
            <a:spLocks noChangeArrowheads="1"/>
          </p:cNvSpPr>
          <p:nvPr/>
        </p:nvSpPr>
        <p:spPr bwMode="auto">
          <a:xfrm>
            <a:off x="2362200" y="2133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a:t>
            </a:r>
          </a:p>
        </p:txBody>
      </p:sp>
      <p:sp>
        <p:nvSpPr>
          <p:cNvPr id="60436" name="TextBox 21"/>
          <p:cNvSpPr txBox="1">
            <a:spLocks noChangeArrowheads="1"/>
          </p:cNvSpPr>
          <p:nvPr/>
        </p:nvSpPr>
        <p:spPr bwMode="auto">
          <a:xfrm>
            <a:off x="8189913" y="0"/>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9/1/11</a:t>
            </a:r>
            <a:endParaRPr lang="en-US" dirty="0"/>
          </a:p>
        </p:txBody>
      </p:sp>
      <p:sp>
        <p:nvSpPr>
          <p:cNvPr id="60437" name="TextBox 22"/>
          <p:cNvSpPr txBox="1">
            <a:spLocks noChangeArrowheads="1"/>
          </p:cNvSpPr>
          <p:nvPr/>
        </p:nvSpPr>
        <p:spPr bwMode="auto">
          <a:xfrm>
            <a:off x="4572000" y="4495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60438" name="TextBox 23"/>
          <p:cNvSpPr txBox="1">
            <a:spLocks noChangeArrowheads="1"/>
          </p:cNvSpPr>
          <p:nvPr/>
        </p:nvSpPr>
        <p:spPr bwMode="auto">
          <a:xfrm>
            <a:off x="2362200" y="3886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60439" name="TextBox 24"/>
          <p:cNvSpPr txBox="1">
            <a:spLocks noChangeArrowheads="1"/>
          </p:cNvSpPr>
          <p:nvPr/>
        </p:nvSpPr>
        <p:spPr bwMode="auto">
          <a:xfrm>
            <a:off x="6248400" y="4800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sp>
        <p:nvSpPr>
          <p:cNvPr id="60440" name="TextBox 26"/>
          <p:cNvSpPr txBox="1">
            <a:spLocks noChangeArrowheads="1"/>
          </p:cNvSpPr>
          <p:nvPr/>
        </p:nvSpPr>
        <p:spPr bwMode="auto">
          <a:xfrm>
            <a:off x="7848600" y="4495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Next class</a:t>
            </a:r>
          </a:p>
        </p:txBody>
      </p:sp>
      <p:sp>
        <p:nvSpPr>
          <p:cNvPr id="61443" name="Content Placeholder 2"/>
          <p:cNvSpPr>
            <a:spLocks noGrp="1"/>
          </p:cNvSpPr>
          <p:nvPr>
            <p:ph idx="1"/>
          </p:nvPr>
        </p:nvSpPr>
        <p:spPr/>
        <p:txBody>
          <a:bodyPr/>
          <a:lstStyle/>
          <a:p>
            <a:r>
              <a:rPr lang="en-US" dirty="0" err="1" smtClean="0"/>
              <a:t>Denoising</a:t>
            </a:r>
            <a:endParaRPr lang="en-US" dirty="0" smtClean="0"/>
          </a:p>
          <a:p>
            <a:r>
              <a:rPr lang="en-US" dirty="0" smtClean="0"/>
              <a:t>Template matching</a:t>
            </a:r>
          </a:p>
          <a:p>
            <a:r>
              <a:rPr lang="en-US" dirty="0" smtClean="0"/>
              <a:t>Image pyramids</a:t>
            </a:r>
          </a:p>
          <a:p>
            <a:r>
              <a:rPr lang="en-US" dirty="0" smtClean="0"/>
              <a:t>Introduce project 2</a:t>
            </a:r>
          </a:p>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Questions</a:t>
            </a:r>
          </a:p>
        </p:txBody>
      </p:sp>
      <p:sp>
        <p:nvSpPr>
          <p:cNvPr id="6246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Gaussian</a:t>
            </a:r>
          </a:p>
        </p:txBody>
      </p:sp>
      <p:sp>
        <p:nvSpPr>
          <p:cNvPr id="12296"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Box filter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Sharpening revisited</a:t>
            </a:r>
          </a:p>
        </p:txBody>
      </p:sp>
      <p:sp>
        <p:nvSpPr>
          <p:cNvPr id="41987" name="Rectangle 3"/>
          <p:cNvSpPr>
            <a:spLocks noGrp="1" noChangeArrowheads="1"/>
          </p:cNvSpPr>
          <p:nvPr>
            <p:ph type="body" idx="1"/>
          </p:nvPr>
        </p:nvSpPr>
        <p:spPr>
          <a:xfrm>
            <a:off x="685800" y="914400"/>
            <a:ext cx="7772400" cy="533400"/>
          </a:xfrm>
        </p:spPr>
        <p:txBody>
          <a:bodyPr>
            <a:normAutofit lnSpcReduction="10000"/>
          </a:bodyPr>
          <a:lstStyle/>
          <a:p>
            <a:pPr>
              <a:defRPr/>
            </a:pPr>
            <a:r>
              <a:rPr lang="en-US" smtClean="0"/>
              <a:t>What does blurring take away?</a:t>
            </a:r>
          </a:p>
        </p:txBody>
      </p:sp>
      <p:grpSp>
        <p:nvGrpSpPr>
          <p:cNvPr id="63492" name="Group 21"/>
          <p:cNvGrpSpPr>
            <a:grpSpLocks/>
          </p:cNvGrpSpPr>
          <p:nvPr/>
        </p:nvGrpSpPr>
        <p:grpSpPr bwMode="auto">
          <a:xfrm>
            <a:off x="533400" y="1447800"/>
            <a:ext cx="2157413" cy="2182813"/>
            <a:chOff x="336" y="912"/>
            <a:chExt cx="1505" cy="1521"/>
          </a:xfrm>
        </p:grpSpPr>
        <p:pic>
          <p:nvPicPr>
            <p:cNvPr id="63516" name="Picture 4" descr="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912"/>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7" name="Text Box 11"/>
            <p:cNvSpPr txBox="1">
              <a:spLocks noChangeArrowheads="1"/>
            </p:cNvSpPr>
            <p:nvPr/>
          </p:nvSpPr>
          <p:spPr bwMode="auto">
            <a:xfrm>
              <a:off x="1200" y="2199"/>
              <a:ext cx="64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original</a:t>
              </a:r>
            </a:p>
          </p:txBody>
        </p:sp>
      </p:grpSp>
      <p:grpSp>
        <p:nvGrpSpPr>
          <p:cNvPr id="63493" name="Group 22"/>
          <p:cNvGrpSpPr>
            <a:grpSpLocks/>
          </p:cNvGrpSpPr>
          <p:nvPr/>
        </p:nvGrpSpPr>
        <p:grpSpPr bwMode="auto">
          <a:xfrm>
            <a:off x="3581400" y="1447800"/>
            <a:ext cx="2166938" cy="2162175"/>
            <a:chOff x="2256" y="912"/>
            <a:chExt cx="1511" cy="1507"/>
          </a:xfrm>
        </p:grpSpPr>
        <p:pic>
          <p:nvPicPr>
            <p:cNvPr id="63514" name="Picture 5" descr="lena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912"/>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5" name="Text Box 12"/>
            <p:cNvSpPr txBox="1">
              <a:spLocks noChangeArrowheads="1"/>
            </p:cNvSpPr>
            <p:nvPr/>
          </p:nvSpPr>
          <p:spPr bwMode="auto">
            <a:xfrm>
              <a:off x="2591" y="2185"/>
              <a:ext cx="117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smoothed (5x5)</a:t>
              </a:r>
            </a:p>
          </p:txBody>
        </p:sp>
      </p:grpSp>
      <p:sp>
        <p:nvSpPr>
          <p:cNvPr id="63494" name="Text Box 17"/>
          <p:cNvSpPr txBox="1">
            <a:spLocks noChangeArrowheads="1"/>
          </p:cNvSpPr>
          <p:nvPr/>
        </p:nvSpPr>
        <p:spPr bwMode="auto">
          <a:xfrm>
            <a:off x="2971800" y="2325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grpSp>
        <p:nvGrpSpPr>
          <p:cNvPr id="4" name="Group 27"/>
          <p:cNvGrpSpPr>
            <a:grpSpLocks/>
          </p:cNvGrpSpPr>
          <p:nvPr/>
        </p:nvGrpSpPr>
        <p:grpSpPr bwMode="auto">
          <a:xfrm>
            <a:off x="5962650" y="1447800"/>
            <a:ext cx="2735263" cy="2149475"/>
            <a:chOff x="3756" y="912"/>
            <a:chExt cx="1723" cy="1354"/>
          </a:xfrm>
        </p:grpSpPr>
        <p:grpSp>
          <p:nvGrpSpPr>
            <p:cNvPr id="63510" name="Group 23"/>
            <p:cNvGrpSpPr>
              <a:grpSpLocks/>
            </p:cNvGrpSpPr>
            <p:nvPr/>
          </p:nvGrpSpPr>
          <p:grpSpPr bwMode="auto">
            <a:xfrm>
              <a:off x="4128" y="912"/>
              <a:ext cx="1351" cy="1354"/>
              <a:chOff x="4128" y="912"/>
              <a:chExt cx="1496" cy="1499"/>
            </a:xfrm>
          </p:grpSpPr>
          <p:pic>
            <p:nvPicPr>
              <p:cNvPr id="63512" name="Picture 6" descr="lena_d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912"/>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3" name="Text Box 15"/>
              <p:cNvSpPr txBox="1">
                <a:spLocks noChangeArrowheads="1"/>
              </p:cNvSpPr>
              <p:nvPr/>
            </p:nvSpPr>
            <p:spPr bwMode="auto">
              <a:xfrm>
                <a:off x="5124" y="2177"/>
                <a:ext cx="50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detail</a:t>
                </a:r>
              </a:p>
            </p:txBody>
          </p:sp>
        </p:grpSp>
        <p:sp>
          <p:nvSpPr>
            <p:cNvPr id="63511" name="Text Box 18"/>
            <p:cNvSpPr txBox="1">
              <a:spLocks noChangeArrowheads="1"/>
            </p:cNvSpPr>
            <p:nvPr/>
          </p:nvSpPr>
          <p:spPr bwMode="auto">
            <a:xfrm>
              <a:off x="3756" y="148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grpSp>
      <p:grpSp>
        <p:nvGrpSpPr>
          <p:cNvPr id="6" name="Group 29"/>
          <p:cNvGrpSpPr>
            <a:grpSpLocks/>
          </p:cNvGrpSpPr>
          <p:nvPr/>
        </p:nvGrpSpPr>
        <p:grpSpPr bwMode="auto">
          <a:xfrm>
            <a:off x="5943600" y="4419600"/>
            <a:ext cx="2743200" cy="2149475"/>
            <a:chOff x="3744" y="2784"/>
            <a:chExt cx="1728" cy="1354"/>
          </a:xfrm>
        </p:grpSpPr>
        <p:grpSp>
          <p:nvGrpSpPr>
            <p:cNvPr id="63506" name="Group 26"/>
            <p:cNvGrpSpPr>
              <a:grpSpLocks/>
            </p:cNvGrpSpPr>
            <p:nvPr/>
          </p:nvGrpSpPr>
          <p:grpSpPr bwMode="auto">
            <a:xfrm>
              <a:off x="4128" y="2784"/>
              <a:ext cx="1344" cy="1354"/>
              <a:chOff x="4128" y="2784"/>
              <a:chExt cx="1488" cy="1499"/>
            </a:xfrm>
          </p:grpSpPr>
          <p:pic>
            <p:nvPicPr>
              <p:cNvPr id="63508" name="Picture 10" descr="lena_sharpe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2784"/>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9" name="Text Box 16"/>
              <p:cNvSpPr txBox="1">
                <a:spLocks noChangeArrowheads="1"/>
              </p:cNvSpPr>
              <p:nvPr/>
            </p:nvSpPr>
            <p:spPr bwMode="auto">
              <a:xfrm>
                <a:off x="4752" y="4049"/>
                <a:ext cx="84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sharpened</a:t>
                </a:r>
              </a:p>
            </p:txBody>
          </p:sp>
        </p:grpSp>
        <p:sp>
          <p:nvSpPr>
            <p:cNvPr id="63507" name="Text Box 19"/>
            <p:cNvSpPr txBox="1">
              <a:spLocks noChangeArrowheads="1"/>
            </p:cNvSpPr>
            <p:nvPr/>
          </p:nvSpPr>
          <p:spPr bwMode="auto">
            <a:xfrm>
              <a:off x="3744" y="336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grpSp>
      <p:grpSp>
        <p:nvGrpSpPr>
          <p:cNvPr id="8" name="Group 28"/>
          <p:cNvGrpSpPr>
            <a:grpSpLocks/>
          </p:cNvGrpSpPr>
          <p:nvPr/>
        </p:nvGrpSpPr>
        <p:grpSpPr bwMode="auto">
          <a:xfrm>
            <a:off x="533400" y="3886200"/>
            <a:ext cx="7924800" cy="2682875"/>
            <a:chOff x="336" y="2448"/>
            <a:chExt cx="4992" cy="1690"/>
          </a:xfrm>
        </p:grpSpPr>
        <p:sp>
          <p:nvSpPr>
            <p:cNvPr id="63498" name="Rectangle 7"/>
            <p:cNvSpPr>
              <a:spLocks noChangeArrowheads="1"/>
            </p:cNvSpPr>
            <p:nvPr/>
          </p:nvSpPr>
          <p:spPr bwMode="auto">
            <a:xfrm>
              <a:off x="432" y="2448"/>
              <a:ext cx="48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Let’s add it back:</a:t>
              </a:r>
            </a:p>
          </p:txBody>
        </p:sp>
        <p:grpSp>
          <p:nvGrpSpPr>
            <p:cNvPr id="63499" name="Group 24"/>
            <p:cNvGrpSpPr>
              <a:grpSpLocks/>
            </p:cNvGrpSpPr>
            <p:nvPr/>
          </p:nvGrpSpPr>
          <p:grpSpPr bwMode="auto">
            <a:xfrm>
              <a:off x="336" y="2784"/>
              <a:ext cx="1359" cy="1354"/>
              <a:chOff x="336" y="2784"/>
              <a:chExt cx="1505" cy="1499"/>
            </a:xfrm>
          </p:grpSpPr>
          <p:pic>
            <p:nvPicPr>
              <p:cNvPr id="63504" name="Picture 8" descr="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784"/>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Text Box 13"/>
              <p:cNvSpPr txBox="1">
                <a:spLocks noChangeArrowheads="1"/>
              </p:cNvSpPr>
              <p:nvPr/>
            </p:nvSpPr>
            <p:spPr bwMode="auto">
              <a:xfrm>
                <a:off x="1200" y="4049"/>
                <a:ext cx="64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original</a:t>
                </a:r>
              </a:p>
            </p:txBody>
          </p:sp>
        </p:grpSp>
        <p:grpSp>
          <p:nvGrpSpPr>
            <p:cNvPr id="63500" name="Group 25"/>
            <p:cNvGrpSpPr>
              <a:grpSpLocks/>
            </p:cNvGrpSpPr>
            <p:nvPr/>
          </p:nvGrpSpPr>
          <p:grpSpPr bwMode="auto">
            <a:xfrm>
              <a:off x="2256" y="2784"/>
              <a:ext cx="1351" cy="1354"/>
              <a:chOff x="2256" y="2784"/>
              <a:chExt cx="1496" cy="1499"/>
            </a:xfrm>
          </p:grpSpPr>
          <p:pic>
            <p:nvPicPr>
              <p:cNvPr id="63502" name="Picture 9" descr="lena_d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2784"/>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Text Box 14"/>
              <p:cNvSpPr txBox="1">
                <a:spLocks noChangeArrowheads="1"/>
              </p:cNvSpPr>
              <p:nvPr/>
            </p:nvSpPr>
            <p:spPr bwMode="auto">
              <a:xfrm>
                <a:off x="3252" y="4049"/>
                <a:ext cx="50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detail</a:t>
                </a:r>
              </a:p>
            </p:txBody>
          </p:sp>
        </p:grpSp>
        <p:sp>
          <p:nvSpPr>
            <p:cNvPr id="63501" name="Text Box 20"/>
            <p:cNvSpPr txBox="1">
              <a:spLocks noChangeArrowheads="1"/>
            </p:cNvSpPr>
            <p:nvPr/>
          </p:nvSpPr>
          <p:spPr bwMode="auto">
            <a:xfrm>
              <a:off x="1864" y="3360"/>
              <a:ext cx="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l-GR"/>
                <a:t>α</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13315"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381000" y="2133600"/>
            <a:ext cx="41084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18"/>
          <p:cNvSpPr txBox="1">
            <a:spLocks noChangeArrowheads="1"/>
          </p:cNvSpPr>
          <p:nvPr/>
        </p:nvSpPr>
        <p:spPr bwMode="auto">
          <a:xfrm>
            <a:off x="4422775"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Image: </a:t>
            </a:r>
            <a:r>
              <a:rPr lang="en-US" sz="1400">
                <a:hlinkClick r:id="rId2"/>
              </a:rPr>
              <a:t>http://www.flickr.com/photos/igorms/136916757/ </a:t>
            </a:r>
            <a:endParaRPr lang="en-US" sz="1400"/>
          </a:p>
        </p:txBody>
      </p:sp>
      <p:pic>
        <p:nvPicPr>
          <p:cNvPr id="14341"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73563"/>
          </a:xfrm>
        </p:spPr>
        <p:txBody>
          <a:bodyPr/>
          <a:lstStyle/>
          <a:p>
            <a:pPr marL="0">
              <a:buFont typeface="Arial" charset="0"/>
              <a:buNone/>
              <a:defRPr/>
            </a:pPr>
            <a:r>
              <a:rPr lang="en-US" b="1" dirty="0" smtClean="0">
                <a:solidFill>
                  <a:schemeClr val="tx2">
                    <a:lumMod val="75000"/>
                  </a:schemeClr>
                </a:solidFill>
              </a:rPr>
              <a:t>How is it that a 4MP image can be compressed to a few hundred KB without a noticeable change?</a:t>
            </a:r>
            <a:endParaRPr lang="en-US" b="1" dirty="0">
              <a:solidFill>
                <a:schemeClr val="tx2">
                  <a:lumMod val="75000"/>
                </a:schemeClr>
              </a:solidFill>
            </a:endParaRPr>
          </a:p>
        </p:txBody>
      </p:sp>
      <p:sp>
        <p:nvSpPr>
          <p:cNvPr id="15363" name="Title 4"/>
          <p:cNvSpPr>
            <a:spLocks noGrp="1"/>
          </p:cNvSpPr>
          <p:nvPr>
            <p:ph type="title"/>
          </p:nvPr>
        </p:nvSpPr>
        <p:spPr/>
        <p:txBody>
          <a:bodyPr/>
          <a:lstStyle/>
          <a:p>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37603</TotalTime>
  <Words>1252</Words>
  <Application>Microsoft Office PowerPoint</Application>
  <PresentationFormat>On-screen Show (4:3)</PresentationFormat>
  <Paragraphs>314</Paragraphs>
  <Slides>60</Slides>
  <Notes>8</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Courier New</vt:lpstr>
      <vt:lpstr>Arial Unicode MS</vt:lpstr>
      <vt:lpstr>Times New Roman</vt:lpstr>
      <vt:lpstr>Comic Sans MS</vt:lpstr>
      <vt:lpstr>Symbol</vt:lpstr>
      <vt:lpstr>Office Theme</vt:lpstr>
      <vt:lpstr>Equation</vt:lpstr>
      <vt:lpstr>Thinking in Frequency</vt:lpstr>
      <vt:lpstr>Reminder</vt:lpstr>
      <vt:lpstr>Review: questions</vt:lpstr>
      <vt:lpstr>Review: questions</vt:lpstr>
      <vt:lpstr>Today’s Class</vt:lpstr>
      <vt:lpstr>PowerPoint Presentation</vt:lpstr>
      <vt:lpstr>PowerPoint Presentation</vt:lpstr>
      <vt:lpstr>PowerPoint Presentation</vt:lpstr>
      <vt:lpstr>PowerPoint Presentation</vt:lpstr>
      <vt:lpstr>Thinking in terms of frequency</vt:lpstr>
      <vt:lpstr>Jean Baptiste Joseph Fourier (1768-1830)</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lpstr>Questions</vt:lpstr>
      <vt:lpstr>PowerPoint Presentation</vt:lpstr>
      <vt:lpstr>PowerPoint Presentation</vt:lpstr>
      <vt:lpstr>PowerPoint Presentation</vt:lpstr>
      <vt:lpstr>PowerPoint Presentation</vt:lpstr>
      <vt:lpstr>PowerPoint Presentation</vt:lpstr>
      <vt:lpstr>Aliasing problem</vt:lpstr>
      <vt:lpstr>Aliasing problem</vt:lpstr>
      <vt:lpstr>Aliasing problem</vt:lpstr>
      <vt:lpstr>Aliasing in video</vt:lpstr>
      <vt:lpstr>Aliasing in graphics</vt:lpstr>
      <vt:lpstr>Sampling and aliasing</vt:lpstr>
      <vt:lpstr>Nyquist-Shannon Sampling Theorem</vt:lpstr>
      <vt:lpstr>Anti-aliasing</vt:lpstr>
      <vt:lpstr>Algorithm for downsampling by factor of 2</vt:lpstr>
      <vt:lpstr>Anti-aliasing</vt:lpstr>
      <vt:lpstr>Subsampling without pre-filtering</vt:lpstr>
      <vt:lpstr>Subsampling with Gaussian pre-filtering</vt:lpstr>
      <vt:lpstr>PowerPoint Presentation</vt:lpstr>
      <vt:lpstr>PowerPoint Presentation</vt:lpstr>
      <vt:lpstr>Clues from Human Perception</vt:lpstr>
      <vt:lpstr>Hybrid Image in FFT</vt:lpstr>
      <vt:lpstr>PowerPoint Presentation</vt:lpstr>
      <vt:lpstr>Things to Remember</vt:lpstr>
      <vt:lpstr>Take-home question</vt:lpstr>
      <vt:lpstr>Next class</vt:lpstr>
      <vt:lpstr>Questions</vt:lpstr>
      <vt:lpstr>Sharpening revisited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108</cp:revision>
  <dcterms:created xsi:type="dcterms:W3CDTF">2009-12-16T02:55:56Z</dcterms:created>
  <dcterms:modified xsi:type="dcterms:W3CDTF">2011-09-01T18:04:35Z</dcterms:modified>
</cp:coreProperties>
</file>