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customXml/itemProps2.xml" ContentType="application/vnd.openxmlformats-officedocument.customXmlProperti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Default Extension="xls" ContentType="application/vnd.ms-excel"/>
  <Default Extension="gif" ContentType="image/gif"/>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4"/>
  </p:sldMasterIdLst>
  <p:notesMasterIdLst>
    <p:notesMasterId r:id="rId16"/>
  </p:notesMasterIdLst>
  <p:handoutMasterIdLst>
    <p:handoutMasterId r:id="rId17"/>
  </p:handoutMasterIdLst>
  <p:sldIdLst>
    <p:sldId id="256" r:id="rId5"/>
    <p:sldId id="295" r:id="rId6"/>
    <p:sldId id="325" r:id="rId7"/>
    <p:sldId id="328" r:id="rId8"/>
    <p:sldId id="326" r:id="rId9"/>
    <p:sldId id="329" r:id="rId10"/>
    <p:sldId id="327" r:id="rId11"/>
    <p:sldId id="330" r:id="rId12"/>
    <p:sldId id="332" r:id="rId13"/>
    <p:sldId id="331" r:id="rId14"/>
    <p:sldId id="324" r:id="rId15"/>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autoAdjust="0"/>
    <p:restoredTop sz="87716" autoAdjust="0"/>
  </p:normalViewPr>
  <p:slideViewPr>
    <p:cSldViewPr>
      <p:cViewPr varScale="1">
        <p:scale>
          <a:sx n="70" d="100"/>
          <a:sy n="70" d="100"/>
        </p:scale>
        <p:origin x="-1344" y="-104"/>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notesViewPr>
    <p:cSldViewPr>
      <p:cViewPr varScale="1">
        <p:scale>
          <a:sx n="72" d="100"/>
          <a:sy n="72" d="100"/>
        </p:scale>
        <p:origin x="-2688" y="-10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971" cy="463867"/>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63146" y="0"/>
            <a:ext cx="3032971" cy="463867"/>
          </a:xfrm>
          <a:prstGeom prst="rect">
            <a:avLst/>
          </a:prstGeom>
        </p:spPr>
        <p:txBody>
          <a:bodyPr vert="horz" lIns="91221" tIns="45610" rIns="91221" bIns="45610" rtlCol="0"/>
          <a:lstStyle>
            <a:lvl1pPr algn="r">
              <a:defRPr sz="1200"/>
            </a:lvl1pPr>
          </a:lstStyle>
          <a:p>
            <a:fld id="{54DA29A9-BF3D-4DF7-9BC2-35A1FAE91535}" type="datetimeFigureOut">
              <a:rPr lang="en-US" smtClean="0"/>
              <a:pPr/>
              <a:t>3/29/10</a:t>
            </a:fld>
            <a:endParaRPr lang="en-US" dirty="0"/>
          </a:p>
        </p:txBody>
      </p:sp>
      <p:sp>
        <p:nvSpPr>
          <p:cNvPr id="4" name="Footer Placeholder 3"/>
          <p:cNvSpPr>
            <a:spLocks noGrp="1"/>
          </p:cNvSpPr>
          <p:nvPr>
            <p:ph type="ftr" sz="quarter" idx="2"/>
          </p:nvPr>
        </p:nvSpPr>
        <p:spPr>
          <a:xfrm>
            <a:off x="0" y="8805550"/>
            <a:ext cx="3032971" cy="463867"/>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146" y="8805550"/>
            <a:ext cx="3032971" cy="463867"/>
          </a:xfrm>
          <a:prstGeom prst="rect">
            <a:avLst/>
          </a:prstGeom>
        </p:spPr>
        <p:txBody>
          <a:bodyPr vert="horz" lIns="91221" tIns="45610" rIns="91221" bIns="45610" rtlCol="0" anchor="b"/>
          <a:lstStyle>
            <a:lvl1pPr algn="r">
              <a:defRPr sz="1200"/>
            </a:lvl1pPr>
          </a:lstStyle>
          <a:p>
            <a:fld id="{DD017F0F-6AFD-4BD1-9382-82E7731F128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3" tIns="46477" rIns="92953" bIns="46477" rtlCol="0"/>
          <a:lstStyle>
            <a:lvl1pPr algn="l">
              <a:defRPr sz="1200"/>
            </a:lvl1pPr>
          </a:lstStyle>
          <a:p>
            <a:pPr>
              <a:defRPr/>
            </a:pPr>
            <a:endParaRPr lang="en-US" dirty="0"/>
          </a:p>
        </p:txBody>
      </p:sp>
      <p:sp>
        <p:nvSpPr>
          <p:cNvPr id="3" name="Date Placeholder 2"/>
          <p:cNvSpPr>
            <a:spLocks noGrp="1"/>
          </p:cNvSpPr>
          <p:nvPr>
            <p:ph type="dt" idx="1"/>
          </p:nvPr>
        </p:nvSpPr>
        <p:spPr>
          <a:xfrm>
            <a:off x="3963744" y="0"/>
            <a:ext cx="3032337" cy="463550"/>
          </a:xfrm>
          <a:prstGeom prst="rect">
            <a:avLst/>
          </a:prstGeom>
        </p:spPr>
        <p:txBody>
          <a:bodyPr vert="horz" lIns="92953" tIns="46477" rIns="92953" bIns="46477" rtlCol="0"/>
          <a:lstStyle>
            <a:lvl1pPr algn="r">
              <a:defRPr sz="1200"/>
            </a:lvl1pPr>
          </a:lstStyle>
          <a:p>
            <a:pPr>
              <a:defRPr/>
            </a:pPr>
            <a:fld id="{580AA3D1-E11E-4A12-90E7-DEE2AEE42744}" type="datetimeFigureOut">
              <a:rPr lang="en-US"/>
              <a:pPr>
                <a:defRPr/>
              </a:pPr>
              <a:t>3/29/10</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3" tIns="46477" rIns="92953" bIns="46477" rtlCol="0" anchor="ctr"/>
          <a:lstStyle/>
          <a:p>
            <a:pPr lvl="0"/>
            <a:endParaRPr lang="en-US" noProof="0" dirty="0" smtClean="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3" tIns="46477" rIns="92953" bIns="4647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41"/>
            <a:ext cx="3032337" cy="463550"/>
          </a:xfrm>
          <a:prstGeom prst="rect">
            <a:avLst/>
          </a:prstGeom>
        </p:spPr>
        <p:txBody>
          <a:bodyPr vert="horz" lIns="92953" tIns="46477" rIns="92953" bIns="46477"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3" tIns="46477" rIns="92953" bIns="46477" rtlCol="0" anchor="b"/>
          <a:lstStyle>
            <a:lvl1pPr algn="r">
              <a:defRPr sz="1200"/>
            </a:lvl1pPr>
          </a:lstStyle>
          <a:p>
            <a:pPr>
              <a:defRPr/>
            </a:pPr>
            <a:fld id="{FFB6B9A4-E1E1-4F4D-B8E5-04111FDA022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informationweek.com/news/security/management/showArticle.jhtml?articleID=223000100&amp;queryText=michael%20davi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Ø"/>
            </a:pPr>
            <a:r>
              <a:rPr lang="en-US" sz="1200" u="sng" dirty="0" smtClean="0">
                <a:hlinkClick r:id="rId3"/>
              </a:rPr>
              <a:t>http://www.informationweek.com/news/security/management/showArticle.jhtml?articleID=223000100&amp;queryText=michael%20davis</a:t>
            </a:r>
            <a:r>
              <a:rPr lang="en-US" sz="1200" dirty="0" smtClean="0"/>
              <a:t> </a:t>
            </a:r>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http://</a:t>
            </a:r>
            <a:r>
              <a:rPr lang="en-US" dirty="0" err="1" smtClean="0"/>
              <a:t>www.coso.org/documents/COSO_ERM_ExecutiveSummary.pdf</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http://</a:t>
            </a:r>
            <a:r>
              <a:rPr lang="en-US" dirty="0" err="1" smtClean="0"/>
              <a:t>www.coso.org/documents/COSO_ERM_ExecutiveSummary.pdf</a:t>
            </a:r>
            <a:endParaRPr lang="en-US" dirty="0" smtClean="0"/>
          </a:p>
          <a:p>
            <a:endParaRPr lang="en-US" dirty="0" smtClean="0"/>
          </a:p>
          <a:p>
            <a:r>
              <a:rPr lang="en-US" sz="1200" kern="1200" dirty="0" smtClean="0">
                <a:solidFill>
                  <a:schemeClr val="tx1"/>
                </a:solidFill>
                <a:latin typeface="+mn-lt"/>
                <a:ea typeface="+mn-ea"/>
                <a:cs typeface="+mn-cs"/>
              </a:rPr>
              <a:t>Value is maximized when management sets strategy and objectives to strike an optimal balance between growth and return goals and related risks, and efficiently and effectively deploys resources in pursuit of the entity’s objectives. Enterprise risk management encompasses:</a:t>
            </a:r>
          </a:p>
          <a:p>
            <a:r>
              <a:rPr lang="en-US" sz="1200" kern="1200" dirty="0" smtClean="0">
                <a:solidFill>
                  <a:schemeClr val="tx1"/>
                </a:solidFill>
                <a:latin typeface="+mn-lt"/>
                <a:ea typeface="+mn-ea"/>
                <a:cs typeface="+mn-cs"/>
              </a:rPr>
              <a:t>•</a:t>
            </a:r>
            <a:r>
              <a:rPr lang="en-US" sz="1200" i="1" kern="1200" dirty="0" smtClean="0">
                <a:solidFill>
                  <a:schemeClr val="tx1"/>
                </a:solidFill>
                <a:latin typeface="+mn-lt"/>
                <a:ea typeface="+mn-ea"/>
                <a:cs typeface="+mn-cs"/>
              </a:rPr>
              <a:t>Aligning risk appetite and strategy – Management considers the entity’s risk appetite in evaluating strategic alternatives, setting related objectives, and developing mechanisms to manage related risks.</a:t>
            </a:r>
          </a:p>
          <a:p>
            <a:r>
              <a:rPr lang="en-US" sz="1200" i="1" kern="1200" dirty="0" smtClean="0">
                <a:solidFill>
                  <a:schemeClr val="tx1"/>
                </a:solidFill>
                <a:latin typeface="+mn-lt"/>
                <a:ea typeface="+mn-ea"/>
                <a:cs typeface="+mn-cs"/>
              </a:rPr>
              <a:t>•Enhancing risk response decisions – Enterprise risk management provides the rigor to identify and select among alternative risk responses – risk avoidance, reduction, sharing, and acceptance.</a:t>
            </a:r>
          </a:p>
          <a:p>
            <a:r>
              <a:rPr lang="en-US" sz="1200" i="1" kern="1200" dirty="0" smtClean="0">
                <a:solidFill>
                  <a:schemeClr val="tx1"/>
                </a:solidFill>
                <a:latin typeface="+mn-lt"/>
                <a:ea typeface="+mn-ea"/>
                <a:cs typeface="+mn-cs"/>
              </a:rPr>
              <a:t>•Reducing operational surprises and losses – Entities gain enhanced capability to identify potential events and establish responses, reducing surprises and associated costs or losses.</a:t>
            </a:r>
          </a:p>
          <a:p>
            <a:r>
              <a:rPr lang="en-US" sz="1200" i="1" kern="1200" dirty="0" smtClean="0">
                <a:solidFill>
                  <a:schemeClr val="tx1"/>
                </a:solidFill>
                <a:latin typeface="+mn-lt"/>
                <a:ea typeface="+mn-ea"/>
                <a:cs typeface="+mn-cs"/>
              </a:rPr>
              <a:t>•Identifying and managing multiple and cross-enterprise risks – Every enterprise faces a myriad of risks affecting different parts of the organization, and enterprise risk management facilitates effective response to the interrelated impacts, and integrated responses to multiple risks.</a:t>
            </a:r>
          </a:p>
          <a:p>
            <a:r>
              <a:rPr lang="en-US" sz="1200" i="1" kern="1200" dirty="0" smtClean="0">
                <a:solidFill>
                  <a:schemeClr val="tx1"/>
                </a:solidFill>
                <a:latin typeface="+mn-lt"/>
                <a:ea typeface="+mn-ea"/>
                <a:cs typeface="+mn-cs"/>
              </a:rPr>
              <a:t>•Seizing opportunities – By considering a full range of potential events, management is positioned to identify and proactively realize opportunities.</a:t>
            </a:r>
          </a:p>
          <a:p>
            <a:r>
              <a:rPr lang="en-US" sz="1200" i="1" kern="1200" dirty="0" smtClean="0">
                <a:solidFill>
                  <a:schemeClr val="tx1"/>
                </a:solidFill>
                <a:latin typeface="+mn-lt"/>
                <a:ea typeface="+mn-ea"/>
                <a:cs typeface="+mn-cs"/>
              </a:rPr>
              <a:t>•Improving deployment of capital – Obtaining robust risk information allows management to effectively assess overall capital needs and enhance capital allocation.</a:t>
            </a:r>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http://analytics.informationweek.com/abstract/21/2154/Security/research-data-centric-security.html</a:t>
            </a:r>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B6B9A4-E1E1-4F4D-B8E5-04111FDA022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7.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Master" Target="../slideMasters/slideMaster1.xml"/><Relationship Id="rId3" Type="http://schemas.openxmlformats.org/officeDocument/2006/relationships/oleObject" Target="../embeddings/Microsoft_Excel_97_-_2004_Worksheet1.xls"/></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182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4" descr="3bldgs.jpg"/>
          <p:cNvPicPr>
            <a:picLocks noChangeAspect="1"/>
          </p:cNvPicPr>
          <p:nvPr userDrawn="1"/>
        </p:nvPicPr>
        <p:blipFill>
          <a:blip r:embed="rId2"/>
          <a:srcRect/>
          <a:stretch>
            <a:fillRect/>
          </a:stretch>
        </p:blipFill>
        <p:spPr bwMode="auto">
          <a:xfrm>
            <a:off x="0" y="2079625"/>
            <a:ext cx="9144000" cy="4092575"/>
          </a:xfrm>
          <a:prstGeom prst="rect">
            <a:avLst/>
          </a:prstGeom>
          <a:noFill/>
          <a:ln w="9525">
            <a:noFill/>
            <a:miter lim="800000"/>
            <a:headEnd/>
            <a:tailEnd/>
          </a:ln>
        </p:spPr>
      </p:pic>
      <p:sp>
        <p:nvSpPr>
          <p:cNvPr id="6" name="Title 1"/>
          <p:cNvSpPr txBox="1">
            <a:spLocks/>
          </p:cNvSpPr>
          <p:nvPr userDrawn="1"/>
        </p:nvSpPr>
        <p:spPr>
          <a:xfrm>
            <a:off x="3124200" y="1447800"/>
            <a:ext cx="2971800" cy="334963"/>
          </a:xfrm>
          <a:prstGeom prst="rect">
            <a:avLst/>
          </a:prstGeom>
        </p:spPr>
        <p:txBody>
          <a:bodyPr/>
          <a:lstStyle>
            <a:lvl1pPr algn="l">
              <a:defRPr sz="2000" baseline="0">
                <a:solidFill>
                  <a:schemeClr val="bg1">
                    <a:lumMod val="75000"/>
                  </a:schemeClr>
                </a:solidFill>
              </a:defRPr>
            </a:lvl1pPr>
          </a:lstStyle>
          <a:p>
            <a:pPr algn="ctr" eaLnBrk="0" hangingPunct="0">
              <a:defRPr/>
            </a:pPr>
            <a:endParaRPr lang="en-US" dirty="0">
              <a:latin typeface="+mj-lt"/>
              <a:ea typeface="+mj-ea"/>
              <a:cs typeface="+mj-cs"/>
            </a:endParaRPr>
          </a:p>
        </p:txBody>
      </p:sp>
      <p:sp>
        <p:nvSpPr>
          <p:cNvPr id="2" name="Title 1"/>
          <p:cNvSpPr>
            <a:spLocks noGrp="1"/>
          </p:cNvSpPr>
          <p:nvPr>
            <p:ph type="ctrTitle"/>
          </p:nvPr>
        </p:nvSpPr>
        <p:spPr>
          <a:xfrm>
            <a:off x="685800" y="304800"/>
            <a:ext cx="7467600" cy="914400"/>
          </a:xfrm>
          <a:prstGeom prst="rect">
            <a:avLst/>
          </a:prstGeom>
        </p:spPr>
        <p:txBody>
          <a:bodyPr/>
          <a:lstStyle>
            <a:lvl1pPr algn="ctr">
              <a:defRPr sz="4000" b="0" cap="none" baseline="0">
                <a:solidFill>
                  <a:schemeClr val="tx2">
                    <a:lumMod val="75000"/>
                  </a:schemeClr>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057400" y="990600"/>
            <a:ext cx="4781746" cy="609600"/>
          </a:xfrm>
          <a:prstGeom prst="rect">
            <a:avLst/>
          </a:prstGeom>
          <a:ln>
            <a:noFill/>
          </a:ln>
        </p:spPr>
        <p:txBody>
          <a:bodyPr/>
          <a:lstStyle>
            <a:lvl1pPr marL="0" indent="0" algn="ctr">
              <a:buNone/>
              <a:defRPr sz="2400" cap="none"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54865"/>
            <a:ext cx="8381999" cy="945335"/>
          </a:xfrm>
          <a:prstGeom prst="rect">
            <a:avLst/>
          </a:prstGeom>
        </p:spPr>
        <p:txBody>
          <a:bodyPr/>
          <a:lstStyle>
            <a:lvl1pPr algn="l">
              <a:defRPr/>
            </a:lvl1pPr>
          </a:lstStyle>
          <a:p>
            <a:r>
              <a:rPr lang="en-US" smtClean="0"/>
              <a:t>Click to edit Master title style</a:t>
            </a:r>
            <a:endParaRPr lang="en-US" dirty="0"/>
          </a:p>
        </p:txBody>
      </p:sp>
      <p:sp>
        <p:nvSpPr>
          <p:cNvPr id="5" name="Text Placeholder 4"/>
          <p:cNvSpPr>
            <a:spLocks noGrp="1"/>
          </p:cNvSpPr>
          <p:nvPr>
            <p:ph type="body" sz="quarter" idx="14"/>
          </p:nvPr>
        </p:nvSpPr>
        <p:spPr>
          <a:xfrm>
            <a:off x="685800" y="1600200"/>
            <a:ext cx="8229600" cy="4114800"/>
          </a:xfrm>
          <a:prstGeom prst="rect">
            <a:avLst/>
          </a:prstGeom>
        </p:spPr>
        <p:txBody>
          <a:bodyPr/>
          <a:lstStyle>
            <a:lvl1pPr marL="342900" marR="0" indent="-342900" algn="l" defTabSz="914400" rtl="0" eaLnBrk="0" fontAlgn="base" latinLnBrk="0" hangingPunct="0">
              <a:lnSpc>
                <a:spcPct val="100000"/>
              </a:lnSpc>
              <a:spcBef>
                <a:spcPct val="20000"/>
              </a:spcBef>
              <a:spcAft>
                <a:spcPct val="0"/>
              </a:spcAft>
              <a:buClrTx/>
              <a:buSzTx/>
              <a:buFont typeface="Arial" charset="0"/>
              <a:buChar char="•"/>
              <a:tabLst/>
              <a:defRPr baseline="0">
                <a:solidFill>
                  <a:schemeClr val="bg1"/>
                </a:solidFill>
              </a:defRPr>
            </a:lvl1pPr>
            <a:lvl2pPr>
              <a:buSzPct val="75000"/>
              <a:buFontTx/>
              <a:buBlip>
                <a:blip r:embed="rId2"/>
              </a:buBlip>
              <a:defRPr>
                <a:solidFill>
                  <a:schemeClr val="bg1"/>
                </a:solidFill>
              </a:defRPr>
            </a:lvl2pPr>
            <a:lvl3pPr>
              <a:buClr>
                <a:schemeClr val="bg1">
                  <a:lumMod val="75000"/>
                </a:schemeClr>
              </a:buClr>
              <a:defRPr>
                <a:solidFill>
                  <a:schemeClr val="bg1"/>
                </a:solidFill>
              </a:defRPr>
            </a:lvl3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5_Custom Layout">
    <p:spTree>
      <p:nvGrpSpPr>
        <p:cNvPr id="1" name=""/>
        <p:cNvGrpSpPr/>
        <p:nvPr/>
      </p:nvGrpSpPr>
      <p:grpSpPr>
        <a:xfrm>
          <a:off x="0" y="0"/>
          <a:ext cx="0" cy="0"/>
          <a:chOff x="0" y="0"/>
          <a:chExt cx="0" cy="0"/>
        </a:xfrm>
      </p:grpSpPr>
      <p:sp>
        <p:nvSpPr>
          <p:cNvPr id="4" name="TextBox 3"/>
          <p:cNvSpPr txBox="1"/>
          <p:nvPr userDrawn="1"/>
        </p:nvSpPr>
        <p:spPr>
          <a:xfrm>
            <a:off x="304800" y="1371600"/>
            <a:ext cx="8077200" cy="769938"/>
          </a:xfrm>
          <a:prstGeom prst="rect">
            <a:avLst/>
          </a:prstGeom>
          <a:noFill/>
        </p:spPr>
        <p:txBody>
          <a:bodyPr>
            <a:spAutoFit/>
          </a:bodyPr>
          <a:lstStyle/>
          <a:p>
            <a:pPr>
              <a:defRPr/>
            </a:pPr>
            <a:r>
              <a:rPr lang="en-US" sz="2600" i="1" dirty="0">
                <a:solidFill>
                  <a:schemeClr val="bg1"/>
                </a:solidFill>
              </a:rPr>
              <a:t>Replace paper based system with an online solution</a:t>
            </a:r>
          </a:p>
          <a:p>
            <a:pPr>
              <a:defRPr/>
            </a:pPr>
            <a:endParaRPr lang="en-US" dirty="0"/>
          </a:p>
        </p:txBody>
      </p:sp>
      <p:sp>
        <p:nvSpPr>
          <p:cNvPr id="2" name="Title 1"/>
          <p:cNvSpPr>
            <a:spLocks noGrp="1"/>
          </p:cNvSpPr>
          <p:nvPr>
            <p:ph type="title"/>
          </p:nvPr>
        </p:nvSpPr>
        <p:spPr>
          <a:xfrm>
            <a:off x="304800" y="654865"/>
            <a:ext cx="8381999" cy="945335"/>
          </a:xfrm>
          <a:prstGeom prst="rect">
            <a:avLst/>
          </a:prstGeom>
        </p:spPr>
        <p:txBody>
          <a:bodyPr/>
          <a:lstStyle>
            <a:lvl1pPr algn="l">
              <a:defRPr/>
            </a:lvl1pPr>
          </a:lstStyle>
          <a:p>
            <a:r>
              <a:rPr lang="en-US" smtClean="0"/>
              <a:t>Click to edit Master title style</a:t>
            </a:r>
            <a:endParaRPr lang="en-US" dirty="0"/>
          </a:p>
        </p:txBody>
      </p:sp>
      <p:sp>
        <p:nvSpPr>
          <p:cNvPr id="5" name="Text Placeholder 4"/>
          <p:cNvSpPr>
            <a:spLocks noGrp="1"/>
          </p:cNvSpPr>
          <p:nvPr>
            <p:ph type="body" sz="quarter" idx="14"/>
          </p:nvPr>
        </p:nvSpPr>
        <p:spPr>
          <a:xfrm>
            <a:off x="685800" y="2133600"/>
            <a:ext cx="8229600" cy="3733800"/>
          </a:xfrm>
          <a:prstGeom prst="rect">
            <a:avLst/>
          </a:prstGeom>
        </p:spPr>
        <p:txBody>
          <a:bodyPr/>
          <a:lstStyle>
            <a:lvl1pPr marL="342900" marR="0" indent="-342900" algn="l" defTabSz="914400" rtl="0" eaLnBrk="0" fontAlgn="base" latinLnBrk="0" hangingPunct="0">
              <a:lnSpc>
                <a:spcPct val="100000"/>
              </a:lnSpc>
              <a:spcBef>
                <a:spcPct val="20000"/>
              </a:spcBef>
              <a:spcAft>
                <a:spcPct val="0"/>
              </a:spcAft>
              <a:buClrTx/>
              <a:buSzTx/>
              <a:buFont typeface="Arial" charset="0"/>
              <a:buChar char="•"/>
              <a:tabLst/>
              <a:defRPr baseline="0">
                <a:solidFill>
                  <a:schemeClr val="bg1"/>
                </a:solidFill>
              </a:defRPr>
            </a:lvl1pPr>
            <a:lvl2pPr>
              <a:buSzPct val="75000"/>
              <a:buFontTx/>
              <a:buBlip>
                <a:blip r:embed="rId2"/>
              </a:buBlip>
              <a:defRPr>
                <a:solidFill>
                  <a:schemeClr val="bg1"/>
                </a:solidFill>
              </a:defRPr>
            </a:lvl2pPr>
            <a:lvl3pPr>
              <a:buClr>
                <a:schemeClr val="bg1">
                  <a:lumMod val="75000"/>
                </a:schemeClr>
              </a:buClr>
              <a:defRPr>
                <a:solidFill>
                  <a:schemeClr val="bg1"/>
                </a:solidFill>
              </a:defRPr>
            </a:lvl3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54865"/>
            <a:ext cx="8381999" cy="945335"/>
          </a:xfrm>
          <a:prstGeom prst="rect">
            <a:avLst/>
          </a:prstGeom>
        </p:spPr>
        <p:txBody>
          <a:bodyPr/>
          <a:lstStyle>
            <a:lvl1pPr algn="l">
              <a:defRPr/>
            </a:lvl1pPr>
          </a:lstStyle>
          <a:p>
            <a:r>
              <a:rPr lang="en-US" smtClean="0"/>
              <a:t>Click to edit Master title style</a:t>
            </a:r>
            <a:endParaRPr lang="en-US" dirty="0"/>
          </a:p>
        </p:txBody>
      </p:sp>
      <p:sp>
        <p:nvSpPr>
          <p:cNvPr id="5" name="Text Placeholder 4"/>
          <p:cNvSpPr>
            <a:spLocks noGrp="1"/>
          </p:cNvSpPr>
          <p:nvPr>
            <p:ph type="body" sz="quarter" idx="14"/>
          </p:nvPr>
        </p:nvSpPr>
        <p:spPr>
          <a:xfrm>
            <a:off x="685800" y="1600200"/>
            <a:ext cx="8229600" cy="4114800"/>
          </a:xfrm>
          <a:prstGeom prst="rect">
            <a:avLst/>
          </a:prstGeom>
        </p:spPr>
        <p:txBody>
          <a:bodyPr/>
          <a:lstStyle>
            <a:lvl1pPr marL="342900" marR="0" indent="-342900" algn="l" defTabSz="914400" rtl="0" eaLnBrk="0" fontAlgn="base" latinLnBrk="0" hangingPunct="0">
              <a:lnSpc>
                <a:spcPct val="100000"/>
              </a:lnSpc>
              <a:spcBef>
                <a:spcPct val="20000"/>
              </a:spcBef>
              <a:spcAft>
                <a:spcPct val="0"/>
              </a:spcAft>
              <a:buClrTx/>
              <a:buSzTx/>
              <a:buFont typeface="Arial" charset="0"/>
              <a:buChar char="•"/>
              <a:tabLst/>
              <a:defRPr baseline="0">
                <a:solidFill>
                  <a:schemeClr val="bg1"/>
                </a:solidFill>
              </a:defRPr>
            </a:lvl1pPr>
            <a:lvl2pPr>
              <a:buSzPct val="75000"/>
              <a:buFontTx/>
              <a:buBlip>
                <a:blip r:embed="rId2"/>
              </a:buBlip>
              <a:defRPr>
                <a:solidFill>
                  <a:schemeClr val="bg1"/>
                </a:solidFill>
              </a:defRPr>
            </a:lvl2pPr>
            <a:lvl3pPr>
              <a:buClr>
                <a:schemeClr val="bg1">
                  <a:lumMod val="75000"/>
                </a:schemeClr>
              </a:buClr>
              <a:defRPr>
                <a:solidFill>
                  <a:schemeClr val="bg1"/>
                </a:solidFill>
              </a:defRPr>
            </a:lvl3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54865"/>
            <a:ext cx="8381999" cy="945335"/>
          </a:xfrm>
          <a:prstGeom prst="rect">
            <a:avLst/>
          </a:prstGeom>
        </p:spPr>
        <p:txBody>
          <a:bodyPr/>
          <a:lstStyle>
            <a:lvl1pPr algn="l">
              <a:defRPr/>
            </a:lvl1pPr>
          </a:lstStyle>
          <a:p>
            <a:r>
              <a:rPr lang="en-US" smtClean="0"/>
              <a:t>Click to edit Master title style</a:t>
            </a:r>
            <a:endParaRPr lang="en-US" dirty="0"/>
          </a:p>
        </p:txBody>
      </p:sp>
      <p:sp>
        <p:nvSpPr>
          <p:cNvPr id="5" name="Text Placeholder 4"/>
          <p:cNvSpPr>
            <a:spLocks noGrp="1"/>
          </p:cNvSpPr>
          <p:nvPr>
            <p:ph type="body" sz="quarter" idx="14"/>
          </p:nvPr>
        </p:nvSpPr>
        <p:spPr>
          <a:xfrm>
            <a:off x="685800" y="1600200"/>
            <a:ext cx="8229600" cy="4114800"/>
          </a:xfrm>
          <a:prstGeom prst="rect">
            <a:avLst/>
          </a:prstGeom>
        </p:spPr>
        <p:txBody>
          <a:bodyPr/>
          <a:lstStyle>
            <a:lvl1pPr marL="342900" marR="0" indent="-342900" algn="l" defTabSz="914400" rtl="0" eaLnBrk="0" fontAlgn="base" latinLnBrk="0" hangingPunct="0">
              <a:lnSpc>
                <a:spcPct val="100000"/>
              </a:lnSpc>
              <a:spcBef>
                <a:spcPct val="20000"/>
              </a:spcBef>
              <a:spcAft>
                <a:spcPct val="0"/>
              </a:spcAft>
              <a:buClrTx/>
              <a:buSzTx/>
              <a:buFont typeface="Arial" charset="0"/>
              <a:buChar char="•"/>
              <a:tabLst/>
              <a:defRPr baseline="0">
                <a:solidFill>
                  <a:schemeClr val="bg1"/>
                </a:solidFill>
              </a:defRPr>
            </a:lvl1pPr>
            <a:lvl2pPr>
              <a:buSzPct val="75000"/>
              <a:buFontTx/>
              <a:buBlip>
                <a:blip r:embed="rId2"/>
              </a:buBlip>
              <a:defRPr>
                <a:solidFill>
                  <a:schemeClr val="bg1"/>
                </a:solidFill>
              </a:defRPr>
            </a:lvl2pPr>
            <a:lvl3pPr>
              <a:buClr>
                <a:schemeClr val="bg1">
                  <a:lumMod val="75000"/>
                </a:schemeClr>
              </a:buClr>
              <a:defRPr>
                <a:solidFill>
                  <a:schemeClr val="bg1"/>
                </a:solidFill>
              </a:defRPr>
            </a:lvl3pPr>
            <a:lvl5pPr>
              <a:buNone/>
              <a:defRPr/>
            </a:lvl5pPr>
          </a:lstStyle>
          <a:p>
            <a:pPr lvl="0"/>
            <a:endParaRPr lang="en-US" dirty="0" smtClean="0"/>
          </a:p>
          <a:p>
            <a:pPr lvl="0"/>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43000" y="198438"/>
            <a:ext cx="4648200" cy="334962"/>
          </a:xfrm>
          <a:prstGeom prst="rect">
            <a:avLst/>
          </a:prstGeom>
        </p:spPr>
        <p:txBody>
          <a:bodyPr/>
          <a:lstStyle>
            <a:lvl1pPr algn="l">
              <a:defRPr sz="2000" baseline="0">
                <a:solidFill>
                  <a:schemeClr val="bg1">
                    <a:lumMod val="75000"/>
                  </a:schemeClr>
                </a:solidFill>
              </a:defRPr>
            </a:lvl1pPr>
          </a:lstStyle>
          <a:p>
            <a:r>
              <a:rPr lang="en-US" smtClean="0"/>
              <a:t>Click to edit Master title style</a:t>
            </a:r>
            <a:endParaRPr lang="en-US" dirty="0"/>
          </a:p>
        </p:txBody>
      </p:sp>
      <p:sp>
        <p:nvSpPr>
          <p:cNvPr id="4" name="Text Placeholder 4"/>
          <p:cNvSpPr>
            <a:spLocks noGrp="1"/>
          </p:cNvSpPr>
          <p:nvPr>
            <p:ph type="body" sz="quarter" idx="14"/>
          </p:nvPr>
        </p:nvSpPr>
        <p:spPr>
          <a:xfrm>
            <a:off x="1143000" y="1600200"/>
            <a:ext cx="6705600" cy="3505200"/>
          </a:xfrm>
          <a:prstGeom prst="rect">
            <a:avLst/>
          </a:prstGeom>
        </p:spPr>
        <p:txBody>
          <a:bodyPr/>
          <a:lstStyle>
            <a:lvl1pPr>
              <a:defRPr baseline="0">
                <a:solidFill>
                  <a:schemeClr val="bg1"/>
                </a:solidFill>
              </a:defRPr>
            </a:lvl1pPr>
            <a:lvl2pPr>
              <a:buSzPct val="75000"/>
              <a:buFontTx/>
              <a:buBlip>
                <a:blip r:embed="rId2"/>
              </a:buBlip>
              <a:defRPr>
                <a:solidFill>
                  <a:schemeClr val="bg1"/>
                </a:solidFill>
              </a:defRPr>
            </a:lvl2pPr>
            <a:lvl3pPr>
              <a:buClr>
                <a:schemeClr val="bg1">
                  <a:lumMod val="75000"/>
                </a:schemeClr>
              </a:buClr>
              <a:defRPr>
                <a:solidFill>
                  <a:schemeClr val="bg1"/>
                </a:solidFill>
              </a:defRPr>
            </a:lvl3pPr>
            <a:lvl5pPr>
              <a:buNone/>
              <a:defRPr/>
            </a:lvl5pPr>
          </a:lstStyle>
          <a:p>
            <a:pPr lvl="0"/>
            <a:endParaRPr lang="en-US" dirty="0" smtClean="0"/>
          </a:p>
        </p:txBody>
      </p:sp>
      <p:sp>
        <p:nvSpPr>
          <p:cNvPr id="9" name="Text Placeholder 8"/>
          <p:cNvSpPr>
            <a:spLocks noGrp="1"/>
          </p:cNvSpPr>
          <p:nvPr>
            <p:ph type="body" sz="quarter" idx="15"/>
          </p:nvPr>
        </p:nvSpPr>
        <p:spPr>
          <a:xfrm>
            <a:off x="304800" y="649588"/>
            <a:ext cx="8126241" cy="838200"/>
          </a:xfrm>
          <a:prstGeom prst="rect">
            <a:avLst/>
          </a:prstGeom>
        </p:spPr>
        <p:txBody>
          <a:bodyPr/>
          <a:lstStyle>
            <a:lvl1pPr>
              <a:buNone/>
              <a:defRPr sz="4400"/>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Custom Layout">
    <p:spTree>
      <p:nvGrpSpPr>
        <p:cNvPr id="1" name=""/>
        <p:cNvGrpSpPr/>
        <p:nvPr/>
      </p:nvGrpSpPr>
      <p:grpSpPr>
        <a:xfrm>
          <a:off x="0" y="0"/>
          <a:ext cx="0" cy="0"/>
          <a:chOff x="0" y="0"/>
          <a:chExt cx="0" cy="0"/>
        </a:xfrm>
      </p:grpSpPr>
      <p:graphicFrame>
        <p:nvGraphicFramePr>
          <p:cNvPr id="3" name="Chart 4"/>
          <p:cNvGraphicFramePr>
            <a:graphicFrameLocks/>
          </p:cNvGraphicFramePr>
          <p:nvPr/>
        </p:nvGraphicFramePr>
        <p:xfrm>
          <a:off x="1524000" y="1397000"/>
          <a:ext cx="6096000" cy="4064000"/>
        </p:xfrm>
        <a:graphic>
          <a:graphicData uri="http://schemas.openxmlformats.org/presentationml/2006/ole">
            <p:oleObj spid="_x0000_s19458" r:id="rId3" imgW="6096528" imgH="4066384" progId="Excel.Sheet.8">
              <p:embed/>
            </p:oleObj>
          </a:graphicData>
        </a:graphic>
      </p:graphicFrame>
      <p:sp>
        <p:nvSpPr>
          <p:cNvPr id="2" name="Title 1"/>
          <p:cNvSpPr>
            <a:spLocks noGrp="1"/>
          </p:cNvSpPr>
          <p:nvPr>
            <p:ph type="title"/>
          </p:nvPr>
        </p:nvSpPr>
        <p:spPr>
          <a:xfrm>
            <a:off x="1115840" y="654865"/>
            <a:ext cx="7723359" cy="945335"/>
          </a:xfrm>
          <a:prstGeom prst="rect">
            <a:avLst/>
          </a:prstGeom>
        </p:spPr>
        <p:txBody>
          <a:bodyPr/>
          <a:lstStyle>
            <a:lvl1pPr algn="l">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15840" y="654865"/>
            <a:ext cx="7647159" cy="945335"/>
          </a:xfrm>
          <a:prstGeom prst="rect">
            <a:avLst/>
          </a:prstGeom>
        </p:spPr>
        <p:txBody>
          <a:bodyPr/>
          <a:lstStyle>
            <a:lvl1pPr algn="l">
              <a:defRPr/>
            </a:lvl1pPr>
          </a:lstStyle>
          <a:p>
            <a:r>
              <a:rPr lang="en-US" smtClean="0"/>
              <a:t>Click to edit Master title style</a:t>
            </a:r>
            <a:endParaRPr lang="en-US" dirty="0"/>
          </a:p>
        </p:txBody>
      </p:sp>
      <p:sp>
        <p:nvSpPr>
          <p:cNvPr id="6" name="Picture Placeholder 5"/>
          <p:cNvSpPr>
            <a:spLocks noGrp="1"/>
          </p:cNvSpPr>
          <p:nvPr>
            <p:ph type="pic" sz="quarter" idx="10"/>
          </p:nvPr>
        </p:nvSpPr>
        <p:spPr>
          <a:xfrm>
            <a:off x="1752600" y="1752600"/>
            <a:ext cx="5943600" cy="3962400"/>
          </a:xfrm>
          <a:prstGeom prst="rect">
            <a:avLst/>
          </a:prstGeom>
        </p:spPr>
        <p:txBody>
          <a:bodyPr/>
          <a:lstStyle/>
          <a:p>
            <a:pPr lvl="0"/>
            <a:endParaRPr lang="en-US"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15841" y="654865"/>
            <a:ext cx="7647160" cy="945335"/>
          </a:xfrm>
          <a:prstGeom prst="rect">
            <a:avLst/>
          </a:prstGeom>
        </p:spPr>
        <p:txBody>
          <a:bodyPr/>
          <a:lstStyle>
            <a:lvl1pPr algn="l">
              <a:defRPr/>
            </a:lvl1pPr>
          </a:lstStyle>
          <a:p>
            <a:r>
              <a:rPr lang="en-US" smtClean="0"/>
              <a:t>Click to edit Master title style</a:t>
            </a:r>
            <a:endParaRPr lang="en-US" dirty="0"/>
          </a:p>
        </p:txBody>
      </p:sp>
      <p:sp>
        <p:nvSpPr>
          <p:cNvPr id="5" name="Table Placeholder 4"/>
          <p:cNvSpPr>
            <a:spLocks noGrp="1"/>
          </p:cNvSpPr>
          <p:nvPr>
            <p:ph type="tbl" sz="quarter" idx="10"/>
          </p:nvPr>
        </p:nvSpPr>
        <p:spPr>
          <a:xfrm>
            <a:off x="1143000" y="1828800"/>
            <a:ext cx="7086600" cy="3886200"/>
          </a:xfrm>
          <a:prstGeom prst="rect">
            <a:avLst/>
          </a:prstGeom>
          <a:solidFill>
            <a:schemeClr val="tx2">
              <a:lumMod val="20000"/>
              <a:lumOff val="80000"/>
            </a:schemeClr>
          </a:solidFill>
          <a:ln>
            <a:solidFill>
              <a:schemeClr val="tx2">
                <a:lumMod val="75000"/>
              </a:schemeClr>
            </a:solidFill>
          </a:ln>
        </p:spPr>
        <p:txBody>
          <a:bodyPr/>
          <a:lstStyle/>
          <a:p>
            <a:pPr lvl="0"/>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219200"/>
            <a:ext cx="9144000" cy="4953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075" name="Picture 4" descr="wordmark_large_whitebg.gif"/>
          <p:cNvPicPr>
            <a:picLocks noChangeAspect="1"/>
          </p:cNvPicPr>
          <p:nvPr userDrawn="1"/>
        </p:nvPicPr>
        <p:blipFill>
          <a:blip r:embed="rId11"/>
          <a:srcRect/>
          <a:stretch>
            <a:fillRect/>
          </a:stretch>
        </p:blipFill>
        <p:spPr bwMode="auto">
          <a:xfrm>
            <a:off x="2743200" y="6286500"/>
            <a:ext cx="3429000"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8" r:id="rId1"/>
    <p:sldLayoutId id="2147483762" r:id="rId2"/>
    <p:sldLayoutId id="2147483769" r:id="rId3"/>
    <p:sldLayoutId id="2147483763" r:id="rId4"/>
    <p:sldLayoutId id="2147483764" r:id="rId5"/>
    <p:sldLayoutId id="2147483765" r:id="rId6"/>
    <p:sldLayoutId id="2147483770" r:id="rId7"/>
    <p:sldLayoutId id="2147483766" r:id="rId8"/>
    <p:sldLayoutId id="2147483767" r:id="rId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xfrm>
            <a:off x="304800" y="457200"/>
            <a:ext cx="8458200" cy="14478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dirty="0" smtClean="0">
                <a:solidFill>
                  <a:schemeClr val="bg1"/>
                </a:solidFill>
                <a:latin typeface="+mn-lt"/>
              </a:rPr>
              <a:t>Enterpris</a:t>
            </a:r>
            <a:r>
              <a:rPr lang="en-US" sz="3200" dirty="0" smtClean="0">
                <a:solidFill>
                  <a:schemeClr val="bg1"/>
                </a:solidFill>
                <a:latin typeface="+mn-lt"/>
              </a:rPr>
              <a:t>e </a:t>
            </a:r>
            <a:r>
              <a:rPr lang="en-US" sz="3200" dirty="0" smtClean="0">
                <a:solidFill>
                  <a:schemeClr val="bg1"/>
                </a:solidFill>
                <a:latin typeface="+mn-lt"/>
              </a:rPr>
              <a:t>Risk Management </a:t>
            </a:r>
            <a:r>
              <a:rPr lang="en-US" sz="3200" dirty="0" smtClean="0">
                <a:solidFill>
                  <a:schemeClr val="bg1"/>
                </a:solidFill>
                <a:latin typeface="+mn-lt"/>
              </a:rPr>
              <a:t>&amp; IT Compliance</a:t>
            </a:r>
            <a:r>
              <a:rPr lang="en-US" sz="3200" dirty="0" smtClean="0">
                <a:latin typeface="+mn-lt"/>
              </a:rPr>
              <a:t/>
            </a:r>
            <a:br>
              <a:rPr lang="en-US" sz="3200" dirty="0" smtClean="0">
                <a:latin typeface="+mn-lt"/>
              </a:rPr>
            </a:br>
            <a:r>
              <a:rPr lang="en-US" sz="1800" dirty="0" smtClean="0">
                <a:solidFill>
                  <a:srgbClr val="FFFF00"/>
                </a:solidFill>
                <a:latin typeface="+mn-lt"/>
              </a:rPr>
              <a:t>March 30, 2010</a:t>
            </a:r>
            <a:r>
              <a:rPr lang="en-US" sz="1800" dirty="0" smtClean="0">
                <a:latin typeface="+mn-lt"/>
              </a:rPr>
              <a:t/>
            </a:r>
            <a:br>
              <a:rPr lang="en-US" sz="1800" dirty="0" smtClean="0">
                <a:latin typeface="+mn-lt"/>
              </a:rPr>
            </a:br>
            <a:r>
              <a:rPr lang="en-US" sz="1800" dirty="0" smtClean="0">
                <a:latin typeface="+mn-lt"/>
              </a:rPr>
              <a:t/>
            </a:r>
            <a:br>
              <a:rPr lang="en-US" sz="1800" dirty="0" smtClean="0">
                <a:latin typeface="+mn-lt"/>
              </a:rPr>
            </a:br>
            <a:r>
              <a:rPr lang="en-US" sz="1600" i="1" dirty="0" smtClean="0">
                <a:solidFill>
                  <a:schemeClr val="bg1"/>
                </a:solidFill>
                <a:latin typeface="+mn-lt"/>
              </a:rPr>
              <a:t>Presented by:  Ken Rowe, Director Enterprise Systems Assurance &amp; Chief Security Officer</a:t>
            </a:r>
            <a:br>
              <a:rPr lang="en-US" sz="1600" i="1" dirty="0" smtClean="0">
                <a:solidFill>
                  <a:schemeClr val="bg1"/>
                </a:solidFill>
                <a:latin typeface="+mn-lt"/>
              </a:rPr>
            </a:br>
            <a:r>
              <a:rPr lang="en-US" sz="1600" i="1" dirty="0" smtClean="0">
                <a:solidFill>
                  <a:schemeClr val="bg1"/>
                </a:solidFill>
                <a:latin typeface="+mn-lt"/>
              </a:rPr>
              <a:t>University Office of Administrative Information Technology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Summary</a:t>
            </a:r>
            <a:endParaRPr lang="en-US" sz="1400" dirty="0" smtClean="0"/>
          </a:p>
        </p:txBody>
      </p:sp>
      <p:sp>
        <p:nvSpPr>
          <p:cNvPr id="4" name="Text Placeholder 3"/>
          <p:cNvSpPr>
            <a:spLocks noGrp="1"/>
          </p:cNvSpPr>
          <p:nvPr>
            <p:ph type="body" sz="quarter" idx="14"/>
          </p:nvPr>
        </p:nvSpPr>
        <p:spPr>
          <a:prstGeom prst="rect">
            <a:avLst/>
          </a:prstGeom>
        </p:spPr>
        <p:txBody>
          <a:bodyPr/>
          <a:lstStyle/>
          <a:p>
            <a:pPr>
              <a:buFont typeface="Wingdings" charset="2"/>
              <a:buChar char="Ø"/>
            </a:pPr>
            <a:r>
              <a:rPr lang="en-US" dirty="0" smtClean="0"/>
              <a:t>Business-Oriented</a:t>
            </a:r>
          </a:p>
          <a:p>
            <a:pPr>
              <a:buFont typeface="Wingdings" charset="2"/>
              <a:buChar char="Ø"/>
            </a:pPr>
            <a:r>
              <a:rPr lang="en-US" dirty="0" smtClean="0"/>
              <a:t>ERM Perspective</a:t>
            </a:r>
          </a:p>
          <a:p>
            <a:pPr>
              <a:buFont typeface="Wingdings" charset="2"/>
              <a:buChar char="Ø"/>
            </a:pPr>
            <a:r>
              <a:rPr lang="en-US" dirty="0" smtClean="0"/>
              <a:t>Address Compliance Needs</a:t>
            </a:r>
          </a:p>
          <a:p>
            <a:pPr>
              <a:buFont typeface="Wingdings" charset="2"/>
              <a:buChar char="Ø"/>
            </a:pPr>
            <a:r>
              <a:rPr lang="en-US" dirty="0" smtClean="0"/>
              <a:t>Vision for Data-centric</a:t>
            </a:r>
          </a:p>
          <a:p>
            <a:pPr>
              <a:buFont typeface="Wingdings" charset="2"/>
              <a:buChar char="Ø"/>
            </a:pPr>
            <a:r>
              <a:rPr lang="en-US" dirty="0" smtClean="0"/>
              <a:t>Prioritize Technologies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1984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Questions?</a:t>
            </a:r>
            <a:endParaRPr lang="en-US" sz="1400" dirty="0" smtClean="0"/>
          </a:p>
        </p:txBody>
      </p:sp>
      <p:sp>
        <p:nvSpPr>
          <p:cNvPr id="7171" name="Text Placeholder 2"/>
          <p:cNvSpPr>
            <a:spLocks noGrp="1"/>
          </p:cNvSpPr>
          <p:nvPr>
            <p:ph type="body" sz="quarter" idx="14"/>
          </p:nvPr>
        </p:nvSpPr>
        <p:spPr bwMode="auto">
          <a:xfrm>
            <a:off x="0" y="1371600"/>
            <a:ext cx="9144000" cy="4876800"/>
          </a:xfrm>
          <a:noFill/>
          <a:ln>
            <a:miter lim="800000"/>
            <a:headEnd/>
            <a:tailEnd/>
          </a:ln>
        </p:spPr>
        <p:txBody>
          <a:bodyPr vert="horz" wrap="square" lIns="91440" tIns="45720" rIns="91440" bIns="45720" numCol="1" anchor="t" anchorCtr="0" compatLnSpc="1">
            <a:prstTxWarp prst="textNoShape">
              <a:avLst/>
            </a:prstTxWarp>
          </a:bodyPr>
          <a:lstStyle/>
          <a:p>
            <a:pPr marL="0" lvl="6" indent="0" algn="ctr">
              <a:buNone/>
            </a:pPr>
            <a:endParaRPr lang="en-US" sz="3600" dirty="0" smtClean="0"/>
          </a:p>
          <a:p>
            <a:pPr marL="0" lvl="6" indent="0" algn="ctr">
              <a:buNone/>
            </a:pPr>
            <a:endParaRPr lang="en-US" sz="3600" dirty="0" smtClean="0"/>
          </a:p>
          <a:p>
            <a:pPr marL="0" lvl="6" indent="0" algn="ctr">
              <a:buNone/>
            </a:pPr>
            <a:r>
              <a:rPr lang="en-US" sz="3600" dirty="0" smtClean="0"/>
              <a:t>Email </a:t>
            </a:r>
            <a:r>
              <a:rPr lang="en-US" sz="3600" dirty="0" err="1" smtClean="0"/>
              <a:t>kenrowe@uillinois.edu</a:t>
            </a:r>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Why Traditional Practices Fail</a:t>
            </a:r>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Traditional Security Perspective</a:t>
            </a:r>
          </a:p>
          <a:p>
            <a:pPr lvl="1">
              <a:buFont typeface="Wingdings" pitchFamily="2" charset="2"/>
              <a:buChar char="Ø"/>
            </a:pPr>
            <a:r>
              <a:rPr lang="en-US" sz="2000" dirty="0" smtClean="0">
                <a:solidFill>
                  <a:schemeClr val="bg2"/>
                </a:solidFill>
              </a:rPr>
              <a:t>Enclave-based</a:t>
            </a:r>
          </a:p>
          <a:p>
            <a:pPr lvl="1">
              <a:buFont typeface="Wingdings" pitchFamily="2" charset="2"/>
              <a:buChar char="Ø"/>
            </a:pPr>
            <a:r>
              <a:rPr lang="en-US" sz="2000" dirty="0" smtClean="0">
                <a:solidFill>
                  <a:schemeClr val="bg2"/>
                </a:solidFill>
              </a:rPr>
              <a:t>Technology-focus</a:t>
            </a:r>
          </a:p>
          <a:p>
            <a:pPr>
              <a:buFont typeface="Wingdings" pitchFamily="2" charset="2"/>
              <a:buChar char="Ø"/>
            </a:pPr>
            <a:r>
              <a:rPr lang="en-US" sz="2400" dirty="0" smtClean="0"/>
              <a:t>Enterprise Risk Management (ERM)</a:t>
            </a:r>
          </a:p>
          <a:p>
            <a:pPr lvl="1">
              <a:buFont typeface="Wingdings" pitchFamily="2" charset="2"/>
              <a:buChar char="Ø"/>
            </a:pPr>
            <a:r>
              <a:rPr lang="en-US" sz="2000" dirty="0" smtClean="0"/>
              <a:t>Security as an IT Enabler</a:t>
            </a:r>
          </a:p>
          <a:p>
            <a:pPr lvl="1">
              <a:buFont typeface="Wingdings" pitchFamily="2" charset="2"/>
              <a:buChar char="Ø"/>
            </a:pPr>
            <a:r>
              <a:rPr lang="en-US" sz="2000" dirty="0" smtClean="0"/>
              <a:t>Compliance Requirements</a:t>
            </a:r>
          </a:p>
          <a:p>
            <a:pPr lvl="1">
              <a:buFont typeface="Wingdings" pitchFamily="2" charset="2"/>
              <a:buChar char="Ø"/>
            </a:pPr>
            <a:r>
              <a:rPr lang="en-US" sz="2000" dirty="0" smtClean="0"/>
              <a:t>Risk Assessment</a:t>
            </a:r>
          </a:p>
          <a:p>
            <a:pPr>
              <a:buFont typeface="Wingdings" pitchFamily="2" charset="2"/>
              <a:buChar char="Ø"/>
            </a:pPr>
            <a:r>
              <a:rPr lang="en-US" sz="2400" dirty="0" smtClean="0"/>
              <a:t>Data-Centric Security</a:t>
            </a:r>
          </a:p>
          <a:p>
            <a:pPr lvl="1">
              <a:buFont typeface="Wingdings" pitchFamily="2" charset="2"/>
              <a:buChar char="Ø"/>
            </a:pPr>
            <a:r>
              <a:rPr lang="en-US" sz="2000" dirty="0" smtClean="0"/>
              <a:t>Limitation of Enclaves</a:t>
            </a:r>
          </a:p>
          <a:p>
            <a:pPr lvl="1">
              <a:buFont typeface="Wingdings" pitchFamily="2" charset="2"/>
              <a:buChar char="Ø"/>
            </a:pPr>
            <a:r>
              <a:rPr lang="en-US" sz="2000" dirty="0" smtClean="0"/>
              <a:t>Insufficiency of Malware Protection </a:t>
            </a:r>
          </a:p>
          <a:p>
            <a:pPr lvl="1">
              <a:buFont typeface="Wingdings" pitchFamily="2" charset="2"/>
              <a:buChar char="Ø"/>
            </a:pPr>
            <a:r>
              <a:rPr lang="en-US" sz="2000" dirty="0" smtClean="0"/>
              <a:t>Data approach </a:t>
            </a:r>
          </a:p>
          <a:p>
            <a:pPr marL="457200" indent="-45720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Beyond Enclaves</a:t>
            </a:r>
          </a:p>
        </p:txBody>
      </p:sp>
      <p:sp>
        <p:nvSpPr>
          <p:cNvPr id="7171" name="Text Placeholder 2"/>
          <p:cNvSpPr>
            <a:spLocks noGrp="1"/>
          </p:cNvSpPr>
          <p:nvPr>
            <p:ph type="body" sz="quarter" idx="14"/>
          </p:nvPr>
        </p:nvSpPr>
        <p:spPr bwMode="auto">
          <a:xfrm>
            <a:off x="457200" y="1447800"/>
            <a:ext cx="54102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Necessity of the Enclave</a:t>
            </a:r>
          </a:p>
          <a:p>
            <a:pPr lvl="1">
              <a:buFont typeface="Wingdings" pitchFamily="2" charset="2"/>
              <a:buChar char="Ø"/>
            </a:pPr>
            <a:r>
              <a:rPr lang="en-US" sz="2000" dirty="0" smtClean="0">
                <a:solidFill>
                  <a:schemeClr val="bg2"/>
                </a:solidFill>
              </a:rPr>
              <a:t>Strong Security Architecture of the Data Center</a:t>
            </a:r>
          </a:p>
          <a:p>
            <a:pPr lvl="1">
              <a:buFont typeface="Wingdings" pitchFamily="2" charset="2"/>
              <a:buChar char="Ø"/>
            </a:pPr>
            <a:r>
              <a:rPr lang="en-US" sz="2000" dirty="0" smtClean="0">
                <a:solidFill>
                  <a:schemeClr val="bg2"/>
                </a:solidFill>
              </a:rPr>
              <a:t>Multiple Levels / Control Points</a:t>
            </a:r>
          </a:p>
          <a:p>
            <a:pPr lvl="1">
              <a:buFont typeface="Wingdings" pitchFamily="2" charset="2"/>
              <a:buChar char="Ø"/>
            </a:pPr>
            <a:endParaRPr lang="en-US" sz="2400" dirty="0" smtClean="0">
              <a:solidFill>
                <a:schemeClr val="bg2"/>
              </a:solidFill>
            </a:endParaRPr>
          </a:p>
          <a:p>
            <a:pPr>
              <a:buFont typeface="Wingdings" pitchFamily="2" charset="2"/>
              <a:buChar char="Ø"/>
            </a:pPr>
            <a:r>
              <a:rPr lang="en-US" sz="2400" dirty="0" smtClean="0">
                <a:solidFill>
                  <a:schemeClr val="bg2"/>
                </a:solidFill>
              </a:rPr>
              <a:t>Changing Landscape</a:t>
            </a:r>
            <a:endParaRPr lang="en-US" sz="1600" dirty="0" smtClean="0">
              <a:solidFill>
                <a:schemeClr val="bg2"/>
              </a:solidFill>
            </a:endParaRPr>
          </a:p>
          <a:p>
            <a:pPr lvl="1">
              <a:buFont typeface="Wingdings" pitchFamily="2" charset="2"/>
              <a:buChar char="Ø"/>
            </a:pPr>
            <a:r>
              <a:rPr lang="en-US" sz="2000" dirty="0" smtClean="0">
                <a:solidFill>
                  <a:schemeClr val="bg2"/>
                </a:solidFill>
              </a:rPr>
              <a:t>Internet-facing Services</a:t>
            </a:r>
          </a:p>
          <a:p>
            <a:pPr lvl="1">
              <a:buFont typeface="Wingdings" pitchFamily="2" charset="2"/>
              <a:buChar char="Ø"/>
            </a:pPr>
            <a:r>
              <a:rPr lang="en-US" sz="2000" dirty="0" smtClean="0">
                <a:solidFill>
                  <a:schemeClr val="bg2"/>
                </a:solidFill>
              </a:rPr>
              <a:t>Clouds</a:t>
            </a:r>
          </a:p>
          <a:p>
            <a:pPr lvl="1">
              <a:buFont typeface="Wingdings" pitchFamily="2" charset="2"/>
              <a:buChar char="Ø"/>
            </a:pPr>
            <a:r>
              <a:rPr lang="en-US" sz="2000" dirty="0" err="1" smtClean="0">
                <a:solidFill>
                  <a:schemeClr val="bg2"/>
                </a:solidFill>
              </a:rPr>
              <a:t>PDAs</a:t>
            </a:r>
            <a:endParaRPr lang="en-US" sz="2000" dirty="0" smtClean="0">
              <a:solidFill>
                <a:schemeClr val="bg2"/>
              </a:solidFill>
            </a:endParaRPr>
          </a:p>
          <a:p>
            <a:pPr lvl="1">
              <a:buFont typeface="Wingdings" pitchFamily="2" charset="2"/>
              <a:buChar char="Ø"/>
            </a:pPr>
            <a:r>
              <a:rPr lang="en-US" sz="2000" dirty="0" smtClean="0">
                <a:solidFill>
                  <a:schemeClr val="bg2"/>
                </a:solidFill>
              </a:rPr>
              <a:t>Data Migration</a:t>
            </a:r>
          </a:p>
        </p:txBody>
      </p:sp>
      <p:pic>
        <p:nvPicPr>
          <p:cNvPr id="4" name="Picture 3"/>
          <p:cNvPicPr>
            <a:picLocks noChangeAspect="1"/>
          </p:cNvPicPr>
          <p:nvPr/>
        </p:nvPicPr>
        <p:blipFill>
          <a:blip r:embed="rId3"/>
          <a:stretch>
            <a:fillRect/>
          </a:stretch>
        </p:blipFill>
        <p:spPr>
          <a:xfrm>
            <a:off x="5867400" y="609600"/>
            <a:ext cx="2997200" cy="2997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Does Security Benefit the Business</a:t>
            </a:r>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Do you understand the Business Strategic Plan?</a:t>
            </a:r>
          </a:p>
          <a:p>
            <a:pPr>
              <a:buFont typeface="Wingdings" pitchFamily="2" charset="2"/>
              <a:buChar char="Ø"/>
            </a:pPr>
            <a:r>
              <a:rPr lang="en-US" sz="2400" dirty="0" smtClean="0"/>
              <a:t>Enterprise Risk Management (ERM)</a:t>
            </a:r>
          </a:p>
          <a:p>
            <a:pPr lvl="1">
              <a:buFont typeface="Wingdings" pitchFamily="2" charset="2"/>
              <a:buChar char="Ø"/>
            </a:pPr>
            <a:r>
              <a:rPr lang="en-US" sz="2000" dirty="0" smtClean="0"/>
              <a:t>Functional Business Risk</a:t>
            </a:r>
          </a:p>
          <a:p>
            <a:pPr lvl="1">
              <a:buFont typeface="Wingdings" pitchFamily="2" charset="2"/>
              <a:buChar char="Ø"/>
            </a:pPr>
            <a:r>
              <a:rPr lang="en-US" sz="2000" dirty="0" smtClean="0"/>
              <a:t>Compliance Risk</a:t>
            </a:r>
          </a:p>
          <a:p>
            <a:pPr lvl="2">
              <a:buFont typeface="Wingdings" pitchFamily="2" charset="2"/>
              <a:buChar char="Ø"/>
            </a:pPr>
            <a:r>
              <a:rPr lang="en-US" sz="1600" dirty="0" smtClean="0"/>
              <a:t>PCI DSS, HIPAA, SOX, GLBA, FFIEC, FTC Red Flag, FCRA, FOIA</a:t>
            </a:r>
          </a:p>
          <a:p>
            <a:pPr lvl="1">
              <a:buFont typeface="Wingdings" pitchFamily="2" charset="2"/>
              <a:buChar char="Ø"/>
            </a:pPr>
            <a:r>
              <a:rPr lang="en-US" sz="2000" dirty="0" smtClean="0"/>
              <a:t>Include Lost Opportunity Cost</a:t>
            </a:r>
          </a:p>
          <a:p>
            <a:pPr>
              <a:buFont typeface="Wingdings" pitchFamily="2" charset="2"/>
              <a:buChar char="Ø"/>
            </a:pPr>
            <a:r>
              <a:rPr lang="en-US" sz="2400" dirty="0" smtClean="0"/>
              <a:t>Assessing Risk</a:t>
            </a:r>
          </a:p>
          <a:p>
            <a:pPr lvl="1">
              <a:buFont typeface="Wingdings" pitchFamily="2" charset="2"/>
              <a:buChar char="Ø"/>
            </a:pPr>
            <a:r>
              <a:rPr lang="en-US" sz="2000" dirty="0" smtClean="0"/>
              <a:t>Vulnerability Scanning Leads to Technical Risk Statements</a:t>
            </a:r>
          </a:p>
          <a:p>
            <a:pPr lvl="1">
              <a:buFont typeface="Wingdings" pitchFamily="2" charset="2"/>
              <a:buChar char="Ø"/>
            </a:pPr>
            <a:r>
              <a:rPr lang="en-US" sz="2000" dirty="0" smtClean="0"/>
              <a:t>Always evaluate risk in terms of the Business</a:t>
            </a:r>
          </a:p>
          <a:p>
            <a:pPr lvl="1">
              <a:buFont typeface="Wingdings" pitchFamily="2" charset="2"/>
              <a:buChar char="Ø"/>
            </a:pPr>
            <a:r>
              <a:rPr lang="en-US" sz="2000" dirty="0" smtClean="0"/>
              <a:t>Threat / Vulnerability / Impact =&gt; Risk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Enterprise Risk Management</a:t>
            </a:r>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COSO Definition</a:t>
            </a:r>
          </a:p>
          <a:p>
            <a:pPr indent="0">
              <a:buNone/>
            </a:pPr>
            <a:r>
              <a:rPr lang="en-US" sz="2000" i="1" dirty="0" smtClean="0"/>
              <a:t>Enterprise risk management is a process, effected by an entity’s board of directors, management and other personnel, applied in strategy setting and across the enterprise, designed to identify potential events that may affect the entity, and manage risk to be within its risk appetite, to provide reasonable assurance regarding the achievement of entity objectives.</a:t>
            </a:r>
            <a:endParaRPr lang="en-US" sz="2000" dirty="0" smtClean="0"/>
          </a:p>
          <a:p>
            <a:pPr>
              <a:buFont typeface="Wingdings" pitchFamily="2" charset="2"/>
              <a:buChar char="Ø"/>
            </a:pPr>
            <a:r>
              <a:rPr lang="en-US" sz="2400" dirty="0" smtClean="0"/>
              <a:t>Enterprise Risk Management (ERM)</a:t>
            </a:r>
          </a:p>
          <a:p>
            <a:pPr lvl="1">
              <a:buFont typeface="Wingdings" pitchFamily="2" charset="2"/>
              <a:buChar char="Ø"/>
            </a:pPr>
            <a:r>
              <a:rPr lang="en-US" sz="2000" dirty="0" smtClean="0"/>
              <a:t>Aligning Risk Appetite and Strategy</a:t>
            </a:r>
          </a:p>
          <a:p>
            <a:pPr lvl="1">
              <a:buFont typeface="Wingdings" pitchFamily="2" charset="2"/>
              <a:buChar char="Ø"/>
            </a:pPr>
            <a:r>
              <a:rPr lang="en-US" sz="2000" dirty="0" smtClean="0"/>
              <a:t>Enhancing Risk Response Decisions</a:t>
            </a:r>
          </a:p>
          <a:p>
            <a:pPr lvl="1">
              <a:buFont typeface="Wingdings" pitchFamily="2" charset="2"/>
              <a:buChar char="Ø"/>
            </a:pPr>
            <a:r>
              <a:rPr lang="en-US" sz="2000" dirty="0" smtClean="0"/>
              <a:t>Reducing Operational Surprises and Losses</a:t>
            </a:r>
          </a:p>
          <a:p>
            <a:pPr lvl="1">
              <a:buFont typeface="Wingdings" pitchFamily="2" charset="2"/>
              <a:buChar char="Ø"/>
            </a:pPr>
            <a:r>
              <a:rPr lang="en-US" sz="2000" dirty="0" smtClean="0"/>
              <a:t>Identifying and Managing Multiple and Cross-Enterprise Risks</a:t>
            </a:r>
          </a:p>
          <a:p>
            <a:pPr lvl="1">
              <a:buFont typeface="Wingdings" pitchFamily="2" charset="2"/>
              <a:buChar char="Ø"/>
            </a:pPr>
            <a:r>
              <a:rPr lang="en-US" sz="2000" dirty="0" smtClean="0"/>
              <a:t>Seizing Opportunities</a:t>
            </a:r>
          </a:p>
          <a:p>
            <a:pPr lvl="1">
              <a:buFont typeface="Wingdings" pitchFamily="2" charset="2"/>
              <a:buChar char="Ø"/>
            </a:pPr>
            <a:r>
              <a:rPr lang="en-US" sz="2000" dirty="0" smtClean="0"/>
              <a:t>Improving Deployment of Capital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Compliance Example - GLBA</a:t>
            </a:r>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lnSpc>
                <a:spcPct val="110000"/>
              </a:lnSpc>
            </a:pPr>
            <a:r>
              <a:rPr lang="en-US" sz="2400" dirty="0" smtClean="0"/>
              <a:t> </a:t>
            </a:r>
            <a:r>
              <a:rPr lang="en-US" sz="2000" b="1" dirty="0" smtClean="0"/>
              <a:t>Designate one or more employees to coordinate its information security program</a:t>
            </a:r>
          </a:p>
          <a:p>
            <a:pPr>
              <a:lnSpc>
                <a:spcPct val="110000"/>
              </a:lnSpc>
            </a:pPr>
            <a:r>
              <a:rPr lang="en-US" sz="2000" b="1" dirty="0" smtClean="0"/>
              <a:t>Identify and assess the risks to customer information in each relevant area of the company’s operation, and evaluate the effectiveness of the current safeguards for controlling these risks</a:t>
            </a:r>
          </a:p>
          <a:p>
            <a:pPr>
              <a:lnSpc>
                <a:spcPct val="110000"/>
              </a:lnSpc>
            </a:pPr>
            <a:r>
              <a:rPr lang="en-US" sz="2000" b="1" dirty="0" smtClean="0"/>
              <a:t>Design and implement a safeguards program, and regularly monitor and test it</a:t>
            </a:r>
          </a:p>
          <a:p>
            <a:pPr lvl="1">
              <a:lnSpc>
                <a:spcPct val="110000"/>
              </a:lnSpc>
            </a:pPr>
            <a:r>
              <a:rPr lang="en-US" sz="2000" b="1" dirty="0" smtClean="0"/>
              <a:t>Employee Management and Training. </a:t>
            </a:r>
          </a:p>
          <a:p>
            <a:pPr lvl="1">
              <a:lnSpc>
                <a:spcPct val="110000"/>
              </a:lnSpc>
            </a:pPr>
            <a:r>
              <a:rPr lang="en-US" sz="2000" b="1" dirty="0" smtClean="0"/>
              <a:t>Information Systems. </a:t>
            </a:r>
          </a:p>
          <a:p>
            <a:pPr lvl="1">
              <a:lnSpc>
                <a:spcPct val="110000"/>
              </a:lnSpc>
            </a:pPr>
            <a:r>
              <a:rPr lang="en-US" sz="2000" b="1" dirty="0" smtClean="0"/>
              <a:t>Detecting and Managing System Failures. </a:t>
            </a:r>
          </a:p>
          <a:p>
            <a:pPr>
              <a:lnSpc>
                <a:spcPct val="110000"/>
              </a:lnSpc>
            </a:pPr>
            <a:r>
              <a:rPr lang="en-US" sz="2000" b="1" dirty="0" smtClean="0"/>
              <a:t>Select service providers that can maintain appropriate safeguards</a:t>
            </a:r>
          </a:p>
          <a:p>
            <a:pPr>
              <a:lnSpc>
                <a:spcPct val="110000"/>
              </a:lnSpc>
            </a:pPr>
            <a:r>
              <a:rPr lang="en-US" sz="2000" b="1" dirty="0" smtClean="0"/>
              <a:t>Evaluate and adjust the program in light of relevant circumstances</a:t>
            </a:r>
            <a:endParaRPr lang="en-US" sz="2000" dirty="0" smtClean="0"/>
          </a:p>
          <a:p>
            <a:pPr>
              <a:buNone/>
            </a:pPr>
            <a:endParaRPr lang="en-US" sz="2000" dirty="0" smtClean="0"/>
          </a:p>
          <a:p>
            <a:pPr marL="457200" indent="-45720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Taking a Data-Centric Approach</a:t>
            </a:r>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Data at Rest / in Motion / in Use</a:t>
            </a:r>
          </a:p>
          <a:p>
            <a:pPr lvl="1">
              <a:buFont typeface="Wingdings" pitchFamily="2" charset="2"/>
              <a:buChar char="Ø"/>
            </a:pPr>
            <a:r>
              <a:rPr lang="en-US" sz="2000" dirty="0" smtClean="0">
                <a:solidFill>
                  <a:schemeClr val="bg2"/>
                </a:solidFill>
              </a:rPr>
              <a:t>Encompass full range of data</a:t>
            </a:r>
            <a:endParaRPr lang="en-US" sz="2000" dirty="0" smtClean="0">
              <a:solidFill>
                <a:schemeClr val="bg2"/>
              </a:solidFill>
            </a:endParaRPr>
          </a:p>
          <a:p>
            <a:pPr lvl="1">
              <a:buFont typeface="Wingdings" pitchFamily="2" charset="2"/>
              <a:buChar char="Ø"/>
            </a:pPr>
            <a:r>
              <a:rPr lang="en-US" sz="2000" dirty="0" smtClean="0">
                <a:solidFill>
                  <a:schemeClr val="bg2"/>
                </a:solidFill>
              </a:rPr>
              <a:t>Address Compliance</a:t>
            </a:r>
            <a:endParaRPr lang="en-US" sz="2000" dirty="0" smtClean="0">
              <a:solidFill>
                <a:schemeClr val="bg2"/>
              </a:solidFill>
            </a:endParaRPr>
          </a:p>
          <a:p>
            <a:pPr>
              <a:buFont typeface="Wingdings" pitchFamily="2" charset="2"/>
              <a:buChar char="Ø"/>
            </a:pPr>
            <a:r>
              <a:rPr lang="en-US" sz="2400" dirty="0" smtClean="0"/>
              <a:t>Who / What / Where / Why</a:t>
            </a:r>
          </a:p>
          <a:p>
            <a:pPr lvl="1">
              <a:buFont typeface="Wingdings" pitchFamily="2" charset="2"/>
              <a:buChar char="Ø"/>
            </a:pPr>
            <a:r>
              <a:rPr lang="en-US" sz="2000" dirty="0" smtClean="0"/>
              <a:t>Least Privilege</a:t>
            </a:r>
          </a:p>
          <a:p>
            <a:pPr lvl="1">
              <a:buFont typeface="Wingdings" pitchFamily="2" charset="2"/>
              <a:buChar char="Ø"/>
            </a:pPr>
            <a:r>
              <a:rPr lang="en-US" sz="2000" dirty="0" smtClean="0"/>
              <a:t>Segregation of Duty</a:t>
            </a:r>
          </a:p>
          <a:p>
            <a:pPr lvl="1">
              <a:buFont typeface="Wingdings" pitchFamily="2" charset="2"/>
              <a:buChar char="Ø"/>
            </a:pPr>
            <a:r>
              <a:rPr lang="en-US" sz="2000" dirty="0" smtClean="0"/>
              <a:t>Responsive Controls</a:t>
            </a:r>
            <a:endParaRPr lang="en-US" sz="2000" dirty="0" smtClean="0"/>
          </a:p>
          <a:p>
            <a:pPr>
              <a:buFont typeface="Wingdings" pitchFamily="2" charset="2"/>
              <a:buChar char="Ø"/>
            </a:pPr>
            <a:r>
              <a:rPr lang="en-US" sz="2400" dirty="0" smtClean="0"/>
              <a:t>Data Classification</a:t>
            </a:r>
          </a:p>
          <a:p>
            <a:pPr lvl="1">
              <a:buFont typeface="Wingdings" pitchFamily="2" charset="2"/>
              <a:buChar char="Ø"/>
            </a:pPr>
            <a:r>
              <a:rPr lang="en-US" sz="2000" dirty="0" smtClean="0"/>
              <a:t>Establishing Business Owners / Delegation</a:t>
            </a:r>
          </a:p>
          <a:p>
            <a:pPr lvl="1">
              <a:buFont typeface="Wingdings" pitchFamily="2" charset="2"/>
              <a:buChar char="Ø"/>
            </a:pPr>
            <a:r>
              <a:rPr lang="en-US" sz="2000" dirty="0" smtClean="0"/>
              <a:t>Acceptable Risk Levels</a:t>
            </a:r>
          </a:p>
          <a:p>
            <a:pPr lvl="1">
              <a:buFont typeface="Wingdings" pitchFamily="2" charset="2"/>
              <a:buChar char="Ø"/>
            </a:pPr>
            <a:r>
              <a:rPr lang="en-US" sz="2000" dirty="0" smtClean="0"/>
              <a:t>Enforcement</a:t>
            </a:r>
            <a:r>
              <a:rPr lang="en-US" sz="2000" dirty="0" smtClean="0"/>
              <a:t> </a:t>
            </a:r>
            <a:endParaRPr lang="en-US" sz="2000" dirty="0" smtClean="0"/>
          </a:p>
          <a:p>
            <a:pPr marL="457200" indent="-45720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dirty="0" smtClean="0"/>
          </a:p>
        </p:txBody>
      </p:sp>
      <p:pic>
        <p:nvPicPr>
          <p:cNvPr id="7" name="Picture 6"/>
          <p:cNvPicPr>
            <a:picLocks noChangeAspect="1"/>
          </p:cNvPicPr>
          <p:nvPr/>
        </p:nvPicPr>
        <p:blipFill>
          <a:blip r:embed="rId3"/>
          <a:stretch>
            <a:fillRect/>
          </a:stretch>
        </p:blipFill>
        <p:spPr>
          <a:xfrm>
            <a:off x="381000" y="609600"/>
            <a:ext cx="8496789" cy="5334000"/>
          </a:xfrm>
          <a:prstGeom prst="rect">
            <a:avLst/>
          </a:prstGeom>
        </p:spPr>
      </p:pic>
      <p:sp>
        <p:nvSpPr>
          <p:cNvPr id="8" name="Text Placeholder 7"/>
          <p:cNvSpPr>
            <a:spLocks noGrp="1"/>
          </p:cNvSpPr>
          <p:nvPr>
            <p:ph type="body" sz="quarter" idx="14"/>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304800" y="274638"/>
            <a:ext cx="8382000" cy="944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Summary</a:t>
            </a:r>
            <a:endParaRPr lang="en-US" dirty="0" smtClean="0"/>
          </a:p>
        </p:txBody>
      </p:sp>
      <p:sp>
        <p:nvSpPr>
          <p:cNvPr id="7171" name="Text Placeholder 2"/>
          <p:cNvSpPr>
            <a:spLocks noGrp="1"/>
          </p:cNvSpPr>
          <p:nvPr>
            <p:ph type="body" sz="quarter" idx="14"/>
          </p:nvPr>
        </p:nvSpPr>
        <p:spPr bwMode="auto">
          <a:xfrm>
            <a:off x="457200" y="1447800"/>
            <a:ext cx="8229600" cy="41148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sz="2400" dirty="0" smtClean="0"/>
              <a:t>Business Oriented</a:t>
            </a:r>
          </a:p>
          <a:p>
            <a:pPr>
              <a:buFont typeface="Wingdings" pitchFamily="2" charset="2"/>
              <a:buChar char="Ø"/>
            </a:pPr>
            <a:r>
              <a:rPr lang="en-US" sz="2400" dirty="0" smtClean="0"/>
              <a:t>ERM Perspective</a:t>
            </a:r>
          </a:p>
          <a:p>
            <a:pPr>
              <a:buFont typeface="Wingdings" pitchFamily="2" charset="2"/>
              <a:buChar char="Ø"/>
            </a:pPr>
            <a:r>
              <a:rPr lang="en-US" sz="2400" dirty="0" smtClean="0"/>
              <a:t>Address Compliance</a:t>
            </a:r>
          </a:p>
          <a:p>
            <a:pPr>
              <a:buFont typeface="Wingdings" pitchFamily="2" charset="2"/>
              <a:buChar char="Ø"/>
            </a:pPr>
            <a:r>
              <a:rPr lang="en-US" sz="2400" dirty="0" smtClean="0"/>
              <a:t>Vision for Data-centric</a:t>
            </a:r>
          </a:p>
          <a:p>
            <a:pPr>
              <a:buFont typeface="Wingdings" pitchFamily="2" charset="2"/>
              <a:buChar char="Ø"/>
            </a:pPr>
            <a:r>
              <a:rPr lang="en-US" sz="2400" dirty="0" smtClean="0"/>
              <a:t>Prioritize Technologies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9FFF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174F1B565B6F4A85B9DC40694A5CB5" ma:contentTypeVersion="0" ma:contentTypeDescription="Create a new document." ma:contentTypeScope="" ma:versionID="867ce7795ce480283d8ef7745a42674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44C7F39-376E-4F68-A340-2FC72B36ED0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680ED262-36B6-4F28-81E3-C8D69CBAAF56}">
  <ds:schemaRefs>
    <ds:schemaRef ds:uri="http://schemas.microsoft.com/sharepoint/v3/contenttype/forms"/>
  </ds:schemaRefs>
</ds:datastoreItem>
</file>

<file path=customXml/itemProps3.xml><?xml version="1.0" encoding="utf-8"?>
<ds:datastoreItem xmlns:ds="http://schemas.openxmlformats.org/officeDocument/2006/customXml" ds:itemID="{E9317E95-B321-45CE-942D-77F7DF0EE4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2232</TotalTime>
  <Words>741</Words>
  <Application>Microsoft Macintosh PowerPoint</Application>
  <PresentationFormat>On-screen Show (4:3)</PresentationFormat>
  <Paragraphs>102</Paragraphs>
  <Slides>11</Slides>
  <Notes>9</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Excel.Sheet.8</vt:lpstr>
      <vt:lpstr>Enterprise Risk Management &amp; IT Compliance March 30, 2010  Presented by:  Ken Rowe, Director Enterprise Systems Assurance &amp; Chief Security Officer University Office of Administrative Information Technology Services</vt:lpstr>
      <vt:lpstr>Why Traditional Practices Fail</vt:lpstr>
      <vt:lpstr>Beyond Enclaves</vt:lpstr>
      <vt:lpstr>Does Security Benefit the Business</vt:lpstr>
      <vt:lpstr>Enterprise Risk Management</vt:lpstr>
      <vt:lpstr>Compliance Example - GLBA</vt:lpstr>
      <vt:lpstr>Taking a Data-Centric Approach</vt:lpstr>
      <vt:lpstr>Slide 8</vt:lpstr>
      <vt:lpstr>Summary</vt:lpstr>
      <vt:lpstr>Summary</vt:lpstr>
      <vt:lpstr>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Lenore Borisova</dc:creator>
  <cp:lastModifiedBy>Ken Rowe</cp:lastModifiedBy>
  <cp:revision>205</cp:revision>
  <cp:lastPrinted>2009-03-19T20:43:24Z</cp:lastPrinted>
  <dcterms:created xsi:type="dcterms:W3CDTF">2010-03-29T18:18:49Z</dcterms:created>
  <dcterms:modified xsi:type="dcterms:W3CDTF">2010-03-29T19:11:06Z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0x01010043174F1B565B6F4A85B9DC40694A5CB5</vt:lpwstr>
  </property>
</Properties>
</file>