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9"/>
  </p:notesMasterIdLst>
  <p:sldIdLst>
    <p:sldId id="654" r:id="rId2"/>
    <p:sldId id="601" r:id="rId3"/>
    <p:sldId id="599" r:id="rId4"/>
    <p:sldId id="602" r:id="rId5"/>
    <p:sldId id="603" r:id="rId6"/>
    <p:sldId id="652" r:id="rId7"/>
    <p:sldId id="608" r:id="rId8"/>
    <p:sldId id="614" r:id="rId9"/>
    <p:sldId id="609" r:id="rId10"/>
    <p:sldId id="610" r:id="rId11"/>
    <p:sldId id="612" r:id="rId12"/>
    <p:sldId id="646" r:id="rId13"/>
    <p:sldId id="615" r:id="rId14"/>
    <p:sldId id="619" r:id="rId15"/>
    <p:sldId id="616" r:id="rId16"/>
    <p:sldId id="617" r:id="rId17"/>
    <p:sldId id="618" r:id="rId18"/>
    <p:sldId id="620" r:id="rId19"/>
    <p:sldId id="621" r:id="rId20"/>
    <p:sldId id="645" r:id="rId21"/>
    <p:sldId id="625" r:id="rId22"/>
    <p:sldId id="622" r:id="rId23"/>
    <p:sldId id="623" r:id="rId24"/>
    <p:sldId id="606" r:id="rId25"/>
    <p:sldId id="607" r:id="rId26"/>
    <p:sldId id="624" r:id="rId27"/>
    <p:sldId id="644" r:id="rId28"/>
    <p:sldId id="647" r:id="rId29"/>
    <p:sldId id="649" r:id="rId30"/>
    <p:sldId id="648" r:id="rId31"/>
    <p:sldId id="626" r:id="rId32"/>
    <p:sldId id="629" r:id="rId33"/>
    <p:sldId id="628" r:id="rId34"/>
    <p:sldId id="635" r:id="rId35"/>
    <p:sldId id="630" r:id="rId36"/>
    <p:sldId id="633" r:id="rId37"/>
    <p:sldId id="634" r:id="rId38"/>
    <p:sldId id="631" r:id="rId39"/>
    <p:sldId id="632" r:id="rId40"/>
    <p:sldId id="636" r:id="rId41"/>
    <p:sldId id="637" r:id="rId42"/>
    <p:sldId id="639" r:id="rId43"/>
    <p:sldId id="640" r:id="rId44"/>
    <p:sldId id="638" r:id="rId45"/>
    <p:sldId id="641" r:id="rId46"/>
    <p:sldId id="651" r:id="rId47"/>
    <p:sldId id="642" r:id="rId4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2" autoAdjust="0"/>
    <p:restoredTop sz="80080" autoAdjust="0"/>
  </p:normalViewPr>
  <p:slideViewPr>
    <p:cSldViewPr>
      <p:cViewPr varScale="1">
        <p:scale>
          <a:sx n="122" d="100"/>
          <a:sy n="122" d="100"/>
        </p:scale>
        <p:origin x="1722" y="108"/>
      </p:cViewPr>
      <p:guideLst>
        <p:guide orient="horz" pos="672"/>
        <p:guide pos="384"/>
        <p:guide pos="57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13.xml"/><Relationship Id="rId1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1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89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68AE7-BE0C-47DE-BCE5-3769041515A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80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C379D-1FA9-4C5D-A2B4-CE2EC84057A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55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17DDC2-56D4-423B-A426-B41418C15EB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90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2E4856-1E29-4EE0-9D64-315D56FDDF9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2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65DE2D-B43A-4809-9F43-A0D11507C4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1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F75DC-2DAD-45AD-BC6F-C3559FDD87A9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0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E2F93-44B5-430B-8CF5-E84D5DA7434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67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C00F9F-FA22-4E68-AE92-A73BF5E34EA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26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E3FED-7E50-470B-BE2C-C84DAC8992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1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856102-7C12-44E3-9B61-5EDD0A3DEB1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69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5A5A5-AC04-41D2-827A-EAADDB20938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25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6E719-FAB0-4528-BEF2-099CB32EC1F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E1A1-AAA6-447A-9146-FB008EAC94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6644-E7CB-4198-83B0-E187ABEED2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9957-F88E-489E-883F-66C83F5037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353C-F3C6-4085-8161-4F43B3B800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22DC-D15F-4E63-B794-47EEDD8194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DF20-6B62-42FD-BBE2-D601524C8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D6A9-7EEC-4663-A64E-97BE8D07D6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6700-0B26-4B62-A23E-7B345285D2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18B7-AB9D-432C-9FFB-AF3C912570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9491-8924-47B8-A3F4-89E9093C04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2CE9-B325-4CB4-804D-AEF05B13FC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9578BF-A6EC-4EA9-9C25-5BCD69A3C8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isteredthumbs.net/2010/11/dance-central-angry-revie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9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d.uwo.ca/~yuri/Papers/pami01.pdf" TargetMode="External"/><Relationship Id="rId3" Type="http://schemas.openxmlformats.org/officeDocument/2006/relationships/notesSlide" Target="../notesSlides/notesSlide12.xml"/><Relationship Id="rId7" Type="http://schemas.openxmlformats.org/officeDocument/2006/relationships/hyperlink" Target="http://www.middlebury.edu/stereo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8JwgxbQx8w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picture.org/?p=97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picture.org/?p=97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atentscope/search/en/WO2007043036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video/default.aspx?id=191304" TargetMode="External"/><Relationship Id="rId2" Type="http://schemas.openxmlformats.org/officeDocument/2006/relationships/hyperlink" Target="http://www.youtube.com/watch?v=V7LthXRoES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GGMv9RnJIA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qs.org/patents/app/20100118123" TargetMode="External"/><Relationship Id="rId2" Type="http://schemas.openxmlformats.org/officeDocument/2006/relationships/hyperlink" Target="http://www.futurepicture.org/?p=9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qs.org/patents/app/20100007717" TargetMode="External"/><Relationship Id="rId4" Type="http://schemas.openxmlformats.org/officeDocument/2006/relationships/hyperlink" Target="http://www.faqs.org/patents/app/2010002007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amasutra.com/blogs/DanielLau/20131127/205820/The_Science_Behind_Kinects_or_Kinect_10_versus_20.php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earch.microsoft.com/apps/video/default.aspx?id=144455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vq-1TiXi3g" TargetMode="External"/><Relationship Id="rId2" Type="http://schemas.openxmlformats.org/officeDocument/2006/relationships/hyperlink" Target="http://www.youtube.com/watch?v=8CTJL5lUjH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meo.com/user3445108/kiwibankinteractivewall" TargetMode="External"/><Relationship Id="rId5" Type="http://schemas.openxmlformats.org/officeDocument/2006/relationships/hyperlink" Target="http://www.youtube.com/watch?v=1jbvnk1T4vQ" TargetMode="External"/><Relationship Id="rId4" Type="http://schemas.openxmlformats.org/officeDocument/2006/relationships/hyperlink" Target="http://www.youtube.com/watch?v=4LW8wgmfpTE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Perceptual-Computing-Lab/openpose" TargetMode="External"/><Relationship Id="rId2" Type="http://schemas.openxmlformats.org/officeDocument/2006/relationships/hyperlink" Target="https://www.youtube.com/watch?v=pW6nZXeWlGM&amp;t=77s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280986" y="-30480"/>
            <a:ext cx="8709041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How the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Kinect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Works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881187" y="5354835"/>
            <a:ext cx="5181600" cy="10668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Computational Photography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Derek Hoiem, University of Illinois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30096" y="6596390"/>
            <a:ext cx="6131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Photo frame-grabbed from: </a:t>
            </a:r>
            <a:r>
              <a:rPr lang="en-US" sz="1100" dirty="0">
                <a:hlinkClick r:id="rId3"/>
              </a:rPr>
              <a:t>http://www.blisteredthumbs.net/2010/11/dance-central-angry-review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72387" y="4897636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T2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r="1821" b="8513"/>
          <a:stretch/>
        </p:blipFill>
        <p:spPr bwMode="auto">
          <a:xfrm>
            <a:off x="609600" y="1143000"/>
            <a:ext cx="7605712" cy="40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335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32688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990600" y="4961884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Potential matches for </a:t>
            </a:r>
            <a:r>
              <a:rPr lang="en-US" sz="2000" i="1" dirty="0"/>
              <a:t>x</a:t>
            </a:r>
            <a:r>
              <a:rPr lang="en-US" sz="2000" dirty="0"/>
              <a:t> have to lie on the corresponding line </a:t>
            </a:r>
            <a:r>
              <a:rPr lang="en-US" sz="2000" i="1" dirty="0"/>
              <a:t>l’</a:t>
            </a:r>
            <a:r>
              <a:rPr lang="en-US" sz="2000" dirty="0"/>
              <a:t>.</a:t>
            </a:r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990601" y="5677726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Potential matches for </a:t>
            </a:r>
            <a:r>
              <a:rPr lang="en-US" sz="2000" i="1" dirty="0"/>
              <a:t>x’</a:t>
            </a:r>
            <a:r>
              <a:rPr lang="en-US" sz="2000" dirty="0"/>
              <a:t> have to lie on the corresponding line </a:t>
            </a:r>
            <a:r>
              <a:rPr lang="en-US" sz="2000" i="1" dirty="0"/>
              <a:t>l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3079750" y="24376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6280150" y="2361438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7" name="Oval 7"/>
          <p:cNvSpPr>
            <a:spLocks noChangeArrowheads="1"/>
          </p:cNvSpPr>
          <p:nvPr/>
        </p:nvSpPr>
        <p:spPr bwMode="auto">
          <a:xfrm>
            <a:off x="6470650" y="2437638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 flipH="1" flipV="1">
            <a:off x="3105150" y="2342388"/>
            <a:ext cx="241300" cy="1562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3511550" y="21328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4165600" y="16883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6470650" y="24312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6419850" y="27868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6362700" y="30789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Stereo and the </a:t>
            </a:r>
            <a:r>
              <a:rPr lang="en-US" dirty="0" err="1"/>
              <a:t>Epipolar</a:t>
            </a:r>
            <a:r>
              <a:rPr lang="en-US" dirty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2862262" y="2316988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862262" y="2240788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6215062" y="2367788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6215062" y="231698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8196262" y="1554988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1033462" y="1567688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6100762" y="2697988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4049712" y="1402588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3395662" y="1859788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3929063" y="1380363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6138862" y="269798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3319463" y="1783588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6062662" y="307898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4787900" y="12565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4614862" y="945388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4538662" y="945388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289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autoUpdateAnimBg="0"/>
      <p:bldP spid="711684" grpId="0" autoUpdateAnimBg="0"/>
      <p:bldP spid="711685" grpId="0" animBg="1"/>
      <p:bldP spid="711686" grpId="0" animBg="1"/>
      <p:bldP spid="711687" grpId="0" animBg="1" autoUpdateAnimBg="0"/>
      <p:bldP spid="711688" grpId="0" animBg="1"/>
      <p:bldP spid="711689" grpId="0" animBg="1"/>
      <p:bldP spid="711690" grpId="0" animBg="1"/>
      <p:bldP spid="711691" grpId="0" animBg="1"/>
      <p:bldP spid="711692" grpId="0" animBg="1"/>
      <p:bldP spid="711693" grpId="0" animBg="1"/>
      <p:bldP spid="711698" grpId="0"/>
      <p:bldP spid="711704" grpId="0" animBg="1"/>
      <p:bldP spid="711705" grpId="0"/>
      <p:bldP spid="711706" grpId="0" animBg="1"/>
      <p:bldP spid="711707" grpId="0"/>
      <p:bldP spid="711708" grpId="0" animBg="1"/>
      <p:bldP spid="7117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Simplest Case: Parallel images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4920" y="1100136"/>
            <a:ext cx="38100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/>
              <a:t>Image planes of cameras are parallel to each other and to the baseline</a:t>
            </a:r>
          </a:p>
          <a:p>
            <a:pPr>
              <a:buFontTx/>
              <a:buChar char="•"/>
            </a:pPr>
            <a:r>
              <a:rPr lang="en-US" sz="2000"/>
              <a:t>Camera centers are at same height</a:t>
            </a:r>
          </a:p>
          <a:p>
            <a:pPr>
              <a:buFontTx/>
              <a:buChar char="•"/>
            </a:pPr>
            <a:r>
              <a:rPr lang="en-US" sz="2000"/>
              <a:t>Focal lengths are the same</a:t>
            </a:r>
          </a:p>
          <a:p>
            <a:pPr>
              <a:buFontTx/>
              <a:buChar char="•"/>
            </a:pPr>
            <a:r>
              <a:rPr lang="en-US" sz="2000"/>
              <a:t>Then, epipolar lines fall along the horizontal scan lines of the images</a:t>
            </a:r>
          </a:p>
          <a:p>
            <a:pPr>
              <a:buFontTx/>
              <a:buChar char="•"/>
            </a:pPr>
            <a:endParaRPr lang="en-US" sz="2000"/>
          </a:p>
        </p:txBody>
      </p:sp>
      <p:grpSp>
        <p:nvGrpSpPr>
          <p:cNvPr id="41988" name="Group 29"/>
          <p:cNvGrpSpPr>
            <a:grpSpLocks/>
          </p:cNvGrpSpPr>
          <p:nvPr/>
        </p:nvGrpSpPr>
        <p:grpSpPr bwMode="auto">
          <a:xfrm>
            <a:off x="579120" y="1143000"/>
            <a:ext cx="4495800" cy="5519737"/>
            <a:chOff x="336" y="603"/>
            <a:chExt cx="2832" cy="3477"/>
          </a:xfrm>
        </p:grpSpPr>
        <p:sp>
          <p:nvSpPr>
            <p:cNvPr id="41989" name="Freeform 4"/>
            <p:cNvSpPr>
              <a:spLocks/>
            </p:cNvSpPr>
            <p:nvPr/>
          </p:nvSpPr>
          <p:spPr bwMode="auto">
            <a:xfrm>
              <a:off x="2193" y="603"/>
              <a:ext cx="769" cy="529"/>
            </a:xfrm>
            <a:custGeom>
              <a:avLst/>
              <a:gdLst>
                <a:gd name="T0" fmla="*/ 42 w 865"/>
                <a:gd name="T1" fmla="*/ 0 h 529"/>
                <a:gd name="T2" fmla="*/ 36 w 865"/>
                <a:gd name="T3" fmla="*/ 24 h 529"/>
                <a:gd name="T4" fmla="*/ 36 w 865"/>
                <a:gd name="T5" fmla="*/ 48 h 529"/>
                <a:gd name="T6" fmla="*/ 24 w 865"/>
                <a:gd name="T7" fmla="*/ 72 h 529"/>
                <a:gd name="T8" fmla="*/ 18 w 865"/>
                <a:gd name="T9" fmla="*/ 96 h 529"/>
                <a:gd name="T10" fmla="*/ 18 w 865"/>
                <a:gd name="T11" fmla="*/ 120 h 529"/>
                <a:gd name="T12" fmla="*/ 18 w 865"/>
                <a:gd name="T13" fmla="*/ 144 h 529"/>
                <a:gd name="T14" fmla="*/ 12 w 865"/>
                <a:gd name="T15" fmla="*/ 168 h 529"/>
                <a:gd name="T16" fmla="*/ 6 w 865"/>
                <a:gd name="T17" fmla="*/ 192 h 529"/>
                <a:gd name="T18" fmla="*/ 0 w 865"/>
                <a:gd name="T19" fmla="*/ 216 h 529"/>
                <a:gd name="T20" fmla="*/ 0 w 865"/>
                <a:gd name="T21" fmla="*/ 240 h 529"/>
                <a:gd name="T22" fmla="*/ 0 w 865"/>
                <a:gd name="T23" fmla="*/ 264 h 529"/>
                <a:gd name="T24" fmla="*/ 6 w 865"/>
                <a:gd name="T25" fmla="*/ 288 h 529"/>
                <a:gd name="T26" fmla="*/ 6 w 865"/>
                <a:gd name="T27" fmla="*/ 312 h 529"/>
                <a:gd name="T28" fmla="*/ 12 w 865"/>
                <a:gd name="T29" fmla="*/ 336 h 529"/>
                <a:gd name="T30" fmla="*/ 12 w 865"/>
                <a:gd name="T31" fmla="*/ 360 h 529"/>
                <a:gd name="T32" fmla="*/ 18 w 865"/>
                <a:gd name="T33" fmla="*/ 384 h 529"/>
                <a:gd name="T34" fmla="*/ 18 w 865"/>
                <a:gd name="T35" fmla="*/ 408 h 529"/>
                <a:gd name="T36" fmla="*/ 24 w 865"/>
                <a:gd name="T37" fmla="*/ 432 h 529"/>
                <a:gd name="T38" fmla="*/ 29 w 865"/>
                <a:gd name="T39" fmla="*/ 456 h 529"/>
                <a:gd name="T40" fmla="*/ 421 w 865"/>
                <a:gd name="T41" fmla="*/ 528 h 529"/>
                <a:gd name="T42" fmla="*/ 397 w 865"/>
                <a:gd name="T43" fmla="*/ 480 h 529"/>
                <a:gd name="T44" fmla="*/ 391 w 865"/>
                <a:gd name="T45" fmla="*/ 456 h 529"/>
                <a:gd name="T46" fmla="*/ 385 w 865"/>
                <a:gd name="T47" fmla="*/ 420 h 529"/>
                <a:gd name="T48" fmla="*/ 380 w 865"/>
                <a:gd name="T49" fmla="*/ 396 h 529"/>
                <a:gd name="T50" fmla="*/ 373 w 865"/>
                <a:gd name="T51" fmla="*/ 372 h 529"/>
                <a:gd name="T52" fmla="*/ 367 w 865"/>
                <a:gd name="T53" fmla="*/ 348 h 529"/>
                <a:gd name="T54" fmla="*/ 367 w 865"/>
                <a:gd name="T55" fmla="*/ 324 h 529"/>
                <a:gd name="T56" fmla="*/ 367 w 865"/>
                <a:gd name="T57" fmla="*/ 288 h 529"/>
                <a:gd name="T58" fmla="*/ 367 w 865"/>
                <a:gd name="T59" fmla="*/ 264 h 529"/>
                <a:gd name="T60" fmla="*/ 367 w 865"/>
                <a:gd name="T61" fmla="*/ 240 h 529"/>
                <a:gd name="T62" fmla="*/ 380 w 865"/>
                <a:gd name="T63" fmla="*/ 216 h 529"/>
                <a:gd name="T64" fmla="*/ 380 w 865"/>
                <a:gd name="T65" fmla="*/ 192 h 529"/>
                <a:gd name="T66" fmla="*/ 385 w 865"/>
                <a:gd name="T67" fmla="*/ 168 h 529"/>
                <a:gd name="T68" fmla="*/ 397 w 865"/>
                <a:gd name="T69" fmla="*/ 156 h 529"/>
                <a:gd name="T70" fmla="*/ 397 w 865"/>
                <a:gd name="T71" fmla="*/ 132 h 529"/>
                <a:gd name="T72" fmla="*/ 409 w 865"/>
                <a:gd name="T73" fmla="*/ 108 h 529"/>
                <a:gd name="T74" fmla="*/ 421 w 865"/>
                <a:gd name="T75" fmla="*/ 96 h 529"/>
                <a:gd name="T76" fmla="*/ 427 w 865"/>
                <a:gd name="T77" fmla="*/ 72 h 529"/>
                <a:gd name="T78" fmla="*/ 42 w 865"/>
                <a:gd name="T79" fmla="*/ 0 h 5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5"/>
                <a:gd name="T121" fmla="*/ 0 h 529"/>
                <a:gd name="T122" fmla="*/ 865 w 865"/>
                <a:gd name="T123" fmla="*/ 529 h 5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5" h="529">
                  <a:moveTo>
                    <a:pt x="84" y="0"/>
                  </a:moveTo>
                  <a:lnTo>
                    <a:pt x="72" y="24"/>
                  </a:lnTo>
                  <a:lnTo>
                    <a:pt x="72" y="48"/>
                  </a:lnTo>
                  <a:lnTo>
                    <a:pt x="48" y="72"/>
                  </a:lnTo>
                  <a:lnTo>
                    <a:pt x="36" y="96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24" y="168"/>
                  </a:lnTo>
                  <a:lnTo>
                    <a:pt x="12" y="192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0" y="264"/>
                  </a:lnTo>
                  <a:lnTo>
                    <a:pt x="12" y="288"/>
                  </a:lnTo>
                  <a:lnTo>
                    <a:pt x="12" y="312"/>
                  </a:lnTo>
                  <a:lnTo>
                    <a:pt x="24" y="336"/>
                  </a:lnTo>
                  <a:lnTo>
                    <a:pt x="24" y="360"/>
                  </a:lnTo>
                  <a:lnTo>
                    <a:pt x="36" y="384"/>
                  </a:lnTo>
                  <a:lnTo>
                    <a:pt x="36" y="408"/>
                  </a:lnTo>
                  <a:lnTo>
                    <a:pt x="48" y="432"/>
                  </a:lnTo>
                  <a:lnTo>
                    <a:pt x="60" y="456"/>
                  </a:lnTo>
                  <a:lnTo>
                    <a:pt x="852" y="528"/>
                  </a:lnTo>
                  <a:lnTo>
                    <a:pt x="804" y="480"/>
                  </a:lnTo>
                  <a:lnTo>
                    <a:pt x="792" y="456"/>
                  </a:lnTo>
                  <a:lnTo>
                    <a:pt x="780" y="420"/>
                  </a:lnTo>
                  <a:lnTo>
                    <a:pt x="768" y="396"/>
                  </a:lnTo>
                  <a:lnTo>
                    <a:pt x="756" y="372"/>
                  </a:lnTo>
                  <a:lnTo>
                    <a:pt x="744" y="348"/>
                  </a:lnTo>
                  <a:lnTo>
                    <a:pt x="744" y="324"/>
                  </a:lnTo>
                  <a:lnTo>
                    <a:pt x="744" y="288"/>
                  </a:lnTo>
                  <a:lnTo>
                    <a:pt x="744" y="264"/>
                  </a:lnTo>
                  <a:lnTo>
                    <a:pt x="744" y="240"/>
                  </a:lnTo>
                  <a:lnTo>
                    <a:pt x="768" y="216"/>
                  </a:lnTo>
                  <a:lnTo>
                    <a:pt x="768" y="192"/>
                  </a:lnTo>
                  <a:lnTo>
                    <a:pt x="780" y="168"/>
                  </a:lnTo>
                  <a:lnTo>
                    <a:pt x="804" y="156"/>
                  </a:lnTo>
                  <a:lnTo>
                    <a:pt x="804" y="132"/>
                  </a:lnTo>
                  <a:lnTo>
                    <a:pt x="828" y="108"/>
                  </a:lnTo>
                  <a:lnTo>
                    <a:pt x="852" y="96"/>
                  </a:lnTo>
                  <a:lnTo>
                    <a:pt x="864" y="72"/>
                  </a:lnTo>
                  <a:lnTo>
                    <a:pt x="84" y="0"/>
                  </a:lnTo>
                </a:path>
              </a:pathLst>
            </a:custGeom>
            <a:gradFill rotWithShape="0">
              <a:gsLst>
                <a:gs pos="0">
                  <a:srgbClr val="012501"/>
                </a:gs>
                <a:gs pos="100000">
                  <a:srgbClr val="037C03"/>
                </a:gs>
              </a:gsLst>
              <a:lin ang="189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Line 5"/>
            <p:cNvSpPr>
              <a:spLocks noChangeShapeType="1"/>
            </p:cNvSpPr>
            <p:nvPr/>
          </p:nvSpPr>
          <p:spPr bwMode="auto">
            <a:xfrm>
              <a:off x="561" y="2715"/>
              <a:ext cx="2048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Freeform 6"/>
            <p:cNvSpPr>
              <a:spLocks/>
            </p:cNvSpPr>
            <p:nvPr/>
          </p:nvSpPr>
          <p:spPr bwMode="auto">
            <a:xfrm>
              <a:off x="966" y="768"/>
              <a:ext cx="1557" cy="1551"/>
            </a:xfrm>
            <a:custGeom>
              <a:avLst/>
              <a:gdLst>
                <a:gd name="T0" fmla="*/ 0 w 1557"/>
                <a:gd name="T1" fmla="*/ 1551 h 1551"/>
                <a:gd name="T2" fmla="*/ 1557 w 1557"/>
                <a:gd name="T3" fmla="*/ 0 h 1551"/>
                <a:gd name="T4" fmla="*/ 0 60000 65536"/>
                <a:gd name="T5" fmla="*/ 0 60000 65536"/>
                <a:gd name="T6" fmla="*/ 0 w 1557"/>
                <a:gd name="T7" fmla="*/ 0 h 1551"/>
                <a:gd name="T8" fmla="*/ 1557 w 1557"/>
                <a:gd name="T9" fmla="*/ 1551 h 15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57" h="1551">
                  <a:moveTo>
                    <a:pt x="0" y="1551"/>
                  </a:moveTo>
                  <a:lnTo>
                    <a:pt x="155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Freeform 7"/>
            <p:cNvSpPr>
              <a:spLocks/>
            </p:cNvSpPr>
            <p:nvPr/>
          </p:nvSpPr>
          <p:spPr bwMode="auto">
            <a:xfrm>
              <a:off x="433" y="1569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Freeform 8"/>
            <p:cNvSpPr>
              <a:spLocks/>
            </p:cNvSpPr>
            <p:nvPr/>
          </p:nvSpPr>
          <p:spPr bwMode="auto">
            <a:xfrm>
              <a:off x="2514" y="768"/>
              <a:ext cx="74" cy="2463"/>
            </a:xfrm>
            <a:custGeom>
              <a:avLst/>
              <a:gdLst>
                <a:gd name="T0" fmla="*/ 74 w 74"/>
                <a:gd name="T1" fmla="*/ 2463 h 2463"/>
                <a:gd name="T2" fmla="*/ 0 w 74"/>
                <a:gd name="T3" fmla="*/ 0 h 2463"/>
                <a:gd name="T4" fmla="*/ 0 60000 65536"/>
                <a:gd name="T5" fmla="*/ 0 60000 65536"/>
                <a:gd name="T6" fmla="*/ 0 w 74"/>
                <a:gd name="T7" fmla="*/ 0 h 2463"/>
                <a:gd name="T8" fmla="*/ 74 w 74"/>
                <a:gd name="T9" fmla="*/ 2463 h 2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2463">
                  <a:moveTo>
                    <a:pt x="74" y="246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Freeform 9"/>
            <p:cNvSpPr>
              <a:spLocks/>
            </p:cNvSpPr>
            <p:nvPr/>
          </p:nvSpPr>
          <p:spPr bwMode="auto">
            <a:xfrm>
              <a:off x="2396" y="2651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Line 10"/>
            <p:cNvSpPr>
              <a:spLocks noChangeShapeType="1"/>
            </p:cNvSpPr>
            <p:nvPr/>
          </p:nvSpPr>
          <p:spPr bwMode="auto">
            <a:xfrm flipV="1">
              <a:off x="561" y="2319"/>
              <a:ext cx="405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Line 11"/>
            <p:cNvSpPr>
              <a:spLocks noChangeShapeType="1"/>
            </p:cNvSpPr>
            <p:nvPr/>
          </p:nvSpPr>
          <p:spPr bwMode="auto">
            <a:xfrm flipH="1" flipV="1">
              <a:off x="2588" y="3231"/>
              <a:ext cx="21" cy="6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Freeform 12"/>
            <p:cNvSpPr>
              <a:spLocks/>
            </p:cNvSpPr>
            <p:nvPr/>
          </p:nvSpPr>
          <p:spPr bwMode="auto">
            <a:xfrm>
              <a:off x="336" y="2684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Arc 13"/>
            <p:cNvSpPr>
              <a:spLocks/>
            </p:cNvSpPr>
            <p:nvPr/>
          </p:nvSpPr>
          <p:spPr bwMode="auto">
            <a:xfrm rot="720000">
              <a:off x="462" y="2694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Line 14"/>
            <p:cNvSpPr>
              <a:spLocks noChangeShapeType="1"/>
            </p:cNvSpPr>
            <p:nvPr/>
          </p:nvSpPr>
          <p:spPr bwMode="auto">
            <a:xfrm flipH="1">
              <a:off x="336" y="2580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5"/>
            <p:cNvSpPr>
              <a:spLocks noChangeArrowheads="1"/>
            </p:cNvSpPr>
            <p:nvPr/>
          </p:nvSpPr>
          <p:spPr bwMode="auto">
            <a:xfrm rot="-1860000">
              <a:off x="511" y="2697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Line 16"/>
            <p:cNvSpPr>
              <a:spLocks noChangeShapeType="1"/>
            </p:cNvSpPr>
            <p:nvPr/>
          </p:nvSpPr>
          <p:spPr bwMode="auto">
            <a:xfrm flipV="1">
              <a:off x="336" y="2836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Freeform 17"/>
            <p:cNvSpPr>
              <a:spLocks/>
            </p:cNvSpPr>
            <p:nvPr/>
          </p:nvSpPr>
          <p:spPr bwMode="auto">
            <a:xfrm>
              <a:off x="2384" y="3836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Arc 18"/>
            <p:cNvSpPr>
              <a:spLocks/>
            </p:cNvSpPr>
            <p:nvPr/>
          </p:nvSpPr>
          <p:spPr bwMode="auto">
            <a:xfrm rot="720000">
              <a:off x="2510" y="3846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Line 19"/>
            <p:cNvSpPr>
              <a:spLocks noChangeShapeType="1"/>
            </p:cNvSpPr>
            <p:nvPr/>
          </p:nvSpPr>
          <p:spPr bwMode="auto">
            <a:xfrm flipH="1">
              <a:off x="2384" y="3732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Oval 20"/>
            <p:cNvSpPr>
              <a:spLocks noChangeArrowheads="1"/>
            </p:cNvSpPr>
            <p:nvPr/>
          </p:nvSpPr>
          <p:spPr bwMode="auto">
            <a:xfrm rot="-1860000">
              <a:off x="2559" y="3849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Line 21"/>
            <p:cNvSpPr>
              <a:spLocks noChangeShapeType="1"/>
            </p:cNvSpPr>
            <p:nvPr/>
          </p:nvSpPr>
          <p:spPr bwMode="auto">
            <a:xfrm flipV="1">
              <a:off x="2384" y="3988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Line 22"/>
            <p:cNvSpPr>
              <a:spLocks noChangeShapeType="1"/>
            </p:cNvSpPr>
            <p:nvPr/>
          </p:nvSpPr>
          <p:spPr bwMode="auto">
            <a:xfrm>
              <a:off x="1207" y="1989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23"/>
            <p:cNvSpPr>
              <a:spLocks noChangeShapeType="1"/>
            </p:cNvSpPr>
            <p:nvPr/>
          </p:nvSpPr>
          <p:spPr bwMode="auto">
            <a:xfrm>
              <a:off x="1202" y="2827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24"/>
            <p:cNvSpPr>
              <a:spLocks noChangeShapeType="1"/>
            </p:cNvSpPr>
            <p:nvPr/>
          </p:nvSpPr>
          <p:spPr bwMode="auto">
            <a:xfrm>
              <a:off x="433" y="20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25"/>
            <p:cNvSpPr>
              <a:spLocks noChangeShapeType="1"/>
            </p:cNvSpPr>
            <p:nvPr/>
          </p:nvSpPr>
          <p:spPr bwMode="auto">
            <a:xfrm>
              <a:off x="2406" y="31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26"/>
            <p:cNvSpPr>
              <a:spLocks noChangeShapeType="1"/>
            </p:cNvSpPr>
            <p:nvPr/>
          </p:nvSpPr>
          <p:spPr bwMode="auto">
            <a:xfrm>
              <a:off x="1207" y="2453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Oval 27"/>
            <p:cNvSpPr>
              <a:spLocks noChangeArrowheads="1"/>
            </p:cNvSpPr>
            <p:nvPr/>
          </p:nvSpPr>
          <p:spPr bwMode="auto">
            <a:xfrm>
              <a:off x="2570" y="3201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Oval 28"/>
            <p:cNvSpPr>
              <a:spLocks noChangeArrowheads="1"/>
            </p:cNvSpPr>
            <p:nvPr/>
          </p:nvSpPr>
          <p:spPr bwMode="auto">
            <a:xfrm>
              <a:off x="948" y="2299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4931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 from disparity</a:t>
            </a:r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3643147" y="387405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6086309" y="387405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3100222" y="3231578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5543384" y="3231578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9"/>
          <p:cNvSpPr>
            <a:spLocks noChangeArrowheads="1"/>
          </p:cNvSpPr>
          <p:nvPr/>
        </p:nvSpPr>
        <p:spPr bwMode="auto">
          <a:xfrm>
            <a:off x="4781781" y="1263998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 flipV="1">
            <a:off x="3733633" y="1304153"/>
            <a:ext cx="1085850" cy="25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 flipH="1" flipV="1">
            <a:off x="4819483" y="1304153"/>
            <a:ext cx="1357312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 flipV="1">
            <a:off x="3695930" y="3231579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3446502" y="3363187"/>
            <a:ext cx="26321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f</a:t>
            </a:r>
          </a:p>
        </p:txBody>
      </p:sp>
      <p:sp>
        <p:nvSpPr>
          <p:cNvPr id="13327" name="Oval 14"/>
          <p:cNvSpPr>
            <a:spLocks noChangeArrowheads="1"/>
          </p:cNvSpPr>
          <p:nvPr/>
        </p:nvSpPr>
        <p:spPr bwMode="auto">
          <a:xfrm>
            <a:off x="3967394" y="3179950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Oval 15"/>
          <p:cNvSpPr>
            <a:spLocks noChangeArrowheads="1"/>
          </p:cNvSpPr>
          <p:nvPr/>
        </p:nvSpPr>
        <p:spPr bwMode="auto">
          <a:xfrm>
            <a:off x="5763947" y="3179950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 flipV="1">
            <a:off x="6133479" y="3257219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7"/>
          <p:cNvSpPr>
            <a:spLocks noChangeShapeType="1"/>
          </p:cNvSpPr>
          <p:nvPr/>
        </p:nvSpPr>
        <p:spPr bwMode="auto">
          <a:xfrm>
            <a:off x="3643146" y="3139796"/>
            <a:ext cx="361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0"/>
          <p:cNvSpPr txBox="1">
            <a:spLocks noChangeArrowheads="1"/>
          </p:cNvSpPr>
          <p:nvPr/>
        </p:nvSpPr>
        <p:spPr bwMode="auto">
          <a:xfrm>
            <a:off x="5812363" y="2774487"/>
            <a:ext cx="388248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x’</a:t>
            </a:r>
          </a:p>
        </p:txBody>
      </p:sp>
      <p:sp>
        <p:nvSpPr>
          <p:cNvPr id="13334" name="Text Box 21"/>
          <p:cNvSpPr txBox="1">
            <a:spLocks noChangeArrowheads="1"/>
          </p:cNvSpPr>
          <p:nvPr/>
        </p:nvSpPr>
        <p:spPr bwMode="auto">
          <a:xfrm>
            <a:off x="4267200" y="3948244"/>
            <a:ext cx="1266693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Baseline</a:t>
            </a:r>
            <a:br>
              <a:rPr lang="en-US" sz="2200"/>
            </a:br>
            <a:r>
              <a:rPr lang="en-US" sz="2200"/>
              <a:t>B</a:t>
            </a:r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 flipV="1">
            <a:off x="6991183" y="1304153"/>
            <a:ext cx="0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Text Box 23"/>
          <p:cNvSpPr txBox="1">
            <a:spLocks noChangeArrowheads="1"/>
          </p:cNvSpPr>
          <p:nvPr/>
        </p:nvSpPr>
        <p:spPr bwMode="auto">
          <a:xfrm>
            <a:off x="7088470" y="2261801"/>
            <a:ext cx="32573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z</a:t>
            </a:r>
          </a:p>
        </p:txBody>
      </p:sp>
      <p:sp>
        <p:nvSpPr>
          <p:cNvPr id="13337" name="Text Box 24"/>
          <p:cNvSpPr txBox="1">
            <a:spLocks noChangeArrowheads="1"/>
          </p:cNvSpPr>
          <p:nvPr/>
        </p:nvSpPr>
        <p:spPr bwMode="auto">
          <a:xfrm>
            <a:off x="3243493" y="3952122"/>
            <a:ext cx="916186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</a:t>
            </a:r>
            <a:endParaRPr lang="en-US" sz="2200" baseline="-25000"/>
          </a:p>
        </p:txBody>
      </p:sp>
      <p:sp>
        <p:nvSpPr>
          <p:cNvPr id="13338" name="Text Box 25"/>
          <p:cNvSpPr txBox="1">
            <a:spLocks noChangeArrowheads="1"/>
          </p:cNvSpPr>
          <p:nvPr/>
        </p:nvSpPr>
        <p:spPr bwMode="auto">
          <a:xfrm>
            <a:off x="5724358" y="3952122"/>
            <a:ext cx="916186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O’</a:t>
            </a:r>
            <a:endParaRPr lang="en-US" sz="2200" baseline="-25000"/>
          </a:p>
        </p:txBody>
      </p:sp>
      <p:sp>
        <p:nvSpPr>
          <p:cNvPr id="13339" name="Text Box 26"/>
          <p:cNvSpPr txBox="1">
            <a:spLocks noChangeArrowheads="1"/>
          </p:cNvSpPr>
          <p:nvPr/>
        </p:nvSpPr>
        <p:spPr bwMode="auto">
          <a:xfrm>
            <a:off x="4367046" y="795528"/>
            <a:ext cx="916186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  <a:endParaRPr lang="en-US" sz="2200" baseline="-25000"/>
          </a:p>
        </p:txBody>
      </p:sp>
      <p:sp>
        <p:nvSpPr>
          <p:cNvPr id="13340" name="Line 27"/>
          <p:cNvSpPr>
            <a:spLocks noChangeShapeType="1"/>
          </p:cNvSpPr>
          <p:nvPr/>
        </p:nvSpPr>
        <p:spPr bwMode="auto">
          <a:xfrm>
            <a:off x="3786419" y="3914208"/>
            <a:ext cx="2262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Text Box 28"/>
          <p:cNvSpPr txBox="1">
            <a:spLocks noChangeArrowheads="1"/>
          </p:cNvSpPr>
          <p:nvPr/>
        </p:nvSpPr>
        <p:spPr bwMode="auto">
          <a:xfrm>
            <a:off x="6131552" y="3433216"/>
            <a:ext cx="262037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f</a:t>
            </a:r>
          </a:p>
        </p:txBody>
      </p:sp>
      <p:graphicFrame>
        <p:nvGraphicFramePr>
          <p:cNvPr id="426028" name="Object 4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937387"/>
              </p:ext>
            </p:extLst>
          </p:nvPr>
        </p:nvGraphicFramePr>
        <p:xfrm>
          <a:off x="3222458" y="4834128"/>
          <a:ext cx="3581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6" name="Equation" r:id="rId4" imgW="1536480" imgH="393480" progId="Equation.3">
                  <p:embed/>
                </p:oleObj>
              </mc:Choice>
              <mc:Fallback>
                <p:oleObj name="Equation" r:id="rId4" imgW="153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458" y="4834128"/>
                        <a:ext cx="35814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6032" name="Text Box 48"/>
          <p:cNvSpPr txBox="1">
            <a:spLocks noChangeArrowheads="1"/>
          </p:cNvSpPr>
          <p:nvPr/>
        </p:nvSpPr>
        <p:spPr bwMode="auto">
          <a:xfrm>
            <a:off x="2729048" y="5900927"/>
            <a:ext cx="4532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Disparity is inversely proportional to depth.</a:t>
            </a: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 flipH="1">
            <a:off x="5842355" y="3139696"/>
            <a:ext cx="383454" cy="61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3687649" y="2722624"/>
            <a:ext cx="32573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</a:p>
        </p:txBody>
      </p:sp>
      <p:graphicFrame>
        <p:nvGraphicFramePr>
          <p:cNvPr id="4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955414"/>
              </p:ext>
            </p:extLst>
          </p:nvPr>
        </p:nvGraphicFramePr>
        <p:xfrm>
          <a:off x="1125371" y="2121091"/>
          <a:ext cx="177800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7" name="Equation" r:id="rId6" imgW="761760" imgH="393480" progId="Equation.3">
                  <p:embed/>
                </p:oleObj>
              </mc:Choice>
              <mc:Fallback>
                <p:oleObj name="Equation" r:id="rId6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371" y="2121091"/>
                        <a:ext cx="1778000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856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stereo matching algorithm</a:t>
            </a:r>
          </a:p>
        </p:txBody>
      </p:sp>
      <p:pic>
        <p:nvPicPr>
          <p:cNvPr id="39939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066801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5270" name="Line 6"/>
          <p:cNvSpPr>
            <a:spLocks noChangeShapeType="1"/>
          </p:cNvSpPr>
          <p:nvPr/>
        </p:nvSpPr>
        <p:spPr bwMode="auto">
          <a:xfrm>
            <a:off x="6096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876800" y="2971800"/>
            <a:ext cx="304800" cy="304800"/>
            <a:chOff x="2112" y="1872"/>
            <a:chExt cx="192" cy="192"/>
          </a:xfrm>
        </p:grpSpPr>
        <p:sp>
          <p:nvSpPr>
            <p:cNvPr id="39952" name="Oval 9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16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781800" y="2971800"/>
            <a:ext cx="304800" cy="304800"/>
            <a:chOff x="3600" y="1872"/>
            <a:chExt cx="192" cy="192"/>
          </a:xfrm>
        </p:grpSpPr>
        <p:sp>
          <p:nvSpPr>
            <p:cNvPr id="39950" name="Oval 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630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828800" y="4114800"/>
            <a:ext cx="8686800" cy="2438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For each pixel in the first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Find corresponding </a:t>
            </a:r>
            <a:r>
              <a:rPr lang="en-US" dirty="0" err="1"/>
              <a:t>epipolar</a:t>
            </a:r>
            <a:r>
              <a:rPr lang="en-US" dirty="0"/>
              <a:t> line in the right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Examine all pixels on the </a:t>
            </a:r>
            <a:r>
              <a:rPr lang="en-US" dirty="0" err="1"/>
              <a:t>epipolar</a:t>
            </a:r>
            <a:r>
              <a:rPr lang="en-US" dirty="0"/>
              <a:t> line and pick the best match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Triangulate the matches to get depth information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324600" y="2971800"/>
            <a:ext cx="304800" cy="304800"/>
            <a:chOff x="3600" y="1872"/>
            <a:chExt cx="192" cy="192"/>
          </a:xfrm>
        </p:grpSpPr>
        <p:sp>
          <p:nvSpPr>
            <p:cNvPr id="39948" name="Oval 1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8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239000" y="2971800"/>
            <a:ext cx="304800" cy="304800"/>
            <a:chOff x="3600" y="1872"/>
            <a:chExt cx="192" cy="192"/>
          </a:xfrm>
        </p:grpSpPr>
        <p:sp>
          <p:nvSpPr>
            <p:cNvPr id="39946" name="Oval 20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Rectangle 21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258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0" grpId="0" animBg="1"/>
      <p:bldP spid="396301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stereo matching algorithm</a:t>
            </a:r>
          </a:p>
        </p:txBody>
      </p:sp>
      <p:pic>
        <p:nvPicPr>
          <p:cNvPr id="46083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066801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40" name="Line 4"/>
          <p:cNvSpPr>
            <a:spLocks noChangeShapeType="1"/>
          </p:cNvSpPr>
          <p:nvPr/>
        </p:nvSpPr>
        <p:spPr bwMode="auto">
          <a:xfrm>
            <a:off x="48768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57600" y="2971800"/>
            <a:ext cx="304800" cy="304800"/>
            <a:chOff x="2112" y="1872"/>
            <a:chExt cx="192" cy="192"/>
          </a:xfrm>
        </p:grpSpPr>
        <p:sp>
          <p:nvSpPr>
            <p:cNvPr id="46096" name="Oval 6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Rectangle 7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562600" y="2971800"/>
            <a:ext cx="304800" cy="304800"/>
            <a:chOff x="3600" y="1872"/>
            <a:chExt cx="192" cy="192"/>
          </a:xfrm>
        </p:grpSpPr>
        <p:sp>
          <p:nvSpPr>
            <p:cNvPr id="46094" name="Oval 9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Rectangle 10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11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09600" y="4114800"/>
            <a:ext cx="8686800" cy="2438400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If necessary, rectify the two stereo images to transform </a:t>
            </a:r>
            <a:r>
              <a:rPr lang="en-US" dirty="0" err="1"/>
              <a:t>epipolar</a:t>
            </a:r>
            <a:r>
              <a:rPr lang="en-US" dirty="0"/>
              <a:t> lines into scanlines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For each pixel x in the first image</a:t>
            </a:r>
          </a:p>
          <a:p>
            <a:pPr lvl="1">
              <a:defRPr/>
            </a:pPr>
            <a:r>
              <a:rPr lang="en-US" dirty="0"/>
              <a:t>Find corresponding </a:t>
            </a:r>
            <a:r>
              <a:rPr lang="en-US" dirty="0" err="1"/>
              <a:t>epipolar</a:t>
            </a:r>
            <a:r>
              <a:rPr lang="en-US" dirty="0"/>
              <a:t> </a:t>
            </a:r>
            <a:r>
              <a:rPr lang="en-US" dirty="0" err="1"/>
              <a:t>scanline</a:t>
            </a:r>
            <a:r>
              <a:rPr lang="en-US" dirty="0"/>
              <a:t> in the right image</a:t>
            </a:r>
          </a:p>
          <a:p>
            <a:pPr lvl="1">
              <a:defRPr/>
            </a:pPr>
            <a:r>
              <a:rPr lang="en-US" dirty="0"/>
              <a:t>Examine all pixels on the </a:t>
            </a:r>
            <a:r>
              <a:rPr lang="en-US" dirty="0" err="1"/>
              <a:t>scanline</a:t>
            </a:r>
            <a:r>
              <a:rPr lang="en-US" dirty="0"/>
              <a:t> and pick the best match x’</a:t>
            </a:r>
          </a:p>
          <a:p>
            <a:pPr lvl="1">
              <a:defRPr/>
            </a:pPr>
            <a:r>
              <a:rPr lang="en-US" dirty="0"/>
              <a:t>Compute disparity x-x’ and set depth(x) = </a:t>
            </a:r>
            <a:r>
              <a:rPr lang="en-US" dirty="0" err="1"/>
              <a:t>fB</a:t>
            </a:r>
            <a:r>
              <a:rPr lang="en-US" dirty="0"/>
              <a:t>/(x-x’)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105400" y="2971800"/>
            <a:ext cx="304800" cy="304800"/>
            <a:chOff x="3600" y="1872"/>
            <a:chExt cx="192" cy="192"/>
          </a:xfrm>
        </p:grpSpPr>
        <p:sp>
          <p:nvSpPr>
            <p:cNvPr id="46092" name="Oval 13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Rectangle 14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019800" y="2971800"/>
            <a:ext cx="304800" cy="304800"/>
            <a:chOff x="3600" y="1872"/>
            <a:chExt cx="192" cy="192"/>
          </a:xfrm>
        </p:grpSpPr>
        <p:sp>
          <p:nvSpPr>
            <p:cNvPr id="46090" name="Oval 16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043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40" grpId="0" animBg="1"/>
      <p:bldP spid="731147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5"/>
          <p:cNvSpPr>
            <a:spLocks/>
          </p:cNvSpPr>
          <p:nvPr/>
        </p:nvSpPr>
        <p:spPr bwMode="auto">
          <a:xfrm>
            <a:off x="5629276" y="3749486"/>
            <a:ext cx="1884363" cy="314325"/>
          </a:xfrm>
          <a:custGeom>
            <a:avLst/>
            <a:gdLst>
              <a:gd name="T0" fmla="*/ 0 w 1468"/>
              <a:gd name="T1" fmla="*/ 2147483647 h 252"/>
              <a:gd name="T2" fmla="*/ 2147483647 w 1468"/>
              <a:gd name="T3" fmla="*/ 2147483647 h 252"/>
              <a:gd name="T4" fmla="*/ 2147483647 w 1468"/>
              <a:gd name="T5" fmla="*/ 2147483647 h 252"/>
              <a:gd name="T6" fmla="*/ 2147483647 w 1468"/>
              <a:gd name="T7" fmla="*/ 2147483647 h 252"/>
              <a:gd name="T8" fmla="*/ 2147483647 w 1468"/>
              <a:gd name="T9" fmla="*/ 2147483647 h 252"/>
              <a:gd name="T10" fmla="*/ 2147483647 w 1468"/>
              <a:gd name="T11" fmla="*/ 0 h 252"/>
              <a:gd name="T12" fmla="*/ 2147483647 w 1468"/>
              <a:gd name="T13" fmla="*/ 2147483647 h 252"/>
              <a:gd name="T14" fmla="*/ 2147483647 w 1468"/>
              <a:gd name="T15" fmla="*/ 2147483647 h 252"/>
              <a:gd name="T16" fmla="*/ 2147483647 w 1468"/>
              <a:gd name="T17" fmla="*/ 2147483647 h 252"/>
              <a:gd name="T18" fmla="*/ 2147483647 w 1468"/>
              <a:gd name="T19" fmla="*/ 2147483647 h 252"/>
              <a:gd name="T20" fmla="*/ 2147483647 w 1468"/>
              <a:gd name="T21" fmla="*/ 2147483647 h 252"/>
              <a:gd name="T22" fmla="*/ 2147483647 w 1468"/>
              <a:gd name="T23" fmla="*/ 2147483647 h 252"/>
              <a:gd name="T24" fmla="*/ 2147483647 w 1468"/>
              <a:gd name="T25" fmla="*/ 2147483647 h 252"/>
              <a:gd name="T26" fmla="*/ 2147483647 w 1468"/>
              <a:gd name="T27" fmla="*/ 2147483647 h 252"/>
              <a:gd name="T28" fmla="*/ 2147483647 w 1468"/>
              <a:gd name="T29" fmla="*/ 2147483647 h 252"/>
              <a:gd name="T30" fmla="*/ 2147483647 w 1468"/>
              <a:gd name="T31" fmla="*/ 2147483647 h 252"/>
              <a:gd name="T32" fmla="*/ 2147483647 w 1468"/>
              <a:gd name="T33" fmla="*/ 2147483647 h 252"/>
              <a:gd name="T34" fmla="*/ 2147483647 w 1468"/>
              <a:gd name="T35" fmla="*/ 2147483647 h 252"/>
              <a:gd name="T36" fmla="*/ 2147483647 w 1468"/>
              <a:gd name="T37" fmla="*/ 2147483647 h 252"/>
              <a:gd name="T38" fmla="*/ 2147483647 w 1468"/>
              <a:gd name="T39" fmla="*/ 2147483647 h 252"/>
              <a:gd name="T40" fmla="*/ 2147483647 w 1468"/>
              <a:gd name="T41" fmla="*/ 2147483647 h 252"/>
              <a:gd name="T42" fmla="*/ 2147483647 w 1468"/>
              <a:gd name="T43" fmla="*/ 2147483647 h 252"/>
              <a:gd name="T44" fmla="*/ 2147483647 w 1468"/>
              <a:gd name="T45" fmla="*/ 2147483647 h 252"/>
              <a:gd name="T46" fmla="*/ 2147483647 w 1468"/>
              <a:gd name="T47" fmla="*/ 2147483647 h 252"/>
              <a:gd name="T48" fmla="*/ 2147483647 w 1468"/>
              <a:gd name="T49" fmla="*/ 2147483647 h 252"/>
              <a:gd name="T50" fmla="*/ 2147483647 w 1468"/>
              <a:gd name="T51" fmla="*/ 2147483647 h 252"/>
              <a:gd name="T52" fmla="*/ 2147483647 w 1468"/>
              <a:gd name="T53" fmla="*/ 2147483647 h 252"/>
              <a:gd name="T54" fmla="*/ 2147483647 w 1468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68"/>
              <a:gd name="T85" fmla="*/ 0 h 252"/>
              <a:gd name="T86" fmla="*/ 1468 w 1468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68" h="252">
                <a:moveTo>
                  <a:pt x="0" y="5"/>
                </a:moveTo>
                <a:cubicBezTo>
                  <a:pt x="22" y="20"/>
                  <a:pt x="30" y="32"/>
                  <a:pt x="56" y="41"/>
                </a:cubicBezTo>
                <a:cubicBezTo>
                  <a:pt x="61" y="39"/>
                  <a:pt x="67" y="39"/>
                  <a:pt x="71" y="36"/>
                </a:cubicBezTo>
                <a:cubicBezTo>
                  <a:pt x="75" y="33"/>
                  <a:pt x="77" y="27"/>
                  <a:pt x="81" y="25"/>
                </a:cubicBezTo>
                <a:cubicBezTo>
                  <a:pt x="95" y="18"/>
                  <a:pt x="112" y="15"/>
                  <a:pt x="127" y="10"/>
                </a:cubicBezTo>
                <a:cubicBezTo>
                  <a:pt x="137" y="7"/>
                  <a:pt x="157" y="0"/>
                  <a:pt x="157" y="0"/>
                </a:cubicBezTo>
                <a:cubicBezTo>
                  <a:pt x="196" y="13"/>
                  <a:pt x="233" y="31"/>
                  <a:pt x="273" y="41"/>
                </a:cubicBezTo>
                <a:cubicBezTo>
                  <a:pt x="283" y="40"/>
                  <a:pt x="353" y="26"/>
                  <a:pt x="369" y="30"/>
                </a:cubicBezTo>
                <a:cubicBezTo>
                  <a:pt x="390" y="54"/>
                  <a:pt x="366" y="30"/>
                  <a:pt x="395" y="46"/>
                </a:cubicBezTo>
                <a:cubicBezTo>
                  <a:pt x="406" y="52"/>
                  <a:pt x="450" y="137"/>
                  <a:pt x="455" y="121"/>
                </a:cubicBezTo>
                <a:cubicBezTo>
                  <a:pt x="486" y="168"/>
                  <a:pt x="519" y="233"/>
                  <a:pt x="576" y="252"/>
                </a:cubicBezTo>
                <a:cubicBezTo>
                  <a:pt x="603" y="245"/>
                  <a:pt x="593" y="186"/>
                  <a:pt x="615" y="171"/>
                </a:cubicBezTo>
                <a:cubicBezTo>
                  <a:pt x="618" y="161"/>
                  <a:pt x="624" y="139"/>
                  <a:pt x="627" y="129"/>
                </a:cubicBezTo>
                <a:cubicBezTo>
                  <a:pt x="629" y="124"/>
                  <a:pt x="646" y="102"/>
                  <a:pt x="651" y="99"/>
                </a:cubicBezTo>
                <a:cubicBezTo>
                  <a:pt x="661" y="92"/>
                  <a:pt x="681" y="78"/>
                  <a:pt x="681" y="78"/>
                </a:cubicBezTo>
                <a:cubicBezTo>
                  <a:pt x="694" y="59"/>
                  <a:pt x="724" y="71"/>
                  <a:pt x="747" y="78"/>
                </a:cubicBezTo>
                <a:cubicBezTo>
                  <a:pt x="768" y="86"/>
                  <a:pt x="791" y="116"/>
                  <a:pt x="809" y="126"/>
                </a:cubicBezTo>
                <a:cubicBezTo>
                  <a:pt x="824" y="127"/>
                  <a:pt x="854" y="137"/>
                  <a:pt x="854" y="137"/>
                </a:cubicBezTo>
                <a:cubicBezTo>
                  <a:pt x="919" y="131"/>
                  <a:pt x="895" y="133"/>
                  <a:pt x="935" y="106"/>
                </a:cubicBezTo>
                <a:cubicBezTo>
                  <a:pt x="954" y="94"/>
                  <a:pt x="979" y="98"/>
                  <a:pt x="1001" y="96"/>
                </a:cubicBezTo>
                <a:cubicBezTo>
                  <a:pt x="1020" y="83"/>
                  <a:pt x="1042" y="78"/>
                  <a:pt x="1062" y="66"/>
                </a:cubicBezTo>
                <a:cubicBezTo>
                  <a:pt x="1096" y="71"/>
                  <a:pt x="1169" y="82"/>
                  <a:pt x="1198" y="101"/>
                </a:cubicBezTo>
                <a:cubicBezTo>
                  <a:pt x="1221" y="117"/>
                  <a:pt x="1247" y="133"/>
                  <a:pt x="1274" y="142"/>
                </a:cubicBezTo>
                <a:cubicBezTo>
                  <a:pt x="1291" y="159"/>
                  <a:pt x="1312" y="170"/>
                  <a:pt x="1334" y="177"/>
                </a:cubicBezTo>
                <a:cubicBezTo>
                  <a:pt x="1370" y="173"/>
                  <a:pt x="1383" y="175"/>
                  <a:pt x="1410" y="157"/>
                </a:cubicBezTo>
                <a:cubicBezTo>
                  <a:pt x="1417" y="135"/>
                  <a:pt x="1429" y="117"/>
                  <a:pt x="1446" y="101"/>
                </a:cubicBezTo>
                <a:cubicBezTo>
                  <a:pt x="1448" y="96"/>
                  <a:pt x="1447" y="90"/>
                  <a:pt x="1451" y="86"/>
                </a:cubicBezTo>
                <a:cubicBezTo>
                  <a:pt x="1468" y="69"/>
                  <a:pt x="1466" y="90"/>
                  <a:pt x="1466" y="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07" name="Group 6"/>
          <p:cNvGrpSpPr>
            <a:grpSpLocks/>
          </p:cNvGrpSpPr>
          <p:nvPr/>
        </p:nvGrpSpPr>
        <p:grpSpPr bwMode="auto">
          <a:xfrm>
            <a:off x="5632451" y="3611372"/>
            <a:ext cx="1909763" cy="477838"/>
            <a:chOff x="2064" y="2160"/>
            <a:chExt cx="1488" cy="384"/>
          </a:xfrm>
        </p:grpSpPr>
        <p:sp>
          <p:nvSpPr>
            <p:cNvPr id="47126" name="Line 7"/>
            <p:cNvSpPr>
              <a:spLocks noChangeShapeType="1"/>
            </p:cNvSpPr>
            <p:nvPr/>
          </p:nvSpPr>
          <p:spPr bwMode="auto">
            <a:xfrm flipV="1">
              <a:off x="2064" y="21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8"/>
            <p:cNvSpPr>
              <a:spLocks noChangeShapeType="1"/>
            </p:cNvSpPr>
            <p:nvPr/>
          </p:nvSpPr>
          <p:spPr bwMode="auto">
            <a:xfrm>
              <a:off x="2064" y="254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4267201" y="3471672"/>
            <a:ext cx="1344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Matching cost</a:t>
            </a: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7559676" y="3852672"/>
            <a:ext cx="898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disparity</a:t>
            </a:r>
          </a:p>
        </p:txBody>
      </p:sp>
      <p:pic>
        <p:nvPicPr>
          <p:cNvPr id="47110" name="Picture 11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103123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2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5538" y="1103123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Line 13"/>
          <p:cNvSpPr>
            <a:spLocks noChangeShapeType="1"/>
          </p:cNvSpPr>
          <p:nvPr/>
        </p:nvSpPr>
        <p:spPr bwMode="auto">
          <a:xfrm>
            <a:off x="1363664" y="1998472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Rectangle 14"/>
          <p:cNvSpPr>
            <a:spLocks noChangeArrowheads="1"/>
          </p:cNvSpPr>
          <p:nvPr/>
        </p:nvSpPr>
        <p:spPr bwMode="auto">
          <a:xfrm>
            <a:off x="2941639" y="1939735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14" name="Group 15"/>
          <p:cNvGrpSpPr>
            <a:grpSpLocks/>
          </p:cNvGrpSpPr>
          <p:nvPr/>
        </p:nvGrpSpPr>
        <p:grpSpPr bwMode="auto">
          <a:xfrm>
            <a:off x="5945188" y="1939735"/>
            <a:ext cx="862012" cy="119062"/>
            <a:chOff x="3111" y="3838"/>
            <a:chExt cx="672" cy="96"/>
          </a:xfrm>
        </p:grpSpPr>
        <p:sp>
          <p:nvSpPr>
            <p:cNvPr id="47121" name="Rectangle 16"/>
            <p:cNvSpPr>
              <a:spLocks noChangeArrowheads="1"/>
            </p:cNvSpPr>
            <p:nvPr/>
          </p:nvSpPr>
          <p:spPr bwMode="auto">
            <a:xfrm>
              <a:off x="3399" y="3838"/>
              <a:ext cx="96" cy="96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Rectangle 17"/>
            <p:cNvSpPr>
              <a:spLocks noChangeArrowheads="1"/>
            </p:cNvSpPr>
            <p:nvPr/>
          </p:nvSpPr>
          <p:spPr bwMode="auto">
            <a:xfrm>
              <a:off x="3111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Rectangle 18"/>
            <p:cNvSpPr>
              <a:spLocks noChangeArrowheads="1"/>
            </p:cNvSpPr>
            <p:nvPr/>
          </p:nvSpPr>
          <p:spPr bwMode="auto">
            <a:xfrm>
              <a:off x="3255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Rectangle 19"/>
            <p:cNvSpPr>
              <a:spLocks noChangeArrowheads="1"/>
            </p:cNvSpPr>
            <p:nvPr/>
          </p:nvSpPr>
          <p:spPr bwMode="auto">
            <a:xfrm>
              <a:off x="3543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Rectangle 20"/>
            <p:cNvSpPr>
              <a:spLocks noChangeArrowheads="1"/>
            </p:cNvSpPr>
            <p:nvPr/>
          </p:nvSpPr>
          <p:spPr bwMode="auto">
            <a:xfrm>
              <a:off x="3687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5" name="Text Box 21"/>
          <p:cNvSpPr txBox="1">
            <a:spLocks noChangeArrowheads="1"/>
          </p:cNvSpPr>
          <p:nvPr/>
        </p:nvSpPr>
        <p:spPr bwMode="auto">
          <a:xfrm>
            <a:off x="2849564" y="804672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7116" name="Text Box 22"/>
          <p:cNvSpPr txBox="1">
            <a:spLocks noChangeArrowheads="1"/>
          </p:cNvSpPr>
          <p:nvPr/>
        </p:nvSpPr>
        <p:spPr bwMode="auto">
          <a:xfrm>
            <a:off x="6146800" y="804672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7117" name="Freeform 23"/>
          <p:cNvSpPr>
            <a:spLocks/>
          </p:cNvSpPr>
          <p:nvPr/>
        </p:nvSpPr>
        <p:spPr bwMode="auto">
          <a:xfrm>
            <a:off x="6354763" y="1103122"/>
            <a:ext cx="23812" cy="3219450"/>
          </a:xfrm>
          <a:custGeom>
            <a:avLst/>
            <a:gdLst>
              <a:gd name="T0" fmla="*/ 2147483647 w 18"/>
              <a:gd name="T1" fmla="*/ 0 h 2587"/>
              <a:gd name="T2" fmla="*/ 0 w 18"/>
              <a:gd name="T3" fmla="*/ 2147483647 h 2587"/>
              <a:gd name="T4" fmla="*/ 0 60000 65536"/>
              <a:gd name="T5" fmla="*/ 0 60000 65536"/>
              <a:gd name="T6" fmla="*/ 0 w 18"/>
              <a:gd name="T7" fmla="*/ 0 h 2587"/>
              <a:gd name="T8" fmla="*/ 18 w 18"/>
              <a:gd name="T9" fmla="*/ 2587 h 25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2587">
                <a:moveTo>
                  <a:pt x="18" y="0"/>
                </a:moveTo>
                <a:lnTo>
                  <a:pt x="0" y="258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Text Box 24"/>
          <p:cNvSpPr txBox="1">
            <a:spLocks noChangeArrowheads="1"/>
          </p:cNvSpPr>
          <p:nvPr/>
        </p:nvSpPr>
        <p:spPr bwMode="auto">
          <a:xfrm>
            <a:off x="519114" y="1795272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7119" name="Rectangle 25"/>
          <p:cNvSpPr>
            <a:spLocks noGrp="1" noChangeArrowheads="1"/>
          </p:cNvSpPr>
          <p:nvPr>
            <p:ph type="title"/>
          </p:nvPr>
        </p:nvSpPr>
        <p:spPr>
          <a:xfrm>
            <a:off x="609600" y="-33528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/>
              <a:t>Correspondence search</a:t>
            </a:r>
          </a:p>
        </p:txBody>
      </p:sp>
      <p:sp>
        <p:nvSpPr>
          <p:cNvPr id="2561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609600" y="4462272"/>
            <a:ext cx="7772400" cy="19812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Slide a window along the right scanline and compare contents of that window with the reference window in the left image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Matching cost: SSD or normalized correlation</a:t>
            </a:r>
          </a:p>
        </p:txBody>
      </p:sp>
    </p:spTree>
    <p:extLst>
      <p:ext uri="{BB962C8B-B14F-4D97-AF65-F5344CB8AC3E}">
        <p14:creationId xmlns:p14="http://schemas.microsoft.com/office/powerpoint/2010/main" val="4035529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0860" y="1100074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9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8585" y="1100074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Line 10"/>
          <p:cNvSpPr>
            <a:spLocks noChangeShapeType="1"/>
          </p:cNvSpPr>
          <p:nvPr/>
        </p:nvSpPr>
        <p:spPr bwMode="auto">
          <a:xfrm>
            <a:off x="1366711" y="1995423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2944686" y="1936686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18"/>
          <p:cNvSpPr txBox="1">
            <a:spLocks noChangeArrowheads="1"/>
          </p:cNvSpPr>
          <p:nvPr/>
        </p:nvSpPr>
        <p:spPr bwMode="auto">
          <a:xfrm>
            <a:off x="2852611" y="813815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8135" name="Text Box 19"/>
          <p:cNvSpPr txBox="1">
            <a:spLocks noChangeArrowheads="1"/>
          </p:cNvSpPr>
          <p:nvPr/>
        </p:nvSpPr>
        <p:spPr bwMode="auto">
          <a:xfrm>
            <a:off x="6149847" y="813815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8136" name="Text Box 21"/>
          <p:cNvSpPr txBox="1">
            <a:spLocks noChangeArrowheads="1"/>
          </p:cNvSpPr>
          <p:nvPr/>
        </p:nvSpPr>
        <p:spPr bwMode="auto">
          <a:xfrm>
            <a:off x="522161" y="1792223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8137" name="Rectangle 22"/>
          <p:cNvSpPr>
            <a:spLocks noGrp="1" noChangeArrowheads="1"/>
          </p:cNvSpPr>
          <p:nvPr>
            <p:ph type="title"/>
          </p:nvPr>
        </p:nvSpPr>
        <p:spPr>
          <a:xfrm>
            <a:off x="609600" y="-24321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/>
              <a:t>Correspondence search</a:t>
            </a:r>
          </a:p>
        </p:txBody>
      </p:sp>
      <p:pic>
        <p:nvPicPr>
          <p:cNvPr id="48138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3335" y="3621024"/>
            <a:ext cx="32004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Text Box 26"/>
          <p:cNvSpPr txBox="1">
            <a:spLocks noChangeArrowheads="1"/>
          </p:cNvSpPr>
          <p:nvPr/>
        </p:nvSpPr>
        <p:spPr bwMode="auto">
          <a:xfrm>
            <a:off x="6054597" y="6149911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SSD</a:t>
            </a:r>
          </a:p>
        </p:txBody>
      </p:sp>
      <p:sp>
        <p:nvSpPr>
          <p:cNvPr id="48140" name="Freeform 27"/>
          <p:cNvSpPr>
            <a:spLocks/>
          </p:cNvSpPr>
          <p:nvPr/>
        </p:nvSpPr>
        <p:spPr bwMode="auto">
          <a:xfrm>
            <a:off x="6381623" y="1100073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55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8383" y="1100201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6108" y="1100201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364234" y="199555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942209" y="193681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850134" y="80175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147370" y="80175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19684" y="179235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5760020" y="6150038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Norm. corr</a:t>
            </a:r>
          </a:p>
        </p:txBody>
      </p:sp>
      <p:pic>
        <p:nvPicPr>
          <p:cNvPr id="4916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4984" y="3617976"/>
            <a:ext cx="3176587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4" name="Freeform 12"/>
          <p:cNvSpPr>
            <a:spLocks/>
          </p:cNvSpPr>
          <p:nvPr/>
        </p:nvSpPr>
        <p:spPr bwMode="auto">
          <a:xfrm>
            <a:off x="6379146" y="110020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2696994F-639E-495C-8036-2F32E3F2E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-24321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/>
              <a:t>Correspondence search</a:t>
            </a:r>
          </a:p>
        </p:txBody>
      </p:sp>
    </p:spTree>
    <p:extLst>
      <p:ext uri="{BB962C8B-B14F-4D97-AF65-F5344CB8AC3E}">
        <p14:creationId xmlns:p14="http://schemas.microsoft.com/office/powerpoint/2010/main" val="550866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with window search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851197"/>
              </p:ext>
            </p:extLst>
          </p:nvPr>
        </p:nvGraphicFramePr>
        <p:xfrm>
          <a:off x="5257800" y="4429824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951" name="Image" r:id="rId4" imgW="4422167" imgH="3202259" progId="">
                  <p:embed/>
                </p:oleObj>
              </mc:Choice>
              <mc:Fallback>
                <p:oleObj name="Image" r:id="rId4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429824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224983" y="4050268"/>
            <a:ext cx="2710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Window-based matching</a:t>
            </a:r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343364"/>
              </p:ext>
            </p:extLst>
          </p:nvPr>
        </p:nvGraphicFramePr>
        <p:xfrm>
          <a:off x="914400" y="4429824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952" name="Image" r:id="rId6" imgW="4422167" imgH="3202259" progId="">
                  <p:embed/>
                </p:oleObj>
              </mc:Choice>
              <mc:Fallback>
                <p:oleObj name="Image" r:id="rId6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29824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172030" y="4038600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Ground truth</a:t>
            </a:r>
          </a:p>
        </p:txBody>
      </p:sp>
      <p:pic>
        <p:nvPicPr>
          <p:cNvPr id="14343" name="Picture 7" descr="scene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1373886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4423337" y="1078468"/>
            <a:ext cx="6719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718986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/>
              <a:t>Add constraints and solve with graph cuts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413197"/>
              </p:ext>
            </p:extLst>
          </p:nvPr>
        </p:nvGraphicFramePr>
        <p:xfrm>
          <a:off x="4495800" y="2218944"/>
          <a:ext cx="4422775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927" name="Image" r:id="rId4" imgW="4422167" imgH="3202259" progId="">
                  <p:embed/>
                </p:oleObj>
              </mc:Choice>
              <mc:Fallback>
                <p:oleObj name="Image" r:id="rId4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218944"/>
                        <a:ext cx="4422775" cy="320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4174" y="5376816"/>
            <a:ext cx="419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Graph cuts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6087891" y="5375229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Ground truth</a:t>
            </a:r>
          </a:p>
        </p:txBody>
      </p:sp>
      <p:pic>
        <p:nvPicPr>
          <p:cNvPr id="1741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07974" y="2218944"/>
            <a:ext cx="4114800" cy="3194050"/>
          </a:xfrm>
          <a:noFill/>
        </p:spPr>
      </p:pic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350837" y="6417883"/>
            <a:ext cx="817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>
              <a:spcBef>
                <a:spcPct val="20000"/>
              </a:spcBef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For the latest and greatest:  </a:t>
            </a:r>
            <a:r>
              <a:rPr lang="en-US" sz="2000">
                <a:ea typeface="Arial Unicode MS" pitchFamily="34" charset="-128"/>
                <a:cs typeface="Arial Unicode MS" pitchFamily="34" charset="-128"/>
                <a:hlinkClick r:id="rId7"/>
              </a:rPr>
              <a:t>http://www.middlebury.edu/stereo/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231774" y="5681617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000">
                <a:sym typeface="Symbol" pitchFamily="18" charset="2"/>
              </a:rPr>
              <a:t>Y. Boykov, O. Veksler, and R. Zabih, </a:t>
            </a:r>
            <a:r>
              <a:rPr lang="en-US" sz="2000">
                <a:sym typeface="Symbol" pitchFamily="18" charset="2"/>
                <a:hlinkClick r:id="rId8"/>
              </a:rPr>
              <a:t>Fast Approximate Energy Minimization via Graph Cuts</a:t>
            </a:r>
            <a:r>
              <a:rPr lang="en-US" sz="2000">
                <a:sym typeface="Symbol" pitchFamily="18" charset="2"/>
              </a:rPr>
              <a:t>,  PAMI 2001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32162"/>
              </p:ext>
            </p:extLst>
          </p:nvPr>
        </p:nvGraphicFramePr>
        <p:xfrm>
          <a:off x="2670174" y="1075944"/>
          <a:ext cx="178843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928" name="Image" r:id="rId9" imgW="4422167" imgH="3202259" progId="">
                  <p:embed/>
                </p:oleObj>
              </mc:Choice>
              <mc:Fallback>
                <p:oleObj name="Image" r:id="rId9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174" y="1075944"/>
                        <a:ext cx="1788432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9574" y="138074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137857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Kinect</a:t>
            </a:r>
            <a:r>
              <a:rPr lang="en-US" dirty="0"/>
              <a:t> Device</a:t>
            </a:r>
          </a:p>
        </p:txBody>
      </p:sp>
      <p:pic>
        <p:nvPicPr>
          <p:cNvPr id="584706" name="Picture 2" descr="http://gamersushi.com/wp-content/uploads/2010/11/kinect-dev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72" y="1298448"/>
            <a:ext cx="81455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88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Failures of correspondence search</a:t>
            </a:r>
          </a:p>
        </p:txBody>
      </p:sp>
      <p:pic>
        <p:nvPicPr>
          <p:cNvPr id="624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1111315"/>
            <a:ext cx="37338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1103376"/>
            <a:ext cx="4191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46" name="Text Box 6"/>
          <p:cNvSpPr txBox="1">
            <a:spLocks noChangeArrowheads="1"/>
          </p:cNvSpPr>
          <p:nvPr/>
        </p:nvSpPr>
        <p:spPr bwMode="auto">
          <a:xfrm>
            <a:off x="914399" y="3313176"/>
            <a:ext cx="2287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Textureless surfaces</a:t>
            </a:r>
          </a:p>
        </p:txBody>
      </p:sp>
      <p:sp>
        <p:nvSpPr>
          <p:cNvPr id="624647" name="Text Box 7"/>
          <p:cNvSpPr txBox="1">
            <a:spLocks noChangeArrowheads="1"/>
          </p:cNvSpPr>
          <p:nvPr/>
        </p:nvSpPr>
        <p:spPr bwMode="auto">
          <a:xfrm>
            <a:off x="5029199" y="3235389"/>
            <a:ext cx="2390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Occlusions, repetition</a:t>
            </a:r>
          </a:p>
        </p:txBody>
      </p:sp>
      <p:sp>
        <p:nvSpPr>
          <p:cNvPr id="624648" name="Text Box 8"/>
          <p:cNvSpPr txBox="1">
            <a:spLocks noChangeArrowheads="1"/>
          </p:cNvSpPr>
          <p:nvPr/>
        </p:nvSpPr>
        <p:spPr bwMode="auto">
          <a:xfrm>
            <a:off x="1839913" y="6284976"/>
            <a:ext cx="41857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Non-Lambertian surfaces, specularities</a:t>
            </a:r>
          </a:p>
        </p:txBody>
      </p:sp>
      <p:pic>
        <p:nvPicPr>
          <p:cNvPr id="62465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99" y="3922777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4249" y="3922777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3922776"/>
            <a:ext cx="22574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09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6" grpId="0"/>
      <p:bldP spid="624647" grpId="0"/>
      <p:bldP spid="6246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Projections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2828835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hlinkClick r:id="rId2"/>
              </a:rPr>
              <a:t>http://www.youtube.com/watch?v=28JwgxbQx8w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136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from Projector-Sensor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4608"/>
            <a:ext cx="7772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Only one image:  How is it possible to get depth?</a:t>
            </a:r>
          </a:p>
          <a:p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 rot="10800000">
            <a:off x="2362156" y="5018433"/>
            <a:ext cx="914400" cy="7239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V="1">
            <a:off x="2819356" y="2350007"/>
            <a:ext cx="1265020" cy="2668426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4422705" y="5018433"/>
            <a:ext cx="914400" cy="7239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50273" y="5855208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Projector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12977" y="5855208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Sensor</a:t>
            </a:r>
          </a:p>
        </p:txBody>
      </p:sp>
      <p:cxnSp>
        <p:nvCxnSpPr>
          <p:cNvPr id="13" name="Straight Connector 12"/>
          <p:cNvCxnSpPr>
            <a:endCxn id="10" idx="2"/>
          </p:cNvCxnSpPr>
          <p:nvPr/>
        </p:nvCxnSpPr>
        <p:spPr>
          <a:xfrm>
            <a:off x="3736905" y="3191255"/>
            <a:ext cx="1143001" cy="1827178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50274" y="3191255"/>
            <a:ext cx="36105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95207" y="2775757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Scene Surface</a:t>
            </a:r>
          </a:p>
        </p:txBody>
      </p:sp>
    </p:spTree>
    <p:extLst>
      <p:ext uri="{BB962C8B-B14F-4D97-AF65-F5344CB8AC3E}">
        <p14:creationId xmlns:p14="http://schemas.microsoft.com/office/powerpoint/2010/main" val="2027011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stereo algorithms apply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6593" y="5346700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Projector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7600" y="5346700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Sensor</a:t>
            </a:r>
          </a:p>
        </p:txBody>
      </p:sp>
    </p:spTree>
    <p:extLst>
      <p:ext uri="{BB962C8B-B14F-4D97-AF65-F5344CB8AC3E}">
        <p14:creationId xmlns:p14="http://schemas.microsoft.com/office/powerpoint/2010/main" val="679075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Example: Book vs. No Book</a:t>
            </a:r>
          </a:p>
        </p:txBody>
      </p:sp>
      <p:pic>
        <p:nvPicPr>
          <p:cNvPr id="588804" name="Picture 4" descr="http://www.futurepicture.org/Kinect_Hacking/Kinect_Pattern/Kinect_Book_2_IMG_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120"/>
            <a:ext cx="9181278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827" y="-45720"/>
            <a:ext cx="3581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http://www.futurepicture.org/?p=97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014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802" name="Picture 2" descr="http://www.futurepicture.org/Kinect_Hacking/Kinect_Pattern/Kinect_Book_1_IMG_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120"/>
            <a:ext cx="9181277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Example: Book vs. No Book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4A35E6-4FAF-499A-AFEB-11603333C0C2}"/>
              </a:ext>
            </a:extLst>
          </p:cNvPr>
          <p:cNvSpPr txBox="1"/>
          <p:nvPr/>
        </p:nvSpPr>
        <p:spPr>
          <a:xfrm>
            <a:off x="5562827" y="-45720"/>
            <a:ext cx="3581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http://www.futurepicture.org/?p=97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1018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Region-growing Random Dot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7958"/>
            <a:ext cx="8534400" cy="51355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Detect dots (“speckles”) and label them unknown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Randomly select a region anchor, a dot with unknown depth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Windowed search via normalized cross correlation along </a:t>
            </a:r>
            <a:r>
              <a:rPr lang="en-US" dirty="0" err="1"/>
              <a:t>scanline</a:t>
            </a:r>
            <a:endParaRPr lang="en-US" dirty="0"/>
          </a:p>
          <a:p>
            <a:pPr marL="1314450" lvl="2" indent="-514350">
              <a:buFont typeface="Calibri" pitchFamily="34" charset="0"/>
              <a:buChar char="–"/>
            </a:pPr>
            <a:r>
              <a:rPr lang="en-US" dirty="0"/>
              <a:t>Check that best match score is greater than threshold; if not, mark as “invalid” and go to 2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Region growing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/>
              <a:t>Neighboring pixels are added to a queue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/>
              <a:t>For each pixel in queue, initialize by anchor’s shift; then search small local neighborhood; if matched, add neighbors to queue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/>
              <a:t>Stop when no pixels are left in the queue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until all dots have known depth or are marked “invalid”</a:t>
            </a:r>
          </a:p>
          <a:p>
            <a:pPr marL="800100" lvl="2" indent="0">
              <a:buNone/>
            </a:pPr>
            <a:endParaRPr lang="en-US" dirty="0"/>
          </a:p>
          <a:p>
            <a:pPr marL="914400" lvl="1" indent="-514350"/>
            <a:endParaRPr lang="en-US" dirty="0"/>
          </a:p>
          <a:p>
            <a:pPr marL="914400" lvl="1" indent="-514350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6384511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http://www.wipo.int/patentscope/search/en/WO2007043036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Projected IR vs. Natural Light Stereo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984" y="1066800"/>
            <a:ext cx="8229600" cy="57150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What are the advantages of IR?</a:t>
            </a:r>
          </a:p>
          <a:p>
            <a:pPr lvl="1"/>
            <a:r>
              <a:rPr lang="en-US" dirty="0"/>
              <a:t>Works in low light conditions</a:t>
            </a:r>
          </a:p>
          <a:p>
            <a:pPr lvl="1"/>
            <a:r>
              <a:rPr lang="en-US" dirty="0"/>
              <a:t>Does not rely on having textured objects</a:t>
            </a:r>
          </a:p>
          <a:p>
            <a:pPr lvl="1"/>
            <a:r>
              <a:rPr lang="en-US" dirty="0"/>
              <a:t>Not confused by repeated scene textures</a:t>
            </a:r>
          </a:p>
          <a:p>
            <a:pPr lvl="1"/>
            <a:r>
              <a:rPr lang="en-US" dirty="0"/>
              <a:t>Can tailor algorithm to produced pattern</a:t>
            </a:r>
          </a:p>
          <a:p>
            <a:endParaRPr lang="en-US" dirty="0"/>
          </a:p>
          <a:p>
            <a:r>
              <a:rPr lang="en-US" dirty="0"/>
              <a:t>What are advantages of natural light?</a:t>
            </a:r>
          </a:p>
          <a:p>
            <a:pPr lvl="1"/>
            <a:r>
              <a:rPr lang="en-US" dirty="0"/>
              <a:t>Works outside, anywhere with sufficient light</a:t>
            </a:r>
          </a:p>
          <a:p>
            <a:pPr lvl="1"/>
            <a:r>
              <a:rPr lang="en-US" dirty="0"/>
              <a:t>Uses less energy</a:t>
            </a:r>
          </a:p>
          <a:p>
            <a:pPr lvl="1"/>
            <a:r>
              <a:rPr lang="en-US" dirty="0"/>
              <a:t>Resolution limited only by sensors, not projector</a:t>
            </a:r>
          </a:p>
          <a:p>
            <a:pPr lvl="1"/>
            <a:endParaRPr lang="en-US" dirty="0"/>
          </a:p>
          <a:p>
            <a:r>
              <a:rPr lang="en-US" dirty="0"/>
              <a:t>Difficulties with both</a:t>
            </a:r>
          </a:p>
          <a:p>
            <a:pPr lvl="1"/>
            <a:r>
              <a:rPr lang="en-US" dirty="0"/>
              <a:t>Very dark surfaces may not reflect enough light</a:t>
            </a:r>
          </a:p>
          <a:p>
            <a:pPr lvl="1"/>
            <a:r>
              <a:rPr lang="en-US" dirty="0"/>
              <a:t>Specular reflection in mirrors or metal causes trouble</a:t>
            </a:r>
          </a:p>
        </p:txBody>
      </p:sp>
    </p:spTree>
    <p:extLst>
      <p:ext uri="{BB962C8B-B14F-4D97-AF65-F5344CB8AC3E}">
        <p14:creationId xmlns:p14="http://schemas.microsoft.com/office/powerpoint/2010/main" val="380799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Kinect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/>
              <a:t>3D Scanner: </a:t>
            </a:r>
            <a:r>
              <a:rPr lang="en-US" sz="2000" dirty="0">
                <a:hlinkClick r:id="rId2"/>
              </a:rPr>
              <a:t>http://www.youtube.com/watch?v=V7LthXRoESw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IllumiRoom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http://research.microsoft.com/apps/video/default.aspx?id=191304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dirty="0">
                <a:hlinkClick r:id="rId4"/>
              </a:rPr>
              <a:t>https://www.youtube.com/watch?v=nGGMv9RnJIA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7967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Warning: lots of wrong info on web</a:t>
            </a:r>
          </a:p>
          <a:p>
            <a:endParaRPr lang="en-US" dirty="0"/>
          </a:p>
          <a:p>
            <a:r>
              <a:rPr lang="en-US" dirty="0"/>
              <a:t>Great site by Daniel </a:t>
            </a:r>
            <a:r>
              <a:rPr lang="en-US" dirty="0" err="1"/>
              <a:t>Reetz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http://www.futurepicture.org/?p=97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Kinect</a:t>
            </a:r>
            <a:r>
              <a:rPr lang="en-US" dirty="0"/>
              <a:t> patents: </a:t>
            </a:r>
            <a:r>
              <a:rPr lang="en-US" dirty="0">
                <a:hlinkClick r:id="rId3"/>
              </a:rPr>
              <a:t>http://www.faqs.org/patents/app/20100118123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http://www.faqs.org/patents/app/20100020078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http://www.faqs.org/patents/app/20100007717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Kinect</a:t>
            </a:r>
            <a:r>
              <a:rPr lang="en-US" dirty="0"/>
              <a:t> Device</a:t>
            </a:r>
          </a:p>
        </p:txBody>
      </p:sp>
      <p:pic>
        <p:nvPicPr>
          <p:cNvPr id="583682" name="Picture 2" descr="PrimeSensor-Depth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19632"/>
            <a:ext cx="7113679" cy="57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407" y="6550224"/>
            <a:ext cx="3039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illustration source: primesense.com</a:t>
            </a:r>
          </a:p>
        </p:txBody>
      </p:sp>
    </p:spTree>
    <p:extLst>
      <p:ext uri="{BB962C8B-B14F-4D97-AF65-F5344CB8AC3E}">
        <p14:creationId xmlns:p14="http://schemas.microsoft.com/office/powerpoint/2010/main" val="1799243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Kinect v2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24" y="1295400"/>
            <a:ext cx="3386328" cy="5135563"/>
          </a:xfrm>
        </p:spPr>
        <p:txBody>
          <a:bodyPr>
            <a:normAutofit/>
          </a:bodyPr>
          <a:lstStyle/>
          <a:p>
            <a:r>
              <a:rPr lang="en-US" sz="2400" dirty="0"/>
              <a:t>Time of flight sensor</a:t>
            </a:r>
          </a:p>
          <a:p>
            <a:pPr lvl="1"/>
            <a:r>
              <a:rPr lang="en-US" sz="2000" dirty="0"/>
              <a:t>Turn on and off two co-located pixels in alternation very quickly (e.g., 10 GHz)</a:t>
            </a:r>
          </a:p>
          <a:p>
            <a:pPr lvl="1"/>
            <a:r>
              <a:rPr lang="en-US" sz="2000" dirty="0"/>
              <a:t>Pulse laser just as quickly</a:t>
            </a:r>
          </a:p>
          <a:p>
            <a:pPr lvl="1"/>
            <a:r>
              <a:rPr lang="en-US" sz="2000" dirty="0"/>
              <a:t>Ratio of light achieved by the two pixels tells travel time (i.e., distance) of laser </a:t>
            </a:r>
          </a:p>
          <a:p>
            <a:pPr lvl="1"/>
            <a:r>
              <a:rPr lang="en-US" sz="2000" dirty="0"/>
              <a:t>By modifying the pulse frequency, you get a low-res and high-res estimate of travel time</a:t>
            </a:r>
          </a:p>
          <a:p>
            <a:pPr lvl="1"/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28472" y="62116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http://www.gamasutra.com/blogs/DanielLau/20131127/205820/The_Science_Behind_Kinects_or_Kinect_10_versus_20.php</a:t>
            </a:r>
            <a:endParaRPr lang="en-US" dirty="0"/>
          </a:p>
        </p:txBody>
      </p:sp>
      <p:pic>
        <p:nvPicPr>
          <p:cNvPr id="594946" name="Picture 2" descr="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81846"/>
            <a:ext cx="526732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909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Pose from depth</a:t>
            </a:r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372362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371600" y="1067562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IR Projector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71600" y="2456688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IR Sensor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3652" y="294029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Light Pattern</a:t>
            </a:r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429946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14229" y="62507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 Image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7613" y="3560065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Stereo Algorithm</a:t>
            </a:r>
          </a:p>
        </p:txBody>
      </p:sp>
      <p:sp>
        <p:nvSpPr>
          <p:cNvPr id="15" name="Down Arrow 14"/>
          <p:cNvSpPr/>
          <p:nvPr/>
        </p:nvSpPr>
        <p:spPr>
          <a:xfrm rot="17820251">
            <a:off x="4036149" y="1300621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966675" y="2393272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381905" y="3560064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712202" y="4588292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46" y="4122931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17475" y="4365004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Segmentation, </a:t>
            </a:r>
          </a:p>
          <a:p>
            <a:r>
              <a:rPr lang="en-US" dirty="0"/>
              <a:t>Part Prediction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4936" y="62425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Body Pose</a:t>
            </a:r>
          </a:p>
        </p:txBody>
      </p:sp>
      <p:sp>
        <p:nvSpPr>
          <p:cNvPr id="3" name="Oval 2"/>
          <p:cNvSpPr/>
          <p:nvPr/>
        </p:nvSpPr>
        <p:spPr>
          <a:xfrm>
            <a:off x="3962400" y="3560064"/>
            <a:ext cx="4992413" cy="3297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2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estimate pose from depth image</a:t>
            </a:r>
          </a:p>
        </p:txBody>
      </p:sp>
      <p:pic>
        <p:nvPicPr>
          <p:cNvPr id="598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" y="1047570"/>
            <a:ext cx="6233160" cy="42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" y="5657671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Real-Time Human Pose Recognition in Parts from a Single Depth Image</a:t>
            </a:r>
          </a:p>
          <a:p>
            <a:r>
              <a:rPr lang="en-US" dirty="0"/>
              <a:t>Jamie Shotton, Andrew Fitzgibbon, Mat Cook, Toby Sharp, Mark </a:t>
            </a:r>
            <a:r>
              <a:rPr lang="en-US" dirty="0" err="1"/>
              <a:t>Finocchio</a:t>
            </a:r>
            <a:r>
              <a:rPr lang="en-US" dirty="0"/>
              <a:t>, Richard Moore, Alex </a:t>
            </a:r>
            <a:r>
              <a:rPr lang="en-US" dirty="0" err="1"/>
              <a:t>Kipman</a:t>
            </a:r>
            <a:r>
              <a:rPr lang="en-US" dirty="0"/>
              <a:t>, and Andrew Blake</a:t>
            </a:r>
            <a:br>
              <a:rPr lang="en-US" dirty="0"/>
            </a:br>
            <a:r>
              <a:rPr lang="en-US" dirty="0"/>
              <a:t>CVPR 2011</a:t>
            </a:r>
          </a:p>
        </p:txBody>
      </p:sp>
    </p:spTree>
    <p:extLst>
      <p:ext uri="{BB962C8B-B14F-4D97-AF65-F5344CB8AC3E}">
        <p14:creationId xmlns:p14="http://schemas.microsoft.com/office/powerpoint/2010/main" val="1034992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estimate pose from depth image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06552" y="2209800"/>
            <a:ext cx="8534400" cy="2676563"/>
            <a:chOff x="304800" y="1219200"/>
            <a:chExt cx="9142082" cy="2867145"/>
          </a:xfrm>
        </p:grpSpPr>
        <p:pic>
          <p:nvPicPr>
            <p:cNvPr id="594946" name="Picture 2" descr="http://research.microsoft.com/en-us/projects/vrkinect/rgb_view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76" y="1227321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48" name="Picture 4" descr="http://research.microsoft.com/en-us/projects/vrkinect/harlequin_view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712" y="1227321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50" name="Picture 6" descr="http://research.microsoft.com/en-us/projects/vrkinect/standard_view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219200"/>
              <a:ext cx="2209800" cy="2867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52" name="Picture 8" descr="http://research.microsoft.com/en-us/projects/vrkinect/position_view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88" y="1219200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217150" y="488636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RGB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5953" y="488856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2353" y="485630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Label Map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44329" y="4846733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Joint Positions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79549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http://research.microsoft.com/apps/video/default.aspx?id=144455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22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8" y="1066800"/>
            <a:ext cx="8229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Lots of variation in bodies, orientation, poses</a:t>
            </a:r>
          </a:p>
          <a:p>
            <a:r>
              <a:rPr lang="en-US" dirty="0"/>
              <a:t>Needs to be very fast (their algorithm runs at 200 FPS on the Xbox 360 GPU)</a:t>
            </a:r>
          </a:p>
        </p:txBody>
      </p:sp>
      <p:pic>
        <p:nvPicPr>
          <p:cNvPr id="603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96" y="4486275"/>
            <a:ext cx="35528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9"/>
          <a:stretch/>
        </p:blipFill>
        <p:spPr bwMode="auto">
          <a:xfrm>
            <a:off x="2731008" y="2466975"/>
            <a:ext cx="40386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394" y="322052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Pose Examples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6129" y="5487470"/>
            <a:ext cx="16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 of one part</a:t>
            </a:r>
          </a:p>
        </p:txBody>
      </p:sp>
    </p:spTree>
    <p:extLst>
      <p:ext uri="{BB962C8B-B14F-4D97-AF65-F5344CB8AC3E}">
        <p14:creationId xmlns:p14="http://schemas.microsoft.com/office/powerpoint/2010/main" val="3028467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Extract body pixels by </a:t>
            </a:r>
            <a:r>
              <a:rPr lang="en-US" dirty="0" err="1"/>
              <a:t>thresholding</a:t>
            </a:r>
            <a:r>
              <a:rPr lang="en-US" dirty="0"/>
              <a:t> depth</a:t>
            </a:r>
          </a:p>
        </p:txBody>
      </p:sp>
      <p:pic>
        <p:nvPicPr>
          <p:cNvPr id="4" name="Picture 2" descr="http://research.microsoft.com/en-us/projects/vrkinect/rgb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02" y="1499616"/>
            <a:ext cx="3407758" cy="444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research.microsoft.com/en-us/projects/vrkinect/harlequin_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389084" cy="44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28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learning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5" y="1036320"/>
            <a:ext cx="8229600" cy="56388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Very simple features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Lots of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Flexible classifier</a:t>
            </a:r>
          </a:p>
        </p:txBody>
      </p:sp>
      <p:pic>
        <p:nvPicPr>
          <p:cNvPr id="601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53" y="1036321"/>
            <a:ext cx="4914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07"/>
          <a:stretch/>
        </p:blipFill>
        <p:spPr bwMode="auto">
          <a:xfrm>
            <a:off x="4191761" y="3169921"/>
            <a:ext cx="4952238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0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10" y="5005292"/>
            <a:ext cx="4949190" cy="186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253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 of depth at two offsets</a:t>
            </a:r>
          </a:p>
          <a:p>
            <a:pPr lvl="1"/>
            <a:r>
              <a:rPr lang="en-US" dirty="0"/>
              <a:t>Offset is scaled by depth at center</a:t>
            </a:r>
          </a:p>
        </p:txBody>
      </p:sp>
      <p:pic>
        <p:nvPicPr>
          <p:cNvPr id="602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63150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171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lots of training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r>
              <a:rPr lang="en-US" dirty="0"/>
              <a:t>Capture and sample 500K </a:t>
            </a:r>
            <a:r>
              <a:rPr lang="en-US" dirty="0" err="1"/>
              <a:t>mocap</a:t>
            </a:r>
            <a:r>
              <a:rPr lang="en-US" dirty="0"/>
              <a:t> frames of people kicking, driving, dancing, etc.</a:t>
            </a:r>
          </a:p>
          <a:p>
            <a:r>
              <a:rPr lang="en-US" dirty="0"/>
              <a:t>Get 3D models for 15 bodies with a variety of weight, height, etc.</a:t>
            </a:r>
          </a:p>
          <a:p>
            <a:r>
              <a:rPr lang="en-US" dirty="0"/>
              <a:t>Synthesize </a:t>
            </a:r>
            <a:r>
              <a:rPr lang="en-US" dirty="0" err="1"/>
              <a:t>mocap</a:t>
            </a:r>
            <a:r>
              <a:rPr lang="en-US" dirty="0"/>
              <a:t> data for all 15 body types</a:t>
            </a:r>
          </a:p>
          <a:p>
            <a:endParaRPr lang="en-US" dirty="0"/>
          </a:p>
        </p:txBody>
      </p:sp>
      <p:pic>
        <p:nvPicPr>
          <p:cNvPr id="599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419600"/>
            <a:ext cx="89725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003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4613"/>
            <a:ext cx="68865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2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</a:t>
            </a:r>
            <a:r>
              <a:rPr lang="en-US" dirty="0" err="1"/>
              <a:t>Kinect</a:t>
            </a:r>
            <a:r>
              <a:rPr lang="en-US" dirty="0"/>
              <a:t> does</a:t>
            </a:r>
          </a:p>
        </p:txBody>
      </p: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57" y="4017526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33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23" y="1265182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r="29404" b="8513"/>
          <a:stretch/>
        </p:blipFill>
        <p:spPr bwMode="auto">
          <a:xfrm>
            <a:off x="4572000" y="2446282"/>
            <a:ext cx="4226891" cy="314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981199" y="3436882"/>
            <a:ext cx="268224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733799" y="4808482"/>
            <a:ext cx="609600" cy="313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4440" y="89001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 Depth Image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8429" y="619710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Estimate Body Pose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399" y="558877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 (e.g., game)</a:t>
            </a:r>
          </a:p>
        </p:txBody>
      </p:sp>
    </p:spTree>
    <p:extLst>
      <p:ext uri="{BB962C8B-B14F-4D97-AF65-F5344CB8AC3E}">
        <p14:creationId xmlns:p14="http://schemas.microsoft.com/office/powerpoint/2010/main" val="3267533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80129"/>
            <a:ext cx="72199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prediction with random forests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9745"/>
            <a:ext cx="8229600" cy="3429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Randomized decision forests: collection of independently trained trees</a:t>
            </a:r>
          </a:p>
          <a:p>
            <a:r>
              <a:rPr lang="en-US" dirty="0"/>
              <a:t>Each tree is a classifier that predicts the likelihood of a pixel belonging to each part</a:t>
            </a:r>
          </a:p>
          <a:p>
            <a:pPr lvl="1"/>
            <a:r>
              <a:rPr lang="en-US" dirty="0"/>
              <a:t>Node corresponds to a </a:t>
            </a:r>
            <a:r>
              <a:rPr lang="en-US" dirty="0" err="1"/>
              <a:t>thresholded</a:t>
            </a:r>
            <a:r>
              <a:rPr lang="en-US" dirty="0"/>
              <a:t> feature</a:t>
            </a:r>
          </a:p>
          <a:p>
            <a:pPr lvl="1"/>
            <a:r>
              <a:rPr lang="en-US" dirty="0"/>
              <a:t>The leaf node that an example falls into corresponds to a conjunction of several features</a:t>
            </a:r>
          </a:p>
          <a:p>
            <a:pPr lvl="1"/>
            <a:r>
              <a:rPr lang="en-US" dirty="0"/>
              <a:t>In training, at each node, a subset of features is chosen randomly, and the most discriminative is selected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40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Joints are estimated using mean-shift (a fast mode-finding algorithm)</a:t>
            </a:r>
          </a:p>
          <a:p>
            <a:endParaRPr lang="en-US" dirty="0"/>
          </a:p>
          <a:p>
            <a:r>
              <a:rPr lang="en-US" dirty="0"/>
              <a:t>Observed part center is offset by pre-estimated value</a:t>
            </a:r>
          </a:p>
        </p:txBody>
      </p:sp>
    </p:spTree>
    <p:extLst>
      <p:ext uri="{BB962C8B-B14F-4D97-AF65-F5344CB8AC3E}">
        <p14:creationId xmlns:p14="http://schemas.microsoft.com/office/powerpoint/2010/main" val="3896263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6062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/>
          <a:stretch/>
        </p:blipFill>
        <p:spPr bwMode="auto">
          <a:xfrm>
            <a:off x="741045" y="1374648"/>
            <a:ext cx="943356" cy="492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726" y="6323456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Truth</a:t>
            </a:r>
          </a:p>
        </p:txBody>
      </p:sp>
      <p:pic>
        <p:nvPicPr>
          <p:cNvPr id="606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6" y="1094232"/>
            <a:ext cx="3438525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3151631"/>
            <a:ext cx="419100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6" y="1374648"/>
            <a:ext cx="2105025" cy="130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1" y="5216414"/>
            <a:ext cx="2257425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06913"/>
            <a:ext cx="2876550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1207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7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4" y="1219200"/>
            <a:ext cx="8867394" cy="54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74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Accuracy vs. Number of Training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5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64887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310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Kinect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/>
              <a:t>Mario: </a:t>
            </a:r>
            <a:r>
              <a:rPr lang="en-US" sz="2000" dirty="0">
                <a:hlinkClick r:id="rId2"/>
              </a:rPr>
              <a:t>http://www.youtube.com/watch?v=8CTJL5lUjHg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Robot Control: </a:t>
            </a:r>
            <a:r>
              <a:rPr lang="en-US" sz="2000" dirty="0">
                <a:hlinkClick r:id="rId3"/>
              </a:rPr>
              <a:t>https://www.youtube.com/watch?v=7vq-1TiXi3g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Capture for holography: </a:t>
            </a:r>
            <a:r>
              <a:rPr lang="en-US" sz="2000" dirty="0">
                <a:hlinkClick r:id="rId4"/>
              </a:rPr>
              <a:t>http://www.youtube.com/watch?v=4LW8wgmfpTE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Virtual dressing room: </a:t>
            </a:r>
            <a:r>
              <a:rPr lang="en-US" sz="2000" dirty="0">
                <a:hlinkClick r:id="rId5"/>
              </a:rPr>
              <a:t>http://www.youtube.com/watch?v=1jbvnk1T4vQ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Fly wall: </a:t>
            </a:r>
            <a:r>
              <a:rPr lang="en-US" sz="2000" dirty="0">
                <a:hlinkClick r:id="rId6"/>
              </a:rPr>
              <a:t>http://vimeo.com/user3445108/kiwibankinteractivewall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78276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Note: pose from </a:t>
            </a:r>
            <a:r>
              <a:rPr lang="en-US" dirty="0" err="1"/>
              <a:t>rgb</a:t>
            </a:r>
            <a:r>
              <a:rPr lang="en-US" dirty="0"/>
              <a:t> video works amazingly well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https://www.youtube.com/watch?v=pW6nZXeWlGM&amp;t=77s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OpenPose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https://github.com/CMU-Perceptual-Computing-Lab/openpose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603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72896"/>
            <a:ext cx="8229600" cy="55626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Computational approaches to cameras</a:t>
            </a:r>
          </a:p>
        </p:txBody>
      </p:sp>
    </p:spTree>
    <p:extLst>
      <p:ext uri="{BB962C8B-B14F-4D97-AF65-F5344CB8AC3E}">
        <p14:creationId xmlns:p14="http://schemas.microsoft.com/office/powerpoint/2010/main" val="55142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Kinect</a:t>
            </a:r>
            <a:r>
              <a:rPr lang="en-US" dirty="0"/>
              <a:t> Works: Overview</a:t>
            </a:r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53" y="1440431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366054" y="1135631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IR Projector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66054" y="2524757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IR Sensor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8106" y="3008365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Light Pattern</a:t>
            </a:r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53" y="4367535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08683" y="631877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 Image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2067" y="3628134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Stereo Algorithm</a:t>
            </a:r>
          </a:p>
        </p:txBody>
      </p:sp>
      <p:sp>
        <p:nvSpPr>
          <p:cNvPr id="15" name="Down Arrow 14"/>
          <p:cNvSpPr/>
          <p:nvPr/>
        </p:nvSpPr>
        <p:spPr>
          <a:xfrm rot="17820251">
            <a:off x="4030603" y="1368690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961129" y="2461341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376359" y="3628133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706656" y="4656361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11929" y="4433073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Segmentation, </a:t>
            </a:r>
          </a:p>
          <a:p>
            <a:r>
              <a:rPr lang="en-US" dirty="0"/>
              <a:t>Part Prediction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49390" y="631063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Body Pose</a:t>
            </a:r>
          </a:p>
        </p:txBody>
      </p:sp>
    </p:spTree>
    <p:extLst>
      <p:ext uri="{BB962C8B-B14F-4D97-AF65-F5344CB8AC3E}">
        <p14:creationId xmlns:p14="http://schemas.microsoft.com/office/powerpoint/2010/main" val="350841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Stereo from projected dots</a:t>
            </a:r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53" y="1440431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366054" y="1135631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IR Projector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66054" y="2524757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IR Sensor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8106" y="3008365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Light Pattern</a:t>
            </a:r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53" y="4367535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08683" y="631877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 Image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2067" y="3628134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Stereo Algorithm</a:t>
            </a:r>
          </a:p>
        </p:txBody>
      </p:sp>
      <p:sp>
        <p:nvSpPr>
          <p:cNvPr id="15" name="Down Arrow 14"/>
          <p:cNvSpPr/>
          <p:nvPr/>
        </p:nvSpPr>
        <p:spPr>
          <a:xfrm rot="17820251">
            <a:off x="4030603" y="1368690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961129" y="2461341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376359" y="3628133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706656" y="4656361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11929" y="4433073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Segmentation, </a:t>
            </a:r>
          </a:p>
          <a:p>
            <a:r>
              <a:rPr lang="en-US" dirty="0"/>
              <a:t>Part Prediction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49390" y="631063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Body Pose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78AB081-5723-442A-8445-F95293D4A6EB}"/>
              </a:ext>
            </a:extLst>
          </p:cNvPr>
          <p:cNvSpPr/>
          <p:nvPr/>
        </p:nvSpPr>
        <p:spPr>
          <a:xfrm>
            <a:off x="1518116" y="838201"/>
            <a:ext cx="4992413" cy="60385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3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Stereo from projected dots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Overview of depth from stereo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it works for a projector/sensor pair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Stereo algorithm used by </a:t>
            </a:r>
            <a:r>
              <a:rPr lang="en-US" dirty="0" err="1"/>
              <a:t>Primesense</a:t>
            </a:r>
            <a:r>
              <a:rPr lang="en-US" dirty="0"/>
              <a:t> (</a:t>
            </a:r>
            <a:r>
              <a:rPr lang="en-US" dirty="0" err="1"/>
              <a:t>Kinect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729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from Stereo Images</a:t>
            </a:r>
          </a:p>
        </p:txBody>
      </p:sp>
      <p:sp>
        <p:nvSpPr>
          <p:cNvPr id="38916" name="Text Box 10"/>
          <p:cNvSpPr txBox="1">
            <a:spLocks noChangeArrowheads="1"/>
          </p:cNvSpPr>
          <p:nvPr/>
        </p:nvSpPr>
        <p:spPr bwMode="auto">
          <a:xfrm>
            <a:off x="1897062" y="1103312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image 1</a:t>
            </a:r>
            <a:endParaRPr lang="en-GB"/>
          </a:p>
        </p:txBody>
      </p:sp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5021262" y="1103312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image 2</a:t>
            </a:r>
            <a:endParaRPr lang="en-GB"/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2898775" y="3541712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Dense depth map</a:t>
            </a:r>
            <a:endParaRPr lang="en-GB"/>
          </a:p>
        </p:txBody>
      </p:sp>
      <p:pic>
        <p:nvPicPr>
          <p:cNvPr id="38919" name="Picture 13" descr="rect_006_007_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54149"/>
            <a:ext cx="274161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4" descr="rect_006_007_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9412" y="1443037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5" descr="disparity_006_007_l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9212" y="3952874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Box 9"/>
          <p:cNvSpPr txBox="1">
            <a:spLocks noChangeArrowheads="1"/>
          </p:cNvSpPr>
          <p:nvPr/>
        </p:nvSpPr>
        <p:spPr bwMode="auto">
          <a:xfrm flipH="1">
            <a:off x="2898775" y="6528887"/>
            <a:ext cx="571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Some of following slides adapted from Steve Seitz and Lana Lazebnik</a:t>
            </a:r>
          </a:p>
        </p:txBody>
      </p:sp>
    </p:spTree>
    <p:extLst>
      <p:ext uri="{BB962C8B-B14F-4D97-AF65-F5344CB8AC3E}">
        <p14:creationId xmlns:p14="http://schemas.microsoft.com/office/powerpoint/2010/main" val="156603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from Stereo Images</a:t>
            </a:r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>
          <a:xfrm>
            <a:off x="609600" y="990600"/>
            <a:ext cx="8280158" cy="5135563"/>
          </a:xfrm>
        </p:spPr>
        <p:txBody>
          <a:bodyPr>
            <a:normAutofit/>
          </a:bodyPr>
          <a:lstStyle/>
          <a:p>
            <a:r>
              <a:rPr lang="en-US" sz="2800" dirty="0"/>
              <a:t>Goal: recover depth by finding image coordinate x’ that corresponds to x</a:t>
            </a:r>
          </a:p>
        </p:txBody>
      </p:sp>
      <p:grpSp>
        <p:nvGrpSpPr>
          <p:cNvPr id="24" name="Group 47"/>
          <p:cNvGrpSpPr>
            <a:grpSpLocks noChangeAspect="1"/>
          </p:cNvGrpSpPr>
          <p:nvPr/>
        </p:nvGrpSpPr>
        <p:grpSpPr bwMode="auto">
          <a:xfrm>
            <a:off x="4724400" y="2638389"/>
            <a:ext cx="3823231" cy="3487774"/>
            <a:chOff x="432" y="1264"/>
            <a:chExt cx="2296" cy="2065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720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2016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432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1728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1324" y="1515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V="1">
              <a:off x="768" y="1536"/>
              <a:ext cx="576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H="1" flipV="1">
              <a:off x="1344" y="1536"/>
              <a:ext cx="72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V="1">
              <a:off x="748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609" y="2607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892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1845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2043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720" y="249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sm"/>
              <a:tailEnd type="arrow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736" y="2272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</a:t>
              </a: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1872" y="2496"/>
              <a:ext cx="1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sm"/>
              <a:tailEnd type="none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1851" y="2272"/>
              <a:ext cx="22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x’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1036" y="2910"/>
              <a:ext cx="703" cy="4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Baseline</a:t>
              </a:r>
              <a:br>
                <a:rPr lang="en-US" sz="2000"/>
              </a:br>
              <a:r>
                <a:rPr lang="en-US" sz="2000"/>
                <a:t>B</a:t>
              </a: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2496" y="1536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2540" y="2031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z</a:t>
              </a:r>
            </a:p>
          </p:txBody>
        </p:sp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508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O</a:t>
              </a:r>
              <a:endParaRPr lang="en-US" sz="2000" baseline="-25000" dirty="0"/>
            </a:p>
          </p:txBody>
        </p:sp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>
              <a:off x="1824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O’</a:t>
              </a:r>
              <a:endParaRPr lang="en-US" sz="2000" baseline="-25000" dirty="0"/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1104" y="1264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>
              <a:off x="796" y="2901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2022" y="2608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1182027" y="2316163"/>
            <a:ext cx="2856572" cy="3795508"/>
            <a:chOff x="609600" y="753824"/>
            <a:chExt cx="3905925" cy="5189776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4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5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3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8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0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3657600" y="753824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867127" y="309241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3520189" y="447900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x'</a:t>
              </a:r>
              <a:endParaRPr lang="en-US" sz="20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565649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62370</TotalTime>
  <Words>1238</Words>
  <Application>Microsoft Office PowerPoint</Application>
  <PresentationFormat>Widescreen</PresentationFormat>
  <Paragraphs>280</Paragraphs>
  <Slides>47</Slides>
  <Notes>13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SimSun</vt:lpstr>
      <vt:lpstr>Arial</vt:lpstr>
      <vt:lpstr>Arial Unicode MS</vt:lpstr>
      <vt:lpstr>Calibri</vt:lpstr>
      <vt:lpstr>Symbol</vt:lpstr>
      <vt:lpstr>Times New Roman</vt:lpstr>
      <vt:lpstr>Verdana</vt:lpstr>
      <vt:lpstr>2_Office Theme</vt:lpstr>
      <vt:lpstr>Equation</vt:lpstr>
      <vt:lpstr>Image</vt:lpstr>
      <vt:lpstr>PowerPoint Presentation</vt:lpstr>
      <vt:lpstr>Kinect Device</vt:lpstr>
      <vt:lpstr>Kinect Device</vt:lpstr>
      <vt:lpstr>What the Kinect does</vt:lpstr>
      <vt:lpstr>How Kinect Works: Overview</vt:lpstr>
      <vt:lpstr>Part 1: Stereo from projected dots</vt:lpstr>
      <vt:lpstr>Part 1: Stereo from projected dots</vt:lpstr>
      <vt:lpstr>Depth from Stereo Images</vt:lpstr>
      <vt:lpstr>Depth from Stereo Images</vt:lpstr>
      <vt:lpstr>Stereo and the Epipolar constraint</vt:lpstr>
      <vt:lpstr>Simplest Case: Parallel images</vt:lpstr>
      <vt:lpstr>Depth from disparity</vt:lpstr>
      <vt:lpstr>Basic stereo matching algorithm</vt:lpstr>
      <vt:lpstr>Basic stereo matching algorithm</vt:lpstr>
      <vt:lpstr>Correspondence search</vt:lpstr>
      <vt:lpstr>Correspondence search</vt:lpstr>
      <vt:lpstr>Correspondence search</vt:lpstr>
      <vt:lpstr>Results with window search</vt:lpstr>
      <vt:lpstr>Add constraints and solve with graph cuts</vt:lpstr>
      <vt:lpstr>Failures of correspondence search</vt:lpstr>
      <vt:lpstr>Dot Projections</vt:lpstr>
      <vt:lpstr>Depth from Projector-Sensor</vt:lpstr>
      <vt:lpstr>Same stereo algorithms apply</vt:lpstr>
      <vt:lpstr>Example: Book vs. No Book</vt:lpstr>
      <vt:lpstr>Example: Book vs. No Book</vt:lpstr>
      <vt:lpstr>Region-growing Random Dot Matching</vt:lpstr>
      <vt:lpstr>Projected IR vs. Natural Light Stereo</vt:lpstr>
      <vt:lpstr>Uses of Kinect (part 1)</vt:lpstr>
      <vt:lpstr>To learn more</vt:lpstr>
      <vt:lpstr>How does the Kinect v2 work?</vt:lpstr>
      <vt:lpstr>Part 2: Pose from depth</vt:lpstr>
      <vt:lpstr>Goal: estimate pose from depth image</vt:lpstr>
      <vt:lpstr>Goal: estimate pose from depth image</vt:lpstr>
      <vt:lpstr>Challenges</vt:lpstr>
      <vt:lpstr>Extract body pixels by thresholding depth</vt:lpstr>
      <vt:lpstr>Basic learning approach</vt:lpstr>
      <vt:lpstr>Features</vt:lpstr>
      <vt:lpstr>Get lots of training data</vt:lpstr>
      <vt:lpstr>Body models</vt:lpstr>
      <vt:lpstr>Part prediction with random forests</vt:lpstr>
      <vt:lpstr>Joint estimation</vt:lpstr>
      <vt:lpstr>Results</vt:lpstr>
      <vt:lpstr>More results</vt:lpstr>
      <vt:lpstr>Accuracy vs. Number of Training Examples</vt:lpstr>
      <vt:lpstr>Uses of Kinect (part 2)</vt:lpstr>
      <vt:lpstr>Note: pose from rgb video works amazingly well now</vt:lpstr>
      <vt:lpstr>Coming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230</cp:revision>
  <dcterms:created xsi:type="dcterms:W3CDTF">2009-12-16T02:55:56Z</dcterms:created>
  <dcterms:modified xsi:type="dcterms:W3CDTF">2020-01-14T04:20:56Z</dcterms:modified>
</cp:coreProperties>
</file>