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425" r:id="rId2"/>
    <p:sldId id="489" r:id="rId3"/>
    <p:sldId id="615" r:id="rId4"/>
    <p:sldId id="550" r:id="rId5"/>
    <p:sldId id="614" r:id="rId6"/>
    <p:sldId id="616" r:id="rId7"/>
    <p:sldId id="559" r:id="rId8"/>
    <p:sldId id="553" r:id="rId9"/>
    <p:sldId id="554" r:id="rId10"/>
    <p:sldId id="555" r:id="rId11"/>
    <p:sldId id="600" r:id="rId12"/>
    <p:sldId id="560" r:id="rId13"/>
    <p:sldId id="556" r:id="rId14"/>
    <p:sldId id="602" r:id="rId15"/>
    <p:sldId id="438" r:id="rId16"/>
    <p:sldId id="479" r:id="rId17"/>
    <p:sldId id="478" r:id="rId18"/>
    <p:sldId id="481" r:id="rId19"/>
    <p:sldId id="482" r:id="rId20"/>
    <p:sldId id="483" r:id="rId21"/>
    <p:sldId id="484" r:id="rId22"/>
    <p:sldId id="485" r:id="rId23"/>
    <p:sldId id="486" r:id="rId24"/>
    <p:sldId id="487" r:id="rId25"/>
    <p:sldId id="437" r:id="rId26"/>
    <p:sldId id="477" r:id="rId27"/>
    <p:sldId id="434" r:id="rId28"/>
    <p:sldId id="433" r:id="rId29"/>
    <p:sldId id="428" r:id="rId30"/>
    <p:sldId id="429" r:id="rId31"/>
    <p:sldId id="431" r:id="rId32"/>
    <p:sldId id="430" r:id="rId33"/>
    <p:sldId id="439" r:id="rId34"/>
    <p:sldId id="432" r:id="rId35"/>
    <p:sldId id="435" r:id="rId36"/>
    <p:sldId id="490" r:id="rId37"/>
    <p:sldId id="491" r:id="rId38"/>
    <p:sldId id="492" r:id="rId39"/>
    <p:sldId id="494" r:id="rId40"/>
    <p:sldId id="493" r:id="rId41"/>
    <p:sldId id="495" r:id="rId42"/>
    <p:sldId id="497" r:id="rId43"/>
    <p:sldId id="500" r:id="rId44"/>
    <p:sldId id="605" r:id="rId45"/>
    <p:sldId id="603" r:id="rId46"/>
    <p:sldId id="604" r:id="rId47"/>
    <p:sldId id="498" r:id="rId48"/>
    <p:sldId id="499" r:id="rId49"/>
    <p:sldId id="501" r:id="rId50"/>
    <p:sldId id="444" r:id="rId51"/>
    <p:sldId id="445" r:id="rId52"/>
    <p:sldId id="446" r:id="rId53"/>
    <p:sldId id="608" r:id="rId54"/>
    <p:sldId id="606" r:id="rId55"/>
    <p:sldId id="607" r:id="rId56"/>
    <p:sldId id="448" r:id="rId57"/>
    <p:sldId id="617" r:id="rId58"/>
    <p:sldId id="618" r:id="rId59"/>
    <p:sldId id="619" r:id="rId60"/>
    <p:sldId id="620" r:id="rId61"/>
    <p:sldId id="625" r:id="rId62"/>
    <p:sldId id="502" r:id="rId63"/>
    <p:sldId id="503" r:id="rId64"/>
    <p:sldId id="504" r:id="rId65"/>
    <p:sldId id="623" r:id="rId66"/>
    <p:sldId id="506" r:id="rId67"/>
    <p:sldId id="512" r:id="rId68"/>
    <p:sldId id="624" r:id="rId69"/>
    <p:sldId id="609" r:id="rId7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" userDrawn="1">
          <p15:clr>
            <a:srgbClr val="A4A3A4"/>
          </p15:clr>
        </p15:guide>
        <p15:guide id="3" pos="5760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CC00"/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80080" autoAdjust="0"/>
  </p:normalViewPr>
  <p:slideViewPr>
    <p:cSldViewPr>
      <p:cViewPr varScale="1">
        <p:scale>
          <a:sx n="153" d="100"/>
          <a:sy n="153" d="100"/>
        </p:scale>
        <p:origin x="162" y="162"/>
      </p:cViewPr>
      <p:guideLst>
        <p:guide pos="384"/>
        <p:guide pos="576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0CD970-CD09-4724-822C-C586AC9A7F99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4F91C9-C3D1-4588-B28B-EA1D20341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33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8B90B-E87A-4A88-9CB1-71A47E956C9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60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AC930C-3851-4AA5-B817-1C70FDFAE710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839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24766E-14FD-4129-BDEB-7D983B6D0D99}" type="slidenum">
              <a:rPr lang="en-US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4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783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B83EBE-771B-44CE-956D-2A9890F77013}" type="slidenum">
              <a:rPr lang="en-US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4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494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74541F-FDCA-4A81-BA33-D5D543F282D5}" type="slidenum">
              <a:rPr lang="en-US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1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907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7FA3B-AC91-4754-B02F-766B4D0E33A9}" type="slidenum">
              <a:rPr lang="en-US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1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151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11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9182DE-22F0-4039-BBE8-7EEF007D85E7}" type="slidenum">
              <a:rPr lang="en-US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074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4FEF7-9F34-44DB-8294-F3FE56A377B4}" type="slidenum">
              <a:rPr lang="en-US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5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5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849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F59B00-9A03-4612-B4F3-673E2512957C}" type="slidenum">
              <a:rPr lang="en-US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7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7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239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0ADE4-D1A5-4B41-8685-66C3A3F2FFF0}" type="slidenum">
              <a:rPr lang="en-US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2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132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135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29D2A-F17F-4B81-A7A7-A0DA6E2738CB}" type="slidenum">
              <a:rPr lang="en-US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7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7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389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Lighting,</a:t>
            </a:r>
            <a:r>
              <a:rPr lang="en-US" baseline="0" dirty="0" smtClean="0"/>
              <a:t> no shadows, blending,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8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29D2A-F17F-4B81-A7A7-A0DA6E2738CB}" type="slidenum">
              <a:rPr lang="en-US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7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7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258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4921F2-B2F7-4D43-B3C8-792C46792A93}" type="slidenum">
              <a:rPr lang="en-US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5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 lIns="91338" tIns="45669" rIns="91338" bIns="45669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55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Lighting,</a:t>
            </a:r>
            <a:r>
              <a:rPr lang="en-US" baseline="0" dirty="0" smtClean="0"/>
              <a:t> no shadows, blending,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78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4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DE504E-7610-43C2-A585-4851B05D421F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4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59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61A038-7D1C-4A82-8879-B54604B0D0CD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4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660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ED49CE-B421-4ACB-AA1E-1EC6A1D13870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4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508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8AFBE8-06DF-4863-9B82-08E99499FD28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4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672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0689A-1CC8-4337-A291-04CB29232352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8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E1A1-AAA6-447A-9146-FB008EAC9470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C5D9-4D02-4355-9F81-DAACC8912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A6644-E7CB-4198-83B0-E187ABEED2DB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C39D-E774-4CE2-AD63-30B8EC54B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9957-F88E-489E-883F-66C83F50371F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3CE7-5EAA-437E-987A-20949CA3E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353C-F3C6-4085-8161-4F43B3B80014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8E536-C3BC-4AF8-BDAE-990257F1A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122DC-D15F-4E63-B794-47EEDD81945E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F70D-592C-461E-A451-2ECB1867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7DF20-6B62-42FD-BBE2-D601524C8725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32F3-42F6-4BCC-A530-FA9ABF4AB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4D6A9-7EEC-4663-A64E-97BE8D07D67E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AB79-448B-4A22-B124-8CD52AE94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26700-0B26-4B62-A23E-7B345285D2A4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285D-4628-4143-ABC7-15BC7EFC2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018B7-AB9D-432C-9FFB-AF3C912570DB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F512-A535-4841-A8E3-7EA728EAF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09491-8924-47B8-A3F4-89E9093C0498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855C-4D77-44B0-9385-CA251612F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C2CE9-B325-4CB4-804D-AEF05B13FCB5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F802-CDCB-4EA6-8A17-12F0E9CED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9578BF-A6EC-4EA9-9C25-5BCD69A3C80A}" type="datetimeFigureOut">
              <a:rPr lang="en-US"/>
              <a:pPr>
                <a:defRPr/>
              </a:pPr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AAC96C-50B8-4C85-A244-73E2179D9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hrisdonbavand/493707413/sizes/z/in/photostream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Glasses_800_edit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www.groovyvis.com/other/raytracing/basic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Ray_trace_diagram.sv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etapixel.com/2013/10/13/another-north-korean-photoshop-fail/" TargetMode="External"/><Relationship Id="rId2" Type="http://schemas.openxmlformats.org/officeDocument/2006/relationships/hyperlink" Target="http://smashinghub.com/8-of-the-most-epic-government-photoshop-fails-ever.htm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619194" y="-32657"/>
            <a:ext cx="5943600" cy="1143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sz="4000" dirty="0">
                <a:latin typeface="+mj-lt"/>
                <a:ea typeface="+mj-ea"/>
                <a:cs typeface="+mj-cs"/>
              </a:rPr>
              <a:t>Image-based Lighting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2152594" y="4691743"/>
            <a:ext cx="5181600" cy="16002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800" dirty="0">
                <a:latin typeface="+mn-lt"/>
              </a:rPr>
              <a:t>Computational Photography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800" dirty="0">
                <a:latin typeface="+mn-lt"/>
              </a:rPr>
              <a:t>Derek Hoiem, University of Illinois</a:t>
            </a:r>
          </a:p>
        </p:txBody>
      </p:sp>
      <p:pic>
        <p:nvPicPr>
          <p:cNvPr id="12" name="Picture 4" descr="terminato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195" y="1186543"/>
            <a:ext cx="5948477" cy="341474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8995" y="6486789"/>
            <a:ext cx="4225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Many slides from Debevec, some from Efros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62794" y="4310744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for Image-based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534400" cy="5135563"/>
          </a:xfrm>
        </p:spPr>
        <p:txBody>
          <a:bodyPr/>
          <a:lstStyle/>
          <a:p>
            <a:r>
              <a:rPr lang="en-US" dirty="0" smtClean="0"/>
              <a:t>Capturing HDR images: needed so that light probes capture full range of radiance</a:t>
            </a:r>
          </a:p>
          <a:p>
            <a:endParaRPr lang="en-US" dirty="0"/>
          </a:p>
        </p:txBody>
      </p:sp>
      <p:pic>
        <p:nvPicPr>
          <p:cNvPr id="5" name="Picture 3" descr="grov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206122"/>
            <a:ext cx="4038600" cy="2692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5" descr="groveb-all"/>
          <p:cNvPicPr>
            <a:picLocks noChangeAspect="1" noChangeArrowheads="1"/>
          </p:cNvPicPr>
          <p:nvPr/>
        </p:nvPicPr>
        <p:blipFill>
          <a:blip r:embed="rId4" cstate="print"/>
          <a:srcRect b="50515"/>
          <a:stretch>
            <a:fillRect/>
          </a:stretch>
        </p:blipFill>
        <p:spPr bwMode="auto">
          <a:xfrm>
            <a:off x="634041" y="2977522"/>
            <a:ext cx="121285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981201" y="3739522"/>
            <a:ext cx="797943" cy="3134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981200" y="4577722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1981200" y="5111122"/>
            <a:ext cx="838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Picture 10" descr="groveb-all"/>
          <p:cNvPicPr>
            <a:picLocks noChangeAspect="1" noChangeArrowheads="1"/>
          </p:cNvPicPr>
          <p:nvPr/>
        </p:nvPicPr>
        <p:blipFill>
          <a:blip r:embed="rId4" cstate="print"/>
          <a:srcRect t="49337"/>
          <a:stretch>
            <a:fillRect/>
          </a:stretch>
        </p:blipFill>
        <p:spPr bwMode="auto">
          <a:xfrm>
            <a:off x="7931150" y="2925763"/>
            <a:ext cx="1212850" cy="3276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" name="Line 7"/>
          <p:cNvSpPr>
            <a:spLocks noChangeShapeType="1"/>
          </p:cNvSpPr>
          <p:nvPr/>
        </p:nvSpPr>
        <p:spPr bwMode="auto">
          <a:xfrm flipH="1">
            <a:off x="7010401" y="3739522"/>
            <a:ext cx="797943" cy="3134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7010400" y="4577722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 flipV="1">
            <a:off x="7010400" y="5111122"/>
            <a:ext cx="838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le:Ray trace diagra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498978"/>
            <a:ext cx="5867400" cy="3901822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dirty="0" smtClean="0"/>
              <a:t>Key ideas for Image-based Lighting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81200" y="990601"/>
            <a:ext cx="8229600" cy="5135563"/>
          </a:xfrm>
        </p:spPr>
        <p:txBody>
          <a:bodyPr/>
          <a:lstStyle/>
          <a:p>
            <a:r>
              <a:rPr lang="en-US" dirty="0" smtClean="0"/>
              <a:t>Ray tracing: synthesize light paths between camera and light 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4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for Image-based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Ray tracing: determining pixel intensity by shooting out rays from the camera</a:t>
            </a:r>
            <a:endParaRPr lang="en-US" dirty="0"/>
          </a:p>
        </p:txBody>
      </p:sp>
      <p:pic>
        <p:nvPicPr>
          <p:cNvPr id="5" name="Picture 4" descr="File:PathOfRay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743201"/>
            <a:ext cx="4724400" cy="30673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for Image-based Lighting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990600"/>
            <a:ext cx="8382000" cy="5135563"/>
          </a:xfrm>
        </p:spPr>
        <p:txBody>
          <a:bodyPr/>
          <a:lstStyle/>
          <a:p>
            <a:r>
              <a:rPr lang="en-US" dirty="0" smtClean="0"/>
              <a:t>Relighting: environment map acts as light source, substituting for distant scene</a:t>
            </a:r>
            <a:endParaRPr lang="en-US" dirty="0"/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09800"/>
            <a:ext cx="488397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Ray tracing</a:t>
            </a:r>
          </a:p>
          <a:p>
            <a:endParaRPr lang="en-US" dirty="0"/>
          </a:p>
          <a:p>
            <a:r>
              <a:rPr lang="en-US" dirty="0" smtClean="0"/>
              <a:t>Capturing environment maps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2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Absorption</a:t>
            </a:r>
          </a:p>
          <a:p>
            <a:r>
              <a:rPr lang="en-US" dirty="0" smtClean="0"/>
              <a:t>Diffusion</a:t>
            </a:r>
          </a:p>
          <a:p>
            <a:r>
              <a:rPr lang="en-US" dirty="0" smtClean="0"/>
              <a:t>Reflection</a:t>
            </a:r>
          </a:p>
          <a:p>
            <a:r>
              <a:rPr lang="en-US" dirty="0" smtClean="0"/>
              <a:t>Transparency</a:t>
            </a:r>
          </a:p>
          <a:p>
            <a:r>
              <a:rPr lang="en-US" dirty="0" smtClean="0"/>
              <a:t>Refraction</a:t>
            </a:r>
          </a:p>
          <a:p>
            <a:r>
              <a:rPr lang="en-US" dirty="0" smtClean="0"/>
              <a:t>Fluorescence</a:t>
            </a:r>
          </a:p>
          <a:p>
            <a:r>
              <a:rPr lang="en-US" dirty="0" smtClean="0"/>
              <a:t>Subsurface scattering</a:t>
            </a:r>
          </a:p>
          <a:p>
            <a:r>
              <a:rPr lang="en-US" dirty="0" smtClean="0"/>
              <a:t>Phosphorescence</a:t>
            </a:r>
          </a:p>
          <a:p>
            <a:r>
              <a:rPr lang="en-US" dirty="0" err="1" smtClean="0"/>
              <a:t>Interreflection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3" name="Group 37"/>
          <p:cNvGrpSpPr>
            <a:grpSpLocks noChangeAspect="1"/>
          </p:cNvGrpSpPr>
          <p:nvPr/>
        </p:nvGrpSpPr>
        <p:grpSpPr>
          <a:xfrm>
            <a:off x="5181600" y="1843881"/>
            <a:ext cx="3810000" cy="3429000"/>
            <a:chOff x="6629400" y="2882264"/>
            <a:chExt cx="2438400" cy="219456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629400" y="4619624"/>
              <a:ext cx="16002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8458200" y="31242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>
            <a:xfrm rot="5400000">
              <a:off x="7429501" y="3498663"/>
              <a:ext cx="1187637" cy="9590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005718" y="3352800"/>
              <a:ext cx="192052" cy="236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91004" y="2882264"/>
              <a:ext cx="876796" cy="243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light source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16200000" flipV="1">
              <a:off x="7124700" y="4152900"/>
              <a:ext cx="457202" cy="38100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458456" y="4255236"/>
              <a:ext cx="213360" cy="236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?</a:t>
              </a:r>
              <a:endParaRPr lang="en-US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0800000">
              <a:off x="6934200" y="43434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7620000" y="43434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>
              <a:off x="7124700" y="4733924"/>
              <a:ext cx="381000" cy="3048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6972300" y="4733924"/>
              <a:ext cx="381000" cy="3048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0800000">
              <a:off x="6781800" y="44196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105400" y="4495800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962899" y="2159200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rot="5400000">
            <a:off x="6355558" y="2744299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55896" y="25163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545405" y="1781175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b="1" dirty="0" smtClean="0"/>
              <a:t>Diffuse 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699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4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6" y="25640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5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803105" y="3814169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505449" y="4111825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476999" y="411480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b="1" dirty="0" err="1" smtClean="0"/>
              <a:t>Specular</a:t>
            </a:r>
            <a:r>
              <a:rPr lang="en-US" b="1" dirty="0" smtClean="0"/>
              <a:t> 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181601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80391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431759" y="2791924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32097" y="25640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6216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5867400" y="3886202"/>
            <a:ext cx="742950" cy="58281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b="1" dirty="0" smtClean="0"/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953001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105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03159" y="2791924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03497" y="25640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3930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5726907" y="4722019"/>
            <a:ext cx="595313" cy="476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two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5344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Today</a:t>
            </a:r>
          </a:p>
          <a:p>
            <a:r>
              <a:rPr lang="en-US" sz="3000" dirty="0"/>
              <a:t>Start on ray tracing, environment maps, and relighting 3D objects (project 4 topics)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Next class</a:t>
            </a:r>
          </a:p>
          <a:p>
            <a:r>
              <a:rPr lang="en-US" sz="3000" dirty="0"/>
              <a:t>More HDR, light probes, etc.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b="1" dirty="0" smtClean="0"/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1054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962899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355558" y="2791924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55896" y="25640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545405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5737059" y="4653006"/>
            <a:ext cx="595313" cy="476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V="1">
            <a:off x="6282904" y="4504426"/>
            <a:ext cx="228600" cy="76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b="1" dirty="0" smtClean="0"/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699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4"/>
            <a:ext cx="1855683" cy="149849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6" y="256401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5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803105" y="3814169"/>
            <a:ext cx="714378" cy="59531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505449" y="4111825"/>
            <a:ext cx="952500" cy="3571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577012" y="4111825"/>
            <a:ext cx="952500" cy="3571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638799" y="335280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baseline="-25000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b="1" dirty="0" smtClean="0"/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1816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8039099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431758" y="2791924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32096" y="25640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621605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870318" y="3909964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572662" y="420762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528755" y="420762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b="1" dirty="0" smtClean="0"/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1054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962899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355558" y="2791924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36921" y="2564013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545405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836175" y="3848673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538519" y="4146329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485625" y="4146329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943600" y="3429000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b="1" dirty="0" err="1" smtClean="0"/>
              <a:t>Interreflection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1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9" y="2791924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751347" y="3831422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953000" y="3733800"/>
            <a:ext cx="1600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5202447" y="3899859"/>
            <a:ext cx="727494" cy="4643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V="1">
            <a:off x="4923528" y="4068074"/>
            <a:ext cx="439947" cy="3810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953001" y="5029200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Specular</a:t>
            </a:r>
            <a:r>
              <a:rPr lang="en-US" dirty="0" smtClean="0"/>
              <a:t> </a:t>
            </a:r>
            <a:r>
              <a:rPr lang="en-US" dirty="0" err="1" smtClean="0"/>
              <a:t>Interreflection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Absorption</a:t>
            </a:r>
          </a:p>
          <a:p>
            <a:r>
              <a:rPr lang="en-US" dirty="0" smtClean="0"/>
              <a:t>Diffusion</a:t>
            </a:r>
          </a:p>
          <a:p>
            <a:r>
              <a:rPr lang="en-US" dirty="0" smtClean="0"/>
              <a:t>Reflection</a:t>
            </a:r>
          </a:p>
          <a:p>
            <a:r>
              <a:rPr lang="en-US" dirty="0" smtClean="0"/>
              <a:t>Transparency</a:t>
            </a:r>
          </a:p>
          <a:p>
            <a:r>
              <a:rPr lang="en-US" dirty="0" smtClean="0"/>
              <a:t>Fluorescence</a:t>
            </a:r>
          </a:p>
          <a:p>
            <a:r>
              <a:rPr lang="en-US" dirty="0" err="1" smtClean="0"/>
              <a:t>Interreflection</a:t>
            </a:r>
            <a:endParaRPr lang="en-US" dirty="0" smtClean="0"/>
          </a:p>
          <a:p>
            <a:r>
              <a:rPr lang="en-US" dirty="0" smtClean="0"/>
              <a:t>Subsurface scattering</a:t>
            </a:r>
          </a:p>
          <a:p>
            <a:r>
              <a:rPr lang="en-US" dirty="0" err="1" smtClean="0"/>
              <a:t>Phosphoresence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153400" y="4648200"/>
            <a:ext cx="1600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9982200" y="31242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rot="5400000">
            <a:off x="8953502" y="3498664"/>
            <a:ext cx="1187637" cy="9590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553200" y="2743200"/>
            <a:ext cx="990600" cy="1676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perspectiveContrastingRightFacing">
              <a:rot lat="0" lon="18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43600" y="3581400"/>
            <a:ext cx="152400" cy="152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34000" y="293507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camera center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00800" y="22098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plane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529718" y="3352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227324" y="266700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0" name="Straight Arrow Connector 19"/>
          <p:cNvCxnSpPr>
            <a:endCxn id="13" idx="6"/>
          </p:cNvCxnSpPr>
          <p:nvPr/>
        </p:nvCxnSpPr>
        <p:spPr>
          <a:xfrm rot="10800000">
            <a:off x="6096000" y="3657600"/>
            <a:ext cx="2971802" cy="9144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6858000" y="3884989"/>
            <a:ext cx="2209800" cy="685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001000" y="3810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Where are the light sources are in this room?</a:t>
            </a:r>
          </a:p>
        </p:txBody>
      </p:sp>
      <p:pic>
        <p:nvPicPr>
          <p:cNvPr id="182274" name="Picture 2" descr="http://farm1.static.flickr.com/211/493707413_d23fa9b0b8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634" y="954315"/>
            <a:ext cx="7086600" cy="53260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8714" y="6452382"/>
            <a:ext cx="836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http://www.flickr.com/photos/chrisdonbavand/493707413/sizes/z/in/photostream/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Equation</a:t>
            </a:r>
            <a:endParaRPr lang="en-US" dirty="0"/>
          </a:p>
        </p:txBody>
      </p:sp>
      <p:pic>
        <p:nvPicPr>
          <p:cNvPr id="173058" name="Picture 2" descr="File:Rendering e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200400"/>
            <a:ext cx="6095999" cy="3283096"/>
          </a:xfrm>
          <a:prstGeom prst="rect">
            <a:avLst/>
          </a:prstGeom>
          <a:noFill/>
        </p:spPr>
      </p:pic>
      <p:pic>
        <p:nvPicPr>
          <p:cNvPr id="173060" name="Picture 4" descr="L_o(\mathbf x, \omega, \lambda, t) = L_e(\mathbf x, \omega, \lambda, t) + \int_\Omega f_r(\mathbf x, \omega', \omega, \lambda, t) L_i(\mathbf x, \omega', \lambda, t) (-\omega' \cdot \mathbf n) d \omega'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764268"/>
            <a:ext cx="7396463" cy="533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38800" y="237386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Incoming Light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rot="5400000" flipH="1" flipV="1">
            <a:off x="6402981" y="2223650"/>
            <a:ext cx="228576" cy="71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24400" y="237386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BRDF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rot="5400000" flipH="1" flipV="1">
            <a:off x="5080060" y="2196129"/>
            <a:ext cx="228600" cy="126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7543801" y="2221470"/>
            <a:ext cx="228598" cy="76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91400" y="237386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Incident angle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9" idx="2"/>
          </p:cNvCxnSpPr>
          <p:nvPr/>
        </p:nvCxnSpPr>
        <p:spPr>
          <a:xfrm rot="5400000">
            <a:off x="3153442" y="1621637"/>
            <a:ext cx="263607" cy="220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14600" y="1230868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Generated light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648199" y="1078468"/>
            <a:ext cx="210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reflected light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4419599" y="1383270"/>
            <a:ext cx="304800" cy="2636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1000" y="1242536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Outgoing light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31" idx="2"/>
          </p:cNvCxnSpPr>
          <p:nvPr/>
        </p:nvCxnSpPr>
        <p:spPr>
          <a:xfrm rot="16200000" flipH="1">
            <a:off x="1202132" y="1594802"/>
            <a:ext cx="228600" cy="262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a scene with ray tracing</a:t>
            </a:r>
            <a:endParaRPr lang="en-US" dirty="0"/>
          </a:p>
        </p:txBody>
      </p:sp>
      <p:pic>
        <p:nvPicPr>
          <p:cNvPr id="172034" name="Picture 2" descr="File:Glasses 800 edi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571" y="1193800"/>
            <a:ext cx="6908800" cy="5181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73617" y="6570990"/>
            <a:ext cx="35413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3"/>
              </a:rPr>
              <a:t>http://en.wikipedia.org/wiki/File:Glasses_800_edit.png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tracing: basics</a:t>
            </a:r>
            <a:endParaRPr lang="en-US" dirty="0"/>
          </a:p>
        </p:txBody>
      </p:sp>
      <p:pic>
        <p:nvPicPr>
          <p:cNvPr id="153602" name="Picture 2" descr="http://www.groovyvis.com/other/raytracing/overvie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048" y="943429"/>
            <a:ext cx="4319952" cy="5105400"/>
          </a:xfrm>
          <a:prstGeom prst="rect">
            <a:avLst/>
          </a:prstGeom>
          <a:noFill/>
        </p:spPr>
      </p:pic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0" y="2010229"/>
            <a:ext cx="4343400" cy="1981200"/>
            <a:chOff x="-228600" y="2133600"/>
            <a:chExt cx="5345722" cy="24384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590800" y="4572000"/>
              <a:ext cx="16002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4419600" y="30480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8" idx="3"/>
            </p:cNvCxnSpPr>
            <p:nvPr/>
          </p:nvCxnSpPr>
          <p:spPr>
            <a:xfrm rot="5400000">
              <a:off x="3390901" y="3422463"/>
              <a:ext cx="1187637" cy="9590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990600" y="2667000"/>
              <a:ext cx="990600" cy="1676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scene3d>
              <a:camera prst="perspectiveContrastingRightFacing">
                <a:rot lat="0" lon="186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81000" y="3505200"/>
              <a:ext cx="152400" cy="152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228600" y="2800254"/>
              <a:ext cx="1447800" cy="795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camera center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8200" y="2133600"/>
              <a:ext cx="1774055" cy="4545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image plane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04138" y="3276601"/>
              <a:ext cx="369332" cy="4545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22278" y="2369746"/>
              <a:ext cx="1094844" cy="795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light source</a:t>
              </a:r>
              <a:endParaRPr lang="en-US" dirty="0"/>
            </a:p>
          </p:txBody>
        </p:sp>
        <p:cxnSp>
          <p:nvCxnSpPr>
            <p:cNvPr id="16" name="Straight Arrow Connector 15"/>
            <p:cNvCxnSpPr>
              <a:endCxn id="11" idx="6"/>
            </p:cNvCxnSpPr>
            <p:nvPr/>
          </p:nvCxnSpPr>
          <p:spPr>
            <a:xfrm rot="10800000">
              <a:off x="533400" y="3581400"/>
              <a:ext cx="2971802" cy="91440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1295400" y="3808789"/>
              <a:ext cx="2209800" cy="685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Image-based Lighting Project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093" r="-10093"/>
          <a:stretch>
            <a:fillRect/>
          </a:stretch>
        </p:blipFill>
        <p:spPr>
          <a:xfrm>
            <a:off x="-136282" y="1085850"/>
            <a:ext cx="9280282" cy="5791200"/>
          </a:xfrm>
        </p:spPr>
      </p:pic>
    </p:spTree>
    <p:extLst>
      <p:ext uri="{BB962C8B-B14F-4D97-AF65-F5344CB8AC3E}">
        <p14:creationId xmlns:p14="http://schemas.microsoft.com/office/powerpoint/2010/main" val="32779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shading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25293" y="6169224"/>
            <a:ext cx="4353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2"/>
              </a:rPr>
              <a:t>http://www.groovyvis.com/other/raytracing/basic.html</a:t>
            </a:r>
            <a:endParaRPr lang="en-US" sz="1400" dirty="0"/>
          </a:p>
        </p:txBody>
      </p:sp>
      <p:pic>
        <p:nvPicPr>
          <p:cNvPr id="167938" name="Picture 2" descr="http://www.groovyvis.com/other/raytracing/diffuse_fig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314" y="1676400"/>
            <a:ext cx="3581400" cy="3581400"/>
          </a:xfrm>
          <a:prstGeom prst="rect">
            <a:avLst/>
          </a:prstGeom>
          <a:noFill/>
        </p:spPr>
      </p:pic>
      <p:pic>
        <p:nvPicPr>
          <p:cNvPr id="167940" name="Picture 4" descr="http://www.groovyvis.com/other/raytracing/diffuse_ligh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5714" y="1676400"/>
            <a:ext cx="3878771" cy="3581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  <p:pic>
        <p:nvPicPr>
          <p:cNvPr id="4" name="Picture 6" descr="http://www.groovyvis.com/other/raytracing/reflec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00200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</a:t>
            </a:r>
            <a:endParaRPr lang="en-US" dirty="0"/>
          </a:p>
        </p:txBody>
      </p:sp>
      <p:pic>
        <p:nvPicPr>
          <p:cNvPr id="168962" name="Picture 2" descr="http://www.groovyvis.com/other/raytracing/shadow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19200"/>
            <a:ext cx="5029200" cy="5029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534400" cy="5135563"/>
          </a:xfrm>
        </p:spPr>
        <p:txBody>
          <a:bodyPr/>
          <a:lstStyle/>
          <a:p>
            <a:r>
              <a:rPr lang="en-US" dirty="0" smtClean="0"/>
              <a:t>Store colors of surfaces, cast out rays, see what colors each ray hits</a:t>
            </a:r>
            <a:endParaRPr lang="en-US" dirty="0"/>
          </a:p>
        </p:txBody>
      </p:sp>
      <p:pic>
        <p:nvPicPr>
          <p:cNvPr id="178180" name="Picture 4" descr="http://www.examiner.com/images/blog/wysiwyg/image/figure2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61382"/>
            <a:ext cx="5577948" cy="4191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63349" y="6452382"/>
            <a:ext cx="247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Wolfenstein</a:t>
            </a:r>
            <a:r>
              <a:rPr lang="en-US" dirty="0" smtClean="0"/>
              <a:t> 3D (1992)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tracing: fast approximation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Upon hitting a surface</a:t>
            </a:r>
          </a:p>
          <a:p>
            <a:r>
              <a:rPr lang="en-US" sz="2000" dirty="0"/>
              <a:t>Cast reflection/refraction ray to determine reflected or refracted surface</a:t>
            </a:r>
          </a:p>
          <a:p>
            <a:r>
              <a:rPr lang="en-US" sz="2000" dirty="0"/>
              <a:t>Cast shadow ray: go towards light and see if an object is in the way</a:t>
            </a:r>
          </a:p>
        </p:txBody>
      </p:sp>
      <p:pic>
        <p:nvPicPr>
          <p:cNvPr id="169986" name="Picture 2" descr="File:Ray trace diagra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4286" y="2542520"/>
            <a:ext cx="5867400" cy="39018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01808" y="6548344"/>
            <a:ext cx="3927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http://en.wikipedia.org/wiki/File:Ray_trace_diagram.svg</a:t>
            </a:r>
            <a:endParaRPr lang="en-US" sz="1200" dirty="0"/>
          </a:p>
        </p:txBody>
      </p:sp>
      <p:pic>
        <p:nvPicPr>
          <p:cNvPr id="169988" name="Picture 4" descr="blender-new-raytracing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087" y="4691742"/>
            <a:ext cx="2546791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tracing: </a:t>
            </a:r>
            <a:r>
              <a:rPr lang="en-US" dirty="0" err="1" smtClean="0"/>
              <a:t>interreflections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82000" cy="5135563"/>
          </a:xfrm>
        </p:spPr>
        <p:txBody>
          <a:bodyPr/>
          <a:lstStyle/>
          <a:p>
            <a:r>
              <a:rPr lang="en-US" dirty="0" smtClean="0"/>
              <a:t>Reflect light N times before heading to light source</a:t>
            </a:r>
            <a:endParaRPr lang="en-US" dirty="0"/>
          </a:p>
        </p:txBody>
      </p:sp>
      <p:pic>
        <p:nvPicPr>
          <p:cNvPr id="174082" name="Picture 2" descr="File:Ray-traced steel ba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039257"/>
            <a:ext cx="5334000" cy="4000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38801" y="6075237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N=16</a:t>
            </a:r>
            <a:endParaRPr lang="en-US" dirty="0"/>
          </a:p>
        </p:txBody>
      </p:sp>
      <p:pic>
        <p:nvPicPr>
          <p:cNvPr id="174084" name="Picture 4" descr="File:PathOfRays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708" y="3258457"/>
            <a:ext cx="3007492" cy="19526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9201" y="5239657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57500" y="6578247"/>
            <a:ext cx="6477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http://en.wikipedia.org/wiki/Ray_tracing_(graphics)#mediaviewer/File:Ray-traced_steel_balls.jpg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82000" cy="5135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Conceptually simple but hard to do fast</a:t>
            </a:r>
          </a:p>
          <a:p>
            <a:endParaRPr lang="en-US" dirty="0" smtClean="0"/>
          </a:p>
          <a:p>
            <a:r>
              <a:rPr lang="en-US" dirty="0" smtClean="0"/>
              <a:t>Full solution requires tracing millions of rays for many inter-reflections</a:t>
            </a:r>
          </a:p>
          <a:p>
            <a:endParaRPr lang="en-US" dirty="0" smtClean="0"/>
          </a:p>
          <a:p>
            <a:r>
              <a:rPr lang="en-US" dirty="0" smtClean="0"/>
              <a:t>Design choices</a:t>
            </a:r>
          </a:p>
          <a:p>
            <a:pPr lvl="1"/>
            <a:r>
              <a:rPr lang="en-US" dirty="0" smtClean="0"/>
              <a:t>Ray paths: Light to camera vs. camera to light?</a:t>
            </a:r>
          </a:p>
          <a:p>
            <a:pPr lvl="1"/>
            <a:r>
              <a:rPr lang="en-US" dirty="0" smtClean="0"/>
              <a:t>How many samples per pixel (avoid aliasing)?</a:t>
            </a:r>
          </a:p>
          <a:p>
            <a:pPr lvl="1"/>
            <a:r>
              <a:rPr lang="en-US" dirty="0" smtClean="0"/>
              <a:t>How to sample diffuse reflections?</a:t>
            </a:r>
          </a:p>
          <a:p>
            <a:pPr lvl="1"/>
            <a:r>
              <a:rPr lang="en-US" dirty="0" smtClean="0"/>
              <a:t>How many inter-reflections to allow?</a:t>
            </a:r>
          </a:p>
          <a:p>
            <a:pPr lvl="1"/>
            <a:r>
              <a:rPr lang="en-US" dirty="0" smtClean="0"/>
              <a:t>Deal with subsurface scattering, etc?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96962" name="Picture 2" descr="http://itchstudios.com/psg/tuts/h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1600" y="4724400"/>
            <a:ext cx="1447800" cy="1915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 Maps</a:t>
            </a:r>
          </a:p>
        </p:txBody>
      </p:sp>
      <p:sp>
        <p:nvSpPr>
          <p:cNvPr id="148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382000" cy="5135563"/>
          </a:xfrm>
        </p:spPr>
        <p:txBody>
          <a:bodyPr/>
          <a:lstStyle/>
          <a:p>
            <a:r>
              <a:rPr lang="en-US" dirty="0"/>
              <a:t>The environment map may take various forms:</a:t>
            </a:r>
          </a:p>
          <a:p>
            <a:pPr lvl="1"/>
            <a:r>
              <a:rPr lang="en-US" dirty="0"/>
              <a:t>Cubic mapping</a:t>
            </a:r>
          </a:p>
          <a:p>
            <a:pPr lvl="1"/>
            <a:r>
              <a:rPr lang="en-US" dirty="0"/>
              <a:t>Spherical mapping</a:t>
            </a:r>
          </a:p>
          <a:p>
            <a:pPr lvl="1"/>
            <a:r>
              <a:rPr lang="en-US" dirty="0"/>
              <a:t>other</a:t>
            </a:r>
          </a:p>
          <a:p>
            <a:r>
              <a:rPr lang="en-US" dirty="0"/>
              <a:t>Describes the shape of the surface on which the map “resides”</a:t>
            </a:r>
          </a:p>
          <a:p>
            <a:r>
              <a:rPr lang="en-US" dirty="0"/>
              <a:t>Determines how the map is generated and how it is indexed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Cubic Map Example</a:t>
            </a:r>
          </a:p>
        </p:txBody>
      </p:sp>
      <p:pic>
        <p:nvPicPr>
          <p:cNvPr id="1483779" name="Picture 3" descr="copper_teap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905000"/>
            <a:ext cx="4038600" cy="3216275"/>
          </a:xfrm>
          <a:prstGeom prst="rect">
            <a:avLst/>
          </a:prstGeom>
          <a:noFill/>
        </p:spPr>
      </p:pic>
      <p:pic>
        <p:nvPicPr>
          <p:cNvPr id="1483780" name="Picture 4" descr="unfolded_cu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904999"/>
            <a:ext cx="4292600" cy="322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Cubic Mapping</a:t>
            </a:r>
          </a:p>
        </p:txBody>
      </p:sp>
      <p:sp>
        <p:nvSpPr>
          <p:cNvPr id="148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257" y="1219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map resides on the surfaces of a cube around the object</a:t>
            </a:r>
          </a:p>
          <a:p>
            <a:pPr lvl="1"/>
            <a:r>
              <a:rPr lang="en-US" dirty="0"/>
              <a:t>Typically, align the faces of the cube with the coordinate axes</a:t>
            </a:r>
          </a:p>
          <a:p>
            <a:r>
              <a:rPr lang="en-US" dirty="0"/>
              <a:t>To generate the map:</a:t>
            </a:r>
          </a:p>
          <a:p>
            <a:pPr lvl="1"/>
            <a:r>
              <a:rPr lang="en-US" dirty="0"/>
              <a:t>For each face of the cube, render the world from the center of the object with the cube face as the image plane</a:t>
            </a:r>
          </a:p>
          <a:p>
            <a:pPr lvl="2"/>
            <a:r>
              <a:rPr lang="en-US" dirty="0"/>
              <a:t>Rendering can be arbitrarily complex (it’s off-line)</a:t>
            </a:r>
          </a:p>
          <a:p>
            <a:r>
              <a:rPr lang="en-US" dirty="0"/>
              <a:t>To use the map:</a:t>
            </a:r>
          </a:p>
          <a:p>
            <a:pPr lvl="1"/>
            <a:r>
              <a:rPr lang="en-US" dirty="0"/>
              <a:t>Index the R ray into the correct cube face</a:t>
            </a:r>
          </a:p>
          <a:p>
            <a:pPr lvl="1"/>
            <a:r>
              <a:rPr lang="en-US" dirty="0"/>
              <a:t>Compute texture coordinates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to render an object inserted into an image?</a:t>
            </a:r>
          </a:p>
        </p:txBody>
      </p:sp>
      <p:pic>
        <p:nvPicPr>
          <p:cNvPr id="4" name="Picture 8" descr="hw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9370" y="1600200"/>
            <a:ext cx="5192712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571" y="2819400"/>
            <a:ext cx="1122553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99970" y="5943600"/>
            <a:ext cx="3271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What’s wrong with the teapot?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8.14815E-6 C 0.01407 -0.00371 0.02813 -0.00672 0.04219 -0.01042 C 0.0441 -0.01019 0.06302 -0.00695 0.06563 -0.00626 C 0.09097 0.00161 0.11459 0.01689 0.14063 0.02083 C 0.14931 0.02476 0.15834 0.02731 0.16719 0.03124 C 0.17084 0.03286 0.17344 0.0368 0.17657 0.03958 C 0.17795 0.04073 0.17986 0.0405 0.18125 0.04166 C 0.1974 0.0537 0.18472 0.04745 0.19532 0.05208 C 0.20365 0.06874 0.21493 0.07245 0.22813 0.07916 C 0.23038 0.08032 0.23247 0.08171 0.23438 0.08333 C 0.23663 0.08518 0.2382 0.08819 0.24063 0.08958 C 0.24618 0.09259 0.25226 0.09328 0.25782 0.09583 C 0.26059 0.10671 0.26459 0.10254 0.27188 0.10833 C 0.28056 0.11527 0.28698 0.12384 0.29532 0.13124 C 0.29792 0.13356 0.30434 0.13911 0.30625 0.14166 C 0.30764 0.14351 0.30782 0.14652 0.30938 0.14791 C 0.31216 0.15022 0.31875 0.15208 0.31875 0.15208 C 0.32309 0.16087 0.32865 0.1655 0.33594 0.16874 C 0.34306 0.1831 0.33854 0.17962 0.34688 0.18333 C 0.34844 0.18981 0.35 0.19791 0.35469 0.20208 C 0.35782 0.20485 0.36407 0.21041 0.36407 0.21041 C 0.36806 0.21828 0.37344 0.22291 0.37969 0.22708 " pathEditMode="relative" ptsTypes="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Spherical Map Example</a:t>
            </a:r>
            <a:endParaRPr lang="en-US" dirty="0"/>
          </a:p>
        </p:txBody>
      </p:sp>
      <p:pic>
        <p:nvPicPr>
          <p:cNvPr id="1491971" name="Picture 3" descr="gl_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543" y="1752599"/>
            <a:ext cx="3810000" cy="3810000"/>
          </a:xfrm>
          <a:prstGeom prst="rect">
            <a:avLst/>
          </a:prstGeom>
          <a:noFill/>
        </p:spPr>
      </p:pic>
      <p:pic>
        <p:nvPicPr>
          <p:cNvPr id="1491972" name="Picture 4" descr="gl_spec_teap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6943" y="1752600"/>
            <a:ext cx="4724400" cy="383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Sphere </a:t>
            </a:r>
            <a:r>
              <a:rPr lang="en-US" dirty="0" smtClean="0"/>
              <a:t>mapping</a:t>
            </a:r>
            <a:endParaRPr lang="en-US" dirty="0"/>
          </a:p>
        </p:txBody>
      </p:sp>
      <p:sp>
        <p:nvSpPr>
          <p:cNvPr id="148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229600" cy="5135563"/>
          </a:xfrm>
        </p:spPr>
        <p:txBody>
          <a:bodyPr/>
          <a:lstStyle/>
          <a:p>
            <a:r>
              <a:rPr lang="en-US" dirty="0"/>
              <a:t>Map lives on a sphere</a:t>
            </a:r>
          </a:p>
          <a:p>
            <a:r>
              <a:rPr lang="en-US" dirty="0" smtClean="0"/>
              <a:t>To </a:t>
            </a:r>
            <a:r>
              <a:rPr lang="en-US" dirty="0"/>
              <a:t>generate the map:</a:t>
            </a:r>
          </a:p>
          <a:p>
            <a:pPr lvl="1"/>
            <a:r>
              <a:rPr lang="en-US" dirty="0"/>
              <a:t>Render a spherical panorama from the designed center </a:t>
            </a:r>
            <a:r>
              <a:rPr lang="en-US" dirty="0" smtClean="0"/>
              <a:t>point</a:t>
            </a:r>
          </a:p>
          <a:p>
            <a:pPr lvl="1"/>
            <a:r>
              <a:rPr lang="en-US" dirty="0" smtClean="0"/>
              <a:t>“Render” means obtain pixel intensities by casting rays from the camera center through the pixel positions</a:t>
            </a:r>
            <a:endParaRPr lang="en-US" dirty="0"/>
          </a:p>
          <a:p>
            <a:r>
              <a:rPr lang="en-US" dirty="0" smtClean="0"/>
              <a:t>Rendering with environment map:</a:t>
            </a:r>
            <a:endParaRPr lang="en-US" dirty="0"/>
          </a:p>
          <a:p>
            <a:pPr lvl="1"/>
            <a:r>
              <a:rPr lang="en-US" dirty="0"/>
              <a:t>Use the orientation of the R ray to index directly into the sphere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approximations are made?</a:t>
            </a:r>
          </a:p>
        </p:txBody>
      </p:sp>
      <p:sp>
        <p:nvSpPr>
          <p:cNvPr id="147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001000" cy="51355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map should contain a view of the world with the point of interest on the object as the Center of </a:t>
            </a:r>
            <a:r>
              <a:rPr lang="en-US" dirty="0" smtClean="0"/>
              <a:t>Projection (</a:t>
            </a:r>
            <a:r>
              <a:rPr lang="en-US" dirty="0" err="1" smtClean="0"/>
              <a:t>CoP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We can’t store a separate map for each point, so one map is used with the </a:t>
            </a:r>
            <a:r>
              <a:rPr lang="en-US" dirty="0" err="1" smtClean="0"/>
              <a:t>CoP</a:t>
            </a:r>
            <a:r>
              <a:rPr lang="en-US" dirty="0" smtClean="0"/>
              <a:t> </a:t>
            </a:r>
            <a:r>
              <a:rPr lang="en-US" dirty="0"/>
              <a:t>at the center of the object</a:t>
            </a:r>
          </a:p>
          <a:p>
            <a:pPr lvl="1"/>
            <a:r>
              <a:rPr lang="en-US" dirty="0"/>
              <a:t>Introduces distortions in the reflection, but we usually don’t notice</a:t>
            </a:r>
          </a:p>
          <a:p>
            <a:pPr lvl="1"/>
            <a:r>
              <a:rPr lang="en-US" dirty="0"/>
              <a:t>Distortions are minimized for a small object in a large room</a:t>
            </a:r>
          </a:p>
          <a:p>
            <a:endParaRPr lang="en-US" dirty="0"/>
          </a:p>
          <a:p>
            <a:r>
              <a:rPr lang="en-US" dirty="0"/>
              <a:t>The object will not reflect </a:t>
            </a:r>
            <a:r>
              <a:rPr lang="en-US" dirty="0" smtClean="0"/>
              <a:t>itself (based on the environment map)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968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rot="10800000">
            <a:off x="1745422" y="2930106"/>
            <a:ext cx="60960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897822" y="2209800"/>
            <a:ext cx="990600" cy="1676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perspectiveContrastingRightFacing">
              <a:rot lat="0" lon="18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104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Rendering with environment maps and local models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222" y="1905000"/>
            <a:ext cx="488397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431222" y="3352800"/>
            <a:ext cx="4114800" cy="2286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610275" y="2804372"/>
            <a:ext cx="152400" cy="152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3822" y="259080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camera center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45422" y="17526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plane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environment maps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63887" r="33036" b="-63887"/>
          <a:stretch/>
        </p:blipFill>
        <p:spPr>
          <a:xfrm>
            <a:off x="609600" y="228600"/>
            <a:ext cx="8229600" cy="7395211"/>
          </a:xfrm>
        </p:spPr>
      </p:pic>
    </p:spTree>
    <p:extLst>
      <p:ext uri="{BB962C8B-B14F-4D97-AF65-F5344CB8AC3E}">
        <p14:creationId xmlns:p14="http://schemas.microsoft.com/office/powerpoint/2010/main" val="122053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Equirectangular</a:t>
            </a:r>
            <a:r>
              <a:rPr lang="en-US" sz="3200" dirty="0"/>
              <a:t> (latitude-longitude) projection</a:t>
            </a:r>
          </a:p>
        </p:txBody>
      </p:sp>
      <p:pic>
        <p:nvPicPr>
          <p:cNvPr id="3" name="Picture 2" descr="pano_axehekzvnlsmo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75438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quirectangular-projec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457646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Equirectangular</a:t>
            </a:r>
            <a:r>
              <a:rPr lang="en-US" sz="3200" dirty="0"/>
              <a:t> (latitude-longitude) projection</a:t>
            </a:r>
          </a:p>
        </p:txBody>
      </p:sp>
    </p:spTree>
    <p:extLst>
      <p:ext uri="{BB962C8B-B14F-4D97-AF65-F5344CB8AC3E}">
        <p14:creationId xmlns:p14="http://schemas.microsoft.com/office/powerpoint/2010/main" val="14179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capture light in real scenes?</a:t>
            </a:r>
            <a:endParaRPr lang="ru-RU" dirty="0"/>
          </a:p>
        </p:txBody>
      </p:sp>
      <p:pic>
        <p:nvPicPr>
          <p:cNvPr id="1667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571" y="1143000"/>
            <a:ext cx="4057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7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021" y="2514600"/>
            <a:ext cx="4057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7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571" y="3962400"/>
            <a:ext cx="4057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67078" name="Text Box 6"/>
          <p:cNvSpPr txBox="1">
            <a:spLocks noChangeArrowheads="1"/>
          </p:cNvSpPr>
          <p:nvPr/>
        </p:nvSpPr>
        <p:spPr bwMode="auto">
          <a:xfrm>
            <a:off x="3174546" y="6288088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From </a:t>
            </a:r>
            <a:r>
              <a:rPr lang="en-US" sz="2400" i="1">
                <a:solidFill>
                  <a:srgbClr val="000000"/>
                </a:solidFill>
              </a:rPr>
              <a:t>Flight of the Navigator</a:t>
            </a:r>
            <a:endParaRPr lang="ru-RU" sz="2400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capture light in real scenes?</a:t>
            </a:r>
            <a:endParaRPr lang="en-US" dirty="0"/>
          </a:p>
        </p:txBody>
      </p:sp>
      <p:pic>
        <p:nvPicPr>
          <p:cNvPr id="1492996" name="Picture 4" descr="terminato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457" y="1295400"/>
            <a:ext cx="8382000" cy="4811713"/>
          </a:xfrm>
          <a:prstGeom prst="rect">
            <a:avLst/>
          </a:prstGeom>
          <a:noFill/>
        </p:spPr>
      </p:pic>
      <p:sp>
        <p:nvSpPr>
          <p:cNvPr id="1492997" name="Text Box 5"/>
          <p:cNvSpPr txBox="1">
            <a:spLocks noChangeArrowheads="1"/>
          </p:cNvSpPr>
          <p:nvPr/>
        </p:nvSpPr>
        <p:spPr bwMode="auto">
          <a:xfrm>
            <a:off x="3563257" y="6107113"/>
            <a:ext cx="2198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from Terminator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environment maps</a:t>
            </a:r>
          </a:p>
        </p:txBody>
      </p:sp>
      <p:sp>
        <p:nvSpPr>
          <p:cNvPr id="149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534400" cy="5135563"/>
          </a:xfrm>
        </p:spPr>
        <p:txBody>
          <a:bodyPr>
            <a:noAutofit/>
          </a:bodyPr>
          <a:lstStyle/>
          <a:p>
            <a:r>
              <a:rPr lang="en-US" dirty="0"/>
              <a:t>We can use photographs to capture environment maps</a:t>
            </a:r>
          </a:p>
          <a:p>
            <a:pPr lvl="1"/>
            <a:r>
              <a:rPr lang="en-US" dirty="0"/>
              <a:t>The first use of panoramic </a:t>
            </a:r>
            <a:r>
              <a:rPr lang="en-US" dirty="0" smtClean="0"/>
              <a:t>mosaics</a:t>
            </a:r>
          </a:p>
          <a:p>
            <a:pPr lvl="1"/>
            <a:r>
              <a:rPr lang="en-US" dirty="0"/>
              <a:t>Fisheye </a:t>
            </a:r>
            <a:r>
              <a:rPr lang="en-US" dirty="0" smtClean="0"/>
              <a:t>lens</a:t>
            </a:r>
          </a:p>
          <a:p>
            <a:pPr lvl="1"/>
            <a:r>
              <a:rPr lang="en-US" dirty="0" smtClean="0"/>
              <a:t>360 camera</a:t>
            </a:r>
            <a:endParaRPr lang="en-US" dirty="0"/>
          </a:p>
          <a:p>
            <a:pPr lvl="1"/>
            <a:r>
              <a:rPr lang="en-US" dirty="0" smtClean="0"/>
              <a:t>Mirrored balls (</a:t>
            </a:r>
            <a:r>
              <a:rPr lang="en-US" b="1" dirty="0" smtClean="0"/>
              <a:t>light probes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77200" cy="51355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smashinghub.com/8-of-the-most-epic-government-photoshop-fails-ever.htm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://petapixel.com/2013/10/13/another-north-korean-photoshop-fail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Relighting is important!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2450" name="Picture 2" descr="mirrored-ball-setu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9029"/>
            <a:ext cx="9182705" cy="6887029"/>
          </a:xfrm>
          <a:prstGeom prst="rect">
            <a:avLst/>
          </a:prstGeom>
          <a:noFill/>
        </p:spPr>
      </p:pic>
      <p:sp>
        <p:nvSpPr>
          <p:cNvPr id="15124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Mirrored Sphere</a:t>
            </a:r>
          </a:p>
        </p:txBody>
      </p:sp>
      <p:pic>
        <p:nvPicPr>
          <p:cNvPr id="15124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619171"/>
            <a:ext cx="1578278" cy="1548386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512453" name="Line 5"/>
          <p:cNvSpPr>
            <a:spLocks noChangeShapeType="1"/>
          </p:cNvSpPr>
          <p:nvPr/>
        </p:nvSpPr>
        <p:spPr bwMode="auto">
          <a:xfrm flipV="1">
            <a:off x="2800351" y="2075996"/>
            <a:ext cx="3099643" cy="681529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12454" name="Line 6"/>
          <p:cNvSpPr>
            <a:spLocks noChangeShapeType="1"/>
          </p:cNvSpPr>
          <p:nvPr/>
        </p:nvSpPr>
        <p:spPr bwMode="auto">
          <a:xfrm flipH="1">
            <a:off x="2400300" y="1390197"/>
            <a:ext cx="228302" cy="959521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12455" name="Line 7"/>
          <p:cNvSpPr>
            <a:spLocks noChangeShapeType="1"/>
          </p:cNvSpPr>
          <p:nvPr/>
        </p:nvSpPr>
        <p:spPr bwMode="auto">
          <a:xfrm>
            <a:off x="847725" y="1771197"/>
            <a:ext cx="1036141" cy="708431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12456" name="Line 8"/>
          <p:cNvSpPr>
            <a:spLocks noChangeShapeType="1"/>
          </p:cNvSpPr>
          <p:nvPr/>
        </p:nvSpPr>
        <p:spPr bwMode="auto">
          <a:xfrm flipH="1" flipV="1">
            <a:off x="2628900" y="3047546"/>
            <a:ext cx="605879" cy="484244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4498" name="Picture 2" descr="mirrored-ball-setup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7811" name="Picture 3" descr="caf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057400"/>
            <a:ext cx="3251200" cy="3251200"/>
          </a:xfrm>
          <a:prstGeom prst="rect">
            <a:avLst/>
          </a:prstGeom>
          <a:noFill/>
        </p:spPr>
      </p:pic>
      <p:pic>
        <p:nvPicPr>
          <p:cNvPr id="1527812" name="Picture 4" descr="reflb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1"/>
            <a:ext cx="5145088" cy="2944813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91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One picture of a mirrored ball received light coming into the ball from nearly all angles (including behind)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 balls for image-based lighting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t="8398" b="8398"/>
          <a:stretch>
            <a:fillRect/>
          </a:stretch>
        </p:blipFill>
        <p:spPr>
          <a:xfrm>
            <a:off x="628650" y="1143000"/>
            <a:ext cx="8185904" cy="5108250"/>
          </a:xfrm>
        </p:spPr>
      </p:pic>
    </p:spTree>
    <p:extLst>
      <p:ext uri="{BB962C8B-B14F-4D97-AF65-F5344CB8AC3E}">
        <p14:creationId xmlns:p14="http://schemas.microsoft.com/office/powerpoint/2010/main" val="44956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 balls for image-based lighting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t="8398" b="8398"/>
          <a:stretch>
            <a:fillRect/>
          </a:stretch>
        </p:blipFill>
        <p:spPr>
          <a:xfrm>
            <a:off x="634246" y="1143000"/>
            <a:ext cx="8185904" cy="5135563"/>
          </a:xfrm>
        </p:spPr>
      </p:pic>
    </p:spTree>
    <p:extLst>
      <p:ext uri="{BB962C8B-B14F-4D97-AF65-F5344CB8AC3E}">
        <p14:creationId xmlns:p14="http://schemas.microsoft.com/office/powerpoint/2010/main" val="8353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 balls for image-based lighting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t="8398" b="8398"/>
          <a:stretch>
            <a:fillRect/>
          </a:stretch>
        </p:blipFill>
        <p:spPr>
          <a:xfrm>
            <a:off x="628650" y="1140150"/>
            <a:ext cx="8185904" cy="5108250"/>
          </a:xfrm>
        </p:spPr>
      </p:pic>
    </p:spTree>
    <p:extLst>
      <p:ext uri="{BB962C8B-B14F-4D97-AF65-F5344CB8AC3E}">
        <p14:creationId xmlns:p14="http://schemas.microsoft.com/office/powerpoint/2010/main" val="44956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8594" name="Picture 2" descr="ball-reflection-cali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0"/>
            <a:ext cx="9144000" cy="6858000"/>
          </a:xfrm>
          <a:prstGeom prst="rect">
            <a:avLst/>
          </a:prstGeom>
          <a:noFill/>
        </p:spPr>
      </p:pic>
      <p:sp>
        <p:nvSpPr>
          <p:cNvPr id="1518595" name="Text Box 3"/>
          <p:cNvSpPr txBox="1">
            <a:spLocks noChangeArrowheads="1"/>
          </p:cNvSpPr>
          <p:nvPr/>
        </p:nvSpPr>
        <p:spPr bwMode="auto">
          <a:xfrm>
            <a:off x="3600450" y="990600"/>
            <a:ext cx="15240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FFFF"/>
                </a:solidFill>
                <a:latin typeface="Trebuchet MS" pitchFamily="34" charset="0"/>
              </a:rPr>
              <a:t>0.34 </a:t>
            </a:r>
          </a:p>
        </p:txBody>
      </p:sp>
      <p:sp>
        <p:nvSpPr>
          <p:cNvPr id="1518596" name="Text Box 4"/>
          <p:cNvSpPr txBox="1">
            <a:spLocks noChangeArrowheads="1"/>
          </p:cNvSpPr>
          <p:nvPr/>
        </p:nvSpPr>
        <p:spPr bwMode="auto">
          <a:xfrm>
            <a:off x="6877050" y="4267200"/>
            <a:ext cx="15240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FFFF"/>
                </a:solidFill>
                <a:latin typeface="Trebuchet MS" pitchFamily="34" charset="0"/>
              </a:rPr>
              <a:t>0.58</a:t>
            </a:r>
          </a:p>
        </p:txBody>
      </p:sp>
      <p:sp>
        <p:nvSpPr>
          <p:cNvPr id="1518597" name="Line 5"/>
          <p:cNvSpPr>
            <a:spLocks noChangeShapeType="1"/>
          </p:cNvSpPr>
          <p:nvPr/>
        </p:nvSpPr>
        <p:spPr bwMode="auto">
          <a:xfrm flipH="1">
            <a:off x="6191250" y="4724400"/>
            <a:ext cx="685800" cy="685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18598" name="Line 6"/>
          <p:cNvSpPr>
            <a:spLocks noChangeShapeType="1"/>
          </p:cNvSpPr>
          <p:nvPr/>
        </p:nvSpPr>
        <p:spPr bwMode="auto">
          <a:xfrm flipH="1" flipV="1">
            <a:off x="2886075" y="1238251"/>
            <a:ext cx="704850" cy="95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18599" name="Text Box 7"/>
          <p:cNvSpPr txBox="1">
            <a:spLocks noChangeArrowheads="1"/>
          </p:cNvSpPr>
          <p:nvPr/>
        </p:nvSpPr>
        <p:spPr bwMode="auto">
          <a:xfrm>
            <a:off x="5657850" y="1447800"/>
            <a:ext cx="32004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FFFF"/>
                </a:solidFill>
                <a:latin typeface="Trebuchet MS" pitchFamily="34" charset="0"/>
              </a:rPr>
              <a:t>=&gt; 59% Reflective</a:t>
            </a:r>
          </a:p>
        </p:txBody>
      </p:sp>
      <p:sp>
        <p:nvSpPr>
          <p:cNvPr id="1518600" name="Text Box 8"/>
          <p:cNvSpPr txBox="1">
            <a:spLocks noChangeArrowheads="1"/>
          </p:cNvSpPr>
          <p:nvPr/>
        </p:nvSpPr>
        <p:spPr bwMode="auto">
          <a:xfrm>
            <a:off x="323850" y="3733800"/>
            <a:ext cx="3581400" cy="1569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FFFF"/>
                </a:solidFill>
                <a:latin typeface="Trebuchet MS" pitchFamily="34" charset="0"/>
              </a:rPr>
              <a:t>Calibrating Mirrored Sphere Reflectivity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Spherical map domain transformations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990600"/>
            <a:ext cx="8382000" cy="51355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Many rendering programs only accept one format (mirror ball, </a:t>
            </a:r>
            <a:r>
              <a:rPr lang="en-US" dirty="0" err="1" smtClean="0"/>
              <a:t>equirectangular</a:t>
            </a:r>
            <a:r>
              <a:rPr lang="en-US" dirty="0" smtClean="0"/>
              <a:t>, cube map,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E.g. Blender only accepts </a:t>
            </a:r>
            <a:r>
              <a:rPr lang="en-US" dirty="0" err="1" smtClean="0"/>
              <a:t>equirectangular</a:t>
            </a:r>
            <a:r>
              <a:rPr lang="en-US" dirty="0" smtClean="0"/>
              <a:t> maps</a:t>
            </a:r>
          </a:p>
          <a:p>
            <a:pPr lvl="1"/>
            <a:endParaRPr lang="en-US" dirty="0"/>
          </a:p>
          <a:p>
            <a:r>
              <a:rPr lang="en-US" dirty="0" smtClean="0"/>
              <a:t>How to convert mirror ball to </a:t>
            </a:r>
            <a:r>
              <a:rPr lang="en-US" dirty="0" err="1" smtClean="0"/>
              <a:t>equirectangular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32469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 ball -&gt; </a:t>
            </a:r>
            <a:r>
              <a:rPr lang="en-US" dirty="0" err="1" smtClean="0"/>
              <a:t>equirectangular</a:t>
            </a:r>
            <a:endParaRPr lang="en-US" dirty="0"/>
          </a:p>
        </p:txBody>
      </p:sp>
      <p:pic>
        <p:nvPicPr>
          <p:cNvPr id="5" name="Content Placeholder 4" descr="mirrorball2latlo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38400"/>
            <a:ext cx="8229600" cy="2399673"/>
          </a:xfrm>
        </p:spPr>
      </p:pic>
    </p:spTree>
    <p:extLst>
      <p:ext uri="{BB962C8B-B14F-4D97-AF65-F5344CB8AC3E}">
        <p14:creationId xmlns:p14="http://schemas.microsoft.com/office/powerpoint/2010/main" val="28150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 ball -&gt; </a:t>
            </a:r>
            <a:r>
              <a:rPr lang="en-US" dirty="0" err="1"/>
              <a:t>equirectangular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534400" cy="5135563"/>
          </a:xfrm>
        </p:spPr>
        <p:txBody>
          <a:bodyPr/>
          <a:lstStyle/>
          <a:p>
            <a:r>
              <a:rPr lang="en-US" dirty="0" smtClean="0"/>
              <a:t>Spherical coordinates</a:t>
            </a:r>
          </a:p>
          <a:p>
            <a:pPr lvl="1"/>
            <a:r>
              <a:rPr lang="en-US" dirty="0" smtClean="0"/>
              <a:t>Convert the light directions incident to the ball into spherical coordinates (phi, theta)</a:t>
            </a:r>
          </a:p>
          <a:p>
            <a:pPr lvl="1"/>
            <a:r>
              <a:rPr lang="en-US" dirty="0" smtClean="0"/>
              <a:t>Map from mirror ball phi, theta to </a:t>
            </a:r>
            <a:r>
              <a:rPr lang="en-US" dirty="0" err="1" smtClean="0"/>
              <a:t>equirectangular</a:t>
            </a:r>
            <a:r>
              <a:rPr lang="en-US" dirty="0" smtClean="0"/>
              <a:t> phi, theta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to render an object inserted into an image?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Traditional graphics way</a:t>
            </a:r>
          </a:p>
          <a:p>
            <a:r>
              <a:rPr lang="en-US" sz="2800" dirty="0"/>
              <a:t>Manually model BRDFs of all room surfaces</a:t>
            </a:r>
          </a:p>
          <a:p>
            <a:r>
              <a:rPr lang="en-US" sz="2800" dirty="0"/>
              <a:t>Manually model radiance of lights</a:t>
            </a:r>
          </a:p>
          <a:p>
            <a:r>
              <a:rPr lang="en-US" sz="2800" dirty="0"/>
              <a:t>Do ray tracing to relight object, shadows, etc.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8" name="Picture 8" descr="hw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276600"/>
            <a:ext cx="4495800" cy="337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896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 ball -&gt; </a:t>
            </a:r>
            <a:r>
              <a:rPr lang="en-US" dirty="0" err="1"/>
              <a:t>equirectangular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04800" y="1169999"/>
            <a:ext cx="8763000" cy="1949508"/>
            <a:chOff x="152400" y="990600"/>
            <a:chExt cx="9604264" cy="2136664"/>
          </a:xfrm>
        </p:grpSpPr>
        <p:pic>
          <p:nvPicPr>
            <p:cNvPr id="4" name="Picture 3" descr="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181" y="990600"/>
              <a:ext cx="2136664" cy="2136664"/>
            </a:xfrm>
            <a:prstGeom prst="rect">
              <a:avLst/>
            </a:prstGeom>
          </p:spPr>
        </p:pic>
        <p:pic>
          <p:nvPicPr>
            <p:cNvPr id="5" name="Picture 4" descr="0024_cropped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990600"/>
              <a:ext cx="2125535" cy="2119971"/>
            </a:xfrm>
            <a:prstGeom prst="rect">
              <a:avLst/>
            </a:prstGeom>
          </p:spPr>
        </p:pic>
        <p:pic>
          <p:nvPicPr>
            <p:cNvPr id="6" name="Picture 5" descr="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091" y="990600"/>
              <a:ext cx="2136664" cy="2136664"/>
            </a:xfrm>
            <a:prstGeom prst="rect">
              <a:avLst/>
            </a:prstGeom>
          </p:spPr>
        </p:pic>
        <p:pic>
          <p:nvPicPr>
            <p:cNvPr id="7" name="Picture 6" descr="pt_ball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0" y="990600"/>
              <a:ext cx="2136664" cy="2136664"/>
            </a:xfrm>
            <a:prstGeom prst="rect">
              <a:avLst/>
            </a:prstGeom>
          </p:spPr>
        </p:pic>
      </p:grpSp>
      <p:pic>
        <p:nvPicPr>
          <p:cNvPr id="9" name="Picture 8" descr="pt_l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07043"/>
            <a:ext cx="4114800" cy="2057400"/>
          </a:xfrm>
          <a:prstGeom prst="rect">
            <a:avLst/>
          </a:prstGeom>
        </p:spPr>
      </p:pic>
      <p:pic>
        <p:nvPicPr>
          <p:cNvPr id="10" name="Picture 9" descr="latlo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07043"/>
            <a:ext cx="4114800" cy="2057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3116444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Mirror ball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800" y="6164444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/>
              <a:t>Equirectangular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2743200" y="3116444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/>
              <a:t>Normals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5029200" y="3116444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Reflection </a:t>
            </a:r>
          </a:p>
          <a:p>
            <a:pPr algn="ctr"/>
            <a:r>
              <a:rPr lang="en-US" sz="2200" dirty="0"/>
              <a:t>vectors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86600" y="3116444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Phi/theta of reflection </a:t>
            </a:r>
            <a:r>
              <a:rPr lang="en-US" sz="2200" dirty="0" err="1"/>
              <a:t>vecs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5257800" y="6107609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Phi/theta </a:t>
            </a:r>
            <a:r>
              <a:rPr lang="en-US" sz="2200" dirty="0" err="1"/>
              <a:t>equirectangular</a:t>
            </a:r>
            <a:r>
              <a:rPr lang="en-US" sz="2200" dirty="0"/>
              <a:t> domain</a:t>
            </a:r>
          </a:p>
        </p:txBody>
      </p:sp>
    </p:spTree>
    <p:extLst>
      <p:ext uri="{BB962C8B-B14F-4D97-AF65-F5344CB8AC3E}">
        <p14:creationId xmlns:p14="http://schemas.microsoft.com/office/powerpoint/2010/main" val="369866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 ball -&gt; </a:t>
            </a:r>
            <a:r>
              <a:rPr lang="en-US" dirty="0" err="1"/>
              <a:t>equirectangular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0328" y="2895600"/>
            <a:ext cx="1013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400" dirty="0">
              <a:latin typeface="Helvetica"/>
              <a:cs typeface="Helvetica"/>
            </a:endParaRPr>
          </a:p>
          <a:p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latlon(:, :, c) = griddata( (phi_ball, theta_ball), </a:t>
            </a:r>
          </a:p>
          <a:p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  mirrorball(:, :, c), 		</a:t>
            </a:r>
          </a:p>
          <a:p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  (phi_latlon, theta_latlon), </a:t>
            </a:r>
          </a:p>
          <a:p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  method=‘linear’, </a:t>
            </a:r>
          </a:p>
          <a:p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  fill_value=‘0’)</a:t>
            </a:r>
            <a:r>
              <a:rPr lang="da-DK" sz="2400" dirty="0">
                <a:latin typeface="Helvetica"/>
                <a:cs typeface="Helvetica"/>
              </a:rPr>
              <a:t>	</a:t>
            </a:r>
            <a:endParaRPr lang="da-DK" sz="2400" dirty="0" smtClean="0">
              <a:latin typeface="Helvetica"/>
              <a:cs typeface="Helvetica"/>
            </a:endParaRPr>
          </a:p>
          <a:p>
            <a:endParaRPr lang="da-DK" sz="2400" dirty="0">
              <a:latin typeface="Helvetica"/>
              <a:cs typeface="Helvetica"/>
            </a:endParaRPr>
          </a:p>
          <a:p>
            <a:r>
              <a:rPr lang="en-US" sz="2400" dirty="0">
                <a:latin typeface="Helvetica"/>
                <a:cs typeface="Helvetica"/>
              </a:rPr>
              <a:t>        </a:t>
            </a:r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</p:txBody>
      </p:sp>
      <p:pic>
        <p:nvPicPr>
          <p:cNvPr id="5" name="Picture 4" descr="pt_bal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927" y="1828105"/>
            <a:ext cx="1371283" cy="1371283"/>
          </a:xfrm>
          <a:prstGeom prst="rect">
            <a:avLst/>
          </a:prstGeom>
        </p:spPr>
      </p:pic>
      <p:pic>
        <p:nvPicPr>
          <p:cNvPr id="6" name="Picture 5" descr="0024_cropp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92" y="4824139"/>
            <a:ext cx="1477646" cy="1473777"/>
          </a:xfrm>
          <a:prstGeom prst="rect">
            <a:avLst/>
          </a:prstGeom>
        </p:spPr>
      </p:pic>
      <p:pic>
        <p:nvPicPr>
          <p:cNvPr id="7" name="Picture 6" descr="pt_l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927" y="5396883"/>
            <a:ext cx="2264256" cy="1132128"/>
          </a:xfrm>
          <a:prstGeom prst="rect">
            <a:avLst/>
          </a:prstGeom>
        </p:spPr>
      </p:pic>
      <p:pic>
        <p:nvPicPr>
          <p:cNvPr id="8" name="Picture 7" descr="latlon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1" y="1656036"/>
            <a:ext cx="2514600" cy="12573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1691799" y="2976653"/>
            <a:ext cx="152400" cy="326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38128" y="3199388"/>
            <a:ext cx="167482" cy="152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532811" y="3771572"/>
            <a:ext cx="609599" cy="1015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8114210" y="4135105"/>
            <a:ext cx="206058" cy="1261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48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small snag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71550"/>
            <a:ext cx="8229600" cy="5867400"/>
          </a:xfrm>
        </p:spPr>
        <p:txBody>
          <a:bodyPr>
            <a:normAutofit/>
          </a:bodyPr>
          <a:lstStyle/>
          <a:p>
            <a:r>
              <a:rPr lang="en-US" sz="2800" dirty="0"/>
              <a:t>How do we deal with light sources?  Sun, lights, etc?</a:t>
            </a:r>
          </a:p>
          <a:p>
            <a:pPr lvl="1"/>
            <a:r>
              <a:rPr lang="en-US" sz="2400" dirty="0"/>
              <a:t>They are much, much brighter than the rest of the environment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309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571751"/>
            <a:ext cx="5259146" cy="349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30106" y="5103603"/>
            <a:ext cx="312906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30106" y="3539512"/>
            <a:ext cx="441146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46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17374" y="3181350"/>
            <a:ext cx="697627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1907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52545" y="4171950"/>
            <a:ext cx="813108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15116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35854" y="5479018"/>
            <a:ext cx="441146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18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11106" y="3405026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0400" y="4978921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30780" y="5314951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48400" y="4033291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0" y="3057681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Dynamic Range</a:t>
            </a:r>
            <a:endParaRPr lang="en-US" dirty="0"/>
          </a:p>
        </p:txBody>
      </p:sp>
      <p:pic>
        <p:nvPicPr>
          <p:cNvPr id="1333251" name="Picture 3" descr="hw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487" y="1592264"/>
            <a:ext cx="5192713" cy="3894137"/>
          </a:xfrm>
          <a:prstGeom prst="rect">
            <a:avLst/>
          </a:prstGeom>
          <a:noFill/>
        </p:spPr>
      </p:pic>
      <p:pic>
        <p:nvPicPr>
          <p:cNvPr id="1333252" name="Picture 4" descr="hw 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1287" y="2743200"/>
            <a:ext cx="5192713" cy="38941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5058" name="Picture 2" descr="dvstil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288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2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Dynamic Range</a:t>
            </a:r>
          </a:p>
        </p:txBody>
      </p:sp>
      <p:sp>
        <p:nvSpPr>
          <p:cNvPr id="1325060" name="Text Box 4"/>
          <p:cNvSpPr txBox="1">
            <a:spLocks noChangeArrowheads="1"/>
          </p:cNvSpPr>
          <p:nvPr/>
        </p:nvSpPr>
        <p:spPr bwMode="auto">
          <a:xfrm>
            <a:off x="3276600" y="2895600"/>
            <a:ext cx="838200" cy="4572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+mj-lt"/>
              </a:rPr>
              <a:t>1500</a:t>
            </a:r>
          </a:p>
        </p:txBody>
      </p:sp>
      <p:sp>
        <p:nvSpPr>
          <p:cNvPr id="1325061" name="Rectangle 5"/>
          <p:cNvSpPr>
            <a:spLocks noChangeArrowheads="1"/>
          </p:cNvSpPr>
          <p:nvPr/>
        </p:nvSpPr>
        <p:spPr bwMode="auto">
          <a:xfrm>
            <a:off x="2862069" y="2057400"/>
            <a:ext cx="340113" cy="46164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latin typeface="+mj-lt"/>
              </a:rPr>
              <a:t>1</a:t>
            </a:r>
          </a:p>
        </p:txBody>
      </p:sp>
      <p:pic>
        <p:nvPicPr>
          <p:cNvPr id="1325062" name="Picture 6" descr="dvstill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8194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25063" name="Picture 7" descr="dvstill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38100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25064" name="Picture 8" descr="dvstill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6482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25065" name="Picture 9" descr="dvstill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51816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25066" name="Text Box 10"/>
          <p:cNvSpPr txBox="1">
            <a:spLocks noChangeArrowheads="1"/>
          </p:cNvSpPr>
          <p:nvPr/>
        </p:nvSpPr>
        <p:spPr bwMode="auto">
          <a:xfrm>
            <a:off x="3886200" y="3810000"/>
            <a:ext cx="1143000" cy="4572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+mj-lt"/>
              </a:rPr>
              <a:t>25,000</a:t>
            </a:r>
          </a:p>
        </p:txBody>
      </p:sp>
      <p:sp>
        <p:nvSpPr>
          <p:cNvPr id="1325067" name="Text Box 11"/>
          <p:cNvSpPr txBox="1">
            <a:spLocks noChangeArrowheads="1"/>
          </p:cNvSpPr>
          <p:nvPr/>
        </p:nvSpPr>
        <p:spPr bwMode="auto">
          <a:xfrm>
            <a:off x="4953000" y="4572000"/>
            <a:ext cx="1371600" cy="4572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+mj-lt"/>
              </a:rPr>
              <a:t>400,000</a:t>
            </a:r>
          </a:p>
        </p:txBody>
      </p:sp>
      <p:sp>
        <p:nvSpPr>
          <p:cNvPr id="1325068" name="Text Box 12"/>
          <p:cNvSpPr txBox="1">
            <a:spLocks noChangeArrowheads="1"/>
          </p:cNvSpPr>
          <p:nvPr/>
        </p:nvSpPr>
        <p:spPr bwMode="auto">
          <a:xfrm>
            <a:off x="6400800" y="5486400"/>
            <a:ext cx="1981200" cy="4572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+mj-lt"/>
              </a:rPr>
              <a:t>2,000,000,000</a:t>
            </a:r>
          </a:p>
        </p:txBody>
      </p:sp>
      <p:sp>
        <p:nvSpPr>
          <p:cNvPr id="1325069" name="Text Box 13"/>
          <p:cNvSpPr txBox="1">
            <a:spLocks noChangeArrowheads="1"/>
          </p:cNvSpPr>
          <p:nvPr/>
        </p:nvSpPr>
        <p:spPr bwMode="auto">
          <a:xfrm>
            <a:off x="3714750" y="1893175"/>
            <a:ext cx="3581400" cy="8309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latin typeface="+mj-lt"/>
              </a:rPr>
              <a:t>The real world is</a:t>
            </a:r>
            <a:br>
              <a:rPr lang="en-US" sz="2400" b="1" dirty="0">
                <a:latin typeface="+mj-lt"/>
              </a:rPr>
            </a:br>
            <a:r>
              <a:rPr lang="en-US" sz="2400" b="1" dirty="0">
                <a:latin typeface="+mj-lt"/>
              </a:rPr>
              <a:t>high dynamic </a:t>
            </a:r>
            <a:r>
              <a:rPr lang="en-US" sz="2400" b="1" dirty="0" smtClean="0">
                <a:latin typeface="+mj-lt"/>
              </a:rPr>
              <a:t>range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 Exposure</a:t>
            </a:r>
          </a:p>
        </p:txBody>
      </p:sp>
      <p:sp>
        <p:nvSpPr>
          <p:cNvPr id="1327108" name="Text Box 4"/>
          <p:cNvSpPr txBox="1">
            <a:spLocks noChangeArrowheads="1"/>
          </p:cNvSpPr>
          <p:nvPr/>
        </p:nvSpPr>
        <p:spPr bwMode="auto">
          <a:xfrm>
            <a:off x="1298574" y="229876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fr-FR" sz="2400">
              <a:latin typeface="Times New Roman" pitchFamily="18" charset="0"/>
            </a:endParaRPr>
          </a:p>
        </p:txBody>
      </p:sp>
      <p:sp>
        <p:nvSpPr>
          <p:cNvPr id="1327109" name="Text Box 5"/>
          <p:cNvSpPr txBox="1">
            <a:spLocks noChangeArrowheads="1"/>
          </p:cNvSpPr>
          <p:nvPr/>
        </p:nvSpPr>
        <p:spPr bwMode="auto">
          <a:xfrm>
            <a:off x="1619250" y="2409886"/>
            <a:ext cx="822661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10</a:t>
            </a:r>
            <a:r>
              <a:rPr lang="en-US" sz="3200" baseline="30000">
                <a:latin typeface="Times New Roman" pitchFamily="18" charset="0"/>
              </a:rPr>
              <a:t>-6</a:t>
            </a:r>
          </a:p>
        </p:txBody>
      </p:sp>
      <p:sp>
        <p:nvSpPr>
          <p:cNvPr id="1327110" name="Line 6"/>
          <p:cNvSpPr>
            <a:spLocks noChangeShapeType="1"/>
          </p:cNvSpPr>
          <p:nvPr/>
        </p:nvSpPr>
        <p:spPr bwMode="auto">
          <a:xfrm>
            <a:off x="18478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1" name="Line 7"/>
          <p:cNvSpPr>
            <a:spLocks noChangeShapeType="1"/>
          </p:cNvSpPr>
          <p:nvPr/>
        </p:nvSpPr>
        <p:spPr bwMode="auto">
          <a:xfrm>
            <a:off x="23812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2" name="Line 8"/>
          <p:cNvSpPr>
            <a:spLocks noChangeShapeType="1"/>
          </p:cNvSpPr>
          <p:nvPr/>
        </p:nvSpPr>
        <p:spPr bwMode="auto">
          <a:xfrm>
            <a:off x="29146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3" name="Line 9"/>
          <p:cNvSpPr>
            <a:spLocks noChangeShapeType="1"/>
          </p:cNvSpPr>
          <p:nvPr/>
        </p:nvSpPr>
        <p:spPr bwMode="auto">
          <a:xfrm>
            <a:off x="34480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4" name="Line 10"/>
          <p:cNvSpPr>
            <a:spLocks noChangeShapeType="1"/>
          </p:cNvSpPr>
          <p:nvPr/>
        </p:nvSpPr>
        <p:spPr bwMode="auto">
          <a:xfrm>
            <a:off x="39814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5" name="Line 11"/>
          <p:cNvSpPr>
            <a:spLocks noChangeShapeType="1"/>
          </p:cNvSpPr>
          <p:nvPr/>
        </p:nvSpPr>
        <p:spPr bwMode="auto">
          <a:xfrm>
            <a:off x="45148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6" name="Line 12"/>
          <p:cNvSpPr>
            <a:spLocks noChangeShapeType="1"/>
          </p:cNvSpPr>
          <p:nvPr/>
        </p:nvSpPr>
        <p:spPr bwMode="auto">
          <a:xfrm>
            <a:off x="50482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7" name="Line 13"/>
          <p:cNvSpPr>
            <a:spLocks noChangeShapeType="1"/>
          </p:cNvSpPr>
          <p:nvPr/>
        </p:nvSpPr>
        <p:spPr bwMode="auto">
          <a:xfrm>
            <a:off x="55816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8" name="Line 14"/>
          <p:cNvSpPr>
            <a:spLocks noChangeShapeType="1"/>
          </p:cNvSpPr>
          <p:nvPr/>
        </p:nvSpPr>
        <p:spPr bwMode="auto">
          <a:xfrm>
            <a:off x="61150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9" name="Line 15"/>
          <p:cNvSpPr>
            <a:spLocks noChangeShapeType="1"/>
          </p:cNvSpPr>
          <p:nvPr/>
        </p:nvSpPr>
        <p:spPr bwMode="auto">
          <a:xfrm>
            <a:off x="66484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0" name="Line 16"/>
          <p:cNvSpPr>
            <a:spLocks noChangeShapeType="1"/>
          </p:cNvSpPr>
          <p:nvPr/>
        </p:nvSpPr>
        <p:spPr bwMode="auto">
          <a:xfrm>
            <a:off x="71818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1" name="Line 17"/>
          <p:cNvSpPr>
            <a:spLocks noChangeShapeType="1"/>
          </p:cNvSpPr>
          <p:nvPr/>
        </p:nvSpPr>
        <p:spPr bwMode="auto">
          <a:xfrm>
            <a:off x="77152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2" name="Line 18"/>
          <p:cNvSpPr>
            <a:spLocks noChangeShapeType="1"/>
          </p:cNvSpPr>
          <p:nvPr/>
        </p:nvSpPr>
        <p:spPr bwMode="auto">
          <a:xfrm>
            <a:off x="82486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3" name="Text Box 19"/>
          <p:cNvSpPr txBox="1">
            <a:spLocks noChangeArrowheads="1"/>
          </p:cNvSpPr>
          <p:nvPr/>
        </p:nvSpPr>
        <p:spPr bwMode="auto">
          <a:xfrm>
            <a:off x="7943849" y="2409886"/>
            <a:ext cx="73129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10</a:t>
            </a:r>
            <a:r>
              <a:rPr lang="en-US" sz="3200" baseline="30000">
                <a:latin typeface="Times New Roman" pitchFamily="18" charset="0"/>
              </a:rPr>
              <a:t>6</a:t>
            </a:r>
          </a:p>
        </p:txBody>
      </p:sp>
      <p:sp>
        <p:nvSpPr>
          <p:cNvPr id="1327124" name="Line 20"/>
          <p:cNvSpPr>
            <a:spLocks noChangeShapeType="1"/>
          </p:cNvSpPr>
          <p:nvPr/>
        </p:nvSpPr>
        <p:spPr bwMode="auto">
          <a:xfrm>
            <a:off x="1619249" y="3248085"/>
            <a:ext cx="7467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5" name="Text Box 21"/>
          <p:cNvSpPr txBox="1">
            <a:spLocks noChangeArrowheads="1"/>
          </p:cNvSpPr>
          <p:nvPr/>
        </p:nvSpPr>
        <p:spPr bwMode="auto">
          <a:xfrm>
            <a:off x="1619250" y="4391086"/>
            <a:ext cx="822661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10</a:t>
            </a:r>
            <a:r>
              <a:rPr lang="en-US" sz="3200" baseline="30000">
                <a:latin typeface="Times New Roman" pitchFamily="18" charset="0"/>
              </a:rPr>
              <a:t>-6</a:t>
            </a:r>
          </a:p>
        </p:txBody>
      </p:sp>
      <p:sp>
        <p:nvSpPr>
          <p:cNvPr id="1327126" name="Line 22"/>
          <p:cNvSpPr>
            <a:spLocks noChangeShapeType="1"/>
          </p:cNvSpPr>
          <p:nvPr/>
        </p:nvSpPr>
        <p:spPr bwMode="auto">
          <a:xfrm>
            <a:off x="18478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7" name="Line 23"/>
          <p:cNvSpPr>
            <a:spLocks noChangeShapeType="1"/>
          </p:cNvSpPr>
          <p:nvPr/>
        </p:nvSpPr>
        <p:spPr bwMode="auto">
          <a:xfrm>
            <a:off x="23812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8" name="Line 24"/>
          <p:cNvSpPr>
            <a:spLocks noChangeShapeType="1"/>
          </p:cNvSpPr>
          <p:nvPr/>
        </p:nvSpPr>
        <p:spPr bwMode="auto">
          <a:xfrm>
            <a:off x="29146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9" name="Line 25"/>
          <p:cNvSpPr>
            <a:spLocks noChangeShapeType="1"/>
          </p:cNvSpPr>
          <p:nvPr/>
        </p:nvSpPr>
        <p:spPr bwMode="auto">
          <a:xfrm>
            <a:off x="34480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0" name="Line 26"/>
          <p:cNvSpPr>
            <a:spLocks noChangeShapeType="1"/>
          </p:cNvSpPr>
          <p:nvPr/>
        </p:nvSpPr>
        <p:spPr bwMode="auto">
          <a:xfrm>
            <a:off x="39814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1" name="Line 27"/>
          <p:cNvSpPr>
            <a:spLocks noChangeShapeType="1"/>
          </p:cNvSpPr>
          <p:nvPr/>
        </p:nvSpPr>
        <p:spPr bwMode="auto">
          <a:xfrm>
            <a:off x="45148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2" name="Line 28"/>
          <p:cNvSpPr>
            <a:spLocks noChangeShapeType="1"/>
          </p:cNvSpPr>
          <p:nvPr/>
        </p:nvSpPr>
        <p:spPr bwMode="auto">
          <a:xfrm>
            <a:off x="50482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3" name="Line 29"/>
          <p:cNvSpPr>
            <a:spLocks noChangeShapeType="1"/>
          </p:cNvSpPr>
          <p:nvPr/>
        </p:nvSpPr>
        <p:spPr bwMode="auto">
          <a:xfrm>
            <a:off x="55816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4" name="Line 30"/>
          <p:cNvSpPr>
            <a:spLocks noChangeShapeType="1"/>
          </p:cNvSpPr>
          <p:nvPr/>
        </p:nvSpPr>
        <p:spPr bwMode="auto">
          <a:xfrm>
            <a:off x="61150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5" name="Line 31"/>
          <p:cNvSpPr>
            <a:spLocks noChangeShapeType="1"/>
          </p:cNvSpPr>
          <p:nvPr/>
        </p:nvSpPr>
        <p:spPr bwMode="auto">
          <a:xfrm>
            <a:off x="66484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6" name="Line 32"/>
          <p:cNvSpPr>
            <a:spLocks noChangeShapeType="1"/>
          </p:cNvSpPr>
          <p:nvPr/>
        </p:nvSpPr>
        <p:spPr bwMode="auto">
          <a:xfrm>
            <a:off x="71818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7" name="Line 33"/>
          <p:cNvSpPr>
            <a:spLocks noChangeShapeType="1"/>
          </p:cNvSpPr>
          <p:nvPr/>
        </p:nvSpPr>
        <p:spPr bwMode="auto">
          <a:xfrm>
            <a:off x="77152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8" name="Line 34"/>
          <p:cNvSpPr>
            <a:spLocks noChangeShapeType="1"/>
          </p:cNvSpPr>
          <p:nvPr/>
        </p:nvSpPr>
        <p:spPr bwMode="auto">
          <a:xfrm>
            <a:off x="82486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9" name="Text Box 35"/>
          <p:cNvSpPr txBox="1">
            <a:spLocks noChangeArrowheads="1"/>
          </p:cNvSpPr>
          <p:nvPr/>
        </p:nvSpPr>
        <p:spPr bwMode="auto">
          <a:xfrm>
            <a:off x="7943849" y="4391086"/>
            <a:ext cx="73129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10</a:t>
            </a:r>
            <a:r>
              <a:rPr lang="en-US" sz="3200" baseline="30000">
                <a:latin typeface="Times New Roman" pitchFamily="18" charset="0"/>
              </a:rPr>
              <a:t>6</a:t>
            </a:r>
          </a:p>
        </p:txBody>
      </p:sp>
      <p:sp>
        <p:nvSpPr>
          <p:cNvPr id="1327140" name="Line 36"/>
          <p:cNvSpPr>
            <a:spLocks noChangeShapeType="1"/>
          </p:cNvSpPr>
          <p:nvPr/>
        </p:nvSpPr>
        <p:spPr bwMode="auto">
          <a:xfrm>
            <a:off x="1619249" y="5229285"/>
            <a:ext cx="7467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41" name="Rectangle 37"/>
          <p:cNvSpPr>
            <a:spLocks noChangeArrowheads="1"/>
          </p:cNvSpPr>
          <p:nvPr/>
        </p:nvSpPr>
        <p:spPr bwMode="auto">
          <a:xfrm>
            <a:off x="19050" y="2836923"/>
            <a:ext cx="15287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Real world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1327142" name="Rectangle 38"/>
          <p:cNvSpPr>
            <a:spLocks noChangeArrowheads="1"/>
          </p:cNvSpPr>
          <p:nvPr/>
        </p:nvSpPr>
        <p:spPr bwMode="auto">
          <a:xfrm>
            <a:off x="247650" y="4818123"/>
            <a:ext cx="10461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Picture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1327143" name="Text Box 39"/>
          <p:cNvSpPr txBox="1">
            <a:spLocks noChangeArrowheads="1"/>
          </p:cNvSpPr>
          <p:nvPr/>
        </p:nvSpPr>
        <p:spPr bwMode="auto">
          <a:xfrm>
            <a:off x="3371849" y="5686485"/>
            <a:ext cx="1079142" cy="4206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aseline="30000">
                <a:latin typeface="Times New Roman" pitchFamily="18" charset="0"/>
              </a:rPr>
              <a:t>0 to 255</a:t>
            </a:r>
          </a:p>
        </p:txBody>
      </p:sp>
      <p:sp>
        <p:nvSpPr>
          <p:cNvPr id="1327144" name="Line 40"/>
          <p:cNvSpPr>
            <a:spLocks noChangeShapeType="1"/>
          </p:cNvSpPr>
          <p:nvPr/>
        </p:nvSpPr>
        <p:spPr bwMode="auto">
          <a:xfrm flipH="1">
            <a:off x="4310063" y="3746561"/>
            <a:ext cx="509587" cy="1243013"/>
          </a:xfrm>
          <a:prstGeom prst="lin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45" name="Line 41"/>
          <p:cNvSpPr>
            <a:spLocks noChangeShapeType="1"/>
          </p:cNvSpPr>
          <p:nvPr/>
        </p:nvSpPr>
        <p:spPr bwMode="auto">
          <a:xfrm flipH="1">
            <a:off x="3448049" y="3746560"/>
            <a:ext cx="533400" cy="1219200"/>
          </a:xfrm>
          <a:prstGeom prst="lin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46" name="Rectangle 42"/>
          <p:cNvSpPr>
            <a:spLocks noChangeArrowheads="1"/>
          </p:cNvSpPr>
          <p:nvPr/>
        </p:nvSpPr>
        <p:spPr bwMode="auto">
          <a:xfrm>
            <a:off x="3981449" y="3207754"/>
            <a:ext cx="2667000" cy="461665"/>
          </a:xfrm>
          <a:prstGeom prst="rect">
            <a:avLst/>
          </a:prstGeom>
          <a:solidFill>
            <a:srgbClr val="FFC000"/>
          </a:solidFill>
          <a:ln w="12700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47" name="Rectangle 43"/>
          <p:cNvSpPr>
            <a:spLocks noChangeArrowheads="1"/>
          </p:cNvSpPr>
          <p:nvPr/>
        </p:nvSpPr>
        <p:spPr bwMode="auto">
          <a:xfrm>
            <a:off x="3448049" y="5112754"/>
            <a:ext cx="914400" cy="461665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48" name="Text Box 44"/>
          <p:cNvSpPr txBox="1">
            <a:spLocks noChangeArrowheads="1"/>
          </p:cNvSpPr>
          <p:nvPr/>
        </p:nvSpPr>
        <p:spPr bwMode="auto">
          <a:xfrm>
            <a:off x="3600450" y="2451160"/>
            <a:ext cx="350361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High dynamic range</a:t>
            </a:r>
            <a:endParaRPr lang="en-US" sz="3200" baseline="30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80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7144" grpId="0" animBg="1"/>
      <p:bldP spid="132714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Exposure</a:t>
            </a:r>
            <a:endParaRPr lang="en-US" dirty="0"/>
          </a:p>
        </p:txBody>
      </p:sp>
      <p:sp>
        <p:nvSpPr>
          <p:cNvPr id="1327108" name="Text Box 4"/>
          <p:cNvSpPr txBox="1">
            <a:spLocks noChangeArrowheads="1"/>
          </p:cNvSpPr>
          <p:nvPr/>
        </p:nvSpPr>
        <p:spPr bwMode="auto">
          <a:xfrm>
            <a:off x="1298574" y="229876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fr-FR" sz="2400">
              <a:latin typeface="Times New Roman" pitchFamily="18" charset="0"/>
            </a:endParaRPr>
          </a:p>
        </p:txBody>
      </p:sp>
      <p:sp>
        <p:nvSpPr>
          <p:cNvPr id="1327109" name="Text Box 5"/>
          <p:cNvSpPr txBox="1">
            <a:spLocks noChangeArrowheads="1"/>
          </p:cNvSpPr>
          <p:nvPr/>
        </p:nvSpPr>
        <p:spPr bwMode="auto">
          <a:xfrm>
            <a:off x="1619250" y="2409886"/>
            <a:ext cx="822661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10</a:t>
            </a:r>
            <a:r>
              <a:rPr lang="en-US" sz="3200" baseline="30000">
                <a:latin typeface="Times New Roman" pitchFamily="18" charset="0"/>
              </a:rPr>
              <a:t>-6</a:t>
            </a:r>
          </a:p>
        </p:txBody>
      </p:sp>
      <p:sp>
        <p:nvSpPr>
          <p:cNvPr id="1327110" name="Line 6"/>
          <p:cNvSpPr>
            <a:spLocks noChangeShapeType="1"/>
          </p:cNvSpPr>
          <p:nvPr/>
        </p:nvSpPr>
        <p:spPr bwMode="auto">
          <a:xfrm>
            <a:off x="18478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1" name="Line 7"/>
          <p:cNvSpPr>
            <a:spLocks noChangeShapeType="1"/>
          </p:cNvSpPr>
          <p:nvPr/>
        </p:nvSpPr>
        <p:spPr bwMode="auto">
          <a:xfrm>
            <a:off x="23812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2" name="Line 8"/>
          <p:cNvSpPr>
            <a:spLocks noChangeShapeType="1"/>
          </p:cNvSpPr>
          <p:nvPr/>
        </p:nvSpPr>
        <p:spPr bwMode="auto">
          <a:xfrm>
            <a:off x="29146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3" name="Line 9"/>
          <p:cNvSpPr>
            <a:spLocks noChangeShapeType="1"/>
          </p:cNvSpPr>
          <p:nvPr/>
        </p:nvSpPr>
        <p:spPr bwMode="auto">
          <a:xfrm>
            <a:off x="34480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4" name="Line 10"/>
          <p:cNvSpPr>
            <a:spLocks noChangeShapeType="1"/>
          </p:cNvSpPr>
          <p:nvPr/>
        </p:nvSpPr>
        <p:spPr bwMode="auto">
          <a:xfrm>
            <a:off x="39814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5" name="Line 11"/>
          <p:cNvSpPr>
            <a:spLocks noChangeShapeType="1"/>
          </p:cNvSpPr>
          <p:nvPr/>
        </p:nvSpPr>
        <p:spPr bwMode="auto">
          <a:xfrm>
            <a:off x="45148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6" name="Line 12"/>
          <p:cNvSpPr>
            <a:spLocks noChangeShapeType="1"/>
          </p:cNvSpPr>
          <p:nvPr/>
        </p:nvSpPr>
        <p:spPr bwMode="auto">
          <a:xfrm>
            <a:off x="50482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7" name="Line 13"/>
          <p:cNvSpPr>
            <a:spLocks noChangeShapeType="1"/>
          </p:cNvSpPr>
          <p:nvPr/>
        </p:nvSpPr>
        <p:spPr bwMode="auto">
          <a:xfrm>
            <a:off x="55816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8" name="Line 14"/>
          <p:cNvSpPr>
            <a:spLocks noChangeShapeType="1"/>
          </p:cNvSpPr>
          <p:nvPr/>
        </p:nvSpPr>
        <p:spPr bwMode="auto">
          <a:xfrm>
            <a:off x="61150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9" name="Line 15"/>
          <p:cNvSpPr>
            <a:spLocks noChangeShapeType="1"/>
          </p:cNvSpPr>
          <p:nvPr/>
        </p:nvSpPr>
        <p:spPr bwMode="auto">
          <a:xfrm>
            <a:off x="66484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0" name="Line 16"/>
          <p:cNvSpPr>
            <a:spLocks noChangeShapeType="1"/>
          </p:cNvSpPr>
          <p:nvPr/>
        </p:nvSpPr>
        <p:spPr bwMode="auto">
          <a:xfrm>
            <a:off x="71818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1" name="Line 17"/>
          <p:cNvSpPr>
            <a:spLocks noChangeShapeType="1"/>
          </p:cNvSpPr>
          <p:nvPr/>
        </p:nvSpPr>
        <p:spPr bwMode="auto">
          <a:xfrm>
            <a:off x="77152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2" name="Line 18"/>
          <p:cNvSpPr>
            <a:spLocks noChangeShapeType="1"/>
          </p:cNvSpPr>
          <p:nvPr/>
        </p:nvSpPr>
        <p:spPr bwMode="auto">
          <a:xfrm>
            <a:off x="82486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3" name="Text Box 19"/>
          <p:cNvSpPr txBox="1">
            <a:spLocks noChangeArrowheads="1"/>
          </p:cNvSpPr>
          <p:nvPr/>
        </p:nvSpPr>
        <p:spPr bwMode="auto">
          <a:xfrm>
            <a:off x="7943849" y="2409886"/>
            <a:ext cx="73129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10</a:t>
            </a:r>
            <a:r>
              <a:rPr lang="en-US" sz="3200" baseline="30000">
                <a:latin typeface="Times New Roman" pitchFamily="18" charset="0"/>
              </a:rPr>
              <a:t>6</a:t>
            </a:r>
          </a:p>
        </p:txBody>
      </p:sp>
      <p:sp>
        <p:nvSpPr>
          <p:cNvPr id="1327124" name="Line 20"/>
          <p:cNvSpPr>
            <a:spLocks noChangeShapeType="1"/>
          </p:cNvSpPr>
          <p:nvPr/>
        </p:nvSpPr>
        <p:spPr bwMode="auto">
          <a:xfrm>
            <a:off x="1619249" y="3248085"/>
            <a:ext cx="7467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5" name="Text Box 21"/>
          <p:cNvSpPr txBox="1">
            <a:spLocks noChangeArrowheads="1"/>
          </p:cNvSpPr>
          <p:nvPr/>
        </p:nvSpPr>
        <p:spPr bwMode="auto">
          <a:xfrm>
            <a:off x="1619250" y="4391086"/>
            <a:ext cx="822661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10</a:t>
            </a:r>
            <a:r>
              <a:rPr lang="en-US" sz="3200" baseline="30000">
                <a:latin typeface="Times New Roman" pitchFamily="18" charset="0"/>
              </a:rPr>
              <a:t>-6</a:t>
            </a:r>
          </a:p>
        </p:txBody>
      </p:sp>
      <p:sp>
        <p:nvSpPr>
          <p:cNvPr id="1327126" name="Line 22"/>
          <p:cNvSpPr>
            <a:spLocks noChangeShapeType="1"/>
          </p:cNvSpPr>
          <p:nvPr/>
        </p:nvSpPr>
        <p:spPr bwMode="auto">
          <a:xfrm>
            <a:off x="18478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7" name="Line 23"/>
          <p:cNvSpPr>
            <a:spLocks noChangeShapeType="1"/>
          </p:cNvSpPr>
          <p:nvPr/>
        </p:nvSpPr>
        <p:spPr bwMode="auto">
          <a:xfrm>
            <a:off x="23812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8" name="Line 24"/>
          <p:cNvSpPr>
            <a:spLocks noChangeShapeType="1"/>
          </p:cNvSpPr>
          <p:nvPr/>
        </p:nvSpPr>
        <p:spPr bwMode="auto">
          <a:xfrm>
            <a:off x="29146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9" name="Line 25"/>
          <p:cNvSpPr>
            <a:spLocks noChangeShapeType="1"/>
          </p:cNvSpPr>
          <p:nvPr/>
        </p:nvSpPr>
        <p:spPr bwMode="auto">
          <a:xfrm>
            <a:off x="34480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0" name="Line 26"/>
          <p:cNvSpPr>
            <a:spLocks noChangeShapeType="1"/>
          </p:cNvSpPr>
          <p:nvPr/>
        </p:nvSpPr>
        <p:spPr bwMode="auto">
          <a:xfrm>
            <a:off x="39814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1" name="Line 27"/>
          <p:cNvSpPr>
            <a:spLocks noChangeShapeType="1"/>
          </p:cNvSpPr>
          <p:nvPr/>
        </p:nvSpPr>
        <p:spPr bwMode="auto">
          <a:xfrm>
            <a:off x="45148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2" name="Line 28"/>
          <p:cNvSpPr>
            <a:spLocks noChangeShapeType="1"/>
          </p:cNvSpPr>
          <p:nvPr/>
        </p:nvSpPr>
        <p:spPr bwMode="auto">
          <a:xfrm>
            <a:off x="50482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3" name="Line 29"/>
          <p:cNvSpPr>
            <a:spLocks noChangeShapeType="1"/>
          </p:cNvSpPr>
          <p:nvPr/>
        </p:nvSpPr>
        <p:spPr bwMode="auto">
          <a:xfrm>
            <a:off x="55816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4" name="Line 30"/>
          <p:cNvSpPr>
            <a:spLocks noChangeShapeType="1"/>
          </p:cNvSpPr>
          <p:nvPr/>
        </p:nvSpPr>
        <p:spPr bwMode="auto">
          <a:xfrm>
            <a:off x="61150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5" name="Line 31"/>
          <p:cNvSpPr>
            <a:spLocks noChangeShapeType="1"/>
          </p:cNvSpPr>
          <p:nvPr/>
        </p:nvSpPr>
        <p:spPr bwMode="auto">
          <a:xfrm>
            <a:off x="66484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6" name="Line 32"/>
          <p:cNvSpPr>
            <a:spLocks noChangeShapeType="1"/>
          </p:cNvSpPr>
          <p:nvPr/>
        </p:nvSpPr>
        <p:spPr bwMode="auto">
          <a:xfrm>
            <a:off x="71818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7" name="Line 33"/>
          <p:cNvSpPr>
            <a:spLocks noChangeShapeType="1"/>
          </p:cNvSpPr>
          <p:nvPr/>
        </p:nvSpPr>
        <p:spPr bwMode="auto">
          <a:xfrm>
            <a:off x="77152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8" name="Line 34"/>
          <p:cNvSpPr>
            <a:spLocks noChangeShapeType="1"/>
          </p:cNvSpPr>
          <p:nvPr/>
        </p:nvSpPr>
        <p:spPr bwMode="auto">
          <a:xfrm>
            <a:off x="82486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9" name="Text Box 35"/>
          <p:cNvSpPr txBox="1">
            <a:spLocks noChangeArrowheads="1"/>
          </p:cNvSpPr>
          <p:nvPr/>
        </p:nvSpPr>
        <p:spPr bwMode="auto">
          <a:xfrm>
            <a:off x="7943849" y="4391086"/>
            <a:ext cx="73129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10</a:t>
            </a:r>
            <a:r>
              <a:rPr lang="en-US" sz="3200" baseline="30000">
                <a:latin typeface="Times New Roman" pitchFamily="18" charset="0"/>
              </a:rPr>
              <a:t>6</a:t>
            </a:r>
          </a:p>
        </p:txBody>
      </p:sp>
      <p:sp>
        <p:nvSpPr>
          <p:cNvPr id="1327140" name="Line 36"/>
          <p:cNvSpPr>
            <a:spLocks noChangeShapeType="1"/>
          </p:cNvSpPr>
          <p:nvPr/>
        </p:nvSpPr>
        <p:spPr bwMode="auto">
          <a:xfrm>
            <a:off x="1619249" y="5229285"/>
            <a:ext cx="7467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41" name="Rectangle 37"/>
          <p:cNvSpPr>
            <a:spLocks noChangeArrowheads="1"/>
          </p:cNvSpPr>
          <p:nvPr/>
        </p:nvSpPr>
        <p:spPr bwMode="auto">
          <a:xfrm>
            <a:off x="19050" y="2836923"/>
            <a:ext cx="15287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Real world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1327142" name="Rectangle 38"/>
          <p:cNvSpPr>
            <a:spLocks noChangeArrowheads="1"/>
          </p:cNvSpPr>
          <p:nvPr/>
        </p:nvSpPr>
        <p:spPr bwMode="auto">
          <a:xfrm>
            <a:off x="247650" y="4818123"/>
            <a:ext cx="10461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Picture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1327144" name="Line 40"/>
          <p:cNvSpPr>
            <a:spLocks noChangeShapeType="1"/>
          </p:cNvSpPr>
          <p:nvPr/>
        </p:nvSpPr>
        <p:spPr bwMode="auto">
          <a:xfrm flipH="1">
            <a:off x="4281485" y="3671581"/>
            <a:ext cx="2290765" cy="1340215"/>
          </a:xfrm>
          <a:prstGeom prst="lin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45" name="Line 41"/>
          <p:cNvSpPr>
            <a:spLocks noChangeShapeType="1"/>
          </p:cNvSpPr>
          <p:nvPr/>
        </p:nvSpPr>
        <p:spPr bwMode="auto">
          <a:xfrm flipH="1">
            <a:off x="3448048" y="3671579"/>
            <a:ext cx="2286002" cy="1340217"/>
          </a:xfrm>
          <a:prstGeom prst="lin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46" name="Rectangle 42"/>
          <p:cNvSpPr>
            <a:spLocks noChangeArrowheads="1"/>
          </p:cNvSpPr>
          <p:nvPr/>
        </p:nvSpPr>
        <p:spPr bwMode="auto">
          <a:xfrm>
            <a:off x="3981449" y="3207754"/>
            <a:ext cx="2667000" cy="461665"/>
          </a:xfrm>
          <a:prstGeom prst="rect">
            <a:avLst/>
          </a:prstGeom>
          <a:solidFill>
            <a:srgbClr val="FFC000"/>
          </a:solidFill>
          <a:ln w="12700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48" name="Text Box 44"/>
          <p:cNvSpPr txBox="1">
            <a:spLocks noChangeArrowheads="1"/>
          </p:cNvSpPr>
          <p:nvPr/>
        </p:nvSpPr>
        <p:spPr bwMode="auto">
          <a:xfrm>
            <a:off x="3600450" y="2451160"/>
            <a:ext cx="350361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High dynamic range</a:t>
            </a:r>
            <a:endParaRPr lang="en-US" sz="3200" baseline="30000">
              <a:latin typeface="Times New Roman" pitchFamily="18" charset="0"/>
            </a:endParaRPr>
          </a:p>
        </p:txBody>
      </p:sp>
      <p:sp>
        <p:nvSpPr>
          <p:cNvPr id="45" name="Text Box 39"/>
          <p:cNvSpPr txBox="1">
            <a:spLocks noChangeArrowheads="1"/>
          </p:cNvSpPr>
          <p:nvPr/>
        </p:nvSpPr>
        <p:spPr bwMode="auto">
          <a:xfrm>
            <a:off x="3371849" y="5686485"/>
            <a:ext cx="1079142" cy="4206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aseline="30000">
                <a:latin typeface="Times New Roman" pitchFamily="18" charset="0"/>
              </a:rPr>
              <a:t>0 to 255</a:t>
            </a:r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3448049" y="5112754"/>
            <a:ext cx="914400" cy="461665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7144" grpId="0" animBg="1"/>
      <p:bldP spid="132714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Varying Exposure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5232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8458200" cy="5105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is not a photometer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82000" cy="51355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Dynamic range is limited</a:t>
            </a:r>
          </a:p>
          <a:p>
            <a:pPr lvl="1"/>
            <a:r>
              <a:rPr lang="en-US" dirty="0" smtClean="0"/>
              <a:t>Can use multiple exposures to capture fuller range</a:t>
            </a:r>
          </a:p>
          <a:p>
            <a:endParaRPr lang="en-US" dirty="0"/>
          </a:p>
          <a:p>
            <a:r>
              <a:rPr lang="en-US" dirty="0" smtClean="0"/>
              <a:t>Responds non-linearly to photon intensity</a:t>
            </a:r>
          </a:p>
          <a:p>
            <a:endParaRPr lang="en-US" dirty="0"/>
          </a:p>
          <a:p>
            <a:r>
              <a:rPr lang="en-US" dirty="0" smtClean="0"/>
              <a:t>Solution: Recover response curve from multiple exposures and reconstruct the </a:t>
            </a:r>
            <a:r>
              <a:rPr lang="en-US" i="1" dirty="0" smtClean="0"/>
              <a:t>radiance map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93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990600"/>
            <a:ext cx="8534400" cy="51355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to capture HDR image using “bracketing”</a:t>
            </a:r>
          </a:p>
          <a:p>
            <a:endParaRPr lang="en-US" dirty="0"/>
          </a:p>
          <a:p>
            <a:r>
              <a:rPr lang="en-US" dirty="0" smtClean="0"/>
              <a:t>How to relight an object from an environment map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13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to render an object inserted into an image?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972457"/>
            <a:ext cx="5486400" cy="5135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Image-based lighting</a:t>
            </a:r>
          </a:p>
          <a:p>
            <a:r>
              <a:rPr lang="en-US" sz="2800" dirty="0"/>
              <a:t>Capture incoming light with a “light probe”</a:t>
            </a:r>
          </a:p>
          <a:p>
            <a:r>
              <a:rPr lang="en-US" sz="2800" dirty="0"/>
              <a:t>Model local scene</a:t>
            </a:r>
          </a:p>
          <a:p>
            <a:r>
              <a:rPr lang="en-US" sz="2800" dirty="0"/>
              <a:t>Ray trace, but replace distant scene with info from light probe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0" y="759732"/>
            <a:ext cx="2794000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06401" y="6470524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Debevec SIGGRAPH 1998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for Image-based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5135563"/>
          </a:xfrm>
        </p:spPr>
        <p:txBody>
          <a:bodyPr/>
          <a:lstStyle/>
          <a:p>
            <a:r>
              <a:rPr lang="en-US" dirty="0" smtClean="0"/>
              <a:t>Environment maps: tell what light is entering at each angle within some shell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590801"/>
            <a:ext cx="19050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 t="34157"/>
          <a:stretch>
            <a:fillRect/>
          </a:stretch>
        </p:blipFill>
        <p:spPr bwMode="auto">
          <a:xfrm>
            <a:off x="4114800" y="4572000"/>
            <a:ext cx="37338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2860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867400" y="30480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5715000" y="4114800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for Image-based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05800" cy="5135563"/>
          </a:xfrm>
        </p:spPr>
        <p:txBody>
          <a:bodyPr/>
          <a:lstStyle/>
          <a:p>
            <a:r>
              <a:rPr lang="en-US" dirty="0" smtClean="0"/>
              <a:t>Light probes: a way of capturing environment maps in real scenes</a:t>
            </a:r>
          </a:p>
          <a:p>
            <a:endParaRPr lang="en-US" dirty="0"/>
          </a:p>
        </p:txBody>
      </p:sp>
      <p:pic>
        <p:nvPicPr>
          <p:cNvPr id="9" name="Picture 2" descr="ball-reflection-calib"/>
          <p:cNvPicPr>
            <a:picLocks noChangeAspect="1" noChangeArrowheads="1"/>
          </p:cNvPicPr>
          <p:nvPr/>
        </p:nvPicPr>
        <p:blipFill>
          <a:blip r:embed="rId2" cstate="print"/>
          <a:srcRect r="48611" b="42593"/>
          <a:stretch>
            <a:fillRect/>
          </a:stretch>
        </p:blipFill>
        <p:spPr bwMode="auto">
          <a:xfrm>
            <a:off x="2209800" y="2590800"/>
            <a:ext cx="4456471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58749</TotalTime>
  <Words>1353</Words>
  <Application>Microsoft Office PowerPoint</Application>
  <PresentationFormat>Widescreen</PresentationFormat>
  <Paragraphs>408</Paragraphs>
  <Slides>69</Slides>
  <Notes>21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6" baseType="lpstr">
      <vt:lpstr>Arial</vt:lpstr>
      <vt:lpstr>Calibri</vt:lpstr>
      <vt:lpstr>Courier New</vt:lpstr>
      <vt:lpstr>Helvetica</vt:lpstr>
      <vt:lpstr>Times New Roman</vt:lpstr>
      <vt:lpstr>Trebuchet MS</vt:lpstr>
      <vt:lpstr>Office Theme</vt:lpstr>
      <vt:lpstr>PowerPoint Presentation</vt:lpstr>
      <vt:lpstr>Next two classes</vt:lpstr>
      <vt:lpstr>Image-based Lighting Project</vt:lpstr>
      <vt:lpstr>How to render an object inserted into an image?</vt:lpstr>
      <vt:lpstr>Relighting is important!</vt:lpstr>
      <vt:lpstr>How to render an object inserted into an image?</vt:lpstr>
      <vt:lpstr>How to render an object inserted into an image?</vt:lpstr>
      <vt:lpstr>Key ideas for Image-based Lighting</vt:lpstr>
      <vt:lpstr>Key ideas for Image-based Lighting</vt:lpstr>
      <vt:lpstr>Key ideas for Image-based Lighting</vt:lpstr>
      <vt:lpstr>Key ideas for Image-based Lighting</vt:lpstr>
      <vt:lpstr>Key ideas for Image-based Lighting</vt:lpstr>
      <vt:lpstr>Key ideas for Image-based Lighting</vt:lpstr>
      <vt:lpstr>Today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Where are the light sources are in this room?</vt:lpstr>
      <vt:lpstr>Rendering Equation</vt:lpstr>
      <vt:lpstr>Rendering a scene with ray tracing</vt:lpstr>
      <vt:lpstr>Ray tracing: basics</vt:lpstr>
      <vt:lpstr>Diffuse shading</vt:lpstr>
      <vt:lpstr>Reflections</vt:lpstr>
      <vt:lpstr>Shadows</vt:lpstr>
      <vt:lpstr>Ray casting</vt:lpstr>
      <vt:lpstr>Ray tracing: fast approximation</vt:lpstr>
      <vt:lpstr>Ray tracing: interreflections</vt:lpstr>
      <vt:lpstr>Ray tracing</vt:lpstr>
      <vt:lpstr>Environment Maps</vt:lpstr>
      <vt:lpstr>Cubic Map Example</vt:lpstr>
      <vt:lpstr>Cubic Mapping</vt:lpstr>
      <vt:lpstr>Spherical Map Example</vt:lpstr>
      <vt:lpstr>Sphere mapping</vt:lpstr>
      <vt:lpstr>What approximations are made?</vt:lpstr>
      <vt:lpstr>Rendering with environment maps and local models</vt:lpstr>
      <vt:lpstr>Storing environment maps</vt:lpstr>
      <vt:lpstr>Equirectangular (latitude-longitude) projection</vt:lpstr>
      <vt:lpstr>Equirectangular (latitude-longitude) projection</vt:lpstr>
      <vt:lpstr>How to capture light in real scenes?</vt:lpstr>
      <vt:lpstr>How to capture light in real scenes?</vt:lpstr>
      <vt:lpstr>Real environment maps</vt:lpstr>
      <vt:lpstr>Mirrored Sphere</vt:lpstr>
      <vt:lpstr>PowerPoint Presentation</vt:lpstr>
      <vt:lpstr>One picture of a mirrored ball received light coming into the ball from nearly all angles (including behind)</vt:lpstr>
      <vt:lpstr>Mirror balls for image-based lighting</vt:lpstr>
      <vt:lpstr>Mirror balls for image-based lighting</vt:lpstr>
      <vt:lpstr>Mirror balls for image-based lighting</vt:lpstr>
      <vt:lpstr>PowerPoint Presentation</vt:lpstr>
      <vt:lpstr>Spherical map domain transformations</vt:lpstr>
      <vt:lpstr>Mirror ball -&gt; equirectangular</vt:lpstr>
      <vt:lpstr>Mirror ball -&gt; equirectangular</vt:lpstr>
      <vt:lpstr>Mirror ball -&gt; equirectangular</vt:lpstr>
      <vt:lpstr>Mirror ball -&gt; equirectangular</vt:lpstr>
      <vt:lpstr>One small snag</vt:lpstr>
      <vt:lpstr>Problem: Dynamic Range</vt:lpstr>
      <vt:lpstr>Problem: Dynamic Range</vt:lpstr>
      <vt:lpstr>Long Exposure</vt:lpstr>
      <vt:lpstr>Short Exposure</vt:lpstr>
      <vt:lpstr>Varying Exposure</vt:lpstr>
      <vt:lpstr>Camera is not a photometer</vt:lpstr>
      <vt:lpstr>Next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242</cp:revision>
  <dcterms:created xsi:type="dcterms:W3CDTF">2009-12-16T02:55:56Z</dcterms:created>
  <dcterms:modified xsi:type="dcterms:W3CDTF">2020-01-14T04:12:12Z</dcterms:modified>
</cp:coreProperties>
</file>