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98" r:id="rId3"/>
    <p:sldId id="399" r:id="rId4"/>
    <p:sldId id="400" r:id="rId5"/>
    <p:sldId id="401" r:id="rId6"/>
    <p:sldId id="491" r:id="rId7"/>
    <p:sldId id="403" r:id="rId8"/>
    <p:sldId id="404" r:id="rId9"/>
    <p:sldId id="471" r:id="rId10"/>
    <p:sldId id="405" r:id="rId11"/>
    <p:sldId id="406" r:id="rId12"/>
    <p:sldId id="407" r:id="rId13"/>
    <p:sldId id="486" r:id="rId14"/>
    <p:sldId id="487" r:id="rId15"/>
    <p:sldId id="410" r:id="rId16"/>
    <p:sldId id="411" r:id="rId17"/>
    <p:sldId id="412" r:id="rId18"/>
    <p:sldId id="413" r:id="rId19"/>
    <p:sldId id="414" r:id="rId20"/>
    <p:sldId id="415" r:id="rId21"/>
    <p:sldId id="488" r:id="rId22"/>
    <p:sldId id="417" r:id="rId23"/>
    <p:sldId id="418" r:id="rId24"/>
    <p:sldId id="421" r:id="rId25"/>
    <p:sldId id="423" r:id="rId26"/>
    <p:sldId id="424" r:id="rId27"/>
    <p:sldId id="425" r:id="rId28"/>
    <p:sldId id="426" r:id="rId29"/>
    <p:sldId id="427" r:id="rId30"/>
    <p:sldId id="485" r:id="rId31"/>
    <p:sldId id="429" r:id="rId32"/>
    <p:sldId id="430" r:id="rId33"/>
    <p:sldId id="431" r:id="rId34"/>
    <p:sldId id="432" r:id="rId35"/>
    <p:sldId id="434" r:id="rId36"/>
    <p:sldId id="484" r:id="rId37"/>
    <p:sldId id="489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44" r:id="rId49"/>
    <p:sldId id="469" r:id="rId50"/>
    <p:sldId id="482" r:id="rId51"/>
    <p:sldId id="490" r:id="rId52"/>
    <p:sldId id="446" r:id="rId53"/>
    <p:sldId id="454" r:id="rId54"/>
    <p:sldId id="483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 varScale="1">
        <p:scale>
          <a:sx n="96" d="100"/>
          <a:sy n="96" d="100"/>
        </p:scale>
        <p:origin x="768" y="9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38" y="1509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Shape is lost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015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</a:t>
            </a:r>
            <a:r>
              <a:rPr lang="en-US" baseline="0" dirty="0" smtClean="0"/>
              <a:t> doesn’t require attribution and has a license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9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vimeo.com/2896254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2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65979" y="-13252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8579" y="4939748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42379" y="963100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788" y="15240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544764" y="20748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500313" y="20431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817813" y="26511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849563" y="2447926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837113" y="28384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315200" y="30924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228600" y="63214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139" y="30480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525" y="30495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36133" y="6310312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6287" y="29817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dirty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806126" y="2211387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149525" y="2211387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396925" y="3963986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Projection can be tricky…</a:t>
            </a:r>
            <a:endParaRPr lang="en-US" dirty="0"/>
          </a:p>
        </p:txBody>
      </p:sp>
      <p:pic>
        <p:nvPicPr>
          <p:cNvPr id="236546" name="Picture 2" descr="http://ak-hdl.buzzfed.com/static/enhanced/webdr03/2013/6/7/17/enhanced-buzz-wide-29036-1370639544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8172"/>
            <a:ext cx="774891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94967" y="6566788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 </a:t>
            </a:r>
            <a:r>
              <a:rPr lang="en-US" sz="1400" dirty="0" err="1"/>
              <a:t>Keer</a:t>
            </a:r>
            <a:r>
              <a:rPr lang="en-US" sz="1400" dirty="0"/>
              <a:t> – streetpainting3d.com</a:t>
            </a:r>
          </a:p>
        </p:txBody>
      </p:sp>
    </p:spTree>
    <p:extLst>
      <p:ext uri="{BB962C8B-B14F-4D97-AF65-F5344CB8AC3E}">
        <p14:creationId xmlns:p14="http://schemas.microsoft.com/office/powerpoint/2010/main" val="18393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ak-hdl.buzzfed.com/static/enhanced/webdr01/2013/6/9/18/grid-cell-20354-137081628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" y="938883"/>
            <a:ext cx="4492209" cy="4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 descr="http://ak-hdl.buzzfed.com/static/enhanced/webdr01/2013/6/9/18/grid-cell-20354-137081628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25" y="937591"/>
            <a:ext cx="4493543" cy="435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97" y="6573414"/>
            <a:ext cx="272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Julian </a:t>
            </a:r>
            <a:r>
              <a:rPr lang="en-US" sz="1400" dirty="0" err="1"/>
              <a:t>Beever</a:t>
            </a:r>
            <a:r>
              <a:rPr lang="en-US" sz="1400" dirty="0"/>
              <a:t> – julianbeever.net</a:t>
            </a:r>
          </a:p>
        </p:txBody>
      </p:sp>
    </p:spTree>
    <p:extLst>
      <p:ext uri="{BB962C8B-B14F-4D97-AF65-F5344CB8AC3E}">
        <p14:creationId xmlns:p14="http://schemas.microsoft.com/office/powerpoint/2010/main" val="15578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676400" y="26670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129087" y="52720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95799" y="56388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495800" y="51054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333500" y="3695701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163093" y="37711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438400" y="30480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35" y="13716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49285" y="64309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981121" y="3276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15921" y="4191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790621" y="41148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295321" y="51054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47722" y="43434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52522" y="38100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2133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22478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5496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657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5907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955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5105399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793164" y="65833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8288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9430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2448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859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07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/>
              <a:t>	Parallel lines in the world intersect in the image at a “vanishing point”</a:t>
            </a:r>
          </a:p>
        </p:txBody>
      </p:sp>
      <p:pic>
        <p:nvPicPr>
          <p:cNvPr id="648196" name="Picture 4" descr="Tracks, Railroad, Train Tracks, California, R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423"/>
            <a:ext cx="91440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9144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599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7799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799" y="2667001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7799" y="3429001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1550" y="16764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699350" y="23622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032850" y="25527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725000" y="1371601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308950" y="1306514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61150" y="1676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18350" y="16764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698264" y="1357314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814150" y="12192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1175350" y="1676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539" y="4585282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</p:spTree>
    <p:extLst>
      <p:ext uri="{BB962C8B-B14F-4D97-AF65-F5344CB8AC3E}">
        <p14:creationId xmlns:p14="http://schemas.microsoft.com/office/powerpoint/2010/main" val="37001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-904876" y="944217"/>
            <a:ext cx="109728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1177"/>
              </p:ext>
            </p:extLst>
          </p:nvPr>
        </p:nvGraphicFramePr>
        <p:xfrm>
          <a:off x="1752600" y="2544417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6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44417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85724" y="3154017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85724" y="4449417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85724" y="4068417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5724" y="4449417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85724" y="4220817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10124" y="46018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10124" y="35350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10124" y="4297017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10124" y="4525617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10124" y="3992217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51700" y="4906620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9524" y="4449417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524" y="2696817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975" y="4404969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47924" y="1934817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14637" y="1934817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35337" y="1934817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24324" y="1934817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33924" y="1934817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53124" y="1934817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91124" y="1934817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91264" y="1630017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9525" y="6583018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</a:t>
            </a:r>
            <a:r>
              <a:rPr lang="en-US" sz="1200" dirty="0" smtClean="0"/>
              <a:t>Garry Knight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2873"/>
            <a:ext cx="8382000" cy="5553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649218" name="Picture 2" descr="Image result for sun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43026" cy="5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812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981203" y="3268275"/>
              <a:ext cx="1294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, </a:t>
              </a:r>
              <a:r>
                <a:rPr lang="en-US" dirty="0" err="1" smtClean="0"/>
                <a:t>Y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, </a:t>
              </a:r>
              <a:r>
                <a:rPr lang="en-US" dirty="0" err="1" smtClean="0"/>
                <a:t>Z</a:t>
              </a:r>
              <a:r>
                <a:rPr lang="en-US" baseline="-25000" dirty="0" err="1" smtClean="0"/>
                <a:t>c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71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72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5240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600201" y="3717926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81600" y="3706814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4478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03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2050" y="52355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76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633785"/>
              </p:ext>
            </p:extLst>
          </p:nvPr>
        </p:nvGraphicFramePr>
        <p:xfrm>
          <a:off x="2514600" y="24384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50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981200" y="4191001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800600" y="4191001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Cartesian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727561"/>
              </p:ext>
            </p:extLst>
          </p:nvPr>
        </p:nvGraphicFramePr>
        <p:xfrm>
          <a:off x="7239000" y="25368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2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368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38171"/>
              </p:ext>
            </p:extLst>
          </p:nvPr>
        </p:nvGraphicFramePr>
        <p:xfrm>
          <a:off x="6858000" y="47037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3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7037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804784"/>
              </p:ext>
            </p:extLst>
          </p:nvPr>
        </p:nvGraphicFramePr>
        <p:xfrm>
          <a:off x="6553201" y="5999164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4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999164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61371"/>
              </p:ext>
            </p:extLst>
          </p:nvPr>
        </p:nvGraphicFramePr>
        <p:xfrm>
          <a:off x="6935788" y="893764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85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893764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743200" y="36576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05000" y="29718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505200" y="38100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657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3048000" y="22860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6096000" y="22098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996334"/>
              </p:ext>
            </p:extLst>
          </p:nvPr>
        </p:nvGraphicFramePr>
        <p:xfrm>
          <a:off x="1371600" y="533399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88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399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48200" y="525780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504" y="1709738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433104" y="1633538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823504" y="2852737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433104" y="2852737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433104" y="3081338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56904" y="2913062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671104" y="33861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737904" y="2471738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509304" y="15573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699304" y="2849563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061505" y="2395537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161768" y="1173163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890305" y="642937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Today’s lecture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61" y="24384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16163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409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22852" y="88127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Inserting synthetic objects into images: </a:t>
            </a:r>
            <a:r>
              <a:rPr lang="en-US" sz="2400" dirty="0">
                <a:hlinkClick r:id="rId4"/>
              </a:rPr>
              <a:t>http://vimeo.com/28962540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99282" y="458715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514" y="34290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11" y="2065506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4" y="3429001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510" y="845384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Creating detailed and complete 3D scene models from a single </a:t>
            </a:r>
            <a:r>
              <a:rPr lang="en-US" sz="2400" dirty="0" smtClean="0"/>
              <a:t>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have I used this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Multiview 3D reconstruction at Reconstruct</a:t>
            </a:r>
            <a:endParaRPr lang="en-US" dirty="0"/>
          </a:p>
        </p:txBody>
      </p:sp>
      <p:pic>
        <p:nvPicPr>
          <p:cNvPr id="112642" name="Picture 2" descr="https://static1.squarespace.com/static/581ba8adf7e0ab7a10ddfccc/t/581eac96579fb3dc4507ad32/147840529311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8" y="1828800"/>
            <a:ext cx="835650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5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077610"/>
              </p:ext>
            </p:extLst>
          </p:nvPr>
        </p:nvGraphicFramePr>
        <p:xfrm>
          <a:off x="1702904" y="5430078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2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904" y="5430078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694502"/>
              </p:ext>
            </p:extLst>
          </p:nvPr>
        </p:nvGraphicFramePr>
        <p:xfrm>
          <a:off x="5136666" y="4731578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23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666" y="4731578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248578" y="5065703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7265503" y="4668078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646503" y="4287078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9661" y="30992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2155342" y="3296478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Principal point at 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5208104" y="3296479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674703" y="558247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7391" y="781878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 about principal point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33841"/>
              </p:ext>
            </p:extLst>
          </p:nvPr>
        </p:nvGraphicFramePr>
        <p:xfrm>
          <a:off x="1060450" y="38227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4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38227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15069"/>
              </p:ext>
            </p:extLst>
          </p:nvPr>
        </p:nvGraphicFramePr>
        <p:xfrm>
          <a:off x="4648200" y="31242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4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10999" y="33655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12888" y="16891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5650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5574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2463" y="6251713"/>
            <a:ext cx="3916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This is a very commonly used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Remove assumption that pixels are square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139275"/>
              </p:ext>
            </p:extLst>
          </p:nvPr>
        </p:nvGraphicFramePr>
        <p:xfrm>
          <a:off x="1056861" y="3826566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7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61" y="3826566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2526"/>
              </p:ext>
            </p:extLst>
          </p:nvPr>
        </p:nvGraphicFramePr>
        <p:xfrm>
          <a:off x="4652130" y="3124472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7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130" y="3124472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341" y="3403872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299" y="1692966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061" y="1692967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1985" y="397896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What will the image look like?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724401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667974"/>
            <a:ext cx="4419601" cy="1295401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991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 that pixels are not skewed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920695"/>
              </p:ext>
            </p:extLst>
          </p:nvPr>
        </p:nvGraphicFramePr>
        <p:xfrm>
          <a:off x="1055273" y="3821344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9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273" y="3821344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010163"/>
              </p:ext>
            </p:extLst>
          </p:nvPr>
        </p:nvGraphicFramePr>
        <p:xfrm>
          <a:off x="4641436" y="3122844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9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436" y="3122844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6247" y="3397394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7711" y="168774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0473" y="1687745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0397" y="3973744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366395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467600" y="22860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858000" y="35051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467600" y="35051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467600" y="37338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391400" y="35655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705600" y="4038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772400" y="31242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543800" y="2209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733800" y="35020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6096001" y="30479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196264" y="18256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924801" y="12953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20666"/>
              </p:ext>
            </p:extLst>
          </p:nvPr>
        </p:nvGraphicFramePr>
        <p:xfrm>
          <a:off x="488950" y="38227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1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8227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20064"/>
              </p:ext>
            </p:extLst>
          </p:nvPr>
        </p:nvGraphicFramePr>
        <p:xfrm>
          <a:off x="4114800" y="31242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1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693863" y="16891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746625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460749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1143000" y="1376362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00519"/>
              </p:ext>
            </p:extLst>
          </p:nvPr>
        </p:nvGraphicFramePr>
        <p:xfrm>
          <a:off x="4648200" y="2209800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08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8124" y="2676524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3200399" y="3209924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939799" y="4733924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050925" y="5541962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9142" y="660400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8712"/>
              </p:ext>
            </p:extLst>
          </p:nvPr>
        </p:nvGraphicFramePr>
        <p:xfrm>
          <a:off x="3509963" y="21463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6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1463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13682"/>
              </p:ext>
            </p:extLst>
          </p:nvPr>
        </p:nvGraphicFramePr>
        <p:xfrm>
          <a:off x="2133600" y="35814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6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814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29162" y="29845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47835"/>
              </p:ext>
            </p:extLst>
          </p:nvPr>
        </p:nvGraphicFramePr>
        <p:xfrm>
          <a:off x="3496684" y="2141826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9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684" y="2141826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663706"/>
              </p:ext>
            </p:extLst>
          </p:nvPr>
        </p:nvGraphicFramePr>
        <p:xfrm>
          <a:off x="2121909" y="3576926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9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909" y="3576926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15883" y="298002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6490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6302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124718"/>
              </p:ext>
            </p:extLst>
          </p:nvPr>
        </p:nvGraphicFramePr>
        <p:xfrm>
          <a:off x="811211" y="12192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2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1" y="12192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152146"/>
              </p:ext>
            </p:extLst>
          </p:nvPr>
        </p:nvGraphicFramePr>
        <p:xfrm>
          <a:off x="1981200" y="44958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3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170963"/>
              </p:ext>
            </p:extLst>
          </p:nvPr>
        </p:nvGraphicFramePr>
        <p:xfrm>
          <a:off x="6069011" y="4267199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4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1" y="4267199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935093"/>
              </p:ext>
            </p:extLst>
          </p:nvPr>
        </p:nvGraphicFramePr>
        <p:xfrm>
          <a:off x="6069012" y="5410199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85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2" y="5410199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534400" cy="5562600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</a:t>
            </a:r>
            <a:r>
              <a:rPr lang="en-US" sz="2400" dirty="0" smtClean="0"/>
              <a:t>center of projection to </a:t>
            </a:r>
            <a:r>
              <a:rPr lang="en-US" sz="2400" dirty="0"/>
              <a:t>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386013" y="2947987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362200" y="3395662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3976689" y="2889249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2987675" y="4078287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1905000" y="2209800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3859214" y="2527300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075363" y="2546349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213351" y="2868611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003550" y="41163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378075" y="34131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008439" y="29210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643814" y="64817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82360"/>
              </p:ext>
            </p:extLst>
          </p:nvPr>
        </p:nvGraphicFramePr>
        <p:xfrm>
          <a:off x="5444332" y="4524374"/>
          <a:ext cx="330041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16" name="Equation" r:id="rId3" imgW="1549080" imgH="914400" progId="Equation.3">
                  <p:embed/>
                </p:oleObj>
              </mc:Choice>
              <mc:Fallback>
                <p:oleObj name="Equation" r:id="rId3" imgW="15490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332" y="4524374"/>
                        <a:ext cx="3300413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</a:t>
            </a:r>
            <a:r>
              <a:rPr lang="en-US" sz="2400" dirty="0"/>
              <a:t>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04950"/>
              </p:ext>
            </p:extLst>
          </p:nvPr>
        </p:nvGraphicFramePr>
        <p:xfrm>
          <a:off x="5328955" y="4532835"/>
          <a:ext cx="35179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68" name="Equation" r:id="rId3" imgW="1650960" imgH="914400" progId="Equation.3">
                  <p:embed/>
                </p:oleObj>
              </mc:Choice>
              <mc:Fallback>
                <p:oleObj name="Equation" r:id="rId3" imgW="165096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955" y="4532835"/>
                        <a:ext cx="351790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7402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314892"/>
            <a:ext cx="1968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Illustration from George </a:t>
            </a:r>
            <a:r>
              <a:rPr lang="en-US" sz="1050" dirty="0" err="1" smtClean="0"/>
              <a:t>Bebis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6952272" y="641091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ixel scale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772400" y="6080826"/>
            <a:ext cx="304800" cy="395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5255"/>
            <a:ext cx="2974428" cy="2154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800" y="4128493"/>
            <a:ext cx="28568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Top-down </a:t>
            </a:r>
            <a:r>
              <a:rPr lang="en-US" sz="1050" dirty="0" err="1" smtClean="0"/>
              <a:t>ortho</a:t>
            </a:r>
            <a:r>
              <a:rPr lang="en-US" sz="1050" dirty="0" smtClean="0"/>
              <a:t> of building in Research Park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smtClean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Few rays from a point reach the film (small blur)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The opening </a:t>
            </a:r>
            <a:r>
              <a:rPr lang="en-US" dirty="0" smtClean="0"/>
              <a:t>is called the </a:t>
            </a:r>
            <a:r>
              <a:rPr lang="en-US" b="1" dirty="0" smtClean="0"/>
              <a:t>aperture</a:t>
            </a:r>
            <a:endParaRPr lang="en-US" b="1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694238" cy="1127125"/>
            <a:chOff x="1536" y="1248"/>
            <a:chExt cx="2957" cy="71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196" cy="7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57" cy="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196" cy="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3486150" cy="8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717186"/>
            <a:ext cx="4389438" cy="1014413"/>
            <a:chOff x="1728" y="1423"/>
            <a:chExt cx="2765" cy="63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423"/>
              <a:ext cx="2765" cy="434"/>
              <a:chOff x="1728" y="1423"/>
              <a:chExt cx="2765" cy="434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423"/>
                <a:ext cx="2004" cy="20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 flipV="1">
                <a:off x="1728" y="1628"/>
                <a:ext cx="2765" cy="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004" cy="22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004" cy="43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Film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53200" y="2182431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7818" y="3091836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17861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8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 smtClean="0"/>
              <a:t>R</a:t>
            </a:r>
            <a:r>
              <a:rPr lang="en-US" dirty="0" smtClean="0"/>
              <a:t>, </a:t>
            </a:r>
            <a:r>
              <a:rPr lang="en-US" b="1" i="1" dirty="0" smtClean="0"/>
              <a:t>t</a:t>
            </a:r>
          </a:p>
          <a:p>
            <a:endParaRPr lang="en-US" b="1" i="1" dirty="0"/>
          </a:p>
          <a:p>
            <a:r>
              <a:rPr lang="en-US" dirty="0" smtClean="0"/>
              <a:t>Suppose a camera at height y=</a:t>
            </a:r>
            <a:r>
              <a:rPr lang="en-US" i="1" dirty="0" smtClean="0"/>
              <a:t>h (x=0,z=0) </a:t>
            </a:r>
            <a:r>
              <a:rPr lang="en-US" dirty="0" smtClean="0"/>
              <a:t>observes a point at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 </a:t>
            </a:r>
            <a:r>
              <a:rPr lang="en-US" dirty="0" smtClean="0"/>
              <a:t>known to be on the ground (</a:t>
            </a:r>
            <a:r>
              <a:rPr lang="en-US" i="1" dirty="0" smtClean="0"/>
              <a:t>y</a:t>
            </a:r>
            <a:r>
              <a:rPr lang="en-US" dirty="0" smtClean="0"/>
              <a:t>=0). Assume </a:t>
            </a:r>
            <a:r>
              <a:rPr lang="en-US" i="1" dirty="0" smtClean="0"/>
              <a:t>R</a:t>
            </a:r>
            <a:r>
              <a:rPr lang="en-US" dirty="0" smtClean="0"/>
              <a:t> is identity.  What is the 3D position of the point in terms of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6150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77" y="2286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177" y="1828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2515" y="6215064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299778" y="5562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2192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99014" y="685799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724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059112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113345"/>
              </p:ext>
            </p:extLst>
          </p:nvPr>
        </p:nvGraphicFramePr>
        <p:xfrm>
          <a:off x="5715000" y="43434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2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3434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Single-view metrology and more camera model</a:t>
            </a:r>
          </a:p>
          <a:p>
            <a:pPr lvl="1"/>
            <a:r>
              <a:rPr lang="en-US" dirty="0" smtClean="0"/>
              <a:t>Measuring 3D distances from the image</a:t>
            </a:r>
          </a:p>
          <a:p>
            <a:pPr lvl="1"/>
            <a:r>
              <a:rPr lang="en-US" dirty="0" smtClean="0"/>
              <a:t>Effects of lens, aperture, focal length, sensor size</a:t>
            </a:r>
          </a:p>
          <a:p>
            <a:pPr lvl="1"/>
            <a:endParaRPr lang="en-US" dirty="0"/>
          </a:p>
          <a:p>
            <a:r>
              <a:rPr lang="en-US" dirty="0" smtClean="0"/>
              <a:t>Single-view 3D reconstruction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642730" y="6579842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30" y="2163417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709530" y="1706216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709530" y="1782416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071730" y="1782416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166731" y="1172816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861930" y="5135217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00330" y="3001617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First idea: </a:t>
            </a:r>
            <a:r>
              <a:rPr lang="en-US" sz="2800" dirty="0" err="1"/>
              <a:t>Mozi</a:t>
            </a:r>
            <a:r>
              <a:rPr lang="en-US" sz="2800" dirty="0"/>
              <a:t>, China (470BC to 390BC)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First built: </a:t>
            </a:r>
            <a:r>
              <a:rPr lang="en-US" sz="2800" dirty="0" err="1"/>
              <a:t>Alhacen</a:t>
            </a:r>
            <a:r>
              <a:rPr lang="en-US" sz="2800" dirty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10" y="28956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272209" y="56864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848847" y="56864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09" y="30194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52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828800" y="1430337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917700" y="5707062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1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43001" y="51054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876800" y="18288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486401" y="51054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6764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/>
              <a:t>	Oldest surviving photograph</a:t>
            </a:r>
          </a:p>
          <a:p>
            <a:pPr lvl="1" eaLnBrk="1" hangingPunct="1"/>
            <a:r>
              <a:rPr lang="en-US" sz="2000"/>
              <a:t>Took 8 hours on pewter plate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9436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20373</TotalTime>
  <Words>1322</Words>
  <Application>Microsoft Office PowerPoint</Application>
  <PresentationFormat>Widescreen</PresentationFormat>
  <Paragraphs>335</Paragraphs>
  <Slides>53</Slides>
  <Notes>12</Notes>
  <HiddenSlides>2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Photo Editor Photo</vt:lpstr>
      <vt:lpstr>Equation</vt:lpstr>
      <vt:lpstr>Pinhole Camera Model</vt:lpstr>
      <vt:lpstr>PowerPoint Presentation</vt:lpstr>
      <vt:lpstr>Today’s lecture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PowerPoint Presentation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 about principal point</vt:lpstr>
      <vt:lpstr>Remove assumption that pixels are square</vt:lpstr>
      <vt:lpstr>Remove assumption that pixels are not skewed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Take-home questions</vt:lpstr>
      <vt:lpstr>Beyond Pinholes: Radial Distortion</vt:lpstr>
      <vt:lpstr>Things to remember</vt:lpstr>
      <vt:lpstr>Next lectures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69</cp:revision>
  <dcterms:created xsi:type="dcterms:W3CDTF">2010-08-30T03:58:01Z</dcterms:created>
  <dcterms:modified xsi:type="dcterms:W3CDTF">2019-10-04T18:47:47Z</dcterms:modified>
</cp:coreProperties>
</file>