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97"/>
  </p:notesMasterIdLst>
  <p:sldIdLst>
    <p:sldId id="581" r:id="rId2"/>
    <p:sldId id="657" r:id="rId3"/>
    <p:sldId id="609" r:id="rId4"/>
    <p:sldId id="608" r:id="rId5"/>
    <p:sldId id="610" r:id="rId6"/>
    <p:sldId id="613" r:id="rId7"/>
    <p:sldId id="642" r:id="rId8"/>
    <p:sldId id="615" r:id="rId9"/>
    <p:sldId id="616" r:id="rId10"/>
    <p:sldId id="618" r:id="rId11"/>
    <p:sldId id="619" r:id="rId12"/>
    <p:sldId id="620" r:id="rId13"/>
    <p:sldId id="623" r:id="rId14"/>
    <p:sldId id="622" r:id="rId15"/>
    <p:sldId id="621" r:id="rId16"/>
    <p:sldId id="586" r:id="rId17"/>
    <p:sldId id="647" r:id="rId18"/>
    <p:sldId id="587" r:id="rId19"/>
    <p:sldId id="589" r:id="rId20"/>
    <p:sldId id="591" r:id="rId21"/>
    <p:sldId id="593" r:id="rId22"/>
    <p:sldId id="592" r:id="rId23"/>
    <p:sldId id="595" r:id="rId24"/>
    <p:sldId id="596" r:id="rId25"/>
    <p:sldId id="594" r:id="rId26"/>
    <p:sldId id="597" r:id="rId27"/>
    <p:sldId id="599" r:id="rId28"/>
    <p:sldId id="601" r:id="rId29"/>
    <p:sldId id="602" r:id="rId30"/>
    <p:sldId id="651" r:id="rId31"/>
    <p:sldId id="650" r:id="rId32"/>
    <p:sldId id="603" r:id="rId33"/>
    <p:sldId id="645" r:id="rId34"/>
    <p:sldId id="649" r:id="rId35"/>
    <p:sldId id="605" r:id="rId36"/>
    <p:sldId id="607" r:id="rId37"/>
    <p:sldId id="643" r:id="rId38"/>
    <p:sldId id="644" r:id="rId39"/>
    <p:sldId id="652" r:id="rId40"/>
    <p:sldId id="653" r:id="rId41"/>
    <p:sldId id="655" r:id="rId42"/>
    <p:sldId id="624" r:id="rId43"/>
    <p:sldId id="625" r:id="rId44"/>
    <p:sldId id="626" r:id="rId45"/>
    <p:sldId id="627" r:id="rId46"/>
    <p:sldId id="630" r:id="rId47"/>
    <p:sldId id="629" r:id="rId48"/>
    <p:sldId id="628" r:id="rId49"/>
    <p:sldId id="631" r:id="rId50"/>
    <p:sldId id="632" r:id="rId51"/>
    <p:sldId id="633" r:id="rId52"/>
    <p:sldId id="634" r:id="rId53"/>
    <p:sldId id="635" r:id="rId54"/>
    <p:sldId id="636" r:id="rId55"/>
    <p:sldId id="637" r:id="rId56"/>
    <p:sldId id="638" r:id="rId57"/>
    <p:sldId id="639" r:id="rId58"/>
    <p:sldId id="658" r:id="rId59"/>
    <p:sldId id="675" r:id="rId60"/>
    <p:sldId id="689" r:id="rId61"/>
    <p:sldId id="678" r:id="rId62"/>
    <p:sldId id="697" r:id="rId63"/>
    <p:sldId id="677" r:id="rId64"/>
    <p:sldId id="699" r:id="rId65"/>
    <p:sldId id="680" r:id="rId66"/>
    <p:sldId id="698" r:id="rId67"/>
    <p:sldId id="682" r:id="rId68"/>
    <p:sldId id="683" r:id="rId69"/>
    <p:sldId id="684" r:id="rId70"/>
    <p:sldId id="685" r:id="rId71"/>
    <p:sldId id="686" r:id="rId72"/>
    <p:sldId id="687" r:id="rId73"/>
    <p:sldId id="673" r:id="rId74"/>
    <p:sldId id="690" r:id="rId75"/>
    <p:sldId id="659" r:id="rId76"/>
    <p:sldId id="660" r:id="rId77"/>
    <p:sldId id="661" r:id="rId78"/>
    <p:sldId id="691" r:id="rId79"/>
    <p:sldId id="663" r:id="rId80"/>
    <p:sldId id="664" r:id="rId81"/>
    <p:sldId id="665" r:id="rId82"/>
    <p:sldId id="666" r:id="rId83"/>
    <p:sldId id="667" r:id="rId84"/>
    <p:sldId id="668" r:id="rId85"/>
    <p:sldId id="669" r:id="rId86"/>
    <p:sldId id="695" r:id="rId87"/>
    <p:sldId id="671" r:id="rId88"/>
    <p:sldId id="672" r:id="rId89"/>
    <p:sldId id="688" r:id="rId90"/>
    <p:sldId id="692" r:id="rId91"/>
    <p:sldId id="693" r:id="rId92"/>
    <p:sldId id="694" r:id="rId93"/>
    <p:sldId id="696" r:id="rId94"/>
    <p:sldId id="640" r:id="rId95"/>
    <p:sldId id="648" r:id="rId96"/>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2" pos="5760" userDrawn="1">
          <p15:clr>
            <a:srgbClr val="A4A3A4"/>
          </p15:clr>
        </p15:guide>
        <p15:guide id="3" pos="384" userDrawn="1">
          <p15:clr>
            <a:srgbClr val="A4A3A4"/>
          </p15:clr>
        </p15:guide>
        <p15:guide id="4"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8F200"/>
    <a:srgbClr val="FFFFFF"/>
    <a:srgbClr val="CCCC00"/>
    <a:srgbClr val="00FF00"/>
    <a:srgbClr val="0AA676"/>
    <a:srgbClr val="32000C"/>
    <a:srgbClr val="CB6B30"/>
    <a:srgbClr val="E36243"/>
    <a:srgbClr val="FF4A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08" autoAdjust="0"/>
    <p:restoredTop sz="80080" autoAdjust="0"/>
  </p:normalViewPr>
  <p:slideViewPr>
    <p:cSldViewPr>
      <p:cViewPr varScale="1">
        <p:scale>
          <a:sx n="122" d="100"/>
          <a:sy n="122" d="100"/>
        </p:scale>
        <p:origin x="1710" y="90"/>
      </p:cViewPr>
      <p:guideLst>
        <p:guide pos="5760"/>
        <p:guide pos="384"/>
        <p:guide orient="horz"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1-06T19:41:10.273"/>
    </inkml:context>
    <inkml:brush xml:id="br0">
      <inkml:brushProperty name="width" value="0.05292" units="cm"/>
      <inkml:brushProperty name="height" value="0.05292" units="cm"/>
      <inkml:brushProperty name="color" value="#FF0000"/>
    </inkml:brush>
  </inkml:definitions>
  <inkml:trace contextRef="#ctx0" brushRef="#br0">9235 841 223 0,'0'0'20'0,"0"0"-20"0,-3 0 0 0,3 0 0 0,0 0 32 0,0 0 2 16,-3 0 1-16,3 0 0 0,0 0-11 0,0 0-3 15,0 0 0-15,0 0 0 0,0 0-2 0,0 0-1 16,0 0 0-16,0 0 0 0,0 0 5 0,0 0 1 16,0 0 0-16,0 0 0 0,0 0 12 0,0 0 4 15,0 0 0-15,0 0 0 0,0 0-13 0,0 0-3 16,0 0 0-16,0 0 0 16,0 0 8-16,0 0 2 0,0 0 0 0,0 0 0 0,0 0-3 0,0 0-1 15,0 0 0-15,0 0 0 0,6 6-18 0,-6-6-3 16,0 0-1-16,0 0 0 0,3 5 17 0,-3-5 3 15,0 0 1-15,0 0 0 16,6 3-5-16,-6-3 0 0,0 0-1 0,0 0 0 0,3 5-1 0,0 0 0 0,-3-5 0 0,3 8 0 16,0-3 19-16,0-5 4 0,-6 3 1 15,3-3 0-15,0 0-37 0,0 0-9 0,0 0 0 0,0 0 0 16,0 0 0-16,0 0 0 0,0 0 0 0,0 0 0 16,6 11 37-16,-6-11 6 0,0 0 1 0,0 0 0 15,6 8-23-15,-6-8-4 0,0 0-1 0,3 13 0 16,3-8-16-16,-6-5 10 0,0 0-10 0,0 0 8 15,9 8 45-15,-9-8 9 16,0 0 2-16,0 0 0 0,6 5-64 0,-6-5-20 0,0 0 0 0,0 0 0 16,6 8 20-16,-6-8 14 0,0 0-2 0,0 0-1 15,6 6-1-15,-6-6 0 0,0 0 0 0,0 0 0 16,6 8 10-16,-6-8 1 0,0 0 1 0,6 13-74 31,2 0 80-31,-2-2 15 16,-6-11 3-16,3 2 1 0,0 9-24 0,0-9-5 0,-3-2-1 0,3 6 0 0,0-1-8 15,0 3-1-15,-3-8-8 0,0 0 12 16,0 0-2-16,0 0-1 0,0 0 0 0,3 5 0 0,0 3-9 0,0-3 10 16,-3-5-10-16,0 0 10 0,6 6-25 0,-3-4-5 15,-3-2 0-15,0 11-1 0,6-3 46 0,-6-3 10 16,0-5 1-16,0 3 1 16,6 2-8-16,-3 3-1 0,3-3-1 0,-6 3 0 0,3-2-27 15,-3-6-16-15,0 0 3 0,0 0 0 0,3 5 21 0,0 3 4 16,0-3 0-16,0 3 1 0,-3-3-5 0,3 1 0 15,-3-6-8-15,3 8 12 0,0-3-12 0,0-2-8 16,-3-3 8-16,3 10-13 0,3-7 22 0,-6-3 5 0,0 0 1 16,0 0 0-16,0 10-24 0,0-10-5 0,0 0-1 0,0 0 0 15,3 8 30-15,-3-2 5 0,0-6 2 16,0 0 0-16,6 2-10 0,-6-2-3 0,0 0 0 0,0 0 0 16,0 0-9-16,0 0 10 0,0 0-10 0,0 0 16 31,6 6-16-31,-6-6 0 15,0 0 0-15,0 0 0 0,6 5 0 0,-6-5 10 0,0 0-10 0,0 0 8 16,0 0-8-16,0 0 0 0,0 0 9 0,0 0-9 16,0 0 11-16,0 0-3 0,0 0 0 0,0 0 0 15,2 2 3-15,-2-2 0 0,0 0 0 0,0 0 0 0,0 0-11 16,0 0 0-16,0 0 0 0,0 0 0 0,0 0 0 0,0 0 0 16,0 0-10-16,0 0 10 0,0 0 0 0,0 0 0 15,-2 6 0-15,2-6 0 0,0 0 8 16,0 0 0-16,0 0 1 0,0 0 0 0,0 0-9 0,0 0 0 15,0 0 0-15,0 0 0 0,0 0 0 0,0 0 0 16,0 0 0-16,0 0 0 0,5-8 0 0,-5 8 0 16,0 0-12-16,0 0 12 15,6-5 0-15,-3-3 0 0,-6 2 0 0,3 6 8 16,0 0-8-16,0 0 0 0,0-8 0 0,3 3 8 0,0 0-8 0,3 2-9 16,-6-7 9-16,0 10-13 0,6-3 13 0,-3-2 0 15,-3-3 0-15,3 2 0 0,-3 6 0 0,3-5 0 16,0-3 0-16,0 3 0 0,-3 5 0 0,3-8 0 15,-3 3 0-15,3-3 0 16,-3 8 0-16,0 0 0 0,0-11 0 0,3 3 0 0,3 3 16 0,-6 5 5 0,0-8 2 16,0 8 0-16,0 0-23 0,3-5 8 0,0-3-8 15,0 0 0-15,-3 8 0 0,0 0 0 0,0-6 0 16,0 6 8 0,6-5-28-16,-6 5-4 0,3-8-2 0,0 3 0 0,3-3 44 0,0 3 9 0,-6-3 1 0,3 2 1 31,3-1-21-31,-3 1-8 0,0-2 0 0,0 3 0 0,-3 5 0 0,3-5 0 0,0-3 0 0,0 3 0 15,3 2 0-15,-3-2 0 0,-1-1 0 0,-2-2 0 16,0 8 0-16,0 0 0 0,0 0 0 0,0 0 0 16,6 0 8-16,-3-5-8 0,-3-3 0 0,3 8 0 15,-3 0 0-15,0 0 8 0,0-5-8 16,0 5 0-16,0 0 0 0,0 0 0 0,0-8 8 0,0 8-8 0,0 0 0 16,0 0 0-16,0 0 0 0,0 0 0 0,0 0 8 15,0 0-8-15,0-5 0 0,0 5 0 0,0 0 0 16,0 0 0-16,0-8 0 0,0 8 0 0,0 0 0 0,0 0 0 15,0 0 0-15,0 0 0 0,0 0 12 0,0 0-4 16,3-6-8-16,-3 6 12 0,3-5-4 0,-3 5 0 16,0-3-8-16,0 3 12 0,0 0-12 0,0 0 0 15,3-5 0-15,-3 5 0 0,0 0 8 0,0 0-8 16,0 0 0-16,0 0 0 0,0 0 0 0,0 0 8 16,0-5-8-16,0 5 0 0,0 0 0 0,0 0 0 15,0 0 0-15,0 0 0 0,0 0 0 0,0 0 0 16,3-3 0-16,3-2 0 0,-6 5 8 0,0 0-8 15,0 0 0-15,0 0 0 0,0 0 8 0,3 0-8 0,-3-5 0 16,0 5 0-16,0 0 11 0,0 0-11 0,0 0 12 16,0 0-12-16,0 0 8 0,0 0-8 0,0 0 0 15,0 0 0 1,0 0 0-16,0 0 0 0,0 0 8 0,0 0-8 0,0 0 14 16,0 0-1-16,0 0 0 0,0 0 0 15,0 0-27-15,0 0-6 0,0 0 0 0,0 0-1 16,0 0-6-16,0 0-1 0,0 0 0 0</inkml:trace>
  <inkml:trace contextRef="#ctx0" brushRef="#br0" timeOffset="3316.6861">8631 709 262 0,'0'0'24'0,"0"0"-24"0,0 0 0 0,0 0 0 16,0 0 26-16,0 0 1 0,0 0 0 0,0 0 0 16,0 0-6-1,0 0-1-15,0 0 0 0,0 0 0 0,6-5 7 0,0 0 1 0,-6 2 0 0,3-2 0 16,-3 5 11-16,0 0 2 16,6-6 1-16,-6 6 0 0,0 0-14 0,6-2-4 0,-6-9 0 0,3 8 0 15,0-2 16-15,0 0 4 0,-3-3 0 0,0 3 0 16,6-3-14-16,-6 2-2 0,3-2-1 0,-3 8 0 15,0 0-5-15,0 0-1 0,0-13 0 0,0 8 0 16,3-3 8-16,-3-3 2 0,3 3 0 0,-3 1 0 0,5 1 0 0,-5 1 0 16,0-3 0-16,3 3 0 0,-3 5-5 15,3-3-1-15,-6-8 0 0,3 11 0 0,6-5-6 0,-6 3-2 16,0-9 0-16,0 8 0 0,0 3 12 0,0-10 3 16,0 7 0-16,0 3 0 0,3-5-12 0,-3 5-3 15,-3-8 0-15,6 3 0 0,0-1-1 0,-3 6 0 16,0 0 0-16,0 0 0 0,3-8 3 0,-3 8 0 15,-3-5 0-15,3 5 0 0,0 0-1 0,3-8 0 16,-6 3 0-16,3 5 0 0,3-8-1 0,-3 8 0 16,0-5 0-16,0-3 0 0,3 2 0 0,0-2 0 15,-3 3 0-15,0 5 0 0,0 0 2 0,0-8 0 0,0 3 0 16,0 5 0-16,6-5-4 0,-3 2-1 0,-6-8 0 16,3 9 0-16,0 2 2 0,3-11 1 0,-6 3 0 15,3 8 0-15,0 0-2 0,0 0-1 0,0-5 0 16,0 5 0-16,0 0-6 0,0 0 0 0,0-8-8 0,0-3 12 15,0 11 0-15,3-2-1 0,-3-4 0 0,0 6 0 16,0 0-1-16,0-7 0 0,0-7 0 0,3 9 0 16,-3 0 3-16,3 2 1 0,-3-8 0 0,0 11 0 15,3-2-14-15,-3 2 11 0,0-5-11 0,0 5 10 16,0 0-1-16,0 0 0 0,0-8 0 0,0 8 0 16,0 0-1-16,0 0 0 0,-3-6 0 0,3 6 0 15,6-5 3-15,-6 5 0 0,0 0 0 0,0 0 0 16,0 0-3-16,0 0-8 0,0 0 12 0,0 0-4 15,0 0-8-15,0 0 0 0,0 0 0 0,0 0 0 0,0 0 13 16,0 0-2-16,0 0-1 0,0 0 0 0,3 5-10 0,-3 3 0 16,0-8 0-16,-3 6 0 0,3 1 8 0,0-1-8 15,0-6 8-15,0 5-8 0,0 3 0 0,0-3 0 16,0-5 0-16,0 8 0 0,3-2 8 0,-3 1-8 16,0-7 8-16,0 6-8 0,0 2 8 0,0 2-8 15,-3-7 8-15,3 2-8 0,3 3 8 0,0-3-8 16,-3-5 0-16,0 8 8 0,6-2 0 0,-3-1-8 15,-3-5 12-15,0 8-4 0,3-3-8 0,0 3 0 16,-3-8 0-16,0 5 0 0,3-2 0 0,0 2 0 16,-3-5 0-16,3 6 0 0,0-4 0 0,0 4 8 0,-3-6-8 15,0 0 0-15,0 5 0 0,0 0 8 16,0-5-8-16,3 3 0 0,0 2 8 0,0 3-8 0,-3-8 0 16,3 5 8-16,3 1-8 0,-3-4 0 0,-3-2 0 0,0 6 8 31,3-1-8-31,-3 3 0 0,0-8 0 0,-3 5 8 0,3-2-8 0,0 2 0 0,0-5 0 0,3 5 0 15,3 3 0-15,-3-2 0 0,-3-6 0 0,0 2 0 16,6 3 0-16,-6 1 0 0,-3-1 9 0,3-5-9 16,3 3 0-16,0 2 0 0,-3-5 0 0,0 8 8 15,2-3-8-15,1-5 11 0,-3 0-11 0,0 6 12 16,3 1-12 0,0-1 0-16,-3-6 0 0,-3 2 8 0,3 4-17 0,0-6-4 0,0 0-1 0,0 5 0 15,6 3 23-15,-6-3 5 0,0-5 1 0,0 8 0 16,6-3-24-16,-6-5-5 0,0 0-1 0,0 0 0 0,0 0 27 15,0 0 4-15,0 0 2 0,0 0 0 16,3 3-10-16,-3-3-8 0,0 0 12 0,0 0-12 0,6 0 12 16,-6 0-12-16,0 0 12 0,0 0-12 0,3 0 0 0,-3 0 0 15,0 0 0-15,0 0 0 0,6 5 0 0,-3 1 0 16,-3-12 8-16,3 6-8 0,0 0 0 0,3 0 0 16,-6-5 0-16,3 5 0 0,0 0 32 0,0 0 0 15,-3-8 0-15,3 8 0 16,3 0-47-16,0 0-9 0,-9-8-3 0,6 8 0 0,0 0 27 0,0 0 0 15,-6-5 0-15,3 0-8 0,3 2 8 0,0 3 0 16,-6 0 0-16,6-5 0 0,0 5 0 0,3 0 0 16,-9-8 0-16,6 2 8 0,0 6-8 0,0-5 9 15,-6-3-9-15,6 3 10 0,-3-3-10 0,6 3 0 16,-9 2 0-16,6-2 8 0,0-1 8 0,0-1 2 0,-6 1 0 16,3 1 0-16,9 2-18 0,-6-7-14 0,-6 7 2 0,3-2 1 15,6-3 11-15,-6 3 0 0,0-1 0 16,0 4 0-16,2-4 12 0,-2 1-3 0,-2 2 0 0,2-2 0 15,5 0-9-15,-2-3 0 0,-6 3-12 16,3-1 12-16,6 4 0 0,-6-4 0 0,0-2 0 0,0 3 12 16,6 0-12-16,-3 2 0 0,-6-2 0 0,3 5 0 15,3-5 0-15,0 2 0 0,-3-2 0 0,0-1 0 16,6 4 0-16,-3-4 0 0,-9-2 0 0,9 3 0 16,3 0 0-16,-6 5 0 0,-3-8 0 0,3 8 0 15,6-5 0-15,-3-1 0 0,-6-2 0 0,3 8 0 16,6-7 0-16,-6 7 0 0,-3-6 0 0,3 6 0 15,6-8 0-15,-6 8 10 0,-3-5-10 0,3 5 10 16,6-5-10-16,-3 2 0 0,-6-2-10 0,0-1 10 0,9 4 0 16,-6 2 0-16,-3-5 0 0,3 5 0 0,0 0 0 15,0 0 0-15,0 0 0 0,0 0 0 0,0 0 0 0,0 0 0 16,-9-6 0-16,9 6 0 0,9-2 11 0,-9 2 8 16,-3-6 1-16,3 6 1 0,6-5-21 0,-3 2 0 15,-9-2 0-15,6 5 8 0,6-5-8 0,-6-1 0 16,0 4 0-16,0 2 0 0,6-5-14 0,-6 5-7 15,0 0-2-15,0 0 0 0,0 0 23 0,0 0 0 16,0 0 0-16,0 0 0 0,0 0-19 0,0 0 1 16,-6 0 0-16,6 0 0 15,0 0-10-15,0 0-3 0,0 0 0 0</inkml:trace>
  <inkml:trace contextRef="#ctx0" brushRef="#br0" timeOffset="5134.6898">9345 286 115 0,'0'0'10'0,"0"0"-10"0,0 0 0 0,0 0 0 0,0 0 56 0,0 0 10 15,-3-6 2-15,3 6 0 0,0 0-25 0,0 0-5 16,0 0-1-16,0 0 0 0,3 0 12 0,-3 0 3 0,-3-7 0 16,3-1 121 15,0 8-110-31,0-6-23 0,-3 1-4 0,3 5 0 0,0 0-1 0,0 0 0 0,-6-8 0 0,6 8 0 31,0 0 4-31,0 0 1 0,-6-5 0 0,6 5 0 0,0 0-8 0,0 0 0 0,-6 0-1 0,6 0 0 16,0 0-2-16,-8 5 0 0,-1-5 0 0,0 0 0 15,3 5 2-15,0-2 0 0,6-3 0 0,-3 5 0 16,0 3 17-16,0-2 3 0,-6-6 1 0,3 7 0 16,3-1-52-16,-3-1 0 0,0-5 0 0,0 3-12 15,6 2 23-15,-6 0 5 0,0-5 0 0,3 3 1 16,0 8-17-16,-3-9-12 0,0 3 1 0,3 1 1 15,0-4 46-15,3-2 10 0,-6 6 2 0,1-1 0 16,5 0-26-16,0-5-5 0,-6 3-1 0,0 2 0 16,6-5 0-16,-3 5-1 0,-3-2 0 0,6-3 0 15,0 5 3-15,0-5 1 0,-6 6 0 0,3-4 0 16,3-2-5-16,0 0-1 16,-3 6 0-16,3-6 0 0,-3 5-1 0,3 3 0 0,-6-8 0 0,6 0 0 15,0 5 0-15,-6 3-1 0,3-3 0 0,3-5 0 0,0 0 2 16,-3 8 1-16,0-8 0 0,3 0 0 0,0 0-14 15,0 8 11-15,-3-2-11 0,3-6 10 0,0 5 2 0,0-5 1 16,-3 8 0-16,6-3 0 0,-3-5-3 16,0 8-1-16,-3-3 0 0,3 3 0 0,3-2-9 0,-3-6 8 15,0 0-8-15,3 7 8 0,0 4 0 0,0-8-8 16,-3-3 12-16,3 10-4 0,-3-10 0 0,6 3-8 16,-6-3 12-16,3 5-4 0,6 1 4 0,-3 1 0 15,-6-7 0-15,6 0 0 16,0 6-3-16,0-1 0 0,-6-5 0 0,6 3 0 0,-1 2-9 0,-5-5 12 15,0 0-12-15,6 5 12 0,3-2-12 0,-3 2 0 0,-6-5 0 16,0 0 8-16,9 0-8 0,-3 6 12 0,-6-6-12 0,9 0 12 16,0 0-12-16,-3 0 0 0,-6 0 0 15,0 0 8-15,9 0-8 0,-3 0 12 0,-6 0-12 16,9 0 12-16,0 0-4 0,-3 0 0 0,-6 0 0 0,6 0 4 47,3 0-12-47,-3 0 8 0,-4 0-8 0,4-6 8 0,0 12 0 0,0-12-8 15,-3 6 12-15,3-5-4 0,3 5-8 0,-3 0 0 0,0-8 0 0,0 3 0 16,0-3 8-16,-3 2-8 0,0-1 0 0,0 1 8 16,3 1-8-16,0 2 0 15,-3-2 0-15,0-3-11 0,0 3 21 0,0 5 4 0,-3-8 1 0,3 3 0 16,3-1-15-16,-3 6 0 0,0-8 0 0,3 8 0 16,-3-5-9-16,3-3-5 0,-6 8-1 0,3 0 0 0,2-5 35 15,-2 2 8-15,-3-2 0 0,0 5 1 0,3-5 5 0,3-1 1 16,-6 4 0-16,0 2 0 0,3-6-35 0,0-2 0 15,-3 8 0-15,6 0 0 0,-3-5 0 16,-3 5 0-16,0-5 0 0,0 5 0 0,6-3 0 0,-6-2 0 16,-3-3 0-16,3 8 0 0,6 0-13 0,-3-5-10 15,-3 5-1-15,-3-6-1 0,3 6 40 0,-3-8 8 16,0 3 1-16,3 5 1 0,0 0-25 0,0 0 0 16,-3-3 0-16,0-2 0 0,-6 0 0 0,6-3 0 15,3 8 0-15,0 0 0 0,0 0 0 0,0 0 0 16,0 0-9-16,0 0 9 0,0 0 0 0,0 0 0 0,-3-5 0 15,0-3 0-15,3 8 12 0,0-6-3 0,-9-1-1 16,9 7 0-16,0 0-8 0,-2-6 0 0,-7-2 0 16,3 3 0-16,6 5 18 0,0 0-2 0,-9-5 0 0,3 2 0 15,-3 3-31-15,3-5-6 0,0 5-2 0,-3 0 0 16,3 0 37-16,0 0 7 0,0 0 2 0,6 0 0 16,0 5-23-16,0-5 9 0,-6 0-9 0,-3 0 0 15,3 0 12-15,6 0-12 0,-3 0 12 0,3 0-12 16,0 0 8-16,-9 0-8 0,3-5 0 0,6 5 0 15,0 0 0-15,0 0 0 0,0 0 0 0,0 0 0 16,0 0 0-16,0 0 0 0,-6-6 0 0,1 4 0 16,5 2-23-1,-6-5-8-15,-3-1-1 0,9 6-1 0,0 0 54 0,0 0 11 0,-6 0 3 0,6 0 0 16,0 0-27-16,0 0-8 0,-6 0 0 0,6 0 0 16,0 0 0-16,0 0 0 0,-6 0 0 0,6 0 0 15,0 0-20-15,0 0-8 0,0 0-2 16,0 0 0-16,0 0-22 0,0 0-4 0,0 0 0 0</inkml:trace>
  <inkml:trace contextRef="#ctx0" brushRef="#br0" timeOffset="7085.6035">9768 280 201 0,'0'0'18'0,"0"0"-18"0,0 0 0 0,0 0 0 0,0 0 40 0,0 0 5 0,0 0 1 0,0 0 0 15,0 0-13-15,0 0-2 0,0 0-1 0,0 0 0 16,9 6-2-16,-9-6-1 0,0 0 0 0,0 0 0 15,0 0 9-15,0 0 3 0,0 0 0 0,3 5 0 16,3 3-11-16,-6-8-1 0,0 0-1 0,0 0 0 16,0 0 12-16,0 0 2 0,0 0 1 0,0 0 0 15,6 5-9-15,-6-5-3 0,0 0 0 0,0 8 0 16,6-2 1-16,-6-6 0 0,0 0 0 0,0 0 0 16,3 7-2-16,-3-7 0 0,0 0 0 0,0 0 0 15,3 6 6-15,-3-6 1 0,0 0 0 0,0 0 0 16,3 8-10-16,-3-8-1 0,0 0-1 0,0 5 0 15,0 3 5-15,0-8 0 0,0 0 1 0,0 0 0 16,3 5-8-16,-3-5-1 0,0 0-1 0,0 8 0 0,0-3 7 0,0-5 2 16,0 0 0-16,0 0 0 0,3 8-17 0,-3-8-3 15,0 0-8-15,0 0 12 0,0 0 10 0,0 0 2 16,0 0 0-16,-3 6 0 0,3-6-6 0,0 0-1 16,0 8 0-16,0-8 0 0,0 0-4 0,0 0-1 15,0 0 0-15,0 0 0 0,3 10 14 0,-3-10 2 16,0 0 1-16,0 0 0 0,0 8-15 0,0-8-3 15,-3 8-1-15,3-8 0 0,0 0 6 0,-3 11 2 16,0-9 0-16,3-2 0 0,0 0-10 0,0 0-8 16,0 0 9-16,3 11-9 0,-3-3 20 0,0-8-1 15,-3 10-1-15,0-2 0 0,3-8-9 0,3 8-1 0,-3-8-8 16,0 11 12 0,0-11 1-16,3 8 0 0,-3-8 0 0,0 8 0 0,0-8 11 15,-3 10 1-15,0-2 1 0,3-8 0 0,3 6-26 0,-3-6 0 0,-3 7 0 0,3-7 0 16,3 6 0-16,0 2 0 0,-3-3 0 15,0 3 0-15,0-3 8 0,0-5-8 0,0 0 0 0,0 6 8 16,0 1-8-16,0-7 0 0,0 0 0 0,3 6 0 16,0 2 0-16,-3-8 16 0,0 0 0 0,0 5-1 15,0 3-7-15,0-8 0 0,0 0-8 0,0 5 12 16,3 3-3-16,-3-8-1 0,0 0 0 0,0 0 0 16,0 5 0-16,0-5-8 0,0 0 12 0,0 0-4 15,0 3-8-15,0-3 0 0,0 0 9 0,0 5-9 16,0 1 8-16,-3 2-8 15,3-8 10-15,0 0-10 0,3 5 21 0,-3-5-1 0,0 0-1 0,-3 5 0 16,6 3-19-16,-3-8-11 0,0 0 2 0,0 0 0 16,0 0 9-16,0 0 0 0,-6-5 10 0,6 5-10 0,0 0 10 0,0 0-10 15,0 0 10-15,0 0-10 0,0 0-12 0,0 0-8 16,-3-8-1-16</inkml:trace>
  <inkml:trace contextRef="#ctx0" brushRef="#br0" timeOffset="8432.1423">9592 294 115 0,'0'0'10'0,"0"0"-10"0,-3 0 0 0,3 0 0 0,0 0 47 0,0 0 7 0,-6 0 2 0,6 0 0 16,0 0-26-16,0 0-5 0,-6-3-1 0,6 3 0 15,0 0-4-15,0 0 0 0,0 0-1 0,0 0 0 16,0 0 0-16,0 0 0 0,0 0 0 0,0 0 0 16,0 0 16-16,0 0 3 0,0 0 1 0,0 0 0 15,0 0-7-15,0 0 0 0,0 0-1 0,0 0 0 16,6 8-7-16,0-3-2 0,-6-5 0 0,6 3 0 15,-6-3-6-15,0 0 0 0,0 0-1 0,0 0 0 0,6 5 13 16,-6-5 2-16,0 0 1 0,0 0 0 0,6 6-31 16,-6-6 0-16,0 0 0 0,0 0 0 0,9 2 57 0,0-2 6 15,-9 0 1-15,0 0 0 0,6 5-52 0,-6-5-12 16,0 0 0-16,0 0 0 0,0 0 29 0,0 0 3 16,0 0 1-16,6 0 0 0,0 0-6 0,-6 0-2 15,6-5 0-15,-6 5 0 0,6 5-3 0,-6-5-1 16,0 0 0-16,6 0 0 0,0 0 0 0,0 0 0 15,-6 0 0-15,0 0 0 0,9 0-5 0,-9 0-2 16,3-5 0-16,-3 5 0 0,6 0 0 0,0 0 0 16,-4-2 0-16,4-4 0 0,-3 6 12 0,-3 0 2 15,6-5 1-15,-6 5 0 0,0 0-9 0,0 0-3 16,3-3 0-16,3 3 0 0,0 0 1 0,-6 0 0 0,3-5 0 16,3 0 0-16,3 10-18 0,-3-5 0 0,-6 0 0 15,3-8 0-15,6 8 36 0,-9 0 4 0,0 0 1 16,0 0 0-16,6 0-19 0,0-5-4 0,-6 5-1 0,3-6 0 15,9 6-9-15,-6 0-8 0,-6 0 12 0,6 0-12 16,3-2 23-16,-9 2-3 0,0 0 0 0,0 0 0 16,9 0-9-16,-9 0-3 0,0 0 0 0,0 0 0 15,5 2 3-15,4-2 0 0,-9 0 0 0,6 0 0 16,0 0 0-16,-6 0 0 0,0 0 0 0,0 0 0 16,9 0 3-16,-9 0 1 0,0 0 0 0,0 0 0 15,9 0-7-15,-3 0-8 0,-6 0 11 0,0 0-11 16,6 0 0-16,0 0 0 0,-6 0-10 0,6 0 10 15,3 6 16-15,-9-6 10 0,0 0 2 0,0 0 1 0,9 0-20 16,-9 0-9-16,0 0 8 0,0 0-8 0,0 0 8 16,0 0-8-16,0 0 8 0,0 0-8 0,6 0 12 0,-6 0-4 15,0 0 0-15,0 0 0 0,0 0 9 0,0 0 2 16,0 0 0-16,0 0 0 0,9 5-19 0,-9-5 0 16,0 0 0-16,0 0 0 0,9 0 0 0,-9 0 0 15,0 0 0-15,0 0 0 0,0 0 8 0,0 0-8 16,0-5 9-16,0 5-9 0,6 0 0 0,-6 0 8 15,0-6-8-15,0 6 0 0,6 0 9 0,-6 0-1 16,0 0 0-16,0 0 0 0,0 0-8 0,0 0 0 16,6-2 0-16,-6 2 0 0,8 2 12 0,-5-2-4 15,-3 0 0-15,0 0 0 0,6 0 0 0,-3-2 0 16,-3-3 0-16,0 5 0 0,0 0-8 0,0 0 0 0,0 0 0 16,0 0 0-1,0 0-28-15,0 0 0 0,0 0-1 0,0 0 0 16,0 0 74-16,0 0 15 0,0 0 4 0,0 0 0 0,0 0-52 0,0 0-12 0,0 0 0 0,0 0 0 15,6 0 0-15,-6 0 0 0,0 0 0 0,0 0 0 32,0 0-48-32,0 0-13 0,0 0-3 0,0 0 0 0,0 0 52 0</inkml:trace>
  <inkml:trace contextRef="#ctx0" brushRef="#br0">10170 196 198 0,'0'0'17'0,"0"0"-17"0,0 0 0 0,0 0 0 15,0 0 36-15,0 0 4 0,0 0 1 0,0 0 0 16,0 0-12-16,0 0-2 0,0 0-1 0,0 0 0 16,0 0 10-16,0 0 1 0,0 0 1 0,0 0 0 15,0 0-6-15,0 0 0 0,0 0-1 0,0 0 0 16,6 10 4-16,-6-10 1 0,0 0 0 0,6 3 0 16,0 2-4-16,-6-5 0 0,0 0 0 0,0 0 0 15,0 0 3-15,0 0 0 0,0 0 0 0,0 0 0 16,0 0-5-16,0 0-1 0,0 0 0 0,0 0 0 15,6 8-1-15,-6-8 0 0,0 0 0 0,0 0 0 16,0 0 4-16,0 0 0 0,0 0 0 0,0 0 0 16,3 11-4-16,-3-11-1 0,0 0 0 0,0 8 0 15,6-3 0-15,-6-5 0 0,0 0 0 0,0 8 0 16,0-3-6-16,0-5-1 0,-3 6 0 0,3 2 0 0,0-3-2 0,0-5-1 16,0 0 0-16,0 8 0 0,3 5 3 0,-3-8 1 15,0-5 0-15,0 0 0 0,0 8-1 0,3-2 0 16,-3-6 0-16,0 7 0 0,0-1 0 0,0-6 0 15,-3 8 0-15,3-3 0 0,3 3-8 0,-3-8-3 16,0 0 0-16,0 5 0 0,5 0 18 0,-5-5 3 16,0 0 1-16,-3 3 0 0,3-3-16 0,-2 5-3 15,2-5-1-15,0 8 0 0,2-2 5 0,-2-6 0 16,0 0 1-16,0 0 0 0,0 8-6 0,0-8-2 16,-2 5 0-16,2-5 0 0,2 5 5 0,-2-5 1 15,-2 8 0-15,-1-3 0 0,3 3-7 0,0-8 0 16,0 6-8-16,0-6 12 0,0 8-1 0,0-8-1 15,0 0 0-15,-3 5 0 0,3-5 2 0,0 0 1 0,0 0 0 16,0 8 0-16,3-3-13 0,-3-5 9 0,0 0-9 16,0 0 8-16,0 0 4 0,0 0 1 0,-3 8 0 0,3-8 0 15,3 5-13-15,-3-5 8 0,-3 8-8 16,0-2 0-16,3-6 12 0,0 5-4 0,0-5-8 0,0 0 12 16,3 8-1-16,-3-8-1 0,-3 5 0 0,3-5 0 15,0 0-2-15,0 0-8 0,0 0 12 0,-3 8-4 16,3-8-8-16,0 0 0 0,0 0 0 0,0 5 8 15,0-5-8-15,0 0 12 0,0 0-12 0,-3 8 12 16,3-8-12-16,0 0 0 0,0 0 0 0,0 0 0 16,3 6 26-16,-3-6 0 0,-3 7 0 0,3-7 0 15,0 0-26-15,0 6 0 0,0-6 0 16,0 0 0-16,0 0 0 0,0 0-14 0,-3 8 2 0,3-8 0 0,0 0 12 16,0 0 0-16,-3 5 0 0,3-5 10 0,0 0-10 0,0 0 0 15,0 0 0-15</inkml:trace>
  <inkml:trace contextRef="#ctx0" brushRef="#br0" timeOffset="11115.4492">10119 754 378 0,'0'0'33'0,"0"0"-33"0,0 0 0 0,0 0 0 16,0 0 42-16,0 0 2 0,0 0 0 0,0 0 0 0,0 0 4 0,0 0 2 15,0 0 0-15,0 0 0 0,0 0-18 0,0 0-4 16,0 0-1-16,0 0 0 0,6 8 5 0,-6-8 2 15,0 0 0-15,0 0 0 0,0 0-2 0,0 0 0 16,0 0 0-16,0 0 0 0,0 0 5 0,0 0 1 0,0 0 0 16,0 0 0-16,0 0 1 0,0 0 0 15,0 0 0-15,0 0 0 0,0 0-11 0,6-5-1 0,-3 2-1 0,-3 3 0 16,0 0-1-16,3-5 0 0,-3-1 0 0,0 6 0 16,0 0-4-16,0 0-1 0,0-7 0 0,0 7 0 15,0 0 3-15,0 0 0 0,-3-6 0 0,3 6 0 16,0 0-5-16,0 0-1 0,0 0 0 0,0 0 0 31,0 0-2-31,-3 6-1 0,-3-6 0 0,3 7 0 0,3-7 6 0,0 0 0 0,0 0 1 0,0 0 0 16,0 6-4-16,0-6-1 0,0 0 0 0,-3 8 0 15,0-3 0-15,3-5 0 0,0 0 0 0,0 0 0 16,0 0 8-16,0 0 2 0,0 0 0 0,0 0 0 16,9-5-12-16,-3 2-2 0,-6 3-1 0,0 0 0 15,0 0 4-15,3-5 1 0,0-3 0 0,-3 8 0 0,0 0-4 0,0 0 0 16,3-5 0-16,-3 5 0 0,0 0-4 0,0 0 0 15,0-6-8-15,0 6 12 0,0 0 0 0,0 0-1 16,0 0 0-16,0 0 0 0,0 0 2 0,0 0 1 16,-6 0 0-16,3 0 0 0,0 6-4 0,3-6-1 15,0 0 0-15,0 0 0 0,0 0-9 0,0 0 10 16,0 0-10-16,0 0 10 0,0 0-2 0,0 0-8 16,0 0 12-16,0 0-4 0,0 0 0 0,0 0 0 15,0 0 0-15,0 0 0 0,0 0-8 0,0 0 12 16,0 0-12-16,0 0 12 0,0 0-4 0,0 0-8 15,0 0 12-15,0 0-4 0,0 0 0 0,0 0-8 16,0 0 12-16,0 0-4 0,0 0 1 0,0 0 0 16,0 0 0-16,-3 7 0 0,0-1-9 0,3-6 0 15,-6 0 0-15,6 0 8 0,-3 8-8 0,3-8 8 0,-3-3-8 0,3 3 8 16,0 0-8-16,0 0 0 0,-6 0 0 0,6 0 0 16,0 0 0-16,0 0 0 0,-3-5 0 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8B0CD970-CD09-4724-822C-C586AC9A7F99}" type="datetimeFigureOut">
              <a:rPr lang="en-US"/>
              <a:pPr>
                <a:defRPr/>
              </a:pPr>
              <a:t>1/13/2020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A74F91C9-C3D1-4588-B28B-EA1D20341342}" type="slidenum">
              <a:rPr lang="en-US"/>
              <a:pPr>
                <a:defRPr/>
              </a:pPr>
              <a:t>‹#›</a:t>
            </a:fld>
            <a:endParaRPr lang="en-US"/>
          </a:p>
        </p:txBody>
      </p:sp>
    </p:spTree>
    <p:extLst>
      <p:ext uri="{BB962C8B-B14F-4D97-AF65-F5344CB8AC3E}">
        <p14:creationId xmlns:p14="http://schemas.microsoft.com/office/powerpoint/2010/main" val="7964251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2E8B90B-E87A-4A88-9CB1-71A47E956C96}" type="slidenum">
              <a:rPr lang="en-US" smtClean="0">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3188276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65</a:t>
            </a:fld>
            <a:endParaRPr lang="es-ES" dirty="0"/>
          </a:p>
        </p:txBody>
      </p:sp>
    </p:spTree>
    <p:extLst>
      <p:ext uri="{BB962C8B-B14F-4D97-AF65-F5344CB8AC3E}">
        <p14:creationId xmlns:p14="http://schemas.microsoft.com/office/powerpoint/2010/main" val="3266926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69</a:t>
            </a:fld>
            <a:endParaRPr lang="es-ES" dirty="0"/>
          </a:p>
        </p:txBody>
      </p:sp>
    </p:spTree>
    <p:extLst>
      <p:ext uri="{BB962C8B-B14F-4D97-AF65-F5344CB8AC3E}">
        <p14:creationId xmlns:p14="http://schemas.microsoft.com/office/powerpoint/2010/main" val="503629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70</a:t>
            </a:fld>
            <a:endParaRPr lang="es-ES" dirty="0"/>
          </a:p>
        </p:txBody>
      </p:sp>
    </p:spTree>
    <p:extLst>
      <p:ext uri="{BB962C8B-B14F-4D97-AF65-F5344CB8AC3E}">
        <p14:creationId xmlns:p14="http://schemas.microsoft.com/office/powerpoint/2010/main" val="1689525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4" name="Shape 3984"/>
          <p:cNvSpPr>
            <a:spLocks noGrp="1" noRot="1" noChangeAspect="1"/>
          </p:cNvSpPr>
          <p:nvPr>
            <p:ph type="sldImg"/>
          </p:nvPr>
        </p:nvSpPr>
        <p:spPr>
          <a:prstGeom prst="rect">
            <a:avLst/>
          </a:prstGeom>
        </p:spPr>
        <p:txBody>
          <a:bodyPr/>
          <a:lstStyle/>
          <a:p>
            <a:endParaRPr/>
          </a:p>
        </p:txBody>
      </p:sp>
      <p:sp>
        <p:nvSpPr>
          <p:cNvPr id="3985" name="Shape 3985"/>
          <p:cNvSpPr>
            <a:spLocks noGrp="1"/>
          </p:cNvSpPr>
          <p:nvPr>
            <p:ph type="body" sz="quarter" idx="1"/>
          </p:nvPr>
        </p:nvSpPr>
        <p:spPr>
          <a:prstGeom prst="rect">
            <a:avLst/>
          </a:prstGeom>
        </p:spPr>
        <p:txBody>
          <a:bodyPr/>
          <a:lstStyle/>
          <a:p>
            <a:pPr defTabSz="912401">
              <a:lnSpc>
                <a:spcPct val="100000"/>
              </a:lnSpc>
              <a:defRPr sz="1000">
                <a:latin typeface="Calibri"/>
                <a:ea typeface="Calibri"/>
                <a:cs typeface="Calibri"/>
                <a:sym typeface="Calibri"/>
              </a:defRPr>
            </a:pPr>
            <a:endParaRPr dirty="0"/>
          </a:p>
        </p:txBody>
      </p:sp>
    </p:spTree>
    <p:extLst>
      <p:ext uri="{BB962C8B-B14F-4D97-AF65-F5344CB8AC3E}">
        <p14:creationId xmlns:p14="http://schemas.microsoft.com/office/powerpoint/2010/main" val="2332292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fld id="{267FEA5E-F7F5-4500-A602-A04F11FD5847}" type="slidenum">
              <a:rPr lang="es-ES" smtClean="0"/>
              <a:t>75</a:t>
            </a:fld>
            <a:endParaRPr lang="es-ES" dirty="0"/>
          </a:p>
        </p:txBody>
      </p:sp>
    </p:spTree>
    <p:extLst>
      <p:ext uri="{BB962C8B-B14F-4D97-AF65-F5344CB8AC3E}">
        <p14:creationId xmlns:p14="http://schemas.microsoft.com/office/powerpoint/2010/main" val="314452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fld id="{267FEA5E-F7F5-4500-A602-A04F11FD5847}" type="slidenum">
              <a:rPr lang="es-ES" smtClean="0"/>
              <a:t>76</a:t>
            </a:fld>
            <a:endParaRPr lang="es-ES" dirty="0"/>
          </a:p>
        </p:txBody>
      </p:sp>
    </p:spTree>
    <p:extLst>
      <p:ext uri="{BB962C8B-B14F-4D97-AF65-F5344CB8AC3E}">
        <p14:creationId xmlns:p14="http://schemas.microsoft.com/office/powerpoint/2010/main" val="262512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67FEA5E-F7F5-4500-A602-A04F11FD5847}" type="slidenum">
              <a:rPr lang="es-ES" smtClean="0"/>
              <a:t>77</a:t>
            </a:fld>
            <a:endParaRPr lang="es-ES" dirty="0"/>
          </a:p>
        </p:txBody>
      </p:sp>
    </p:spTree>
    <p:extLst>
      <p:ext uri="{BB962C8B-B14F-4D97-AF65-F5344CB8AC3E}">
        <p14:creationId xmlns:p14="http://schemas.microsoft.com/office/powerpoint/2010/main" val="3713507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79</a:t>
            </a:fld>
            <a:endParaRPr lang="es-ES" dirty="0"/>
          </a:p>
        </p:txBody>
      </p:sp>
    </p:spTree>
    <p:extLst>
      <p:ext uri="{BB962C8B-B14F-4D97-AF65-F5344CB8AC3E}">
        <p14:creationId xmlns:p14="http://schemas.microsoft.com/office/powerpoint/2010/main" val="1230392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80</a:t>
            </a:fld>
            <a:endParaRPr lang="es-ES" dirty="0"/>
          </a:p>
        </p:txBody>
      </p:sp>
    </p:spTree>
    <p:extLst>
      <p:ext uri="{BB962C8B-B14F-4D97-AF65-F5344CB8AC3E}">
        <p14:creationId xmlns:p14="http://schemas.microsoft.com/office/powerpoint/2010/main" val="4286873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83</a:t>
            </a:fld>
            <a:endParaRPr lang="es-ES" dirty="0"/>
          </a:p>
        </p:txBody>
      </p:sp>
    </p:spTree>
    <p:extLst>
      <p:ext uri="{BB962C8B-B14F-4D97-AF65-F5344CB8AC3E}">
        <p14:creationId xmlns:p14="http://schemas.microsoft.com/office/powerpoint/2010/main" val="2182473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4</a:t>
            </a:fld>
            <a:endParaRPr lang="en-US"/>
          </a:p>
        </p:txBody>
      </p:sp>
    </p:spTree>
    <p:extLst>
      <p:ext uri="{BB962C8B-B14F-4D97-AF65-F5344CB8AC3E}">
        <p14:creationId xmlns:p14="http://schemas.microsoft.com/office/powerpoint/2010/main" val="1619911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26</a:t>
            </a:fld>
            <a:endParaRPr lang="en-US"/>
          </a:p>
        </p:txBody>
      </p:sp>
    </p:spTree>
    <p:extLst>
      <p:ext uri="{BB962C8B-B14F-4D97-AF65-F5344CB8AC3E}">
        <p14:creationId xmlns:p14="http://schemas.microsoft.com/office/powerpoint/2010/main" val="2485561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32</a:t>
            </a:fld>
            <a:endParaRPr lang="en-US"/>
          </a:p>
        </p:txBody>
      </p:sp>
    </p:spTree>
    <p:extLst>
      <p:ext uri="{BB962C8B-B14F-4D97-AF65-F5344CB8AC3E}">
        <p14:creationId xmlns:p14="http://schemas.microsoft.com/office/powerpoint/2010/main" val="1745581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After months of denying any responsibility for the downing of Malaysian Air’s flight MH17 over Ukraine, Russian state media ran a story featuring supposedly new satellite imagery it said proved that MH17 had been shot down by a Ukrainian fighter jet. It took very little time, however, for experts and online </a:t>
            </a:r>
            <a:r>
              <a:rPr lang="en-US" dirty="0" err="1" smtClean="0"/>
              <a:t>commentors</a:t>
            </a:r>
            <a:r>
              <a:rPr lang="en-US" dirty="0" smtClean="0"/>
              <a:t> to debunk the photo. The photo, in fact appears to have been composed of pieces of Google Earth imagery from 2012, a portion from </a:t>
            </a:r>
            <a:r>
              <a:rPr lang="en-US" dirty="0" err="1" smtClean="0"/>
              <a:t>Yandex</a:t>
            </a:r>
            <a:r>
              <a:rPr lang="en-US" dirty="0" smtClean="0"/>
              <a:t> maps, and a stock photo of a Boeing jet. Furthermore, careful analysis also showed that the location of the plane in the photo does not exactly correspond to the known path that MH17 took.</a:t>
            </a:r>
          </a:p>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41</a:t>
            </a:fld>
            <a:endParaRPr lang="en-US"/>
          </a:p>
        </p:txBody>
      </p:sp>
    </p:spTree>
    <p:extLst>
      <p:ext uri="{BB962C8B-B14F-4D97-AF65-F5344CB8AC3E}">
        <p14:creationId xmlns:p14="http://schemas.microsoft.com/office/powerpoint/2010/main" val="1747273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52</a:t>
            </a:fld>
            <a:endParaRPr lang="en-US"/>
          </a:p>
        </p:txBody>
      </p:sp>
    </p:spTree>
    <p:extLst>
      <p:ext uri="{BB962C8B-B14F-4D97-AF65-F5344CB8AC3E}">
        <p14:creationId xmlns:p14="http://schemas.microsoft.com/office/powerpoint/2010/main" val="2594630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59</a:t>
            </a:fld>
            <a:endParaRPr lang="es-ES" dirty="0"/>
          </a:p>
        </p:txBody>
      </p:sp>
    </p:spTree>
    <p:extLst>
      <p:ext uri="{BB962C8B-B14F-4D97-AF65-F5344CB8AC3E}">
        <p14:creationId xmlns:p14="http://schemas.microsoft.com/office/powerpoint/2010/main" val="3728638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61</a:t>
            </a:fld>
            <a:endParaRPr lang="es-ES" dirty="0"/>
          </a:p>
        </p:txBody>
      </p:sp>
    </p:spTree>
    <p:extLst>
      <p:ext uri="{BB962C8B-B14F-4D97-AF65-F5344CB8AC3E}">
        <p14:creationId xmlns:p14="http://schemas.microsoft.com/office/powerpoint/2010/main" val="1421333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63</a:t>
            </a:fld>
            <a:endParaRPr lang="es-ES" dirty="0"/>
          </a:p>
        </p:txBody>
      </p:sp>
    </p:spTree>
    <p:extLst>
      <p:ext uri="{BB962C8B-B14F-4D97-AF65-F5344CB8AC3E}">
        <p14:creationId xmlns:p14="http://schemas.microsoft.com/office/powerpoint/2010/main" val="511801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D3FE1A1-AAA6-447A-9146-FB008EAC9470}" type="datetimeFigureOut">
              <a:rPr lang="en-US">
                <a:solidFill>
                  <a:prstClr val="black">
                    <a:tint val="75000"/>
                  </a:prstClr>
                </a:solidFill>
              </a:rPr>
              <a:pPr>
                <a:defRPr/>
              </a:pPr>
              <a:t>1/13/2020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AAC5D9-4D02-4355-9F81-DAACC891245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DDA6644-E7CB-4198-83B0-E187ABEED2DB}" type="datetimeFigureOut">
              <a:rPr lang="en-US">
                <a:solidFill>
                  <a:prstClr val="black">
                    <a:tint val="75000"/>
                  </a:prstClr>
                </a:solidFill>
              </a:rPr>
              <a:pPr>
                <a:defRPr/>
              </a:pPr>
              <a:t>1/13/2020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74C39D-E774-4CE2-AD63-30B8EC54B83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1459957-F88E-489E-883F-66C83F50371F}" type="datetimeFigureOut">
              <a:rPr lang="en-US">
                <a:solidFill>
                  <a:prstClr val="black">
                    <a:tint val="75000"/>
                  </a:prstClr>
                </a:solidFill>
              </a:rPr>
              <a:pPr>
                <a:defRPr/>
              </a:pPr>
              <a:t>1/13/2020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153CE7-5EAA-437E-987A-20949CA3E0C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xfrm>
            <a:off x="2193727" y="312539"/>
            <a:ext cx="7804547" cy="1518047"/>
          </a:xfrm>
          <a:prstGeom prst="rect">
            <a:avLst/>
          </a:prstGeom>
        </p:spPr>
        <p:txBody>
          <a:bodyPr lIns="71437" tIns="71437" rIns="71437" bIns="71437"/>
          <a:lstStyle>
            <a:lvl1pPr defTabSz="410749">
              <a:defRPr sz="5600">
                <a:latin typeface="+mn-lt"/>
                <a:ea typeface="+mn-ea"/>
                <a:cs typeface="+mn-cs"/>
                <a:sym typeface="Helvetica Light"/>
              </a:defRPr>
            </a:lvl1pPr>
          </a:lstStyle>
          <a:p>
            <a:r>
              <a:t>Title Text</a:t>
            </a:r>
          </a:p>
        </p:txBody>
      </p:sp>
      <p:sp>
        <p:nvSpPr>
          <p:cNvPr id="57" name="Shape 57"/>
          <p:cNvSpPr>
            <a:spLocks noGrp="1"/>
          </p:cNvSpPr>
          <p:nvPr>
            <p:ph type="body" idx="1"/>
          </p:nvPr>
        </p:nvSpPr>
        <p:spPr>
          <a:xfrm>
            <a:off x="2193727" y="1830586"/>
            <a:ext cx="7804547" cy="4420196"/>
          </a:xfrm>
          <a:prstGeom prst="rect">
            <a:avLst/>
          </a:prstGeom>
        </p:spPr>
        <p:txBody>
          <a:bodyPr lIns="71437" tIns="71437" rIns="71437" bIns="71437" anchor="ctr"/>
          <a:lstStyle>
            <a:lvl1pPr marL="308668" indent="-308668" defTabSz="410749">
              <a:spcBef>
                <a:spcPts val="2950"/>
              </a:spcBef>
              <a:buSzPct val="75000"/>
              <a:defRPr sz="2500">
                <a:latin typeface="+mn-lt"/>
                <a:ea typeface="+mn-ea"/>
                <a:cs typeface="+mn-cs"/>
                <a:sym typeface="Helvetica Light"/>
              </a:defRPr>
            </a:lvl1pPr>
            <a:lvl2pPr marL="530910" indent="-308668" defTabSz="410749">
              <a:spcBef>
                <a:spcPts val="2950"/>
              </a:spcBef>
              <a:buSzPct val="75000"/>
              <a:buChar char="•"/>
              <a:defRPr sz="2500">
                <a:latin typeface="+mn-lt"/>
                <a:ea typeface="+mn-ea"/>
                <a:cs typeface="+mn-cs"/>
                <a:sym typeface="Helvetica Light"/>
              </a:defRPr>
            </a:lvl2pPr>
            <a:lvl3pPr marL="753151" indent="-308668" defTabSz="410749">
              <a:spcBef>
                <a:spcPts val="2950"/>
              </a:spcBef>
              <a:buSzPct val="75000"/>
              <a:defRPr sz="2500">
                <a:latin typeface="+mn-lt"/>
                <a:ea typeface="+mn-ea"/>
                <a:cs typeface="+mn-cs"/>
                <a:sym typeface="Helvetica Light"/>
              </a:defRPr>
            </a:lvl3pPr>
            <a:lvl4pPr marL="975392" indent="-308668" defTabSz="410749">
              <a:spcBef>
                <a:spcPts val="2950"/>
              </a:spcBef>
              <a:buSzPct val="75000"/>
              <a:buChar char="•"/>
              <a:defRPr sz="2500">
                <a:latin typeface="+mn-lt"/>
                <a:ea typeface="+mn-ea"/>
                <a:cs typeface="+mn-cs"/>
                <a:sym typeface="Helvetica Light"/>
              </a:defRPr>
            </a:lvl4pPr>
            <a:lvl5pPr marL="1197633" indent="-308668" defTabSz="410749">
              <a:spcBef>
                <a:spcPts val="2950"/>
              </a:spcBef>
              <a:buSzPct val="75000"/>
              <a:buChar char="•"/>
              <a:defRPr sz="25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xfrm>
            <a:off x="5967907" y="6505277"/>
            <a:ext cx="247257" cy="255588"/>
          </a:xfrm>
          <a:prstGeom prst="rect">
            <a:avLst/>
          </a:prstGeom>
        </p:spPr>
        <p:txBody>
          <a:bodyPr lIns="71437" tIns="71437" rIns="71437" bIns="71437"/>
          <a:lstStyle>
            <a:lvl1pPr algn="ctr" defTabSz="410749">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90713262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714353C-F3C6-4085-8161-4F43B3B80014}" type="datetimeFigureOut">
              <a:rPr lang="en-US">
                <a:solidFill>
                  <a:prstClr val="black">
                    <a:tint val="75000"/>
                  </a:prstClr>
                </a:solidFill>
              </a:rPr>
              <a:pPr>
                <a:defRPr/>
              </a:pPr>
              <a:t>1/13/2020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D8E536-C3BC-4AF8-BDAE-990257F1A01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06122DC-D15F-4E63-B794-47EEDD81945E}" type="datetimeFigureOut">
              <a:rPr lang="en-US">
                <a:solidFill>
                  <a:prstClr val="black">
                    <a:tint val="75000"/>
                  </a:prstClr>
                </a:solidFill>
              </a:rPr>
              <a:pPr>
                <a:defRPr/>
              </a:pPr>
              <a:t>1/13/2020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A00F70D-592C-461E-A451-2ECB186765F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547DF20-6B62-42FD-BBE2-D601524C8725}" type="datetimeFigureOut">
              <a:rPr lang="en-US">
                <a:solidFill>
                  <a:prstClr val="black">
                    <a:tint val="75000"/>
                  </a:prstClr>
                </a:solidFill>
              </a:rPr>
              <a:pPr>
                <a:defRPr/>
              </a:pPr>
              <a:t>1/13/2020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7F32F3-42F6-4BCC-A530-FA9ABF4AB6E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A64D6A9-7EEC-4663-A64E-97BE8D07D67E}" type="datetimeFigureOut">
              <a:rPr lang="en-US">
                <a:solidFill>
                  <a:prstClr val="black">
                    <a:tint val="75000"/>
                  </a:prstClr>
                </a:solidFill>
              </a:rPr>
              <a:pPr>
                <a:defRPr/>
              </a:pPr>
              <a:t>1/13/2020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471AB79-448B-4A22-B124-8CD52AE9430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0D26700-0B26-4B62-A23E-7B345285D2A4}" type="datetimeFigureOut">
              <a:rPr lang="en-US">
                <a:solidFill>
                  <a:prstClr val="black">
                    <a:tint val="75000"/>
                  </a:prstClr>
                </a:solidFill>
              </a:rPr>
              <a:pPr>
                <a:defRPr/>
              </a:pPr>
              <a:t>1/13/2020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9A8285D-4628-4143-ABC7-15BC7EFC2EA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1A018B7-AB9D-432C-9FFB-AF3C912570DB}" type="datetimeFigureOut">
              <a:rPr lang="en-US">
                <a:solidFill>
                  <a:prstClr val="black">
                    <a:tint val="75000"/>
                  </a:prstClr>
                </a:solidFill>
              </a:rPr>
              <a:pPr>
                <a:defRPr/>
              </a:pPr>
              <a:t>1/13/2020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98FF512-A535-4841-A8E3-7EA728EAFD1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3109491-8924-47B8-A3F4-89E9093C0498}" type="datetimeFigureOut">
              <a:rPr lang="en-US">
                <a:solidFill>
                  <a:prstClr val="black">
                    <a:tint val="75000"/>
                  </a:prstClr>
                </a:solidFill>
              </a:rPr>
              <a:pPr>
                <a:defRPr/>
              </a:pPr>
              <a:t>1/13/2020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F5855C-4D77-44B0-9385-CA251612F09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1CC2CE9-B325-4CB4-804D-AEF05B13FCB5}" type="datetimeFigureOut">
              <a:rPr lang="en-US">
                <a:solidFill>
                  <a:prstClr val="black">
                    <a:tint val="75000"/>
                  </a:prstClr>
                </a:solidFill>
              </a:rPr>
              <a:pPr>
                <a:defRPr/>
              </a:pPr>
              <a:t>1/13/2020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53F802-CDCB-4EA6-8A17-12F0E9CED9F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609600" y="0"/>
            <a:ext cx="10972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609600" y="1066800"/>
            <a:ext cx="109728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C9578BF-A6EC-4EA9-9C25-5BCD69A3C80A}" type="datetimeFigureOut">
              <a:rPr lang="en-US">
                <a:solidFill>
                  <a:prstClr val="black">
                    <a:tint val="75000"/>
                  </a:prstClr>
                </a:solidFill>
              </a:rPr>
              <a:pPr>
                <a:defRPr/>
              </a:pPr>
              <a:t>1/13/2020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9AAC96C-50B8-4C85-A244-73E2179D9781}"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1.jpeg"/><Relationship Id="rId7"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www.flickr.com/photos/kjmeow/2320759046/" TargetMode="External"/><Relationship Id="rId5" Type="http://schemas.openxmlformats.org/officeDocument/2006/relationships/image" Target="../media/image2.jpeg"/><Relationship Id="rId4" Type="http://schemas.openxmlformats.org/officeDocument/2006/relationships/hyperlink" Target="http://raph.com/3dartists/artgallery/artistPage?aid=6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fourandsix.com/photo-tampering-history/" TargetMode="Externa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area.autodesk.com/fakeorfoto/"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journalistsresource.org/studies/society/deepfake-technology-5-resources/"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8.jp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62.png"/><Relationship Id="rId11" Type="http://schemas.openxmlformats.org/officeDocument/2006/relationships/image" Target="../media/image64.png"/><Relationship Id="rId5" Type="http://schemas.openxmlformats.org/officeDocument/2006/relationships/image" Target="../media/image61.png"/><Relationship Id="rId10" Type="http://schemas.openxmlformats.org/officeDocument/2006/relationships/image" Target="../media/image59.jpeg"/><Relationship Id="rId4" Type="http://schemas.openxmlformats.org/officeDocument/2006/relationships/image" Target="../media/image57.jpg"/><Relationship Id="rId9" Type="http://schemas.openxmlformats.org/officeDocument/2006/relationships/image" Target="../media/image212.png"/></Relationships>
</file>

<file path=ppt/slides/_rels/slide62.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8.jpg"/><Relationship Id="rId5" Type="http://schemas.openxmlformats.org/officeDocument/2006/relationships/image" Target="../media/image57.jpg"/><Relationship Id="rId10" Type="http://schemas.openxmlformats.org/officeDocument/2006/relationships/image" Target="../media/image217.png"/><Relationship Id="rId4" Type="http://schemas.openxmlformats.org/officeDocument/2006/relationships/image" Target="../media/image61.jpg"/><Relationship Id="rId9" Type="http://schemas.openxmlformats.org/officeDocument/2006/relationships/image" Target="../media/image212.png"/></Relationships>
</file>

<file path=ppt/slides/_rels/slide64.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0.xml"/><Relationship Id="rId1" Type="http://schemas.openxmlformats.org/officeDocument/2006/relationships/slideLayout" Target="../slideLayouts/slideLayout12.xml"/><Relationship Id="rId11" Type="http://schemas.openxmlformats.org/officeDocument/2006/relationships/image" Target="../media/image71.png"/><Relationship Id="rId5" Type="http://schemas.openxmlformats.org/officeDocument/2006/relationships/image" Target="../media/image58.jpg"/><Relationship Id="rId10" Type="http://schemas.openxmlformats.org/officeDocument/2006/relationships/image" Target="../media/image217.png"/><Relationship Id="rId4" Type="http://schemas.openxmlformats.org/officeDocument/2006/relationships/image" Target="../media/image57.jpg"/><Relationship Id="rId9" Type="http://schemas.openxmlformats.org/officeDocument/2006/relationships/image" Target="../media/image212.png"/></Relationships>
</file>

<file path=ppt/slides/_rels/slide66.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5.jpeg"/><Relationship Id="rId3" Type="http://schemas.openxmlformats.org/officeDocument/2006/relationships/image" Target="../media/image65.jpeg"/><Relationship Id="rId7" Type="http://schemas.openxmlformats.org/officeDocument/2006/relationships/image" Target="../media/image69.jpeg"/><Relationship Id="rId12" Type="http://schemas.openxmlformats.org/officeDocument/2006/relationships/image" Target="../media/image74.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jpeg"/><Relationship Id="rId14" Type="http://schemas.openxmlformats.org/officeDocument/2006/relationships/image" Target="../media/image76.jpe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Layout" Target="../slideLayouts/slideLayout12.xml"/><Relationship Id="rId7" Type="http://schemas.openxmlformats.org/officeDocument/2006/relationships/image" Target="../media/image7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notesSlide" Target="../notesSlides/notesSlide12.xml"/></Relationships>
</file>

<file path=ppt/slides/_rels/slide7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png"/><Relationship Id="rId7" Type="http://schemas.openxmlformats.org/officeDocument/2006/relationships/hyperlink" Target="http://maps.google.com/"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72.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jpeg"/><Relationship Id="rId2" Type="http://schemas.openxmlformats.org/officeDocument/2006/relationships/image" Target="../media/image86.png"/><Relationship Id="rId1" Type="http://schemas.openxmlformats.org/officeDocument/2006/relationships/slideLayout" Target="../slideLayouts/slideLayout12.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73.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18" Type="http://schemas.openxmlformats.org/officeDocument/2006/relationships/image" Target="../media/image122.png"/><Relationship Id="rId3" Type="http://schemas.openxmlformats.org/officeDocument/2006/relationships/notesSlide" Target="../notesSlides/notesSlide14.xml"/><Relationship Id="rId7" Type="http://schemas.openxmlformats.org/officeDocument/2006/relationships/image" Target="../media/image111.png"/><Relationship Id="rId12" Type="http://schemas.openxmlformats.org/officeDocument/2006/relationships/image" Target="../media/image104.png"/><Relationship Id="rId17" Type="http://schemas.openxmlformats.org/officeDocument/2006/relationships/image" Target="../media/image108.png"/><Relationship Id="rId2" Type="http://schemas.openxmlformats.org/officeDocument/2006/relationships/slideLayout" Target="../slideLayouts/slideLayout12.xml"/><Relationship Id="rId16" Type="http://schemas.openxmlformats.org/officeDocument/2006/relationships/image" Target="../media/image107.png"/><Relationship Id="rId1" Type="http://schemas.openxmlformats.org/officeDocument/2006/relationships/tags" Target="../tags/tag1.xml"/><Relationship Id="rId6" Type="http://schemas.openxmlformats.org/officeDocument/2006/relationships/image" Target="../media/image110.png"/><Relationship Id="rId11" Type="http://schemas.openxmlformats.org/officeDocument/2006/relationships/image" Target="../media/image103.png"/><Relationship Id="rId5" Type="http://schemas.openxmlformats.org/officeDocument/2006/relationships/image" Target="../media/image100.jpeg"/><Relationship Id="rId15" Type="http://schemas.openxmlformats.org/officeDocument/2006/relationships/image" Target="../media/image106.png"/><Relationship Id="rId10" Type="http://schemas.openxmlformats.org/officeDocument/2006/relationships/image" Target="../media/image102.png"/><Relationship Id="rId4" Type="http://schemas.openxmlformats.org/officeDocument/2006/relationships/image" Target="../media/image99.jpeg"/><Relationship Id="rId9" Type="http://schemas.openxmlformats.org/officeDocument/2006/relationships/image" Target="../media/image101.png"/><Relationship Id="rId14" Type="http://schemas.openxmlformats.org/officeDocument/2006/relationships/image" Target="../media/image105.png"/></Relationships>
</file>

<file path=ppt/slides/_rels/slide76.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18" Type="http://schemas.openxmlformats.org/officeDocument/2006/relationships/image" Target="../media/image109.jpeg"/><Relationship Id="rId3" Type="http://schemas.openxmlformats.org/officeDocument/2006/relationships/notesSlide" Target="../notesSlides/notesSlide15.xml"/><Relationship Id="rId21" Type="http://schemas.openxmlformats.org/officeDocument/2006/relationships/image" Target="../media/image112.jpeg"/><Relationship Id="rId7" Type="http://schemas.openxmlformats.org/officeDocument/2006/relationships/image" Target="../media/image111.png"/><Relationship Id="rId12" Type="http://schemas.openxmlformats.org/officeDocument/2006/relationships/image" Target="../media/image104.png"/><Relationship Id="rId17" Type="http://schemas.openxmlformats.org/officeDocument/2006/relationships/image" Target="../media/image108.png"/><Relationship Id="rId2" Type="http://schemas.openxmlformats.org/officeDocument/2006/relationships/slideLayout" Target="../slideLayouts/slideLayout12.xml"/><Relationship Id="rId16" Type="http://schemas.openxmlformats.org/officeDocument/2006/relationships/image" Target="../media/image107.png"/><Relationship Id="rId20" Type="http://schemas.openxmlformats.org/officeDocument/2006/relationships/image" Target="../media/image111.jpeg"/><Relationship Id="rId1" Type="http://schemas.openxmlformats.org/officeDocument/2006/relationships/tags" Target="../tags/tag2.xml"/><Relationship Id="rId6" Type="http://schemas.openxmlformats.org/officeDocument/2006/relationships/image" Target="../media/image110.png"/><Relationship Id="rId11" Type="http://schemas.openxmlformats.org/officeDocument/2006/relationships/image" Target="../media/image103.png"/><Relationship Id="rId5" Type="http://schemas.openxmlformats.org/officeDocument/2006/relationships/image" Target="../media/image100.jpeg"/><Relationship Id="rId15" Type="http://schemas.openxmlformats.org/officeDocument/2006/relationships/image" Target="../media/image106.png"/><Relationship Id="rId10" Type="http://schemas.openxmlformats.org/officeDocument/2006/relationships/image" Target="../media/image102.png"/><Relationship Id="rId19" Type="http://schemas.openxmlformats.org/officeDocument/2006/relationships/image" Target="../media/image110.jpeg"/><Relationship Id="rId4" Type="http://schemas.openxmlformats.org/officeDocument/2006/relationships/image" Target="../media/image99.jpeg"/><Relationship Id="rId9" Type="http://schemas.openxmlformats.org/officeDocument/2006/relationships/image" Target="../media/image101.png"/><Relationship Id="rId14" Type="http://schemas.openxmlformats.org/officeDocument/2006/relationships/image" Target="../media/image105.png"/><Relationship Id="rId22" Type="http://schemas.openxmlformats.org/officeDocument/2006/relationships/image" Target="../media/image122.png"/></Relationships>
</file>

<file path=ppt/slides/_rels/slide77.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02.png"/><Relationship Id="rId18" Type="http://schemas.openxmlformats.org/officeDocument/2006/relationships/image" Target="../media/image106.png"/><Relationship Id="rId26" Type="http://schemas.openxmlformats.org/officeDocument/2006/relationships/image" Target="../media/image122.png"/><Relationship Id="rId3" Type="http://schemas.openxmlformats.org/officeDocument/2006/relationships/image" Target="../media/image99.jpeg"/><Relationship Id="rId21" Type="http://schemas.openxmlformats.org/officeDocument/2006/relationships/image" Target="../media/image133.png"/><Relationship Id="rId7" Type="http://schemas.openxmlformats.org/officeDocument/2006/relationships/image" Target="../media/image110.png"/><Relationship Id="rId12" Type="http://schemas.openxmlformats.org/officeDocument/2006/relationships/image" Target="../media/image131.png"/><Relationship Id="rId17" Type="http://schemas.openxmlformats.org/officeDocument/2006/relationships/image" Target="../media/image101.png"/><Relationship Id="rId25" Type="http://schemas.openxmlformats.org/officeDocument/2006/relationships/image" Target="../media/image118.png"/><Relationship Id="rId2" Type="http://schemas.openxmlformats.org/officeDocument/2006/relationships/notesSlide" Target="../notesSlides/notesSlide16.xml"/><Relationship Id="rId16" Type="http://schemas.openxmlformats.org/officeDocument/2006/relationships/image" Target="../media/image105.png"/><Relationship Id="rId20" Type="http://schemas.openxmlformats.org/officeDocument/2006/relationships/image" Target="../media/image117.png"/><Relationship Id="rId1" Type="http://schemas.openxmlformats.org/officeDocument/2006/relationships/slideLayout" Target="../slideLayouts/slideLayout12.xml"/><Relationship Id="rId6" Type="http://schemas.openxmlformats.org/officeDocument/2006/relationships/image" Target="../media/image114.jpeg"/><Relationship Id="rId11" Type="http://schemas.openxmlformats.org/officeDocument/2006/relationships/image" Target="../media/image130.png"/><Relationship Id="rId24" Type="http://schemas.openxmlformats.org/officeDocument/2006/relationships/image" Target="../media/image116.png"/><Relationship Id="rId5" Type="http://schemas.openxmlformats.org/officeDocument/2006/relationships/image" Target="../media/image113.jpeg"/><Relationship Id="rId15" Type="http://schemas.openxmlformats.org/officeDocument/2006/relationships/image" Target="../media/image104.png"/><Relationship Id="rId23" Type="http://schemas.openxmlformats.org/officeDocument/2006/relationships/image" Target="../media/image108.png"/><Relationship Id="rId10" Type="http://schemas.openxmlformats.org/officeDocument/2006/relationships/image" Target="../media/image129.png"/><Relationship Id="rId19" Type="http://schemas.openxmlformats.org/officeDocument/2006/relationships/image" Target="../media/image115.png"/><Relationship Id="rId4" Type="http://schemas.openxmlformats.org/officeDocument/2006/relationships/image" Target="../media/image100.jpeg"/><Relationship Id="rId9" Type="http://schemas.openxmlformats.org/officeDocument/2006/relationships/image" Target="../media/image112.png"/><Relationship Id="rId14" Type="http://schemas.openxmlformats.org/officeDocument/2006/relationships/image" Target="../media/image103.png"/><Relationship Id="rId22" Type="http://schemas.openxmlformats.org/officeDocument/2006/relationships/image" Target="../media/image107.png"/><Relationship Id="rId27" Type="http://schemas.openxmlformats.org/officeDocument/2006/relationships/image" Target="../media/image136.png"/></Relationships>
</file>

<file path=ppt/slides/_rels/slide78.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124.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23.jpg"/><Relationship Id="rId5" Type="http://schemas.openxmlformats.org/officeDocument/2006/relationships/image" Target="../media/image122.jpg"/><Relationship Id="rId4" Type="http://schemas.openxmlformats.org/officeDocument/2006/relationships/image" Target="../media/image121.jpg"/></Relationships>
</file>

<file path=ppt/slides/_rels/slide8.xml.rels><?xml version="1.0" encoding="UTF-8" standalone="yes"?>
<Relationships xmlns="http://schemas.openxmlformats.org/package/2006/relationships"><Relationship Id="rId3" Type="http://schemas.openxmlformats.org/officeDocument/2006/relationships/hyperlink" Target="http://www.raph.com/" TargetMode="External"/><Relationship Id="rId2" Type="http://schemas.openxmlformats.org/officeDocument/2006/relationships/hyperlink" Target="http://www.freefoto.com/" TargetMode="External"/><Relationship Id="rId1" Type="http://schemas.openxmlformats.org/officeDocument/2006/relationships/slideLayout" Target="../slideLayouts/slideLayout2.xml"/><Relationship Id="rId4" Type="http://schemas.openxmlformats.org/officeDocument/2006/relationships/hyperlink" Target="http://www.irtc.org/irtc/" TargetMode="External"/></Relationships>
</file>

<file path=ppt/slides/_rels/slide80.xml.rels><?xml version="1.0" encoding="UTF-8" standalone="yes"?>
<Relationships xmlns="http://schemas.openxmlformats.org/package/2006/relationships"><Relationship Id="rId8" Type="http://schemas.openxmlformats.org/officeDocument/2006/relationships/image" Target="../media/image130.jpeg"/><Relationship Id="rId13" Type="http://schemas.openxmlformats.org/officeDocument/2006/relationships/image" Target="../media/image135.jpeg"/><Relationship Id="rId18" Type="http://schemas.openxmlformats.org/officeDocument/2006/relationships/image" Target="../media/image140.jpg"/><Relationship Id="rId3" Type="http://schemas.openxmlformats.org/officeDocument/2006/relationships/image" Target="../media/image125.jpg"/><Relationship Id="rId21" Type="http://schemas.openxmlformats.org/officeDocument/2006/relationships/image" Target="../media/image143.jpeg"/><Relationship Id="rId7" Type="http://schemas.openxmlformats.org/officeDocument/2006/relationships/image" Target="../media/image129.jpeg"/><Relationship Id="rId12" Type="http://schemas.openxmlformats.org/officeDocument/2006/relationships/image" Target="../media/image134.jpeg"/><Relationship Id="rId17" Type="http://schemas.openxmlformats.org/officeDocument/2006/relationships/image" Target="../media/image139.jpeg"/><Relationship Id="rId2" Type="http://schemas.openxmlformats.org/officeDocument/2006/relationships/notesSlide" Target="../notesSlides/notesSlide18.xml"/><Relationship Id="rId16" Type="http://schemas.openxmlformats.org/officeDocument/2006/relationships/image" Target="../media/image138.jpeg"/><Relationship Id="rId20" Type="http://schemas.openxmlformats.org/officeDocument/2006/relationships/image" Target="../media/image142.jpeg"/><Relationship Id="rId1" Type="http://schemas.openxmlformats.org/officeDocument/2006/relationships/slideLayout" Target="../slideLayouts/slideLayout2.xml"/><Relationship Id="rId6" Type="http://schemas.openxmlformats.org/officeDocument/2006/relationships/image" Target="../media/image128.jpg"/><Relationship Id="rId11" Type="http://schemas.openxmlformats.org/officeDocument/2006/relationships/image" Target="../media/image133.jpeg"/><Relationship Id="rId5" Type="http://schemas.openxmlformats.org/officeDocument/2006/relationships/image" Target="../media/image127.jpeg"/><Relationship Id="rId15" Type="http://schemas.openxmlformats.org/officeDocument/2006/relationships/image" Target="../media/image137.jpeg"/><Relationship Id="rId10" Type="http://schemas.openxmlformats.org/officeDocument/2006/relationships/image" Target="../media/image132.jpg"/><Relationship Id="rId19" Type="http://schemas.openxmlformats.org/officeDocument/2006/relationships/image" Target="../media/image141.jpeg"/><Relationship Id="rId4" Type="http://schemas.openxmlformats.org/officeDocument/2006/relationships/image" Target="../media/image126.jpeg"/><Relationship Id="rId9" Type="http://schemas.openxmlformats.org/officeDocument/2006/relationships/image" Target="../media/image131.jpeg"/><Relationship Id="rId14" Type="http://schemas.openxmlformats.org/officeDocument/2006/relationships/image" Target="../media/image136.jpg"/><Relationship Id="rId22" Type="http://schemas.openxmlformats.org/officeDocument/2006/relationships/image" Target="../media/image144.jpeg"/></Relationships>
</file>

<file path=ppt/slides/_rels/slide8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2280.pn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8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2280.png"/></Relationships>
</file>

<file path=ppt/slides/_rels/slide83.xml.rels><?xml version="1.0" encoding="UTF-8" standalone="yes"?>
<Relationships xmlns="http://schemas.openxmlformats.org/package/2006/relationships"><Relationship Id="rId8" Type="http://schemas.openxmlformats.org/officeDocument/2006/relationships/image" Target="../media/image156.jpeg"/><Relationship Id="rId3" Type="http://schemas.openxmlformats.org/officeDocument/2006/relationships/image" Target="../media/image151.png"/><Relationship Id="rId7" Type="http://schemas.openxmlformats.org/officeDocument/2006/relationships/image" Target="../media/image15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53.png"/><Relationship Id="rId10" Type="http://schemas.openxmlformats.org/officeDocument/2006/relationships/image" Target="../media/image158.jpeg"/><Relationship Id="rId4" Type="http://schemas.openxmlformats.org/officeDocument/2006/relationships/image" Target="../media/image152.png"/><Relationship Id="rId9" Type="http://schemas.openxmlformats.org/officeDocument/2006/relationships/image" Target="../media/image157.jpeg"/></Relationships>
</file>

<file path=ppt/slides/_rels/slide8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2.xml"/><Relationship Id="rId5" Type="http://schemas.openxmlformats.org/officeDocument/2006/relationships/image" Target="../media/image162.png"/><Relationship Id="rId4" Type="http://schemas.openxmlformats.org/officeDocument/2006/relationships/image" Target="../media/image161.png"/></Relationships>
</file>

<file path=ppt/slides/_rels/slide8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2.xml"/><Relationship Id="rId5" Type="http://schemas.openxmlformats.org/officeDocument/2006/relationships/image" Target="../media/image166.jpg"/><Relationship Id="rId4" Type="http://schemas.openxmlformats.org/officeDocument/2006/relationships/image" Target="../media/image165.jpg"/></Relationships>
</file>

<file path=ppt/slides/_rels/slide86.xml.rels><?xml version="1.0" encoding="UTF-8" standalone="yes"?>
<Relationships xmlns="http://schemas.openxmlformats.org/package/2006/relationships"><Relationship Id="rId2" Type="http://schemas.openxmlformats.org/officeDocument/2006/relationships/hyperlink" Target="https://youtu.be/9reHvktowLY"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67.tif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67.tif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6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69.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70.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hyperlink" Target="https://www.youtube.com/watch?v=PCBTZh41Ris"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s://nerdist.com/article/deepfake-detector/" TargetMode="External"/><Relationship Id="rId2" Type="http://schemas.openxmlformats.org/officeDocument/2006/relationships/hyperlink" Target="https://ai.googleblog.com/2019/09/contributing-data-to-deepfake-detection.html" TargetMode="External"/><Relationship Id="rId1" Type="http://schemas.openxmlformats.org/officeDocument/2006/relationships/slideLayout" Target="../slideLayouts/slideLayout2.xml"/><Relationship Id="rId4" Type="http://schemas.openxmlformats.org/officeDocument/2006/relationships/hyperlink" Target="https://youtu.be/RoGHVI-w9bE"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295400" y="381849"/>
            <a:ext cx="6096000" cy="990600"/>
          </a:xfrm>
          <a:prstGeom prst="rect">
            <a:avLst/>
          </a:prstGeom>
          <a:solidFill>
            <a:schemeClr val="bg1">
              <a:alpha val="20000"/>
            </a:schemeClr>
          </a:solidFill>
          <a:ln w="9525">
            <a:noFill/>
            <a:miter lim="800000"/>
            <a:headEnd/>
            <a:tailEnd/>
          </a:ln>
        </p:spPr>
        <p:txBody>
          <a:bodyPr vert="horz" wrap="square" lIns="91440" tIns="45720" rIns="91440" bIns="45720" numCol="1" anchor="ctr" anchorCtr="0" compatLnSpc="1">
            <a:prstTxWarp prst="textNoShape">
              <a:avLst/>
            </a:prstTxWarp>
            <a:normAutofit fontScale="85000" lnSpcReduction="20000"/>
          </a:bodyPr>
          <a:lstStyle/>
          <a:p>
            <a:pPr algn="ctr">
              <a:defRPr/>
            </a:pPr>
            <a:r>
              <a:rPr lang="en-US" sz="4000" dirty="0">
                <a:solidFill>
                  <a:prstClr val="black"/>
                </a:solidFill>
                <a:latin typeface="Calibri"/>
              </a:rPr>
              <a:t>Seeing is Believing: Generating and Detecting Fakes</a:t>
            </a:r>
          </a:p>
        </p:txBody>
      </p:sp>
      <p:sp>
        <p:nvSpPr>
          <p:cNvPr id="9" name="Subtitle 2"/>
          <p:cNvSpPr txBox="1">
            <a:spLocks/>
          </p:cNvSpPr>
          <p:nvPr/>
        </p:nvSpPr>
        <p:spPr bwMode="auto">
          <a:xfrm>
            <a:off x="1752600" y="6019800"/>
            <a:ext cx="5181600" cy="1066800"/>
          </a:xfrm>
          <a:prstGeom prst="rect">
            <a:avLst/>
          </a:prstGeom>
          <a:solidFill>
            <a:schemeClr val="bg1">
              <a:alpha val="20000"/>
            </a:schemeClr>
          </a:solidFill>
          <a:ln w="9525">
            <a:noFill/>
            <a:miter lim="800000"/>
            <a:headEnd/>
            <a:tailEnd/>
          </a:ln>
        </p:spPr>
        <p:txBody>
          <a:bodyPr vert="horz" wrap="square" lIns="91440" tIns="45720" rIns="91440" bIns="45720" numCol="1" anchor="t" anchorCtr="0" compatLnSpc="1">
            <a:prstTxWarp prst="textNoShape">
              <a:avLst/>
            </a:prstTxWarp>
          </a:bodyPr>
          <a:lstStyle/>
          <a:p>
            <a:pPr algn="ctr">
              <a:spcBef>
                <a:spcPct val="20000"/>
              </a:spcBef>
              <a:buFont typeface="Arial" charset="0"/>
              <a:buNone/>
              <a:defRPr/>
            </a:pPr>
            <a:r>
              <a:rPr lang="en-US" sz="2400" dirty="0">
                <a:solidFill>
                  <a:prstClr val="black"/>
                </a:solidFill>
                <a:latin typeface="Calibri"/>
              </a:rPr>
              <a:t>Computational Photography</a:t>
            </a:r>
          </a:p>
          <a:p>
            <a:pPr algn="ctr">
              <a:spcBef>
                <a:spcPct val="20000"/>
              </a:spcBef>
              <a:buFont typeface="Arial" charset="0"/>
              <a:buNone/>
              <a:defRPr/>
            </a:pPr>
            <a:r>
              <a:rPr lang="en-US" sz="2400" dirty="0">
                <a:solidFill>
                  <a:prstClr val="black"/>
                </a:solidFill>
                <a:latin typeface="Calibri"/>
              </a:rPr>
              <a:t>Derek Hoiem, University of Illinois</a:t>
            </a:r>
          </a:p>
        </p:txBody>
      </p:sp>
      <p:pic>
        <p:nvPicPr>
          <p:cNvPr id="932866" name="Picture 2" descr="http://raph.com/3dartists/artgallery/6604.jpg"/>
          <p:cNvPicPr>
            <a:picLocks noChangeAspect="1" noChangeArrowheads="1"/>
          </p:cNvPicPr>
          <p:nvPr/>
        </p:nvPicPr>
        <p:blipFill>
          <a:blip r:embed="rId3" cstate="print"/>
          <a:srcRect/>
          <a:stretch>
            <a:fillRect/>
          </a:stretch>
        </p:blipFill>
        <p:spPr bwMode="auto">
          <a:xfrm>
            <a:off x="609601" y="1447800"/>
            <a:ext cx="3088957" cy="4153220"/>
          </a:xfrm>
          <a:prstGeom prst="rect">
            <a:avLst/>
          </a:prstGeom>
          <a:noFill/>
        </p:spPr>
      </p:pic>
      <p:sp>
        <p:nvSpPr>
          <p:cNvPr id="11" name="TextBox 10"/>
          <p:cNvSpPr txBox="1"/>
          <p:nvPr/>
        </p:nvSpPr>
        <p:spPr>
          <a:xfrm>
            <a:off x="228600" y="5574268"/>
            <a:ext cx="3724096" cy="369332"/>
          </a:xfrm>
          <a:prstGeom prst="rect">
            <a:avLst/>
          </a:prstGeom>
          <a:noFill/>
        </p:spPr>
        <p:txBody>
          <a:bodyPr wrap="none" rtlCol="0">
            <a:spAutoFit/>
          </a:bodyPr>
          <a:lstStyle/>
          <a:p>
            <a:r>
              <a:rPr lang="en-US" dirty="0" smtClean="0"/>
              <a:t>Bernadette by </a:t>
            </a:r>
            <a:r>
              <a:rPr lang="en-US" dirty="0" smtClean="0">
                <a:hlinkClick r:id="rId4"/>
              </a:rPr>
              <a:t>Stephen </a:t>
            </a:r>
            <a:r>
              <a:rPr lang="en-US" dirty="0" err="1" smtClean="0">
                <a:hlinkClick r:id="rId4"/>
              </a:rPr>
              <a:t>Molyneaux</a:t>
            </a:r>
            <a:endParaRPr lang="en-US" dirty="0" smtClean="0"/>
          </a:p>
        </p:txBody>
      </p:sp>
      <p:pic>
        <p:nvPicPr>
          <p:cNvPr id="932868" name="Picture 4" descr="http://farm3.static.flickr.com/2103/2320759046_81b10be405.jpg"/>
          <p:cNvPicPr>
            <a:picLocks noChangeAspect="1" noChangeArrowheads="1"/>
          </p:cNvPicPr>
          <p:nvPr/>
        </p:nvPicPr>
        <p:blipFill>
          <a:blip r:embed="rId5" cstate="print"/>
          <a:srcRect l="11267" r="7989"/>
          <a:stretch>
            <a:fillRect/>
          </a:stretch>
        </p:blipFill>
        <p:spPr bwMode="auto">
          <a:xfrm>
            <a:off x="4495800" y="1981200"/>
            <a:ext cx="3822700" cy="3200400"/>
          </a:xfrm>
          <a:prstGeom prst="rect">
            <a:avLst/>
          </a:prstGeom>
          <a:noFill/>
        </p:spPr>
      </p:pic>
      <p:sp>
        <p:nvSpPr>
          <p:cNvPr id="12" name="TextBox 11"/>
          <p:cNvSpPr txBox="1"/>
          <p:nvPr/>
        </p:nvSpPr>
        <p:spPr>
          <a:xfrm>
            <a:off x="4114800" y="5181601"/>
            <a:ext cx="4800600" cy="646331"/>
          </a:xfrm>
          <a:prstGeom prst="rect">
            <a:avLst/>
          </a:prstGeom>
          <a:noFill/>
        </p:spPr>
        <p:txBody>
          <a:bodyPr wrap="square" rtlCol="0">
            <a:spAutoFit/>
          </a:bodyPr>
          <a:lstStyle/>
          <a:p>
            <a:r>
              <a:rPr lang="en-US" dirty="0" smtClean="0">
                <a:hlinkClick r:id="rId6"/>
              </a:rPr>
              <a:t>http://www.flickr.com/photos/kjmeow/2320759046/</a:t>
            </a:r>
            <a:endParaRPr lang="en-US" dirty="0"/>
          </a:p>
        </p:txBody>
      </p:sp>
      <mc:AlternateContent xmlns:mc="http://schemas.openxmlformats.org/markup-compatibility/2006" xmlns:p14="http://schemas.microsoft.com/office/powerpoint/2010/main">
        <mc:Choice Requires="p14">
          <p:contentPart p14:bwMode="auto" r:id="rId7">
            <p14:nvContentPartPr>
              <p14:cNvPr id="2" name="Ink 1"/>
              <p14:cNvContentPartPr/>
              <p14:nvPr/>
            </p14:nvContentPartPr>
            <p14:xfrm>
              <a:off x="2878560" y="146760"/>
              <a:ext cx="569160" cy="369000"/>
            </p14:xfrm>
          </p:contentPart>
        </mc:Choice>
        <mc:Fallback xmlns="">
          <p:pic>
            <p:nvPicPr>
              <p:cNvPr id="2" name="Ink 1"/>
              <p:cNvPicPr/>
              <p:nvPr/>
            </p:nvPicPr>
            <p:blipFill>
              <a:blip r:embed="rId8"/>
              <a:stretch>
                <a:fillRect/>
              </a:stretch>
            </p:blipFill>
            <p:spPr>
              <a:xfrm>
                <a:off x="2874600" y="141720"/>
                <a:ext cx="583560" cy="38664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Fake-or-photo.com: Correct</a:t>
            </a:r>
          </a:p>
          <a:p>
            <a:endParaRPr lang="en-US" dirty="0" smtClean="0"/>
          </a:p>
          <a:p>
            <a:endParaRPr lang="en-US" dirty="0" smtClean="0"/>
          </a:p>
          <a:p>
            <a:endParaRPr lang="en-US" dirty="0"/>
          </a:p>
        </p:txBody>
      </p:sp>
      <p:sp>
        <p:nvSpPr>
          <p:cNvPr id="4" name="TextBox 3"/>
          <p:cNvSpPr txBox="1"/>
          <p:nvPr/>
        </p:nvSpPr>
        <p:spPr>
          <a:xfrm>
            <a:off x="1524001"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pic>
        <p:nvPicPr>
          <p:cNvPr id="1099778" name="Picture 2"/>
          <p:cNvPicPr>
            <a:picLocks noChangeAspect="1" noChangeArrowheads="1"/>
          </p:cNvPicPr>
          <p:nvPr/>
        </p:nvPicPr>
        <p:blipFill>
          <a:blip r:embed="rId2" cstate="print"/>
          <a:srcRect/>
          <a:stretch>
            <a:fillRect/>
          </a:stretch>
        </p:blipFill>
        <p:spPr bwMode="auto">
          <a:xfrm>
            <a:off x="1379621" y="2431256"/>
            <a:ext cx="8421687" cy="2254250"/>
          </a:xfrm>
          <a:prstGeom prst="rect">
            <a:avLst/>
          </a:prstGeom>
          <a:noFill/>
          <a:ln w="9525">
            <a:noFill/>
            <a:miter lim="800000"/>
            <a:headEnd/>
            <a:tailEnd/>
          </a:ln>
        </p:spPr>
      </p:pic>
      <p:sp>
        <p:nvSpPr>
          <p:cNvPr id="6" name="TextBox 5"/>
          <p:cNvSpPr txBox="1"/>
          <p:nvPr/>
        </p:nvSpPr>
        <p:spPr>
          <a:xfrm>
            <a:off x="8021" y="2687748"/>
            <a:ext cx="1447800" cy="369332"/>
          </a:xfrm>
          <a:prstGeom prst="rect">
            <a:avLst/>
          </a:prstGeom>
          <a:noFill/>
        </p:spPr>
        <p:txBody>
          <a:bodyPr wrap="square" rtlCol="0">
            <a:spAutoFit/>
          </a:bodyPr>
          <a:lstStyle/>
          <a:p>
            <a:r>
              <a:rPr lang="en-US" dirty="0" smtClean="0"/>
              <a:t>Real Photos</a:t>
            </a:r>
            <a:endParaRPr lang="en-US" dirty="0"/>
          </a:p>
        </p:txBody>
      </p:sp>
      <p:sp>
        <p:nvSpPr>
          <p:cNvPr id="7" name="TextBox 6"/>
          <p:cNvSpPr txBox="1"/>
          <p:nvPr/>
        </p:nvSpPr>
        <p:spPr>
          <a:xfrm>
            <a:off x="465220" y="4047316"/>
            <a:ext cx="1447800" cy="369332"/>
          </a:xfrm>
          <a:prstGeom prst="rect">
            <a:avLst/>
          </a:prstGeom>
          <a:noFill/>
        </p:spPr>
        <p:txBody>
          <a:bodyPr wrap="square" rtlCol="0">
            <a:spAutoFit/>
          </a:bodyPr>
          <a:lstStyle/>
          <a:p>
            <a:r>
              <a:rPr lang="en-US" dirty="0" smtClean="0"/>
              <a:t>CG</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0803" name="Picture 3"/>
          <p:cNvPicPr>
            <a:picLocks noChangeAspect="1" noChangeArrowheads="1"/>
          </p:cNvPicPr>
          <p:nvPr/>
        </p:nvPicPr>
        <p:blipFill>
          <a:blip r:embed="rId2" cstate="print"/>
          <a:srcRect/>
          <a:stretch>
            <a:fillRect/>
          </a:stretch>
        </p:blipFill>
        <p:spPr bwMode="auto">
          <a:xfrm>
            <a:off x="3429000" y="3733800"/>
            <a:ext cx="4019550" cy="141922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Fake-or-photo.com: Wrong</a:t>
            </a:r>
          </a:p>
          <a:p>
            <a:endParaRPr lang="en-US" dirty="0" smtClean="0"/>
          </a:p>
          <a:p>
            <a:endParaRPr lang="en-US" dirty="0" smtClean="0"/>
          </a:p>
          <a:p>
            <a:endParaRPr lang="en-US" dirty="0"/>
          </a:p>
        </p:txBody>
      </p:sp>
      <p:sp>
        <p:nvSpPr>
          <p:cNvPr id="4" name="TextBox 3"/>
          <p:cNvSpPr txBox="1"/>
          <p:nvPr/>
        </p:nvSpPr>
        <p:spPr>
          <a:xfrm>
            <a:off x="1524001"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sp>
        <p:nvSpPr>
          <p:cNvPr id="6" name="TextBox 5"/>
          <p:cNvSpPr txBox="1"/>
          <p:nvPr/>
        </p:nvSpPr>
        <p:spPr>
          <a:xfrm>
            <a:off x="1828800" y="2477961"/>
            <a:ext cx="1524000" cy="923330"/>
          </a:xfrm>
          <a:prstGeom prst="rect">
            <a:avLst/>
          </a:prstGeom>
          <a:noFill/>
        </p:spPr>
        <p:txBody>
          <a:bodyPr wrap="square" rtlCol="0">
            <a:spAutoFit/>
          </a:bodyPr>
          <a:lstStyle/>
          <a:p>
            <a:r>
              <a:rPr lang="en-US" dirty="0" smtClean="0"/>
              <a:t>Real photos misclassified as CG</a:t>
            </a:r>
            <a:endParaRPr lang="en-US" dirty="0"/>
          </a:p>
        </p:txBody>
      </p:sp>
      <p:sp>
        <p:nvSpPr>
          <p:cNvPr id="7" name="TextBox 6"/>
          <p:cNvSpPr txBox="1"/>
          <p:nvPr/>
        </p:nvSpPr>
        <p:spPr>
          <a:xfrm>
            <a:off x="1714500" y="4018640"/>
            <a:ext cx="1714500" cy="923330"/>
          </a:xfrm>
          <a:prstGeom prst="rect">
            <a:avLst/>
          </a:prstGeom>
          <a:noFill/>
        </p:spPr>
        <p:txBody>
          <a:bodyPr wrap="square" rtlCol="0">
            <a:spAutoFit/>
          </a:bodyPr>
          <a:lstStyle/>
          <a:p>
            <a:r>
              <a:rPr lang="en-US" dirty="0" smtClean="0"/>
              <a:t>CG misclassified as real photos</a:t>
            </a:r>
            <a:endParaRPr lang="en-US" dirty="0"/>
          </a:p>
        </p:txBody>
      </p:sp>
      <p:pic>
        <p:nvPicPr>
          <p:cNvPr id="1100802" name="Picture 2"/>
          <p:cNvPicPr>
            <a:picLocks noChangeAspect="1" noChangeArrowheads="1"/>
          </p:cNvPicPr>
          <p:nvPr/>
        </p:nvPicPr>
        <p:blipFill>
          <a:blip r:embed="rId3" cstate="print"/>
          <a:srcRect/>
          <a:stretch>
            <a:fillRect/>
          </a:stretch>
        </p:blipFill>
        <p:spPr bwMode="auto">
          <a:xfrm>
            <a:off x="3352800" y="2285999"/>
            <a:ext cx="4095750" cy="1352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Fakes, confidently labeled as fake</a:t>
            </a:r>
          </a:p>
          <a:p>
            <a:endParaRPr lang="en-US" dirty="0" smtClean="0"/>
          </a:p>
          <a:p>
            <a:endParaRPr lang="en-US" dirty="0" smtClean="0"/>
          </a:p>
          <a:p>
            <a:endParaRPr lang="en-US" dirty="0"/>
          </a:p>
        </p:txBody>
      </p:sp>
      <p:sp>
        <p:nvSpPr>
          <p:cNvPr id="4" name="TextBox 3"/>
          <p:cNvSpPr txBox="1"/>
          <p:nvPr/>
        </p:nvSpPr>
        <p:spPr>
          <a:xfrm>
            <a:off x="1524001"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pic>
        <p:nvPicPr>
          <p:cNvPr id="1112066" name="Picture 2"/>
          <p:cNvPicPr>
            <a:picLocks noChangeAspect="1" noChangeArrowheads="1"/>
          </p:cNvPicPr>
          <p:nvPr/>
        </p:nvPicPr>
        <p:blipFill>
          <a:blip r:embed="rId2" cstate="print"/>
          <a:srcRect/>
          <a:stretch>
            <a:fillRect/>
          </a:stretch>
        </p:blipFill>
        <p:spPr bwMode="auto">
          <a:xfrm>
            <a:off x="1752601" y="2362200"/>
            <a:ext cx="8410575" cy="28575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Fake images thought to be real</a:t>
            </a:r>
          </a:p>
          <a:p>
            <a:endParaRPr lang="en-US" dirty="0" smtClean="0"/>
          </a:p>
          <a:p>
            <a:endParaRPr lang="en-US" dirty="0" smtClean="0"/>
          </a:p>
          <a:p>
            <a:endParaRPr lang="en-US" dirty="0"/>
          </a:p>
        </p:txBody>
      </p:sp>
      <p:sp>
        <p:nvSpPr>
          <p:cNvPr id="4" name="TextBox 3"/>
          <p:cNvSpPr txBox="1"/>
          <p:nvPr/>
        </p:nvSpPr>
        <p:spPr>
          <a:xfrm>
            <a:off x="1524001"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pic>
        <p:nvPicPr>
          <p:cNvPr id="1115138" name="Picture 2"/>
          <p:cNvPicPr>
            <a:picLocks noChangeAspect="1" noChangeArrowheads="1"/>
          </p:cNvPicPr>
          <p:nvPr/>
        </p:nvPicPr>
        <p:blipFill>
          <a:blip r:embed="rId2" cstate="print"/>
          <a:srcRect/>
          <a:stretch>
            <a:fillRect/>
          </a:stretch>
        </p:blipFill>
        <p:spPr bwMode="auto">
          <a:xfrm>
            <a:off x="1905001" y="2133600"/>
            <a:ext cx="8410575" cy="287655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Real photographs, confidently labeled as real</a:t>
            </a:r>
          </a:p>
          <a:p>
            <a:endParaRPr lang="en-US" dirty="0" smtClean="0"/>
          </a:p>
          <a:p>
            <a:endParaRPr lang="en-US" dirty="0"/>
          </a:p>
        </p:txBody>
      </p:sp>
      <p:sp>
        <p:nvSpPr>
          <p:cNvPr id="4" name="TextBox 3"/>
          <p:cNvSpPr txBox="1"/>
          <p:nvPr/>
        </p:nvSpPr>
        <p:spPr>
          <a:xfrm>
            <a:off x="1524001"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pic>
        <p:nvPicPr>
          <p:cNvPr id="1114114" name="Picture 2"/>
          <p:cNvPicPr>
            <a:picLocks noChangeAspect="1" noChangeArrowheads="1"/>
          </p:cNvPicPr>
          <p:nvPr/>
        </p:nvPicPr>
        <p:blipFill>
          <a:blip r:embed="rId2" cstate="print"/>
          <a:srcRect/>
          <a:stretch>
            <a:fillRect/>
          </a:stretch>
        </p:blipFill>
        <p:spPr bwMode="auto">
          <a:xfrm>
            <a:off x="1828801" y="2286000"/>
            <a:ext cx="8448675" cy="291465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Real photos, incorrectly thought to be fake</a:t>
            </a:r>
          </a:p>
          <a:p>
            <a:endParaRPr lang="en-US" dirty="0" smtClean="0"/>
          </a:p>
          <a:p>
            <a:endParaRPr lang="en-US" dirty="0" smtClean="0"/>
          </a:p>
          <a:p>
            <a:endParaRPr lang="en-US" dirty="0"/>
          </a:p>
        </p:txBody>
      </p:sp>
      <p:sp>
        <p:nvSpPr>
          <p:cNvPr id="4" name="TextBox 3"/>
          <p:cNvSpPr txBox="1"/>
          <p:nvPr/>
        </p:nvSpPr>
        <p:spPr>
          <a:xfrm>
            <a:off x="613611"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pic>
        <p:nvPicPr>
          <p:cNvPr id="1113090" name="Picture 2"/>
          <p:cNvPicPr>
            <a:picLocks noChangeAspect="1" noChangeArrowheads="1"/>
          </p:cNvPicPr>
          <p:nvPr/>
        </p:nvPicPr>
        <p:blipFill>
          <a:blip r:embed="rId2" cstate="print"/>
          <a:srcRect/>
          <a:stretch>
            <a:fillRect/>
          </a:stretch>
        </p:blipFill>
        <p:spPr bwMode="auto">
          <a:xfrm>
            <a:off x="655721" y="2438400"/>
            <a:ext cx="8496300" cy="28956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Detecting Forgery -- Why It Matters: Trust</a:t>
            </a:r>
            <a:endParaRPr lang="en-US" dirty="0"/>
          </a:p>
        </p:txBody>
      </p:sp>
      <p:pic>
        <p:nvPicPr>
          <p:cNvPr id="1071106" name="Picture 2" descr="http://www.cs.dartmouth.edu/farid/research/digitaltampering/lincoln1+2.jpg"/>
          <p:cNvPicPr>
            <a:picLocks noChangeAspect="1" noChangeArrowheads="1"/>
          </p:cNvPicPr>
          <p:nvPr/>
        </p:nvPicPr>
        <p:blipFill>
          <a:blip r:embed="rId2" cstate="print"/>
          <a:srcRect/>
          <a:stretch>
            <a:fillRect/>
          </a:stretch>
        </p:blipFill>
        <p:spPr bwMode="auto">
          <a:xfrm>
            <a:off x="1143000" y="1600200"/>
            <a:ext cx="7086600" cy="4728695"/>
          </a:xfrm>
          <a:prstGeom prst="rect">
            <a:avLst/>
          </a:prstGeom>
          <a:noFill/>
        </p:spPr>
      </p:pic>
      <p:sp>
        <p:nvSpPr>
          <p:cNvPr id="5" name="Rectangle 4"/>
          <p:cNvSpPr/>
          <p:nvPr/>
        </p:nvSpPr>
        <p:spPr>
          <a:xfrm>
            <a:off x="4724400" y="1447799"/>
            <a:ext cx="3886200" cy="518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143000" y="6400799"/>
            <a:ext cx="3429000" cy="369332"/>
          </a:xfrm>
          <a:prstGeom prst="rect">
            <a:avLst/>
          </a:prstGeom>
          <a:noFill/>
        </p:spPr>
        <p:txBody>
          <a:bodyPr wrap="square" rtlCol="0">
            <a:spAutoFit/>
          </a:bodyPr>
          <a:lstStyle/>
          <a:p>
            <a:r>
              <a:rPr lang="en-US" dirty="0" smtClean="0"/>
              <a:t>Iconic Portrait of Lincoln (1860)</a:t>
            </a:r>
            <a:endParaRPr lang="en-US" dirty="0"/>
          </a:p>
        </p:txBody>
      </p:sp>
      <p:sp>
        <p:nvSpPr>
          <p:cNvPr id="9" name="TextBox 8"/>
          <p:cNvSpPr txBox="1"/>
          <p:nvPr/>
        </p:nvSpPr>
        <p:spPr>
          <a:xfrm>
            <a:off x="838200" y="1037340"/>
            <a:ext cx="8077724" cy="338554"/>
          </a:xfrm>
          <a:prstGeom prst="rect">
            <a:avLst/>
          </a:prstGeom>
          <a:noFill/>
        </p:spPr>
        <p:txBody>
          <a:bodyPr wrap="none" rtlCol="0">
            <a:spAutoFit/>
          </a:bodyPr>
          <a:lstStyle/>
          <a:p>
            <a:r>
              <a:rPr lang="en-US" sz="1600" dirty="0"/>
              <a:t>Examples collected by </a:t>
            </a:r>
            <a:r>
              <a:rPr lang="en-US" sz="1600" dirty="0" err="1"/>
              <a:t>Hany</a:t>
            </a:r>
            <a:r>
              <a:rPr lang="en-US" sz="1600" dirty="0"/>
              <a:t> </a:t>
            </a:r>
            <a:r>
              <a:rPr lang="en-US" sz="1600" dirty="0" err="1"/>
              <a:t>Farid</a:t>
            </a:r>
            <a:r>
              <a:rPr lang="en-US" sz="1600" dirty="0"/>
              <a:t>: </a:t>
            </a:r>
            <a:r>
              <a:rPr lang="en-US" sz="1600" dirty="0">
                <a:hlinkClick r:id="rId3"/>
              </a:rPr>
              <a:t>http://www.fourandsix.com/photo-tampering-history/</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914400"/>
            <a:ext cx="5943600" cy="5135563"/>
          </a:xfrm>
        </p:spPr>
        <p:txBody>
          <a:bodyPr/>
          <a:lstStyle/>
          <a:p>
            <a:pPr marL="0" indent="0">
              <a:buNone/>
            </a:pPr>
            <a:r>
              <a:rPr lang="en-US" dirty="0" smtClean="0"/>
              <a:t>	</a:t>
            </a:r>
          </a:p>
          <a:p>
            <a:pPr marL="0" indent="0">
              <a:buNone/>
            </a:pPr>
            <a:r>
              <a:rPr lang="en-US" dirty="0"/>
              <a:t>	</a:t>
            </a:r>
            <a:endParaRPr lang="en-US" dirty="0" smtClean="0"/>
          </a:p>
          <a:p>
            <a:pPr marL="0" indent="0">
              <a:buNone/>
            </a:pPr>
            <a:r>
              <a:rPr lang="en-US" dirty="0" smtClean="0"/>
              <a:t>“While photographs </a:t>
            </a:r>
            <a:r>
              <a:rPr lang="en-US" dirty="0"/>
              <a:t>may not lie, </a:t>
            </a:r>
            <a:r>
              <a:rPr lang="en-US" dirty="0" smtClean="0"/>
              <a:t>liars may photograph.”</a:t>
            </a:r>
          </a:p>
          <a:p>
            <a:pPr marL="0" indent="0">
              <a:buNone/>
            </a:pPr>
            <a:endParaRPr lang="en-US" dirty="0"/>
          </a:p>
          <a:p>
            <a:pPr marL="0" indent="0">
              <a:buNone/>
            </a:pPr>
            <a:r>
              <a:rPr lang="en-US" dirty="0" smtClean="0"/>
              <a:t>	  Lewis Hine (1909)</a:t>
            </a:r>
            <a:endParaRPr lang="en-US" dirty="0"/>
          </a:p>
        </p:txBody>
      </p:sp>
    </p:spTree>
    <p:extLst>
      <p:ext uri="{BB962C8B-B14F-4D97-AF65-F5344CB8AC3E}">
        <p14:creationId xmlns:p14="http://schemas.microsoft.com/office/powerpoint/2010/main" val="32879723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5638800"/>
            <a:ext cx="4343400" cy="369332"/>
          </a:xfrm>
          <a:prstGeom prst="rect">
            <a:avLst/>
          </a:prstGeom>
          <a:noFill/>
        </p:spPr>
        <p:txBody>
          <a:bodyPr wrap="square" rtlCol="0">
            <a:spAutoFit/>
          </a:bodyPr>
          <a:lstStyle/>
          <a:p>
            <a:r>
              <a:rPr lang="en-US" dirty="0" smtClean="0"/>
              <a:t>General Grant in front of Troops (1864)</a:t>
            </a:r>
            <a:endParaRPr lang="en-US" dirty="0"/>
          </a:p>
        </p:txBody>
      </p:sp>
      <p:pic>
        <p:nvPicPr>
          <p:cNvPr id="1077250" name="Picture 2" descr="http://www.cs.dartmouth.edu/farid/research/digitaltampering/grant1234.jpg"/>
          <p:cNvPicPr>
            <a:picLocks noChangeAspect="1" noChangeArrowheads="1"/>
          </p:cNvPicPr>
          <p:nvPr/>
        </p:nvPicPr>
        <p:blipFill>
          <a:blip r:embed="rId2" cstate="print"/>
          <a:srcRect/>
          <a:stretch>
            <a:fillRect/>
          </a:stretch>
        </p:blipFill>
        <p:spPr bwMode="auto">
          <a:xfrm>
            <a:off x="113756" y="2133600"/>
            <a:ext cx="9182644" cy="3457576"/>
          </a:xfrm>
          <a:prstGeom prst="rect">
            <a:avLst/>
          </a:prstGeom>
          <a:noFill/>
        </p:spPr>
      </p:pic>
      <p:sp>
        <p:nvSpPr>
          <p:cNvPr id="5" name="Rectangle 4"/>
          <p:cNvSpPr/>
          <p:nvPr/>
        </p:nvSpPr>
        <p:spPr>
          <a:xfrm>
            <a:off x="4495800" y="1447800"/>
            <a:ext cx="4800600" cy="518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p:cNvSpPr>
            <a:spLocks noGrp="1"/>
          </p:cNvSpPr>
          <p:nvPr>
            <p:ph idx="1"/>
          </p:nvPr>
        </p:nvSpPr>
        <p:spPr/>
        <p:txBody>
          <a:bodyPr/>
          <a:lstStyle/>
          <a:p>
            <a:endParaRPr lang="en-US"/>
          </a:p>
        </p:txBody>
      </p:sp>
      <p:sp>
        <p:nvSpPr>
          <p:cNvPr id="9" name="Title 8"/>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400" y="5242387"/>
            <a:ext cx="4114800" cy="369332"/>
          </a:xfrm>
          <a:prstGeom prst="rect">
            <a:avLst/>
          </a:prstGeom>
          <a:noFill/>
        </p:spPr>
        <p:txBody>
          <a:bodyPr wrap="square" rtlCol="0">
            <a:spAutoFit/>
          </a:bodyPr>
          <a:lstStyle/>
          <a:p>
            <a:r>
              <a:rPr lang="en-US" dirty="0" smtClean="0"/>
              <a:t>Mussolini in a Heroic Pose (1942)</a:t>
            </a:r>
            <a:endParaRPr lang="en-US" dirty="0"/>
          </a:p>
        </p:txBody>
      </p:sp>
      <p:pic>
        <p:nvPicPr>
          <p:cNvPr id="1078274" name="Picture 2" descr="http://www.cs.dartmouth.edu/farid/research/digitaltampering/mussolini1+2.jpg"/>
          <p:cNvPicPr>
            <a:picLocks noChangeAspect="1" noChangeArrowheads="1"/>
          </p:cNvPicPr>
          <p:nvPr/>
        </p:nvPicPr>
        <p:blipFill>
          <a:blip r:embed="rId2" cstate="print"/>
          <a:srcRect/>
          <a:stretch>
            <a:fillRect/>
          </a:stretch>
        </p:blipFill>
        <p:spPr bwMode="auto">
          <a:xfrm>
            <a:off x="304800" y="1905000"/>
            <a:ext cx="9144000" cy="3310983"/>
          </a:xfrm>
          <a:prstGeom prst="rect">
            <a:avLst/>
          </a:prstGeom>
          <a:noFill/>
        </p:spPr>
      </p:pic>
      <p:sp>
        <p:nvSpPr>
          <p:cNvPr id="5" name="Rectangle 4"/>
          <p:cNvSpPr/>
          <p:nvPr/>
        </p:nvSpPr>
        <p:spPr>
          <a:xfrm>
            <a:off x="4876800" y="1508587"/>
            <a:ext cx="4572000" cy="518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Kinds of fakes</a:t>
            </a:r>
            <a:endParaRPr lang="en-US" dirty="0"/>
          </a:p>
        </p:txBody>
      </p:sp>
      <p:sp>
        <p:nvSpPr>
          <p:cNvPr id="3" name="Content Placeholder 2"/>
          <p:cNvSpPr>
            <a:spLocks noGrp="1"/>
          </p:cNvSpPr>
          <p:nvPr>
            <p:ph idx="1"/>
          </p:nvPr>
        </p:nvSpPr>
        <p:spPr>
          <a:xfrm>
            <a:off x="609600" y="990600"/>
            <a:ext cx="4343400" cy="5135563"/>
          </a:xfrm>
        </p:spPr>
        <p:txBody>
          <a:bodyPr/>
          <a:lstStyle/>
          <a:p>
            <a:r>
              <a:rPr lang="en-US" dirty="0" smtClean="0"/>
              <a:t>Synthetic images</a:t>
            </a:r>
          </a:p>
          <a:p>
            <a:endParaRPr lang="en-US" dirty="0"/>
          </a:p>
          <a:p>
            <a:endParaRPr lang="en-US" dirty="0" smtClean="0"/>
          </a:p>
          <a:p>
            <a:r>
              <a:rPr lang="en-US" dirty="0" smtClean="0"/>
              <a:t>Manipulated images</a:t>
            </a:r>
          </a:p>
          <a:p>
            <a:pPr lvl="1"/>
            <a:r>
              <a:rPr lang="en-US" dirty="0" smtClean="0"/>
              <a:t>Photoshop</a:t>
            </a:r>
          </a:p>
          <a:p>
            <a:pPr lvl="1"/>
            <a:r>
              <a:rPr lang="en-US" dirty="0" smtClean="0"/>
              <a:t>Image-based relighting, etc.</a:t>
            </a:r>
          </a:p>
          <a:p>
            <a:endParaRPr lang="en-US" dirty="0"/>
          </a:p>
          <a:p>
            <a:r>
              <a:rPr lang="en-US" dirty="0" smtClean="0"/>
              <a:t>Deep fakes</a:t>
            </a:r>
            <a:endParaRPr lang="en-US" dirty="0"/>
          </a:p>
        </p:txBody>
      </p:sp>
      <p:sp>
        <p:nvSpPr>
          <p:cNvPr id="4" name="TextBox 3"/>
          <p:cNvSpPr txBox="1"/>
          <p:nvPr/>
        </p:nvSpPr>
        <p:spPr>
          <a:xfrm>
            <a:off x="5943600" y="346537"/>
            <a:ext cx="2443298" cy="523220"/>
          </a:xfrm>
          <a:prstGeom prst="rect">
            <a:avLst/>
          </a:prstGeom>
          <a:noFill/>
        </p:spPr>
        <p:txBody>
          <a:bodyPr wrap="none" rtlCol="0">
            <a:spAutoFit/>
          </a:bodyPr>
          <a:lstStyle/>
          <a:p>
            <a:r>
              <a:rPr lang="en-US" sz="2800" b="1" dirty="0" smtClean="0"/>
              <a:t>Danger Level</a:t>
            </a:r>
            <a:endParaRPr lang="en-US" sz="2800" b="1" dirty="0"/>
          </a:p>
        </p:txBody>
      </p:sp>
      <p:sp>
        <p:nvSpPr>
          <p:cNvPr id="5" name="TextBox 4"/>
          <p:cNvSpPr txBox="1"/>
          <p:nvPr/>
        </p:nvSpPr>
        <p:spPr>
          <a:xfrm>
            <a:off x="5400174" y="1014663"/>
            <a:ext cx="3733800" cy="1384995"/>
          </a:xfrm>
          <a:prstGeom prst="rect">
            <a:avLst/>
          </a:prstGeom>
          <a:noFill/>
        </p:spPr>
        <p:txBody>
          <a:bodyPr wrap="square" rtlCol="0">
            <a:spAutoFit/>
          </a:bodyPr>
          <a:lstStyle/>
          <a:p>
            <a:r>
              <a:rPr lang="en-US" sz="2800" b="1" dirty="0" smtClean="0">
                <a:solidFill>
                  <a:srgbClr val="F8F200"/>
                </a:solidFill>
              </a:rPr>
              <a:t>Yellow</a:t>
            </a:r>
            <a:r>
              <a:rPr lang="en-US" sz="2800" dirty="0" smtClean="0"/>
              <a:t>: Hard to make, easy to detect automatically</a:t>
            </a:r>
            <a:endParaRPr lang="en-US" sz="2800" dirty="0"/>
          </a:p>
        </p:txBody>
      </p:sp>
      <p:sp>
        <p:nvSpPr>
          <p:cNvPr id="6" name="TextBox 5"/>
          <p:cNvSpPr txBox="1"/>
          <p:nvPr/>
        </p:nvSpPr>
        <p:spPr>
          <a:xfrm>
            <a:off x="5410200" y="3061574"/>
            <a:ext cx="3810000" cy="1815882"/>
          </a:xfrm>
          <a:prstGeom prst="rect">
            <a:avLst/>
          </a:prstGeom>
          <a:noFill/>
        </p:spPr>
        <p:txBody>
          <a:bodyPr wrap="square" rtlCol="0">
            <a:spAutoFit/>
          </a:bodyPr>
          <a:lstStyle/>
          <a:p>
            <a:r>
              <a:rPr lang="en-US" sz="2800" b="1" dirty="0" smtClean="0">
                <a:solidFill>
                  <a:srgbClr val="FFC000"/>
                </a:solidFill>
              </a:rPr>
              <a:t>Orange</a:t>
            </a:r>
            <a:r>
              <a:rPr lang="en-US" sz="2800" dirty="0" smtClean="0"/>
              <a:t>: Easy to make for images, hard for video; harder to detect automatically</a:t>
            </a:r>
            <a:endParaRPr lang="en-US" sz="2800" dirty="0"/>
          </a:p>
        </p:txBody>
      </p:sp>
      <p:sp>
        <p:nvSpPr>
          <p:cNvPr id="7" name="TextBox 6"/>
          <p:cNvSpPr txBox="1"/>
          <p:nvPr/>
        </p:nvSpPr>
        <p:spPr>
          <a:xfrm>
            <a:off x="5362074" y="5029200"/>
            <a:ext cx="3810000" cy="1815882"/>
          </a:xfrm>
          <a:prstGeom prst="rect">
            <a:avLst/>
          </a:prstGeom>
          <a:noFill/>
        </p:spPr>
        <p:txBody>
          <a:bodyPr wrap="square" rtlCol="0">
            <a:spAutoFit/>
          </a:bodyPr>
          <a:lstStyle/>
          <a:p>
            <a:r>
              <a:rPr lang="en-US" sz="2800" b="1" dirty="0" smtClean="0">
                <a:solidFill>
                  <a:srgbClr val="FF0000"/>
                </a:solidFill>
              </a:rPr>
              <a:t>Red</a:t>
            </a:r>
            <a:r>
              <a:rPr lang="en-US" sz="2800" dirty="0" smtClean="0"/>
              <a:t>: Very easy to make for images or video; hard to detect automatically</a:t>
            </a:r>
            <a:endParaRPr lang="en-US" sz="2800" dirty="0"/>
          </a:p>
        </p:txBody>
      </p:sp>
    </p:spTree>
    <p:extLst>
      <p:ext uri="{BB962C8B-B14F-4D97-AF65-F5344CB8AC3E}">
        <p14:creationId xmlns:p14="http://schemas.microsoft.com/office/powerpoint/2010/main" val="28409047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5715000"/>
            <a:ext cx="7391400" cy="646331"/>
          </a:xfrm>
          <a:prstGeom prst="rect">
            <a:avLst/>
          </a:prstGeom>
          <a:noFill/>
        </p:spPr>
        <p:txBody>
          <a:bodyPr wrap="square" rtlCol="0">
            <a:spAutoFit/>
          </a:bodyPr>
          <a:lstStyle/>
          <a:p>
            <a:r>
              <a:rPr lang="en-US" dirty="0" smtClean="0"/>
              <a:t>1950: Doctored photo of Senator </a:t>
            </a:r>
            <a:r>
              <a:rPr lang="en-US" dirty="0" err="1" smtClean="0"/>
              <a:t>Tydings</a:t>
            </a:r>
            <a:r>
              <a:rPr lang="en-US" dirty="0" smtClean="0"/>
              <a:t> talking with Browder, the leader of the communist party, contributed to </a:t>
            </a:r>
            <a:r>
              <a:rPr lang="en-US" dirty="0" err="1" smtClean="0"/>
              <a:t>Tydings</a:t>
            </a:r>
            <a:r>
              <a:rPr lang="en-US" dirty="0" smtClean="0"/>
              <a:t>’ electoral defeat</a:t>
            </a:r>
            <a:endParaRPr lang="en-US" dirty="0"/>
          </a:p>
        </p:txBody>
      </p:sp>
      <p:pic>
        <p:nvPicPr>
          <p:cNvPr id="1080322" name="Picture 2" descr="http://www.cs.dartmouth.edu/farid/research/digitaltampering/tydings1.jpg"/>
          <p:cNvPicPr>
            <a:picLocks noChangeAspect="1" noChangeArrowheads="1"/>
          </p:cNvPicPr>
          <p:nvPr/>
        </p:nvPicPr>
        <p:blipFill>
          <a:blip r:embed="rId2" cstate="print"/>
          <a:srcRect/>
          <a:stretch>
            <a:fillRect/>
          </a:stretch>
        </p:blipFill>
        <p:spPr bwMode="auto">
          <a:xfrm>
            <a:off x="2286000" y="1981200"/>
            <a:ext cx="4419600" cy="3547625"/>
          </a:xfrm>
          <a:prstGeom prst="rect">
            <a:avLst/>
          </a:prstGeom>
          <a:noFill/>
        </p:spPr>
      </p:pic>
      <p:sp>
        <p:nvSpPr>
          <p:cNvPr id="8" name="Title 7"/>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4" descr="http://www.cs.dartmouth.edu/farid/research/digitaltampering/kentstate1+2.jpg"/>
          <p:cNvPicPr>
            <a:picLocks noChangeAspect="1" noChangeArrowheads="1"/>
          </p:cNvPicPr>
          <p:nvPr/>
        </p:nvPicPr>
        <p:blipFill>
          <a:blip r:embed="rId2" cstate="print"/>
          <a:srcRect/>
          <a:stretch>
            <a:fillRect/>
          </a:stretch>
        </p:blipFill>
        <p:spPr bwMode="auto">
          <a:xfrm>
            <a:off x="1066800" y="2133600"/>
            <a:ext cx="7362759" cy="2819400"/>
          </a:xfrm>
          <a:prstGeom prst="rect">
            <a:avLst/>
          </a:prstGeom>
          <a:noFill/>
        </p:spPr>
      </p:pic>
      <p:sp>
        <p:nvSpPr>
          <p:cNvPr id="8" name="TextBox 7"/>
          <p:cNvSpPr txBox="1"/>
          <p:nvPr/>
        </p:nvSpPr>
        <p:spPr>
          <a:xfrm>
            <a:off x="1142999" y="5715000"/>
            <a:ext cx="7391400" cy="369332"/>
          </a:xfrm>
          <a:prstGeom prst="rect">
            <a:avLst/>
          </a:prstGeom>
          <a:noFill/>
        </p:spPr>
        <p:txBody>
          <a:bodyPr wrap="square" rtlCol="0">
            <a:spAutoFit/>
          </a:bodyPr>
          <a:lstStyle/>
          <a:p>
            <a:r>
              <a:rPr lang="en-US" dirty="0" smtClean="0"/>
              <a:t>Pulitzer Prize winning photograph of Kent State killing (1970)</a:t>
            </a:r>
            <a:endParaRPr lang="en-US" dirty="0"/>
          </a:p>
        </p:txBody>
      </p:sp>
      <p:sp>
        <p:nvSpPr>
          <p:cNvPr id="10" name="Title 9"/>
          <p:cNvSpPr>
            <a:spLocks noGrp="1"/>
          </p:cNvSpPr>
          <p:nvPr>
            <p:ph type="title"/>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82370" name="Picture 2" descr="http://www.cs.dartmouth.edu/farid/research/digitaltampering/maogangoffour1+2.jpg"/>
          <p:cNvPicPr>
            <a:picLocks noChangeAspect="1" noChangeArrowheads="1"/>
          </p:cNvPicPr>
          <p:nvPr/>
        </p:nvPicPr>
        <p:blipFill>
          <a:blip r:embed="rId2" cstate="print"/>
          <a:srcRect/>
          <a:stretch>
            <a:fillRect/>
          </a:stretch>
        </p:blipFill>
        <p:spPr bwMode="auto">
          <a:xfrm>
            <a:off x="1600200" y="1524000"/>
            <a:ext cx="6553200" cy="4474349"/>
          </a:xfrm>
          <a:prstGeom prst="rect">
            <a:avLst/>
          </a:prstGeom>
          <a:noFill/>
        </p:spPr>
      </p:pic>
      <p:sp>
        <p:nvSpPr>
          <p:cNvPr id="5" name="TextBox 4"/>
          <p:cNvSpPr txBox="1"/>
          <p:nvPr/>
        </p:nvSpPr>
        <p:spPr>
          <a:xfrm>
            <a:off x="1676400" y="6248399"/>
            <a:ext cx="3634328" cy="369332"/>
          </a:xfrm>
          <a:prstGeom prst="rect">
            <a:avLst/>
          </a:prstGeom>
          <a:noFill/>
        </p:spPr>
        <p:txBody>
          <a:bodyPr wrap="none" rtlCol="0">
            <a:spAutoFit/>
          </a:bodyPr>
          <a:lstStyle/>
          <a:p>
            <a:r>
              <a:rPr lang="en-US" dirty="0" smtClean="0"/>
              <a:t>Gang of Four are removed (1976)</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85442" name="Picture 2" descr="http://www.cs.dartmouth.edu/farid/research/digitaltampering/oprah1+2.jpg"/>
          <p:cNvPicPr>
            <a:picLocks noChangeAspect="1" noChangeArrowheads="1"/>
          </p:cNvPicPr>
          <p:nvPr/>
        </p:nvPicPr>
        <p:blipFill>
          <a:blip r:embed="rId2" cstate="print"/>
          <a:srcRect/>
          <a:stretch>
            <a:fillRect/>
          </a:stretch>
        </p:blipFill>
        <p:spPr bwMode="auto">
          <a:xfrm>
            <a:off x="1828800" y="1066800"/>
            <a:ext cx="6781800" cy="4930647"/>
          </a:xfrm>
          <a:prstGeom prst="rect">
            <a:avLst/>
          </a:prstGeom>
          <a:noFill/>
        </p:spPr>
      </p:pic>
      <p:sp>
        <p:nvSpPr>
          <p:cNvPr id="5" name="Rectangle 4"/>
          <p:cNvSpPr/>
          <p:nvPr/>
        </p:nvSpPr>
        <p:spPr>
          <a:xfrm>
            <a:off x="5334000" y="761999"/>
            <a:ext cx="4038600" cy="5410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33400" y="6248399"/>
            <a:ext cx="7498848" cy="369332"/>
          </a:xfrm>
          <a:prstGeom prst="rect">
            <a:avLst/>
          </a:prstGeom>
          <a:noFill/>
        </p:spPr>
        <p:txBody>
          <a:bodyPr wrap="none" rtlCol="0">
            <a:spAutoFit/>
          </a:bodyPr>
          <a:lstStyle/>
          <a:p>
            <a:r>
              <a:rPr lang="en-US" dirty="0" smtClean="0"/>
              <a:t>1989 composite of Oprah and Ann-Margret (without either’s permission)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86468" name="Picture 4" descr="http://www.cs.dartmouth.edu/farid/research/digitaltampering/latimes1+2+3.jpg"/>
          <p:cNvPicPr>
            <a:picLocks noChangeAspect="1" noChangeArrowheads="1"/>
          </p:cNvPicPr>
          <p:nvPr/>
        </p:nvPicPr>
        <p:blipFill>
          <a:blip r:embed="rId2" cstate="print"/>
          <a:srcRect/>
          <a:stretch>
            <a:fillRect/>
          </a:stretch>
        </p:blipFill>
        <p:spPr bwMode="auto">
          <a:xfrm>
            <a:off x="2819400" y="1143001"/>
            <a:ext cx="6762750" cy="4667251"/>
          </a:xfrm>
          <a:prstGeom prst="rect">
            <a:avLst/>
          </a:prstGeom>
          <a:noFill/>
        </p:spPr>
      </p:pic>
      <p:sp>
        <p:nvSpPr>
          <p:cNvPr id="6" name="TextBox 5"/>
          <p:cNvSpPr txBox="1"/>
          <p:nvPr/>
        </p:nvSpPr>
        <p:spPr>
          <a:xfrm>
            <a:off x="2514600" y="6019800"/>
            <a:ext cx="7323608" cy="369332"/>
          </a:xfrm>
          <a:prstGeom prst="rect">
            <a:avLst/>
          </a:prstGeom>
          <a:noFill/>
        </p:spPr>
        <p:txBody>
          <a:bodyPr wrap="none" rtlCol="0">
            <a:spAutoFit/>
          </a:bodyPr>
          <a:lstStyle/>
          <a:p>
            <a:r>
              <a:rPr lang="en-US" dirty="0" smtClean="0"/>
              <a:t>2003: Long-time staff photographer for LA Times was fired for this one</a:t>
            </a:r>
            <a:endParaRPr lang="en-US" dirty="0"/>
          </a:p>
        </p:txBody>
      </p:sp>
      <p:sp>
        <p:nvSpPr>
          <p:cNvPr id="7" name="TextBox 6"/>
          <p:cNvSpPr txBox="1"/>
          <p:nvPr/>
        </p:nvSpPr>
        <p:spPr>
          <a:xfrm>
            <a:off x="8305801" y="1447800"/>
            <a:ext cx="1838965" cy="369332"/>
          </a:xfrm>
          <a:prstGeom prst="rect">
            <a:avLst/>
          </a:prstGeom>
          <a:noFill/>
        </p:spPr>
        <p:txBody>
          <a:bodyPr wrap="none" rtlCol="0">
            <a:spAutoFit/>
          </a:bodyPr>
          <a:lstStyle/>
          <a:p>
            <a:r>
              <a:rPr lang="en-US" dirty="0" smtClean="0"/>
              <a:t>Published photo</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3394" name="Picture 2" descr="http://www.cs.dartmouth.edu/farid/research/digitaltampering/hatshepsut1+2.jpg"/>
          <p:cNvPicPr>
            <a:picLocks noChangeAspect="1" noChangeArrowheads="1"/>
          </p:cNvPicPr>
          <p:nvPr/>
        </p:nvPicPr>
        <p:blipFill>
          <a:blip r:embed="rId2" cstate="print"/>
          <a:srcRect/>
          <a:stretch>
            <a:fillRect/>
          </a:stretch>
        </p:blipFill>
        <p:spPr bwMode="auto">
          <a:xfrm>
            <a:off x="381000" y="2057400"/>
            <a:ext cx="8632274" cy="2590800"/>
          </a:xfrm>
          <a:prstGeom prst="rect">
            <a:avLst/>
          </a:prstGeom>
          <a:noFill/>
        </p:spPr>
      </p:pic>
      <p:sp>
        <p:nvSpPr>
          <p:cNvPr id="5" name="Rectangle 4"/>
          <p:cNvSpPr/>
          <p:nvPr/>
        </p:nvSpPr>
        <p:spPr>
          <a:xfrm>
            <a:off x="4953000" y="1371600"/>
            <a:ext cx="4343400" cy="518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33400" y="4953000"/>
            <a:ext cx="5852884" cy="369332"/>
          </a:xfrm>
          <a:prstGeom prst="rect">
            <a:avLst/>
          </a:prstGeom>
          <a:noFill/>
        </p:spPr>
        <p:txBody>
          <a:bodyPr wrap="none" rtlCol="0">
            <a:spAutoFit/>
          </a:bodyPr>
          <a:lstStyle/>
          <a:p>
            <a:r>
              <a:rPr lang="en-US" dirty="0" smtClean="0"/>
              <a:t>Photo from terrorist attack in 1997 in Hatshepsut, Egypt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87490" name="Picture 2" descr="http://www.cs.dartmouth.edu/farid/research/digitaltampering/kerryfonda1+2+3.jpg"/>
          <p:cNvPicPr>
            <a:picLocks noChangeAspect="1" noChangeArrowheads="1"/>
          </p:cNvPicPr>
          <p:nvPr/>
        </p:nvPicPr>
        <p:blipFill>
          <a:blip r:embed="rId3" cstate="print"/>
          <a:srcRect/>
          <a:stretch>
            <a:fillRect/>
          </a:stretch>
        </p:blipFill>
        <p:spPr bwMode="auto">
          <a:xfrm>
            <a:off x="1066800" y="533400"/>
            <a:ext cx="5829300" cy="5730499"/>
          </a:xfrm>
          <a:prstGeom prst="rect">
            <a:avLst/>
          </a:prstGeom>
          <a:noFill/>
        </p:spPr>
      </p:pic>
      <p:sp>
        <p:nvSpPr>
          <p:cNvPr id="5" name="TextBox 4"/>
          <p:cNvSpPr txBox="1"/>
          <p:nvPr/>
        </p:nvSpPr>
        <p:spPr>
          <a:xfrm>
            <a:off x="1295401" y="6248399"/>
            <a:ext cx="3198311" cy="369332"/>
          </a:xfrm>
          <a:prstGeom prst="rect">
            <a:avLst/>
          </a:prstGeom>
          <a:noFill/>
        </p:spPr>
        <p:txBody>
          <a:bodyPr wrap="none" rtlCol="0">
            <a:spAutoFit/>
          </a:bodyPr>
          <a:lstStyle/>
          <a:p>
            <a:r>
              <a:rPr lang="en-US" dirty="0" smtClean="0"/>
              <a:t>Kerry at Rally for Peace 1971</a:t>
            </a:r>
            <a:endParaRPr lang="en-US" dirty="0"/>
          </a:p>
        </p:txBody>
      </p:sp>
      <p:sp>
        <p:nvSpPr>
          <p:cNvPr id="6" name="TextBox 5"/>
          <p:cNvSpPr txBox="1"/>
          <p:nvPr/>
        </p:nvSpPr>
        <p:spPr>
          <a:xfrm>
            <a:off x="5105400" y="6248399"/>
            <a:ext cx="2403222" cy="369332"/>
          </a:xfrm>
          <a:prstGeom prst="rect">
            <a:avLst/>
          </a:prstGeom>
          <a:noFill/>
        </p:spPr>
        <p:txBody>
          <a:bodyPr wrap="none" rtlCol="0">
            <a:spAutoFit/>
          </a:bodyPr>
          <a:lstStyle/>
          <a:p>
            <a:r>
              <a:rPr lang="en-US" dirty="0" smtClean="0"/>
              <a:t>Fonda at rally in 1972</a:t>
            </a:r>
            <a:endParaRPr lang="en-US" dirty="0"/>
          </a:p>
        </p:txBody>
      </p:sp>
      <p:sp>
        <p:nvSpPr>
          <p:cNvPr id="7" name="TextBox 6"/>
          <p:cNvSpPr txBox="1"/>
          <p:nvPr/>
        </p:nvSpPr>
        <p:spPr>
          <a:xfrm>
            <a:off x="4572000" y="1143000"/>
            <a:ext cx="3886200" cy="2031325"/>
          </a:xfrm>
          <a:prstGeom prst="rect">
            <a:avLst/>
          </a:prstGeom>
          <a:noFill/>
        </p:spPr>
        <p:txBody>
          <a:bodyPr wrap="square" rtlCol="0">
            <a:spAutoFit/>
          </a:bodyPr>
          <a:lstStyle/>
          <a:p>
            <a:r>
              <a:rPr lang="en-US" dirty="0" smtClean="0"/>
              <a:t>Caption: “Actress and Anti-war activist Jane Fonda speaks to a crowd of Vietnam veterans, as activist and former Vietnam vet John Kerry listens and prepares to speak next concerning the war in Vietnam.” (AP Photo)</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89538" name="Picture 2" descr="http://www.cs.dartmouth.edu/farid/research/digitaltampering/condirice1+2.jpg"/>
          <p:cNvPicPr>
            <a:picLocks noChangeAspect="1" noChangeArrowheads="1"/>
          </p:cNvPicPr>
          <p:nvPr/>
        </p:nvPicPr>
        <p:blipFill>
          <a:blip r:embed="rId2" cstate="print"/>
          <a:srcRect/>
          <a:stretch>
            <a:fillRect/>
          </a:stretch>
        </p:blipFill>
        <p:spPr bwMode="auto">
          <a:xfrm>
            <a:off x="990600" y="1828800"/>
            <a:ext cx="8001000" cy="3075812"/>
          </a:xfrm>
          <a:prstGeom prst="rect">
            <a:avLst/>
          </a:prstGeom>
          <a:noFill/>
        </p:spPr>
      </p:pic>
      <p:sp>
        <p:nvSpPr>
          <p:cNvPr id="5" name="TextBox 4"/>
          <p:cNvSpPr txBox="1"/>
          <p:nvPr/>
        </p:nvSpPr>
        <p:spPr>
          <a:xfrm>
            <a:off x="990600" y="5181600"/>
            <a:ext cx="2809552" cy="369332"/>
          </a:xfrm>
          <a:prstGeom prst="rect">
            <a:avLst/>
          </a:prstGeom>
          <a:noFill/>
        </p:spPr>
        <p:txBody>
          <a:bodyPr wrap="none" rtlCol="0">
            <a:spAutoFit/>
          </a:bodyPr>
          <a:lstStyle/>
          <a:p>
            <a:r>
              <a:rPr lang="en-US" dirty="0" smtClean="0"/>
              <a:t>2005: USA Today SNAFU</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91586" name="Picture 2" descr="http://www.cs.dartmouth.edu/farid/research/digitaltampering/reuters1+3.jpg"/>
          <p:cNvPicPr>
            <a:picLocks noChangeAspect="1" noChangeArrowheads="1"/>
          </p:cNvPicPr>
          <p:nvPr/>
        </p:nvPicPr>
        <p:blipFill>
          <a:blip r:embed="rId2" cstate="print"/>
          <a:srcRect/>
          <a:stretch>
            <a:fillRect/>
          </a:stretch>
        </p:blipFill>
        <p:spPr bwMode="auto">
          <a:xfrm>
            <a:off x="641684" y="1828800"/>
            <a:ext cx="8554717" cy="2895600"/>
          </a:xfrm>
          <a:prstGeom prst="rect">
            <a:avLst/>
          </a:prstGeom>
          <a:noFill/>
        </p:spPr>
      </p:pic>
      <p:sp>
        <p:nvSpPr>
          <p:cNvPr id="5" name="TextBox 4"/>
          <p:cNvSpPr txBox="1"/>
          <p:nvPr/>
        </p:nvSpPr>
        <p:spPr>
          <a:xfrm>
            <a:off x="641685" y="5257801"/>
            <a:ext cx="8011937" cy="646331"/>
          </a:xfrm>
          <a:prstGeom prst="rect">
            <a:avLst/>
          </a:prstGeom>
          <a:noFill/>
        </p:spPr>
        <p:txBody>
          <a:bodyPr wrap="none" rtlCol="0">
            <a:spAutoFit/>
          </a:bodyPr>
          <a:lstStyle/>
          <a:p>
            <a:r>
              <a:rPr lang="en-US" dirty="0" smtClean="0"/>
              <a:t>2006: Photo by </a:t>
            </a:r>
            <a:r>
              <a:rPr lang="en-US" dirty="0" err="1" smtClean="0"/>
              <a:t>Adnan</a:t>
            </a:r>
            <a:r>
              <a:rPr lang="en-US" dirty="0" smtClean="0"/>
              <a:t> Hajj of strikes on Lebanon (original on right)</a:t>
            </a:r>
          </a:p>
          <a:p>
            <a:r>
              <a:rPr lang="en-US" dirty="0" smtClean="0"/>
              <a:t>Later, all of Hajj’s photos were removed from AP and a photo editor was fired.</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92610" name="Picture 2" descr="http://www.cs.dartmouth.edu/farid/research/digitaltampering/redbook_faithhill1+2.jpg"/>
          <p:cNvPicPr>
            <a:picLocks noChangeAspect="1" noChangeArrowheads="1"/>
          </p:cNvPicPr>
          <p:nvPr/>
        </p:nvPicPr>
        <p:blipFill>
          <a:blip r:embed="rId2" cstate="print"/>
          <a:srcRect/>
          <a:stretch>
            <a:fillRect/>
          </a:stretch>
        </p:blipFill>
        <p:spPr bwMode="auto">
          <a:xfrm>
            <a:off x="838200" y="838200"/>
            <a:ext cx="7773995" cy="5343525"/>
          </a:xfrm>
          <a:prstGeom prst="rect">
            <a:avLst/>
          </a:prstGeom>
          <a:noFill/>
        </p:spPr>
      </p:pic>
      <p:sp>
        <p:nvSpPr>
          <p:cNvPr id="5" name="TextBox 4"/>
          <p:cNvSpPr txBox="1"/>
          <p:nvPr/>
        </p:nvSpPr>
        <p:spPr>
          <a:xfrm>
            <a:off x="1600200" y="6400799"/>
            <a:ext cx="6575839" cy="369332"/>
          </a:xfrm>
          <a:prstGeom prst="rect">
            <a:avLst/>
          </a:prstGeom>
          <a:noFill/>
        </p:spPr>
        <p:txBody>
          <a:bodyPr wrap="none" rtlCol="0">
            <a:spAutoFit/>
          </a:bodyPr>
          <a:lstStyle/>
          <a:p>
            <a:r>
              <a:rPr lang="en-US" dirty="0" smtClean="0"/>
              <a:t>2007 Retouching is “completely in line with industry standards”</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CG vs. Real: Can you do it?</a:t>
            </a:r>
            <a:endParaRPr lang="en-US" dirty="0"/>
          </a:p>
        </p:txBody>
      </p:sp>
      <p:sp>
        <p:nvSpPr>
          <p:cNvPr id="3" name="Content Placeholder 2"/>
          <p:cNvSpPr>
            <a:spLocks noGrp="1"/>
          </p:cNvSpPr>
          <p:nvPr>
            <p:ph idx="1"/>
          </p:nvPr>
        </p:nvSpPr>
        <p:spPr/>
        <p:txBody>
          <a:bodyPr>
            <a:normAutofit/>
          </a:bodyPr>
          <a:lstStyle/>
          <a:p>
            <a:r>
              <a:rPr lang="en-US" sz="2800" dirty="0">
                <a:hlinkClick r:id="rId2"/>
              </a:rPr>
              <a:t>http://area.autodesk.com/fakeorfoto/</a:t>
            </a:r>
            <a:endParaRPr lang="en-US" sz="2800" dirty="0"/>
          </a:p>
          <a:p>
            <a:r>
              <a:rPr lang="en-US" sz="2800" dirty="0" smtClean="0"/>
              <a:t>I can’t! (I got 2/10 this time)</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www.fourandsix.com/storage/photo-tampering-history/Jun2013-first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1828800"/>
            <a:ext cx="8321295" cy="4114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80553" y="1446362"/>
            <a:ext cx="4343400" cy="518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629400" y="6324600"/>
            <a:ext cx="2287806" cy="369332"/>
          </a:xfrm>
          <a:prstGeom prst="rect">
            <a:avLst/>
          </a:prstGeom>
          <a:noFill/>
        </p:spPr>
        <p:txBody>
          <a:bodyPr wrap="none" rtlCol="0">
            <a:spAutoFit/>
          </a:bodyPr>
          <a:lstStyle/>
          <a:p>
            <a:r>
              <a:rPr lang="en-US" dirty="0" smtClean="0"/>
              <a:t>2013: Fake fattening</a:t>
            </a:r>
            <a:endParaRPr lang="en-US" dirty="0"/>
          </a:p>
        </p:txBody>
      </p:sp>
    </p:spTree>
    <p:extLst>
      <p:ext uri="{BB962C8B-B14F-4D97-AF65-F5344CB8AC3E}">
        <p14:creationId xmlns:p14="http://schemas.microsoft.com/office/powerpoint/2010/main" val="2872835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fourandsix.com/storage/photo-tampering-history/Aug2007-Sarkoz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19200"/>
            <a:ext cx="6930009" cy="3276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1999" y="5486400"/>
            <a:ext cx="7924800" cy="646331"/>
          </a:xfrm>
          <a:prstGeom prst="rect">
            <a:avLst/>
          </a:prstGeom>
          <a:noFill/>
        </p:spPr>
        <p:txBody>
          <a:bodyPr wrap="square" rtlCol="0">
            <a:spAutoFit/>
          </a:bodyPr>
          <a:lstStyle/>
          <a:p>
            <a:r>
              <a:rPr lang="en-US" dirty="0"/>
              <a:t>The French Magazine Paris Match altered a photograph of French President Nicolas Sarkozy by removing some body fat</a:t>
            </a:r>
            <a:r>
              <a:rPr lang="en-US" dirty="0" smtClean="0"/>
              <a:t>. (2007)</a:t>
            </a:r>
            <a:endParaRPr lang="en-US" dirty="0"/>
          </a:p>
        </p:txBody>
      </p:sp>
    </p:spTree>
    <p:extLst>
      <p:ext uri="{BB962C8B-B14F-4D97-AF65-F5344CB8AC3E}">
        <p14:creationId xmlns:p14="http://schemas.microsoft.com/office/powerpoint/2010/main" val="10643633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134821" y="6412468"/>
            <a:ext cx="9033242" cy="369332"/>
          </a:xfrm>
          <a:prstGeom prst="rect">
            <a:avLst/>
          </a:prstGeom>
          <a:noFill/>
        </p:spPr>
        <p:txBody>
          <a:bodyPr wrap="none" rtlCol="0">
            <a:spAutoFit/>
          </a:bodyPr>
          <a:lstStyle/>
          <a:p>
            <a:r>
              <a:rPr lang="en-US" dirty="0" smtClean="0"/>
              <a:t>2007: Zhou </a:t>
            </a:r>
            <a:r>
              <a:rPr lang="en-US" dirty="0" err="1" smtClean="0"/>
              <a:t>Zhenglong</a:t>
            </a:r>
            <a:r>
              <a:rPr lang="en-US" dirty="0" smtClean="0"/>
              <a:t> claimed to take 71 photos of the nearly extinct South China tiger</a:t>
            </a:r>
            <a:endParaRPr lang="en-US" dirty="0"/>
          </a:p>
        </p:txBody>
      </p:sp>
      <p:pic>
        <p:nvPicPr>
          <p:cNvPr id="1093634" name="Picture 2" descr="http://www.cs.dartmouth.edu/farid/research/digitaltampering/tiger1+2.jpg"/>
          <p:cNvPicPr>
            <a:picLocks noChangeAspect="1" noChangeArrowheads="1"/>
          </p:cNvPicPr>
          <p:nvPr/>
        </p:nvPicPr>
        <p:blipFill>
          <a:blip r:embed="rId3" cstate="print"/>
          <a:srcRect/>
          <a:stretch>
            <a:fillRect/>
          </a:stretch>
        </p:blipFill>
        <p:spPr bwMode="auto">
          <a:xfrm>
            <a:off x="24063" y="240269"/>
            <a:ext cx="9144000" cy="3076575"/>
          </a:xfrm>
          <a:prstGeom prst="rect">
            <a:avLst/>
          </a:prstGeom>
          <a:noFill/>
        </p:spPr>
      </p:pic>
      <p:sp>
        <p:nvSpPr>
          <p:cNvPr id="6" name="TextBox 5"/>
          <p:cNvSpPr txBox="1"/>
          <p:nvPr/>
        </p:nvSpPr>
        <p:spPr>
          <a:xfrm>
            <a:off x="1471864" y="3288268"/>
            <a:ext cx="1697901" cy="369332"/>
          </a:xfrm>
          <a:prstGeom prst="rect">
            <a:avLst/>
          </a:prstGeom>
          <a:noFill/>
        </p:spPr>
        <p:txBody>
          <a:bodyPr wrap="none" rtlCol="0">
            <a:spAutoFit/>
          </a:bodyPr>
          <a:lstStyle/>
          <a:p>
            <a:r>
              <a:rPr lang="en-US" dirty="0" smtClean="0"/>
              <a:t>Claimed Photo</a:t>
            </a:r>
            <a:endParaRPr lang="en-US" dirty="0"/>
          </a:p>
        </p:txBody>
      </p:sp>
      <p:sp>
        <p:nvSpPr>
          <p:cNvPr id="7" name="TextBox 6"/>
          <p:cNvSpPr txBox="1"/>
          <p:nvPr/>
        </p:nvSpPr>
        <p:spPr>
          <a:xfrm>
            <a:off x="6729664" y="3288268"/>
            <a:ext cx="851515" cy="369332"/>
          </a:xfrm>
          <a:prstGeom prst="rect">
            <a:avLst/>
          </a:prstGeom>
          <a:noFill/>
        </p:spPr>
        <p:txBody>
          <a:bodyPr wrap="none" rtlCol="0">
            <a:spAutoFit/>
          </a:bodyPr>
          <a:lstStyle/>
          <a:p>
            <a:r>
              <a:rPr lang="en-US" dirty="0" smtClean="0"/>
              <a:t>Poster</a:t>
            </a:r>
            <a:endParaRPr lang="en-US" dirty="0"/>
          </a:p>
        </p:txBody>
      </p:sp>
      <p:pic>
        <p:nvPicPr>
          <p:cNvPr id="1093636" name="Picture 4" descr="http://www.cs.dartmouth.edu/farid/research/digitaltampering/tiger.gif"/>
          <p:cNvPicPr>
            <a:picLocks noChangeAspect="1" noChangeArrowheads="1" noCrop="1"/>
          </p:cNvPicPr>
          <p:nvPr/>
        </p:nvPicPr>
        <p:blipFill>
          <a:blip r:embed="rId4" cstate="print"/>
          <a:srcRect/>
          <a:stretch>
            <a:fillRect/>
          </a:stretch>
        </p:blipFill>
        <p:spPr bwMode="auto">
          <a:xfrm>
            <a:off x="2843464" y="3962400"/>
            <a:ext cx="3552825" cy="2438400"/>
          </a:xfrm>
          <a:prstGeom prst="rect">
            <a:avLst/>
          </a:prstGeom>
          <a:noFill/>
        </p:spPr>
      </p:pic>
      <p:sp>
        <p:nvSpPr>
          <p:cNvPr id="9" name="TextBox 8"/>
          <p:cNvSpPr txBox="1"/>
          <p:nvPr/>
        </p:nvSpPr>
        <p:spPr>
          <a:xfrm>
            <a:off x="6501064" y="5029200"/>
            <a:ext cx="979755" cy="369332"/>
          </a:xfrm>
          <a:prstGeom prst="rect">
            <a:avLst/>
          </a:prstGeom>
          <a:noFill/>
        </p:spPr>
        <p:txBody>
          <a:bodyPr wrap="none" rtlCol="0">
            <a:spAutoFit/>
          </a:bodyPr>
          <a:lstStyle/>
          <a:p>
            <a:r>
              <a:rPr lang="en-US" dirty="0" smtClean="0"/>
              <a:t>Overlay</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www.fourandsix.com/storage/photo-tampering-history/Sep2011-Hel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0" y="6383546"/>
            <a:ext cx="8135689" cy="369332"/>
          </a:xfrm>
          <a:prstGeom prst="rect">
            <a:avLst/>
          </a:prstGeom>
          <a:noFill/>
        </p:spPr>
        <p:txBody>
          <a:bodyPr wrap="none" rtlCol="0">
            <a:spAutoFit/>
          </a:bodyPr>
          <a:lstStyle/>
          <a:p>
            <a:r>
              <a:rPr lang="en-US" dirty="0" smtClean="0"/>
              <a:t>Similar scandal in 2011 from </a:t>
            </a:r>
            <a:r>
              <a:rPr lang="en-US" dirty="0" err="1" smtClean="0"/>
              <a:t>Terje</a:t>
            </a:r>
            <a:r>
              <a:rPr lang="en-US" dirty="0" smtClean="0"/>
              <a:t> </a:t>
            </a:r>
            <a:r>
              <a:rPr lang="en-US" dirty="0" err="1" smtClean="0"/>
              <a:t>Helleso</a:t>
            </a:r>
            <a:r>
              <a:rPr lang="en-US" dirty="0" smtClean="0"/>
              <a:t> who won Swedish </a:t>
            </a:r>
            <a:r>
              <a:rPr lang="en-US" dirty="0" err="1" smtClean="0"/>
              <a:t>Env</a:t>
            </a:r>
            <a:r>
              <a:rPr lang="en-US" dirty="0" smtClean="0"/>
              <a:t>. Prot. award</a:t>
            </a:r>
            <a:endParaRPr lang="en-US" dirty="0"/>
          </a:p>
        </p:txBody>
      </p:sp>
    </p:spTree>
    <p:extLst>
      <p:ext uri="{BB962C8B-B14F-4D97-AF65-F5344CB8AC3E}">
        <p14:creationId xmlns:p14="http://schemas.microsoft.com/office/powerpoint/2010/main" val="12744780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fourandsix.com/storage/photo-tampering-history/Jan2012-Russ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7945" y="48958"/>
            <a:ext cx="4297123" cy="5791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34452" y="5910607"/>
            <a:ext cx="8229601" cy="923330"/>
          </a:xfrm>
          <a:prstGeom prst="rect">
            <a:avLst/>
          </a:prstGeom>
          <a:noFill/>
        </p:spPr>
        <p:txBody>
          <a:bodyPr wrap="square" rtlCol="0">
            <a:spAutoFit/>
          </a:bodyPr>
          <a:lstStyle/>
          <a:p>
            <a:r>
              <a:rPr lang="en-US" dirty="0" smtClean="0"/>
              <a:t>(2012) A </a:t>
            </a:r>
            <a:r>
              <a:rPr lang="en-US" dirty="0"/>
              <a:t>Russian newspaper distributed by a pro-Kremlin group printed a photograph showing blogger/activist </a:t>
            </a:r>
            <a:r>
              <a:rPr lang="en-US" dirty="0" err="1"/>
              <a:t>Aleksei</a:t>
            </a:r>
            <a:r>
              <a:rPr lang="en-US" dirty="0"/>
              <a:t> </a:t>
            </a:r>
            <a:r>
              <a:rPr lang="en-US" dirty="0" err="1"/>
              <a:t>Navalny</a:t>
            </a:r>
            <a:r>
              <a:rPr lang="en-US" dirty="0"/>
              <a:t> standing beside Boris A. </a:t>
            </a:r>
            <a:r>
              <a:rPr lang="en-US" dirty="0" err="1"/>
              <a:t>Berezovsky</a:t>
            </a:r>
            <a:r>
              <a:rPr lang="en-US" dirty="0"/>
              <a:t>, an exiled financier being sought by Russian police.</a:t>
            </a:r>
          </a:p>
        </p:txBody>
      </p:sp>
    </p:spTree>
    <p:extLst>
      <p:ext uri="{BB962C8B-B14F-4D97-AF65-F5344CB8AC3E}">
        <p14:creationId xmlns:p14="http://schemas.microsoft.com/office/powerpoint/2010/main" val="31925613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96706" name="Picture 2" descr="http://www.cs.dartmouth.edu/farid/research/digitaltampering/sarahpalin1.jpg"/>
          <p:cNvPicPr>
            <a:picLocks noChangeAspect="1" noChangeArrowheads="1"/>
          </p:cNvPicPr>
          <p:nvPr/>
        </p:nvPicPr>
        <p:blipFill>
          <a:blip r:embed="rId2" cstate="print"/>
          <a:srcRect/>
          <a:stretch>
            <a:fillRect/>
          </a:stretch>
        </p:blipFill>
        <p:spPr bwMode="auto">
          <a:xfrm>
            <a:off x="228600" y="1524000"/>
            <a:ext cx="8610600" cy="4099895"/>
          </a:xfrm>
          <a:prstGeom prst="rect">
            <a:avLst/>
          </a:prstGeom>
          <a:noFill/>
        </p:spPr>
      </p:pic>
      <p:sp>
        <p:nvSpPr>
          <p:cNvPr id="5" name="TextBox 4"/>
          <p:cNvSpPr txBox="1"/>
          <p:nvPr/>
        </p:nvSpPr>
        <p:spPr>
          <a:xfrm>
            <a:off x="533401" y="5791199"/>
            <a:ext cx="697627" cy="369332"/>
          </a:xfrm>
          <a:prstGeom prst="rect">
            <a:avLst/>
          </a:prstGeom>
          <a:noFill/>
        </p:spPr>
        <p:txBody>
          <a:bodyPr wrap="none" rtlCol="0">
            <a:spAutoFit/>
          </a:bodyPr>
          <a:lstStyle/>
          <a:p>
            <a:r>
              <a:rPr lang="en-US" dirty="0" smtClean="0"/>
              <a:t>2008</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98754" name="Picture 2" descr="http://www.cs.dartmouth.edu/farid/research/digitaltampering/malaysian.jpg"/>
          <p:cNvPicPr>
            <a:picLocks noChangeAspect="1" noChangeArrowheads="1"/>
          </p:cNvPicPr>
          <p:nvPr/>
        </p:nvPicPr>
        <p:blipFill>
          <a:blip r:embed="rId2" cstate="print"/>
          <a:srcRect/>
          <a:stretch>
            <a:fillRect/>
          </a:stretch>
        </p:blipFill>
        <p:spPr bwMode="auto">
          <a:xfrm>
            <a:off x="142876" y="1219201"/>
            <a:ext cx="8848725" cy="2743201"/>
          </a:xfrm>
          <a:prstGeom prst="rect">
            <a:avLst/>
          </a:prstGeom>
          <a:noFill/>
        </p:spPr>
      </p:pic>
      <p:sp>
        <p:nvSpPr>
          <p:cNvPr id="5" name="TextBox 4"/>
          <p:cNvSpPr txBox="1"/>
          <p:nvPr/>
        </p:nvSpPr>
        <p:spPr>
          <a:xfrm>
            <a:off x="304800" y="4267200"/>
            <a:ext cx="4114800" cy="923330"/>
          </a:xfrm>
          <a:prstGeom prst="rect">
            <a:avLst/>
          </a:prstGeom>
          <a:noFill/>
        </p:spPr>
        <p:txBody>
          <a:bodyPr wrap="square" rtlCol="0">
            <a:spAutoFit/>
          </a:bodyPr>
          <a:lstStyle/>
          <a:p>
            <a:r>
              <a:rPr lang="en-US" dirty="0" smtClean="0"/>
              <a:t>“Evidence” that Malaysian politician Jeffrey Wong Su En was knighted by the Queen (2010)</a:t>
            </a:r>
            <a:endParaRPr lang="en-US" dirty="0"/>
          </a:p>
        </p:txBody>
      </p:sp>
      <p:sp>
        <p:nvSpPr>
          <p:cNvPr id="6" name="Rectangle 5"/>
          <p:cNvSpPr/>
          <p:nvPr/>
        </p:nvSpPr>
        <p:spPr>
          <a:xfrm>
            <a:off x="4572000" y="990600"/>
            <a:ext cx="4419600" cy="518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www.fourandsix.com/storage/photo-tampering-history/Jul2011-tov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447800"/>
            <a:ext cx="6390132" cy="4267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90601" y="5911335"/>
            <a:ext cx="8305800" cy="646331"/>
          </a:xfrm>
          <a:prstGeom prst="rect">
            <a:avLst/>
          </a:prstGeom>
          <a:noFill/>
        </p:spPr>
        <p:txBody>
          <a:bodyPr wrap="square" rtlCol="0">
            <a:spAutoFit/>
          </a:bodyPr>
          <a:lstStyle/>
          <a:p>
            <a:r>
              <a:rPr lang="en-US" dirty="0" smtClean="0"/>
              <a:t>Cloning sand to remove shadow.  Miguel Tovar – banned from AP, all his photos removed (2011)</a:t>
            </a:r>
            <a:endParaRPr lang="en-US" dirty="0"/>
          </a:p>
        </p:txBody>
      </p:sp>
    </p:spTree>
    <p:extLst>
      <p:ext uri="{BB962C8B-B14F-4D97-AF65-F5344CB8AC3E}">
        <p14:creationId xmlns:p14="http://schemas.microsoft.com/office/powerpoint/2010/main" val="337801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www.fourandsix.com/storage/photo-tampering-history/Jul2011-NKore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066800"/>
            <a:ext cx="6922413" cy="43195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56892" y="5638799"/>
            <a:ext cx="7360921" cy="923330"/>
          </a:xfrm>
          <a:prstGeom prst="rect">
            <a:avLst/>
          </a:prstGeom>
          <a:noFill/>
        </p:spPr>
        <p:txBody>
          <a:bodyPr wrap="square" rtlCol="0">
            <a:spAutoFit/>
          </a:bodyPr>
          <a:lstStyle/>
          <a:p>
            <a:r>
              <a:rPr lang="en-US" dirty="0" smtClean="0"/>
              <a:t>Photo from Korean Central News Agency, determined to be composite (people don’t appear wet) – was attempt to get sympathy for North Korea to get more international aid</a:t>
            </a:r>
            <a:endParaRPr lang="en-US" dirty="0"/>
          </a:p>
        </p:txBody>
      </p:sp>
    </p:spTree>
    <p:extLst>
      <p:ext uri="{BB962C8B-B14F-4D97-AF65-F5344CB8AC3E}">
        <p14:creationId xmlns:p14="http://schemas.microsoft.com/office/powerpoint/2010/main" val="17319965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fourandsix.com/storage/photo-tampering-history/May2013-list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627" y="381000"/>
            <a:ext cx="7620000" cy="55911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22684" y="6077635"/>
            <a:ext cx="8153400" cy="646331"/>
          </a:xfrm>
          <a:prstGeom prst="rect">
            <a:avLst/>
          </a:prstGeom>
          <a:noFill/>
        </p:spPr>
        <p:txBody>
          <a:bodyPr wrap="square" rtlCol="0">
            <a:spAutoFit/>
          </a:bodyPr>
          <a:lstStyle/>
          <a:p>
            <a:r>
              <a:rPr lang="en-US" dirty="0" smtClean="0"/>
              <a:t>2013: fake floors, counter, appliances digitally added for listing in Luis Ortiz’s show “Million Dollar Listing New York” </a:t>
            </a:r>
            <a:endParaRPr lang="en-US" dirty="0"/>
          </a:p>
        </p:txBody>
      </p:sp>
    </p:spTree>
    <p:extLst>
      <p:ext uri="{BB962C8B-B14F-4D97-AF65-F5344CB8AC3E}">
        <p14:creationId xmlns:p14="http://schemas.microsoft.com/office/powerpoint/2010/main" val="38434365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CG vs. Real -- Why It Matters: Crime</a:t>
            </a:r>
          </a:p>
        </p:txBody>
      </p:sp>
      <p:sp>
        <p:nvSpPr>
          <p:cNvPr id="3" name="Content Placeholder 2"/>
          <p:cNvSpPr>
            <a:spLocks noGrp="1"/>
          </p:cNvSpPr>
          <p:nvPr>
            <p:ph idx="1"/>
          </p:nvPr>
        </p:nvSpPr>
        <p:spPr>
          <a:xfrm>
            <a:off x="609600" y="990600"/>
            <a:ext cx="8686800" cy="5135563"/>
          </a:xfrm>
        </p:spPr>
        <p:txBody>
          <a:bodyPr/>
          <a:lstStyle/>
          <a:p>
            <a:r>
              <a:rPr lang="en-US" dirty="0" smtClean="0"/>
              <a:t> 1996 Child Pornography Prevent Act made certain types of “virtual porn” illegal</a:t>
            </a:r>
          </a:p>
          <a:p>
            <a:endParaRPr lang="en-US" sz="1000" dirty="0"/>
          </a:p>
          <a:p>
            <a:r>
              <a:rPr lang="en-US" dirty="0" smtClean="0"/>
              <a:t>Supreme court over-ruled in 2002</a:t>
            </a:r>
          </a:p>
          <a:p>
            <a:endParaRPr lang="en-US" sz="1000" dirty="0"/>
          </a:p>
          <a:p>
            <a:r>
              <a:rPr lang="en-US" dirty="0" smtClean="0"/>
              <a:t>To prosecute, state needs to prove that child porn is not computer-generated images</a:t>
            </a:r>
            <a:endParaRPr lang="en-US" dirty="0"/>
          </a:p>
        </p:txBody>
      </p:sp>
      <p:pic>
        <p:nvPicPr>
          <p:cNvPr id="8" name="Picture 2" descr="http://raph.com/3dartists/artgallery/6604.jpg"/>
          <p:cNvPicPr>
            <a:picLocks noChangeAspect="1" noChangeArrowheads="1"/>
          </p:cNvPicPr>
          <p:nvPr/>
        </p:nvPicPr>
        <p:blipFill>
          <a:blip r:embed="rId3" cstate="print"/>
          <a:srcRect/>
          <a:stretch>
            <a:fillRect/>
          </a:stretch>
        </p:blipFill>
        <p:spPr bwMode="auto">
          <a:xfrm>
            <a:off x="5562600" y="4419600"/>
            <a:ext cx="1447800" cy="1946622"/>
          </a:xfrm>
          <a:prstGeom prst="rect">
            <a:avLst/>
          </a:prstGeom>
          <a:noFill/>
        </p:spPr>
      </p:pic>
      <p:pic>
        <p:nvPicPr>
          <p:cNvPr id="9" name="Picture 4" descr="http://farm3.static.flickr.com/2103/2320759046_81b10be405.jpg"/>
          <p:cNvPicPr>
            <a:picLocks noChangeAspect="1" noChangeArrowheads="1"/>
          </p:cNvPicPr>
          <p:nvPr/>
        </p:nvPicPr>
        <p:blipFill>
          <a:blip r:embed="rId4" cstate="print"/>
          <a:srcRect l="11267" r="7989"/>
          <a:stretch>
            <a:fillRect/>
          </a:stretch>
        </p:blipFill>
        <p:spPr bwMode="auto">
          <a:xfrm>
            <a:off x="2209800" y="4410740"/>
            <a:ext cx="2286000" cy="1913860"/>
          </a:xfrm>
          <a:prstGeom prst="rect">
            <a:avLst/>
          </a:prstGeom>
          <a:noFill/>
        </p:spPr>
      </p:pic>
      <p:sp>
        <p:nvSpPr>
          <p:cNvPr id="10" name="TextBox 9"/>
          <p:cNvSpPr txBox="1"/>
          <p:nvPr/>
        </p:nvSpPr>
        <p:spPr>
          <a:xfrm>
            <a:off x="2636396" y="6248400"/>
            <a:ext cx="1326004" cy="369332"/>
          </a:xfrm>
          <a:prstGeom prst="rect">
            <a:avLst/>
          </a:prstGeom>
          <a:noFill/>
        </p:spPr>
        <p:txBody>
          <a:bodyPr wrap="none" rtlCol="0">
            <a:spAutoFit/>
          </a:bodyPr>
          <a:lstStyle/>
          <a:p>
            <a:r>
              <a:rPr lang="en-US" dirty="0" smtClean="0"/>
              <a:t>Real Photo</a:t>
            </a:r>
            <a:endParaRPr lang="en-US" dirty="0"/>
          </a:p>
        </p:txBody>
      </p:sp>
      <p:sp>
        <p:nvSpPr>
          <p:cNvPr id="11" name="TextBox 10"/>
          <p:cNvSpPr txBox="1"/>
          <p:nvPr/>
        </p:nvSpPr>
        <p:spPr>
          <a:xfrm>
            <a:off x="6019801" y="6324600"/>
            <a:ext cx="530915" cy="369332"/>
          </a:xfrm>
          <a:prstGeom prst="rect">
            <a:avLst/>
          </a:prstGeom>
          <a:noFill/>
        </p:spPr>
        <p:txBody>
          <a:bodyPr wrap="none" rtlCol="0">
            <a:spAutoFit/>
          </a:bodyPr>
          <a:lstStyle/>
          <a:p>
            <a:r>
              <a:rPr lang="en-US" dirty="0" smtClean="0"/>
              <a:t>CG</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www.fourandsix.com/storage/photo-tampering-history/Jun2014-ChinaBlackm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714"/>
            <a:ext cx="8445852" cy="4724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1" y="4798601"/>
            <a:ext cx="8305799" cy="2031325"/>
          </a:xfrm>
          <a:prstGeom prst="rect">
            <a:avLst/>
          </a:prstGeom>
          <a:noFill/>
        </p:spPr>
        <p:txBody>
          <a:bodyPr wrap="square" rtlCol="0">
            <a:spAutoFit/>
          </a:bodyPr>
          <a:lstStyle/>
          <a:p>
            <a:r>
              <a:rPr lang="en-US" dirty="0"/>
              <a:t>A farmer from Hunan province, China was sentenced to 12 years in prison and fined 500,000 yuan after receiving 453,00 yuan (US$73,000) in blackmail payments out of an attempted 9.47 million yuan. He had mailed to more than 200 officials pornographic photos into which he had inserted them using photo editing software. He threatened to publicize the photos unless he was paid. One of the victims claimed that he made the demanded payment before he “sensed later on that the man inside the photo was actually not me.”</a:t>
            </a:r>
          </a:p>
        </p:txBody>
      </p:sp>
    </p:spTree>
    <p:extLst>
      <p:ext uri="{BB962C8B-B14F-4D97-AF65-F5344CB8AC3E}">
        <p14:creationId xmlns:p14="http://schemas.microsoft.com/office/powerpoint/2010/main" val="34775854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www.fourandsix.com/storage/photo-tampering-history/Nov2014-MH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7908209" cy="49270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599" y="5141686"/>
            <a:ext cx="9220200" cy="1569660"/>
          </a:xfrm>
          <a:prstGeom prst="rect">
            <a:avLst/>
          </a:prstGeom>
          <a:noFill/>
        </p:spPr>
        <p:txBody>
          <a:bodyPr wrap="square" rtlCol="0">
            <a:spAutoFit/>
          </a:bodyPr>
          <a:lstStyle/>
          <a:p>
            <a:r>
              <a:rPr lang="en-US" sz="2400" dirty="0"/>
              <a:t>Nov 2014: Russian state media ran a story with “proof” that a </a:t>
            </a:r>
            <a:r>
              <a:rPr lang="en-US" sz="2400" dirty="0" err="1"/>
              <a:t>Ukranian</a:t>
            </a:r>
            <a:r>
              <a:rPr lang="en-US" sz="2400" dirty="0"/>
              <a:t> jet shot down the Malaysian airlines plane.  Photo is composed of Google Earth imagery, </a:t>
            </a:r>
            <a:r>
              <a:rPr lang="en-US" sz="2400" dirty="0" err="1"/>
              <a:t>Yandex</a:t>
            </a:r>
            <a:r>
              <a:rPr lang="en-US" sz="2400" dirty="0"/>
              <a:t> maps, and a stock photo of a Boeing jet.</a:t>
            </a:r>
          </a:p>
        </p:txBody>
      </p:sp>
    </p:spTree>
    <p:extLst>
      <p:ext uri="{BB962C8B-B14F-4D97-AF65-F5344CB8AC3E}">
        <p14:creationId xmlns:p14="http://schemas.microsoft.com/office/powerpoint/2010/main" val="30409973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Detecting forgeries</a:t>
            </a:r>
            <a:endParaRPr lang="en-US" dirty="0"/>
          </a:p>
        </p:txBody>
      </p:sp>
      <p:sp>
        <p:nvSpPr>
          <p:cNvPr id="3" name="Content Placeholder 2"/>
          <p:cNvSpPr>
            <a:spLocks noGrp="1"/>
          </p:cNvSpPr>
          <p:nvPr>
            <p:ph idx="1"/>
          </p:nvPr>
        </p:nvSpPr>
        <p:spPr/>
        <p:txBody>
          <a:bodyPr/>
          <a:lstStyle/>
          <a:p>
            <a:r>
              <a:rPr lang="en-US" dirty="0" smtClean="0"/>
              <a:t>Work by </a:t>
            </a:r>
            <a:r>
              <a:rPr lang="en-US" dirty="0" err="1" smtClean="0"/>
              <a:t>Hany</a:t>
            </a:r>
            <a:r>
              <a:rPr lang="en-US" dirty="0" smtClean="0"/>
              <a:t> </a:t>
            </a:r>
            <a:r>
              <a:rPr lang="en-US" dirty="0" err="1" smtClean="0"/>
              <a:t>Farid</a:t>
            </a:r>
            <a:r>
              <a:rPr lang="en-US" dirty="0" smtClean="0"/>
              <a:t> and colleagues</a:t>
            </a:r>
          </a:p>
          <a:p>
            <a:r>
              <a:rPr lang="en-US" dirty="0" smtClean="0"/>
              <a:t>Method 1: 2D light from occluding contours</a:t>
            </a:r>
            <a:endParaRPr lang="en-US" dirty="0"/>
          </a:p>
        </p:txBody>
      </p:sp>
      <p:pic>
        <p:nvPicPr>
          <p:cNvPr id="1116162" name="Picture 2" descr="http://a.abcnews.com/images/Entertainment/h_star_070528_ssv.jpg"/>
          <p:cNvPicPr>
            <a:picLocks noChangeAspect="1" noChangeArrowheads="1"/>
          </p:cNvPicPr>
          <p:nvPr/>
        </p:nvPicPr>
        <p:blipFill>
          <a:blip r:embed="rId2" cstate="print"/>
          <a:srcRect/>
          <a:stretch>
            <a:fillRect/>
          </a:stretch>
        </p:blipFill>
        <p:spPr bwMode="auto">
          <a:xfrm>
            <a:off x="3200400" y="2514600"/>
            <a:ext cx="3562350" cy="3914776"/>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Estimating lighting direction</a:t>
            </a:r>
            <a:endParaRPr lang="en-US" dirty="0"/>
          </a:p>
        </p:txBody>
      </p:sp>
      <p:sp>
        <p:nvSpPr>
          <p:cNvPr id="3" name="Content Placeholder 2"/>
          <p:cNvSpPr>
            <a:spLocks noGrp="1"/>
          </p:cNvSpPr>
          <p:nvPr>
            <p:ph idx="1"/>
          </p:nvPr>
        </p:nvSpPr>
        <p:spPr>
          <a:xfrm>
            <a:off x="609600" y="990600"/>
            <a:ext cx="8534400" cy="5135563"/>
          </a:xfrm>
        </p:spPr>
        <p:txBody>
          <a:bodyPr>
            <a:normAutofit/>
          </a:bodyPr>
          <a:lstStyle/>
          <a:p>
            <a:pPr>
              <a:buNone/>
            </a:pPr>
            <a:r>
              <a:rPr lang="en-US" sz="2800" dirty="0"/>
              <a:t>Method 1: 2D direction from occluding contour</a:t>
            </a:r>
          </a:p>
          <a:p>
            <a:r>
              <a:rPr lang="en-US" sz="2400" dirty="0"/>
              <a:t>Provide at least 3 points on occluding contour (surface has 0 angle in Z direction)</a:t>
            </a:r>
          </a:p>
          <a:p>
            <a:r>
              <a:rPr lang="en-US" sz="2400" dirty="0"/>
              <a:t>Estimate light direction from brightness</a:t>
            </a:r>
          </a:p>
        </p:txBody>
      </p:sp>
      <p:pic>
        <p:nvPicPr>
          <p:cNvPr id="1117186" name="Picture 2"/>
          <p:cNvPicPr>
            <a:picLocks noChangeAspect="1" noChangeArrowheads="1"/>
          </p:cNvPicPr>
          <p:nvPr/>
        </p:nvPicPr>
        <p:blipFill>
          <a:blip r:embed="rId2" cstate="print"/>
          <a:srcRect/>
          <a:stretch>
            <a:fillRect/>
          </a:stretch>
        </p:blipFill>
        <p:spPr bwMode="auto">
          <a:xfrm>
            <a:off x="1828800" y="2819400"/>
            <a:ext cx="5781675" cy="3924300"/>
          </a:xfrm>
          <a:prstGeom prst="rect">
            <a:avLst/>
          </a:prstGeom>
          <a:noFill/>
          <a:ln w="9525">
            <a:noFill/>
            <a:miter lim="800000"/>
            <a:headEnd/>
            <a:tailEnd/>
          </a:ln>
        </p:spPr>
      </p:pic>
      <p:sp>
        <p:nvSpPr>
          <p:cNvPr id="6" name="TextBox 5"/>
          <p:cNvSpPr txBox="1"/>
          <p:nvPr/>
        </p:nvSpPr>
        <p:spPr>
          <a:xfrm>
            <a:off x="5105399" y="3162300"/>
            <a:ext cx="1143000" cy="369332"/>
          </a:xfrm>
          <a:prstGeom prst="rect">
            <a:avLst/>
          </a:prstGeom>
          <a:solidFill>
            <a:srgbClr val="FFFFFF">
              <a:alpha val="50000"/>
            </a:srgbClr>
          </a:solidFill>
        </p:spPr>
        <p:txBody>
          <a:bodyPr wrap="square" rtlCol="0">
            <a:spAutoFit/>
          </a:bodyPr>
          <a:lstStyle/>
          <a:p>
            <a:r>
              <a:rPr lang="en-US" b="1" dirty="0" smtClean="0"/>
              <a:t>Estimate</a:t>
            </a:r>
            <a:endParaRPr lang="en-US" b="1" dirty="0"/>
          </a:p>
        </p:txBody>
      </p:sp>
      <p:sp>
        <p:nvSpPr>
          <p:cNvPr id="7" name="TextBox 6"/>
          <p:cNvSpPr txBox="1"/>
          <p:nvPr/>
        </p:nvSpPr>
        <p:spPr>
          <a:xfrm>
            <a:off x="6324599" y="4991101"/>
            <a:ext cx="1143000" cy="646331"/>
          </a:xfrm>
          <a:prstGeom prst="rect">
            <a:avLst/>
          </a:prstGeom>
          <a:solidFill>
            <a:srgbClr val="FFFFFF">
              <a:alpha val="50000"/>
            </a:srgbClr>
          </a:solidFill>
        </p:spPr>
        <p:txBody>
          <a:bodyPr wrap="square" rtlCol="0">
            <a:spAutoFit/>
          </a:bodyPr>
          <a:lstStyle/>
          <a:p>
            <a:pPr algn="ctr"/>
            <a:r>
              <a:rPr lang="en-US" b="1" dirty="0" smtClean="0"/>
              <a:t>Ground Truth</a:t>
            </a:r>
            <a:endParaRPr lang="en-US" b="1"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Estimating lighting direction</a:t>
            </a:r>
            <a:endParaRPr lang="en-US" dirty="0"/>
          </a:p>
        </p:txBody>
      </p:sp>
      <p:sp>
        <p:nvSpPr>
          <p:cNvPr id="3" name="Content Placeholder 2"/>
          <p:cNvSpPr>
            <a:spLocks noGrp="1"/>
          </p:cNvSpPr>
          <p:nvPr>
            <p:ph idx="1"/>
          </p:nvPr>
        </p:nvSpPr>
        <p:spPr/>
        <p:txBody>
          <a:bodyPr/>
          <a:lstStyle/>
          <a:p>
            <a:endParaRPr lang="en-US"/>
          </a:p>
        </p:txBody>
      </p:sp>
      <p:pic>
        <p:nvPicPr>
          <p:cNvPr id="1118210" name="Picture 2"/>
          <p:cNvPicPr>
            <a:picLocks noChangeAspect="1" noChangeArrowheads="1"/>
          </p:cNvPicPr>
          <p:nvPr/>
        </p:nvPicPr>
        <p:blipFill>
          <a:blip r:embed="rId2" cstate="print"/>
          <a:srcRect/>
          <a:stretch>
            <a:fillRect/>
          </a:stretch>
        </p:blipFill>
        <p:spPr bwMode="auto">
          <a:xfrm>
            <a:off x="1905000" y="1610518"/>
            <a:ext cx="5867400" cy="3895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Estimating lighting direction</a:t>
            </a:r>
            <a:endParaRPr lang="en-US" dirty="0"/>
          </a:p>
        </p:txBody>
      </p:sp>
      <p:sp>
        <p:nvSpPr>
          <p:cNvPr id="3" name="Content Placeholder 2"/>
          <p:cNvSpPr>
            <a:spLocks noGrp="1"/>
          </p:cNvSpPr>
          <p:nvPr>
            <p:ph idx="1"/>
          </p:nvPr>
        </p:nvSpPr>
        <p:spPr/>
        <p:txBody>
          <a:bodyPr/>
          <a:lstStyle/>
          <a:p>
            <a:r>
              <a:rPr lang="en-US" dirty="0" smtClean="0"/>
              <a:t>Average error: 4.8 degrees</a:t>
            </a:r>
            <a:endParaRPr lang="en-US" dirty="0"/>
          </a:p>
        </p:txBody>
      </p:sp>
      <p:pic>
        <p:nvPicPr>
          <p:cNvPr id="1119234" name="Picture 2"/>
          <p:cNvPicPr>
            <a:picLocks noChangeAspect="1" noChangeArrowheads="1"/>
          </p:cNvPicPr>
          <p:nvPr/>
        </p:nvPicPr>
        <p:blipFill>
          <a:blip r:embed="rId2" cstate="print"/>
          <a:srcRect/>
          <a:stretch>
            <a:fillRect/>
          </a:stretch>
        </p:blipFill>
        <p:spPr bwMode="auto">
          <a:xfrm>
            <a:off x="1905000" y="1905000"/>
            <a:ext cx="5829300" cy="3933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Method 2: Light from Eyes</a:t>
            </a:r>
            <a:endParaRPr lang="en-US" dirty="0"/>
          </a:p>
        </p:txBody>
      </p:sp>
      <p:sp>
        <p:nvSpPr>
          <p:cNvPr id="3" name="Content Placeholder 2"/>
          <p:cNvSpPr>
            <a:spLocks noGrp="1"/>
          </p:cNvSpPr>
          <p:nvPr>
            <p:ph idx="1"/>
          </p:nvPr>
        </p:nvSpPr>
        <p:spPr/>
        <p:txBody>
          <a:bodyPr/>
          <a:lstStyle/>
          <a:p>
            <a:endParaRPr lang="en-US"/>
          </a:p>
        </p:txBody>
      </p:sp>
      <p:pic>
        <p:nvPicPr>
          <p:cNvPr id="4" name="Picture 1"/>
          <p:cNvPicPr>
            <a:picLocks noChangeAspect="1" noChangeArrowheads="1"/>
          </p:cNvPicPr>
          <p:nvPr/>
        </p:nvPicPr>
        <p:blipFill>
          <a:blip r:embed="rId2" cstate="print"/>
          <a:srcRect/>
          <a:stretch>
            <a:fillRect/>
          </a:stretch>
        </p:blipFill>
        <p:spPr bwMode="auto">
          <a:xfrm>
            <a:off x="1295400" y="1189037"/>
            <a:ext cx="7160871" cy="4876800"/>
          </a:xfrm>
          <a:prstGeom prst="rect">
            <a:avLst/>
          </a:prstGeom>
          <a:noFill/>
          <a:ln w="9525">
            <a:noFill/>
            <a:miter lim="800000"/>
            <a:headEnd/>
            <a:tailEnd/>
          </a:ln>
        </p:spPr>
      </p:pic>
      <p:sp>
        <p:nvSpPr>
          <p:cNvPr id="5" name="TextBox 4"/>
          <p:cNvSpPr txBox="1"/>
          <p:nvPr/>
        </p:nvSpPr>
        <p:spPr>
          <a:xfrm>
            <a:off x="1905000" y="6200106"/>
            <a:ext cx="5711820" cy="369332"/>
          </a:xfrm>
          <a:prstGeom prst="rect">
            <a:avLst/>
          </a:prstGeom>
          <a:noFill/>
        </p:spPr>
        <p:txBody>
          <a:bodyPr wrap="none" rtlCol="0">
            <a:spAutoFit/>
          </a:bodyPr>
          <a:lstStyle/>
          <a:p>
            <a:r>
              <a:rPr lang="en-US" dirty="0" err="1" smtClean="0"/>
              <a:t>Farid</a:t>
            </a:r>
            <a:r>
              <a:rPr lang="en-US" dirty="0" smtClean="0"/>
              <a:t> – “Seeing is not believing”, IEEE Spectrum 2009</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Estimating Lighting from Eyes</a:t>
            </a:r>
            <a:endParaRPr lang="en-US" dirty="0"/>
          </a:p>
        </p:txBody>
      </p:sp>
      <p:sp>
        <p:nvSpPr>
          <p:cNvPr id="3" name="Content Placeholder 2"/>
          <p:cNvSpPr>
            <a:spLocks noGrp="1"/>
          </p:cNvSpPr>
          <p:nvPr>
            <p:ph idx="1"/>
          </p:nvPr>
        </p:nvSpPr>
        <p:spPr/>
        <p:txBody>
          <a:bodyPr/>
          <a:lstStyle/>
          <a:p>
            <a:endParaRPr lang="en-US"/>
          </a:p>
        </p:txBody>
      </p:sp>
      <p:pic>
        <p:nvPicPr>
          <p:cNvPr id="1121282" name="Picture 2"/>
          <p:cNvPicPr>
            <a:picLocks noChangeAspect="1" noChangeArrowheads="1"/>
          </p:cNvPicPr>
          <p:nvPr/>
        </p:nvPicPr>
        <p:blipFill>
          <a:blip r:embed="rId2" cstate="print"/>
          <a:srcRect/>
          <a:stretch>
            <a:fillRect/>
          </a:stretch>
        </p:blipFill>
        <p:spPr bwMode="auto">
          <a:xfrm>
            <a:off x="914400" y="1193216"/>
            <a:ext cx="7532771"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 2: Light from Eyes</a:t>
            </a:r>
            <a:endParaRPr lang="en-US" dirty="0"/>
          </a:p>
        </p:txBody>
      </p:sp>
      <p:sp>
        <p:nvSpPr>
          <p:cNvPr id="3" name="Content Placeholder 2"/>
          <p:cNvSpPr>
            <a:spLocks noGrp="1"/>
          </p:cNvSpPr>
          <p:nvPr>
            <p:ph idx="1"/>
          </p:nvPr>
        </p:nvSpPr>
        <p:spPr/>
        <p:txBody>
          <a:bodyPr/>
          <a:lstStyle/>
          <a:p>
            <a:endParaRPr lang="en-US"/>
          </a:p>
        </p:txBody>
      </p:sp>
      <p:pic>
        <p:nvPicPr>
          <p:cNvPr id="1120258" name="Picture 2"/>
          <p:cNvPicPr>
            <a:picLocks noChangeAspect="1" noChangeArrowheads="1"/>
          </p:cNvPicPr>
          <p:nvPr/>
        </p:nvPicPr>
        <p:blipFill>
          <a:blip r:embed="rId2" cstate="print"/>
          <a:srcRect/>
          <a:stretch>
            <a:fillRect/>
          </a:stretch>
        </p:blipFill>
        <p:spPr bwMode="auto">
          <a:xfrm>
            <a:off x="1143000" y="1371600"/>
            <a:ext cx="7543800" cy="4524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199"/>
            <a:ext cx="8686800" cy="914400"/>
          </a:xfrm>
        </p:spPr>
        <p:txBody>
          <a:bodyPr>
            <a:normAutofit/>
          </a:bodyPr>
          <a:lstStyle/>
          <a:p>
            <a:r>
              <a:rPr lang="en-US" sz="3200" dirty="0"/>
              <a:t>Method 3: Complex light with spherical harmonics</a:t>
            </a:r>
          </a:p>
        </p:txBody>
      </p:sp>
      <p:sp>
        <p:nvSpPr>
          <p:cNvPr id="3" name="Content Placeholder 2"/>
          <p:cNvSpPr>
            <a:spLocks noGrp="1"/>
          </p:cNvSpPr>
          <p:nvPr>
            <p:ph idx="1"/>
          </p:nvPr>
        </p:nvSpPr>
        <p:spPr>
          <a:xfrm>
            <a:off x="457200" y="1089818"/>
            <a:ext cx="6096000" cy="5135563"/>
          </a:xfrm>
        </p:spPr>
        <p:txBody>
          <a:bodyPr>
            <a:normAutofit/>
          </a:bodyPr>
          <a:lstStyle/>
          <a:p>
            <a:r>
              <a:rPr lang="en-US" sz="2800" dirty="0"/>
              <a:t>Spherical harmonics parameterize complex lighting environment</a:t>
            </a:r>
          </a:p>
          <a:p>
            <a:r>
              <a:rPr lang="en-US" sz="2800" dirty="0"/>
              <a:t>Same method as occluding contours, but need 9 points</a:t>
            </a:r>
          </a:p>
        </p:txBody>
      </p:sp>
      <p:pic>
        <p:nvPicPr>
          <p:cNvPr id="1122306" name="Picture 2"/>
          <p:cNvPicPr>
            <a:picLocks noChangeAspect="1" noChangeArrowheads="1"/>
          </p:cNvPicPr>
          <p:nvPr/>
        </p:nvPicPr>
        <p:blipFill>
          <a:blip r:embed="rId2" cstate="print"/>
          <a:srcRect/>
          <a:stretch>
            <a:fillRect/>
          </a:stretch>
        </p:blipFill>
        <p:spPr bwMode="auto">
          <a:xfrm>
            <a:off x="685800" y="3657600"/>
            <a:ext cx="8191500" cy="2674937"/>
          </a:xfrm>
          <a:prstGeom prst="rect">
            <a:avLst/>
          </a:prstGeom>
          <a:noFill/>
          <a:ln w="9525">
            <a:noFill/>
            <a:miter lim="800000"/>
            <a:headEnd/>
            <a:tailEnd/>
          </a:ln>
        </p:spPr>
      </p:pic>
      <p:pic>
        <p:nvPicPr>
          <p:cNvPr id="5122" name="Picture 2" descr="File:Harmonik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9555" y="1295399"/>
            <a:ext cx="2568160" cy="1447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Automatically Detecting CG</a:t>
            </a:r>
            <a:endParaRPr lang="en-US" dirty="0"/>
          </a:p>
        </p:txBody>
      </p:sp>
      <p:sp>
        <p:nvSpPr>
          <p:cNvPr id="3" name="Content Placeholder 2"/>
          <p:cNvSpPr>
            <a:spLocks noGrp="1"/>
          </p:cNvSpPr>
          <p:nvPr>
            <p:ph idx="1"/>
          </p:nvPr>
        </p:nvSpPr>
        <p:spPr>
          <a:xfrm>
            <a:off x="609600" y="990600"/>
            <a:ext cx="8534400" cy="5135563"/>
          </a:xfrm>
        </p:spPr>
        <p:txBody>
          <a:bodyPr/>
          <a:lstStyle/>
          <a:p>
            <a:r>
              <a:rPr lang="en-US" dirty="0"/>
              <a:t>Sketch of approach</a:t>
            </a:r>
          </a:p>
          <a:p>
            <a:pPr lvl="1"/>
            <a:r>
              <a:rPr lang="en-US" dirty="0"/>
              <a:t>Intuition: natural images have predictable statistics (e.g., power law for frequency); CG images may have different statistics due to difficulty in creating detail</a:t>
            </a:r>
          </a:p>
          <a:p>
            <a:pPr lvl="1"/>
            <a:r>
              <a:rPr lang="en-US" dirty="0"/>
              <a:t>Decompose the image into wavelet coefficients and compute statistics of these coefficients</a:t>
            </a:r>
          </a:p>
        </p:txBody>
      </p:sp>
      <p:sp>
        <p:nvSpPr>
          <p:cNvPr id="4" name="TextBox 3"/>
          <p:cNvSpPr txBox="1"/>
          <p:nvPr/>
        </p:nvSpPr>
        <p:spPr>
          <a:xfrm>
            <a:off x="1524001"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189" y="36095"/>
            <a:ext cx="8686800" cy="914400"/>
          </a:xfrm>
        </p:spPr>
        <p:txBody>
          <a:bodyPr>
            <a:normAutofit/>
          </a:bodyPr>
          <a:lstStyle/>
          <a:p>
            <a:r>
              <a:rPr lang="en-US" sz="3200" dirty="0"/>
              <a:t>Method 3: Complex light with spherical harmonics</a:t>
            </a:r>
          </a:p>
        </p:txBody>
      </p:sp>
      <p:pic>
        <p:nvPicPr>
          <p:cNvPr id="1123330" name="Picture 2"/>
          <p:cNvPicPr>
            <a:picLocks noChangeAspect="1" noChangeArrowheads="1"/>
          </p:cNvPicPr>
          <p:nvPr/>
        </p:nvPicPr>
        <p:blipFill>
          <a:blip r:embed="rId2" cstate="print"/>
          <a:srcRect/>
          <a:stretch>
            <a:fillRect/>
          </a:stretch>
        </p:blipFill>
        <p:spPr bwMode="auto">
          <a:xfrm>
            <a:off x="453190" y="1102896"/>
            <a:ext cx="8024813" cy="5445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 4: </a:t>
            </a:r>
            <a:r>
              <a:rPr lang="en-US" dirty="0" err="1" smtClean="0"/>
              <a:t>Demosaicking</a:t>
            </a:r>
            <a:r>
              <a:rPr lang="en-US" dirty="0" smtClean="0"/>
              <a:t> Prediction</a:t>
            </a:r>
            <a:endParaRPr lang="en-US" dirty="0"/>
          </a:p>
        </p:txBody>
      </p:sp>
      <p:sp>
        <p:nvSpPr>
          <p:cNvPr id="3" name="Content Placeholder 2"/>
          <p:cNvSpPr>
            <a:spLocks noGrp="1"/>
          </p:cNvSpPr>
          <p:nvPr>
            <p:ph idx="1"/>
          </p:nvPr>
        </p:nvSpPr>
        <p:spPr>
          <a:xfrm>
            <a:off x="609600" y="990600"/>
            <a:ext cx="8534400" cy="5135563"/>
          </a:xfrm>
        </p:spPr>
        <p:txBody>
          <a:bodyPr/>
          <a:lstStyle/>
          <a:p>
            <a:r>
              <a:rPr lang="en-US" dirty="0" smtClean="0"/>
              <a:t>In </a:t>
            </a:r>
            <a:r>
              <a:rPr lang="en-US" dirty="0" err="1" smtClean="0"/>
              <a:t>demosaicking</a:t>
            </a:r>
            <a:r>
              <a:rPr lang="en-US" dirty="0" smtClean="0"/>
              <a:t>, RGB values are filled in based on surrounding measured values</a:t>
            </a:r>
          </a:p>
          <a:p>
            <a:r>
              <a:rPr lang="en-US" dirty="0" smtClean="0"/>
              <a:t>Filled in values will be correlated in a particular way for each camera</a:t>
            </a:r>
          </a:p>
          <a:p>
            <a:r>
              <a:rPr lang="en-US" dirty="0" smtClean="0"/>
              <a:t>Local tampering will destroy these correlations</a:t>
            </a:r>
            <a:endParaRPr lang="en-US" dirty="0"/>
          </a:p>
        </p:txBody>
      </p:sp>
      <p:pic>
        <p:nvPicPr>
          <p:cNvPr id="4" name="Picture 2" descr="http://static.howstuffworks.com/gif/digital-camera-bayer.jpg"/>
          <p:cNvPicPr>
            <a:picLocks noChangeAspect="1" noChangeArrowheads="1"/>
          </p:cNvPicPr>
          <p:nvPr/>
        </p:nvPicPr>
        <p:blipFill>
          <a:blip r:embed="rId2" cstate="print"/>
          <a:srcRect t="11864"/>
          <a:stretch>
            <a:fillRect/>
          </a:stretch>
        </p:blipFill>
        <p:spPr bwMode="auto">
          <a:xfrm>
            <a:off x="1905000" y="3684722"/>
            <a:ext cx="4800600" cy="3173278"/>
          </a:xfrm>
          <a:prstGeom prst="rect">
            <a:avLst/>
          </a:prstGeom>
          <a:noFill/>
          <a:ln w="9525">
            <a:noFill/>
            <a:miter lim="800000"/>
            <a:headEnd/>
            <a:tailEnd/>
          </a:ln>
        </p:spPr>
      </p:pic>
      <p:sp>
        <p:nvSpPr>
          <p:cNvPr id="5" name="TextBox 4"/>
          <p:cNvSpPr txBox="1"/>
          <p:nvPr/>
        </p:nvSpPr>
        <p:spPr>
          <a:xfrm>
            <a:off x="6553200" y="6211670"/>
            <a:ext cx="2590800" cy="646331"/>
          </a:xfrm>
          <a:prstGeom prst="rect">
            <a:avLst/>
          </a:prstGeom>
          <a:noFill/>
        </p:spPr>
        <p:txBody>
          <a:bodyPr wrap="square" rtlCol="0">
            <a:spAutoFit/>
          </a:bodyPr>
          <a:lstStyle/>
          <a:p>
            <a:r>
              <a:rPr lang="en-US" dirty="0" err="1" smtClean="0"/>
              <a:t>Farid</a:t>
            </a:r>
            <a:r>
              <a:rPr lang="en-US" dirty="0" smtClean="0"/>
              <a:t>: “Photo Fakery and Forensics” 2009</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Demosaicking</a:t>
            </a:r>
            <a:r>
              <a:rPr lang="en-US" dirty="0" smtClean="0"/>
              <a:t> prediction</a:t>
            </a:r>
            <a:endParaRPr lang="en-US" dirty="0"/>
          </a:p>
        </p:txBody>
      </p:sp>
      <p:sp>
        <p:nvSpPr>
          <p:cNvPr id="3" name="Content Placeholder 2"/>
          <p:cNvSpPr>
            <a:spLocks noGrp="1"/>
          </p:cNvSpPr>
          <p:nvPr>
            <p:ph idx="1"/>
          </p:nvPr>
        </p:nvSpPr>
        <p:spPr>
          <a:xfrm>
            <a:off x="761999" y="986590"/>
            <a:ext cx="5029200" cy="5135563"/>
          </a:xfrm>
        </p:spPr>
        <p:txBody>
          <a:bodyPr/>
          <a:lstStyle/>
          <a:p>
            <a:r>
              <a:rPr lang="en-US" dirty="0" smtClean="0"/>
              <a:t>Upside: can detect many kinds of forgery</a:t>
            </a:r>
          </a:p>
          <a:p>
            <a:r>
              <a:rPr lang="en-US" dirty="0" smtClean="0"/>
              <a:t>Downside: need original resolution, uncompressed image</a:t>
            </a:r>
            <a:endParaRPr lang="en-US" dirty="0"/>
          </a:p>
        </p:txBody>
      </p:sp>
      <p:pic>
        <p:nvPicPr>
          <p:cNvPr id="1124354" name="Picture 2"/>
          <p:cNvPicPr>
            <a:picLocks noChangeAspect="1" noChangeArrowheads="1"/>
          </p:cNvPicPr>
          <p:nvPr/>
        </p:nvPicPr>
        <p:blipFill>
          <a:blip r:embed="rId3" cstate="print"/>
          <a:srcRect/>
          <a:stretch>
            <a:fillRect/>
          </a:stretch>
        </p:blipFill>
        <p:spPr bwMode="auto">
          <a:xfrm>
            <a:off x="5791200" y="1215190"/>
            <a:ext cx="3095625" cy="4810125"/>
          </a:xfrm>
          <a:prstGeom prst="rect">
            <a:avLst/>
          </a:prstGeom>
          <a:noFill/>
          <a:ln w="9525">
            <a:noFill/>
            <a:miter lim="800000"/>
            <a:headEnd/>
            <a:tailEnd/>
          </a:ln>
        </p:spPr>
      </p:pic>
      <p:sp>
        <p:nvSpPr>
          <p:cNvPr id="4" name="TextBox 3"/>
          <p:cNvSpPr txBox="1"/>
          <p:nvPr/>
        </p:nvSpPr>
        <p:spPr>
          <a:xfrm>
            <a:off x="6019800" y="910389"/>
            <a:ext cx="2514535" cy="369332"/>
          </a:xfrm>
          <a:prstGeom prst="rect">
            <a:avLst/>
          </a:prstGeom>
          <a:noFill/>
        </p:spPr>
        <p:txBody>
          <a:bodyPr wrap="none" rtlCol="0">
            <a:spAutoFit/>
          </a:bodyPr>
          <a:lstStyle/>
          <a:p>
            <a:r>
              <a:rPr lang="en-US" dirty="0" smtClean="0"/>
              <a:t>Original	      Tampered</a:t>
            </a:r>
            <a:endParaRPr lang="en-US" dirty="0"/>
          </a:p>
        </p:txBody>
      </p:sp>
      <p:sp>
        <p:nvSpPr>
          <p:cNvPr id="5" name="TextBox 4"/>
          <p:cNvSpPr txBox="1"/>
          <p:nvPr/>
        </p:nvSpPr>
        <p:spPr>
          <a:xfrm>
            <a:off x="4190999" y="3396055"/>
            <a:ext cx="1828800" cy="1200329"/>
          </a:xfrm>
          <a:prstGeom prst="rect">
            <a:avLst/>
          </a:prstGeom>
          <a:noFill/>
        </p:spPr>
        <p:txBody>
          <a:bodyPr wrap="square" rtlCol="0">
            <a:spAutoFit/>
          </a:bodyPr>
          <a:lstStyle/>
          <a:p>
            <a:r>
              <a:rPr lang="en-US" dirty="0" smtClean="0"/>
              <a:t>Error in pixel prediction from a linear interpolation</a:t>
            </a:r>
            <a:endParaRPr lang="en-US" dirty="0"/>
          </a:p>
        </p:txBody>
      </p:sp>
      <p:sp>
        <p:nvSpPr>
          <p:cNvPr id="7" name="TextBox 6"/>
          <p:cNvSpPr txBox="1"/>
          <p:nvPr/>
        </p:nvSpPr>
        <p:spPr>
          <a:xfrm>
            <a:off x="5795512" y="5899331"/>
            <a:ext cx="3124200" cy="923330"/>
          </a:xfrm>
          <a:prstGeom prst="rect">
            <a:avLst/>
          </a:prstGeom>
          <a:noFill/>
        </p:spPr>
        <p:txBody>
          <a:bodyPr wrap="square" rtlCol="0">
            <a:spAutoFit/>
          </a:bodyPr>
          <a:lstStyle/>
          <a:p>
            <a:r>
              <a:rPr lang="en-US" dirty="0" smtClean="0"/>
              <a:t>FFT of error in each window (periodic for </a:t>
            </a:r>
            <a:r>
              <a:rPr lang="en-US" dirty="0" err="1" smtClean="0"/>
              <a:t>untampered</a:t>
            </a:r>
            <a:r>
              <a:rPr lang="en-US" dirty="0" smtClean="0"/>
              <a:t> case)</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 5: JPEG Ghosts</a:t>
            </a:r>
            <a:endParaRPr lang="en-US" dirty="0"/>
          </a:p>
        </p:txBody>
      </p:sp>
      <p:sp>
        <p:nvSpPr>
          <p:cNvPr id="3" name="Content Placeholder 2"/>
          <p:cNvSpPr>
            <a:spLocks noGrp="1"/>
          </p:cNvSpPr>
          <p:nvPr>
            <p:ph idx="1"/>
          </p:nvPr>
        </p:nvSpPr>
        <p:spPr>
          <a:xfrm>
            <a:off x="609600" y="990600"/>
            <a:ext cx="8534400" cy="5135563"/>
          </a:xfrm>
        </p:spPr>
        <p:txBody>
          <a:bodyPr/>
          <a:lstStyle/>
          <a:p>
            <a:r>
              <a:rPr lang="en-US" dirty="0" smtClean="0"/>
              <a:t>JPEG compresses 8x8 blocks by quantizing DCT coefficients to some level </a:t>
            </a:r>
          </a:p>
          <a:p>
            <a:pPr lvl="1"/>
            <a:r>
              <a:rPr lang="en-US" dirty="0" smtClean="0"/>
              <a:t>E.g., coefficient value is 23, quantization = 7, quantized value = 3, error = 23-21=2</a:t>
            </a:r>
          </a:p>
          <a:p>
            <a:r>
              <a:rPr lang="en-US" dirty="0" smtClean="0"/>
              <a:t>Resaving a JPEG at the same quantization will not cause error, but resaving at a lower </a:t>
            </a:r>
            <a:r>
              <a:rPr lang="en-US" i="1" dirty="0" smtClean="0"/>
              <a:t>or higher</a:t>
            </a:r>
            <a:r>
              <a:rPr lang="en-US" dirty="0" smtClean="0"/>
              <a:t> quantization generally will</a:t>
            </a:r>
          </a:p>
          <a:p>
            <a:pPr lvl="1"/>
            <a:r>
              <a:rPr lang="en-US" dirty="0" smtClean="0"/>
              <a:t>Value = 21; quantization = 13; error = 5</a:t>
            </a:r>
          </a:p>
          <a:p>
            <a:pPr lvl="1"/>
            <a:r>
              <a:rPr lang="en-US" dirty="0" smtClean="0"/>
              <a:t>Value = 21; quantization  = 4; error = 1</a:t>
            </a:r>
            <a:endParaRPr lang="en-US" dirty="0"/>
          </a:p>
        </p:txBody>
      </p:sp>
      <p:sp>
        <p:nvSpPr>
          <p:cNvPr id="4" name="TextBox 3"/>
          <p:cNvSpPr txBox="1"/>
          <p:nvPr/>
        </p:nvSpPr>
        <p:spPr>
          <a:xfrm>
            <a:off x="6400800" y="6126163"/>
            <a:ext cx="2590800" cy="646331"/>
          </a:xfrm>
          <a:prstGeom prst="rect">
            <a:avLst/>
          </a:prstGeom>
          <a:noFill/>
        </p:spPr>
        <p:txBody>
          <a:bodyPr wrap="square" rtlCol="0">
            <a:spAutoFit/>
          </a:bodyPr>
          <a:lstStyle/>
          <a:p>
            <a:r>
              <a:rPr lang="en-US" dirty="0" err="1" smtClean="0"/>
              <a:t>Farid</a:t>
            </a:r>
            <a:r>
              <a:rPr lang="en-US" dirty="0" smtClean="0"/>
              <a:t>: “Photo Fakery and Forensics” 2009</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JPEG Ghosts</a:t>
            </a:r>
            <a:endParaRPr lang="en-US" dirty="0"/>
          </a:p>
        </p:txBody>
      </p:sp>
      <p:sp>
        <p:nvSpPr>
          <p:cNvPr id="3" name="Content Placeholder 2"/>
          <p:cNvSpPr>
            <a:spLocks noGrp="1"/>
          </p:cNvSpPr>
          <p:nvPr>
            <p:ph idx="1"/>
          </p:nvPr>
        </p:nvSpPr>
        <p:spPr>
          <a:xfrm>
            <a:off x="609600" y="990600"/>
            <a:ext cx="8534400" cy="5135563"/>
          </a:xfrm>
        </p:spPr>
        <p:txBody>
          <a:bodyPr>
            <a:normAutofit/>
          </a:bodyPr>
          <a:lstStyle/>
          <a:p>
            <a:r>
              <a:rPr lang="en-US" sz="2000" dirty="0"/>
              <a:t>Original is saved at 85 quality, center square is cut out and compressed at 65 quality; then image is resaved at given qualities</a:t>
            </a:r>
          </a:p>
        </p:txBody>
      </p:sp>
      <p:pic>
        <p:nvPicPr>
          <p:cNvPr id="1125378" name="Picture 2"/>
          <p:cNvPicPr>
            <a:picLocks noChangeAspect="1" noChangeArrowheads="1"/>
          </p:cNvPicPr>
          <p:nvPr/>
        </p:nvPicPr>
        <p:blipFill>
          <a:blip r:embed="rId2" cstate="print"/>
          <a:srcRect/>
          <a:stretch>
            <a:fillRect/>
          </a:stretch>
        </p:blipFill>
        <p:spPr bwMode="auto">
          <a:xfrm>
            <a:off x="990600" y="1981200"/>
            <a:ext cx="7010400" cy="4384484"/>
          </a:xfrm>
          <a:prstGeom prst="rect">
            <a:avLst/>
          </a:prstGeom>
          <a:noFill/>
          <a:ln w="9525">
            <a:noFill/>
            <a:miter lim="800000"/>
            <a:headEnd/>
            <a:tailEnd/>
          </a:ln>
        </p:spPr>
      </p:pic>
      <p:sp>
        <p:nvSpPr>
          <p:cNvPr id="6" name="TextBox 5"/>
          <p:cNvSpPr txBox="1"/>
          <p:nvPr/>
        </p:nvSpPr>
        <p:spPr>
          <a:xfrm>
            <a:off x="1219200" y="6324600"/>
            <a:ext cx="5711820" cy="369332"/>
          </a:xfrm>
          <a:prstGeom prst="rect">
            <a:avLst/>
          </a:prstGeom>
          <a:noFill/>
        </p:spPr>
        <p:txBody>
          <a:bodyPr wrap="none" rtlCol="0">
            <a:spAutoFit/>
          </a:bodyPr>
          <a:lstStyle/>
          <a:p>
            <a:r>
              <a:rPr lang="en-US" dirty="0" smtClean="0"/>
              <a:t>Pixel error for image saved at various JPEG qualities</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JPEG Ghosts</a:t>
            </a:r>
            <a:endParaRPr lang="en-US" dirty="0"/>
          </a:p>
        </p:txBody>
      </p:sp>
      <p:sp>
        <p:nvSpPr>
          <p:cNvPr id="7" name="Content Placeholder 6"/>
          <p:cNvSpPr>
            <a:spLocks noGrp="1"/>
          </p:cNvSpPr>
          <p:nvPr>
            <p:ph idx="1"/>
          </p:nvPr>
        </p:nvSpPr>
        <p:spPr>
          <a:xfrm>
            <a:off x="609600" y="990600"/>
            <a:ext cx="8534400" cy="5135563"/>
          </a:xfrm>
        </p:spPr>
        <p:txBody>
          <a:bodyPr/>
          <a:lstStyle/>
          <a:p>
            <a:r>
              <a:rPr lang="en-US" dirty="0" smtClean="0"/>
              <a:t>If there is enough difference between the quality of the pasted region and the final saved quality, the pasted region can be detected with high accuracy</a:t>
            </a:r>
            <a:endParaRPr lang="en-US" dirty="0"/>
          </a:p>
        </p:txBody>
      </p:sp>
      <p:pic>
        <p:nvPicPr>
          <p:cNvPr id="1126402" name="Picture 2"/>
          <p:cNvPicPr>
            <a:picLocks noChangeAspect="1" noChangeArrowheads="1"/>
          </p:cNvPicPr>
          <p:nvPr/>
        </p:nvPicPr>
        <p:blipFill>
          <a:blip r:embed="rId2" cstate="print"/>
          <a:srcRect/>
          <a:stretch>
            <a:fillRect/>
          </a:stretch>
        </p:blipFill>
        <p:spPr bwMode="auto">
          <a:xfrm>
            <a:off x="1409700" y="3558381"/>
            <a:ext cx="6934200" cy="2019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JPEG Ghosts</a:t>
            </a:r>
            <a:endParaRPr lang="en-US" dirty="0"/>
          </a:p>
        </p:txBody>
      </p:sp>
      <p:sp>
        <p:nvSpPr>
          <p:cNvPr id="6" name="TextBox 5"/>
          <p:cNvSpPr txBox="1"/>
          <p:nvPr/>
        </p:nvSpPr>
        <p:spPr>
          <a:xfrm>
            <a:off x="1181099" y="6476636"/>
            <a:ext cx="6904454" cy="369332"/>
          </a:xfrm>
          <a:prstGeom prst="rect">
            <a:avLst/>
          </a:prstGeom>
          <a:noFill/>
        </p:spPr>
        <p:txBody>
          <a:bodyPr wrap="none" rtlCol="0">
            <a:spAutoFit/>
          </a:bodyPr>
          <a:lstStyle/>
          <a:p>
            <a:r>
              <a:rPr lang="en-US" dirty="0" smtClean="0"/>
              <a:t>Pixel error for manipulated image saved at various JPEG qualities</a:t>
            </a:r>
            <a:endParaRPr lang="en-US" dirty="0"/>
          </a:p>
        </p:txBody>
      </p:sp>
      <p:pic>
        <p:nvPicPr>
          <p:cNvPr id="1127426" name="Picture 2"/>
          <p:cNvPicPr>
            <a:picLocks noChangeAspect="1" noChangeArrowheads="1"/>
          </p:cNvPicPr>
          <p:nvPr/>
        </p:nvPicPr>
        <p:blipFill>
          <a:blip r:embed="rId2" cstate="print"/>
          <a:srcRect/>
          <a:stretch>
            <a:fillRect/>
          </a:stretch>
        </p:blipFill>
        <p:spPr bwMode="auto">
          <a:xfrm>
            <a:off x="2514600" y="1066436"/>
            <a:ext cx="4281237" cy="5334000"/>
          </a:xfrm>
          <a:prstGeom prst="rect">
            <a:avLst/>
          </a:prstGeom>
          <a:noFill/>
          <a:ln w="9525">
            <a:noFill/>
            <a:miter lim="800000"/>
            <a:headEnd/>
            <a:tailEnd/>
          </a:ln>
        </p:spPr>
      </p:pic>
      <p:sp>
        <p:nvSpPr>
          <p:cNvPr id="8" name="TextBox 7"/>
          <p:cNvSpPr txBox="1"/>
          <p:nvPr/>
        </p:nvSpPr>
        <p:spPr>
          <a:xfrm>
            <a:off x="2552700" y="796142"/>
            <a:ext cx="928459" cy="369332"/>
          </a:xfrm>
          <a:prstGeom prst="rect">
            <a:avLst/>
          </a:prstGeom>
          <a:noFill/>
        </p:spPr>
        <p:txBody>
          <a:bodyPr wrap="none" rtlCol="0">
            <a:spAutoFit/>
          </a:bodyPr>
          <a:lstStyle/>
          <a:p>
            <a:r>
              <a:rPr lang="en-US" dirty="0" smtClean="0"/>
              <a:t>original</a:t>
            </a:r>
            <a:endParaRPr lang="en-US" dirty="0"/>
          </a:p>
        </p:txBody>
      </p:sp>
      <p:sp>
        <p:nvSpPr>
          <p:cNvPr id="9" name="TextBox 8"/>
          <p:cNvSpPr txBox="1"/>
          <p:nvPr/>
        </p:nvSpPr>
        <p:spPr>
          <a:xfrm>
            <a:off x="4627352" y="786077"/>
            <a:ext cx="1441420" cy="369332"/>
          </a:xfrm>
          <a:prstGeom prst="rect">
            <a:avLst/>
          </a:prstGeom>
          <a:noFill/>
        </p:spPr>
        <p:txBody>
          <a:bodyPr wrap="none" rtlCol="0">
            <a:spAutoFit/>
          </a:bodyPr>
          <a:lstStyle/>
          <a:p>
            <a:r>
              <a:rPr lang="en-US" dirty="0" smtClean="0"/>
              <a:t>manipulated</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JPEG Ghosts</a:t>
            </a:r>
            <a:endParaRPr lang="en-US" dirty="0"/>
          </a:p>
        </p:txBody>
      </p:sp>
      <p:sp>
        <p:nvSpPr>
          <p:cNvPr id="6" name="TextBox 5"/>
          <p:cNvSpPr txBox="1"/>
          <p:nvPr/>
        </p:nvSpPr>
        <p:spPr>
          <a:xfrm>
            <a:off x="1447800" y="6456584"/>
            <a:ext cx="6904454" cy="369332"/>
          </a:xfrm>
          <a:prstGeom prst="rect">
            <a:avLst/>
          </a:prstGeom>
          <a:noFill/>
        </p:spPr>
        <p:txBody>
          <a:bodyPr wrap="none" rtlCol="0">
            <a:spAutoFit/>
          </a:bodyPr>
          <a:lstStyle/>
          <a:p>
            <a:r>
              <a:rPr lang="en-US" dirty="0" smtClean="0"/>
              <a:t>Pixel error for manipulated image saved at various JPEG qualities</a:t>
            </a:r>
            <a:endParaRPr lang="en-US" dirty="0"/>
          </a:p>
        </p:txBody>
      </p:sp>
      <p:sp>
        <p:nvSpPr>
          <p:cNvPr id="8" name="TextBox 7"/>
          <p:cNvSpPr txBox="1"/>
          <p:nvPr/>
        </p:nvSpPr>
        <p:spPr>
          <a:xfrm>
            <a:off x="2819401" y="776090"/>
            <a:ext cx="928459" cy="369332"/>
          </a:xfrm>
          <a:prstGeom prst="rect">
            <a:avLst/>
          </a:prstGeom>
          <a:noFill/>
        </p:spPr>
        <p:txBody>
          <a:bodyPr wrap="none" rtlCol="0">
            <a:spAutoFit/>
          </a:bodyPr>
          <a:lstStyle/>
          <a:p>
            <a:r>
              <a:rPr lang="en-US" dirty="0" smtClean="0"/>
              <a:t>original</a:t>
            </a:r>
            <a:endParaRPr lang="en-US" dirty="0"/>
          </a:p>
        </p:txBody>
      </p:sp>
      <p:sp>
        <p:nvSpPr>
          <p:cNvPr id="9" name="TextBox 8"/>
          <p:cNvSpPr txBox="1"/>
          <p:nvPr/>
        </p:nvSpPr>
        <p:spPr>
          <a:xfrm>
            <a:off x="4894053" y="766025"/>
            <a:ext cx="1441420" cy="369332"/>
          </a:xfrm>
          <a:prstGeom prst="rect">
            <a:avLst/>
          </a:prstGeom>
          <a:noFill/>
        </p:spPr>
        <p:txBody>
          <a:bodyPr wrap="none" rtlCol="0">
            <a:spAutoFit/>
          </a:bodyPr>
          <a:lstStyle/>
          <a:p>
            <a:r>
              <a:rPr lang="en-US" dirty="0" smtClean="0"/>
              <a:t>manipulated</a:t>
            </a:r>
            <a:endParaRPr lang="en-US" dirty="0"/>
          </a:p>
        </p:txBody>
      </p:sp>
      <p:pic>
        <p:nvPicPr>
          <p:cNvPr id="1128450" name="Picture 2"/>
          <p:cNvPicPr>
            <a:picLocks noChangeAspect="1" noChangeArrowheads="1"/>
          </p:cNvPicPr>
          <p:nvPr/>
        </p:nvPicPr>
        <p:blipFill>
          <a:blip r:embed="rId2" cstate="print"/>
          <a:srcRect/>
          <a:stretch>
            <a:fillRect/>
          </a:stretch>
        </p:blipFill>
        <p:spPr bwMode="auto">
          <a:xfrm>
            <a:off x="2743200" y="1122584"/>
            <a:ext cx="3894292"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 Fakes</a:t>
            </a:r>
            <a:endParaRPr lang="en-US" dirty="0"/>
          </a:p>
        </p:txBody>
      </p:sp>
      <p:sp>
        <p:nvSpPr>
          <p:cNvPr id="3" name="Content Placeholder 2"/>
          <p:cNvSpPr>
            <a:spLocks noGrp="1"/>
          </p:cNvSpPr>
          <p:nvPr>
            <p:ph idx="1"/>
          </p:nvPr>
        </p:nvSpPr>
        <p:spPr>
          <a:xfrm>
            <a:off x="609600" y="990600"/>
            <a:ext cx="8153400" cy="5135563"/>
          </a:xfrm>
        </p:spPr>
        <p:txBody>
          <a:bodyPr/>
          <a:lstStyle/>
          <a:p>
            <a:pPr marL="0" indent="0">
              <a:buNone/>
            </a:pPr>
            <a:endParaRPr lang="en-US" dirty="0" smtClean="0"/>
          </a:p>
          <a:p>
            <a:pPr marL="0" indent="0">
              <a:buNone/>
            </a:pPr>
            <a:r>
              <a:rPr lang="en-US" dirty="0">
                <a:hlinkClick r:id="rId2"/>
              </a:rPr>
              <a:t>https://journalistsresource.org/studies/society/deepfake-technology-5-resources/</a:t>
            </a:r>
            <a:endParaRPr lang="en-US" dirty="0"/>
          </a:p>
        </p:txBody>
      </p:sp>
    </p:spTree>
    <p:extLst>
      <p:ext uri="{BB962C8B-B14F-4D97-AF65-F5344CB8AC3E}">
        <p14:creationId xmlns:p14="http://schemas.microsoft.com/office/powerpoint/2010/main" val="128921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5316" y="1088740"/>
            <a:ext cx="12020484" cy="4440493"/>
          </a:xfrm>
          <a:prstGeom prst="rect">
            <a:avLst/>
          </a:prstGeom>
        </p:spPr>
      </p:pic>
      <p:sp>
        <p:nvSpPr>
          <p:cNvPr id="2" name="Title 1"/>
          <p:cNvSpPr>
            <a:spLocks noGrp="1"/>
          </p:cNvSpPr>
          <p:nvPr>
            <p:ph type="title"/>
          </p:nvPr>
        </p:nvSpPr>
        <p:spPr/>
        <p:txBody>
          <a:bodyPr>
            <a:normAutofit/>
          </a:bodyPr>
          <a:lstStyle/>
          <a:p>
            <a:r>
              <a:rPr lang="en-US" altLang="zh-CN" b="1" dirty="0" smtClean="0"/>
              <a:t>pix2pix</a:t>
            </a:r>
            <a:r>
              <a:rPr lang="en-US" dirty="0" smtClean="0"/>
              <a:t>: </a:t>
            </a:r>
            <a:r>
              <a:rPr lang="en-US" dirty="0"/>
              <a:t>Image-to-Image Translation</a:t>
            </a:r>
          </a:p>
        </p:txBody>
      </p:sp>
      <p:sp>
        <p:nvSpPr>
          <p:cNvPr id="9" name="TextBox 8"/>
          <p:cNvSpPr txBox="1"/>
          <p:nvPr/>
        </p:nvSpPr>
        <p:spPr>
          <a:xfrm>
            <a:off x="1653537" y="5723712"/>
            <a:ext cx="9399176" cy="913199"/>
          </a:xfrm>
          <a:prstGeom prst="rect">
            <a:avLst/>
          </a:prstGeom>
          <a:noFill/>
        </p:spPr>
        <p:txBody>
          <a:bodyPr wrap="none" rtlCol="0">
            <a:spAutoFit/>
          </a:bodyPr>
          <a:lstStyle/>
          <a:p>
            <a:pPr algn="ctr"/>
            <a:r>
              <a:rPr lang="en-US" sz="2667" dirty="0">
                <a:latin typeface="+mj-lt"/>
              </a:rPr>
              <a:t>Image-to-image Translation with Conditional Adversarial Nets </a:t>
            </a:r>
          </a:p>
          <a:p>
            <a:pPr algn="ctr"/>
            <a:r>
              <a:rPr lang="en-US" sz="2667" dirty="0">
                <a:latin typeface="+mj-lt"/>
              </a:rPr>
              <a:t>Phillip Isola, Jun-</a:t>
            </a:r>
            <a:r>
              <a:rPr lang="en-US" altLang="zh-CN" sz="2667" dirty="0">
                <a:latin typeface="+mj-lt"/>
              </a:rPr>
              <a:t>Yan </a:t>
            </a:r>
            <a:r>
              <a:rPr lang="en-US" sz="2667" dirty="0">
                <a:latin typeface="+mj-lt"/>
              </a:rPr>
              <a:t>Zhu, </a:t>
            </a:r>
            <a:r>
              <a:rPr lang="en-US" sz="2667" dirty="0" err="1">
                <a:latin typeface="+mj-lt"/>
              </a:rPr>
              <a:t>Tinghui</a:t>
            </a:r>
            <a:r>
              <a:rPr lang="en-US" sz="2667" dirty="0">
                <a:latin typeface="+mj-lt"/>
              </a:rPr>
              <a:t> Zhou, Alexei A. </a:t>
            </a:r>
            <a:r>
              <a:rPr lang="en-US" sz="2667" dirty="0" err="1">
                <a:latin typeface="+mj-lt"/>
              </a:rPr>
              <a:t>Efros</a:t>
            </a:r>
            <a:r>
              <a:rPr lang="en-US" sz="2667" dirty="0">
                <a:latin typeface="+mj-lt"/>
              </a:rPr>
              <a:t>.  CVPR 2017</a:t>
            </a:r>
          </a:p>
        </p:txBody>
      </p:sp>
      <p:pic>
        <p:nvPicPr>
          <p:cNvPr id="1026" name="Picture 2" descr="http://people.eecs.berkeley.edu/~isola/images/photo_of_m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347" y="5409220"/>
            <a:ext cx="1320147" cy="1406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886293" y="0"/>
            <a:ext cx="3313728" cy="369332"/>
          </a:xfrm>
          <a:prstGeom prst="rect">
            <a:avLst/>
          </a:prstGeom>
          <a:noFill/>
        </p:spPr>
        <p:txBody>
          <a:bodyPr wrap="none" rtlCol="0">
            <a:spAutoFit/>
          </a:bodyPr>
          <a:lstStyle/>
          <a:p>
            <a:r>
              <a:rPr lang="en-US" dirty="0" smtClean="0"/>
              <a:t>Slides adapted from Isola, Zhu</a:t>
            </a:r>
            <a:endParaRPr lang="en-US" dirty="0"/>
          </a:p>
        </p:txBody>
      </p:sp>
    </p:spTree>
    <p:extLst>
      <p:ext uri="{BB962C8B-B14F-4D97-AF65-F5344CB8AC3E}">
        <p14:creationId xmlns:p14="http://schemas.microsoft.com/office/powerpoint/2010/main" val="33299060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dirty="0" smtClean="0"/>
              <a:t>2D Wavelets</a:t>
            </a:r>
          </a:p>
        </p:txBody>
      </p:sp>
      <p:pic>
        <p:nvPicPr>
          <p:cNvPr id="43011" name="Picture 2"/>
          <p:cNvPicPr>
            <a:picLocks noChangeAspect="1" noChangeArrowheads="1"/>
          </p:cNvPicPr>
          <p:nvPr/>
        </p:nvPicPr>
        <p:blipFill>
          <a:blip r:embed="rId2" cstate="print"/>
          <a:srcRect l="46276" t="36781" r="19540" b="20918"/>
          <a:stretch>
            <a:fillRect/>
          </a:stretch>
        </p:blipFill>
        <p:spPr bwMode="auto">
          <a:xfrm>
            <a:off x="5181600" y="2286000"/>
            <a:ext cx="4434052" cy="3429000"/>
          </a:xfrm>
          <a:prstGeom prst="rect">
            <a:avLst/>
          </a:prstGeom>
          <a:noFill/>
          <a:ln w="9525">
            <a:noFill/>
            <a:miter lim="800000"/>
            <a:headEnd/>
            <a:tailEnd/>
          </a:ln>
        </p:spPr>
      </p:pic>
      <p:sp>
        <p:nvSpPr>
          <p:cNvPr id="4" name="TextBox 3"/>
          <p:cNvSpPr txBox="1"/>
          <p:nvPr/>
        </p:nvSpPr>
        <p:spPr>
          <a:xfrm>
            <a:off x="1233653" y="1219200"/>
            <a:ext cx="6934200" cy="707886"/>
          </a:xfrm>
          <a:prstGeom prst="rect">
            <a:avLst/>
          </a:prstGeom>
          <a:noFill/>
        </p:spPr>
        <p:txBody>
          <a:bodyPr wrap="square" rtlCol="0">
            <a:spAutoFit/>
          </a:bodyPr>
          <a:lstStyle/>
          <a:p>
            <a:r>
              <a:rPr lang="en-US" sz="2000" dirty="0"/>
              <a:t>Kind of like the </a:t>
            </a:r>
            <a:r>
              <a:rPr lang="en-US" sz="2000" dirty="0" err="1"/>
              <a:t>Laplacian</a:t>
            </a:r>
            <a:r>
              <a:rPr lang="en-US" sz="2000" dirty="0"/>
              <a:t> pyramid, except broken down into horizontal, vertical, and diagonal frequency</a:t>
            </a:r>
          </a:p>
        </p:txBody>
      </p:sp>
      <p:pic>
        <p:nvPicPr>
          <p:cNvPr id="5" name="Picture 3"/>
          <p:cNvPicPr>
            <a:picLocks noChangeAspect="1" noChangeArrowheads="1"/>
          </p:cNvPicPr>
          <p:nvPr/>
        </p:nvPicPr>
        <p:blipFill>
          <a:blip r:embed="rId3" cstate="print"/>
          <a:srcRect l="13889" t="37556" r="44444" b="21555"/>
          <a:stretch>
            <a:fillRect/>
          </a:stretch>
        </p:blipFill>
        <p:spPr bwMode="auto">
          <a:xfrm>
            <a:off x="523412" y="2621022"/>
            <a:ext cx="4444041" cy="2725919"/>
          </a:xfrm>
          <a:prstGeom prst="rect">
            <a:avLst/>
          </a:prstGeom>
          <a:noFill/>
          <a:ln w="9525">
            <a:noFill/>
            <a:miter lim="800000"/>
            <a:headEnd/>
            <a:tailEnd/>
          </a:ln>
        </p:spPr>
      </p:pic>
      <p:sp>
        <p:nvSpPr>
          <p:cNvPr id="6" name="TextBox 5"/>
          <p:cNvSpPr txBox="1"/>
          <p:nvPr/>
        </p:nvSpPr>
        <p:spPr>
          <a:xfrm>
            <a:off x="1462253" y="5322498"/>
            <a:ext cx="2082621" cy="369332"/>
          </a:xfrm>
          <a:prstGeom prst="rect">
            <a:avLst/>
          </a:prstGeom>
          <a:noFill/>
        </p:spPr>
        <p:txBody>
          <a:bodyPr wrap="none" rtlCol="0">
            <a:spAutoFit/>
          </a:bodyPr>
          <a:lstStyle/>
          <a:p>
            <a:r>
              <a:rPr lang="en-US" dirty="0" err="1" smtClean="0"/>
              <a:t>Laplacian</a:t>
            </a:r>
            <a:r>
              <a:rPr lang="en-US" dirty="0" smtClean="0"/>
              <a:t> Pyramid</a:t>
            </a:r>
            <a:endParaRPr lang="en-US" dirty="0"/>
          </a:p>
        </p:txBody>
      </p:sp>
      <p:sp>
        <p:nvSpPr>
          <p:cNvPr id="7" name="TextBox 6"/>
          <p:cNvSpPr txBox="1"/>
          <p:nvPr/>
        </p:nvSpPr>
        <p:spPr>
          <a:xfrm>
            <a:off x="6283656" y="5965332"/>
            <a:ext cx="1920141" cy="369332"/>
          </a:xfrm>
          <a:prstGeom prst="rect">
            <a:avLst/>
          </a:prstGeom>
          <a:noFill/>
        </p:spPr>
        <p:txBody>
          <a:bodyPr wrap="none" rtlCol="0">
            <a:spAutoFit/>
          </a:bodyPr>
          <a:lstStyle/>
          <a:p>
            <a:r>
              <a:rPr lang="en-US" dirty="0" smtClean="0"/>
              <a:t>Wavelet Pyramid</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to image translation (pix2pix)</a:t>
            </a:r>
            <a:endParaRPr lang="en-US" dirty="0"/>
          </a:p>
        </p:txBody>
      </p:sp>
      <p:sp>
        <p:nvSpPr>
          <p:cNvPr id="3" name="Content Placeholder 2"/>
          <p:cNvSpPr>
            <a:spLocks noGrp="1"/>
          </p:cNvSpPr>
          <p:nvPr>
            <p:ph idx="1"/>
          </p:nvPr>
        </p:nvSpPr>
        <p:spPr>
          <a:xfrm>
            <a:off x="1219200" y="990600"/>
            <a:ext cx="7543800" cy="5135563"/>
          </a:xfrm>
        </p:spPr>
        <p:txBody>
          <a:bodyPr/>
          <a:lstStyle/>
          <a:p>
            <a:endParaRPr lang="en-US" dirty="0" smtClean="0"/>
          </a:p>
          <a:p>
            <a:pPr marL="0" indent="0">
              <a:buNone/>
            </a:pPr>
            <a:r>
              <a:rPr lang="en-US" dirty="0" smtClean="0"/>
              <a:t>Train a conditional generator to translate from one image domain to another</a:t>
            </a:r>
            <a:endParaRPr lang="en-US" dirty="0"/>
          </a:p>
        </p:txBody>
      </p:sp>
      <p:pic>
        <p:nvPicPr>
          <p:cNvPr id="4" name="pasted-image-enhanc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7187" y="3864144"/>
            <a:ext cx="1689582" cy="1629110"/>
          </a:xfrm>
          <a:prstGeom prst="rect">
            <a:avLst/>
          </a:prstGeom>
          <a:ln w="25400">
            <a:solidFill>
              <a:srgbClr val="000000"/>
            </a:solidFill>
            <a:miter lim="400000"/>
          </a:ln>
        </p:spPr>
      </p:pic>
      <p:pic>
        <p:nvPicPr>
          <p:cNvPr id="5" name="pasted-image-filter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3864144"/>
            <a:ext cx="1625601" cy="1625601"/>
          </a:xfrm>
          <a:prstGeom prst="rect">
            <a:avLst/>
          </a:prstGeom>
          <a:ln w="25400">
            <a:solidFill>
              <a:srgbClr val="000000"/>
            </a:solidFill>
            <a:miter lim="400000"/>
          </a:ln>
        </p:spPr>
      </p:pic>
      <p:sp>
        <p:nvSpPr>
          <p:cNvPr id="6" name="Right Arrow 5"/>
          <p:cNvSpPr/>
          <p:nvPr/>
        </p:nvSpPr>
        <p:spPr>
          <a:xfrm>
            <a:off x="3581400" y="4572000"/>
            <a:ext cx="11049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1123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B5B171D9-A66D-4927-B3C1-33E0A232E74C}"/>
                  </a:ext>
                </a:extLst>
              </p:cNvPr>
              <p:cNvSpPr txBox="1"/>
              <p:nvPr/>
            </p:nvSpPr>
            <p:spPr>
              <a:xfrm>
                <a:off x="-914400" y="5540667"/>
                <a:ext cx="11521279" cy="78393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sz="4167" i="1" smtClean="0">
                              <a:latin typeface="Cambria Math" panose="02040503050406030204" pitchFamily="18" charset="0"/>
                            </a:rPr>
                          </m:ctrlPr>
                        </m:funcPr>
                        <m:fName>
                          <m:r>
                            <a:rPr lang="en-US" sz="4167" i="1">
                              <a:latin typeface="Cambria Math" panose="02040503050406030204" pitchFamily="18" charset="0"/>
                            </a:rPr>
                            <m:t>𝐿</m:t>
                          </m:r>
                          <m:r>
                            <m:rPr>
                              <m:sty m:val="p"/>
                            </m:rPr>
                            <a:rPr lang="en-US" sz="4167" baseline="-25000">
                              <a:latin typeface="Cambria Math" panose="02040503050406030204" pitchFamily="18" charset="0"/>
                            </a:rPr>
                            <m:t>L</m:t>
                          </m:r>
                          <m:r>
                            <a:rPr lang="en-US" sz="4167" baseline="-25000">
                              <a:latin typeface="Cambria Math" panose="02040503050406030204" pitchFamily="18" charset="0"/>
                            </a:rPr>
                            <m:t>1</m:t>
                          </m:r>
                          <m:d>
                            <m:dPr>
                              <m:ctrlPr>
                                <a:rPr lang="en-US" sz="4167" i="1" baseline="-25000">
                                  <a:latin typeface="Cambria Math" panose="02040503050406030204" pitchFamily="18" charset="0"/>
                                </a:rPr>
                              </m:ctrlPr>
                            </m:dPr>
                            <m:e>
                              <m:r>
                                <a:rPr lang="en-US" sz="4167" i="1">
                                  <a:latin typeface="Cambria Math" panose="02040503050406030204" pitchFamily="18" charset="0"/>
                                </a:rPr>
                                <m:t>𝐺</m:t>
                              </m:r>
                            </m:e>
                          </m:d>
                          <m:r>
                            <a:rPr lang="en-US" sz="4167" b="0" i="1" smtClean="0">
                              <a:latin typeface="Cambria Math" panose="02040503050406030204" pitchFamily="18" charset="0"/>
                            </a:rPr>
                            <m:t>=</m:t>
                          </m:r>
                        </m:fName>
                        <m:e>
                          <m:sSub>
                            <m:sSubPr>
                              <m:ctrlPr>
                                <a:rPr lang="en-US" sz="4167" i="1">
                                  <a:latin typeface="Cambria Math" panose="02040503050406030204" pitchFamily="18" charset="0"/>
                                </a:rPr>
                              </m:ctrlPr>
                            </m:sSubPr>
                            <m:e>
                              <m:r>
                                <a:rPr lang="en-US" sz="4167" i="1">
                                  <a:latin typeface="Cambria Math" panose="02040503050406030204" pitchFamily="18" charset="0"/>
                                  <a:ea typeface="Cambria Math" panose="02040503050406030204" pitchFamily="18" charset="0"/>
                                </a:rPr>
                                <m:t>𝔼</m:t>
                              </m:r>
                            </m:e>
                            <m:sub>
                              <m:r>
                                <a:rPr lang="en-US" sz="4167" i="1">
                                  <a:latin typeface="Cambria Math" charset="0"/>
                                  <a:ea typeface="Cambria Math" panose="02040503050406030204" pitchFamily="18" charset="0"/>
                                </a:rPr>
                                <m:t>𝑥</m:t>
                              </m:r>
                              <m:r>
                                <a:rPr lang="en-US" sz="4167" i="1">
                                  <a:latin typeface="Cambria Math" panose="02040503050406030204" pitchFamily="18" charset="0"/>
                                </a:rPr>
                                <m:t>,</m:t>
                              </m:r>
                              <m:r>
                                <a:rPr lang="en-US" sz="4167" i="1">
                                  <a:latin typeface="Cambria Math" charset="0"/>
                                </a:rPr>
                                <m:t>𝑦</m:t>
                              </m:r>
                            </m:sub>
                          </m:sSub>
                        </m:e>
                      </m:func>
                      <m:r>
                        <a:rPr lang="en-US" sz="4167" b="0" i="1" smtClean="0">
                          <a:latin typeface="Cambria Math" panose="02040503050406030204" pitchFamily="18" charset="0"/>
                        </a:rPr>
                        <m:t>|</m:t>
                      </m:r>
                      <m:d>
                        <m:dPr>
                          <m:begChr m:val="|"/>
                          <m:endChr m:val="|"/>
                          <m:ctrlPr>
                            <a:rPr lang="en-US" sz="4167" b="0" i="1" smtClean="0">
                              <a:latin typeface="Cambria Math" panose="02040503050406030204" pitchFamily="18" charset="0"/>
                            </a:rPr>
                          </m:ctrlPr>
                        </m:dPr>
                        <m:e>
                          <m:r>
                            <a:rPr lang="en-US" sz="4167" b="0" i="1" smtClean="0">
                              <a:latin typeface="Cambria Math" panose="02040503050406030204" pitchFamily="18" charset="0"/>
                            </a:rPr>
                            <m:t>𝑦</m:t>
                          </m:r>
                          <m:r>
                            <a:rPr lang="en-US" sz="4167" b="0" i="1" smtClean="0">
                              <a:latin typeface="Cambria Math" panose="02040503050406030204" pitchFamily="18" charset="0"/>
                            </a:rPr>
                            <m:t>−</m:t>
                          </m:r>
                          <m:r>
                            <a:rPr lang="en-US" sz="4167" b="0" i="1" smtClean="0">
                              <a:latin typeface="Cambria Math" panose="02040503050406030204" pitchFamily="18" charset="0"/>
                            </a:rPr>
                            <m:t>𝐺</m:t>
                          </m:r>
                          <m:d>
                            <m:dPr>
                              <m:ctrlPr>
                                <a:rPr lang="en-US" sz="4167" b="0" i="1" smtClean="0">
                                  <a:latin typeface="Cambria Math" panose="02040503050406030204" pitchFamily="18" charset="0"/>
                                </a:rPr>
                              </m:ctrlPr>
                            </m:dPr>
                            <m:e>
                              <m:r>
                                <a:rPr lang="en-US" sz="4167" b="0" i="1" smtClean="0">
                                  <a:latin typeface="Cambria Math" panose="02040503050406030204" pitchFamily="18" charset="0"/>
                                </a:rPr>
                                <m:t>𝑥</m:t>
                              </m:r>
                            </m:e>
                          </m:d>
                        </m:e>
                      </m:d>
                      <m:r>
                        <a:rPr lang="en-US" sz="4167" b="0" i="1" smtClean="0">
                          <a:latin typeface="Cambria Math" panose="02040503050406030204" pitchFamily="18" charset="0"/>
                        </a:rPr>
                        <m:t>|</m:t>
                      </m:r>
                      <m:r>
                        <a:rPr lang="en-US" sz="4167" b="0" i="1" baseline="-25000" smtClean="0">
                          <a:latin typeface="Cambria Math" panose="02040503050406030204" pitchFamily="18" charset="0"/>
                        </a:rPr>
                        <m:t>1</m:t>
                      </m:r>
                    </m:oMath>
                  </m:oMathPara>
                </a14:m>
                <a:endParaRPr lang="en-US" sz="4167" baseline="-25000" dirty="0"/>
              </a:p>
            </p:txBody>
          </p:sp>
        </mc:Choice>
        <mc:Fallback xmlns="">
          <p:sp>
            <p:nvSpPr>
              <p:cNvPr id="54" name="TextBox 53">
                <a:extLst>
                  <a:ext uri="{FF2B5EF4-FFF2-40B4-BE49-F238E27FC236}">
                    <a16:creationId xmlns:a16="http://schemas.microsoft.com/office/drawing/2014/main" id="{B5B171D9-A66D-4927-B3C1-33E0A232E74C}"/>
                  </a:ext>
                </a:extLst>
              </p:cNvPr>
              <p:cNvSpPr txBox="1">
                <a:spLocks noRot="1" noChangeAspect="1" noMove="1" noResize="1" noEditPoints="1" noAdjustHandles="1" noChangeArrowheads="1" noChangeShapeType="1" noTextEdit="1"/>
              </p:cNvSpPr>
              <p:nvPr/>
            </p:nvSpPr>
            <p:spPr>
              <a:xfrm>
                <a:off x="-914400" y="5540667"/>
                <a:ext cx="11521279" cy="783933"/>
              </a:xfrm>
              <a:prstGeom prst="rect">
                <a:avLst/>
              </a:prstGeom>
              <a:blipFill>
                <a:blip r:embed="rId3"/>
                <a:stretch>
                  <a:fillRect/>
                </a:stretch>
              </a:blipFill>
            </p:spPr>
            <p:txBody>
              <a:bodyPr/>
              <a:lstStyle/>
              <a:p>
                <a:r>
                  <a:rPr lang="en-US">
                    <a:noFill/>
                  </a:rPr>
                  <a:t> </a:t>
                </a:r>
              </a:p>
            </p:txBody>
          </p:sp>
        </mc:Fallback>
      </mc:AlternateContent>
      <p:sp>
        <p:nvSpPr>
          <p:cNvPr id="52" name="Shape 3585"/>
          <p:cNvSpPr/>
          <p:nvPr/>
        </p:nvSpPr>
        <p:spPr>
          <a:xfrm>
            <a:off x="2173727" y="2034089"/>
            <a:ext cx="1997187" cy="1"/>
          </a:xfrm>
          <a:prstGeom prst="line">
            <a:avLst/>
          </a:prstGeom>
          <a:ln w="38100">
            <a:solidFill>
              <a:srgbClr val="000000"/>
            </a:solidFill>
            <a:miter lim="400000"/>
            <a:tailEnd type="stealth"/>
          </a:ln>
        </p:spPr>
        <p:txBody>
          <a:bodyPr lIns="35718" tIns="35718" rIns="35718" bIns="35718" anchor="ctr"/>
          <a:lstStyle/>
          <a:p>
            <a:pPr>
              <a:defRPr sz="3200"/>
            </a:pPr>
            <a:endParaRPr sz="1600"/>
          </a:p>
        </p:txBody>
      </p:sp>
      <p:pic>
        <p:nvPicPr>
          <p:cNvPr id="51" name="pasted-image-enhanc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1841" y="2953070"/>
            <a:ext cx="1689582" cy="1629110"/>
          </a:xfrm>
          <a:prstGeom prst="rect">
            <a:avLst/>
          </a:prstGeom>
          <a:ln w="25400">
            <a:solidFill>
              <a:srgbClr val="000000"/>
            </a:solidFill>
            <a:miter lim="400000"/>
          </a:ln>
        </p:spPr>
      </p:pic>
      <p:grpSp>
        <p:nvGrpSpPr>
          <p:cNvPr id="3812" name="Group 3812"/>
          <p:cNvGrpSpPr/>
          <p:nvPr/>
        </p:nvGrpSpPr>
        <p:grpSpPr>
          <a:xfrm rot="5400000">
            <a:off x="5458565" y="2843647"/>
            <a:ext cx="1760212" cy="157011"/>
            <a:chOff x="0" y="0"/>
            <a:chExt cx="3520423" cy="314020"/>
          </a:xfrm>
        </p:grpSpPr>
        <p:sp>
          <p:nvSpPr>
            <p:cNvPr id="3809" name="Shape 3809"/>
            <p:cNvSpPr/>
            <p:nvPr/>
          </p:nvSpPr>
          <p:spPr>
            <a:xfrm>
              <a:off x="0" y="26778"/>
              <a:ext cx="3520424" cy="1"/>
            </a:xfrm>
            <a:prstGeom prst="line">
              <a:avLst/>
            </a:prstGeom>
            <a:noFill/>
            <a:ln w="50800" cap="flat">
              <a:solidFill>
                <a:srgbClr val="000000"/>
              </a:solidFill>
              <a:prstDash val="solid"/>
              <a:miter lim="400000"/>
            </a:ln>
            <a:effectLst/>
          </p:spPr>
          <p:txBody>
            <a:bodyPr wrap="square" lIns="35718" tIns="35718" rIns="35718" bIns="35718" numCol="1" anchor="ctr">
              <a:noAutofit/>
            </a:bodyPr>
            <a:lstStyle/>
            <a:p>
              <a:pPr>
                <a:defRPr sz="3200"/>
              </a:pPr>
              <a:endParaRPr sz="1600"/>
            </a:p>
          </p:txBody>
        </p:sp>
        <p:sp>
          <p:nvSpPr>
            <p:cNvPr id="3810" name="Shape 3810"/>
            <p:cNvSpPr/>
            <p:nvPr/>
          </p:nvSpPr>
          <p:spPr>
            <a:xfrm flipH="1">
              <a:off x="22704" y="0"/>
              <a:ext cx="1" cy="314021"/>
            </a:xfrm>
            <a:prstGeom prst="line">
              <a:avLst/>
            </a:prstGeom>
            <a:noFill/>
            <a:ln w="50800" cap="flat">
              <a:solidFill>
                <a:srgbClr val="000000"/>
              </a:solidFill>
              <a:prstDash val="solid"/>
              <a:miter lim="400000"/>
            </a:ln>
            <a:effectLst/>
          </p:spPr>
          <p:txBody>
            <a:bodyPr wrap="square" lIns="35718" tIns="35718" rIns="35718" bIns="35718" numCol="1" anchor="ctr">
              <a:noAutofit/>
            </a:bodyPr>
            <a:lstStyle/>
            <a:p>
              <a:pPr>
                <a:defRPr sz="3200"/>
              </a:pPr>
              <a:endParaRPr sz="1600"/>
            </a:p>
          </p:txBody>
        </p:sp>
        <p:sp>
          <p:nvSpPr>
            <p:cNvPr id="3811" name="Shape 3811"/>
            <p:cNvSpPr/>
            <p:nvPr/>
          </p:nvSpPr>
          <p:spPr>
            <a:xfrm>
              <a:off x="3500345" y="28400"/>
              <a:ext cx="1" cy="257221"/>
            </a:xfrm>
            <a:prstGeom prst="line">
              <a:avLst/>
            </a:prstGeom>
            <a:noFill/>
            <a:ln w="50800" cap="flat">
              <a:solidFill>
                <a:srgbClr val="000000"/>
              </a:solidFill>
              <a:prstDash val="solid"/>
              <a:miter lim="400000"/>
            </a:ln>
            <a:effectLst/>
          </p:spPr>
          <p:txBody>
            <a:bodyPr wrap="square" lIns="35718" tIns="35718" rIns="35718" bIns="35718" numCol="1" anchor="ctr">
              <a:noAutofit/>
            </a:bodyPr>
            <a:lstStyle/>
            <a:p>
              <a:pPr>
                <a:defRPr sz="3200"/>
              </a:pPr>
              <a:endParaRPr sz="1600"/>
            </a:p>
          </p:txBody>
        </p:sp>
      </p:grpSp>
      <mc:AlternateContent xmlns:mc="http://schemas.openxmlformats.org/markup-compatibility/2006" xmlns:a14="http://schemas.microsoft.com/office/drawing/2010/main">
        <mc:Choice Requires="a14">
          <p:sp>
            <p:nvSpPr>
              <p:cNvPr id="35" name="TextBox 34"/>
              <p:cNvSpPr txBox="1"/>
              <p:nvPr/>
            </p:nvSpPr>
            <p:spPr>
              <a:xfrm>
                <a:off x="875810" y="586717"/>
                <a:ext cx="510075" cy="6052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3333">
                          <a:latin typeface="Cambria Math" panose="02040503050406030204" pitchFamily="18" charset="0"/>
                        </a:rPr>
                        <m:t>x</m:t>
                      </m:r>
                    </m:oMath>
                  </m:oMathPara>
                </a14:m>
                <a:endParaRPr lang="en-US" sz="3333" dirty="0"/>
              </a:p>
            </p:txBody>
          </p:sp>
        </mc:Choice>
        <mc:Fallback xmlns="">
          <p:sp>
            <p:nvSpPr>
              <p:cNvPr id="35" name="TextBox 34"/>
              <p:cNvSpPr txBox="1">
                <a:spLocks noRot="1" noChangeAspect="1" noMove="1" noResize="1" noEditPoints="1" noAdjustHandles="1" noChangeArrowheads="1" noChangeShapeType="1" noTextEdit="1"/>
              </p:cNvSpPr>
              <p:nvPr/>
            </p:nvSpPr>
            <p:spPr>
              <a:xfrm>
                <a:off x="875810" y="586717"/>
                <a:ext cx="510075" cy="60523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4678809" y="586717"/>
                <a:ext cx="1127232" cy="6052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3333">
                          <a:latin typeface="Cambria Math" panose="02040503050406030204" pitchFamily="18" charset="0"/>
                        </a:rPr>
                        <m:t>G</m:t>
                      </m:r>
                      <m:r>
                        <a:rPr lang="en-US" sz="3333">
                          <a:latin typeface="Cambria Math" panose="02040503050406030204" pitchFamily="18" charset="0"/>
                        </a:rPr>
                        <m:t>(</m:t>
                      </m:r>
                      <m:r>
                        <m:rPr>
                          <m:sty m:val="p"/>
                        </m:rPr>
                        <a:rPr lang="en-US" sz="3333">
                          <a:latin typeface="Cambria Math" panose="02040503050406030204" pitchFamily="18" charset="0"/>
                        </a:rPr>
                        <m:t>x</m:t>
                      </m:r>
                      <m:r>
                        <a:rPr lang="en-US" sz="3333">
                          <a:latin typeface="Cambria Math" panose="02040503050406030204" pitchFamily="18" charset="0"/>
                        </a:rPr>
                        <m:t>)</m:t>
                      </m:r>
                    </m:oMath>
                  </m:oMathPara>
                </a14:m>
                <a:endParaRPr lang="en-US" sz="3333" dirty="0"/>
              </a:p>
            </p:txBody>
          </p:sp>
        </mc:Choice>
        <mc:Fallback xmlns="">
          <p:sp>
            <p:nvSpPr>
              <p:cNvPr id="36" name="TextBox 35"/>
              <p:cNvSpPr txBox="1">
                <a:spLocks noRot="1" noChangeAspect="1" noMove="1" noResize="1" noEditPoints="1" noAdjustHandles="1" noChangeArrowheads="1" noChangeShapeType="1" noTextEdit="1"/>
              </p:cNvSpPr>
              <p:nvPr/>
            </p:nvSpPr>
            <p:spPr>
              <a:xfrm>
                <a:off x="4678809" y="586717"/>
                <a:ext cx="1127232" cy="605230"/>
              </a:xfrm>
              <a:prstGeom prst="rect">
                <a:avLst/>
              </a:prstGeom>
              <a:blipFill>
                <a:blip r:embed="rId6"/>
                <a:stretch>
                  <a:fillRect/>
                </a:stretch>
              </a:blipFill>
            </p:spPr>
            <p:txBody>
              <a:bodyPr/>
              <a:lstStyle/>
              <a:p>
                <a:r>
                  <a:rPr lang="en-US">
                    <a:noFill/>
                  </a:rPr>
                  <a:t> </a:t>
                </a:r>
              </a:p>
            </p:txBody>
          </p:sp>
        </mc:Fallback>
      </mc:AlternateContent>
      <p:pic>
        <p:nvPicPr>
          <p:cNvPr id="37" name="pasted-image-filtered.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5254" y="1222526"/>
            <a:ext cx="1625601" cy="1625601"/>
          </a:xfrm>
          <a:prstGeom prst="rect">
            <a:avLst/>
          </a:prstGeom>
          <a:ln w="25400">
            <a:solidFill>
              <a:srgbClr val="000000"/>
            </a:solidFill>
            <a:miter lim="400000"/>
          </a:ln>
        </p:spPr>
      </p:pic>
      <p:grpSp>
        <p:nvGrpSpPr>
          <p:cNvPr id="39" name="Group 38"/>
          <p:cNvGrpSpPr/>
          <p:nvPr/>
        </p:nvGrpSpPr>
        <p:grpSpPr>
          <a:xfrm>
            <a:off x="2660915" y="1349294"/>
            <a:ext cx="1022812" cy="1369591"/>
            <a:chOff x="1698576" y="4114800"/>
            <a:chExt cx="2232248" cy="2395642"/>
          </a:xfrm>
        </p:grpSpPr>
        <p:grpSp>
          <p:nvGrpSpPr>
            <p:cNvPr id="40" name="Group 39"/>
            <p:cNvGrpSpPr/>
            <p:nvPr/>
          </p:nvGrpSpPr>
          <p:grpSpPr>
            <a:xfrm>
              <a:off x="1698576" y="4114800"/>
              <a:ext cx="2232248" cy="2395642"/>
              <a:chOff x="2343849" y="5134736"/>
              <a:chExt cx="909648" cy="1349560"/>
            </a:xfrm>
          </p:grpSpPr>
          <p:sp>
            <p:nvSpPr>
              <p:cNvPr id="42" name="Shape 3567"/>
              <p:cNvSpPr/>
              <p:nvPr/>
            </p:nvSpPr>
            <p:spPr>
              <a:xfrm rot="10800000">
                <a:off x="2683219"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sp>
            <p:nvSpPr>
              <p:cNvPr id="43" name="Shape 3568"/>
              <p:cNvSpPr/>
              <p:nvPr/>
            </p:nvSpPr>
            <p:spPr>
              <a:xfrm rot="10800000">
                <a:off x="3022591"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sp>
            <p:nvSpPr>
              <p:cNvPr id="44" name="Shape 3569"/>
              <p:cNvSpPr/>
              <p:nvPr/>
            </p:nvSpPr>
            <p:spPr>
              <a:xfrm rot="10800000">
                <a:off x="2343849"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grpSp>
        <mc:AlternateContent xmlns:mc="http://schemas.openxmlformats.org/markup-compatibility/2006" xmlns:a14="http://schemas.microsoft.com/office/drawing/2010/main">
          <mc:Choice Requires="a14">
            <p:sp>
              <p:nvSpPr>
                <p:cNvPr id="41" name="Rectangle 40"/>
                <p:cNvSpPr/>
                <p:nvPr/>
              </p:nvSpPr>
              <p:spPr>
                <a:xfrm>
                  <a:off x="1967741" y="4755110"/>
                  <a:ext cx="1675051" cy="108788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ltLang="zh-CN" sz="4167" i="1" dirty="0">
                            <a:solidFill>
                              <a:schemeClr val="tx1"/>
                            </a:solidFill>
                            <a:latin typeface="Cambria Math" panose="02040503050406030204" pitchFamily="18" charset="0"/>
                          </a:rPr>
                          <m:t>G</m:t>
                        </m:r>
                      </m:oMath>
                    </m:oMathPara>
                  </a14:m>
                  <a:endParaRPr lang="en-US" sz="4167" dirty="0">
                    <a:solidFill>
                      <a:schemeClr val="tx1"/>
                    </a:solidFill>
                  </a:endParaRPr>
                </a:p>
              </p:txBody>
            </p:sp>
          </mc:Choice>
          <mc:Fallback xmlns="">
            <p:sp>
              <p:nvSpPr>
                <p:cNvPr id="41" name="Rectangle 40"/>
                <p:cNvSpPr>
                  <a:spLocks noRot="1" noChangeAspect="1" noMove="1" noResize="1" noEditPoints="1" noAdjustHandles="1" noChangeArrowheads="1" noChangeShapeType="1" noTextEdit="1"/>
                </p:cNvSpPr>
                <p:nvPr/>
              </p:nvSpPr>
              <p:spPr>
                <a:xfrm>
                  <a:off x="1967741" y="4755110"/>
                  <a:ext cx="1675051" cy="1087881"/>
                </a:xfrm>
                <a:prstGeom prst="rect">
                  <a:avLst/>
                </a:prstGeom>
                <a:blipFill>
                  <a:blip r:embed="rId9"/>
                  <a:stretch>
                    <a:fillRect/>
                  </a:stretch>
                </a:blipFill>
                <a:ln w="28575">
                  <a:solidFill>
                    <a:schemeClr val="tx1"/>
                  </a:solidFill>
                </a:ln>
              </p:spPr>
              <p:txBody>
                <a:bodyPr/>
                <a:lstStyle/>
                <a:p>
                  <a:r>
                    <a:rPr lang="en-US">
                      <a:noFill/>
                    </a:rPr>
                    <a:t> </a:t>
                  </a:r>
                </a:p>
              </p:txBody>
            </p:sp>
          </mc:Fallback>
        </mc:AlternateContent>
      </p:grpSp>
      <p:sp>
        <p:nvSpPr>
          <p:cNvPr id="4" name="TextBox 3"/>
          <p:cNvSpPr txBox="1"/>
          <p:nvPr/>
        </p:nvSpPr>
        <p:spPr>
          <a:xfrm>
            <a:off x="609600" y="23360"/>
            <a:ext cx="3175869" cy="461665"/>
          </a:xfrm>
          <a:prstGeom prst="rect">
            <a:avLst/>
          </a:prstGeom>
          <a:noFill/>
        </p:spPr>
        <p:txBody>
          <a:bodyPr wrap="none" rtlCol="0">
            <a:spAutoFit/>
          </a:bodyPr>
          <a:lstStyle/>
          <a:p>
            <a:r>
              <a:rPr lang="en-US" sz="2400" b="1" dirty="0" smtClean="0"/>
              <a:t>Objective 1: L1 Loss</a:t>
            </a:r>
            <a:endParaRPr lang="en-US" sz="2400" b="1" dirty="0"/>
          </a:p>
        </p:txBody>
      </p:sp>
      <p:pic>
        <p:nvPicPr>
          <p:cNvPr id="53" name="L1cGAN_106_AB.jpg"/>
          <p:cNvPicPr>
            <a:picLocks noChangeAspect="1"/>
          </p:cNvPicPr>
          <p:nvPr/>
        </p:nvPicPr>
        <p:blipFill>
          <a:blip r:embed="rId10">
            <a:extLst/>
          </a:blip>
          <a:stretch>
            <a:fillRect/>
          </a:stretch>
        </p:blipFill>
        <p:spPr>
          <a:xfrm>
            <a:off x="4347282" y="1346980"/>
            <a:ext cx="1694141" cy="1436666"/>
          </a:xfrm>
          <a:prstGeom prst="rect">
            <a:avLst/>
          </a:prstGeom>
          <a:ln w="19050" cap="flat">
            <a:solidFill>
              <a:schemeClr val="tx1"/>
            </a:solidFill>
            <a:miter lim="400000"/>
          </a:ln>
          <a:effectLst/>
        </p:spPr>
      </p:pic>
      <p:sp>
        <p:nvSpPr>
          <p:cNvPr id="2" name="TextBox 1"/>
          <p:cNvSpPr txBox="1"/>
          <p:nvPr/>
        </p:nvSpPr>
        <p:spPr>
          <a:xfrm flipH="1">
            <a:off x="6547411" y="2629904"/>
            <a:ext cx="2240281" cy="646331"/>
          </a:xfrm>
          <a:prstGeom prst="rect">
            <a:avLst/>
          </a:prstGeom>
          <a:noFill/>
        </p:spPr>
        <p:txBody>
          <a:bodyPr wrap="square" rtlCol="0">
            <a:spAutoFit/>
          </a:bodyPr>
          <a:lstStyle/>
          <a:p>
            <a:r>
              <a:rPr lang="en-US" dirty="0" smtClean="0"/>
              <a:t>Sum absolute RGB difference</a:t>
            </a:r>
            <a:endParaRPr lang="en-US" dirty="0"/>
          </a:p>
        </p:txBody>
      </p:sp>
      <mc:AlternateContent xmlns:mc="http://schemas.openxmlformats.org/markup-compatibility/2006" xmlns:a14="http://schemas.microsoft.com/office/drawing/2010/main">
        <mc:Choice Requires="a14">
          <p:sp>
            <p:nvSpPr>
              <p:cNvPr id="5" name="Rectangle 4"/>
              <p:cNvSpPr/>
              <p:nvPr/>
            </p:nvSpPr>
            <p:spPr>
              <a:xfrm>
                <a:off x="5003049" y="4582180"/>
                <a:ext cx="490584"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rPr>
                        <m:t>𝑦</m:t>
                      </m:r>
                    </m:oMath>
                  </m:oMathPara>
                </a14:m>
                <a:endParaRPr lang="en-US" sz="2800" dirty="0"/>
              </a:p>
            </p:txBody>
          </p:sp>
        </mc:Choice>
        <mc:Fallback xmlns="">
          <p:sp>
            <p:nvSpPr>
              <p:cNvPr id="5" name="Rectangle 4"/>
              <p:cNvSpPr>
                <a:spLocks noRot="1" noChangeAspect="1" noMove="1" noResize="1" noEditPoints="1" noAdjustHandles="1" noChangeArrowheads="1" noChangeShapeType="1" noTextEdit="1"/>
              </p:cNvSpPr>
              <p:nvPr/>
            </p:nvSpPr>
            <p:spPr>
              <a:xfrm>
                <a:off x="5003049" y="4582180"/>
                <a:ext cx="490584" cy="523220"/>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64243341"/>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L1 objective tends to produce slightly blurry results</a:t>
            </a:r>
            <a:endParaRPr lang="en-US" dirty="0"/>
          </a:p>
        </p:txBody>
      </p:sp>
      <p:sp>
        <p:nvSpPr>
          <p:cNvPr id="5" name="Content Placeholder 4"/>
          <p:cNvSpPr>
            <a:spLocks noGrp="1"/>
          </p:cNvSpPr>
          <p:nvPr>
            <p:ph idx="1"/>
          </p:nvPr>
        </p:nvSpPr>
        <p:spPr/>
        <p:txBody>
          <a:bodyPr/>
          <a:lstStyle/>
          <a:p>
            <a:endParaRPr lang="en-US"/>
          </a:p>
        </p:txBody>
      </p:sp>
      <p:pic>
        <p:nvPicPr>
          <p:cNvPr id="8" name="Picture 7"/>
          <p:cNvPicPr>
            <a:picLocks noChangeAspect="1"/>
          </p:cNvPicPr>
          <p:nvPr/>
        </p:nvPicPr>
        <p:blipFill rotWithShape="1">
          <a:blip r:embed="rId2"/>
          <a:srcRect b="32317"/>
          <a:stretch/>
        </p:blipFill>
        <p:spPr>
          <a:xfrm>
            <a:off x="228600" y="990600"/>
            <a:ext cx="7790851" cy="5486400"/>
          </a:xfrm>
          <a:prstGeom prst="rect">
            <a:avLst/>
          </a:prstGeom>
        </p:spPr>
      </p:pic>
    </p:spTree>
    <p:extLst>
      <p:ext uri="{BB962C8B-B14F-4D97-AF65-F5344CB8AC3E}">
        <p14:creationId xmlns:p14="http://schemas.microsoft.com/office/powerpoint/2010/main" val="694062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B5B171D9-A66D-4927-B3C1-33E0A232E74C}"/>
                  </a:ext>
                </a:extLst>
              </p:cNvPr>
              <p:cNvSpPr txBox="1"/>
              <p:nvPr/>
            </p:nvSpPr>
            <p:spPr>
              <a:xfrm>
                <a:off x="-384719" y="5616024"/>
                <a:ext cx="11521279" cy="6236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sz="3200" i="1" smtClean="0">
                              <a:latin typeface="Cambria Math" panose="02040503050406030204" pitchFamily="18" charset="0"/>
                            </a:rPr>
                          </m:ctrlPr>
                        </m:funcPr>
                        <m:fName>
                          <m:r>
                            <a:rPr lang="en-US" sz="3200" i="1">
                              <a:latin typeface="Cambria Math" panose="02040503050406030204" pitchFamily="18" charset="0"/>
                            </a:rPr>
                            <m:t>𝐿</m:t>
                          </m:r>
                          <m:r>
                            <a:rPr lang="en-US" sz="3200" i="1" baseline="-25000">
                              <a:latin typeface="Cambria Math" panose="02040503050406030204" pitchFamily="18" charset="0"/>
                            </a:rPr>
                            <m:t>𝐺𝐴𝑁</m:t>
                          </m:r>
                          <m:d>
                            <m:dPr>
                              <m:ctrlPr>
                                <a:rPr lang="en-US" sz="3200" i="1">
                                  <a:latin typeface="Cambria Math" panose="02040503050406030204" pitchFamily="18" charset="0"/>
                                </a:rPr>
                              </m:ctrlPr>
                            </m:dPr>
                            <m:e>
                              <m:r>
                                <m:rPr>
                                  <m:sty m:val="p"/>
                                </m:rPr>
                                <a:rPr lang="en-US" sz="3200">
                                  <a:latin typeface="Cambria Math" panose="02040503050406030204" pitchFamily="18" charset="0"/>
                                </a:rPr>
                                <m:t>G</m:t>
                              </m:r>
                              <m:r>
                                <a:rPr lang="en-US" sz="3200">
                                  <a:latin typeface="Cambria Math" panose="02040503050406030204" pitchFamily="18" charset="0"/>
                                </a:rPr>
                                <m:t>,</m:t>
                              </m:r>
                              <m:r>
                                <m:rPr>
                                  <m:sty m:val="p"/>
                                </m:rPr>
                                <a:rPr lang="en-US" sz="3200">
                                  <a:latin typeface="Cambria Math" panose="02040503050406030204" pitchFamily="18" charset="0"/>
                                </a:rPr>
                                <m:t>D</m:t>
                              </m:r>
                            </m:e>
                          </m:d>
                        </m:fName>
                        <m:e>
                          <m:r>
                            <a:rPr lang="en-US" sz="3200" b="0" i="1" smtClean="0">
                              <a:latin typeface="Cambria Math" panose="02040503050406030204" pitchFamily="18" charset="0"/>
                            </a:rPr>
                            <m:t>=</m:t>
                          </m:r>
                          <m:func>
                            <m:funcPr>
                              <m:ctrlPr>
                                <a:rPr lang="en-US" sz="3200" i="1">
                                  <a:latin typeface="Cambria Math" panose="02040503050406030204" pitchFamily="18" charset="0"/>
                                </a:rPr>
                              </m:ctrlPr>
                            </m:funcPr>
                            <m:fName>
                              <m:sSub>
                                <m:sSubPr>
                                  <m:ctrlPr>
                                    <a:rPr lang="en-US" sz="3200" i="1">
                                      <a:latin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𝔼</m:t>
                                  </m:r>
                                </m:e>
                                <m:sub>
                                  <m:r>
                                    <a:rPr lang="en-US" sz="3200" i="1">
                                      <a:latin typeface="Cambria Math" charset="0"/>
                                      <a:ea typeface="Cambria Math" panose="02040503050406030204" pitchFamily="18" charset="0"/>
                                    </a:rPr>
                                    <m:t>𝑥</m:t>
                                  </m:r>
                                  <m:r>
                                    <a:rPr lang="en-US" sz="3200" i="1">
                                      <a:latin typeface="Cambria Math" panose="02040503050406030204" pitchFamily="18" charset="0"/>
                                    </a:rPr>
                                    <m:t>,</m:t>
                                  </m:r>
                                  <m:r>
                                    <a:rPr lang="en-US" sz="3200" i="1">
                                      <a:latin typeface="Cambria Math" charset="0"/>
                                    </a:rPr>
                                    <m:t>𝑦</m:t>
                                  </m:r>
                                </m:sub>
                              </m:sSub>
                              <m:d>
                                <m:dPr>
                                  <m:begChr m:val="["/>
                                  <m:endChr m:val="]"/>
                                  <m:ctrlPr>
                                    <a:rPr lang="en-US" sz="3200" i="1">
                                      <a:latin typeface="Cambria Math" panose="02040503050406030204" pitchFamily="18" charset="0"/>
                                    </a:rPr>
                                  </m:ctrlPr>
                                </m:dPr>
                                <m:e>
                                  <m:func>
                                    <m:funcPr>
                                      <m:ctrlPr>
                                        <a:rPr lang="en-US" sz="3200" i="1">
                                          <a:latin typeface="Cambria Math" panose="02040503050406030204" pitchFamily="18" charset="0"/>
                                        </a:rPr>
                                      </m:ctrlPr>
                                    </m:funcPr>
                                    <m:fName>
                                      <m:r>
                                        <m:rPr>
                                          <m:sty m:val="p"/>
                                        </m:rPr>
                                        <a:rPr lang="en-US" sz="3200">
                                          <a:latin typeface="Cambria Math" panose="02040503050406030204" pitchFamily="18" charset="0"/>
                                        </a:rPr>
                                        <m:t>log</m:t>
                                      </m:r>
                                    </m:fName>
                                    <m:e>
                                      <m:r>
                                        <a:rPr lang="en-US" sz="3200" i="1">
                                          <a:latin typeface="Cambria Math" panose="02040503050406030204" pitchFamily="18" charset="0"/>
                                        </a:rPr>
                                        <m:t>𝐷</m:t>
                                      </m:r>
                                      <m:r>
                                        <a:rPr lang="en-US" sz="3200" i="1">
                                          <a:latin typeface="Cambria Math" panose="02040503050406030204" pitchFamily="18" charset="0"/>
                                        </a:rPr>
                                        <m:t>(</m:t>
                                      </m:r>
                                      <m:r>
                                        <a:rPr lang="en-US" sz="3200" i="1">
                                          <a:latin typeface="Cambria Math" charset="0"/>
                                        </a:rPr>
                                        <m:t>𝑥</m:t>
                                      </m:r>
                                      <m:r>
                                        <a:rPr lang="en-US" sz="3200" i="1">
                                          <a:latin typeface="Cambria Math" charset="0"/>
                                        </a:rPr>
                                        <m:t>, </m:t>
                                      </m:r>
                                      <m:r>
                                        <a:rPr lang="en-US" sz="3200" i="1">
                                          <a:latin typeface="Cambria Math" panose="02040503050406030204" pitchFamily="18" charset="0"/>
                                        </a:rPr>
                                        <m:t>𝐺</m:t>
                                      </m:r>
                                      <m:d>
                                        <m:dPr>
                                          <m:ctrlPr>
                                            <a:rPr lang="en-US" sz="3200" i="1">
                                              <a:latin typeface="Cambria Math" panose="02040503050406030204" pitchFamily="18" charset="0"/>
                                            </a:rPr>
                                          </m:ctrlPr>
                                        </m:dPr>
                                        <m:e>
                                          <m:r>
                                            <a:rPr lang="en-US" sz="3200" i="1">
                                              <a:latin typeface="Cambria Math" charset="0"/>
                                            </a:rPr>
                                            <m:t>𝑥</m:t>
                                          </m:r>
                                        </m:e>
                                      </m:d>
                                      <m:r>
                                        <a:rPr lang="en-US" sz="3200" i="1">
                                          <a:latin typeface="Cambria Math" panose="02040503050406030204" pitchFamily="18" charset="0"/>
                                        </a:rPr>
                                        <m:t>)</m:t>
                                      </m:r>
                                    </m:e>
                                  </m:func>
                                  <m:r>
                                    <a:rPr lang="en-US" sz="3200" i="1">
                                      <a:latin typeface="Cambria Math" panose="02040503050406030204" pitchFamily="18" charset="0"/>
                                    </a:rPr>
                                    <m:t>+</m:t>
                                  </m:r>
                                  <m:func>
                                    <m:funcPr>
                                      <m:ctrlPr>
                                        <a:rPr lang="en-US" sz="3200" i="1">
                                          <a:latin typeface="Cambria Math" panose="02040503050406030204" pitchFamily="18" charset="0"/>
                                        </a:rPr>
                                      </m:ctrlPr>
                                    </m:funcPr>
                                    <m:fName>
                                      <m:r>
                                        <m:rPr>
                                          <m:sty m:val="p"/>
                                        </m:rPr>
                                        <a:rPr lang="en-US" sz="3200">
                                          <a:latin typeface="Cambria Math" panose="02040503050406030204" pitchFamily="18" charset="0"/>
                                        </a:rPr>
                                        <m:t>log</m:t>
                                      </m:r>
                                    </m:fName>
                                    <m:e>
                                      <m:r>
                                        <a:rPr lang="en-US" sz="3200" i="1">
                                          <a:latin typeface="Cambria Math" panose="02040503050406030204" pitchFamily="18" charset="0"/>
                                        </a:rPr>
                                        <m:t>(1−</m:t>
                                      </m:r>
                                      <m:r>
                                        <a:rPr lang="en-US" sz="3200" i="1">
                                          <a:latin typeface="Cambria Math" panose="02040503050406030204" pitchFamily="18" charset="0"/>
                                        </a:rPr>
                                        <m:t>𝐷</m:t>
                                      </m:r>
                                      <m:d>
                                        <m:dPr>
                                          <m:ctrlPr>
                                            <a:rPr lang="en-US" sz="3200" i="1">
                                              <a:latin typeface="Cambria Math" panose="02040503050406030204" pitchFamily="18" charset="0"/>
                                            </a:rPr>
                                          </m:ctrlPr>
                                        </m:dPr>
                                        <m:e>
                                          <m:r>
                                            <a:rPr lang="en-US" sz="3200" i="1">
                                              <a:latin typeface="Cambria Math" charset="0"/>
                                            </a:rPr>
                                            <m:t>𝑥</m:t>
                                          </m:r>
                                          <m:r>
                                            <a:rPr lang="en-US" sz="3200" i="1">
                                              <a:latin typeface="Cambria Math" charset="0"/>
                                            </a:rPr>
                                            <m:t>, </m:t>
                                          </m:r>
                                          <m:r>
                                            <a:rPr lang="en-US" sz="3200" i="1">
                                              <a:latin typeface="Cambria Math" charset="0"/>
                                            </a:rPr>
                                            <m:t>𝑦</m:t>
                                          </m:r>
                                        </m:e>
                                      </m:d>
                                      <m:r>
                                        <a:rPr lang="en-US" sz="3200" i="1">
                                          <a:latin typeface="Cambria Math" panose="02040503050406030204" pitchFamily="18" charset="0"/>
                                        </a:rPr>
                                        <m:t>)</m:t>
                                      </m:r>
                                    </m:e>
                                  </m:func>
                                </m:e>
                              </m:d>
                            </m:fName>
                            <m:e/>
                          </m:func>
                        </m:e>
                      </m:func>
                    </m:oMath>
                  </m:oMathPara>
                </a14:m>
                <a:endParaRPr lang="en-US" sz="3200" dirty="0"/>
              </a:p>
            </p:txBody>
          </p:sp>
        </mc:Choice>
        <mc:Fallback xmlns="">
          <p:sp>
            <p:nvSpPr>
              <p:cNvPr id="54" name="TextBox 53">
                <a:extLst>
                  <a:ext uri="{FF2B5EF4-FFF2-40B4-BE49-F238E27FC236}">
                    <a16:creationId xmlns:a16="http://schemas.microsoft.com/office/drawing/2014/main" id="{B5B171D9-A66D-4927-B3C1-33E0A232E74C}"/>
                  </a:ext>
                </a:extLst>
              </p:cNvPr>
              <p:cNvSpPr txBox="1">
                <a:spLocks noRot="1" noChangeAspect="1" noMove="1" noResize="1" noEditPoints="1" noAdjustHandles="1" noChangeArrowheads="1" noChangeShapeType="1" noTextEdit="1"/>
              </p:cNvSpPr>
              <p:nvPr/>
            </p:nvSpPr>
            <p:spPr>
              <a:xfrm>
                <a:off x="-384719" y="5616024"/>
                <a:ext cx="11521279" cy="623632"/>
              </a:xfrm>
              <a:prstGeom prst="rect">
                <a:avLst/>
              </a:prstGeom>
              <a:blipFill>
                <a:blip r:embed="rId3"/>
                <a:stretch>
                  <a:fillRect/>
                </a:stretch>
              </a:blipFill>
            </p:spPr>
            <p:txBody>
              <a:bodyPr/>
              <a:lstStyle/>
              <a:p>
                <a:r>
                  <a:rPr lang="en-US">
                    <a:noFill/>
                  </a:rPr>
                  <a:t> </a:t>
                </a:r>
              </a:p>
            </p:txBody>
          </p:sp>
        </mc:Fallback>
      </mc:AlternateContent>
      <p:sp>
        <p:nvSpPr>
          <p:cNvPr id="3800" name="Shape 3800"/>
          <p:cNvSpPr/>
          <p:nvPr/>
        </p:nvSpPr>
        <p:spPr>
          <a:xfrm>
            <a:off x="5334000" y="4691251"/>
            <a:ext cx="41921" cy="897812"/>
          </a:xfrm>
          <a:prstGeom prst="line">
            <a:avLst/>
          </a:prstGeom>
          <a:ln w="101600">
            <a:solidFill>
              <a:srgbClr val="FF0000"/>
            </a:solidFill>
            <a:prstDash val="sysDot"/>
            <a:miter lim="400000"/>
            <a:tailEnd type="triangle"/>
          </a:ln>
        </p:spPr>
        <p:txBody>
          <a:bodyPr lIns="35718" tIns="35718" rIns="35718" bIns="35718" anchor="ctr"/>
          <a:lstStyle/>
          <a:p>
            <a:pPr>
              <a:defRPr sz="3200"/>
            </a:pPr>
            <a:endParaRPr sz="1600"/>
          </a:p>
        </p:txBody>
      </p:sp>
      <p:sp>
        <p:nvSpPr>
          <p:cNvPr id="3801" name="Shape 3801"/>
          <p:cNvSpPr/>
          <p:nvPr/>
        </p:nvSpPr>
        <p:spPr>
          <a:xfrm>
            <a:off x="5923742" y="4716716"/>
            <a:ext cx="1889123" cy="965261"/>
          </a:xfrm>
          <a:prstGeom prst="line">
            <a:avLst/>
          </a:prstGeom>
          <a:ln w="101600">
            <a:solidFill>
              <a:srgbClr val="00B050"/>
            </a:solidFill>
            <a:prstDash val="sysDot"/>
            <a:miter lim="400000"/>
            <a:tailEnd type="triangle"/>
          </a:ln>
        </p:spPr>
        <p:txBody>
          <a:bodyPr lIns="35718" tIns="35718" rIns="35718" bIns="35718" anchor="ctr"/>
          <a:lstStyle/>
          <a:p>
            <a:pPr>
              <a:defRPr sz="3200"/>
            </a:pPr>
            <a:endParaRPr sz="1600"/>
          </a:p>
        </p:txBody>
      </p:sp>
      <p:sp>
        <p:nvSpPr>
          <p:cNvPr id="52" name="Shape 3585"/>
          <p:cNvSpPr/>
          <p:nvPr/>
        </p:nvSpPr>
        <p:spPr>
          <a:xfrm>
            <a:off x="2173727" y="2009518"/>
            <a:ext cx="1997187" cy="1"/>
          </a:xfrm>
          <a:prstGeom prst="line">
            <a:avLst/>
          </a:prstGeom>
          <a:ln w="38100">
            <a:solidFill>
              <a:srgbClr val="000000"/>
            </a:solidFill>
            <a:miter lim="400000"/>
            <a:tailEnd type="stealth"/>
          </a:ln>
        </p:spPr>
        <p:txBody>
          <a:bodyPr lIns="35718" tIns="35718" rIns="35718" bIns="35718" anchor="ctr"/>
          <a:lstStyle/>
          <a:p>
            <a:pPr>
              <a:defRPr sz="3200"/>
            </a:pPr>
            <a:endParaRPr sz="1600"/>
          </a:p>
        </p:txBody>
      </p:sp>
      <p:pic>
        <p:nvPicPr>
          <p:cNvPr id="38" name="pasted-image-enhanc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3788" y="1198038"/>
            <a:ext cx="1629110" cy="1629110"/>
          </a:xfrm>
          <a:prstGeom prst="rect">
            <a:avLst/>
          </a:prstGeom>
          <a:ln w="25400">
            <a:solidFill>
              <a:srgbClr val="000000"/>
            </a:solidFill>
            <a:miter lim="400000"/>
          </a:ln>
        </p:spPr>
      </p:pic>
      <p:pic>
        <p:nvPicPr>
          <p:cNvPr id="51" name="pasted-image-enhanc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3788" y="1198038"/>
            <a:ext cx="1629110" cy="1629110"/>
          </a:xfrm>
          <a:prstGeom prst="rect">
            <a:avLst/>
          </a:prstGeom>
          <a:ln w="25400">
            <a:solidFill>
              <a:srgbClr val="000000"/>
            </a:solidFill>
            <a:miter lim="400000"/>
          </a:ln>
        </p:spPr>
      </p:pic>
      <p:sp>
        <p:nvSpPr>
          <p:cNvPr id="3806" name="Shape 3806"/>
          <p:cNvSpPr/>
          <p:nvPr/>
        </p:nvSpPr>
        <p:spPr>
          <a:xfrm>
            <a:off x="8803600" y="2727178"/>
            <a:ext cx="1424525" cy="540296"/>
          </a:xfrm>
          <a:prstGeom prst="rect">
            <a:avLst/>
          </a:prstGeom>
          <a:ln w="12700">
            <a:miter lim="400000"/>
          </a:ln>
          <a:extLst>
            <a:ext uri="{C572A759-6A51-4108-AA02-DFA0A04FC94B}">
              <ma14:wrappingTextBoxFlag xmlns="" xmlns:ma14="http://schemas.microsoft.com/office/mac/drawingml/2011/main" val="1"/>
            </a:ext>
          </a:extLst>
        </p:spPr>
        <p:txBody>
          <a:bodyPr lIns="35718" tIns="35718" rIns="35718" bIns="35718" anchor="ctr"/>
          <a:lstStyle/>
          <a:p>
            <a:pPr>
              <a:defRPr sz="6000"/>
            </a:pPr>
            <a:r>
              <a:rPr sz="3333" dirty="0">
                <a:latin typeface="+mj-lt"/>
              </a:rPr>
              <a:t>real or fake </a:t>
            </a:r>
            <a:r>
              <a:rPr sz="3333" b="1" i="1" dirty="0">
                <a:latin typeface="+mj-lt"/>
                <a:ea typeface="Helvetica"/>
                <a:cs typeface="Helvetica"/>
                <a:sym typeface="Helvetica"/>
              </a:rPr>
              <a:t>pair</a:t>
            </a:r>
            <a:r>
              <a:rPr sz="3333" i="1" dirty="0">
                <a:latin typeface="+mj-lt"/>
                <a:ea typeface="Helvetica"/>
                <a:cs typeface="Helvetica"/>
                <a:sym typeface="Helvetica"/>
              </a:rPr>
              <a:t> </a:t>
            </a:r>
            <a:r>
              <a:rPr sz="3333" dirty="0">
                <a:latin typeface="+mj-lt"/>
              </a:rPr>
              <a:t>?</a:t>
            </a:r>
          </a:p>
        </p:txBody>
      </p:sp>
      <p:sp>
        <p:nvSpPr>
          <p:cNvPr id="3827" name="Shape 3827"/>
          <p:cNvSpPr/>
          <p:nvPr/>
        </p:nvSpPr>
        <p:spPr>
          <a:xfrm>
            <a:off x="1337292" y="2913655"/>
            <a:ext cx="2856277" cy="781213"/>
          </a:xfrm>
          <a:custGeom>
            <a:avLst/>
            <a:gdLst/>
            <a:ahLst/>
            <a:cxnLst>
              <a:cxn ang="0">
                <a:pos x="wd2" y="hd2"/>
              </a:cxn>
              <a:cxn ang="5400000">
                <a:pos x="wd2" y="hd2"/>
              </a:cxn>
              <a:cxn ang="10800000">
                <a:pos x="wd2" y="hd2"/>
              </a:cxn>
              <a:cxn ang="16200000">
                <a:pos x="wd2" y="hd2"/>
              </a:cxn>
            </a:cxnLst>
            <a:rect l="0" t="0" r="r" b="b"/>
            <a:pathLst>
              <a:path w="21600" h="2051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a:lstStyle/>
          <a:p>
            <a:endParaRPr sz="1450"/>
          </a:p>
        </p:txBody>
      </p:sp>
      <p:grpSp>
        <p:nvGrpSpPr>
          <p:cNvPr id="3812" name="Group 3812"/>
          <p:cNvGrpSpPr/>
          <p:nvPr/>
        </p:nvGrpSpPr>
        <p:grpSpPr>
          <a:xfrm rot="5400000">
            <a:off x="5458565" y="2819076"/>
            <a:ext cx="1760212" cy="157011"/>
            <a:chOff x="0" y="0"/>
            <a:chExt cx="3520423" cy="314020"/>
          </a:xfrm>
        </p:grpSpPr>
        <p:sp>
          <p:nvSpPr>
            <p:cNvPr id="3809" name="Shape 3809"/>
            <p:cNvSpPr/>
            <p:nvPr/>
          </p:nvSpPr>
          <p:spPr>
            <a:xfrm>
              <a:off x="0" y="26778"/>
              <a:ext cx="3520424" cy="1"/>
            </a:xfrm>
            <a:prstGeom prst="line">
              <a:avLst/>
            </a:prstGeom>
            <a:noFill/>
            <a:ln w="50800" cap="flat">
              <a:solidFill>
                <a:srgbClr val="000000"/>
              </a:solidFill>
              <a:prstDash val="solid"/>
              <a:miter lim="400000"/>
            </a:ln>
            <a:effectLst/>
          </p:spPr>
          <p:txBody>
            <a:bodyPr wrap="square" lIns="35718" tIns="35718" rIns="35718" bIns="35718" numCol="1" anchor="ctr">
              <a:noAutofit/>
            </a:bodyPr>
            <a:lstStyle/>
            <a:p>
              <a:pPr>
                <a:defRPr sz="3200"/>
              </a:pPr>
              <a:endParaRPr sz="1600"/>
            </a:p>
          </p:txBody>
        </p:sp>
        <p:sp>
          <p:nvSpPr>
            <p:cNvPr id="3810" name="Shape 3810"/>
            <p:cNvSpPr/>
            <p:nvPr/>
          </p:nvSpPr>
          <p:spPr>
            <a:xfrm flipH="1">
              <a:off x="22704" y="0"/>
              <a:ext cx="1" cy="314021"/>
            </a:xfrm>
            <a:prstGeom prst="line">
              <a:avLst/>
            </a:prstGeom>
            <a:noFill/>
            <a:ln w="50800" cap="flat">
              <a:solidFill>
                <a:srgbClr val="000000"/>
              </a:solidFill>
              <a:prstDash val="solid"/>
              <a:miter lim="400000"/>
            </a:ln>
            <a:effectLst/>
          </p:spPr>
          <p:txBody>
            <a:bodyPr wrap="square" lIns="35718" tIns="35718" rIns="35718" bIns="35718" numCol="1" anchor="ctr">
              <a:noAutofit/>
            </a:bodyPr>
            <a:lstStyle/>
            <a:p>
              <a:pPr>
                <a:defRPr sz="3200"/>
              </a:pPr>
              <a:endParaRPr sz="1600"/>
            </a:p>
          </p:txBody>
        </p:sp>
        <p:sp>
          <p:nvSpPr>
            <p:cNvPr id="3811" name="Shape 3811"/>
            <p:cNvSpPr/>
            <p:nvPr/>
          </p:nvSpPr>
          <p:spPr>
            <a:xfrm>
              <a:off x="3500345" y="28400"/>
              <a:ext cx="1" cy="257221"/>
            </a:xfrm>
            <a:prstGeom prst="line">
              <a:avLst/>
            </a:prstGeom>
            <a:noFill/>
            <a:ln w="50800" cap="flat">
              <a:solidFill>
                <a:srgbClr val="000000"/>
              </a:solidFill>
              <a:prstDash val="solid"/>
              <a:miter lim="400000"/>
            </a:ln>
            <a:effectLst/>
          </p:spPr>
          <p:txBody>
            <a:bodyPr wrap="square" lIns="35718" tIns="35718" rIns="35718" bIns="35718" numCol="1" anchor="ctr">
              <a:noAutofit/>
            </a:bodyPr>
            <a:lstStyle/>
            <a:p>
              <a:pPr>
                <a:defRPr sz="3200"/>
              </a:pPr>
              <a:endParaRPr sz="1600"/>
            </a:p>
          </p:txBody>
        </p:sp>
      </p:grpSp>
      <p:pic>
        <p:nvPicPr>
          <p:cNvPr id="3821" name="pasted-image-filtere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5822" y="2946399"/>
            <a:ext cx="1625601" cy="1625601"/>
          </a:xfrm>
          <a:prstGeom prst="rect">
            <a:avLst/>
          </a:prstGeom>
          <a:ln w="25400">
            <a:solidFill>
              <a:srgbClr val="000000"/>
            </a:solidFill>
            <a:miter lim="400000"/>
          </a:ln>
        </p:spPr>
      </p:pic>
      <mc:AlternateContent xmlns:mc="http://schemas.openxmlformats.org/markup-compatibility/2006" xmlns:a14="http://schemas.microsoft.com/office/drawing/2010/main">
        <mc:Choice Requires="a14">
          <p:sp>
            <p:nvSpPr>
              <p:cNvPr id="35" name="TextBox 34"/>
              <p:cNvSpPr txBox="1"/>
              <p:nvPr/>
            </p:nvSpPr>
            <p:spPr>
              <a:xfrm>
                <a:off x="875810" y="562146"/>
                <a:ext cx="510075" cy="6052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3333">
                          <a:latin typeface="Cambria Math" panose="02040503050406030204" pitchFamily="18" charset="0"/>
                        </a:rPr>
                        <m:t>x</m:t>
                      </m:r>
                    </m:oMath>
                  </m:oMathPara>
                </a14:m>
                <a:endParaRPr lang="en-US" sz="3333" dirty="0"/>
              </a:p>
            </p:txBody>
          </p:sp>
        </mc:Choice>
        <mc:Fallback xmlns="">
          <p:sp>
            <p:nvSpPr>
              <p:cNvPr id="35" name="TextBox 34"/>
              <p:cNvSpPr txBox="1">
                <a:spLocks noRot="1" noChangeAspect="1" noMove="1" noResize="1" noEditPoints="1" noAdjustHandles="1" noChangeArrowheads="1" noChangeShapeType="1" noTextEdit="1"/>
              </p:cNvSpPr>
              <p:nvPr/>
            </p:nvSpPr>
            <p:spPr>
              <a:xfrm>
                <a:off x="875810" y="562146"/>
                <a:ext cx="510075" cy="60523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4678809" y="562146"/>
                <a:ext cx="1127232" cy="6052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3333">
                          <a:latin typeface="Cambria Math" panose="02040503050406030204" pitchFamily="18" charset="0"/>
                        </a:rPr>
                        <m:t>G</m:t>
                      </m:r>
                      <m:r>
                        <a:rPr lang="en-US" sz="3333">
                          <a:latin typeface="Cambria Math" panose="02040503050406030204" pitchFamily="18" charset="0"/>
                        </a:rPr>
                        <m:t>(</m:t>
                      </m:r>
                      <m:r>
                        <m:rPr>
                          <m:sty m:val="p"/>
                        </m:rPr>
                        <a:rPr lang="en-US" sz="3333">
                          <a:latin typeface="Cambria Math" panose="02040503050406030204" pitchFamily="18" charset="0"/>
                        </a:rPr>
                        <m:t>x</m:t>
                      </m:r>
                      <m:r>
                        <a:rPr lang="en-US" sz="3333">
                          <a:latin typeface="Cambria Math" panose="02040503050406030204" pitchFamily="18" charset="0"/>
                        </a:rPr>
                        <m:t>)</m:t>
                      </m:r>
                    </m:oMath>
                  </m:oMathPara>
                </a14:m>
                <a:endParaRPr lang="en-US" sz="3333" dirty="0"/>
              </a:p>
            </p:txBody>
          </p:sp>
        </mc:Choice>
        <mc:Fallback xmlns="">
          <p:sp>
            <p:nvSpPr>
              <p:cNvPr id="36" name="TextBox 35"/>
              <p:cNvSpPr txBox="1">
                <a:spLocks noRot="1" noChangeAspect="1" noMove="1" noResize="1" noEditPoints="1" noAdjustHandles="1" noChangeArrowheads="1" noChangeShapeType="1" noTextEdit="1"/>
              </p:cNvSpPr>
              <p:nvPr/>
            </p:nvSpPr>
            <p:spPr>
              <a:xfrm>
                <a:off x="4678809" y="562146"/>
                <a:ext cx="1127232" cy="605230"/>
              </a:xfrm>
              <a:prstGeom prst="rect">
                <a:avLst/>
              </a:prstGeom>
              <a:blipFill>
                <a:blip r:embed="rId8"/>
                <a:stretch>
                  <a:fillRect/>
                </a:stretch>
              </a:blipFill>
            </p:spPr>
            <p:txBody>
              <a:bodyPr/>
              <a:lstStyle/>
              <a:p>
                <a:r>
                  <a:rPr lang="en-US">
                    <a:noFill/>
                  </a:rPr>
                  <a:t> </a:t>
                </a:r>
              </a:p>
            </p:txBody>
          </p:sp>
        </mc:Fallback>
      </mc:AlternateContent>
      <p:pic>
        <p:nvPicPr>
          <p:cNvPr id="37" name="pasted-image-filtere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254" y="1197955"/>
            <a:ext cx="1625601" cy="1625601"/>
          </a:xfrm>
          <a:prstGeom prst="rect">
            <a:avLst/>
          </a:prstGeom>
          <a:ln w="25400">
            <a:solidFill>
              <a:srgbClr val="000000"/>
            </a:solidFill>
            <a:miter lim="400000"/>
          </a:ln>
        </p:spPr>
      </p:pic>
      <p:grpSp>
        <p:nvGrpSpPr>
          <p:cNvPr id="39" name="Group 38"/>
          <p:cNvGrpSpPr/>
          <p:nvPr/>
        </p:nvGrpSpPr>
        <p:grpSpPr>
          <a:xfrm>
            <a:off x="2660915" y="1324723"/>
            <a:ext cx="1022812" cy="1369591"/>
            <a:chOff x="1698576" y="4114800"/>
            <a:chExt cx="2232248" cy="2395642"/>
          </a:xfrm>
        </p:grpSpPr>
        <p:grpSp>
          <p:nvGrpSpPr>
            <p:cNvPr id="40" name="Group 39"/>
            <p:cNvGrpSpPr/>
            <p:nvPr/>
          </p:nvGrpSpPr>
          <p:grpSpPr>
            <a:xfrm>
              <a:off x="1698576" y="4114800"/>
              <a:ext cx="2232248" cy="2395642"/>
              <a:chOff x="2343849" y="5134736"/>
              <a:chExt cx="909648" cy="1349560"/>
            </a:xfrm>
          </p:grpSpPr>
          <p:sp>
            <p:nvSpPr>
              <p:cNvPr id="42" name="Shape 3567"/>
              <p:cNvSpPr/>
              <p:nvPr/>
            </p:nvSpPr>
            <p:spPr>
              <a:xfrm rot="10800000">
                <a:off x="2683219"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sp>
            <p:nvSpPr>
              <p:cNvPr id="43" name="Shape 3568"/>
              <p:cNvSpPr/>
              <p:nvPr/>
            </p:nvSpPr>
            <p:spPr>
              <a:xfrm rot="10800000">
                <a:off x="3022591"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sp>
            <p:nvSpPr>
              <p:cNvPr id="44" name="Shape 3569"/>
              <p:cNvSpPr/>
              <p:nvPr/>
            </p:nvSpPr>
            <p:spPr>
              <a:xfrm rot="10800000">
                <a:off x="2343849"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grpSp>
        <mc:AlternateContent xmlns:mc="http://schemas.openxmlformats.org/markup-compatibility/2006" xmlns:a14="http://schemas.microsoft.com/office/drawing/2010/main">
          <mc:Choice Requires="a14">
            <p:sp>
              <p:nvSpPr>
                <p:cNvPr id="41" name="Rectangle 40"/>
                <p:cNvSpPr/>
                <p:nvPr/>
              </p:nvSpPr>
              <p:spPr>
                <a:xfrm>
                  <a:off x="1967741" y="4755110"/>
                  <a:ext cx="1675051" cy="108788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ltLang="zh-CN" sz="4167" i="1" dirty="0">
                            <a:solidFill>
                              <a:schemeClr val="tx1"/>
                            </a:solidFill>
                            <a:latin typeface="Cambria Math" panose="02040503050406030204" pitchFamily="18" charset="0"/>
                          </a:rPr>
                          <m:t>G</m:t>
                        </m:r>
                      </m:oMath>
                    </m:oMathPara>
                  </a14:m>
                  <a:endParaRPr lang="en-US" sz="4167" dirty="0">
                    <a:solidFill>
                      <a:schemeClr val="tx1"/>
                    </a:solidFill>
                  </a:endParaRPr>
                </a:p>
              </p:txBody>
            </p:sp>
          </mc:Choice>
          <mc:Fallback xmlns="">
            <p:sp>
              <p:nvSpPr>
                <p:cNvPr id="41" name="Rectangle 40"/>
                <p:cNvSpPr>
                  <a:spLocks noRot="1" noChangeAspect="1" noMove="1" noResize="1" noEditPoints="1" noAdjustHandles="1" noChangeArrowheads="1" noChangeShapeType="1" noTextEdit="1"/>
                </p:cNvSpPr>
                <p:nvPr/>
              </p:nvSpPr>
              <p:spPr>
                <a:xfrm>
                  <a:off x="1967741" y="4755110"/>
                  <a:ext cx="1675051" cy="1087881"/>
                </a:xfrm>
                <a:prstGeom prst="rect">
                  <a:avLst/>
                </a:prstGeom>
                <a:blipFill>
                  <a:blip r:embed="rId9"/>
                  <a:stretch>
                    <a:fillRect/>
                  </a:stretch>
                </a:blipFill>
                <a:ln w="28575">
                  <a:solidFill>
                    <a:schemeClr val="tx1"/>
                  </a:solidFill>
                </a:ln>
              </p:spPr>
              <p:txBody>
                <a:bodyPr/>
                <a:lstStyle/>
                <a:p>
                  <a:r>
                    <a:rPr lang="en-US">
                      <a:noFill/>
                    </a:rPr>
                    <a:t> </a:t>
                  </a:r>
                </a:p>
              </p:txBody>
            </p:sp>
          </mc:Fallback>
        </mc:AlternateContent>
      </p:grpSp>
      <p:grpSp>
        <p:nvGrpSpPr>
          <p:cNvPr id="3" name="Group 2"/>
          <p:cNvGrpSpPr/>
          <p:nvPr/>
        </p:nvGrpSpPr>
        <p:grpSpPr>
          <a:xfrm>
            <a:off x="6684456" y="2251944"/>
            <a:ext cx="1997187" cy="1369591"/>
            <a:chOff x="8021347" y="1967235"/>
            <a:chExt cx="2396624" cy="1643509"/>
          </a:xfrm>
        </p:grpSpPr>
        <p:sp>
          <p:nvSpPr>
            <p:cNvPr id="3802" name="Shape 3802"/>
            <p:cNvSpPr/>
            <p:nvPr/>
          </p:nvSpPr>
          <p:spPr>
            <a:xfrm>
              <a:off x="8021347" y="2788989"/>
              <a:ext cx="2396624" cy="1"/>
            </a:xfrm>
            <a:prstGeom prst="line">
              <a:avLst/>
            </a:prstGeom>
            <a:ln w="38100">
              <a:solidFill>
                <a:srgbClr val="000000"/>
              </a:solidFill>
              <a:miter lim="400000"/>
              <a:tailEnd type="stealth"/>
            </a:ln>
          </p:spPr>
          <p:txBody>
            <a:bodyPr lIns="35718" tIns="35718" rIns="35718" bIns="35718" anchor="ctr"/>
            <a:lstStyle/>
            <a:p>
              <a:pPr>
                <a:defRPr sz="3200"/>
              </a:pPr>
              <a:endParaRPr sz="1600"/>
            </a:p>
          </p:txBody>
        </p:sp>
        <p:grpSp>
          <p:nvGrpSpPr>
            <p:cNvPr id="45" name="Group 44"/>
            <p:cNvGrpSpPr/>
            <p:nvPr/>
          </p:nvGrpSpPr>
          <p:grpSpPr>
            <a:xfrm>
              <a:off x="8605972" y="1967235"/>
              <a:ext cx="1227374" cy="1643509"/>
              <a:chOff x="1698576" y="4114800"/>
              <a:chExt cx="2232248" cy="2395642"/>
            </a:xfrm>
          </p:grpSpPr>
          <p:grpSp>
            <p:nvGrpSpPr>
              <p:cNvPr id="46" name="Group 45"/>
              <p:cNvGrpSpPr/>
              <p:nvPr/>
            </p:nvGrpSpPr>
            <p:grpSpPr>
              <a:xfrm>
                <a:off x="1698576" y="4114800"/>
                <a:ext cx="2232248" cy="2395642"/>
                <a:chOff x="2343849" y="5134736"/>
                <a:chExt cx="909648" cy="1349560"/>
              </a:xfrm>
            </p:grpSpPr>
            <p:sp>
              <p:nvSpPr>
                <p:cNvPr id="48" name="Shape 3567"/>
                <p:cNvSpPr/>
                <p:nvPr/>
              </p:nvSpPr>
              <p:spPr>
                <a:xfrm rot="10800000">
                  <a:off x="2683219"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sp>
              <p:nvSpPr>
                <p:cNvPr id="49" name="Shape 3568"/>
                <p:cNvSpPr/>
                <p:nvPr/>
              </p:nvSpPr>
              <p:spPr>
                <a:xfrm rot="10800000">
                  <a:off x="3022591"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sp>
              <p:nvSpPr>
                <p:cNvPr id="50" name="Shape 3569"/>
                <p:cNvSpPr/>
                <p:nvPr/>
              </p:nvSpPr>
              <p:spPr>
                <a:xfrm rot="10800000">
                  <a:off x="2343849"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grpSp>
          <mc:AlternateContent xmlns:mc="http://schemas.openxmlformats.org/markup-compatibility/2006" xmlns:a14="http://schemas.microsoft.com/office/drawing/2010/main">
            <mc:Choice Requires="a14">
              <p:sp>
                <p:nvSpPr>
                  <p:cNvPr id="47" name="Rectangle 46"/>
                  <p:cNvSpPr/>
                  <p:nvPr/>
                </p:nvSpPr>
                <p:spPr>
                  <a:xfrm>
                    <a:off x="1967741" y="4755110"/>
                    <a:ext cx="1675051" cy="108788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m:rPr>
                              <m:sty m:val="p"/>
                            </m:rPr>
                            <a:rPr lang="en-US" sz="4167">
                              <a:solidFill>
                                <a:schemeClr val="tx1"/>
                              </a:solidFill>
                              <a:latin typeface="Cambria Math" panose="02040503050406030204" pitchFamily="18" charset="0"/>
                            </a:rPr>
                            <m:t>D</m:t>
                          </m:r>
                        </m:oMath>
                      </m:oMathPara>
                    </a14:m>
                    <a:endParaRPr lang="en-US" sz="4167" dirty="0">
                      <a:solidFill>
                        <a:schemeClr val="tx1"/>
                      </a:solidFill>
                    </a:endParaRPr>
                  </a:p>
                </p:txBody>
              </p:sp>
            </mc:Choice>
            <mc:Fallback xmlns="">
              <p:sp>
                <p:nvSpPr>
                  <p:cNvPr id="47" name="Rectangle 46"/>
                  <p:cNvSpPr>
                    <a:spLocks noRot="1" noChangeAspect="1" noMove="1" noResize="1" noEditPoints="1" noAdjustHandles="1" noChangeArrowheads="1" noChangeShapeType="1" noTextEdit="1"/>
                  </p:cNvSpPr>
                  <p:nvPr/>
                </p:nvSpPr>
                <p:spPr>
                  <a:xfrm>
                    <a:off x="1967741" y="4755110"/>
                    <a:ext cx="1675051" cy="1087881"/>
                  </a:xfrm>
                  <a:prstGeom prst="rect">
                    <a:avLst/>
                  </a:prstGeom>
                  <a:blipFill>
                    <a:blip r:embed="rId10"/>
                    <a:stretch>
                      <a:fillRect/>
                    </a:stretch>
                  </a:blipFill>
                  <a:ln w="28575">
                    <a:solidFill>
                      <a:schemeClr val="tx1"/>
                    </a:solidFill>
                  </a:ln>
                </p:spPr>
                <p:txBody>
                  <a:bodyPr/>
                  <a:lstStyle/>
                  <a:p>
                    <a:r>
                      <a:rPr lang="en-US">
                        <a:noFill/>
                      </a:rPr>
                      <a:t> </a:t>
                    </a:r>
                  </a:p>
                </p:txBody>
              </p:sp>
            </mc:Fallback>
          </mc:AlternateContent>
        </p:grpSp>
      </p:grpSp>
      <p:cxnSp>
        <p:nvCxnSpPr>
          <p:cNvPr id="55" name="Straight Connector 54">
            <a:extLst>
              <a:ext uri="{FF2B5EF4-FFF2-40B4-BE49-F238E27FC236}">
                <a16:creationId xmlns:a16="http://schemas.microsoft.com/office/drawing/2014/main" id="{3A59F231-7E68-4544-B5AD-338AEDED0B9E}"/>
              </a:ext>
            </a:extLst>
          </p:cNvPr>
          <p:cNvCxnSpPr>
            <a:cxnSpLocks/>
          </p:cNvCxnSpPr>
          <p:nvPr/>
        </p:nvCxnSpPr>
        <p:spPr>
          <a:xfrm>
            <a:off x="4523513" y="6210095"/>
            <a:ext cx="17048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9F84C187-9514-4B68-A729-FC04B9E7A319}"/>
              </a:ext>
            </a:extLst>
          </p:cNvPr>
          <p:cNvSpPr txBox="1"/>
          <p:nvPr/>
        </p:nvSpPr>
        <p:spPr>
          <a:xfrm>
            <a:off x="4578459" y="6197715"/>
            <a:ext cx="1677062" cy="528286"/>
          </a:xfrm>
          <a:prstGeom prst="rect">
            <a:avLst/>
          </a:prstGeom>
          <a:noFill/>
        </p:spPr>
        <p:txBody>
          <a:bodyPr wrap="none" rtlCol="0">
            <a:spAutoFit/>
          </a:bodyPr>
          <a:lstStyle/>
          <a:p>
            <a:r>
              <a:rPr lang="en-US" sz="2833" b="1" dirty="0">
                <a:solidFill>
                  <a:srgbClr val="FF0000"/>
                </a:solidFill>
              </a:rPr>
              <a:t>fake pair</a:t>
            </a:r>
          </a:p>
        </p:txBody>
      </p:sp>
      <p:cxnSp>
        <p:nvCxnSpPr>
          <p:cNvPr id="57" name="Straight Connector 56">
            <a:extLst>
              <a:ext uri="{FF2B5EF4-FFF2-40B4-BE49-F238E27FC236}">
                <a16:creationId xmlns:a16="http://schemas.microsoft.com/office/drawing/2014/main" id="{3A59F231-7E68-4544-B5AD-338AEDED0B9E}"/>
              </a:ext>
            </a:extLst>
          </p:cNvPr>
          <p:cNvCxnSpPr>
            <a:cxnSpLocks/>
          </p:cNvCxnSpPr>
          <p:nvPr/>
        </p:nvCxnSpPr>
        <p:spPr>
          <a:xfrm>
            <a:off x="7437311" y="6200773"/>
            <a:ext cx="1704813"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9F84C187-9514-4B68-A729-FC04B9E7A319}"/>
              </a:ext>
            </a:extLst>
          </p:cNvPr>
          <p:cNvSpPr txBox="1"/>
          <p:nvPr/>
        </p:nvSpPr>
        <p:spPr>
          <a:xfrm>
            <a:off x="7665054" y="6146035"/>
            <a:ext cx="1596912" cy="528286"/>
          </a:xfrm>
          <a:prstGeom prst="rect">
            <a:avLst/>
          </a:prstGeom>
          <a:noFill/>
        </p:spPr>
        <p:txBody>
          <a:bodyPr wrap="none" rtlCol="0">
            <a:spAutoFit/>
          </a:bodyPr>
          <a:lstStyle/>
          <a:p>
            <a:r>
              <a:rPr lang="en-US" sz="2833" b="1" dirty="0">
                <a:solidFill>
                  <a:srgbClr val="00B050"/>
                </a:solidFill>
              </a:rPr>
              <a:t>real pair</a:t>
            </a:r>
          </a:p>
        </p:txBody>
      </p:sp>
      <p:sp>
        <p:nvSpPr>
          <p:cNvPr id="4" name="TextBox 3"/>
          <p:cNvSpPr txBox="1"/>
          <p:nvPr/>
        </p:nvSpPr>
        <p:spPr>
          <a:xfrm>
            <a:off x="602412" y="0"/>
            <a:ext cx="5509650" cy="461665"/>
          </a:xfrm>
          <a:prstGeom prst="rect">
            <a:avLst/>
          </a:prstGeom>
          <a:noFill/>
        </p:spPr>
        <p:txBody>
          <a:bodyPr wrap="none" rtlCol="0">
            <a:spAutoFit/>
          </a:bodyPr>
          <a:lstStyle/>
          <a:p>
            <a:r>
              <a:rPr lang="en-US" sz="2400" b="1" dirty="0" smtClean="0"/>
              <a:t>Objective 2: Paired Adversarial Loss</a:t>
            </a:r>
            <a:endParaRPr lang="en-US" sz="2400" b="1" dirty="0"/>
          </a:p>
        </p:txBody>
      </p:sp>
    </p:spTree>
    <p:extLst>
      <p:ext uri="{BB962C8B-B14F-4D97-AF65-F5344CB8AC3E}">
        <p14:creationId xmlns:p14="http://schemas.microsoft.com/office/powerpoint/2010/main" val="42445796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0" grpId="0" animBg="1"/>
      <p:bldP spid="3801" grpId="0" animBg="1"/>
      <p:bldP spid="56" grpId="0"/>
      <p:bldP spid="5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By itself, </a:t>
            </a:r>
            <a:r>
              <a:rPr lang="en-US" dirty="0" err="1" smtClean="0"/>
              <a:t>cGAN</a:t>
            </a:r>
            <a:r>
              <a:rPr lang="en-US" dirty="0" smtClean="0"/>
              <a:t> has some high texture artifacts</a:t>
            </a:r>
            <a:endParaRPr lang="en-US" dirty="0"/>
          </a:p>
        </p:txBody>
      </p:sp>
      <p:sp>
        <p:nvSpPr>
          <p:cNvPr id="5" name="Content Placeholder 4"/>
          <p:cNvSpPr>
            <a:spLocks noGrp="1"/>
          </p:cNvSpPr>
          <p:nvPr>
            <p:ph idx="1"/>
          </p:nvPr>
        </p:nvSpPr>
        <p:spPr/>
        <p:txBody>
          <a:bodyPr/>
          <a:lstStyle/>
          <a:p>
            <a:endParaRPr lang="en-US"/>
          </a:p>
        </p:txBody>
      </p:sp>
      <p:pic>
        <p:nvPicPr>
          <p:cNvPr id="2" name="Picture 1"/>
          <p:cNvPicPr>
            <a:picLocks noChangeAspect="1"/>
          </p:cNvPicPr>
          <p:nvPr/>
        </p:nvPicPr>
        <p:blipFill>
          <a:blip r:embed="rId2"/>
          <a:stretch>
            <a:fillRect/>
          </a:stretch>
        </p:blipFill>
        <p:spPr>
          <a:xfrm>
            <a:off x="228600" y="947351"/>
            <a:ext cx="10242283" cy="5527201"/>
          </a:xfrm>
          <a:prstGeom prst="rect">
            <a:avLst/>
          </a:prstGeom>
        </p:spPr>
      </p:pic>
    </p:spTree>
    <p:extLst>
      <p:ext uri="{BB962C8B-B14F-4D97-AF65-F5344CB8AC3E}">
        <p14:creationId xmlns:p14="http://schemas.microsoft.com/office/powerpoint/2010/main" val="251614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5161" y="84824"/>
            <a:ext cx="3158237" cy="461665"/>
          </a:xfrm>
          <a:prstGeom prst="rect">
            <a:avLst/>
          </a:prstGeom>
          <a:noFill/>
        </p:spPr>
        <p:txBody>
          <a:bodyPr wrap="none" rtlCol="0">
            <a:spAutoFit/>
          </a:bodyPr>
          <a:lstStyle/>
          <a:p>
            <a:r>
              <a:rPr lang="en-US" sz="2400" b="1" dirty="0" smtClean="0"/>
              <a:t>Combined Objective</a:t>
            </a:r>
            <a:endParaRPr lang="en-US" sz="2400" b="1" dirty="0"/>
          </a:p>
        </p:txBody>
      </p:sp>
      <p:sp>
        <p:nvSpPr>
          <p:cNvPr id="24" name="Shape 3585"/>
          <p:cNvSpPr/>
          <p:nvPr/>
        </p:nvSpPr>
        <p:spPr>
          <a:xfrm>
            <a:off x="2173727" y="2259363"/>
            <a:ext cx="1997187" cy="1"/>
          </a:xfrm>
          <a:prstGeom prst="line">
            <a:avLst/>
          </a:prstGeom>
          <a:ln w="38100">
            <a:solidFill>
              <a:srgbClr val="000000"/>
            </a:solidFill>
            <a:miter lim="400000"/>
            <a:tailEnd type="stealth"/>
          </a:ln>
        </p:spPr>
        <p:txBody>
          <a:bodyPr lIns="35718" tIns="35718" rIns="35718" bIns="35718" anchor="ctr"/>
          <a:lstStyle/>
          <a:p>
            <a:pPr>
              <a:defRPr sz="3200"/>
            </a:pPr>
            <a:endParaRPr sz="1600"/>
          </a:p>
        </p:txBody>
      </p:sp>
      <p:pic>
        <p:nvPicPr>
          <p:cNvPr id="25" name="pasted-image-enhanc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3788" y="1447883"/>
            <a:ext cx="1629110" cy="1629110"/>
          </a:xfrm>
          <a:prstGeom prst="rect">
            <a:avLst/>
          </a:prstGeom>
          <a:ln w="25400">
            <a:solidFill>
              <a:srgbClr val="000000"/>
            </a:solidFill>
            <a:miter lim="400000"/>
          </a:ln>
        </p:spPr>
      </p:pic>
      <p:pic>
        <p:nvPicPr>
          <p:cNvPr id="26" name="pasted-image-enhanc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3788" y="1447883"/>
            <a:ext cx="1629110" cy="1629110"/>
          </a:xfrm>
          <a:prstGeom prst="rect">
            <a:avLst/>
          </a:prstGeom>
          <a:ln w="25400">
            <a:solidFill>
              <a:srgbClr val="000000"/>
            </a:solidFill>
            <a:miter lim="400000"/>
          </a:ln>
        </p:spPr>
      </p:pic>
      <p:sp>
        <p:nvSpPr>
          <p:cNvPr id="27" name="Shape 3806"/>
          <p:cNvSpPr/>
          <p:nvPr/>
        </p:nvSpPr>
        <p:spPr>
          <a:xfrm>
            <a:off x="8862475" y="2896329"/>
            <a:ext cx="1348325" cy="540296"/>
          </a:xfrm>
          <a:prstGeom prst="rect">
            <a:avLst/>
          </a:prstGeom>
          <a:ln w="12700">
            <a:miter lim="400000"/>
          </a:ln>
          <a:extLst>
            <a:ext uri="{C572A759-6A51-4108-AA02-DFA0A04FC94B}">
              <ma14:wrappingTextBoxFlag xmlns="" xmlns:ma14="http://schemas.microsoft.com/office/mac/drawingml/2011/main" val="1"/>
            </a:ext>
          </a:extLst>
        </p:spPr>
        <p:txBody>
          <a:bodyPr lIns="35718" tIns="35718" rIns="35718" bIns="35718" anchor="ctr"/>
          <a:lstStyle/>
          <a:p>
            <a:pPr>
              <a:defRPr sz="6000"/>
            </a:pPr>
            <a:r>
              <a:rPr sz="3333" dirty="0">
                <a:latin typeface="+mj-lt"/>
              </a:rPr>
              <a:t>real or fake </a:t>
            </a:r>
            <a:r>
              <a:rPr sz="3333" b="1" i="1" dirty="0">
                <a:latin typeface="+mj-lt"/>
                <a:ea typeface="Helvetica"/>
                <a:cs typeface="Helvetica"/>
                <a:sym typeface="Helvetica"/>
              </a:rPr>
              <a:t>pair</a:t>
            </a:r>
            <a:r>
              <a:rPr sz="3333" i="1" dirty="0">
                <a:latin typeface="+mj-lt"/>
                <a:ea typeface="Helvetica"/>
                <a:cs typeface="Helvetica"/>
                <a:sym typeface="Helvetica"/>
              </a:rPr>
              <a:t> </a:t>
            </a:r>
            <a:r>
              <a:rPr sz="3333" dirty="0">
                <a:latin typeface="+mj-lt"/>
              </a:rPr>
              <a:t>?</a:t>
            </a:r>
          </a:p>
        </p:txBody>
      </p:sp>
      <p:sp>
        <p:nvSpPr>
          <p:cNvPr id="28" name="Shape 3827"/>
          <p:cNvSpPr/>
          <p:nvPr/>
        </p:nvSpPr>
        <p:spPr>
          <a:xfrm>
            <a:off x="1337292" y="3163500"/>
            <a:ext cx="2856277" cy="781213"/>
          </a:xfrm>
          <a:custGeom>
            <a:avLst/>
            <a:gdLst/>
            <a:ahLst/>
            <a:cxnLst>
              <a:cxn ang="0">
                <a:pos x="wd2" y="hd2"/>
              </a:cxn>
              <a:cxn ang="5400000">
                <a:pos x="wd2" y="hd2"/>
              </a:cxn>
              <a:cxn ang="10800000">
                <a:pos x="wd2" y="hd2"/>
              </a:cxn>
              <a:cxn ang="16200000">
                <a:pos x="wd2" y="hd2"/>
              </a:cxn>
            </a:cxnLst>
            <a:rect l="0" t="0" r="r" b="b"/>
            <a:pathLst>
              <a:path w="21600" h="2051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a:lstStyle/>
          <a:p>
            <a:endParaRPr sz="1450"/>
          </a:p>
        </p:txBody>
      </p:sp>
      <p:grpSp>
        <p:nvGrpSpPr>
          <p:cNvPr id="29" name="Group 3812"/>
          <p:cNvGrpSpPr/>
          <p:nvPr/>
        </p:nvGrpSpPr>
        <p:grpSpPr>
          <a:xfrm rot="5400000">
            <a:off x="5458565" y="3068921"/>
            <a:ext cx="1760212" cy="157011"/>
            <a:chOff x="0" y="0"/>
            <a:chExt cx="3520423" cy="314020"/>
          </a:xfrm>
        </p:grpSpPr>
        <p:sp>
          <p:nvSpPr>
            <p:cNvPr id="30" name="Shape 3809"/>
            <p:cNvSpPr/>
            <p:nvPr/>
          </p:nvSpPr>
          <p:spPr>
            <a:xfrm>
              <a:off x="0" y="26778"/>
              <a:ext cx="3520424" cy="1"/>
            </a:xfrm>
            <a:prstGeom prst="line">
              <a:avLst/>
            </a:prstGeom>
            <a:noFill/>
            <a:ln w="50800" cap="flat">
              <a:solidFill>
                <a:srgbClr val="000000"/>
              </a:solidFill>
              <a:prstDash val="solid"/>
              <a:miter lim="400000"/>
            </a:ln>
            <a:effectLst/>
          </p:spPr>
          <p:txBody>
            <a:bodyPr wrap="square" lIns="35718" tIns="35718" rIns="35718" bIns="35718" numCol="1" anchor="ctr">
              <a:noAutofit/>
            </a:bodyPr>
            <a:lstStyle/>
            <a:p>
              <a:pPr>
                <a:defRPr sz="3200"/>
              </a:pPr>
              <a:endParaRPr sz="1600"/>
            </a:p>
          </p:txBody>
        </p:sp>
        <p:sp>
          <p:nvSpPr>
            <p:cNvPr id="31" name="Shape 3810"/>
            <p:cNvSpPr/>
            <p:nvPr/>
          </p:nvSpPr>
          <p:spPr>
            <a:xfrm flipH="1">
              <a:off x="22704" y="0"/>
              <a:ext cx="1" cy="314021"/>
            </a:xfrm>
            <a:prstGeom prst="line">
              <a:avLst/>
            </a:prstGeom>
            <a:noFill/>
            <a:ln w="50800" cap="flat">
              <a:solidFill>
                <a:srgbClr val="000000"/>
              </a:solidFill>
              <a:prstDash val="solid"/>
              <a:miter lim="400000"/>
            </a:ln>
            <a:effectLst/>
          </p:spPr>
          <p:txBody>
            <a:bodyPr wrap="square" lIns="35718" tIns="35718" rIns="35718" bIns="35718" numCol="1" anchor="ctr">
              <a:noAutofit/>
            </a:bodyPr>
            <a:lstStyle/>
            <a:p>
              <a:pPr>
                <a:defRPr sz="3200"/>
              </a:pPr>
              <a:endParaRPr sz="1600"/>
            </a:p>
          </p:txBody>
        </p:sp>
        <p:sp>
          <p:nvSpPr>
            <p:cNvPr id="32" name="Shape 3811"/>
            <p:cNvSpPr/>
            <p:nvPr/>
          </p:nvSpPr>
          <p:spPr>
            <a:xfrm>
              <a:off x="3500345" y="28400"/>
              <a:ext cx="1" cy="257221"/>
            </a:xfrm>
            <a:prstGeom prst="line">
              <a:avLst/>
            </a:prstGeom>
            <a:noFill/>
            <a:ln w="50800" cap="flat">
              <a:solidFill>
                <a:srgbClr val="000000"/>
              </a:solidFill>
              <a:prstDash val="solid"/>
              <a:miter lim="400000"/>
            </a:ln>
            <a:effectLst/>
          </p:spPr>
          <p:txBody>
            <a:bodyPr wrap="square" lIns="35718" tIns="35718" rIns="35718" bIns="35718" numCol="1" anchor="ctr">
              <a:noAutofit/>
            </a:bodyPr>
            <a:lstStyle/>
            <a:p>
              <a:pPr>
                <a:defRPr sz="3200"/>
              </a:pPr>
              <a:endParaRPr sz="1600"/>
            </a:p>
          </p:txBody>
        </p:sp>
      </p:grpSp>
      <p:pic>
        <p:nvPicPr>
          <p:cNvPr id="33" name="pasted-image-filter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5822" y="3196244"/>
            <a:ext cx="1625601" cy="1625601"/>
          </a:xfrm>
          <a:prstGeom prst="rect">
            <a:avLst/>
          </a:prstGeom>
          <a:ln w="25400">
            <a:solidFill>
              <a:srgbClr val="000000"/>
            </a:solidFill>
            <a:miter lim="400000"/>
          </a:ln>
        </p:spPr>
      </p:pic>
      <p:pic>
        <p:nvPicPr>
          <p:cNvPr id="34" name="pasted-image-filter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254" y="1447800"/>
            <a:ext cx="1625601" cy="1625601"/>
          </a:xfrm>
          <a:prstGeom prst="rect">
            <a:avLst/>
          </a:prstGeom>
          <a:ln w="25400">
            <a:solidFill>
              <a:srgbClr val="000000"/>
            </a:solidFill>
            <a:miter lim="400000"/>
          </a:ln>
        </p:spPr>
      </p:pic>
      <p:grpSp>
        <p:nvGrpSpPr>
          <p:cNvPr id="38" name="Group 37"/>
          <p:cNvGrpSpPr/>
          <p:nvPr/>
        </p:nvGrpSpPr>
        <p:grpSpPr>
          <a:xfrm>
            <a:off x="2660915" y="1574568"/>
            <a:ext cx="1022812" cy="1369591"/>
            <a:chOff x="1698576" y="4114800"/>
            <a:chExt cx="2232248" cy="2395642"/>
          </a:xfrm>
        </p:grpSpPr>
        <p:grpSp>
          <p:nvGrpSpPr>
            <p:cNvPr id="45" name="Group 44"/>
            <p:cNvGrpSpPr/>
            <p:nvPr/>
          </p:nvGrpSpPr>
          <p:grpSpPr>
            <a:xfrm>
              <a:off x="1698576" y="4114800"/>
              <a:ext cx="2232248" cy="2395642"/>
              <a:chOff x="2343849" y="5134736"/>
              <a:chExt cx="909648" cy="1349560"/>
            </a:xfrm>
          </p:grpSpPr>
          <p:sp>
            <p:nvSpPr>
              <p:cNvPr id="47" name="Shape 3567"/>
              <p:cNvSpPr/>
              <p:nvPr/>
            </p:nvSpPr>
            <p:spPr>
              <a:xfrm rot="10800000">
                <a:off x="2683219"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sp>
            <p:nvSpPr>
              <p:cNvPr id="48" name="Shape 3568"/>
              <p:cNvSpPr/>
              <p:nvPr/>
            </p:nvSpPr>
            <p:spPr>
              <a:xfrm rot="10800000">
                <a:off x="3022591"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sp>
            <p:nvSpPr>
              <p:cNvPr id="49" name="Shape 3569"/>
              <p:cNvSpPr/>
              <p:nvPr/>
            </p:nvSpPr>
            <p:spPr>
              <a:xfrm rot="10800000">
                <a:off x="2343849"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grpSp>
        <mc:AlternateContent xmlns:mc="http://schemas.openxmlformats.org/markup-compatibility/2006" xmlns:a14="http://schemas.microsoft.com/office/drawing/2010/main">
          <mc:Choice Requires="a14">
            <p:sp>
              <p:nvSpPr>
                <p:cNvPr id="46" name="Rectangle 45"/>
                <p:cNvSpPr/>
                <p:nvPr/>
              </p:nvSpPr>
              <p:spPr>
                <a:xfrm>
                  <a:off x="1967741" y="4755110"/>
                  <a:ext cx="1675051" cy="108788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ltLang="zh-CN" sz="4167" i="1" dirty="0">
                            <a:solidFill>
                              <a:schemeClr val="tx1"/>
                            </a:solidFill>
                            <a:latin typeface="Cambria Math" panose="02040503050406030204" pitchFamily="18" charset="0"/>
                          </a:rPr>
                          <m:t>G</m:t>
                        </m:r>
                      </m:oMath>
                    </m:oMathPara>
                  </a14:m>
                  <a:endParaRPr lang="en-US" sz="4167" dirty="0">
                    <a:solidFill>
                      <a:schemeClr val="tx1"/>
                    </a:solidFill>
                  </a:endParaRPr>
                </a:p>
              </p:txBody>
            </p:sp>
          </mc:Choice>
          <mc:Fallback xmlns="">
            <p:sp>
              <p:nvSpPr>
                <p:cNvPr id="41" name="Rectangle 40"/>
                <p:cNvSpPr>
                  <a:spLocks noRot="1" noChangeAspect="1" noMove="1" noResize="1" noEditPoints="1" noAdjustHandles="1" noChangeArrowheads="1" noChangeShapeType="1" noTextEdit="1"/>
                </p:cNvSpPr>
                <p:nvPr/>
              </p:nvSpPr>
              <p:spPr>
                <a:xfrm>
                  <a:off x="1967741" y="4755110"/>
                  <a:ext cx="1675051" cy="1087881"/>
                </a:xfrm>
                <a:prstGeom prst="rect">
                  <a:avLst/>
                </a:prstGeom>
                <a:blipFill>
                  <a:blip r:embed="rId9"/>
                  <a:stretch>
                    <a:fillRect/>
                  </a:stretch>
                </a:blipFill>
                <a:ln w="28575">
                  <a:solidFill>
                    <a:schemeClr val="tx1"/>
                  </a:solidFill>
                </a:ln>
              </p:spPr>
              <p:txBody>
                <a:bodyPr/>
                <a:lstStyle/>
                <a:p>
                  <a:r>
                    <a:rPr lang="en-US">
                      <a:noFill/>
                    </a:rPr>
                    <a:t> </a:t>
                  </a:r>
                </a:p>
              </p:txBody>
            </p:sp>
          </mc:Fallback>
        </mc:AlternateContent>
      </p:grpSp>
      <p:grpSp>
        <p:nvGrpSpPr>
          <p:cNvPr id="50" name="Group 49"/>
          <p:cNvGrpSpPr/>
          <p:nvPr/>
        </p:nvGrpSpPr>
        <p:grpSpPr>
          <a:xfrm>
            <a:off x="6684456" y="2501789"/>
            <a:ext cx="1997187" cy="1369591"/>
            <a:chOff x="8021347" y="1967235"/>
            <a:chExt cx="2396624" cy="1643509"/>
          </a:xfrm>
        </p:grpSpPr>
        <p:sp>
          <p:nvSpPr>
            <p:cNvPr id="55" name="Shape 3802"/>
            <p:cNvSpPr/>
            <p:nvPr/>
          </p:nvSpPr>
          <p:spPr>
            <a:xfrm>
              <a:off x="8021347" y="2788989"/>
              <a:ext cx="2396624" cy="1"/>
            </a:xfrm>
            <a:prstGeom prst="line">
              <a:avLst/>
            </a:prstGeom>
            <a:ln w="38100">
              <a:solidFill>
                <a:srgbClr val="000000"/>
              </a:solidFill>
              <a:miter lim="400000"/>
              <a:tailEnd type="stealth"/>
            </a:ln>
          </p:spPr>
          <p:txBody>
            <a:bodyPr lIns="35718" tIns="35718" rIns="35718" bIns="35718" anchor="ctr"/>
            <a:lstStyle/>
            <a:p>
              <a:pPr>
                <a:defRPr sz="3200"/>
              </a:pPr>
              <a:endParaRPr sz="1600"/>
            </a:p>
          </p:txBody>
        </p:sp>
        <p:grpSp>
          <p:nvGrpSpPr>
            <p:cNvPr id="56" name="Group 55"/>
            <p:cNvGrpSpPr/>
            <p:nvPr/>
          </p:nvGrpSpPr>
          <p:grpSpPr>
            <a:xfrm>
              <a:off x="8605972" y="1967235"/>
              <a:ext cx="1227374" cy="1643509"/>
              <a:chOff x="1698576" y="4114800"/>
              <a:chExt cx="2232248" cy="2395642"/>
            </a:xfrm>
          </p:grpSpPr>
          <p:grpSp>
            <p:nvGrpSpPr>
              <p:cNvPr id="57" name="Group 56"/>
              <p:cNvGrpSpPr/>
              <p:nvPr/>
            </p:nvGrpSpPr>
            <p:grpSpPr>
              <a:xfrm>
                <a:off x="1698576" y="4114800"/>
                <a:ext cx="2232248" cy="2395642"/>
                <a:chOff x="2343849" y="5134736"/>
                <a:chExt cx="909648" cy="1349560"/>
              </a:xfrm>
            </p:grpSpPr>
            <p:sp>
              <p:nvSpPr>
                <p:cNvPr id="59" name="Shape 3567"/>
                <p:cNvSpPr/>
                <p:nvPr/>
              </p:nvSpPr>
              <p:spPr>
                <a:xfrm rot="10800000">
                  <a:off x="2683219"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sp>
              <p:nvSpPr>
                <p:cNvPr id="60" name="Shape 3568"/>
                <p:cNvSpPr/>
                <p:nvPr/>
              </p:nvSpPr>
              <p:spPr>
                <a:xfrm rot="10800000">
                  <a:off x="3022591"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sp>
              <p:nvSpPr>
                <p:cNvPr id="61" name="Shape 3569"/>
                <p:cNvSpPr/>
                <p:nvPr/>
              </p:nvSpPr>
              <p:spPr>
                <a:xfrm rot="10800000">
                  <a:off x="2343849"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grpSp>
          <mc:AlternateContent xmlns:mc="http://schemas.openxmlformats.org/markup-compatibility/2006" xmlns:a14="http://schemas.microsoft.com/office/drawing/2010/main">
            <mc:Choice Requires="a14">
              <p:sp>
                <p:nvSpPr>
                  <p:cNvPr id="58" name="Rectangle 57"/>
                  <p:cNvSpPr/>
                  <p:nvPr/>
                </p:nvSpPr>
                <p:spPr>
                  <a:xfrm>
                    <a:off x="1967741" y="4755110"/>
                    <a:ext cx="1675051" cy="108788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m:rPr>
                              <m:sty m:val="p"/>
                            </m:rPr>
                            <a:rPr lang="en-US" sz="4167">
                              <a:solidFill>
                                <a:schemeClr val="tx1"/>
                              </a:solidFill>
                              <a:latin typeface="Cambria Math" panose="02040503050406030204" pitchFamily="18" charset="0"/>
                            </a:rPr>
                            <m:t>D</m:t>
                          </m:r>
                        </m:oMath>
                      </m:oMathPara>
                    </a14:m>
                    <a:endParaRPr lang="en-US" sz="4167" dirty="0">
                      <a:solidFill>
                        <a:schemeClr val="tx1"/>
                      </a:solidFill>
                    </a:endParaRPr>
                  </a:p>
                </p:txBody>
              </p:sp>
            </mc:Choice>
            <mc:Fallback xmlns="">
              <p:sp>
                <p:nvSpPr>
                  <p:cNvPr id="47" name="Rectangle 46"/>
                  <p:cNvSpPr>
                    <a:spLocks noRot="1" noChangeAspect="1" noMove="1" noResize="1" noEditPoints="1" noAdjustHandles="1" noChangeArrowheads="1" noChangeShapeType="1" noTextEdit="1"/>
                  </p:cNvSpPr>
                  <p:nvPr/>
                </p:nvSpPr>
                <p:spPr>
                  <a:xfrm>
                    <a:off x="1967741" y="4755110"/>
                    <a:ext cx="1675051" cy="1087881"/>
                  </a:xfrm>
                  <a:prstGeom prst="rect">
                    <a:avLst/>
                  </a:prstGeom>
                  <a:blipFill>
                    <a:blip r:embed="rId10"/>
                    <a:stretch>
                      <a:fillRect/>
                    </a:stretch>
                  </a:blipFill>
                  <a:ln w="28575">
                    <a:solidFill>
                      <a:schemeClr val="tx1"/>
                    </a:solidFill>
                  </a:ln>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B5B171D9-A66D-4927-B3C1-33E0A232E74C}"/>
                  </a:ext>
                </a:extLst>
              </p:cNvPr>
              <p:cNvSpPr txBox="1"/>
              <p:nvPr/>
            </p:nvSpPr>
            <p:spPr>
              <a:xfrm>
                <a:off x="-3124200" y="5337169"/>
                <a:ext cx="16051227" cy="89434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𝐺</m:t>
                      </m:r>
                      <m:r>
                        <a:rPr lang="en-US" sz="4000" b="0" i="1" baseline="30000" smtClean="0">
                          <a:latin typeface="Cambria Math" panose="02040503050406030204" pitchFamily="18" charset="0"/>
                        </a:rPr>
                        <m:t>∗</m:t>
                      </m:r>
                      <m:r>
                        <a:rPr lang="en-US" sz="4000" b="0" i="1" smtClean="0">
                          <a:latin typeface="Cambria Math" panose="02040503050406030204" pitchFamily="18" charset="0"/>
                        </a:rPr>
                        <m:t>=</m:t>
                      </m:r>
                      <m:func>
                        <m:funcPr>
                          <m:ctrlPr>
                            <a:rPr lang="en-US" sz="4000" i="1" smtClean="0">
                              <a:latin typeface="Cambria Math" panose="02040503050406030204" pitchFamily="18" charset="0"/>
                            </a:rPr>
                          </m:ctrlPr>
                        </m:funcPr>
                        <m:fName>
                          <m:limLow>
                            <m:limLowPr>
                              <m:ctrlPr>
                                <a:rPr lang="en-US" sz="4000" i="1" smtClean="0">
                                  <a:latin typeface="Cambria Math" panose="02040503050406030204" pitchFamily="18" charset="0"/>
                                </a:rPr>
                              </m:ctrlPr>
                            </m:limLowPr>
                            <m:e>
                              <m:r>
                                <m:rPr>
                                  <m:sty m:val="p"/>
                                </m:rPr>
                                <a:rPr lang="en-US" sz="4000" i="0" smtClean="0">
                                  <a:latin typeface="Cambria Math" charset="0"/>
                                </a:rPr>
                                <m:t>m</m:t>
                              </m:r>
                              <m:r>
                                <m:rPr>
                                  <m:sty m:val="p"/>
                                </m:rPr>
                                <a:rPr lang="en-US" sz="4000" b="0" i="0" smtClean="0">
                                  <a:latin typeface="Cambria Math" charset="0"/>
                                </a:rPr>
                                <m:t>in</m:t>
                              </m:r>
                            </m:e>
                            <m:lim>
                              <m:r>
                                <a:rPr lang="en-US" sz="4000" b="0" i="1" smtClean="0">
                                  <a:latin typeface="Cambria Math" panose="02040503050406030204" pitchFamily="18" charset="0"/>
                                </a:rPr>
                                <m:t>𝐺</m:t>
                              </m:r>
                            </m:lim>
                          </m:limLow>
                        </m:fName>
                        <m:e>
                          <m:func>
                            <m:funcPr>
                              <m:ctrlPr>
                                <a:rPr lang="en-US" sz="4000" i="1" smtClean="0">
                                  <a:latin typeface="Cambria Math" panose="02040503050406030204" pitchFamily="18" charset="0"/>
                                </a:rPr>
                              </m:ctrlPr>
                            </m:funcPr>
                            <m:fName>
                              <m:limLow>
                                <m:limLowPr>
                                  <m:ctrlPr>
                                    <a:rPr lang="en-US" sz="4000" i="1" smtClean="0">
                                      <a:latin typeface="Cambria Math" panose="02040503050406030204" pitchFamily="18" charset="0"/>
                                    </a:rPr>
                                  </m:ctrlPr>
                                </m:limLowPr>
                                <m:e>
                                  <m:r>
                                    <m:rPr>
                                      <m:sty m:val="p"/>
                                    </m:rPr>
                                    <a:rPr lang="en-US" sz="4000" i="0" smtClean="0">
                                      <a:latin typeface="Cambria Math" panose="02040503050406030204" pitchFamily="18" charset="0"/>
                                    </a:rPr>
                                    <m:t>m</m:t>
                                  </m:r>
                                  <m:r>
                                    <m:rPr>
                                      <m:sty m:val="p"/>
                                    </m:rPr>
                                    <a:rPr lang="en-US" sz="4000" b="0" i="0" smtClean="0">
                                      <a:latin typeface="Cambria Math" charset="0"/>
                                    </a:rPr>
                                    <m:t>ax</m:t>
                                  </m:r>
                                </m:e>
                                <m:lim>
                                  <m:r>
                                    <a:rPr lang="en-US" sz="4000" b="0" i="1" smtClean="0">
                                      <a:latin typeface="Cambria Math" panose="02040503050406030204" pitchFamily="18" charset="0"/>
                                    </a:rPr>
                                    <m:t>𝐷</m:t>
                                  </m:r>
                                </m:lim>
                              </m:limLow>
                            </m:fName>
                            <m:e>
                              <m:r>
                                <a:rPr lang="en-US" sz="4000" b="0" i="1" smtClean="0">
                                  <a:latin typeface="Cambria Math" panose="02040503050406030204" pitchFamily="18" charset="0"/>
                                </a:rPr>
                                <m:t>𝐿</m:t>
                              </m:r>
                              <m:r>
                                <a:rPr lang="en-US" sz="4000" b="0" i="1" baseline="-25000" smtClean="0">
                                  <a:latin typeface="Cambria Math" panose="02040503050406030204" pitchFamily="18" charset="0"/>
                                </a:rPr>
                                <m:t>𝐺𝐴𝑁</m:t>
                              </m:r>
                              <m:d>
                                <m:dPr>
                                  <m:ctrlPr>
                                    <a:rPr lang="en-US" sz="4000" b="0" i="1" baseline="-25000" smtClean="0">
                                      <a:latin typeface="Cambria Math" panose="02040503050406030204" pitchFamily="18" charset="0"/>
                                    </a:rPr>
                                  </m:ctrlPr>
                                </m:dPr>
                                <m:e>
                                  <m:r>
                                    <a:rPr lang="en-US" sz="4000" b="0" i="1" smtClean="0">
                                      <a:latin typeface="Cambria Math" panose="02040503050406030204" pitchFamily="18" charset="0"/>
                                    </a:rPr>
                                    <m:t>𝐺</m:t>
                                  </m:r>
                                  <m:r>
                                    <a:rPr lang="en-US" sz="4000" b="0" i="1" smtClean="0">
                                      <a:latin typeface="Cambria Math" panose="02040503050406030204" pitchFamily="18" charset="0"/>
                                    </a:rPr>
                                    <m:t>,</m:t>
                                  </m:r>
                                  <m:r>
                                    <a:rPr lang="en-US" sz="4000" b="0" i="1" smtClean="0">
                                      <a:latin typeface="Cambria Math" panose="02040503050406030204" pitchFamily="18" charset="0"/>
                                    </a:rPr>
                                    <m:t>𝐷</m:t>
                                  </m:r>
                                </m:e>
                              </m:d>
                              <m:r>
                                <a:rPr lang="en-US" sz="4000" b="0" i="1" smtClean="0">
                                  <a:latin typeface="Cambria Math" panose="02040503050406030204" pitchFamily="18" charset="0"/>
                                </a:rPr>
                                <m:t>+</m:t>
                              </m:r>
                              <m:r>
                                <a:rPr lang="en-US" sz="4000" b="0" i="1" smtClean="0">
                                  <a:latin typeface="Cambria Math" panose="02040503050406030204" pitchFamily="18" charset="0"/>
                                </a:rPr>
                                <m:t>𝜆</m:t>
                              </m:r>
                              <m:r>
                                <a:rPr lang="en-US" sz="4000" b="0" i="1" smtClean="0">
                                  <a:latin typeface="Cambria Math" panose="02040503050406030204" pitchFamily="18" charset="0"/>
                                </a:rPr>
                                <m:t>𝐿</m:t>
                              </m:r>
                              <m:r>
                                <a:rPr lang="en-US" sz="4000" b="0" i="1" baseline="-25000" smtClean="0">
                                  <a:latin typeface="Cambria Math" panose="02040503050406030204" pitchFamily="18" charset="0"/>
                                </a:rPr>
                                <m:t>1</m:t>
                              </m:r>
                              <m:r>
                                <a:rPr lang="en-US" sz="4000" b="0" i="1" smtClean="0">
                                  <a:latin typeface="Cambria Math" panose="02040503050406030204" pitchFamily="18" charset="0"/>
                                </a:rPr>
                                <m:t>(</m:t>
                              </m:r>
                              <m:r>
                                <a:rPr lang="en-US" sz="4000" b="0" i="1" smtClean="0">
                                  <a:latin typeface="Cambria Math" panose="02040503050406030204" pitchFamily="18" charset="0"/>
                                </a:rPr>
                                <m:t>𝐺</m:t>
                              </m:r>
                              <m:r>
                                <a:rPr lang="en-US" sz="4000" b="0" i="1" smtClean="0">
                                  <a:latin typeface="Cambria Math" panose="02040503050406030204" pitchFamily="18" charset="0"/>
                                </a:rPr>
                                <m:t>)</m:t>
                              </m:r>
                            </m:e>
                          </m:func>
                        </m:e>
                      </m:func>
                    </m:oMath>
                  </m:oMathPara>
                </a14:m>
                <a:endParaRPr lang="en-US" sz="4000" dirty="0"/>
              </a:p>
            </p:txBody>
          </p:sp>
        </mc:Choice>
        <mc:Fallback xmlns="">
          <p:sp>
            <p:nvSpPr>
              <p:cNvPr id="66" name="TextBox 65">
                <a:extLst>
                  <a:ext uri="{FF2B5EF4-FFF2-40B4-BE49-F238E27FC236}">
                    <a16:creationId xmlns:a16="http://schemas.microsoft.com/office/drawing/2014/main" id="{B5B171D9-A66D-4927-B3C1-33E0A232E74C}"/>
                  </a:ext>
                </a:extLst>
              </p:cNvPr>
              <p:cNvSpPr txBox="1">
                <a:spLocks noRot="1" noChangeAspect="1" noMove="1" noResize="1" noEditPoints="1" noAdjustHandles="1" noChangeArrowheads="1" noChangeShapeType="1" noTextEdit="1"/>
              </p:cNvSpPr>
              <p:nvPr/>
            </p:nvSpPr>
            <p:spPr>
              <a:xfrm>
                <a:off x="-3124200" y="5337169"/>
                <a:ext cx="16051227" cy="894347"/>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90147248"/>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Combined objective works best</a:t>
            </a:r>
            <a:endParaRPr lang="en-US" dirty="0"/>
          </a:p>
        </p:txBody>
      </p:sp>
      <p:sp>
        <p:nvSpPr>
          <p:cNvPr id="5" name="Content Placeholder 4"/>
          <p:cNvSpPr>
            <a:spLocks noGrp="1"/>
          </p:cNvSpPr>
          <p:nvPr>
            <p:ph idx="1"/>
          </p:nvPr>
        </p:nvSpPr>
        <p:spPr/>
        <p:txBody>
          <a:bodyPr/>
          <a:lstStyle/>
          <a:p>
            <a:endParaRPr lang="en-US"/>
          </a:p>
        </p:txBody>
      </p:sp>
      <p:pic>
        <p:nvPicPr>
          <p:cNvPr id="3" name="Picture 2"/>
          <p:cNvPicPr>
            <a:picLocks noChangeAspect="1"/>
          </p:cNvPicPr>
          <p:nvPr/>
        </p:nvPicPr>
        <p:blipFill>
          <a:blip r:embed="rId2"/>
          <a:stretch>
            <a:fillRect/>
          </a:stretch>
        </p:blipFill>
        <p:spPr>
          <a:xfrm>
            <a:off x="-8020" y="950495"/>
            <a:ext cx="12047620" cy="5222499"/>
          </a:xfrm>
          <a:prstGeom prst="rect">
            <a:avLst/>
          </a:prstGeom>
        </p:spPr>
      </p:pic>
    </p:spTree>
    <p:extLst>
      <p:ext uri="{BB962C8B-B14F-4D97-AF65-F5344CB8AC3E}">
        <p14:creationId xmlns:p14="http://schemas.microsoft.com/office/powerpoint/2010/main" val="2562134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Choices</a:t>
            </a:r>
            <a:endParaRPr lang="en-US" dirty="0"/>
          </a:p>
        </p:txBody>
      </p:sp>
      <p:sp>
        <p:nvSpPr>
          <p:cNvPr id="3" name="Content Placeholder 2"/>
          <p:cNvSpPr>
            <a:spLocks noGrp="1"/>
          </p:cNvSpPr>
          <p:nvPr>
            <p:ph idx="1"/>
          </p:nvPr>
        </p:nvSpPr>
        <p:spPr/>
        <p:txBody>
          <a:bodyPr/>
          <a:lstStyle/>
          <a:p>
            <a:pPr marL="0" indent="0">
              <a:buNone/>
            </a:pPr>
            <a:r>
              <a:rPr lang="en-US" dirty="0" smtClean="0"/>
              <a:t>U-Net Encoder/Decoder helps preserve detail</a:t>
            </a:r>
            <a:endParaRPr lang="en-US" dirty="0"/>
          </a:p>
        </p:txBody>
      </p:sp>
      <p:pic>
        <p:nvPicPr>
          <p:cNvPr id="4" name="Picture 3"/>
          <p:cNvPicPr>
            <a:picLocks noChangeAspect="1"/>
          </p:cNvPicPr>
          <p:nvPr/>
        </p:nvPicPr>
        <p:blipFill>
          <a:blip r:embed="rId2"/>
          <a:stretch>
            <a:fillRect/>
          </a:stretch>
        </p:blipFill>
        <p:spPr>
          <a:xfrm>
            <a:off x="1828800" y="1666363"/>
            <a:ext cx="6044626" cy="4536000"/>
          </a:xfrm>
          <a:prstGeom prst="rect">
            <a:avLst/>
          </a:prstGeom>
        </p:spPr>
      </p:pic>
    </p:spTree>
    <p:extLst>
      <p:ext uri="{BB962C8B-B14F-4D97-AF65-F5344CB8AC3E}">
        <p14:creationId xmlns:p14="http://schemas.microsoft.com/office/powerpoint/2010/main" val="261270840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Choices</a:t>
            </a:r>
            <a:endParaRPr lang="en-US" dirty="0"/>
          </a:p>
        </p:txBody>
      </p:sp>
      <p:sp>
        <p:nvSpPr>
          <p:cNvPr id="3" name="Content Placeholder 2"/>
          <p:cNvSpPr>
            <a:spLocks noGrp="1"/>
          </p:cNvSpPr>
          <p:nvPr>
            <p:ph idx="1"/>
          </p:nvPr>
        </p:nvSpPr>
        <p:spPr>
          <a:xfrm>
            <a:off x="609600" y="990600"/>
            <a:ext cx="8458200" cy="5135563"/>
          </a:xfrm>
        </p:spPr>
        <p:txBody>
          <a:bodyPr/>
          <a:lstStyle/>
          <a:p>
            <a:endParaRPr lang="en-US" dirty="0" smtClean="0"/>
          </a:p>
          <a:p>
            <a:pPr marL="0" indent="0">
              <a:buNone/>
            </a:pPr>
            <a:r>
              <a:rPr lang="en-US" dirty="0" err="1" smtClean="0"/>
              <a:t>PatchGAN</a:t>
            </a:r>
            <a:r>
              <a:rPr lang="en-US" dirty="0" smtClean="0"/>
              <a:t>: Discriminator classifies </a:t>
            </a:r>
            <a:r>
              <a:rPr lang="en-US" dirty="0" err="1" smtClean="0"/>
              <a:t>NxN</a:t>
            </a:r>
            <a:r>
              <a:rPr lang="en-US" dirty="0" smtClean="0"/>
              <a:t> patches so that it focuses on details/texture that L1 loss doesn’t capture</a:t>
            </a:r>
          </a:p>
          <a:p>
            <a:r>
              <a:rPr lang="en-US" sz="2800" dirty="0" err="1" smtClean="0"/>
              <a:t>NxN</a:t>
            </a:r>
            <a:r>
              <a:rPr lang="en-US" sz="2800" dirty="0" smtClean="0"/>
              <a:t> = 70x70 works well in experiments</a:t>
            </a:r>
          </a:p>
          <a:p>
            <a:r>
              <a:rPr lang="en-US" sz="2800" dirty="0" smtClean="0"/>
              <a:t>Average responses across patches</a:t>
            </a:r>
          </a:p>
          <a:p>
            <a:pPr lvl="1"/>
            <a:endParaRPr lang="en-US" dirty="0"/>
          </a:p>
        </p:txBody>
      </p:sp>
    </p:spTree>
    <p:extLst>
      <p:ext uri="{BB962C8B-B14F-4D97-AF65-F5344CB8AC3E}">
        <p14:creationId xmlns:p14="http://schemas.microsoft.com/office/powerpoint/2010/main" val="83609782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9" name="Shape 4079"/>
          <p:cNvSpPr/>
          <p:nvPr/>
        </p:nvSpPr>
        <p:spPr>
          <a:xfrm>
            <a:off x="4083137" y="312980"/>
            <a:ext cx="4025780" cy="687687"/>
          </a:xfrm>
          <a:prstGeom prst="rect">
            <a:avLst/>
          </a:prstGeom>
          <a:ln w="12700">
            <a:miter lim="400000"/>
          </a:ln>
          <a:extLst>
            <a:ext uri="{C572A759-6A51-4108-AA02-DFA0A04FC94B}">
              <ma14:wrappingTextBoxFlag xmlns="" xmlns:ma14="http://schemas.microsoft.com/office/mac/drawingml/2011/main" val="1"/>
            </a:ext>
          </a:extLst>
        </p:spPr>
        <p:txBody>
          <a:bodyPr wrap="none" lIns="35718" tIns="35718" rIns="35718" bIns="35718" anchor="ctr">
            <a:spAutoFit/>
          </a:bodyPr>
          <a:lstStyle/>
          <a:p>
            <a:pPr>
              <a:defRPr sz="8000"/>
            </a:pPr>
            <a:r>
              <a:rPr sz="4000" i="1" dirty="0">
                <a:latin typeface="+mj-lt"/>
                <a:ea typeface="Helvetica"/>
                <a:cs typeface="Helvetica"/>
                <a:sym typeface="Helvetica"/>
              </a:rPr>
              <a:t>Sketches</a:t>
            </a:r>
            <a:r>
              <a:rPr sz="4000" dirty="0">
                <a:latin typeface="+mj-lt"/>
              </a:rPr>
              <a:t> → Images</a:t>
            </a:r>
          </a:p>
        </p:txBody>
      </p:sp>
      <p:sp>
        <p:nvSpPr>
          <p:cNvPr id="4080" name="Shape 4080"/>
          <p:cNvSpPr/>
          <p:nvPr/>
        </p:nvSpPr>
        <p:spPr>
          <a:xfrm>
            <a:off x="728193" y="1254086"/>
            <a:ext cx="683413" cy="408658"/>
          </a:xfrm>
          <a:prstGeom prst="rect">
            <a:avLst/>
          </a:prstGeom>
          <a:ln w="12700">
            <a:miter lim="400000"/>
          </a:ln>
          <a:extLst>
            <a:ext uri="{C572A759-6A51-4108-AA02-DFA0A04FC94B}">
              <ma14:wrappingTextBoxFlag xmlns="" xmlns:ma14="http://schemas.microsoft.com/office/mac/drawingml/2011/main" val="1"/>
            </a:ext>
          </a:extLst>
        </p:spPr>
        <p:txBody>
          <a:bodyPr wrap="none" lIns="42333" tIns="42333" rIns="42333" bIns="42333" anchor="ctr">
            <a:spAutoFit/>
          </a:bodyPr>
          <a:lstStyle>
            <a:lvl1pPr algn="l" defTabSz="2172273">
              <a:defRPr sz="4200"/>
            </a:lvl1pPr>
          </a:lstStyle>
          <a:p>
            <a:r>
              <a:rPr sz="2100"/>
              <a:t>Input</a:t>
            </a:r>
          </a:p>
        </p:txBody>
      </p:sp>
      <p:sp>
        <p:nvSpPr>
          <p:cNvPr id="4081" name="Shape 4081"/>
          <p:cNvSpPr/>
          <p:nvPr/>
        </p:nvSpPr>
        <p:spPr>
          <a:xfrm>
            <a:off x="2557653" y="1254086"/>
            <a:ext cx="893406" cy="408658"/>
          </a:xfrm>
          <a:prstGeom prst="rect">
            <a:avLst/>
          </a:prstGeom>
          <a:ln w="12700">
            <a:miter lim="400000"/>
          </a:ln>
          <a:extLst>
            <a:ext uri="{C572A759-6A51-4108-AA02-DFA0A04FC94B}">
              <ma14:wrappingTextBoxFlag xmlns="" xmlns:ma14="http://schemas.microsoft.com/office/mac/drawingml/2011/main" val="1"/>
            </a:ext>
          </a:extLst>
        </p:spPr>
        <p:txBody>
          <a:bodyPr wrap="none" lIns="42333" tIns="42333" rIns="42333" bIns="42333" anchor="ctr">
            <a:spAutoFit/>
          </a:bodyPr>
          <a:lstStyle>
            <a:lvl1pPr algn="l" defTabSz="2172273">
              <a:defRPr sz="4200"/>
            </a:lvl1pPr>
          </a:lstStyle>
          <a:p>
            <a:r>
              <a:rPr sz="2100" dirty="0"/>
              <a:t>Output</a:t>
            </a:r>
          </a:p>
        </p:txBody>
      </p:sp>
      <p:sp>
        <p:nvSpPr>
          <p:cNvPr id="4082" name="Shape 4082"/>
          <p:cNvSpPr/>
          <p:nvPr/>
        </p:nvSpPr>
        <p:spPr>
          <a:xfrm>
            <a:off x="4728111" y="1254086"/>
            <a:ext cx="683413" cy="408658"/>
          </a:xfrm>
          <a:prstGeom prst="rect">
            <a:avLst/>
          </a:prstGeom>
          <a:ln w="12700">
            <a:miter lim="400000"/>
          </a:ln>
          <a:extLst>
            <a:ext uri="{C572A759-6A51-4108-AA02-DFA0A04FC94B}">
              <ma14:wrappingTextBoxFlag xmlns="" xmlns:ma14="http://schemas.microsoft.com/office/mac/drawingml/2011/main" val="1"/>
            </a:ext>
          </a:extLst>
        </p:spPr>
        <p:txBody>
          <a:bodyPr wrap="none" lIns="42333" tIns="42333" rIns="42333" bIns="42333" anchor="ctr">
            <a:spAutoFit/>
          </a:bodyPr>
          <a:lstStyle>
            <a:lvl1pPr algn="l" defTabSz="2172273">
              <a:defRPr sz="4200"/>
            </a:lvl1pPr>
          </a:lstStyle>
          <a:p>
            <a:r>
              <a:rPr sz="2100"/>
              <a:t>Input</a:t>
            </a:r>
          </a:p>
        </p:txBody>
      </p:sp>
      <p:sp>
        <p:nvSpPr>
          <p:cNvPr id="4083" name="Shape 4083"/>
          <p:cNvSpPr/>
          <p:nvPr/>
        </p:nvSpPr>
        <p:spPr>
          <a:xfrm>
            <a:off x="6557571" y="1254086"/>
            <a:ext cx="893406" cy="408658"/>
          </a:xfrm>
          <a:prstGeom prst="rect">
            <a:avLst/>
          </a:prstGeom>
          <a:ln w="12700">
            <a:miter lim="400000"/>
          </a:ln>
          <a:extLst>
            <a:ext uri="{C572A759-6A51-4108-AA02-DFA0A04FC94B}">
              <ma14:wrappingTextBoxFlag xmlns="" xmlns:ma14="http://schemas.microsoft.com/office/mac/drawingml/2011/main" val="1"/>
            </a:ext>
          </a:extLst>
        </p:spPr>
        <p:txBody>
          <a:bodyPr wrap="none" lIns="42333" tIns="42333" rIns="42333" bIns="42333" anchor="ctr">
            <a:spAutoFit/>
          </a:bodyPr>
          <a:lstStyle>
            <a:lvl1pPr algn="l" defTabSz="2172273">
              <a:defRPr sz="4200"/>
            </a:lvl1pPr>
          </a:lstStyle>
          <a:p>
            <a:r>
              <a:rPr sz="2100" dirty="0"/>
              <a:t>Output</a:t>
            </a:r>
          </a:p>
        </p:txBody>
      </p:sp>
      <p:sp>
        <p:nvSpPr>
          <p:cNvPr id="4084" name="Shape 4084"/>
          <p:cNvSpPr/>
          <p:nvPr/>
        </p:nvSpPr>
        <p:spPr>
          <a:xfrm>
            <a:off x="8728029" y="1254086"/>
            <a:ext cx="683413" cy="408658"/>
          </a:xfrm>
          <a:prstGeom prst="rect">
            <a:avLst/>
          </a:prstGeom>
          <a:ln w="12700">
            <a:miter lim="400000"/>
          </a:ln>
          <a:extLst>
            <a:ext uri="{C572A759-6A51-4108-AA02-DFA0A04FC94B}">
              <ma14:wrappingTextBoxFlag xmlns="" xmlns:ma14="http://schemas.microsoft.com/office/mac/drawingml/2011/main" val="1"/>
            </a:ext>
          </a:extLst>
        </p:spPr>
        <p:txBody>
          <a:bodyPr wrap="none" lIns="42333" tIns="42333" rIns="42333" bIns="42333" anchor="ctr">
            <a:spAutoFit/>
          </a:bodyPr>
          <a:lstStyle>
            <a:lvl1pPr algn="l" defTabSz="2172273">
              <a:defRPr sz="4200"/>
            </a:lvl1pPr>
          </a:lstStyle>
          <a:p>
            <a:r>
              <a:rPr sz="2100"/>
              <a:t>Input</a:t>
            </a:r>
          </a:p>
        </p:txBody>
      </p:sp>
      <p:sp>
        <p:nvSpPr>
          <p:cNvPr id="4085" name="Shape 4085"/>
          <p:cNvSpPr/>
          <p:nvPr/>
        </p:nvSpPr>
        <p:spPr>
          <a:xfrm>
            <a:off x="10557489" y="1254086"/>
            <a:ext cx="893406" cy="408658"/>
          </a:xfrm>
          <a:prstGeom prst="rect">
            <a:avLst/>
          </a:prstGeom>
          <a:ln w="12700">
            <a:miter lim="400000"/>
          </a:ln>
          <a:extLst>
            <a:ext uri="{C572A759-6A51-4108-AA02-DFA0A04FC94B}">
              <ma14:wrappingTextBoxFlag xmlns="" xmlns:ma14="http://schemas.microsoft.com/office/mac/drawingml/2011/main" val="1"/>
            </a:ext>
          </a:extLst>
        </p:spPr>
        <p:txBody>
          <a:bodyPr wrap="none" lIns="42333" tIns="42333" rIns="42333" bIns="42333" anchor="ctr">
            <a:spAutoFit/>
          </a:bodyPr>
          <a:lstStyle>
            <a:lvl1pPr algn="l" defTabSz="2172273">
              <a:defRPr sz="4200"/>
            </a:lvl1pPr>
          </a:lstStyle>
          <a:p>
            <a:r>
              <a:rPr sz="2100"/>
              <a:t>Output</a:t>
            </a:r>
          </a:p>
        </p:txBody>
      </p:sp>
      <p:sp>
        <p:nvSpPr>
          <p:cNvPr id="4086" name="Shape 4086"/>
          <p:cNvSpPr/>
          <p:nvPr/>
        </p:nvSpPr>
        <p:spPr>
          <a:xfrm>
            <a:off x="4158451" y="5822429"/>
            <a:ext cx="4416400" cy="482567"/>
          </a:xfrm>
          <a:prstGeom prst="rect">
            <a:avLst/>
          </a:prstGeom>
          <a:ln w="12700">
            <a:miter lim="400000"/>
          </a:ln>
          <a:extLst>
            <a:ext uri="{C572A759-6A51-4108-AA02-DFA0A04FC94B}">
              <ma14:wrappingTextBoxFlag xmlns="" xmlns:ma14="http://schemas.microsoft.com/office/mac/drawingml/2011/main" val="1"/>
            </a:ext>
          </a:extLst>
        </p:spPr>
        <p:txBody>
          <a:bodyPr wrap="none" lIns="35718" tIns="35718" rIns="35718" bIns="35718" anchor="ctr">
            <a:spAutoFit/>
          </a:bodyPr>
          <a:lstStyle/>
          <a:p>
            <a:r>
              <a:rPr sz="2667" dirty="0"/>
              <a:t>Trained on Edges → Images</a:t>
            </a:r>
          </a:p>
        </p:txBody>
      </p:sp>
      <p:pic>
        <p:nvPicPr>
          <p:cNvPr id="4087" name="input_13223.jpg"/>
          <p:cNvPicPr>
            <a:picLocks noChangeAspect="1"/>
          </p:cNvPicPr>
          <p:nvPr/>
        </p:nvPicPr>
        <p:blipFill>
          <a:blip r:embed="rId3">
            <a:extLst/>
          </a:blip>
          <a:stretch>
            <a:fillRect/>
          </a:stretch>
        </p:blipFill>
        <p:spPr>
          <a:xfrm>
            <a:off x="137806" y="1654872"/>
            <a:ext cx="1847658" cy="1847658"/>
          </a:xfrm>
          <a:prstGeom prst="rect">
            <a:avLst/>
          </a:prstGeom>
          <a:ln w="12700">
            <a:miter lim="400000"/>
          </a:ln>
        </p:spPr>
      </p:pic>
      <p:pic>
        <p:nvPicPr>
          <p:cNvPr id="4088" name="input_13258.jpg"/>
          <p:cNvPicPr>
            <a:picLocks noChangeAspect="1"/>
          </p:cNvPicPr>
          <p:nvPr/>
        </p:nvPicPr>
        <p:blipFill>
          <a:blip r:embed="rId4">
            <a:extLst/>
          </a:blip>
          <a:stretch>
            <a:fillRect/>
          </a:stretch>
        </p:blipFill>
        <p:spPr>
          <a:xfrm>
            <a:off x="8303510" y="1766688"/>
            <a:ext cx="1847658" cy="1847658"/>
          </a:xfrm>
          <a:prstGeom prst="rect">
            <a:avLst/>
          </a:prstGeom>
          <a:ln w="12700">
            <a:miter lim="400000"/>
          </a:ln>
        </p:spPr>
      </p:pic>
      <p:pic>
        <p:nvPicPr>
          <p:cNvPr id="4089" name="input_798.jpg"/>
          <p:cNvPicPr>
            <a:picLocks noChangeAspect="1"/>
          </p:cNvPicPr>
          <p:nvPr/>
        </p:nvPicPr>
        <p:blipFill>
          <a:blip r:embed="rId5">
            <a:extLst/>
          </a:blip>
          <a:stretch>
            <a:fillRect/>
          </a:stretch>
        </p:blipFill>
        <p:spPr>
          <a:xfrm>
            <a:off x="4164489" y="1766688"/>
            <a:ext cx="1847658" cy="1847658"/>
          </a:xfrm>
          <a:prstGeom prst="rect">
            <a:avLst/>
          </a:prstGeom>
          <a:ln w="12700">
            <a:miter lim="400000"/>
          </a:ln>
        </p:spPr>
      </p:pic>
      <p:pic>
        <p:nvPicPr>
          <p:cNvPr id="4090" name="input_14971.jpg"/>
          <p:cNvPicPr>
            <a:picLocks noChangeAspect="1"/>
          </p:cNvPicPr>
          <p:nvPr/>
        </p:nvPicPr>
        <p:blipFill>
          <a:blip r:embed="rId6">
            <a:extLst/>
          </a:blip>
          <a:stretch>
            <a:fillRect/>
          </a:stretch>
        </p:blipFill>
        <p:spPr>
          <a:xfrm>
            <a:off x="137806" y="3720903"/>
            <a:ext cx="1847658" cy="1847658"/>
          </a:xfrm>
          <a:prstGeom prst="rect">
            <a:avLst/>
          </a:prstGeom>
          <a:ln w="12700">
            <a:miter lim="400000"/>
          </a:ln>
        </p:spPr>
      </p:pic>
      <p:pic>
        <p:nvPicPr>
          <p:cNvPr id="4091" name="gt_14983.jpg"/>
          <p:cNvPicPr>
            <a:picLocks noChangeAspect="1"/>
          </p:cNvPicPr>
          <p:nvPr/>
        </p:nvPicPr>
        <p:blipFill>
          <a:blip r:embed="rId7">
            <a:extLst/>
          </a:blip>
          <a:stretch>
            <a:fillRect/>
          </a:stretch>
        </p:blipFill>
        <p:spPr>
          <a:xfrm>
            <a:off x="8303510" y="3681788"/>
            <a:ext cx="1847658" cy="1847658"/>
          </a:xfrm>
          <a:prstGeom prst="rect">
            <a:avLst/>
          </a:prstGeom>
          <a:ln w="12700">
            <a:miter lim="400000"/>
          </a:ln>
        </p:spPr>
      </p:pic>
      <p:grpSp>
        <p:nvGrpSpPr>
          <p:cNvPr id="4098" name="Group 4098"/>
          <p:cNvGrpSpPr/>
          <p:nvPr/>
        </p:nvGrpSpPr>
        <p:grpSpPr>
          <a:xfrm>
            <a:off x="1974219" y="1654871"/>
            <a:ext cx="10134104" cy="3913690"/>
            <a:chOff x="0" y="0"/>
            <a:chExt cx="20268207" cy="7827378"/>
          </a:xfrm>
        </p:grpSpPr>
        <p:pic>
          <p:nvPicPr>
            <p:cNvPr id="4092" name="L1cGAN_13223.jpg"/>
            <p:cNvPicPr>
              <a:picLocks noChangeAspect="1"/>
            </p:cNvPicPr>
            <p:nvPr/>
          </p:nvPicPr>
          <p:blipFill>
            <a:blip r:embed="rId8">
              <a:extLst/>
            </a:blip>
            <a:stretch>
              <a:fillRect/>
            </a:stretch>
          </p:blipFill>
          <p:spPr>
            <a:xfrm>
              <a:off x="0" y="0"/>
              <a:ext cx="3695316" cy="3695316"/>
            </a:xfrm>
            <a:prstGeom prst="rect">
              <a:avLst/>
            </a:prstGeom>
            <a:ln w="12700" cap="flat">
              <a:noFill/>
              <a:miter lim="400000"/>
            </a:ln>
            <a:effectLst/>
          </p:spPr>
        </p:pic>
        <p:pic>
          <p:nvPicPr>
            <p:cNvPr id="4093" name="L1cGAN_13258.jpg"/>
            <p:cNvPicPr>
              <a:picLocks noChangeAspect="1"/>
            </p:cNvPicPr>
            <p:nvPr/>
          </p:nvPicPr>
          <p:blipFill>
            <a:blip r:embed="rId9">
              <a:extLst/>
            </a:blip>
            <a:stretch>
              <a:fillRect/>
            </a:stretch>
          </p:blipFill>
          <p:spPr>
            <a:xfrm>
              <a:off x="16572892" y="223632"/>
              <a:ext cx="3695316" cy="3695317"/>
            </a:xfrm>
            <a:prstGeom prst="rect">
              <a:avLst/>
            </a:prstGeom>
            <a:ln w="12700" cap="flat">
              <a:noFill/>
              <a:miter lim="400000"/>
            </a:ln>
            <a:effectLst/>
          </p:spPr>
        </p:pic>
        <p:pic>
          <p:nvPicPr>
            <p:cNvPr id="4094" name="L1cGAN_798.jpg"/>
            <p:cNvPicPr>
              <a:picLocks noChangeAspect="1"/>
            </p:cNvPicPr>
            <p:nvPr/>
          </p:nvPicPr>
          <p:blipFill>
            <a:blip r:embed="rId10">
              <a:extLst/>
            </a:blip>
            <a:stretch>
              <a:fillRect/>
            </a:stretch>
          </p:blipFill>
          <p:spPr>
            <a:xfrm>
              <a:off x="8442438" y="223632"/>
              <a:ext cx="3695316" cy="3695317"/>
            </a:xfrm>
            <a:prstGeom prst="rect">
              <a:avLst/>
            </a:prstGeom>
            <a:ln w="12700" cap="flat">
              <a:noFill/>
              <a:miter lim="400000"/>
            </a:ln>
            <a:effectLst/>
          </p:spPr>
        </p:pic>
        <p:pic>
          <p:nvPicPr>
            <p:cNvPr id="4095" name="L1cGAN_14971.jpg"/>
            <p:cNvPicPr>
              <a:picLocks noChangeAspect="1"/>
            </p:cNvPicPr>
            <p:nvPr/>
          </p:nvPicPr>
          <p:blipFill>
            <a:blip r:embed="rId11">
              <a:extLst/>
            </a:blip>
            <a:stretch>
              <a:fillRect/>
            </a:stretch>
          </p:blipFill>
          <p:spPr>
            <a:xfrm>
              <a:off x="0" y="4132062"/>
              <a:ext cx="3695316" cy="3695317"/>
            </a:xfrm>
            <a:prstGeom prst="rect">
              <a:avLst/>
            </a:prstGeom>
            <a:ln w="12700" cap="flat">
              <a:noFill/>
              <a:miter lim="400000"/>
            </a:ln>
            <a:effectLst/>
          </p:spPr>
        </p:pic>
        <p:pic>
          <p:nvPicPr>
            <p:cNvPr id="4096" name="L1cGAN_14983.jpg"/>
            <p:cNvPicPr>
              <a:picLocks noChangeAspect="1"/>
            </p:cNvPicPr>
            <p:nvPr/>
          </p:nvPicPr>
          <p:blipFill>
            <a:blip r:embed="rId12">
              <a:extLst/>
            </a:blip>
            <a:stretch>
              <a:fillRect/>
            </a:stretch>
          </p:blipFill>
          <p:spPr>
            <a:xfrm>
              <a:off x="16572892" y="4132062"/>
              <a:ext cx="3695316" cy="3695317"/>
            </a:xfrm>
            <a:prstGeom prst="rect">
              <a:avLst/>
            </a:prstGeom>
            <a:ln w="12700" cap="flat">
              <a:noFill/>
              <a:miter lim="400000"/>
            </a:ln>
            <a:effectLst/>
          </p:spPr>
        </p:pic>
        <p:pic>
          <p:nvPicPr>
            <p:cNvPr id="4097" name="L1cGAN_15023.jpg"/>
            <p:cNvPicPr>
              <a:picLocks noChangeAspect="1"/>
            </p:cNvPicPr>
            <p:nvPr/>
          </p:nvPicPr>
          <p:blipFill>
            <a:blip r:embed="rId13">
              <a:extLst/>
            </a:blip>
            <a:stretch>
              <a:fillRect/>
            </a:stretch>
          </p:blipFill>
          <p:spPr>
            <a:xfrm>
              <a:off x="8442438" y="4132062"/>
              <a:ext cx="3695316" cy="3695317"/>
            </a:xfrm>
            <a:prstGeom prst="rect">
              <a:avLst/>
            </a:prstGeom>
            <a:ln w="12700" cap="flat">
              <a:noFill/>
              <a:miter lim="400000"/>
            </a:ln>
            <a:effectLst/>
          </p:spPr>
        </p:pic>
      </p:grpSp>
      <p:pic>
        <p:nvPicPr>
          <p:cNvPr id="4099" name="gt_15023.jpg"/>
          <p:cNvPicPr>
            <a:picLocks noChangeAspect="1"/>
          </p:cNvPicPr>
          <p:nvPr/>
        </p:nvPicPr>
        <p:blipFill>
          <a:blip r:embed="rId14">
            <a:extLst/>
          </a:blip>
          <a:stretch>
            <a:fillRect/>
          </a:stretch>
        </p:blipFill>
        <p:spPr>
          <a:xfrm>
            <a:off x="4354462" y="3681788"/>
            <a:ext cx="1847658" cy="1847658"/>
          </a:xfrm>
          <a:prstGeom prst="rect">
            <a:avLst/>
          </a:prstGeom>
          <a:ln w="12700">
            <a:miter lim="400000"/>
          </a:ln>
        </p:spPr>
      </p:pic>
      <p:sp>
        <p:nvSpPr>
          <p:cNvPr id="4100" name="Shape 4100"/>
          <p:cNvSpPr/>
          <p:nvPr/>
        </p:nvSpPr>
        <p:spPr>
          <a:xfrm>
            <a:off x="8413926" y="6345776"/>
            <a:ext cx="4209164" cy="392671"/>
          </a:xfrm>
          <a:prstGeom prst="rect">
            <a:avLst/>
          </a:prstGeom>
          <a:ln w="12700">
            <a:miter lim="400000"/>
          </a:ln>
          <a:extLst>
            <a:ext uri="{C572A759-6A51-4108-AA02-DFA0A04FC94B}">
              <ma14:wrappingTextBoxFlag xmlns="" xmlns:ma14="http://schemas.microsoft.com/office/mac/drawingml/2011/main" val="1"/>
            </a:ext>
          </a:extLst>
        </p:spPr>
        <p:txBody>
          <a:bodyPr wrap="none" lIns="35718" tIns="35718" rIns="35718" bIns="35718" anchor="ctr">
            <a:spAutoFit/>
          </a:bodyPr>
          <a:lstStyle>
            <a:lvl1pPr>
              <a:defRPr sz="3600"/>
            </a:lvl1pPr>
          </a:lstStyle>
          <a:p>
            <a:r>
              <a:rPr sz="2083" dirty="0"/>
              <a:t>Data from [</a:t>
            </a:r>
            <a:r>
              <a:rPr sz="2083" dirty="0" err="1"/>
              <a:t>Eitz</a:t>
            </a:r>
            <a:r>
              <a:rPr sz="2083" dirty="0"/>
              <a:t>, Hays, Alexa, 2012]</a:t>
            </a:r>
          </a:p>
        </p:txBody>
      </p:sp>
    </p:spTree>
    <p:extLst>
      <p:ext uri="{BB962C8B-B14F-4D97-AF65-F5344CB8AC3E}">
        <p14:creationId xmlns:p14="http://schemas.microsoft.com/office/powerpoint/2010/main" val="295806571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8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8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1" grpId="0" animBg="1"/>
      <p:bldP spid="4083" grpId="0" animBg="1"/>
      <p:bldP spid="4085" grpId="0" animBg="1"/>
      <p:bldP spid="4098"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Wavelet Transform</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8561266" cy="414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85004" y="5376598"/>
            <a:ext cx="2595582" cy="369332"/>
          </a:xfrm>
          <a:prstGeom prst="rect">
            <a:avLst/>
          </a:prstGeom>
          <a:noFill/>
        </p:spPr>
        <p:txBody>
          <a:bodyPr wrap="none" rtlCol="0">
            <a:spAutoFit/>
          </a:bodyPr>
          <a:lstStyle/>
          <a:p>
            <a:r>
              <a:rPr lang="en-US" dirty="0" smtClean="0"/>
              <a:t>Illustration of procedure</a:t>
            </a:r>
            <a:endParaRPr lang="en-US" dirty="0"/>
          </a:p>
        </p:txBody>
      </p:sp>
      <p:sp>
        <p:nvSpPr>
          <p:cNvPr id="5" name="TextBox 4"/>
          <p:cNvSpPr txBox="1"/>
          <p:nvPr/>
        </p:nvSpPr>
        <p:spPr>
          <a:xfrm>
            <a:off x="4728858" y="5372754"/>
            <a:ext cx="3984809" cy="369332"/>
          </a:xfrm>
          <a:prstGeom prst="rect">
            <a:avLst/>
          </a:prstGeom>
          <a:noFill/>
        </p:spPr>
        <p:txBody>
          <a:bodyPr wrap="none" rtlCol="0">
            <a:spAutoFit/>
          </a:bodyPr>
          <a:lstStyle/>
          <a:p>
            <a:r>
              <a:rPr lang="en-US" dirty="0" smtClean="0"/>
              <a:t>Wavelet decomposition of disc image</a:t>
            </a:r>
            <a:endParaRPr lang="en-US" dirty="0"/>
          </a:p>
        </p:txBody>
      </p:sp>
      <p:sp>
        <p:nvSpPr>
          <p:cNvPr id="6" name="TextBox 5"/>
          <p:cNvSpPr txBox="1"/>
          <p:nvPr/>
        </p:nvSpPr>
        <p:spPr>
          <a:xfrm>
            <a:off x="3676838" y="6397823"/>
            <a:ext cx="5390963" cy="307777"/>
          </a:xfrm>
          <a:prstGeom prst="rect">
            <a:avLst/>
          </a:prstGeom>
          <a:noFill/>
        </p:spPr>
        <p:txBody>
          <a:bodyPr wrap="none" rtlCol="0">
            <a:spAutoFit/>
          </a:bodyPr>
          <a:lstStyle/>
          <a:p>
            <a:r>
              <a:rPr lang="en-US" sz="1400" dirty="0"/>
              <a:t>Figure from </a:t>
            </a:r>
            <a:r>
              <a:rPr lang="en-US" sz="1400" dirty="0" err="1"/>
              <a:t>Lyu</a:t>
            </a:r>
            <a:r>
              <a:rPr lang="en-US" sz="1400" dirty="0"/>
              <a:t> and </a:t>
            </a:r>
            <a:r>
              <a:rPr lang="en-US" sz="1400" dirty="0" err="1"/>
              <a:t>Farid</a:t>
            </a:r>
            <a:r>
              <a:rPr lang="en-US" sz="1400" dirty="0"/>
              <a:t> 2005: “How Realistic is Photorealistic?”</a:t>
            </a:r>
          </a:p>
        </p:txBody>
      </p:sp>
    </p:spTree>
    <p:extLst>
      <p:ext uri="{BB962C8B-B14F-4D97-AF65-F5344CB8AC3E}">
        <p14:creationId xmlns:p14="http://schemas.microsoft.com/office/powerpoint/2010/main" val="236380986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38" name="Group 4138"/>
          <p:cNvGrpSpPr/>
          <p:nvPr/>
        </p:nvGrpSpPr>
        <p:grpSpPr>
          <a:xfrm>
            <a:off x="995434" y="397892"/>
            <a:ext cx="4797028" cy="456854"/>
            <a:chOff x="0" y="-4412"/>
            <a:chExt cx="9594056" cy="913707"/>
          </a:xfrm>
        </p:grpSpPr>
        <p:sp>
          <p:nvSpPr>
            <p:cNvPr id="4136" name="Shape 4136"/>
            <p:cNvSpPr/>
            <p:nvPr/>
          </p:nvSpPr>
          <p:spPr>
            <a:xfrm>
              <a:off x="0" y="-4412"/>
              <a:ext cx="3388232" cy="91370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8" tIns="35718" rIns="35718" bIns="35718" numCol="1" anchor="ctr">
              <a:spAutoFit/>
            </a:bodyPr>
            <a:lstStyle>
              <a:lvl1pPr>
                <a:defRPr b="1">
                  <a:latin typeface="Helvetica"/>
                  <a:ea typeface="Helvetica"/>
                  <a:cs typeface="Helvetica"/>
                  <a:sym typeface="Helvetica"/>
                </a:defRPr>
              </a:lvl1pPr>
            </a:lstStyle>
            <a:p>
              <a:r>
                <a:rPr sz="2500" dirty="0">
                  <a:latin typeface="+mj-lt"/>
                </a:rPr>
                <a:t>#edges2cats</a:t>
              </a:r>
            </a:p>
          </p:txBody>
        </p:sp>
        <p:sp>
          <p:nvSpPr>
            <p:cNvPr id="4137" name="Shape 4137"/>
            <p:cNvSpPr/>
            <p:nvPr/>
          </p:nvSpPr>
          <p:spPr>
            <a:xfrm>
              <a:off x="4159880" y="21296"/>
              <a:ext cx="5434176" cy="8622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8" tIns="35718" rIns="35718" bIns="35718" numCol="1" anchor="ctr">
              <a:spAutoFit/>
            </a:bodyPr>
            <a:lstStyle>
              <a:lvl1pPr>
                <a:defRPr sz="4200"/>
              </a:lvl1pPr>
            </a:lstStyle>
            <a:p>
              <a:r>
                <a:rPr sz="2333" dirty="0"/>
                <a:t>[Christopher Hesse]</a:t>
              </a:r>
            </a:p>
          </p:txBody>
        </p:sp>
      </p:grpSp>
      <p:pic>
        <p:nvPicPr>
          <p:cNvPr id="4133" name="pasted-image.png"/>
          <p:cNvPicPr>
            <a:picLocks noChangeAspect="1"/>
          </p:cNvPicPr>
          <p:nvPr/>
        </p:nvPicPr>
        <p:blipFill>
          <a:blip r:embed="rId5">
            <a:extLst/>
          </a:blip>
          <a:stretch>
            <a:fillRect/>
          </a:stretch>
        </p:blipFill>
        <p:spPr>
          <a:xfrm>
            <a:off x="550226" y="3674754"/>
            <a:ext cx="4930082" cy="2326444"/>
          </a:xfrm>
          <a:prstGeom prst="rect">
            <a:avLst/>
          </a:prstGeom>
          <a:ln w="12700">
            <a:miter lim="400000"/>
          </a:ln>
        </p:spPr>
      </p:pic>
      <p:sp>
        <p:nvSpPr>
          <p:cNvPr id="4139" name="Shape 4139"/>
          <p:cNvSpPr/>
          <p:nvPr/>
        </p:nvSpPr>
        <p:spPr>
          <a:xfrm>
            <a:off x="1936732" y="6095139"/>
            <a:ext cx="2157069" cy="452438"/>
          </a:xfrm>
          <a:prstGeom prst="rect">
            <a:avLst/>
          </a:prstGeom>
          <a:ln w="12700">
            <a:miter lim="400000"/>
          </a:ln>
          <a:extLst>
            <a:ext uri="{C572A759-6A51-4108-AA02-DFA0A04FC94B}">
              <ma14:wrappingTextBoxFlag xmlns="" xmlns:ma14="http://schemas.microsoft.com/office/mac/drawingml/2011/main" val="1"/>
            </a:ext>
          </a:extLst>
        </p:spPr>
        <p:txBody>
          <a:bodyPr lIns="22859" rIns="22859"/>
          <a:lstStyle>
            <a:lvl1pPr defTabSz="1303363">
              <a:defRPr sz="3200"/>
            </a:lvl1pPr>
          </a:lstStyle>
          <a:p>
            <a:pPr algn="ctr"/>
            <a:r>
              <a:rPr sz="2333" dirty="0"/>
              <a:t>Ivy </a:t>
            </a:r>
            <a:r>
              <a:rPr sz="2333" dirty="0" err="1"/>
              <a:t>Tasi</a:t>
            </a:r>
            <a:r>
              <a:rPr sz="2333" dirty="0"/>
              <a:t> @</a:t>
            </a:r>
            <a:r>
              <a:rPr sz="2333" dirty="0" err="1"/>
              <a:t>ivymyt</a:t>
            </a:r>
            <a:endParaRPr sz="2333" dirty="0"/>
          </a:p>
        </p:txBody>
      </p:sp>
      <p:pic>
        <p:nvPicPr>
          <p:cNvPr id="4141" name="pasted-image.png"/>
          <p:cNvPicPr>
            <a:picLocks noChangeAspect="1"/>
          </p:cNvPicPr>
          <p:nvPr/>
        </p:nvPicPr>
        <p:blipFill>
          <a:blip r:embed="rId6">
            <a:extLst/>
          </a:blip>
          <a:stretch>
            <a:fillRect/>
          </a:stretch>
        </p:blipFill>
        <p:spPr>
          <a:xfrm>
            <a:off x="515380" y="1054573"/>
            <a:ext cx="4999773" cy="2295729"/>
          </a:xfrm>
          <a:prstGeom prst="rect">
            <a:avLst/>
          </a:prstGeom>
          <a:ln w="12700">
            <a:miter lim="400000"/>
          </a:ln>
        </p:spPr>
      </p:pic>
      <p:sp>
        <p:nvSpPr>
          <p:cNvPr id="4142" name="Shape 4142"/>
          <p:cNvSpPr/>
          <p:nvPr/>
        </p:nvSpPr>
        <p:spPr>
          <a:xfrm>
            <a:off x="1936732" y="3304407"/>
            <a:ext cx="2157069" cy="452438"/>
          </a:xfrm>
          <a:prstGeom prst="rect">
            <a:avLst/>
          </a:prstGeom>
          <a:ln w="12700">
            <a:miter lim="400000"/>
          </a:ln>
          <a:extLst>
            <a:ext uri="{C572A759-6A51-4108-AA02-DFA0A04FC94B}">
              <ma14:wrappingTextBoxFlag xmlns="" xmlns:ma14="http://schemas.microsoft.com/office/mac/drawingml/2011/main" val="1"/>
            </a:ext>
          </a:extLst>
        </p:spPr>
        <p:txBody>
          <a:bodyPr lIns="22859" rIns="22859"/>
          <a:lstStyle>
            <a:lvl1pPr defTabSz="1303363">
              <a:defRPr sz="3200"/>
            </a:lvl1pPr>
          </a:lstStyle>
          <a:p>
            <a:pPr algn="ctr"/>
            <a:r>
              <a:rPr sz="2333" dirty="0"/>
              <a:t>@</a:t>
            </a:r>
            <a:r>
              <a:rPr sz="2333" dirty="0" err="1"/>
              <a:t>gods_tail</a:t>
            </a:r>
            <a:endParaRPr sz="2333" dirty="0"/>
          </a:p>
        </p:txBody>
      </p:sp>
      <p:sp>
        <p:nvSpPr>
          <p:cNvPr id="13" name="Shape 4142"/>
          <p:cNvSpPr/>
          <p:nvPr/>
        </p:nvSpPr>
        <p:spPr>
          <a:xfrm>
            <a:off x="7383064" y="3907789"/>
            <a:ext cx="2852151" cy="452438"/>
          </a:xfrm>
          <a:prstGeom prst="rect">
            <a:avLst/>
          </a:prstGeom>
          <a:ln w="12700">
            <a:miter lim="400000"/>
          </a:ln>
          <a:extLst>
            <a:ext uri="{C572A759-6A51-4108-AA02-DFA0A04FC94B}">
              <ma14:wrappingTextBoxFlag xmlns="" xmlns:ma14="http://schemas.microsoft.com/office/mac/drawingml/2011/main" val="1"/>
            </a:ext>
          </a:extLst>
        </p:spPr>
        <p:txBody>
          <a:bodyPr lIns="22859" rIns="22859"/>
          <a:lstStyle>
            <a:lvl1pPr defTabSz="1303363">
              <a:defRPr sz="3200"/>
            </a:lvl1pPr>
          </a:lstStyle>
          <a:p>
            <a:pPr algn="ctr"/>
            <a:r>
              <a:rPr lang="en-US" sz="2333" dirty="0"/>
              <a:t>@</a:t>
            </a:r>
            <a:r>
              <a:rPr lang="en-US" sz="2333" dirty="0" err="1"/>
              <a:t>matthematician</a:t>
            </a:r>
            <a:endParaRPr sz="2333" dirty="0"/>
          </a:p>
        </p:txBody>
      </p:sp>
      <p:sp>
        <p:nvSpPr>
          <p:cNvPr id="2" name="TextBox 1"/>
          <p:cNvSpPr txBox="1"/>
          <p:nvPr/>
        </p:nvSpPr>
        <p:spPr>
          <a:xfrm>
            <a:off x="7176120" y="6228211"/>
            <a:ext cx="5135445" cy="553998"/>
          </a:xfrm>
          <a:prstGeom prst="rect">
            <a:avLst/>
          </a:prstGeom>
          <a:noFill/>
          <a:ln w="28575">
            <a:solidFill>
              <a:schemeClr val="tx1"/>
            </a:solidFill>
          </a:ln>
        </p:spPr>
        <p:txBody>
          <a:bodyPr wrap="none" rtlCol="0">
            <a:spAutoFit/>
          </a:bodyPr>
          <a:lstStyle/>
          <a:p>
            <a:r>
              <a:rPr lang="en-US" sz="3000" dirty="0"/>
              <a:t>https://affinelayer.com/pixsrv/</a:t>
            </a:r>
          </a:p>
        </p:txBody>
      </p:sp>
      <p:grpSp>
        <p:nvGrpSpPr>
          <p:cNvPr id="16" name="Group 15"/>
          <p:cNvGrpSpPr>
            <a:grpSpLocks noChangeAspect="1"/>
          </p:cNvGrpSpPr>
          <p:nvPr/>
        </p:nvGrpSpPr>
        <p:grpSpPr>
          <a:xfrm>
            <a:off x="6266370" y="4463729"/>
            <a:ext cx="5435927" cy="1616843"/>
            <a:chOff x="11860781" y="2996007"/>
            <a:chExt cx="11839406" cy="3521473"/>
          </a:xfrm>
        </p:grpSpPr>
        <p:pic>
          <p:nvPicPr>
            <p:cNvPr id="17" name="pasted-image.png"/>
            <p:cNvPicPr>
              <a:picLocks noChangeAspect="1"/>
            </p:cNvPicPr>
            <p:nvPr/>
          </p:nvPicPr>
          <p:blipFill>
            <a:blip r:embed="rId7">
              <a:extLst/>
            </a:blip>
            <a:stretch>
              <a:fillRect/>
            </a:stretch>
          </p:blipFill>
          <p:spPr>
            <a:xfrm>
              <a:off x="11860781" y="2996007"/>
              <a:ext cx="11839406" cy="2696520"/>
            </a:xfrm>
            <a:prstGeom prst="rect">
              <a:avLst/>
            </a:prstGeom>
            <a:ln w="12700">
              <a:miter lim="400000"/>
            </a:ln>
          </p:spPr>
        </p:pic>
        <p:sp>
          <p:nvSpPr>
            <p:cNvPr id="18" name="Shape 4140"/>
            <p:cNvSpPr/>
            <p:nvPr/>
          </p:nvSpPr>
          <p:spPr>
            <a:xfrm>
              <a:off x="14299134" y="5612604"/>
              <a:ext cx="6962700" cy="904876"/>
            </a:xfrm>
            <a:prstGeom prst="rect">
              <a:avLst/>
            </a:prstGeom>
            <a:ln w="12700">
              <a:miter lim="400000"/>
            </a:ln>
            <a:extLst>
              <a:ext uri="{C572A759-6A51-4108-AA02-DFA0A04FC94B}">
                <ma14:wrappingTextBoxFlag xmlns="" xmlns:ma14="http://schemas.microsoft.com/office/mac/drawingml/2011/main" val="1"/>
              </a:ext>
            </a:extLst>
          </p:spPr>
          <p:txBody>
            <a:bodyPr lIns="38099" rIns="38099"/>
            <a:lstStyle>
              <a:lvl1pPr defTabSz="1303363">
                <a:defRPr sz="3200"/>
              </a:lvl1pPr>
            </a:lstStyle>
            <a:p>
              <a:r>
                <a:rPr sz="2333" dirty="0" err="1"/>
                <a:t>Vitaly</a:t>
              </a:r>
              <a:r>
                <a:rPr sz="2333" dirty="0"/>
                <a:t> </a:t>
              </a:r>
              <a:r>
                <a:rPr sz="2333" dirty="0" err="1"/>
                <a:t>Vidmirov</a:t>
              </a:r>
              <a:r>
                <a:rPr sz="2333" dirty="0"/>
                <a:t> @</a:t>
              </a:r>
              <a:r>
                <a:rPr sz="2333" dirty="0" err="1"/>
                <a:t>vvid</a:t>
              </a:r>
              <a:endParaRPr sz="2333" dirty="0"/>
            </a:p>
          </p:txBody>
        </p:sp>
      </p:grpSp>
      <p:pic>
        <p:nvPicPr>
          <p:cNvPr id="15" name="cat_drawing">
            <a:hlinkClick r:id="" action="ppaction://media"/>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16336" t="17104" b="8241"/>
          <a:stretch/>
        </p:blipFill>
        <p:spPr>
          <a:xfrm>
            <a:off x="6208905" y="1054573"/>
            <a:ext cx="4968224" cy="2637993"/>
          </a:xfrm>
          <a:prstGeom prst="rect">
            <a:avLst/>
          </a:prstGeom>
        </p:spPr>
      </p:pic>
    </p:spTree>
    <p:extLst>
      <p:ext uri="{BB962C8B-B14F-4D97-AF65-F5344CB8AC3E}">
        <p14:creationId xmlns:p14="http://schemas.microsoft.com/office/powerpoint/2010/main" val="28451566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4766" fill="hold"/>
                                        <p:tgtEl>
                                          <p:spTgt spid="15"/>
                                        </p:tgtEl>
                                      </p:cBhvr>
                                    </p:cmd>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5"/>
                </p:tgtEl>
              </p:cMediaNode>
            </p:video>
          </p:childTnLst>
        </p:cTn>
      </p:par>
    </p:tnLst>
    <p:bldLst>
      <p:bldP spid="4139" grpId="0" animBg="1"/>
      <p:bldP spid="1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2" name="pasted-image.png"/>
          <p:cNvPicPr>
            <a:picLocks noChangeAspect="1"/>
          </p:cNvPicPr>
          <p:nvPr/>
        </p:nvPicPr>
        <p:blipFill>
          <a:blip r:embed="rId3">
            <a:extLst/>
          </a:blip>
          <a:stretch>
            <a:fillRect/>
          </a:stretch>
        </p:blipFill>
        <p:spPr>
          <a:xfrm>
            <a:off x="64951" y="1441945"/>
            <a:ext cx="3974068" cy="3974068"/>
          </a:xfrm>
          <a:prstGeom prst="rect">
            <a:avLst/>
          </a:prstGeom>
          <a:ln w="25400">
            <a:solidFill>
              <a:srgbClr val="000000"/>
            </a:solidFill>
            <a:miter lim="400000"/>
          </a:ln>
        </p:spPr>
      </p:pic>
      <p:pic>
        <p:nvPicPr>
          <p:cNvPr id="3973" name="pasted-image.png"/>
          <p:cNvPicPr>
            <a:picLocks noChangeAspect="1"/>
          </p:cNvPicPr>
          <p:nvPr/>
        </p:nvPicPr>
        <p:blipFill>
          <a:blip r:embed="rId4">
            <a:extLst/>
          </a:blip>
          <a:stretch>
            <a:fillRect/>
          </a:stretch>
        </p:blipFill>
        <p:spPr>
          <a:xfrm>
            <a:off x="12197127" y="1441966"/>
            <a:ext cx="3974068" cy="3974068"/>
          </a:xfrm>
          <a:prstGeom prst="rect">
            <a:avLst/>
          </a:prstGeom>
          <a:ln w="25400">
            <a:solidFill>
              <a:srgbClr val="000000"/>
            </a:solidFill>
            <a:miter lim="400000"/>
          </a:ln>
        </p:spPr>
      </p:pic>
      <p:sp>
        <p:nvSpPr>
          <p:cNvPr id="3974" name="Shape 3974"/>
          <p:cNvSpPr/>
          <p:nvPr/>
        </p:nvSpPr>
        <p:spPr>
          <a:xfrm>
            <a:off x="1707525" y="988255"/>
            <a:ext cx="670054" cy="395299"/>
          </a:xfrm>
          <a:prstGeom prst="rect">
            <a:avLst/>
          </a:prstGeom>
          <a:ln w="12700">
            <a:miter lim="400000"/>
          </a:ln>
          <a:extLst>
            <a:ext uri="{C572A759-6A51-4108-AA02-DFA0A04FC94B}">
              <ma14:wrappingTextBoxFlag xmlns="" xmlns:ma14="http://schemas.microsoft.com/office/mac/drawingml/2011/main" val="1"/>
            </a:ext>
          </a:extLst>
        </p:spPr>
        <p:txBody>
          <a:bodyPr wrap="none" lIns="35718" tIns="35718" rIns="35718" bIns="35718" anchor="ctr">
            <a:spAutoFit/>
          </a:bodyPr>
          <a:lstStyle>
            <a:lvl1pPr>
              <a:defRPr sz="4200"/>
            </a:lvl1pPr>
          </a:lstStyle>
          <a:p>
            <a:r>
              <a:rPr sz="2100"/>
              <a:t>Input</a:t>
            </a:r>
          </a:p>
        </p:txBody>
      </p:sp>
      <p:grpSp>
        <p:nvGrpSpPr>
          <p:cNvPr id="3977" name="Group 3977"/>
          <p:cNvGrpSpPr/>
          <p:nvPr/>
        </p:nvGrpSpPr>
        <p:grpSpPr>
          <a:xfrm>
            <a:off x="4108797" y="988254"/>
            <a:ext cx="3974068" cy="4427802"/>
            <a:chOff x="0" y="-6362"/>
            <a:chExt cx="7948135" cy="8855602"/>
          </a:xfrm>
        </p:grpSpPr>
        <p:pic>
          <p:nvPicPr>
            <p:cNvPr id="3975" name="pasted-image-filtered.png"/>
            <p:cNvPicPr>
              <a:picLocks noChangeAspect="1"/>
            </p:cNvPicPr>
            <p:nvPr/>
          </p:nvPicPr>
          <p:blipFill>
            <a:blip r:embed="rId5">
              <a:extLst/>
            </a:blip>
            <a:stretch>
              <a:fillRect/>
            </a:stretch>
          </p:blipFill>
          <p:spPr>
            <a:xfrm>
              <a:off x="0" y="901105"/>
              <a:ext cx="7948135" cy="7948135"/>
            </a:xfrm>
            <a:prstGeom prst="rect">
              <a:avLst/>
            </a:prstGeom>
            <a:ln w="25400" cap="flat">
              <a:solidFill>
                <a:srgbClr val="000000"/>
              </a:solidFill>
              <a:prstDash val="solid"/>
              <a:miter lim="400000"/>
            </a:ln>
            <a:effectLst/>
          </p:spPr>
        </p:pic>
        <p:sp>
          <p:nvSpPr>
            <p:cNvPr id="3976" name="Shape 3976"/>
            <p:cNvSpPr/>
            <p:nvPr/>
          </p:nvSpPr>
          <p:spPr>
            <a:xfrm>
              <a:off x="3081316" y="-6362"/>
              <a:ext cx="1760094" cy="79059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8" tIns="35718" rIns="35718" bIns="35718" numCol="1" anchor="ctr">
              <a:spAutoFit/>
            </a:bodyPr>
            <a:lstStyle>
              <a:lvl1pPr>
                <a:defRPr sz="4200"/>
              </a:lvl1pPr>
            </a:lstStyle>
            <a:p>
              <a:r>
                <a:rPr sz="2100"/>
                <a:t>Output</a:t>
              </a:r>
            </a:p>
          </p:txBody>
        </p:sp>
      </p:grpSp>
      <p:grpSp>
        <p:nvGrpSpPr>
          <p:cNvPr id="3980" name="Group 3980"/>
          <p:cNvGrpSpPr/>
          <p:nvPr/>
        </p:nvGrpSpPr>
        <p:grpSpPr>
          <a:xfrm>
            <a:off x="8152941" y="988254"/>
            <a:ext cx="3974068" cy="4427760"/>
            <a:chOff x="0" y="-6362"/>
            <a:chExt cx="7948135" cy="8855518"/>
          </a:xfrm>
        </p:grpSpPr>
        <p:pic>
          <p:nvPicPr>
            <p:cNvPr id="3978" name="pasted-image-filtered.png"/>
            <p:cNvPicPr>
              <a:picLocks noChangeAspect="1"/>
            </p:cNvPicPr>
            <p:nvPr/>
          </p:nvPicPr>
          <p:blipFill>
            <a:blip r:embed="rId6">
              <a:extLst/>
            </a:blip>
            <a:srcRect/>
            <a:stretch>
              <a:fillRect/>
            </a:stretch>
          </p:blipFill>
          <p:spPr>
            <a:xfrm>
              <a:off x="0" y="901021"/>
              <a:ext cx="7948135" cy="7948135"/>
            </a:xfrm>
            <a:prstGeom prst="rect">
              <a:avLst/>
            </a:prstGeom>
            <a:ln w="25400" cap="flat">
              <a:solidFill>
                <a:srgbClr val="000000"/>
              </a:solidFill>
              <a:prstDash val="solid"/>
              <a:miter lim="400000"/>
            </a:ln>
            <a:effectLst/>
          </p:spPr>
        </p:pic>
        <p:sp>
          <p:nvSpPr>
            <p:cNvPr id="3979" name="Shape 3979"/>
            <p:cNvSpPr/>
            <p:nvPr/>
          </p:nvSpPr>
          <p:spPr>
            <a:xfrm>
              <a:off x="2466704" y="-6362"/>
              <a:ext cx="3013644" cy="79059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8" tIns="35718" rIns="35718" bIns="35718" numCol="1" anchor="ctr">
              <a:spAutoFit/>
            </a:bodyPr>
            <a:lstStyle>
              <a:lvl1pPr>
                <a:defRPr sz="4200"/>
              </a:lvl1pPr>
            </a:lstStyle>
            <a:p>
              <a:r>
                <a:rPr sz="2100"/>
                <a:t>Groundtruth</a:t>
              </a:r>
            </a:p>
          </p:txBody>
        </p:sp>
      </p:grpSp>
      <p:grpSp>
        <p:nvGrpSpPr>
          <p:cNvPr id="3983" name="Group 3983"/>
          <p:cNvGrpSpPr/>
          <p:nvPr/>
        </p:nvGrpSpPr>
        <p:grpSpPr>
          <a:xfrm>
            <a:off x="191809" y="5568213"/>
            <a:ext cx="3764248" cy="1133271"/>
            <a:chOff x="0" y="329855"/>
            <a:chExt cx="7528495" cy="2266539"/>
          </a:xfrm>
        </p:grpSpPr>
        <p:sp>
          <p:nvSpPr>
            <p:cNvPr id="3981" name="Shape 3981"/>
            <p:cNvSpPr/>
            <p:nvPr/>
          </p:nvSpPr>
          <p:spPr>
            <a:xfrm>
              <a:off x="0" y="744668"/>
              <a:ext cx="4687177" cy="143692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8" tIns="35718" rIns="35718" bIns="35718" numCol="1" anchor="ctr">
              <a:spAutoFit/>
            </a:bodyPr>
            <a:lstStyle/>
            <a:p>
              <a:pPr algn="l">
                <a:defRPr sz="4200"/>
              </a:pPr>
              <a:r>
                <a:rPr sz="2100"/>
                <a:t>Data from</a:t>
              </a:r>
            </a:p>
            <a:p>
              <a:pPr algn="l">
                <a:defRPr sz="4200"/>
              </a:pPr>
              <a:r>
                <a:rPr sz="2100"/>
                <a:t>[</a:t>
              </a:r>
              <a:r>
                <a:rPr sz="2100" u="sng">
                  <a:hlinkClick r:id="rId7"/>
                </a:rPr>
                <a:t>maps.google.com</a:t>
              </a:r>
              <a:r>
                <a:rPr sz="2100"/>
                <a:t>]</a:t>
              </a:r>
            </a:p>
          </p:txBody>
        </p:sp>
        <p:pic>
          <p:nvPicPr>
            <p:cNvPr id="3982" name="pasted-image.png"/>
            <p:cNvPicPr>
              <a:picLocks noChangeAspect="1"/>
            </p:cNvPicPr>
            <p:nvPr/>
          </p:nvPicPr>
          <p:blipFill>
            <a:blip r:embed="rId8">
              <a:extLst/>
            </a:blip>
            <a:srcRect/>
            <a:stretch>
              <a:fillRect/>
            </a:stretch>
          </p:blipFill>
          <p:spPr>
            <a:xfrm>
              <a:off x="5327653" y="329855"/>
              <a:ext cx="2200842" cy="2266539"/>
            </a:xfrm>
            <a:prstGeom prst="rect">
              <a:avLst/>
            </a:prstGeom>
            <a:ln w="12700" cap="flat">
              <a:noFill/>
              <a:miter lim="400000"/>
            </a:ln>
            <a:effectLst/>
          </p:spPr>
        </p:pic>
      </p:grpSp>
    </p:spTree>
    <p:extLst>
      <p:ext uri="{BB962C8B-B14F-4D97-AF65-F5344CB8AC3E}">
        <p14:creationId xmlns:p14="http://schemas.microsoft.com/office/powerpoint/2010/main" val="273174233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9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9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7" grpId="0" animBg="1" advAuto="0"/>
      <p:bldP spid="3980" grpId="0" animBg="1" advAuto="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5" name="Shape 3925"/>
          <p:cNvSpPr/>
          <p:nvPr/>
        </p:nvSpPr>
        <p:spPr>
          <a:xfrm>
            <a:off x="4659852" y="312980"/>
            <a:ext cx="2922273" cy="687687"/>
          </a:xfrm>
          <a:prstGeom prst="rect">
            <a:avLst/>
          </a:prstGeom>
          <a:ln w="12700">
            <a:miter lim="400000"/>
          </a:ln>
          <a:extLst>
            <a:ext uri="{C572A759-6A51-4108-AA02-DFA0A04FC94B}">
              <ma14:wrappingTextBoxFlag xmlns="" xmlns:ma14="http://schemas.microsoft.com/office/mac/drawingml/2011/main" val="1"/>
            </a:ext>
          </a:extLst>
        </p:spPr>
        <p:txBody>
          <a:bodyPr wrap="none" lIns="35718" tIns="35718" rIns="35718" bIns="35718" anchor="ctr">
            <a:spAutoFit/>
          </a:bodyPr>
          <a:lstStyle>
            <a:lvl1pPr>
              <a:defRPr sz="8000"/>
            </a:lvl1pPr>
          </a:lstStyle>
          <a:p>
            <a:r>
              <a:rPr sz="4000"/>
              <a:t>BW → Color</a:t>
            </a:r>
          </a:p>
        </p:txBody>
      </p:sp>
      <p:sp>
        <p:nvSpPr>
          <p:cNvPr id="3926" name="Shape 3926"/>
          <p:cNvSpPr/>
          <p:nvPr/>
        </p:nvSpPr>
        <p:spPr>
          <a:xfrm>
            <a:off x="728193" y="1254086"/>
            <a:ext cx="683413" cy="408658"/>
          </a:xfrm>
          <a:prstGeom prst="rect">
            <a:avLst/>
          </a:prstGeom>
          <a:ln w="12700">
            <a:miter lim="400000"/>
          </a:ln>
          <a:extLst>
            <a:ext uri="{C572A759-6A51-4108-AA02-DFA0A04FC94B}">
              <ma14:wrappingTextBoxFlag xmlns="" xmlns:ma14="http://schemas.microsoft.com/office/mac/drawingml/2011/main" val="1"/>
            </a:ext>
          </a:extLst>
        </p:spPr>
        <p:txBody>
          <a:bodyPr wrap="none" lIns="42333" tIns="42333" rIns="42333" bIns="42333" anchor="ctr">
            <a:spAutoFit/>
          </a:bodyPr>
          <a:lstStyle>
            <a:lvl1pPr algn="l" defTabSz="2172273">
              <a:defRPr sz="4200"/>
            </a:lvl1pPr>
          </a:lstStyle>
          <a:p>
            <a:r>
              <a:rPr sz="2100"/>
              <a:t>Input</a:t>
            </a:r>
          </a:p>
        </p:txBody>
      </p:sp>
      <p:sp>
        <p:nvSpPr>
          <p:cNvPr id="3927" name="Shape 3927"/>
          <p:cNvSpPr/>
          <p:nvPr/>
        </p:nvSpPr>
        <p:spPr>
          <a:xfrm>
            <a:off x="2557653" y="1254086"/>
            <a:ext cx="893406" cy="408658"/>
          </a:xfrm>
          <a:prstGeom prst="rect">
            <a:avLst/>
          </a:prstGeom>
          <a:ln w="12700">
            <a:miter lim="400000"/>
          </a:ln>
          <a:extLst>
            <a:ext uri="{C572A759-6A51-4108-AA02-DFA0A04FC94B}">
              <ma14:wrappingTextBoxFlag xmlns="" xmlns:ma14="http://schemas.microsoft.com/office/mac/drawingml/2011/main" val="1"/>
            </a:ext>
          </a:extLst>
        </p:spPr>
        <p:txBody>
          <a:bodyPr wrap="none" lIns="42333" tIns="42333" rIns="42333" bIns="42333" anchor="ctr">
            <a:spAutoFit/>
          </a:bodyPr>
          <a:lstStyle>
            <a:lvl1pPr algn="l" defTabSz="2172273">
              <a:defRPr sz="4200"/>
            </a:lvl1pPr>
          </a:lstStyle>
          <a:p>
            <a:r>
              <a:rPr sz="2100"/>
              <a:t>Output</a:t>
            </a:r>
          </a:p>
        </p:txBody>
      </p:sp>
      <p:sp>
        <p:nvSpPr>
          <p:cNvPr id="3928" name="Shape 3928"/>
          <p:cNvSpPr/>
          <p:nvPr/>
        </p:nvSpPr>
        <p:spPr>
          <a:xfrm>
            <a:off x="4728111" y="1254086"/>
            <a:ext cx="683413" cy="408658"/>
          </a:xfrm>
          <a:prstGeom prst="rect">
            <a:avLst/>
          </a:prstGeom>
          <a:ln w="12700">
            <a:miter lim="400000"/>
          </a:ln>
          <a:extLst>
            <a:ext uri="{C572A759-6A51-4108-AA02-DFA0A04FC94B}">
              <ma14:wrappingTextBoxFlag xmlns="" xmlns:ma14="http://schemas.microsoft.com/office/mac/drawingml/2011/main" val="1"/>
            </a:ext>
          </a:extLst>
        </p:spPr>
        <p:txBody>
          <a:bodyPr wrap="none" lIns="42333" tIns="42333" rIns="42333" bIns="42333" anchor="ctr">
            <a:spAutoFit/>
          </a:bodyPr>
          <a:lstStyle>
            <a:lvl1pPr algn="l" defTabSz="2172273">
              <a:defRPr sz="4200"/>
            </a:lvl1pPr>
          </a:lstStyle>
          <a:p>
            <a:r>
              <a:rPr sz="2100"/>
              <a:t>Input</a:t>
            </a:r>
          </a:p>
        </p:txBody>
      </p:sp>
      <p:sp>
        <p:nvSpPr>
          <p:cNvPr id="3929" name="Shape 3929"/>
          <p:cNvSpPr/>
          <p:nvPr/>
        </p:nvSpPr>
        <p:spPr>
          <a:xfrm>
            <a:off x="6557571" y="1254086"/>
            <a:ext cx="893406" cy="408658"/>
          </a:xfrm>
          <a:prstGeom prst="rect">
            <a:avLst/>
          </a:prstGeom>
          <a:ln w="12700">
            <a:miter lim="400000"/>
          </a:ln>
          <a:extLst>
            <a:ext uri="{C572A759-6A51-4108-AA02-DFA0A04FC94B}">
              <ma14:wrappingTextBoxFlag xmlns="" xmlns:ma14="http://schemas.microsoft.com/office/mac/drawingml/2011/main" val="1"/>
            </a:ext>
          </a:extLst>
        </p:spPr>
        <p:txBody>
          <a:bodyPr wrap="none" lIns="42333" tIns="42333" rIns="42333" bIns="42333" anchor="ctr">
            <a:spAutoFit/>
          </a:bodyPr>
          <a:lstStyle>
            <a:lvl1pPr algn="l" defTabSz="2172273">
              <a:defRPr sz="4200"/>
            </a:lvl1pPr>
          </a:lstStyle>
          <a:p>
            <a:r>
              <a:rPr sz="2100"/>
              <a:t>Output</a:t>
            </a:r>
          </a:p>
        </p:txBody>
      </p:sp>
      <p:sp>
        <p:nvSpPr>
          <p:cNvPr id="3930" name="Shape 3930"/>
          <p:cNvSpPr/>
          <p:nvPr/>
        </p:nvSpPr>
        <p:spPr>
          <a:xfrm>
            <a:off x="8728029" y="1254086"/>
            <a:ext cx="683413" cy="408658"/>
          </a:xfrm>
          <a:prstGeom prst="rect">
            <a:avLst/>
          </a:prstGeom>
          <a:ln w="12700">
            <a:miter lim="400000"/>
          </a:ln>
          <a:extLst>
            <a:ext uri="{C572A759-6A51-4108-AA02-DFA0A04FC94B}">
              <ma14:wrappingTextBoxFlag xmlns="" xmlns:ma14="http://schemas.microsoft.com/office/mac/drawingml/2011/main" val="1"/>
            </a:ext>
          </a:extLst>
        </p:spPr>
        <p:txBody>
          <a:bodyPr wrap="none" lIns="42333" tIns="42333" rIns="42333" bIns="42333" anchor="ctr">
            <a:spAutoFit/>
          </a:bodyPr>
          <a:lstStyle>
            <a:lvl1pPr algn="l" defTabSz="2172273">
              <a:defRPr sz="4200"/>
            </a:lvl1pPr>
          </a:lstStyle>
          <a:p>
            <a:r>
              <a:rPr sz="2100"/>
              <a:t>Input</a:t>
            </a:r>
          </a:p>
        </p:txBody>
      </p:sp>
      <p:sp>
        <p:nvSpPr>
          <p:cNvPr id="3931" name="Shape 3931"/>
          <p:cNvSpPr/>
          <p:nvPr/>
        </p:nvSpPr>
        <p:spPr>
          <a:xfrm>
            <a:off x="10557489" y="1254086"/>
            <a:ext cx="893406" cy="408658"/>
          </a:xfrm>
          <a:prstGeom prst="rect">
            <a:avLst/>
          </a:prstGeom>
          <a:ln w="12700">
            <a:miter lim="400000"/>
          </a:ln>
          <a:extLst>
            <a:ext uri="{C572A759-6A51-4108-AA02-DFA0A04FC94B}">
              <ma14:wrappingTextBoxFlag xmlns="" xmlns:ma14="http://schemas.microsoft.com/office/mac/drawingml/2011/main" val="1"/>
            </a:ext>
          </a:extLst>
        </p:spPr>
        <p:txBody>
          <a:bodyPr wrap="none" lIns="42333" tIns="42333" rIns="42333" bIns="42333" anchor="ctr">
            <a:spAutoFit/>
          </a:bodyPr>
          <a:lstStyle>
            <a:lvl1pPr algn="l" defTabSz="2172273">
              <a:defRPr sz="4200"/>
            </a:lvl1pPr>
          </a:lstStyle>
          <a:p>
            <a:r>
              <a:rPr sz="2100"/>
              <a:t>Output</a:t>
            </a:r>
          </a:p>
        </p:txBody>
      </p:sp>
      <p:pic>
        <p:nvPicPr>
          <p:cNvPr id="3932" name="pasted-image-filtered.png"/>
          <p:cNvPicPr>
            <a:picLocks noChangeAspect="1"/>
          </p:cNvPicPr>
          <p:nvPr/>
        </p:nvPicPr>
        <p:blipFill>
          <a:blip r:embed="rId2">
            <a:extLst/>
          </a:blip>
          <a:stretch>
            <a:fillRect/>
          </a:stretch>
        </p:blipFill>
        <p:spPr>
          <a:xfrm>
            <a:off x="106265" y="3824859"/>
            <a:ext cx="1923119" cy="1923118"/>
          </a:xfrm>
          <a:prstGeom prst="rect">
            <a:avLst/>
          </a:prstGeom>
          <a:ln w="12700">
            <a:miter lim="400000"/>
          </a:ln>
        </p:spPr>
      </p:pic>
      <p:pic>
        <p:nvPicPr>
          <p:cNvPr id="3933" name="pasted-image-filtered.png"/>
          <p:cNvPicPr>
            <a:picLocks noChangeAspect="1"/>
          </p:cNvPicPr>
          <p:nvPr/>
        </p:nvPicPr>
        <p:blipFill>
          <a:blip r:embed="rId3">
            <a:extLst/>
          </a:blip>
          <a:stretch>
            <a:fillRect/>
          </a:stretch>
        </p:blipFill>
        <p:spPr>
          <a:xfrm>
            <a:off x="4162977" y="1731645"/>
            <a:ext cx="1923118" cy="1923118"/>
          </a:xfrm>
          <a:prstGeom prst="rect">
            <a:avLst/>
          </a:prstGeom>
          <a:ln w="12700">
            <a:miter lim="400000"/>
          </a:ln>
        </p:spPr>
      </p:pic>
      <p:pic>
        <p:nvPicPr>
          <p:cNvPr id="3934" name="pasted-image-filtered.png"/>
          <p:cNvPicPr>
            <a:picLocks noChangeAspect="1"/>
          </p:cNvPicPr>
          <p:nvPr/>
        </p:nvPicPr>
        <p:blipFill>
          <a:blip r:embed="rId4">
            <a:extLst/>
          </a:blip>
          <a:stretch>
            <a:fillRect/>
          </a:stretch>
        </p:blipFill>
        <p:spPr>
          <a:xfrm>
            <a:off x="4162977" y="3824788"/>
            <a:ext cx="1923259" cy="1923260"/>
          </a:xfrm>
          <a:prstGeom prst="rect">
            <a:avLst/>
          </a:prstGeom>
          <a:ln w="12700">
            <a:miter lim="400000"/>
          </a:ln>
        </p:spPr>
      </p:pic>
      <p:pic>
        <p:nvPicPr>
          <p:cNvPr id="3935" name="pasted-image-filtered.png"/>
          <p:cNvPicPr>
            <a:picLocks noChangeAspect="1"/>
          </p:cNvPicPr>
          <p:nvPr/>
        </p:nvPicPr>
        <p:blipFill>
          <a:blip r:embed="rId5">
            <a:extLst/>
          </a:blip>
          <a:stretch>
            <a:fillRect/>
          </a:stretch>
        </p:blipFill>
        <p:spPr>
          <a:xfrm>
            <a:off x="8220881" y="1731576"/>
            <a:ext cx="1923260" cy="1923259"/>
          </a:xfrm>
          <a:prstGeom prst="rect">
            <a:avLst/>
          </a:prstGeom>
          <a:ln w="12700">
            <a:miter lim="400000"/>
          </a:ln>
        </p:spPr>
      </p:pic>
      <p:grpSp>
        <p:nvGrpSpPr>
          <p:cNvPr id="3942" name="Group 3942"/>
          <p:cNvGrpSpPr/>
          <p:nvPr/>
        </p:nvGrpSpPr>
        <p:grpSpPr>
          <a:xfrm>
            <a:off x="2055466" y="1731575"/>
            <a:ext cx="10052579" cy="4016474"/>
            <a:chOff x="0" y="0"/>
            <a:chExt cx="20105157" cy="8032947"/>
          </a:xfrm>
        </p:grpSpPr>
        <p:pic>
          <p:nvPicPr>
            <p:cNvPr id="3936" name="pasted-image.png"/>
            <p:cNvPicPr>
              <a:picLocks noChangeAspect="1"/>
            </p:cNvPicPr>
            <p:nvPr/>
          </p:nvPicPr>
          <p:blipFill>
            <a:blip r:embed="rId6">
              <a:extLst/>
            </a:blip>
            <a:stretch>
              <a:fillRect/>
            </a:stretch>
          </p:blipFill>
          <p:spPr>
            <a:xfrm>
              <a:off x="10561" y="4186711"/>
              <a:ext cx="3846237" cy="3846237"/>
            </a:xfrm>
            <a:prstGeom prst="rect">
              <a:avLst/>
            </a:prstGeom>
            <a:ln w="12700" cap="flat">
              <a:noFill/>
              <a:miter lim="400000"/>
            </a:ln>
            <a:effectLst/>
          </p:spPr>
        </p:pic>
        <p:pic>
          <p:nvPicPr>
            <p:cNvPr id="3937" name="pasted-image.png"/>
            <p:cNvPicPr>
              <a:picLocks noChangeAspect="1"/>
            </p:cNvPicPr>
            <p:nvPr/>
          </p:nvPicPr>
          <p:blipFill>
            <a:blip r:embed="rId7">
              <a:extLst/>
            </a:blip>
            <a:stretch>
              <a:fillRect/>
            </a:stretch>
          </p:blipFill>
          <p:spPr>
            <a:xfrm>
              <a:off x="8123984" y="141"/>
              <a:ext cx="3846237" cy="3846237"/>
            </a:xfrm>
            <a:prstGeom prst="rect">
              <a:avLst/>
            </a:prstGeom>
            <a:ln w="12700" cap="flat">
              <a:noFill/>
              <a:miter lim="400000"/>
            </a:ln>
            <a:effectLst/>
          </p:spPr>
        </p:pic>
        <p:pic>
          <p:nvPicPr>
            <p:cNvPr id="3938" name="pasted-image.png"/>
            <p:cNvPicPr>
              <a:picLocks noChangeAspect="1"/>
            </p:cNvPicPr>
            <p:nvPr/>
          </p:nvPicPr>
          <p:blipFill>
            <a:blip r:embed="rId8">
              <a:extLst/>
            </a:blip>
            <a:stretch>
              <a:fillRect/>
            </a:stretch>
          </p:blipFill>
          <p:spPr>
            <a:xfrm>
              <a:off x="8123702" y="4186427"/>
              <a:ext cx="3846520" cy="3846520"/>
            </a:xfrm>
            <a:prstGeom prst="rect">
              <a:avLst/>
            </a:prstGeom>
            <a:ln w="12700" cap="flat">
              <a:noFill/>
              <a:miter lim="400000"/>
            </a:ln>
            <a:effectLst/>
          </p:spPr>
        </p:pic>
        <p:pic>
          <p:nvPicPr>
            <p:cNvPr id="3939" name="pasted-image.png"/>
            <p:cNvPicPr>
              <a:picLocks noChangeAspect="1"/>
            </p:cNvPicPr>
            <p:nvPr/>
          </p:nvPicPr>
          <p:blipFill>
            <a:blip r:embed="rId9">
              <a:extLst/>
            </a:blip>
            <a:stretch>
              <a:fillRect/>
            </a:stretch>
          </p:blipFill>
          <p:spPr>
            <a:xfrm>
              <a:off x="16239512" y="0"/>
              <a:ext cx="3846520" cy="3846520"/>
            </a:xfrm>
            <a:prstGeom prst="rect">
              <a:avLst/>
            </a:prstGeom>
            <a:ln w="12700" cap="flat">
              <a:noFill/>
              <a:miter lim="400000"/>
            </a:ln>
            <a:effectLst/>
          </p:spPr>
        </p:pic>
        <p:pic>
          <p:nvPicPr>
            <p:cNvPr id="3940" name="pasted-image.png"/>
            <p:cNvPicPr>
              <a:picLocks noChangeAspect="1"/>
            </p:cNvPicPr>
            <p:nvPr/>
          </p:nvPicPr>
          <p:blipFill>
            <a:blip r:embed="rId10">
              <a:extLst/>
            </a:blip>
            <a:stretch>
              <a:fillRect/>
            </a:stretch>
          </p:blipFill>
          <p:spPr>
            <a:xfrm>
              <a:off x="0" y="0"/>
              <a:ext cx="3846519" cy="3846519"/>
            </a:xfrm>
            <a:prstGeom prst="rect">
              <a:avLst/>
            </a:prstGeom>
            <a:ln w="12700" cap="flat">
              <a:noFill/>
              <a:miter lim="400000"/>
            </a:ln>
            <a:effectLst/>
          </p:spPr>
        </p:pic>
        <p:pic>
          <p:nvPicPr>
            <p:cNvPr id="3941" name="45913.png"/>
            <p:cNvPicPr>
              <a:picLocks noChangeAspect="1"/>
            </p:cNvPicPr>
            <p:nvPr/>
          </p:nvPicPr>
          <p:blipFill>
            <a:blip r:embed="rId11">
              <a:extLst/>
            </a:blip>
            <a:stretch>
              <a:fillRect/>
            </a:stretch>
          </p:blipFill>
          <p:spPr>
            <a:xfrm>
              <a:off x="16258638" y="4186427"/>
              <a:ext cx="3846520" cy="3846520"/>
            </a:xfrm>
            <a:prstGeom prst="rect">
              <a:avLst/>
            </a:prstGeom>
            <a:ln w="12700" cap="flat">
              <a:noFill/>
              <a:miter lim="400000"/>
            </a:ln>
            <a:effectLst/>
          </p:spPr>
        </p:pic>
      </p:grpSp>
      <p:pic>
        <p:nvPicPr>
          <p:cNvPr id="3943" name="45913-filtered.jpeg"/>
          <p:cNvPicPr>
            <a:picLocks noChangeAspect="1"/>
          </p:cNvPicPr>
          <p:nvPr/>
        </p:nvPicPr>
        <p:blipFill>
          <a:blip r:embed="rId12">
            <a:extLst/>
          </a:blip>
          <a:stretch>
            <a:fillRect/>
          </a:stretch>
        </p:blipFill>
        <p:spPr>
          <a:xfrm>
            <a:off x="8240129" y="3828686"/>
            <a:ext cx="1915606" cy="1915606"/>
          </a:xfrm>
          <a:prstGeom prst="rect">
            <a:avLst/>
          </a:prstGeom>
          <a:ln w="12700">
            <a:solidFill>
              <a:srgbClr val="000000"/>
            </a:solidFill>
            <a:miter lim="400000"/>
          </a:ln>
        </p:spPr>
      </p:pic>
      <p:pic>
        <p:nvPicPr>
          <p:cNvPr id="3944" name="pasted-image-filtered.png"/>
          <p:cNvPicPr>
            <a:picLocks noChangeAspect="1"/>
          </p:cNvPicPr>
          <p:nvPr/>
        </p:nvPicPr>
        <p:blipFill>
          <a:blip r:embed="rId13">
            <a:extLst/>
          </a:blip>
          <a:stretch>
            <a:fillRect/>
          </a:stretch>
        </p:blipFill>
        <p:spPr>
          <a:xfrm>
            <a:off x="106193" y="1731576"/>
            <a:ext cx="1923260" cy="1923259"/>
          </a:xfrm>
          <a:prstGeom prst="rect">
            <a:avLst/>
          </a:prstGeom>
          <a:ln w="12700">
            <a:miter lim="400000"/>
          </a:ln>
        </p:spPr>
      </p:pic>
      <p:sp>
        <p:nvSpPr>
          <p:cNvPr id="3945" name="Shape 3945"/>
          <p:cNvSpPr/>
          <p:nvPr/>
        </p:nvSpPr>
        <p:spPr>
          <a:xfrm>
            <a:off x="8260280" y="6306914"/>
            <a:ext cx="3778276" cy="349133"/>
          </a:xfrm>
          <a:prstGeom prst="rect">
            <a:avLst/>
          </a:prstGeom>
          <a:ln w="12700">
            <a:miter lim="400000"/>
          </a:ln>
          <a:extLst>
            <a:ext uri="{C572A759-6A51-4108-AA02-DFA0A04FC94B}">
              <ma14:wrappingTextBoxFlag xmlns="" xmlns:ma14="http://schemas.microsoft.com/office/mac/drawingml/2011/main" val="1"/>
            </a:ext>
          </a:extLst>
        </p:spPr>
        <p:txBody>
          <a:bodyPr wrap="none" lIns="35718" tIns="35718" rIns="35718" bIns="35718" anchor="ctr">
            <a:spAutoFit/>
          </a:bodyPr>
          <a:lstStyle>
            <a:lvl1pPr>
              <a:defRPr sz="3600"/>
            </a:lvl1pPr>
          </a:lstStyle>
          <a:p>
            <a:r>
              <a:rPr sz="1800"/>
              <a:t>Data from [Russakovsky et al. 2015]</a:t>
            </a:r>
          </a:p>
        </p:txBody>
      </p:sp>
    </p:spTree>
    <p:extLst>
      <p:ext uri="{BB962C8B-B14F-4D97-AF65-F5344CB8AC3E}">
        <p14:creationId xmlns:p14="http://schemas.microsoft.com/office/powerpoint/2010/main" val="1373479344"/>
      </p:ext>
    </p:extLst>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9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 grpId="0" animBg="1" advAuto="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2032" y="192673"/>
            <a:ext cx="9753600" cy="6665327"/>
          </a:xfrm>
          <a:prstGeom prst="rect">
            <a:avLst/>
          </a:prstGeom>
        </p:spPr>
      </p:pic>
      <p:sp>
        <p:nvSpPr>
          <p:cNvPr id="5" name="TextBox 4"/>
          <p:cNvSpPr txBox="1"/>
          <p:nvPr/>
        </p:nvSpPr>
        <p:spPr>
          <a:xfrm>
            <a:off x="4421396" y="1295400"/>
            <a:ext cx="934871" cy="276999"/>
          </a:xfrm>
          <a:prstGeom prst="rect">
            <a:avLst/>
          </a:prstGeom>
          <a:noFill/>
        </p:spPr>
        <p:txBody>
          <a:bodyPr wrap="none" rtlCol="0">
            <a:spAutoFit/>
          </a:bodyPr>
          <a:lstStyle/>
          <a:p>
            <a:r>
              <a:rPr lang="en-US" sz="1200" dirty="0" smtClean="0"/>
              <a:t>ICCV 2017</a:t>
            </a:r>
            <a:endParaRPr lang="en-US" sz="1200" dirty="0"/>
          </a:p>
        </p:txBody>
      </p:sp>
    </p:spTree>
    <p:extLst>
      <p:ext uri="{BB962C8B-B14F-4D97-AF65-F5344CB8AC3E}">
        <p14:creationId xmlns:p14="http://schemas.microsoft.com/office/powerpoint/2010/main" val="139705370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Cycle GAN</a:t>
            </a:r>
            <a:endParaRPr lang="en-US" dirty="0"/>
          </a:p>
        </p:txBody>
      </p:sp>
      <p:sp>
        <p:nvSpPr>
          <p:cNvPr id="3" name="Content Placeholder 2"/>
          <p:cNvSpPr>
            <a:spLocks noGrp="1"/>
          </p:cNvSpPr>
          <p:nvPr>
            <p:ph idx="1"/>
          </p:nvPr>
        </p:nvSpPr>
        <p:spPr>
          <a:xfrm>
            <a:off x="609600" y="990600"/>
            <a:ext cx="8229600" cy="5135563"/>
          </a:xfrm>
        </p:spPr>
        <p:txBody>
          <a:bodyPr/>
          <a:lstStyle/>
          <a:p>
            <a:r>
              <a:rPr lang="en-US" dirty="0" smtClean="0"/>
              <a:t>Hard to get exact image domain translations for training, but easy to get unmatched sets of images</a:t>
            </a:r>
          </a:p>
          <a:p>
            <a:r>
              <a:rPr lang="en-US" dirty="0" smtClean="0"/>
              <a:t>Key idea: if you translate an image and then translate it back, you should get the original</a:t>
            </a:r>
          </a:p>
          <a:p>
            <a:endParaRPr lang="en-US" dirty="0"/>
          </a:p>
          <a:p>
            <a:endParaRPr lang="en-US" dirty="0" smtClean="0"/>
          </a:p>
          <a:p>
            <a:endParaRPr lang="en-US" dirty="0" smtClean="0"/>
          </a:p>
          <a:p>
            <a:endParaRPr lang="en-US" dirty="0"/>
          </a:p>
        </p:txBody>
      </p:sp>
      <p:sp>
        <p:nvSpPr>
          <p:cNvPr id="4" name="Rectangle 3"/>
          <p:cNvSpPr/>
          <p:nvPr/>
        </p:nvSpPr>
        <p:spPr>
          <a:xfrm>
            <a:off x="838200" y="5121441"/>
            <a:ext cx="3185487" cy="400110"/>
          </a:xfrm>
          <a:prstGeom prst="rect">
            <a:avLst/>
          </a:prstGeom>
        </p:spPr>
        <p:txBody>
          <a:bodyPr wrap="none">
            <a:spAutoFit/>
          </a:bodyPr>
          <a:lstStyle/>
          <a:p>
            <a:r>
              <a:rPr lang="en-US" sz="2000" dirty="0"/>
              <a:t>I gave my cat a warm bath</a:t>
            </a:r>
          </a:p>
        </p:txBody>
      </p:sp>
      <p:sp>
        <p:nvSpPr>
          <p:cNvPr id="5" name="Rectangle 1"/>
          <p:cNvSpPr>
            <a:spLocks noChangeArrowheads="1"/>
          </p:cNvSpPr>
          <p:nvPr/>
        </p:nvSpPr>
        <p:spPr bwMode="auto">
          <a:xfrm>
            <a:off x="4664242" y="4938384"/>
            <a:ext cx="2863516" cy="411657"/>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ar-SA" altLang="en-US" sz="2800" b="0" i="0" u="none" strike="noStrike" cap="none" normalizeH="0" baseline="0" dirty="0" smtClean="0">
                <a:ln>
                  <a:noFill/>
                </a:ln>
                <a:solidFill>
                  <a:srgbClr val="222222"/>
                </a:solidFill>
                <a:effectLst/>
                <a:latin typeface="inherit"/>
                <a:cs typeface="Arial" panose="020B0604020202020204" pitchFamily="34" charset="0"/>
              </a:rPr>
              <a:t>أعطيت قطتي حمام دافئ</a:t>
            </a:r>
            <a:r>
              <a:rPr kumimoji="0" lang="en-US" altLang="en-US" sz="900" b="0" i="0" u="none" strike="noStrike" cap="none" normalizeH="0" baseline="0" dirty="0" smtClean="0">
                <a:ln>
                  <a:noFill/>
                </a:ln>
                <a:solidFill>
                  <a:schemeClr val="tx1"/>
                </a:solidFill>
                <a:effectLst/>
              </a:rPr>
              <a:t> </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p:txBody>
      </p:sp>
      <p:sp>
        <p:nvSpPr>
          <p:cNvPr id="8" name="Rectangle 2"/>
          <p:cNvSpPr>
            <a:spLocks noChangeArrowheads="1"/>
          </p:cNvSpPr>
          <p:nvPr/>
        </p:nvSpPr>
        <p:spPr bwMode="auto">
          <a:xfrm>
            <a:off x="914400" y="5785418"/>
            <a:ext cx="3962400" cy="288547"/>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222222"/>
                </a:solidFill>
                <a:effectLst/>
                <a:latin typeface="inherit"/>
              </a:rPr>
              <a:t>My cat was given a warm bath</a:t>
            </a:r>
            <a:r>
              <a:rPr kumimoji="0" lang="en-US" altLang="en-US" sz="2000" b="0" i="0" u="none" strike="noStrike" cap="none" normalizeH="0" baseline="0" dirty="0" smtClean="0">
                <a:ln>
                  <a:noFill/>
                </a:ln>
                <a:solidFill>
                  <a:schemeClr val="tx1"/>
                </a:solidFill>
                <a:effectLst/>
              </a:rPr>
              <a:t> </a:t>
            </a:r>
            <a:endParaRPr kumimoji="0" lang="en-US" altLang="en-US" sz="2000" b="0" i="0" u="none" strike="noStrike" cap="none" normalizeH="0" baseline="0" dirty="0" smtClean="0">
              <a:ln>
                <a:noFill/>
              </a:ln>
              <a:solidFill>
                <a:schemeClr val="tx1"/>
              </a:solidFill>
              <a:effectLst/>
              <a:latin typeface="Arial" panose="020B0604020202020204" pitchFamily="34" charset="0"/>
            </a:endParaRPr>
          </a:p>
        </p:txBody>
      </p:sp>
      <p:sp>
        <p:nvSpPr>
          <p:cNvPr id="9" name="Right Arrow 8"/>
          <p:cNvSpPr/>
          <p:nvPr/>
        </p:nvSpPr>
        <p:spPr>
          <a:xfrm>
            <a:off x="4023687" y="5121441"/>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9425175">
            <a:off x="4080357" y="5518000"/>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905000" y="4648200"/>
            <a:ext cx="941283" cy="369332"/>
          </a:xfrm>
          <a:prstGeom prst="rect">
            <a:avLst/>
          </a:prstGeom>
          <a:noFill/>
        </p:spPr>
        <p:txBody>
          <a:bodyPr wrap="none" rtlCol="0">
            <a:spAutoFit/>
          </a:bodyPr>
          <a:lstStyle/>
          <a:p>
            <a:r>
              <a:rPr lang="en-US" dirty="0" smtClean="0"/>
              <a:t>English</a:t>
            </a:r>
            <a:endParaRPr lang="en-US" dirty="0"/>
          </a:p>
        </p:txBody>
      </p:sp>
      <p:sp>
        <p:nvSpPr>
          <p:cNvPr id="13" name="TextBox 12"/>
          <p:cNvSpPr txBox="1"/>
          <p:nvPr/>
        </p:nvSpPr>
        <p:spPr>
          <a:xfrm>
            <a:off x="5372100" y="4530951"/>
            <a:ext cx="838691" cy="369332"/>
          </a:xfrm>
          <a:prstGeom prst="rect">
            <a:avLst/>
          </a:prstGeom>
          <a:noFill/>
        </p:spPr>
        <p:txBody>
          <a:bodyPr wrap="none" rtlCol="0">
            <a:spAutoFit/>
          </a:bodyPr>
          <a:lstStyle/>
          <a:p>
            <a:r>
              <a:rPr lang="en-US" dirty="0" smtClean="0"/>
              <a:t>Arabic</a:t>
            </a:r>
            <a:endParaRPr lang="en-US" dirty="0"/>
          </a:p>
        </p:txBody>
      </p:sp>
    </p:spTree>
    <p:extLst>
      <p:ext uri="{BB962C8B-B14F-4D97-AF65-F5344CB8AC3E}">
        <p14:creationId xmlns:p14="http://schemas.microsoft.com/office/powerpoint/2010/main" val="315046686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itle 1"/>
          <p:cNvSpPr txBox="1">
            <a:spLocks/>
          </p:cNvSpPr>
          <p:nvPr/>
        </p:nvSpPr>
        <p:spPr>
          <a:xfrm>
            <a:off x="1981200" y="274638"/>
            <a:ext cx="8229600" cy="1143000"/>
          </a:xfrm>
          <a:prstGeom prst="rect">
            <a:avLst/>
          </a:prstGeom>
        </p:spPr>
        <p:txBody>
          <a:bodyPr vert="horz" lIns="59531" tIns="59531" rIns="59531" bIns="59531" rtlCol="0" anchor="ctr">
            <a:normAutofit/>
          </a:bodyPr>
          <a:lstStyle>
            <a:lvl1pPr algn="ctr" defTabSz="369671" rtl="0" eaLnBrk="1" latinLnBrk="0" hangingPunct="1">
              <a:spcBef>
                <a:spcPct val="0"/>
              </a:spcBef>
              <a:buNone/>
              <a:defRPr sz="5040" kern="1200">
                <a:solidFill>
                  <a:schemeClr val="tx1"/>
                </a:solidFill>
                <a:latin typeface="+mn-lt"/>
                <a:ea typeface="+mn-ea"/>
                <a:cs typeface="+mn-cs"/>
                <a:sym typeface="Helvetica Light"/>
              </a:defRPr>
            </a:lvl1pPr>
          </a:lstStyle>
          <a:p>
            <a:r>
              <a:rPr lang="en-US" altLang="zh-CN" sz="5000" dirty="0">
                <a:latin typeface="Calibri" charset="0"/>
                <a:ea typeface="Calibri" charset="0"/>
                <a:cs typeface="Calibri" charset="0"/>
              </a:rPr>
              <a:t>Cycle </a:t>
            </a:r>
            <a:r>
              <a:rPr lang="en-US" altLang="zh-CN" sz="5000">
                <a:latin typeface="Calibri" charset="0"/>
                <a:ea typeface="Calibri" charset="0"/>
                <a:cs typeface="Calibri" charset="0"/>
              </a:rPr>
              <a:t>Consistency Loss</a:t>
            </a:r>
            <a:endParaRPr lang="en-US" sz="5000" dirty="0">
              <a:latin typeface="Calibri" charset="0"/>
              <a:ea typeface="Calibri" charset="0"/>
              <a:cs typeface="Calibri" charset="0"/>
            </a:endParaRPr>
          </a:p>
        </p:txBody>
      </p:sp>
      <p:pic>
        <p:nvPicPr>
          <p:cNvPr id="107" name="Picture 2" descr="https://taesung89.github.io/cyclegan/images/horse-to-zebra-supplemental/train_cherrypicked/real_A/horse2zebra_153_50_real_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7331" y="1934654"/>
            <a:ext cx="788474" cy="788474"/>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8" name="Picture 4" descr="https://taesung89.github.io/cyclegan/images/horse-to-zebra-supplemental/train_cherrypicked/fake_B/horse2zebra_153_50_fake_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4723" y="1934650"/>
            <a:ext cx="788670" cy="78867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9" name="Picture 2" descr="https://taesung89.github.io/cyclegan/images/horse-to-zebra-supplemental/train_cherrypicked/real_A/horse2zebra_153_50_real_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0891" y="1934656"/>
            <a:ext cx="788474" cy="788474"/>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0" name="Rectangle 109"/>
              <p:cNvSpPr/>
              <p:nvPr/>
            </p:nvSpPr>
            <p:spPr>
              <a:xfrm>
                <a:off x="3591310" y="1568794"/>
                <a:ext cx="779381"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100">
                          <a:latin typeface="Cambria Math" panose="02040503050406030204" pitchFamily="18" charset="0"/>
                        </a:rPr>
                        <m:t>G</m:t>
                      </m:r>
                      <m:r>
                        <a:rPr lang="en-US" sz="2100">
                          <a:latin typeface="Cambria Math" panose="02040503050406030204" pitchFamily="18" charset="0"/>
                        </a:rPr>
                        <m:t>(</m:t>
                      </m:r>
                      <m:r>
                        <m:rPr>
                          <m:sty m:val="p"/>
                        </m:rPr>
                        <a:rPr lang="en-US" sz="2100">
                          <a:latin typeface="Cambria Math" panose="02040503050406030204" pitchFamily="18" charset="0"/>
                        </a:rPr>
                        <m:t>x</m:t>
                      </m:r>
                      <m:r>
                        <a:rPr lang="en-US" sz="2100">
                          <a:latin typeface="Cambria Math" panose="02040503050406030204" pitchFamily="18" charset="0"/>
                        </a:rPr>
                        <m:t>)</m:t>
                      </m:r>
                    </m:oMath>
                  </m:oMathPara>
                </a14:m>
                <a:endParaRPr lang="en-US" sz="2100" dirty="0"/>
              </a:p>
            </p:txBody>
          </p:sp>
        </mc:Choice>
        <mc:Fallback xmlns="">
          <p:sp>
            <p:nvSpPr>
              <p:cNvPr id="110" name="Rectangle 109"/>
              <p:cNvSpPr>
                <a:spLocks noRot="1" noChangeAspect="1" noMove="1" noResize="1" noEditPoints="1" noAdjustHandles="1" noChangeArrowheads="1" noChangeShapeType="1" noTextEdit="1"/>
              </p:cNvSpPr>
              <p:nvPr/>
            </p:nvSpPr>
            <p:spPr>
              <a:xfrm>
                <a:off x="3591310" y="1568794"/>
                <a:ext cx="779381" cy="415498"/>
              </a:xfrm>
              <a:prstGeom prst="rect">
                <a:avLst/>
              </a:prstGeom>
              <a:blipFill>
                <a:blip r:embed="rId6"/>
                <a:stretch>
                  <a:fillRect b="-188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Rectangle 110"/>
              <p:cNvSpPr/>
              <p:nvPr/>
            </p:nvSpPr>
            <p:spPr>
              <a:xfrm>
                <a:off x="4880867" y="1568794"/>
                <a:ext cx="1147174"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100">
                          <a:latin typeface="Cambria Math" panose="02040503050406030204" pitchFamily="18" charset="0"/>
                        </a:rPr>
                        <m:t>F</m:t>
                      </m:r>
                      <m:r>
                        <a:rPr lang="en-US" sz="2100">
                          <a:latin typeface="Cambria Math" panose="02040503050406030204" pitchFamily="18" charset="0"/>
                        </a:rPr>
                        <m:t>(</m:t>
                      </m:r>
                      <m:r>
                        <m:rPr>
                          <m:sty m:val="p"/>
                        </m:rPr>
                        <a:rPr lang="en-US" sz="2100">
                          <a:latin typeface="Cambria Math" panose="02040503050406030204" pitchFamily="18" charset="0"/>
                        </a:rPr>
                        <m:t>G</m:t>
                      </m:r>
                      <m:d>
                        <m:dPr>
                          <m:ctrlPr>
                            <a:rPr lang="en-US" sz="2100" i="1">
                              <a:latin typeface="Cambria Math" panose="02040503050406030204" pitchFamily="18" charset="0"/>
                            </a:rPr>
                          </m:ctrlPr>
                        </m:dPr>
                        <m:e>
                          <m:r>
                            <m:rPr>
                              <m:sty m:val="p"/>
                            </m:rPr>
                            <a:rPr lang="en-US" sz="2100">
                              <a:latin typeface="Cambria Math" panose="02040503050406030204" pitchFamily="18" charset="0"/>
                            </a:rPr>
                            <m:t>x</m:t>
                          </m:r>
                        </m:e>
                      </m:d>
                      <m:r>
                        <a:rPr lang="en-US" sz="2100">
                          <a:latin typeface="Cambria Math" panose="02040503050406030204" pitchFamily="18" charset="0"/>
                        </a:rPr>
                        <m:t>)</m:t>
                      </m:r>
                    </m:oMath>
                  </m:oMathPara>
                </a14:m>
                <a:endParaRPr lang="en-US" sz="2100" dirty="0"/>
              </a:p>
            </p:txBody>
          </p:sp>
        </mc:Choice>
        <mc:Fallback xmlns="">
          <p:sp>
            <p:nvSpPr>
              <p:cNvPr id="111" name="Rectangle 110"/>
              <p:cNvSpPr>
                <a:spLocks noRot="1" noChangeAspect="1" noMove="1" noResize="1" noEditPoints="1" noAdjustHandles="1" noChangeArrowheads="1" noChangeShapeType="1" noTextEdit="1"/>
              </p:cNvSpPr>
              <p:nvPr/>
            </p:nvSpPr>
            <p:spPr>
              <a:xfrm>
                <a:off x="4880867" y="1568794"/>
                <a:ext cx="1147174" cy="415498"/>
              </a:xfrm>
              <a:prstGeom prst="rect">
                <a:avLst/>
              </a:prstGeom>
              <a:blipFill>
                <a:blip r:embed="rId7"/>
                <a:stretch>
                  <a:fillRect b="-188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2" name="Rectangle 111"/>
              <p:cNvSpPr/>
              <p:nvPr/>
            </p:nvSpPr>
            <p:spPr>
              <a:xfrm>
                <a:off x="2139109" y="1568794"/>
                <a:ext cx="389850"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100">
                          <a:latin typeface="Cambria Math" panose="02040503050406030204" pitchFamily="18" charset="0"/>
                        </a:rPr>
                        <m:t>x</m:t>
                      </m:r>
                    </m:oMath>
                  </m:oMathPara>
                </a14:m>
                <a:endParaRPr lang="en-US" sz="2100" dirty="0"/>
              </a:p>
            </p:txBody>
          </p:sp>
        </mc:Choice>
        <mc:Fallback xmlns="">
          <p:sp>
            <p:nvSpPr>
              <p:cNvPr id="112" name="Rectangle 111"/>
              <p:cNvSpPr>
                <a:spLocks noRot="1" noChangeAspect="1" noMove="1" noResize="1" noEditPoints="1" noAdjustHandles="1" noChangeArrowheads="1" noChangeShapeType="1" noTextEdit="1"/>
              </p:cNvSpPr>
              <p:nvPr/>
            </p:nvSpPr>
            <p:spPr>
              <a:xfrm>
                <a:off x="2139109" y="1568794"/>
                <a:ext cx="389850" cy="415498"/>
              </a:xfrm>
              <a:prstGeom prst="rect">
                <a:avLst/>
              </a:prstGeom>
              <a:blipFill>
                <a:blip r:embed="rId8"/>
                <a:stretch>
                  <a:fillRect/>
                </a:stretch>
              </a:blipFill>
            </p:spPr>
            <p:txBody>
              <a:bodyPr/>
              <a:lstStyle/>
              <a:p>
                <a:r>
                  <a:rPr lang="en-US">
                    <a:noFill/>
                  </a:rPr>
                  <a:t> </a:t>
                </a:r>
              </a:p>
            </p:txBody>
          </p:sp>
        </mc:Fallback>
      </mc:AlternateContent>
      <p:sp>
        <p:nvSpPr>
          <p:cNvPr id="113" name="Shape 1371"/>
          <p:cNvSpPr/>
          <p:nvPr/>
        </p:nvSpPr>
        <p:spPr>
          <a:xfrm>
            <a:off x="2657595" y="2920315"/>
            <a:ext cx="925719" cy="184304"/>
          </a:xfrm>
          <a:custGeom>
            <a:avLst/>
            <a:gdLst/>
            <a:ahLst/>
            <a:cxnLst>
              <a:cxn ang="0">
                <a:pos x="wd2" y="hd2"/>
              </a:cxn>
              <a:cxn ang="5400000">
                <a:pos x="wd2" y="hd2"/>
              </a:cxn>
              <a:cxn ang="10800000">
                <a:pos x="wd2" y="hd2"/>
              </a:cxn>
              <a:cxn ang="16200000">
                <a:pos x="wd2" y="hd2"/>
              </a:cxn>
            </a:cxnLst>
            <a:rect l="0" t="0" r="r" b="b"/>
            <a:pathLst>
              <a:path w="21600" h="16202" extrusionOk="0">
                <a:moveTo>
                  <a:pt x="0" y="16202"/>
                </a:moveTo>
                <a:cubicBezTo>
                  <a:pt x="7090" y="-5139"/>
                  <a:pt x="14290" y="-5398"/>
                  <a:pt x="21600" y="15426"/>
                </a:cubicBezTo>
              </a:path>
            </a:pathLst>
          </a:custGeom>
          <a:ln w="25400">
            <a:solidFill>
              <a:srgbClr val="000000"/>
            </a:solidFill>
            <a:miter lim="400000"/>
            <a:tailEnd type="stealth"/>
          </a:ln>
        </p:spPr>
        <p:txBody>
          <a:bodyPr/>
          <a:lstStyle/>
          <a:p>
            <a:endParaRPr sz="1812" b="1"/>
          </a:p>
        </p:txBody>
      </p:sp>
      <p:sp>
        <p:nvSpPr>
          <p:cNvPr id="114" name="Shape 1329"/>
          <p:cNvSpPr/>
          <p:nvPr/>
        </p:nvSpPr>
        <p:spPr>
          <a:xfrm>
            <a:off x="2070285" y="2969687"/>
            <a:ext cx="529707" cy="529707"/>
          </a:xfrm>
          <a:prstGeom prst="rect">
            <a:avLst/>
          </a:prstGeom>
          <a:noFill/>
          <a:ln w="25400" cap="flat">
            <a:solidFill>
              <a:srgbClr val="000000"/>
            </a:solidFill>
            <a:prstDash val="solid"/>
            <a:miter lim="400000"/>
          </a:ln>
          <a:effectLst/>
        </p:spPr>
        <p:txBody>
          <a:bodyPr wrap="square" lIns="31750" tIns="31750" rIns="31750" bIns="31750" numCol="1" anchor="ctr">
            <a:noAutofit/>
          </a:bodyPr>
          <a:lstStyle/>
          <a:p>
            <a:pPr>
              <a:defRPr sz="2400"/>
            </a:pPr>
            <a:endParaRPr sz="1500" b="1"/>
          </a:p>
        </p:txBody>
      </p:sp>
      <p:sp>
        <p:nvSpPr>
          <p:cNvPr id="116" name="Shape 1372"/>
          <p:cNvSpPr/>
          <p:nvPr/>
        </p:nvSpPr>
        <p:spPr>
          <a:xfrm>
            <a:off x="4227891" y="3253489"/>
            <a:ext cx="925719" cy="184304"/>
          </a:xfrm>
          <a:custGeom>
            <a:avLst/>
            <a:gdLst/>
            <a:ahLst/>
            <a:cxnLst>
              <a:cxn ang="0">
                <a:pos x="wd2" y="hd2"/>
              </a:cxn>
              <a:cxn ang="5400000">
                <a:pos x="wd2" y="hd2"/>
              </a:cxn>
              <a:cxn ang="10800000">
                <a:pos x="wd2" y="hd2"/>
              </a:cxn>
              <a:cxn ang="16200000">
                <a:pos x="wd2" y="hd2"/>
              </a:cxn>
            </a:cxnLst>
            <a:rect l="0" t="0" r="r" b="b"/>
            <a:pathLst>
              <a:path w="21600" h="16202" extrusionOk="0">
                <a:moveTo>
                  <a:pt x="0" y="0"/>
                </a:moveTo>
                <a:cubicBezTo>
                  <a:pt x="7090" y="21341"/>
                  <a:pt x="14290" y="21600"/>
                  <a:pt x="21600" y="776"/>
                </a:cubicBezTo>
              </a:path>
            </a:pathLst>
          </a:custGeom>
          <a:ln w="25400">
            <a:solidFill>
              <a:srgbClr val="000000"/>
            </a:solidFill>
            <a:miter lim="400000"/>
            <a:tailEnd type="stealth"/>
          </a:ln>
        </p:spPr>
        <p:txBody>
          <a:bodyPr/>
          <a:lstStyle/>
          <a:p>
            <a:endParaRPr sz="1812" b="1"/>
          </a:p>
        </p:txBody>
      </p:sp>
      <p:pic>
        <p:nvPicPr>
          <p:cNvPr id="117" name="pasted-image.pdf"/>
          <p:cNvPicPr>
            <a:picLocks noChangeAspect="1"/>
          </p:cNvPicPr>
          <p:nvPr/>
        </p:nvPicPr>
        <p:blipFill>
          <a:blip r:embed="rId9">
            <a:extLst/>
          </a:blip>
          <a:stretch>
            <a:fillRect/>
          </a:stretch>
        </p:blipFill>
        <p:spPr>
          <a:xfrm>
            <a:off x="4585085" y="3505850"/>
            <a:ext cx="206376" cy="198438"/>
          </a:xfrm>
          <a:prstGeom prst="rect">
            <a:avLst/>
          </a:prstGeom>
          <a:ln w="12700">
            <a:miter lim="400000"/>
          </a:ln>
        </p:spPr>
      </p:pic>
      <p:sp>
        <p:nvSpPr>
          <p:cNvPr id="118" name="Shape 1335"/>
          <p:cNvSpPr/>
          <p:nvPr/>
        </p:nvSpPr>
        <p:spPr>
          <a:xfrm>
            <a:off x="5206256" y="2969687"/>
            <a:ext cx="529707" cy="529707"/>
          </a:xfrm>
          <a:prstGeom prst="rect">
            <a:avLst/>
          </a:prstGeom>
          <a:noFill/>
          <a:ln w="25400" cap="flat">
            <a:solidFill>
              <a:srgbClr val="000000"/>
            </a:solidFill>
            <a:prstDash val="solid"/>
            <a:miter lim="400000"/>
          </a:ln>
          <a:effectLst/>
        </p:spPr>
        <p:txBody>
          <a:bodyPr wrap="square" lIns="31750" tIns="31750" rIns="31750" bIns="31750" numCol="1" anchor="ctr">
            <a:noAutofit/>
          </a:bodyPr>
          <a:lstStyle/>
          <a:p>
            <a:pPr>
              <a:defRPr sz="2400"/>
            </a:pPr>
            <a:endParaRPr sz="1500" b="1"/>
          </a:p>
        </p:txBody>
      </p:sp>
      <p:sp>
        <p:nvSpPr>
          <p:cNvPr id="119" name="Shape 1338"/>
          <p:cNvSpPr/>
          <p:nvPr/>
        </p:nvSpPr>
        <p:spPr>
          <a:xfrm>
            <a:off x="3640747" y="2969687"/>
            <a:ext cx="529707" cy="529707"/>
          </a:xfrm>
          <a:prstGeom prst="rect">
            <a:avLst/>
          </a:prstGeom>
          <a:noFill/>
          <a:ln w="25400" cap="flat">
            <a:solidFill>
              <a:srgbClr val="000000"/>
            </a:solidFill>
            <a:prstDash val="solid"/>
            <a:miter lim="400000"/>
          </a:ln>
          <a:effectLst/>
        </p:spPr>
        <p:txBody>
          <a:bodyPr wrap="square" lIns="31750" tIns="31750" rIns="31750" bIns="31750" numCol="1" anchor="ctr">
            <a:noAutofit/>
          </a:bodyPr>
          <a:lstStyle/>
          <a:p>
            <a:pPr>
              <a:defRPr sz="2400"/>
            </a:pPr>
            <a:endParaRPr sz="1500" b="1"/>
          </a:p>
        </p:txBody>
      </p:sp>
      <p:sp>
        <p:nvSpPr>
          <p:cNvPr id="121" name="Shape 1341"/>
          <p:cNvSpPr/>
          <p:nvPr/>
        </p:nvSpPr>
        <p:spPr>
          <a:xfrm>
            <a:off x="4026760" y="5255827"/>
            <a:ext cx="159628" cy="159628"/>
          </a:xfrm>
          <a:prstGeom prst="ellipse">
            <a:avLst/>
          </a:prstGeom>
          <a:solidFill>
            <a:schemeClr val="accent1"/>
          </a:solidFill>
          <a:ln w="25400">
            <a:solidFill>
              <a:srgbClr val="000000"/>
            </a:solidFill>
            <a:miter lim="400000"/>
          </a:ln>
        </p:spPr>
        <p:txBody>
          <a:bodyPr lIns="31750" tIns="31750" rIns="31750" bIns="31750" anchor="ctr"/>
          <a:lstStyle/>
          <a:p>
            <a:pPr>
              <a:defRPr sz="2400">
                <a:solidFill>
                  <a:srgbClr val="FFFFFF"/>
                </a:solidFill>
              </a:defRPr>
            </a:pPr>
            <a:endParaRPr sz="1500"/>
          </a:p>
        </p:txBody>
      </p:sp>
      <p:sp>
        <p:nvSpPr>
          <p:cNvPr id="122" name="Shape 1342"/>
          <p:cNvSpPr/>
          <p:nvPr/>
        </p:nvSpPr>
        <p:spPr>
          <a:xfrm>
            <a:off x="3931933" y="4892246"/>
            <a:ext cx="159628" cy="159628"/>
          </a:xfrm>
          <a:prstGeom prst="ellipse">
            <a:avLst/>
          </a:prstGeom>
          <a:solidFill>
            <a:schemeClr val="accent1"/>
          </a:solidFill>
          <a:ln w="25400">
            <a:solidFill>
              <a:srgbClr val="000000"/>
            </a:solidFill>
            <a:miter lim="400000"/>
          </a:ln>
        </p:spPr>
        <p:txBody>
          <a:bodyPr lIns="31750" tIns="31750" rIns="31750" bIns="31750" anchor="ctr"/>
          <a:lstStyle/>
          <a:p>
            <a:pPr>
              <a:defRPr sz="2400">
                <a:solidFill>
                  <a:srgbClr val="FFFFFF"/>
                </a:solidFill>
              </a:defRPr>
            </a:pPr>
            <a:endParaRPr sz="1500"/>
          </a:p>
        </p:txBody>
      </p:sp>
      <p:sp>
        <p:nvSpPr>
          <p:cNvPr id="123" name="Shape 1343"/>
          <p:cNvSpPr/>
          <p:nvPr/>
        </p:nvSpPr>
        <p:spPr>
          <a:xfrm>
            <a:off x="5296045" y="5027584"/>
            <a:ext cx="159628" cy="159628"/>
          </a:xfrm>
          <a:prstGeom prst="ellipse">
            <a:avLst/>
          </a:prstGeom>
          <a:solidFill>
            <a:srgbClr val="FF0000"/>
          </a:solidFill>
          <a:ln w="25400">
            <a:solidFill>
              <a:srgbClr val="000000"/>
            </a:solidFill>
            <a:miter lim="400000"/>
          </a:ln>
        </p:spPr>
        <p:txBody>
          <a:bodyPr lIns="31750" tIns="31750" rIns="31750" bIns="31750" anchor="ctr"/>
          <a:lstStyle/>
          <a:p>
            <a:pPr>
              <a:defRPr sz="2400">
                <a:solidFill>
                  <a:srgbClr val="FFFFFF"/>
                </a:solidFill>
              </a:defRPr>
            </a:pPr>
            <a:endParaRPr sz="1500"/>
          </a:p>
        </p:txBody>
      </p:sp>
      <p:pic>
        <p:nvPicPr>
          <p:cNvPr id="124" name="pasted-image.pdf"/>
          <p:cNvPicPr>
            <a:picLocks noChangeAspect="1"/>
          </p:cNvPicPr>
          <p:nvPr/>
        </p:nvPicPr>
        <p:blipFill>
          <a:blip r:embed="rId10">
            <a:extLst/>
          </a:blip>
          <a:stretch>
            <a:fillRect/>
          </a:stretch>
        </p:blipFill>
        <p:spPr>
          <a:xfrm>
            <a:off x="3548331" y="4632994"/>
            <a:ext cx="238126" cy="198438"/>
          </a:xfrm>
          <a:prstGeom prst="rect">
            <a:avLst/>
          </a:prstGeom>
          <a:ln w="12700">
            <a:miter lim="400000"/>
          </a:ln>
        </p:spPr>
      </p:pic>
      <p:pic>
        <p:nvPicPr>
          <p:cNvPr id="125" name="pasted-image.pdf"/>
          <p:cNvPicPr>
            <a:picLocks noChangeAspect="1"/>
          </p:cNvPicPr>
          <p:nvPr/>
        </p:nvPicPr>
        <p:blipFill>
          <a:blip r:embed="rId11">
            <a:extLst/>
          </a:blip>
          <a:stretch>
            <a:fillRect/>
          </a:stretch>
        </p:blipFill>
        <p:spPr>
          <a:xfrm>
            <a:off x="5472000" y="4632994"/>
            <a:ext cx="214313" cy="198438"/>
          </a:xfrm>
          <a:prstGeom prst="rect">
            <a:avLst/>
          </a:prstGeom>
          <a:ln w="12700">
            <a:miter lim="400000"/>
          </a:ln>
        </p:spPr>
      </p:pic>
      <p:sp>
        <p:nvSpPr>
          <p:cNvPr id="126" name="Shape 1346"/>
          <p:cNvSpPr/>
          <p:nvPr/>
        </p:nvSpPr>
        <p:spPr>
          <a:xfrm>
            <a:off x="3473619" y="4533327"/>
            <a:ext cx="1076259" cy="1115920"/>
          </a:xfrm>
          <a:prstGeom prst="rect">
            <a:avLst/>
          </a:prstGeom>
          <a:ln w="25400">
            <a:solidFill>
              <a:srgbClr val="000000"/>
            </a:solidFill>
            <a:miter lim="400000"/>
          </a:ln>
        </p:spPr>
        <p:txBody>
          <a:bodyPr lIns="31750" tIns="31750" rIns="31750" bIns="31750" anchor="ctr"/>
          <a:lstStyle/>
          <a:p>
            <a:pPr>
              <a:defRPr sz="2400"/>
            </a:pPr>
            <a:endParaRPr sz="1500"/>
          </a:p>
        </p:txBody>
      </p:sp>
      <p:sp>
        <p:nvSpPr>
          <p:cNvPr id="127" name="Shape 1373"/>
          <p:cNvSpPr/>
          <p:nvPr/>
        </p:nvSpPr>
        <p:spPr>
          <a:xfrm>
            <a:off x="4092064" y="4784785"/>
            <a:ext cx="1211056" cy="217784"/>
          </a:xfrm>
          <a:custGeom>
            <a:avLst/>
            <a:gdLst/>
            <a:ahLst/>
            <a:cxnLst>
              <a:cxn ang="0">
                <a:pos x="wd2" y="hd2"/>
              </a:cxn>
              <a:cxn ang="5400000">
                <a:pos x="wd2" y="hd2"/>
              </a:cxn>
              <a:cxn ang="10800000">
                <a:pos x="wd2" y="hd2"/>
              </a:cxn>
              <a:cxn ang="16200000">
                <a:pos x="wd2" y="hd2"/>
              </a:cxn>
            </a:cxnLst>
            <a:rect l="0" t="0" r="r" b="b"/>
            <a:pathLst>
              <a:path w="21600" h="16337" extrusionOk="0">
                <a:moveTo>
                  <a:pt x="0" y="10899"/>
                </a:moveTo>
                <a:cubicBezTo>
                  <a:pt x="7399" y="-5263"/>
                  <a:pt x="14599" y="-3450"/>
                  <a:pt x="21600" y="16337"/>
                </a:cubicBezTo>
              </a:path>
            </a:pathLst>
          </a:custGeom>
          <a:ln w="25400">
            <a:solidFill>
              <a:srgbClr val="000000"/>
            </a:solidFill>
            <a:miter lim="400000"/>
            <a:tailEnd type="stealth"/>
          </a:ln>
        </p:spPr>
        <p:txBody>
          <a:bodyPr/>
          <a:lstStyle/>
          <a:p>
            <a:endParaRPr sz="1812"/>
          </a:p>
        </p:txBody>
      </p:sp>
      <p:sp>
        <p:nvSpPr>
          <p:cNvPr id="128" name="Shape 1374"/>
          <p:cNvSpPr/>
          <p:nvPr/>
        </p:nvSpPr>
        <p:spPr>
          <a:xfrm>
            <a:off x="4189856" y="5137734"/>
            <a:ext cx="1109604" cy="308518"/>
          </a:xfrm>
          <a:custGeom>
            <a:avLst/>
            <a:gdLst/>
            <a:ahLst/>
            <a:cxnLst>
              <a:cxn ang="0">
                <a:pos x="wd2" y="hd2"/>
              </a:cxn>
              <a:cxn ang="5400000">
                <a:pos x="wd2" y="hd2"/>
              </a:cxn>
              <a:cxn ang="10800000">
                <a:pos x="wd2" y="hd2"/>
              </a:cxn>
              <a:cxn ang="16200000">
                <a:pos x="wd2" y="hd2"/>
              </a:cxn>
            </a:cxnLst>
            <a:rect l="0" t="0" r="r" b="b"/>
            <a:pathLst>
              <a:path w="21600" h="17237" extrusionOk="0">
                <a:moveTo>
                  <a:pt x="21600" y="0"/>
                </a:moveTo>
                <a:cubicBezTo>
                  <a:pt x="15398" y="17346"/>
                  <a:pt x="8198" y="21600"/>
                  <a:pt x="0" y="12762"/>
                </a:cubicBezTo>
              </a:path>
            </a:pathLst>
          </a:custGeom>
          <a:ln w="25400">
            <a:solidFill>
              <a:srgbClr val="000000"/>
            </a:solidFill>
            <a:miter lim="400000"/>
            <a:tailEnd type="stealth"/>
          </a:ln>
        </p:spPr>
        <p:txBody>
          <a:bodyPr/>
          <a:lstStyle/>
          <a:p>
            <a:endParaRPr sz="1812"/>
          </a:p>
        </p:txBody>
      </p:sp>
      <p:sp>
        <p:nvSpPr>
          <p:cNvPr id="129" name="Shape 1349"/>
          <p:cNvSpPr/>
          <p:nvPr/>
        </p:nvSpPr>
        <p:spPr>
          <a:xfrm>
            <a:off x="4669263" y="4533327"/>
            <a:ext cx="1076259" cy="1115920"/>
          </a:xfrm>
          <a:prstGeom prst="rect">
            <a:avLst/>
          </a:prstGeom>
          <a:ln w="25400">
            <a:solidFill>
              <a:srgbClr val="000000"/>
            </a:solidFill>
            <a:miter lim="400000"/>
          </a:ln>
        </p:spPr>
        <p:txBody>
          <a:bodyPr lIns="31750" tIns="31750" rIns="31750" bIns="31750" anchor="ctr"/>
          <a:lstStyle/>
          <a:p>
            <a:pPr>
              <a:defRPr sz="2400"/>
            </a:pPr>
            <a:endParaRPr sz="1500"/>
          </a:p>
        </p:txBody>
      </p:sp>
      <p:pic>
        <p:nvPicPr>
          <p:cNvPr id="130" name="pasted-image.pdf"/>
          <p:cNvPicPr>
            <a:picLocks noChangeAspect="1"/>
          </p:cNvPicPr>
          <p:nvPr/>
        </p:nvPicPr>
        <p:blipFill>
          <a:blip r:embed="rId12">
            <a:extLst/>
          </a:blip>
          <a:stretch>
            <a:fillRect/>
          </a:stretch>
        </p:blipFill>
        <p:spPr>
          <a:xfrm rot="20698722">
            <a:off x="3818728" y="4890678"/>
            <a:ext cx="108874" cy="624595"/>
          </a:xfrm>
          <a:prstGeom prst="rect">
            <a:avLst/>
          </a:prstGeom>
          <a:ln w="12700">
            <a:miter lim="400000"/>
          </a:ln>
        </p:spPr>
      </p:pic>
      <p:sp>
        <p:nvSpPr>
          <p:cNvPr id="131" name="Shape 1351"/>
          <p:cNvSpPr/>
          <p:nvPr/>
        </p:nvSpPr>
        <p:spPr>
          <a:xfrm flipV="1">
            <a:off x="3342532" y="5210915"/>
            <a:ext cx="507422" cy="117616"/>
          </a:xfrm>
          <a:prstGeom prst="line">
            <a:avLst/>
          </a:prstGeom>
          <a:ln w="38100">
            <a:solidFill>
              <a:srgbClr val="000000"/>
            </a:solidFill>
            <a:prstDash val="sysDot"/>
            <a:miter lim="400000"/>
          </a:ln>
        </p:spPr>
        <p:txBody>
          <a:bodyPr lIns="31750" tIns="31750" rIns="31750" bIns="31750" anchor="ctr"/>
          <a:lstStyle/>
          <a:p>
            <a:pPr>
              <a:defRPr sz="2400"/>
            </a:pPr>
            <a:endParaRPr sz="1500"/>
          </a:p>
        </p:txBody>
      </p:sp>
      <mc:AlternateContent xmlns:mc="http://schemas.openxmlformats.org/markup-compatibility/2006" xmlns:a14="http://schemas.microsoft.com/office/drawing/2010/main">
        <mc:Choice Requires="a14">
          <p:sp>
            <p:nvSpPr>
              <p:cNvPr id="134" name="Rectangle 133"/>
              <p:cNvSpPr/>
              <p:nvPr/>
            </p:nvSpPr>
            <p:spPr>
              <a:xfrm>
                <a:off x="3488351" y="5709255"/>
                <a:ext cx="2510816" cy="609013"/>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2667" i="1">
                              <a:latin typeface="Cambria Math" panose="02040503050406030204" pitchFamily="18" charset="0"/>
                            </a:rPr>
                          </m:ctrlPr>
                        </m:sSubPr>
                        <m:e>
                          <m:d>
                            <m:dPr>
                              <m:begChr m:val="‖"/>
                              <m:endChr m:val="‖"/>
                              <m:ctrlPr>
                                <a:rPr lang="en-US" sz="2667" i="1">
                                  <a:latin typeface="Cambria Math" panose="02040503050406030204" pitchFamily="18" charset="0"/>
                                </a:rPr>
                              </m:ctrlPr>
                            </m:dPr>
                            <m:e>
                              <m:r>
                                <m:rPr>
                                  <m:sty m:val="p"/>
                                </m:rPr>
                                <a:rPr lang="en-US" sz="2667">
                                  <a:latin typeface="Cambria Math" panose="02040503050406030204" pitchFamily="18" charset="0"/>
                                </a:rPr>
                                <m:t>F</m:t>
                              </m:r>
                              <m:d>
                                <m:dPr>
                                  <m:ctrlPr>
                                    <a:rPr lang="en-US" sz="2667" i="1">
                                      <a:latin typeface="Cambria Math" panose="02040503050406030204" pitchFamily="18" charset="0"/>
                                    </a:rPr>
                                  </m:ctrlPr>
                                </m:dPr>
                                <m:e>
                                  <m:r>
                                    <m:rPr>
                                      <m:sty m:val="p"/>
                                    </m:rPr>
                                    <a:rPr lang="en-US" sz="2667">
                                      <a:latin typeface="Cambria Math" panose="02040503050406030204" pitchFamily="18" charset="0"/>
                                    </a:rPr>
                                    <m:t>G</m:t>
                                  </m:r>
                                  <m:d>
                                    <m:dPr>
                                      <m:ctrlPr>
                                        <a:rPr lang="en-US" sz="2667" i="1">
                                          <a:latin typeface="Cambria Math" panose="02040503050406030204" pitchFamily="18" charset="0"/>
                                        </a:rPr>
                                      </m:ctrlPr>
                                    </m:dPr>
                                    <m:e>
                                      <m:r>
                                        <m:rPr>
                                          <m:sty m:val="p"/>
                                        </m:rPr>
                                        <a:rPr lang="en-US" sz="2667">
                                          <a:latin typeface="Cambria Math" panose="02040503050406030204" pitchFamily="18" charset="0"/>
                                        </a:rPr>
                                        <m:t>x</m:t>
                                      </m:r>
                                    </m:e>
                                  </m:d>
                                </m:e>
                              </m:d>
                              <m:r>
                                <a:rPr lang="en-US" sz="2667">
                                  <a:latin typeface="Cambria Math" panose="02040503050406030204" pitchFamily="18" charset="0"/>
                                </a:rPr>
                                <m:t>−</m:t>
                              </m:r>
                              <m:r>
                                <m:rPr>
                                  <m:sty m:val="p"/>
                                </m:rPr>
                                <a:rPr lang="en-US" sz="2667">
                                  <a:latin typeface="Cambria Math" panose="02040503050406030204" pitchFamily="18" charset="0"/>
                                </a:rPr>
                                <m:t>x</m:t>
                              </m:r>
                            </m:e>
                          </m:d>
                        </m:e>
                        <m:sub>
                          <m:r>
                            <a:rPr lang="en-US" sz="2667">
                              <a:latin typeface="Cambria Math" panose="02040503050406030204" pitchFamily="18" charset="0"/>
                            </a:rPr>
                            <m:t>1</m:t>
                          </m:r>
                        </m:sub>
                      </m:sSub>
                    </m:oMath>
                  </m:oMathPara>
                </a14:m>
                <a:endParaRPr lang="en-US" sz="2667" dirty="0"/>
              </a:p>
            </p:txBody>
          </p:sp>
        </mc:Choice>
        <mc:Fallback xmlns="">
          <p:sp>
            <p:nvSpPr>
              <p:cNvPr id="134" name="Rectangle 133"/>
              <p:cNvSpPr>
                <a:spLocks noRot="1" noChangeAspect="1" noMove="1" noResize="1" noEditPoints="1" noAdjustHandles="1" noChangeArrowheads="1" noChangeShapeType="1" noTextEdit="1"/>
              </p:cNvSpPr>
              <p:nvPr/>
            </p:nvSpPr>
            <p:spPr>
              <a:xfrm>
                <a:off x="3488351" y="5709255"/>
                <a:ext cx="2510816" cy="609013"/>
              </a:xfrm>
              <a:prstGeom prst="rect">
                <a:avLst/>
              </a:prstGeom>
              <a:blipFill>
                <a:blip r:embed="rId13"/>
                <a:stretch>
                  <a:fillRect/>
                </a:stretch>
              </a:blipFill>
            </p:spPr>
            <p:txBody>
              <a:bodyPr/>
              <a:lstStyle/>
              <a:p>
                <a:r>
                  <a:rPr lang="en-US">
                    <a:noFill/>
                  </a:rPr>
                  <a:t> </a:t>
                </a:r>
              </a:p>
            </p:txBody>
          </p:sp>
        </mc:Fallback>
      </mc:AlternateContent>
      <p:cxnSp>
        <p:nvCxnSpPr>
          <p:cNvPr id="138" name="Straight Arrow Connector 137"/>
          <p:cNvCxnSpPr/>
          <p:nvPr/>
        </p:nvCxnSpPr>
        <p:spPr>
          <a:xfrm>
            <a:off x="3905600" y="3566648"/>
            <a:ext cx="0" cy="3424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6" name="pasted-image.pdf"/>
          <p:cNvPicPr>
            <a:picLocks noChangeAspect="1"/>
          </p:cNvPicPr>
          <p:nvPr/>
        </p:nvPicPr>
        <p:blipFill>
          <a:blip r:embed="rId14">
            <a:extLst/>
          </a:blip>
          <a:stretch>
            <a:fillRect/>
          </a:stretch>
        </p:blipFill>
        <p:spPr>
          <a:xfrm>
            <a:off x="3010819" y="2664180"/>
            <a:ext cx="214313" cy="222251"/>
          </a:xfrm>
          <a:prstGeom prst="rect">
            <a:avLst/>
          </a:prstGeom>
          <a:ln w="12700">
            <a:miter lim="400000"/>
          </a:ln>
        </p:spPr>
      </p:pic>
      <p:pic>
        <p:nvPicPr>
          <p:cNvPr id="37" name="pasted-image.pdf"/>
          <p:cNvPicPr>
            <a:picLocks noChangeAspect="1"/>
          </p:cNvPicPr>
          <p:nvPr/>
        </p:nvPicPr>
        <p:blipFill>
          <a:blip r:embed="rId15">
            <a:extLst/>
          </a:blip>
          <a:stretch>
            <a:fillRect/>
          </a:stretch>
        </p:blipFill>
        <p:spPr>
          <a:xfrm>
            <a:off x="3798444" y="3080390"/>
            <a:ext cx="214313" cy="277813"/>
          </a:xfrm>
          <a:prstGeom prst="rect">
            <a:avLst/>
          </a:prstGeom>
          <a:ln w="12700" cap="flat">
            <a:noFill/>
            <a:miter lim="400000"/>
          </a:ln>
          <a:effectLst/>
        </p:spPr>
      </p:pic>
      <p:pic>
        <p:nvPicPr>
          <p:cNvPr id="38" name="pasted-image.pdf"/>
          <p:cNvPicPr>
            <a:picLocks noChangeAspect="1"/>
          </p:cNvPicPr>
          <p:nvPr/>
        </p:nvPicPr>
        <p:blipFill>
          <a:blip r:embed="rId16">
            <a:extLst/>
          </a:blip>
          <a:stretch>
            <a:fillRect/>
          </a:stretch>
        </p:blipFill>
        <p:spPr>
          <a:xfrm>
            <a:off x="2241239" y="3190171"/>
            <a:ext cx="187803" cy="168034"/>
          </a:xfrm>
          <a:prstGeom prst="rect">
            <a:avLst/>
          </a:prstGeom>
          <a:ln w="12700">
            <a:miter lim="400000"/>
          </a:ln>
        </p:spPr>
      </p:pic>
      <p:pic>
        <p:nvPicPr>
          <p:cNvPr id="39" name="pasted-image.pdf"/>
          <p:cNvPicPr>
            <a:picLocks noChangeAspect="1"/>
          </p:cNvPicPr>
          <p:nvPr/>
        </p:nvPicPr>
        <p:blipFill>
          <a:blip r:embed="rId17">
            <a:extLst/>
          </a:blip>
          <a:stretch>
            <a:fillRect/>
          </a:stretch>
        </p:blipFill>
        <p:spPr>
          <a:xfrm>
            <a:off x="5375859" y="3087493"/>
            <a:ext cx="190500" cy="270710"/>
          </a:xfrm>
          <a:prstGeom prst="rect">
            <a:avLst/>
          </a:prstGeom>
          <a:ln w="12700">
            <a:miter lim="400000"/>
          </a:ln>
        </p:spPr>
      </p:pic>
      <p:sp>
        <p:nvSpPr>
          <p:cNvPr id="40" name="TextBox 39"/>
          <p:cNvSpPr txBox="1"/>
          <p:nvPr/>
        </p:nvSpPr>
        <p:spPr>
          <a:xfrm>
            <a:off x="7042578" y="6421984"/>
            <a:ext cx="5149423" cy="451342"/>
          </a:xfrm>
          <a:prstGeom prst="rect">
            <a:avLst/>
          </a:prstGeom>
          <a:noFill/>
        </p:spPr>
        <p:txBody>
          <a:bodyPr wrap="none" rtlCol="0">
            <a:spAutoFit/>
          </a:bodyPr>
          <a:lstStyle/>
          <a:p>
            <a:pPr algn="r"/>
            <a:r>
              <a:rPr lang="en-US" altLang="zh-CN" sz="2333" dirty="0">
                <a:latin typeface="+mj-lt"/>
              </a:rPr>
              <a:t>[</a:t>
            </a:r>
            <a:r>
              <a:rPr lang="en-US" sz="2333" dirty="0">
                <a:latin typeface="+mj-lt"/>
              </a:rPr>
              <a:t>Zhu*, Park*, Isola, and </a:t>
            </a:r>
            <a:r>
              <a:rPr lang="en-US" sz="2333" dirty="0" err="1">
                <a:latin typeface="+mj-lt"/>
              </a:rPr>
              <a:t>Efros</a:t>
            </a:r>
            <a:r>
              <a:rPr lang="en-US" altLang="zh-CN" sz="2333" dirty="0">
                <a:latin typeface="+mj-lt"/>
              </a:rPr>
              <a:t>,</a:t>
            </a:r>
            <a:r>
              <a:rPr lang="zh-CN" altLang="en-US" sz="2333" dirty="0">
                <a:latin typeface="+mj-lt"/>
              </a:rPr>
              <a:t> </a:t>
            </a:r>
            <a:r>
              <a:rPr lang="en-US" altLang="zh-CN" sz="2333" dirty="0">
                <a:latin typeface="+mj-lt"/>
              </a:rPr>
              <a:t>ICCV</a:t>
            </a:r>
            <a:r>
              <a:rPr lang="zh-CN" altLang="en-US" sz="2333" dirty="0">
                <a:latin typeface="+mj-lt"/>
              </a:rPr>
              <a:t> </a:t>
            </a:r>
            <a:r>
              <a:rPr lang="en-US" altLang="zh-CN" sz="2333" dirty="0">
                <a:latin typeface="+mj-lt"/>
              </a:rPr>
              <a:t>2017]</a:t>
            </a:r>
            <a:endParaRPr lang="en-US" sz="2333" dirty="0">
              <a:latin typeface="+mj-lt"/>
            </a:endParaRPr>
          </a:p>
        </p:txBody>
      </p:sp>
      <mc:AlternateContent xmlns:mc="http://schemas.openxmlformats.org/markup-compatibility/2006" xmlns:a14="http://schemas.microsoft.com/office/drawing/2010/main">
        <mc:Choice Requires="a14">
          <p:sp>
            <p:nvSpPr>
              <p:cNvPr id="41" name="Rectangle 40"/>
              <p:cNvSpPr/>
              <p:nvPr/>
            </p:nvSpPr>
            <p:spPr>
              <a:xfrm>
                <a:off x="3215518" y="3943585"/>
                <a:ext cx="1622495" cy="502766"/>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altLang="zh-CN" sz="2667" i="1">
                              <a:latin typeface="Cambria Math" panose="02040503050406030204" pitchFamily="18" charset="0"/>
                            </a:rPr>
                          </m:ctrlPr>
                        </m:sSubPr>
                        <m:e>
                          <m:r>
                            <m:rPr>
                              <m:sty m:val="p"/>
                            </m:rPr>
                            <a:rPr lang="en-US" altLang="zh-CN" sz="2667">
                              <a:latin typeface="Cambria Math" charset="0"/>
                            </a:rPr>
                            <m:t>D</m:t>
                          </m:r>
                        </m:e>
                        <m:sub>
                          <m:r>
                            <m:rPr>
                              <m:sty m:val="p"/>
                            </m:rPr>
                            <a:rPr lang="en-US" altLang="zh-CN" sz="2667">
                              <a:latin typeface="Cambria Math" charset="0"/>
                            </a:rPr>
                            <m:t>Y</m:t>
                          </m:r>
                        </m:sub>
                      </m:sSub>
                      <m:r>
                        <a:rPr lang="en-US" altLang="zh-CN" sz="2667">
                          <a:latin typeface="Cambria Math" charset="0"/>
                        </a:rPr>
                        <m:t>(</m:t>
                      </m:r>
                      <m:r>
                        <m:rPr>
                          <m:sty m:val="p"/>
                        </m:rPr>
                        <a:rPr lang="en-US" altLang="zh-CN" sz="2667">
                          <a:latin typeface="Cambria Math" charset="0"/>
                        </a:rPr>
                        <m:t>G</m:t>
                      </m:r>
                      <m:d>
                        <m:dPr>
                          <m:ctrlPr>
                            <a:rPr lang="en-US" altLang="zh-CN" sz="2667" i="1">
                              <a:latin typeface="Cambria Math" panose="02040503050406030204" pitchFamily="18" charset="0"/>
                            </a:rPr>
                          </m:ctrlPr>
                        </m:dPr>
                        <m:e>
                          <m:r>
                            <m:rPr>
                              <m:sty m:val="p"/>
                            </m:rPr>
                            <a:rPr lang="en-US" altLang="zh-CN" sz="2667">
                              <a:latin typeface="Cambria Math" charset="0"/>
                            </a:rPr>
                            <m:t>x</m:t>
                          </m:r>
                        </m:e>
                      </m:d>
                      <m:r>
                        <a:rPr lang="en-US" altLang="zh-CN" sz="2667">
                          <a:latin typeface="Cambria Math" charset="0"/>
                        </a:rPr>
                        <m:t>)</m:t>
                      </m:r>
                    </m:oMath>
                  </m:oMathPara>
                </a14:m>
                <a:endParaRPr lang="en-US" sz="2667" dirty="0"/>
              </a:p>
            </p:txBody>
          </p:sp>
        </mc:Choice>
        <mc:Fallback xmlns="">
          <p:sp>
            <p:nvSpPr>
              <p:cNvPr id="41" name="Rectangle 40"/>
              <p:cNvSpPr>
                <a:spLocks noRot="1" noChangeAspect="1" noMove="1" noResize="1" noEditPoints="1" noAdjustHandles="1" noChangeArrowheads="1" noChangeShapeType="1" noTextEdit="1"/>
              </p:cNvSpPr>
              <p:nvPr/>
            </p:nvSpPr>
            <p:spPr>
              <a:xfrm>
                <a:off x="3215518" y="3943585"/>
                <a:ext cx="1622495" cy="502766"/>
              </a:xfrm>
              <a:prstGeom prst="rect">
                <a:avLst/>
              </a:prstGeom>
              <a:blipFill>
                <a:blip r:embed="rId18"/>
                <a:stretch>
                  <a:fillRect/>
                </a:stretch>
              </a:blipFill>
            </p:spPr>
            <p:txBody>
              <a:bodyPr/>
              <a:lstStyle/>
              <a:p>
                <a:r>
                  <a:rPr lang="en-US">
                    <a:noFill/>
                  </a:rPr>
                  <a:t> </a:t>
                </a:r>
              </a:p>
            </p:txBody>
          </p:sp>
        </mc:Fallback>
      </mc:AlternateContent>
      <p:sp>
        <p:nvSpPr>
          <p:cNvPr id="2" name="TextBox 1"/>
          <p:cNvSpPr txBox="1"/>
          <p:nvPr/>
        </p:nvSpPr>
        <p:spPr>
          <a:xfrm>
            <a:off x="1338337" y="4920096"/>
            <a:ext cx="2113079" cy="759310"/>
          </a:xfrm>
          <a:prstGeom prst="rect">
            <a:avLst/>
          </a:prstGeom>
          <a:noFill/>
        </p:spPr>
        <p:txBody>
          <a:bodyPr wrap="none" rtlCol="0">
            <a:spAutoFit/>
          </a:bodyPr>
          <a:lstStyle/>
          <a:p>
            <a:pPr algn="ctr"/>
            <a:r>
              <a:rPr lang="en-US" altLang="zh-CN" sz="2167" dirty="0"/>
              <a:t>Reconstruction</a:t>
            </a:r>
            <a:r>
              <a:rPr lang="zh-CN" altLang="en-US" sz="2167" dirty="0"/>
              <a:t> </a:t>
            </a:r>
            <a:endParaRPr lang="en-US" altLang="zh-CN" sz="2167" dirty="0"/>
          </a:p>
          <a:p>
            <a:pPr algn="ctr"/>
            <a:r>
              <a:rPr lang="en-US" altLang="zh-CN" sz="2167" dirty="0"/>
              <a:t>error</a:t>
            </a:r>
            <a:endParaRPr lang="en-US" sz="2167" dirty="0"/>
          </a:p>
        </p:txBody>
      </p:sp>
      <p:sp>
        <p:nvSpPr>
          <p:cNvPr id="3" name="Rectangle 2"/>
          <p:cNvSpPr/>
          <p:nvPr/>
        </p:nvSpPr>
        <p:spPr>
          <a:xfrm>
            <a:off x="612729" y="6550223"/>
            <a:ext cx="1916230" cy="307777"/>
          </a:xfrm>
          <a:prstGeom prst="rect">
            <a:avLst/>
          </a:prstGeom>
        </p:spPr>
        <p:txBody>
          <a:bodyPr wrap="none">
            <a:spAutoFit/>
          </a:bodyPr>
          <a:lstStyle/>
          <a:p>
            <a:r>
              <a:rPr lang="en-US" sz="1400" dirty="0" smtClean="0">
                <a:solidFill>
                  <a:srgbClr val="000000"/>
                </a:solidFill>
                <a:latin typeface="+mn-lt"/>
              </a:rPr>
              <a:t>Slide </a:t>
            </a:r>
            <a:r>
              <a:rPr lang="en-US" sz="1400" dirty="0" err="1" smtClean="0">
                <a:solidFill>
                  <a:srgbClr val="000000"/>
                </a:solidFill>
                <a:latin typeface="+mn-lt"/>
              </a:rPr>
              <a:t>credit:Jun-Yan</a:t>
            </a:r>
            <a:r>
              <a:rPr lang="en-US" sz="1400" dirty="0" smtClean="0">
                <a:solidFill>
                  <a:srgbClr val="000000"/>
                </a:solidFill>
                <a:latin typeface="+mn-lt"/>
              </a:rPr>
              <a:t> </a:t>
            </a:r>
            <a:r>
              <a:rPr lang="en-US" sz="1400" dirty="0">
                <a:solidFill>
                  <a:srgbClr val="000000"/>
                </a:solidFill>
                <a:latin typeface="+mn-lt"/>
              </a:rPr>
              <a:t>Zhu</a:t>
            </a:r>
            <a:endParaRPr lang="en-US" sz="1400" dirty="0">
              <a:latin typeface="+mn-lt"/>
            </a:endParaRPr>
          </a:p>
        </p:txBody>
      </p:sp>
    </p:spTree>
    <p:custDataLst>
      <p:tags r:id="rId1"/>
    </p:custDataLst>
    <p:extLst>
      <p:ext uri="{BB962C8B-B14F-4D97-AF65-F5344CB8AC3E}">
        <p14:creationId xmlns:p14="http://schemas.microsoft.com/office/powerpoint/2010/main" val="3927016405"/>
      </p:ext>
    </p:extLst>
  </p:cSld>
  <p:clrMapOvr>
    <a:masterClrMapping/>
  </p:clrMapOvr>
  <p:transition spd="med" advTm="1821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11" grpId="0"/>
      <p:bldP spid="113" grpId="0" animBg="1"/>
      <p:bldP spid="116" grpId="0" animBg="1"/>
      <p:bldP spid="118" grpId="0" animBg="1"/>
      <p:bldP spid="119" grpId="0" animBg="1"/>
      <p:bldP spid="121" grpId="0" animBg="1"/>
      <p:bldP spid="123" grpId="0" animBg="1"/>
      <p:bldP spid="127" grpId="0" animBg="1"/>
      <p:bldP spid="128" grpId="0" animBg="1"/>
      <p:bldP spid="131" grpId="0" animBg="1"/>
      <p:bldP spid="134" grpId="0"/>
      <p:bldP spid="4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itle 1"/>
          <p:cNvSpPr txBox="1">
            <a:spLocks/>
          </p:cNvSpPr>
          <p:nvPr/>
        </p:nvSpPr>
        <p:spPr>
          <a:xfrm>
            <a:off x="1981200" y="274638"/>
            <a:ext cx="8229600" cy="1143000"/>
          </a:xfrm>
          <a:prstGeom prst="rect">
            <a:avLst/>
          </a:prstGeom>
        </p:spPr>
        <p:txBody>
          <a:bodyPr vert="horz" lIns="59531" tIns="59531" rIns="59531" bIns="59531" rtlCol="0" anchor="ctr">
            <a:normAutofit/>
          </a:bodyPr>
          <a:lstStyle>
            <a:lvl1pPr algn="ctr" defTabSz="369671" rtl="0" eaLnBrk="1" latinLnBrk="0" hangingPunct="1">
              <a:spcBef>
                <a:spcPct val="0"/>
              </a:spcBef>
              <a:buNone/>
              <a:defRPr sz="5040" kern="1200">
                <a:solidFill>
                  <a:schemeClr val="tx1"/>
                </a:solidFill>
                <a:latin typeface="+mn-lt"/>
                <a:ea typeface="+mn-ea"/>
                <a:cs typeface="+mn-cs"/>
                <a:sym typeface="Helvetica Light"/>
              </a:defRPr>
            </a:lvl1pPr>
          </a:lstStyle>
          <a:p>
            <a:r>
              <a:rPr lang="en-US" altLang="zh-CN" sz="5000" dirty="0">
                <a:latin typeface="Calibri" charset="0"/>
                <a:ea typeface="Calibri" charset="0"/>
                <a:cs typeface="Calibri" charset="0"/>
              </a:rPr>
              <a:t>Cycle </a:t>
            </a:r>
            <a:r>
              <a:rPr lang="en-US" altLang="zh-CN" sz="5000">
                <a:latin typeface="Calibri" charset="0"/>
                <a:ea typeface="Calibri" charset="0"/>
                <a:cs typeface="Calibri" charset="0"/>
              </a:rPr>
              <a:t>Consistency Loss</a:t>
            </a:r>
            <a:endParaRPr lang="en-US" sz="5000" dirty="0">
              <a:latin typeface="Calibri" charset="0"/>
              <a:ea typeface="Calibri" charset="0"/>
              <a:cs typeface="Calibri" charset="0"/>
            </a:endParaRPr>
          </a:p>
        </p:txBody>
      </p:sp>
      <p:pic>
        <p:nvPicPr>
          <p:cNvPr id="107" name="Picture 2" descr="https://taesung89.github.io/cyclegan/images/horse-to-zebra-supplemental/train_cherrypicked/real_A/horse2zebra_153_50_real_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7331" y="1934654"/>
            <a:ext cx="788474" cy="788474"/>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8" name="Picture 4" descr="https://taesung89.github.io/cyclegan/images/horse-to-zebra-supplemental/train_cherrypicked/fake_B/horse2zebra_153_50_fake_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4723" y="1934650"/>
            <a:ext cx="788670" cy="78867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9" name="Picture 2" descr="https://taesung89.github.io/cyclegan/images/horse-to-zebra-supplemental/train_cherrypicked/real_A/horse2zebra_153_50_real_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0891" y="1934656"/>
            <a:ext cx="788474" cy="788474"/>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0" name="Rectangle 109"/>
              <p:cNvSpPr/>
              <p:nvPr/>
            </p:nvSpPr>
            <p:spPr>
              <a:xfrm>
                <a:off x="3591310" y="1568794"/>
                <a:ext cx="779381"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100">
                          <a:latin typeface="Cambria Math" panose="02040503050406030204" pitchFamily="18" charset="0"/>
                        </a:rPr>
                        <m:t>G</m:t>
                      </m:r>
                      <m:r>
                        <a:rPr lang="en-US" sz="2100">
                          <a:latin typeface="Cambria Math" panose="02040503050406030204" pitchFamily="18" charset="0"/>
                        </a:rPr>
                        <m:t>(</m:t>
                      </m:r>
                      <m:r>
                        <m:rPr>
                          <m:sty m:val="p"/>
                        </m:rPr>
                        <a:rPr lang="en-US" sz="2100">
                          <a:latin typeface="Cambria Math" panose="02040503050406030204" pitchFamily="18" charset="0"/>
                        </a:rPr>
                        <m:t>x</m:t>
                      </m:r>
                      <m:r>
                        <a:rPr lang="en-US" sz="2100">
                          <a:latin typeface="Cambria Math" panose="02040503050406030204" pitchFamily="18" charset="0"/>
                        </a:rPr>
                        <m:t>)</m:t>
                      </m:r>
                    </m:oMath>
                  </m:oMathPara>
                </a14:m>
                <a:endParaRPr lang="en-US" sz="2100" dirty="0"/>
              </a:p>
            </p:txBody>
          </p:sp>
        </mc:Choice>
        <mc:Fallback xmlns="">
          <p:sp>
            <p:nvSpPr>
              <p:cNvPr id="110" name="Rectangle 109"/>
              <p:cNvSpPr>
                <a:spLocks noRot="1" noChangeAspect="1" noMove="1" noResize="1" noEditPoints="1" noAdjustHandles="1" noChangeArrowheads="1" noChangeShapeType="1" noTextEdit="1"/>
              </p:cNvSpPr>
              <p:nvPr/>
            </p:nvSpPr>
            <p:spPr>
              <a:xfrm>
                <a:off x="3591310" y="1568794"/>
                <a:ext cx="779381" cy="415498"/>
              </a:xfrm>
              <a:prstGeom prst="rect">
                <a:avLst/>
              </a:prstGeom>
              <a:blipFill>
                <a:blip r:embed="rId6"/>
                <a:stretch>
                  <a:fillRect b="-188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Rectangle 110"/>
              <p:cNvSpPr/>
              <p:nvPr/>
            </p:nvSpPr>
            <p:spPr>
              <a:xfrm>
                <a:off x="4880867" y="1568794"/>
                <a:ext cx="1147174"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100">
                          <a:latin typeface="Cambria Math" panose="02040503050406030204" pitchFamily="18" charset="0"/>
                        </a:rPr>
                        <m:t>F</m:t>
                      </m:r>
                      <m:r>
                        <a:rPr lang="en-US" sz="2100">
                          <a:latin typeface="Cambria Math" panose="02040503050406030204" pitchFamily="18" charset="0"/>
                        </a:rPr>
                        <m:t>(</m:t>
                      </m:r>
                      <m:r>
                        <m:rPr>
                          <m:sty m:val="p"/>
                        </m:rPr>
                        <a:rPr lang="en-US" sz="2100">
                          <a:latin typeface="Cambria Math" panose="02040503050406030204" pitchFamily="18" charset="0"/>
                        </a:rPr>
                        <m:t>G</m:t>
                      </m:r>
                      <m:d>
                        <m:dPr>
                          <m:ctrlPr>
                            <a:rPr lang="en-US" sz="2100" i="1">
                              <a:latin typeface="Cambria Math" panose="02040503050406030204" pitchFamily="18" charset="0"/>
                            </a:rPr>
                          </m:ctrlPr>
                        </m:dPr>
                        <m:e>
                          <m:r>
                            <m:rPr>
                              <m:sty m:val="p"/>
                            </m:rPr>
                            <a:rPr lang="en-US" sz="2100">
                              <a:latin typeface="Cambria Math" panose="02040503050406030204" pitchFamily="18" charset="0"/>
                            </a:rPr>
                            <m:t>x</m:t>
                          </m:r>
                        </m:e>
                      </m:d>
                      <m:r>
                        <a:rPr lang="en-US" sz="2100">
                          <a:latin typeface="Cambria Math" panose="02040503050406030204" pitchFamily="18" charset="0"/>
                        </a:rPr>
                        <m:t>)</m:t>
                      </m:r>
                    </m:oMath>
                  </m:oMathPara>
                </a14:m>
                <a:endParaRPr lang="en-US" sz="2100" dirty="0"/>
              </a:p>
            </p:txBody>
          </p:sp>
        </mc:Choice>
        <mc:Fallback xmlns="">
          <p:sp>
            <p:nvSpPr>
              <p:cNvPr id="111" name="Rectangle 110"/>
              <p:cNvSpPr>
                <a:spLocks noRot="1" noChangeAspect="1" noMove="1" noResize="1" noEditPoints="1" noAdjustHandles="1" noChangeArrowheads="1" noChangeShapeType="1" noTextEdit="1"/>
              </p:cNvSpPr>
              <p:nvPr/>
            </p:nvSpPr>
            <p:spPr>
              <a:xfrm>
                <a:off x="4880867" y="1568794"/>
                <a:ext cx="1147174" cy="415498"/>
              </a:xfrm>
              <a:prstGeom prst="rect">
                <a:avLst/>
              </a:prstGeom>
              <a:blipFill>
                <a:blip r:embed="rId7"/>
                <a:stretch>
                  <a:fillRect b="-188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2" name="Rectangle 111"/>
              <p:cNvSpPr/>
              <p:nvPr/>
            </p:nvSpPr>
            <p:spPr>
              <a:xfrm>
                <a:off x="2139109" y="1568794"/>
                <a:ext cx="389850"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100">
                          <a:latin typeface="Cambria Math" panose="02040503050406030204" pitchFamily="18" charset="0"/>
                        </a:rPr>
                        <m:t>x</m:t>
                      </m:r>
                    </m:oMath>
                  </m:oMathPara>
                </a14:m>
                <a:endParaRPr lang="en-US" sz="2100" dirty="0"/>
              </a:p>
            </p:txBody>
          </p:sp>
        </mc:Choice>
        <mc:Fallback xmlns="">
          <p:sp>
            <p:nvSpPr>
              <p:cNvPr id="112" name="Rectangle 111"/>
              <p:cNvSpPr>
                <a:spLocks noRot="1" noChangeAspect="1" noMove="1" noResize="1" noEditPoints="1" noAdjustHandles="1" noChangeArrowheads="1" noChangeShapeType="1" noTextEdit="1"/>
              </p:cNvSpPr>
              <p:nvPr/>
            </p:nvSpPr>
            <p:spPr>
              <a:xfrm>
                <a:off x="2139109" y="1568794"/>
                <a:ext cx="389850" cy="415498"/>
              </a:xfrm>
              <a:prstGeom prst="rect">
                <a:avLst/>
              </a:prstGeom>
              <a:blipFill>
                <a:blip r:embed="rId8"/>
                <a:stretch>
                  <a:fillRect/>
                </a:stretch>
              </a:blipFill>
            </p:spPr>
            <p:txBody>
              <a:bodyPr/>
              <a:lstStyle/>
              <a:p>
                <a:r>
                  <a:rPr lang="en-US">
                    <a:noFill/>
                  </a:rPr>
                  <a:t> </a:t>
                </a:r>
              </a:p>
            </p:txBody>
          </p:sp>
        </mc:Fallback>
      </mc:AlternateContent>
      <p:sp>
        <p:nvSpPr>
          <p:cNvPr id="113" name="Shape 1371"/>
          <p:cNvSpPr/>
          <p:nvPr/>
        </p:nvSpPr>
        <p:spPr>
          <a:xfrm>
            <a:off x="2657595" y="2920315"/>
            <a:ext cx="925719" cy="184304"/>
          </a:xfrm>
          <a:custGeom>
            <a:avLst/>
            <a:gdLst/>
            <a:ahLst/>
            <a:cxnLst>
              <a:cxn ang="0">
                <a:pos x="wd2" y="hd2"/>
              </a:cxn>
              <a:cxn ang="5400000">
                <a:pos x="wd2" y="hd2"/>
              </a:cxn>
              <a:cxn ang="10800000">
                <a:pos x="wd2" y="hd2"/>
              </a:cxn>
              <a:cxn ang="16200000">
                <a:pos x="wd2" y="hd2"/>
              </a:cxn>
            </a:cxnLst>
            <a:rect l="0" t="0" r="r" b="b"/>
            <a:pathLst>
              <a:path w="21600" h="16202" extrusionOk="0">
                <a:moveTo>
                  <a:pt x="0" y="16202"/>
                </a:moveTo>
                <a:cubicBezTo>
                  <a:pt x="7090" y="-5139"/>
                  <a:pt x="14290" y="-5398"/>
                  <a:pt x="21600" y="15426"/>
                </a:cubicBezTo>
              </a:path>
            </a:pathLst>
          </a:custGeom>
          <a:ln w="25400">
            <a:solidFill>
              <a:srgbClr val="000000"/>
            </a:solidFill>
            <a:miter lim="400000"/>
            <a:tailEnd type="stealth"/>
          </a:ln>
        </p:spPr>
        <p:txBody>
          <a:bodyPr/>
          <a:lstStyle/>
          <a:p>
            <a:endParaRPr sz="1812" b="1"/>
          </a:p>
        </p:txBody>
      </p:sp>
      <p:sp>
        <p:nvSpPr>
          <p:cNvPr id="114" name="Shape 1329"/>
          <p:cNvSpPr/>
          <p:nvPr/>
        </p:nvSpPr>
        <p:spPr>
          <a:xfrm>
            <a:off x="2070285" y="2969687"/>
            <a:ext cx="529707" cy="529707"/>
          </a:xfrm>
          <a:prstGeom prst="rect">
            <a:avLst/>
          </a:prstGeom>
          <a:noFill/>
          <a:ln w="25400" cap="flat">
            <a:solidFill>
              <a:srgbClr val="000000"/>
            </a:solidFill>
            <a:prstDash val="solid"/>
            <a:miter lim="400000"/>
          </a:ln>
          <a:effectLst/>
        </p:spPr>
        <p:txBody>
          <a:bodyPr wrap="square" lIns="31750" tIns="31750" rIns="31750" bIns="31750" numCol="1" anchor="ctr">
            <a:noAutofit/>
          </a:bodyPr>
          <a:lstStyle/>
          <a:p>
            <a:pPr>
              <a:defRPr sz="2400"/>
            </a:pPr>
            <a:endParaRPr sz="1500" b="1"/>
          </a:p>
        </p:txBody>
      </p:sp>
      <p:sp>
        <p:nvSpPr>
          <p:cNvPr id="116" name="Shape 1372"/>
          <p:cNvSpPr/>
          <p:nvPr/>
        </p:nvSpPr>
        <p:spPr>
          <a:xfrm>
            <a:off x="4227891" y="3253489"/>
            <a:ext cx="925719" cy="184304"/>
          </a:xfrm>
          <a:custGeom>
            <a:avLst/>
            <a:gdLst/>
            <a:ahLst/>
            <a:cxnLst>
              <a:cxn ang="0">
                <a:pos x="wd2" y="hd2"/>
              </a:cxn>
              <a:cxn ang="5400000">
                <a:pos x="wd2" y="hd2"/>
              </a:cxn>
              <a:cxn ang="10800000">
                <a:pos x="wd2" y="hd2"/>
              </a:cxn>
              <a:cxn ang="16200000">
                <a:pos x="wd2" y="hd2"/>
              </a:cxn>
            </a:cxnLst>
            <a:rect l="0" t="0" r="r" b="b"/>
            <a:pathLst>
              <a:path w="21600" h="16202" extrusionOk="0">
                <a:moveTo>
                  <a:pt x="0" y="0"/>
                </a:moveTo>
                <a:cubicBezTo>
                  <a:pt x="7090" y="21341"/>
                  <a:pt x="14290" y="21600"/>
                  <a:pt x="21600" y="776"/>
                </a:cubicBezTo>
              </a:path>
            </a:pathLst>
          </a:custGeom>
          <a:ln w="25400">
            <a:solidFill>
              <a:srgbClr val="000000"/>
            </a:solidFill>
            <a:miter lim="400000"/>
            <a:tailEnd type="stealth"/>
          </a:ln>
        </p:spPr>
        <p:txBody>
          <a:bodyPr/>
          <a:lstStyle/>
          <a:p>
            <a:endParaRPr sz="1812" b="1"/>
          </a:p>
        </p:txBody>
      </p:sp>
      <p:pic>
        <p:nvPicPr>
          <p:cNvPr id="117" name="pasted-image.pdf"/>
          <p:cNvPicPr>
            <a:picLocks noChangeAspect="1"/>
          </p:cNvPicPr>
          <p:nvPr/>
        </p:nvPicPr>
        <p:blipFill>
          <a:blip r:embed="rId9">
            <a:extLst/>
          </a:blip>
          <a:stretch>
            <a:fillRect/>
          </a:stretch>
        </p:blipFill>
        <p:spPr>
          <a:xfrm>
            <a:off x="4585085" y="3505850"/>
            <a:ext cx="206376" cy="198438"/>
          </a:xfrm>
          <a:prstGeom prst="rect">
            <a:avLst/>
          </a:prstGeom>
          <a:ln w="12700">
            <a:miter lim="400000"/>
          </a:ln>
        </p:spPr>
      </p:pic>
      <p:sp>
        <p:nvSpPr>
          <p:cNvPr id="118" name="Shape 1335"/>
          <p:cNvSpPr/>
          <p:nvPr/>
        </p:nvSpPr>
        <p:spPr>
          <a:xfrm>
            <a:off x="5206256" y="2969687"/>
            <a:ext cx="529707" cy="529707"/>
          </a:xfrm>
          <a:prstGeom prst="rect">
            <a:avLst/>
          </a:prstGeom>
          <a:noFill/>
          <a:ln w="25400" cap="flat">
            <a:solidFill>
              <a:srgbClr val="000000"/>
            </a:solidFill>
            <a:prstDash val="solid"/>
            <a:miter lim="400000"/>
          </a:ln>
          <a:effectLst/>
        </p:spPr>
        <p:txBody>
          <a:bodyPr wrap="square" lIns="31750" tIns="31750" rIns="31750" bIns="31750" numCol="1" anchor="ctr">
            <a:noAutofit/>
          </a:bodyPr>
          <a:lstStyle/>
          <a:p>
            <a:pPr>
              <a:defRPr sz="2400"/>
            </a:pPr>
            <a:endParaRPr sz="1500" b="1"/>
          </a:p>
        </p:txBody>
      </p:sp>
      <p:sp>
        <p:nvSpPr>
          <p:cNvPr id="119" name="Shape 1338"/>
          <p:cNvSpPr/>
          <p:nvPr/>
        </p:nvSpPr>
        <p:spPr>
          <a:xfrm>
            <a:off x="3640747" y="2969687"/>
            <a:ext cx="529707" cy="529707"/>
          </a:xfrm>
          <a:prstGeom prst="rect">
            <a:avLst/>
          </a:prstGeom>
          <a:noFill/>
          <a:ln w="25400" cap="flat">
            <a:solidFill>
              <a:srgbClr val="000000"/>
            </a:solidFill>
            <a:prstDash val="solid"/>
            <a:miter lim="400000"/>
          </a:ln>
          <a:effectLst/>
        </p:spPr>
        <p:txBody>
          <a:bodyPr wrap="square" lIns="31750" tIns="31750" rIns="31750" bIns="31750" numCol="1" anchor="ctr">
            <a:noAutofit/>
          </a:bodyPr>
          <a:lstStyle/>
          <a:p>
            <a:pPr>
              <a:defRPr sz="2400"/>
            </a:pPr>
            <a:endParaRPr sz="1500" b="1"/>
          </a:p>
        </p:txBody>
      </p:sp>
      <p:sp>
        <p:nvSpPr>
          <p:cNvPr id="121" name="Shape 1341"/>
          <p:cNvSpPr/>
          <p:nvPr/>
        </p:nvSpPr>
        <p:spPr>
          <a:xfrm>
            <a:off x="4026760" y="5255827"/>
            <a:ext cx="159628" cy="159628"/>
          </a:xfrm>
          <a:prstGeom prst="ellipse">
            <a:avLst/>
          </a:prstGeom>
          <a:solidFill>
            <a:schemeClr val="accent1"/>
          </a:solidFill>
          <a:ln w="25400">
            <a:solidFill>
              <a:srgbClr val="000000"/>
            </a:solidFill>
            <a:miter lim="400000"/>
          </a:ln>
        </p:spPr>
        <p:txBody>
          <a:bodyPr lIns="31750" tIns="31750" rIns="31750" bIns="31750" anchor="ctr"/>
          <a:lstStyle/>
          <a:p>
            <a:pPr>
              <a:defRPr sz="2400">
                <a:solidFill>
                  <a:srgbClr val="FFFFFF"/>
                </a:solidFill>
              </a:defRPr>
            </a:pPr>
            <a:endParaRPr sz="1500"/>
          </a:p>
        </p:txBody>
      </p:sp>
      <p:sp>
        <p:nvSpPr>
          <p:cNvPr id="122" name="Shape 1342"/>
          <p:cNvSpPr/>
          <p:nvPr/>
        </p:nvSpPr>
        <p:spPr>
          <a:xfrm>
            <a:off x="3931933" y="4892246"/>
            <a:ext cx="159628" cy="159628"/>
          </a:xfrm>
          <a:prstGeom prst="ellipse">
            <a:avLst/>
          </a:prstGeom>
          <a:solidFill>
            <a:schemeClr val="accent1"/>
          </a:solidFill>
          <a:ln w="25400">
            <a:solidFill>
              <a:srgbClr val="000000"/>
            </a:solidFill>
            <a:miter lim="400000"/>
          </a:ln>
        </p:spPr>
        <p:txBody>
          <a:bodyPr lIns="31750" tIns="31750" rIns="31750" bIns="31750" anchor="ctr"/>
          <a:lstStyle/>
          <a:p>
            <a:pPr>
              <a:defRPr sz="2400">
                <a:solidFill>
                  <a:srgbClr val="FFFFFF"/>
                </a:solidFill>
              </a:defRPr>
            </a:pPr>
            <a:endParaRPr sz="1500"/>
          </a:p>
        </p:txBody>
      </p:sp>
      <p:sp>
        <p:nvSpPr>
          <p:cNvPr id="123" name="Shape 1343"/>
          <p:cNvSpPr/>
          <p:nvPr/>
        </p:nvSpPr>
        <p:spPr>
          <a:xfrm>
            <a:off x="5296045" y="5027584"/>
            <a:ext cx="159628" cy="159628"/>
          </a:xfrm>
          <a:prstGeom prst="ellipse">
            <a:avLst/>
          </a:prstGeom>
          <a:solidFill>
            <a:srgbClr val="FF0000"/>
          </a:solidFill>
          <a:ln w="25400">
            <a:solidFill>
              <a:srgbClr val="000000"/>
            </a:solidFill>
            <a:miter lim="400000"/>
          </a:ln>
        </p:spPr>
        <p:txBody>
          <a:bodyPr lIns="31750" tIns="31750" rIns="31750" bIns="31750" anchor="ctr"/>
          <a:lstStyle/>
          <a:p>
            <a:pPr>
              <a:defRPr sz="2400">
                <a:solidFill>
                  <a:srgbClr val="FFFFFF"/>
                </a:solidFill>
              </a:defRPr>
            </a:pPr>
            <a:endParaRPr sz="1500"/>
          </a:p>
        </p:txBody>
      </p:sp>
      <p:pic>
        <p:nvPicPr>
          <p:cNvPr id="124" name="pasted-image.pdf"/>
          <p:cNvPicPr>
            <a:picLocks noChangeAspect="1"/>
          </p:cNvPicPr>
          <p:nvPr/>
        </p:nvPicPr>
        <p:blipFill>
          <a:blip r:embed="rId10">
            <a:extLst/>
          </a:blip>
          <a:stretch>
            <a:fillRect/>
          </a:stretch>
        </p:blipFill>
        <p:spPr>
          <a:xfrm>
            <a:off x="3548331" y="4632994"/>
            <a:ext cx="238126" cy="198438"/>
          </a:xfrm>
          <a:prstGeom prst="rect">
            <a:avLst/>
          </a:prstGeom>
          <a:ln w="12700">
            <a:miter lim="400000"/>
          </a:ln>
        </p:spPr>
      </p:pic>
      <p:pic>
        <p:nvPicPr>
          <p:cNvPr id="125" name="pasted-image.pdf"/>
          <p:cNvPicPr>
            <a:picLocks noChangeAspect="1"/>
          </p:cNvPicPr>
          <p:nvPr/>
        </p:nvPicPr>
        <p:blipFill>
          <a:blip r:embed="rId11">
            <a:extLst/>
          </a:blip>
          <a:stretch>
            <a:fillRect/>
          </a:stretch>
        </p:blipFill>
        <p:spPr>
          <a:xfrm>
            <a:off x="5472000" y="4632994"/>
            <a:ext cx="214313" cy="198438"/>
          </a:xfrm>
          <a:prstGeom prst="rect">
            <a:avLst/>
          </a:prstGeom>
          <a:ln w="12700">
            <a:miter lim="400000"/>
          </a:ln>
        </p:spPr>
      </p:pic>
      <p:sp>
        <p:nvSpPr>
          <p:cNvPr id="126" name="Shape 1346"/>
          <p:cNvSpPr/>
          <p:nvPr/>
        </p:nvSpPr>
        <p:spPr>
          <a:xfrm>
            <a:off x="3473619" y="4533327"/>
            <a:ext cx="1076259" cy="1115920"/>
          </a:xfrm>
          <a:prstGeom prst="rect">
            <a:avLst/>
          </a:prstGeom>
          <a:ln w="25400">
            <a:solidFill>
              <a:srgbClr val="000000"/>
            </a:solidFill>
            <a:miter lim="400000"/>
          </a:ln>
        </p:spPr>
        <p:txBody>
          <a:bodyPr lIns="31750" tIns="31750" rIns="31750" bIns="31750" anchor="ctr"/>
          <a:lstStyle/>
          <a:p>
            <a:pPr>
              <a:defRPr sz="2400"/>
            </a:pPr>
            <a:endParaRPr sz="1500"/>
          </a:p>
        </p:txBody>
      </p:sp>
      <p:sp>
        <p:nvSpPr>
          <p:cNvPr id="127" name="Shape 1373"/>
          <p:cNvSpPr/>
          <p:nvPr/>
        </p:nvSpPr>
        <p:spPr>
          <a:xfrm>
            <a:off x="4092064" y="4784785"/>
            <a:ext cx="1211056" cy="217784"/>
          </a:xfrm>
          <a:custGeom>
            <a:avLst/>
            <a:gdLst/>
            <a:ahLst/>
            <a:cxnLst>
              <a:cxn ang="0">
                <a:pos x="wd2" y="hd2"/>
              </a:cxn>
              <a:cxn ang="5400000">
                <a:pos x="wd2" y="hd2"/>
              </a:cxn>
              <a:cxn ang="10800000">
                <a:pos x="wd2" y="hd2"/>
              </a:cxn>
              <a:cxn ang="16200000">
                <a:pos x="wd2" y="hd2"/>
              </a:cxn>
            </a:cxnLst>
            <a:rect l="0" t="0" r="r" b="b"/>
            <a:pathLst>
              <a:path w="21600" h="16337" extrusionOk="0">
                <a:moveTo>
                  <a:pt x="0" y="10899"/>
                </a:moveTo>
                <a:cubicBezTo>
                  <a:pt x="7399" y="-5263"/>
                  <a:pt x="14599" y="-3450"/>
                  <a:pt x="21600" y="16337"/>
                </a:cubicBezTo>
              </a:path>
            </a:pathLst>
          </a:custGeom>
          <a:ln w="25400">
            <a:solidFill>
              <a:srgbClr val="000000"/>
            </a:solidFill>
            <a:miter lim="400000"/>
            <a:tailEnd type="stealth"/>
          </a:ln>
        </p:spPr>
        <p:txBody>
          <a:bodyPr/>
          <a:lstStyle/>
          <a:p>
            <a:endParaRPr sz="1812"/>
          </a:p>
        </p:txBody>
      </p:sp>
      <p:sp>
        <p:nvSpPr>
          <p:cNvPr id="128" name="Shape 1374"/>
          <p:cNvSpPr/>
          <p:nvPr/>
        </p:nvSpPr>
        <p:spPr>
          <a:xfrm>
            <a:off x="4189856" y="5137734"/>
            <a:ext cx="1109604" cy="308518"/>
          </a:xfrm>
          <a:custGeom>
            <a:avLst/>
            <a:gdLst/>
            <a:ahLst/>
            <a:cxnLst>
              <a:cxn ang="0">
                <a:pos x="wd2" y="hd2"/>
              </a:cxn>
              <a:cxn ang="5400000">
                <a:pos x="wd2" y="hd2"/>
              </a:cxn>
              <a:cxn ang="10800000">
                <a:pos x="wd2" y="hd2"/>
              </a:cxn>
              <a:cxn ang="16200000">
                <a:pos x="wd2" y="hd2"/>
              </a:cxn>
            </a:cxnLst>
            <a:rect l="0" t="0" r="r" b="b"/>
            <a:pathLst>
              <a:path w="21600" h="17237" extrusionOk="0">
                <a:moveTo>
                  <a:pt x="21600" y="0"/>
                </a:moveTo>
                <a:cubicBezTo>
                  <a:pt x="15398" y="17346"/>
                  <a:pt x="8198" y="21600"/>
                  <a:pt x="0" y="12762"/>
                </a:cubicBezTo>
              </a:path>
            </a:pathLst>
          </a:custGeom>
          <a:ln w="25400">
            <a:solidFill>
              <a:srgbClr val="000000"/>
            </a:solidFill>
            <a:miter lim="400000"/>
            <a:tailEnd type="stealth"/>
          </a:ln>
        </p:spPr>
        <p:txBody>
          <a:bodyPr/>
          <a:lstStyle/>
          <a:p>
            <a:endParaRPr sz="1812"/>
          </a:p>
        </p:txBody>
      </p:sp>
      <p:sp>
        <p:nvSpPr>
          <p:cNvPr id="129" name="Shape 1349"/>
          <p:cNvSpPr/>
          <p:nvPr/>
        </p:nvSpPr>
        <p:spPr>
          <a:xfrm>
            <a:off x="4669263" y="4533327"/>
            <a:ext cx="1076259" cy="1115920"/>
          </a:xfrm>
          <a:prstGeom prst="rect">
            <a:avLst/>
          </a:prstGeom>
          <a:ln w="25400">
            <a:solidFill>
              <a:srgbClr val="000000"/>
            </a:solidFill>
            <a:miter lim="400000"/>
          </a:ln>
        </p:spPr>
        <p:txBody>
          <a:bodyPr lIns="31750" tIns="31750" rIns="31750" bIns="31750" anchor="ctr"/>
          <a:lstStyle/>
          <a:p>
            <a:pPr>
              <a:defRPr sz="2400"/>
            </a:pPr>
            <a:endParaRPr sz="1500"/>
          </a:p>
        </p:txBody>
      </p:sp>
      <p:pic>
        <p:nvPicPr>
          <p:cNvPr id="130" name="pasted-image.pdf"/>
          <p:cNvPicPr>
            <a:picLocks noChangeAspect="1"/>
          </p:cNvPicPr>
          <p:nvPr/>
        </p:nvPicPr>
        <p:blipFill>
          <a:blip r:embed="rId12">
            <a:extLst/>
          </a:blip>
          <a:stretch>
            <a:fillRect/>
          </a:stretch>
        </p:blipFill>
        <p:spPr>
          <a:xfrm rot="20698722">
            <a:off x="3818728" y="4890678"/>
            <a:ext cx="108874" cy="624595"/>
          </a:xfrm>
          <a:prstGeom prst="rect">
            <a:avLst/>
          </a:prstGeom>
          <a:ln w="12700">
            <a:miter lim="400000"/>
          </a:ln>
        </p:spPr>
      </p:pic>
      <p:sp>
        <p:nvSpPr>
          <p:cNvPr id="131" name="Shape 1351"/>
          <p:cNvSpPr/>
          <p:nvPr/>
        </p:nvSpPr>
        <p:spPr>
          <a:xfrm flipV="1">
            <a:off x="3342532" y="5210915"/>
            <a:ext cx="507422" cy="117616"/>
          </a:xfrm>
          <a:prstGeom prst="line">
            <a:avLst/>
          </a:prstGeom>
          <a:ln w="38100">
            <a:solidFill>
              <a:srgbClr val="000000"/>
            </a:solidFill>
            <a:prstDash val="sysDot"/>
            <a:miter lim="400000"/>
          </a:ln>
        </p:spPr>
        <p:txBody>
          <a:bodyPr lIns="31750" tIns="31750" rIns="31750" bIns="31750" anchor="ctr"/>
          <a:lstStyle/>
          <a:p>
            <a:pPr>
              <a:defRPr sz="2400"/>
            </a:pPr>
            <a:endParaRPr sz="1500"/>
          </a:p>
        </p:txBody>
      </p:sp>
      <mc:AlternateContent xmlns:mc="http://schemas.openxmlformats.org/markup-compatibility/2006" xmlns:a14="http://schemas.microsoft.com/office/drawing/2010/main">
        <mc:Choice Requires="a14">
          <p:sp>
            <p:nvSpPr>
              <p:cNvPr id="134" name="Rectangle 133"/>
              <p:cNvSpPr/>
              <p:nvPr/>
            </p:nvSpPr>
            <p:spPr>
              <a:xfrm>
                <a:off x="3488351" y="5709255"/>
                <a:ext cx="2510816" cy="609013"/>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2667" i="1">
                              <a:latin typeface="Cambria Math" panose="02040503050406030204" pitchFamily="18" charset="0"/>
                            </a:rPr>
                          </m:ctrlPr>
                        </m:sSubPr>
                        <m:e>
                          <m:d>
                            <m:dPr>
                              <m:begChr m:val="‖"/>
                              <m:endChr m:val="‖"/>
                              <m:ctrlPr>
                                <a:rPr lang="en-US" sz="2667" i="1">
                                  <a:latin typeface="Cambria Math" panose="02040503050406030204" pitchFamily="18" charset="0"/>
                                </a:rPr>
                              </m:ctrlPr>
                            </m:dPr>
                            <m:e>
                              <m:r>
                                <m:rPr>
                                  <m:sty m:val="p"/>
                                </m:rPr>
                                <a:rPr lang="en-US" sz="2667">
                                  <a:latin typeface="Cambria Math" panose="02040503050406030204" pitchFamily="18" charset="0"/>
                                </a:rPr>
                                <m:t>F</m:t>
                              </m:r>
                              <m:d>
                                <m:dPr>
                                  <m:ctrlPr>
                                    <a:rPr lang="en-US" sz="2667" i="1">
                                      <a:latin typeface="Cambria Math" panose="02040503050406030204" pitchFamily="18" charset="0"/>
                                    </a:rPr>
                                  </m:ctrlPr>
                                </m:dPr>
                                <m:e>
                                  <m:r>
                                    <m:rPr>
                                      <m:sty m:val="p"/>
                                    </m:rPr>
                                    <a:rPr lang="en-US" sz="2667">
                                      <a:latin typeface="Cambria Math" panose="02040503050406030204" pitchFamily="18" charset="0"/>
                                    </a:rPr>
                                    <m:t>G</m:t>
                                  </m:r>
                                  <m:d>
                                    <m:dPr>
                                      <m:ctrlPr>
                                        <a:rPr lang="en-US" sz="2667" i="1">
                                          <a:latin typeface="Cambria Math" panose="02040503050406030204" pitchFamily="18" charset="0"/>
                                        </a:rPr>
                                      </m:ctrlPr>
                                    </m:dPr>
                                    <m:e>
                                      <m:r>
                                        <m:rPr>
                                          <m:sty m:val="p"/>
                                        </m:rPr>
                                        <a:rPr lang="en-US" sz="2667">
                                          <a:latin typeface="Cambria Math" panose="02040503050406030204" pitchFamily="18" charset="0"/>
                                        </a:rPr>
                                        <m:t>x</m:t>
                                      </m:r>
                                    </m:e>
                                  </m:d>
                                </m:e>
                              </m:d>
                              <m:r>
                                <a:rPr lang="en-US" sz="2667">
                                  <a:latin typeface="Cambria Math" panose="02040503050406030204" pitchFamily="18" charset="0"/>
                                </a:rPr>
                                <m:t>−</m:t>
                              </m:r>
                              <m:r>
                                <m:rPr>
                                  <m:sty m:val="p"/>
                                </m:rPr>
                                <a:rPr lang="en-US" sz="2667">
                                  <a:latin typeface="Cambria Math" panose="02040503050406030204" pitchFamily="18" charset="0"/>
                                </a:rPr>
                                <m:t>x</m:t>
                              </m:r>
                            </m:e>
                          </m:d>
                        </m:e>
                        <m:sub>
                          <m:r>
                            <a:rPr lang="en-US" sz="2667">
                              <a:latin typeface="Cambria Math" panose="02040503050406030204" pitchFamily="18" charset="0"/>
                            </a:rPr>
                            <m:t>1</m:t>
                          </m:r>
                        </m:sub>
                      </m:sSub>
                    </m:oMath>
                  </m:oMathPara>
                </a14:m>
                <a:endParaRPr lang="en-US" sz="2667" dirty="0"/>
              </a:p>
            </p:txBody>
          </p:sp>
        </mc:Choice>
        <mc:Fallback xmlns="">
          <p:sp>
            <p:nvSpPr>
              <p:cNvPr id="134" name="Rectangle 133"/>
              <p:cNvSpPr>
                <a:spLocks noRot="1" noChangeAspect="1" noMove="1" noResize="1" noEditPoints="1" noAdjustHandles="1" noChangeArrowheads="1" noChangeShapeType="1" noTextEdit="1"/>
              </p:cNvSpPr>
              <p:nvPr/>
            </p:nvSpPr>
            <p:spPr>
              <a:xfrm>
                <a:off x="3488351" y="5709255"/>
                <a:ext cx="2510816" cy="609013"/>
              </a:xfrm>
              <a:prstGeom prst="rect">
                <a:avLst/>
              </a:prstGeom>
              <a:blipFill>
                <a:blip r:embed="rId13"/>
                <a:stretch>
                  <a:fillRect/>
                </a:stretch>
              </a:blipFill>
            </p:spPr>
            <p:txBody>
              <a:bodyPr/>
              <a:lstStyle/>
              <a:p>
                <a:r>
                  <a:rPr lang="en-US">
                    <a:noFill/>
                  </a:rPr>
                  <a:t> </a:t>
                </a:r>
              </a:p>
            </p:txBody>
          </p:sp>
        </mc:Fallback>
      </mc:AlternateContent>
      <p:cxnSp>
        <p:nvCxnSpPr>
          <p:cNvPr id="138" name="Straight Arrow Connector 137"/>
          <p:cNvCxnSpPr/>
          <p:nvPr/>
        </p:nvCxnSpPr>
        <p:spPr>
          <a:xfrm>
            <a:off x="3905600" y="3566648"/>
            <a:ext cx="0" cy="3424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6" name="pasted-image.pdf"/>
          <p:cNvPicPr>
            <a:picLocks noChangeAspect="1"/>
          </p:cNvPicPr>
          <p:nvPr/>
        </p:nvPicPr>
        <p:blipFill>
          <a:blip r:embed="rId14">
            <a:extLst/>
          </a:blip>
          <a:stretch>
            <a:fillRect/>
          </a:stretch>
        </p:blipFill>
        <p:spPr>
          <a:xfrm>
            <a:off x="3010819" y="2664180"/>
            <a:ext cx="214313" cy="222251"/>
          </a:xfrm>
          <a:prstGeom prst="rect">
            <a:avLst/>
          </a:prstGeom>
          <a:ln w="12700">
            <a:miter lim="400000"/>
          </a:ln>
        </p:spPr>
      </p:pic>
      <p:pic>
        <p:nvPicPr>
          <p:cNvPr id="37" name="pasted-image.pdf"/>
          <p:cNvPicPr>
            <a:picLocks noChangeAspect="1"/>
          </p:cNvPicPr>
          <p:nvPr/>
        </p:nvPicPr>
        <p:blipFill>
          <a:blip r:embed="rId15">
            <a:extLst/>
          </a:blip>
          <a:stretch>
            <a:fillRect/>
          </a:stretch>
        </p:blipFill>
        <p:spPr>
          <a:xfrm>
            <a:off x="3798444" y="3080390"/>
            <a:ext cx="214313" cy="277813"/>
          </a:xfrm>
          <a:prstGeom prst="rect">
            <a:avLst/>
          </a:prstGeom>
          <a:ln w="12700" cap="flat">
            <a:noFill/>
            <a:miter lim="400000"/>
          </a:ln>
          <a:effectLst/>
        </p:spPr>
      </p:pic>
      <p:pic>
        <p:nvPicPr>
          <p:cNvPr id="38" name="pasted-image.pdf"/>
          <p:cNvPicPr>
            <a:picLocks noChangeAspect="1"/>
          </p:cNvPicPr>
          <p:nvPr/>
        </p:nvPicPr>
        <p:blipFill>
          <a:blip r:embed="rId16">
            <a:extLst/>
          </a:blip>
          <a:stretch>
            <a:fillRect/>
          </a:stretch>
        </p:blipFill>
        <p:spPr>
          <a:xfrm>
            <a:off x="2241239" y="3190171"/>
            <a:ext cx="187803" cy="168034"/>
          </a:xfrm>
          <a:prstGeom prst="rect">
            <a:avLst/>
          </a:prstGeom>
          <a:ln w="12700">
            <a:miter lim="400000"/>
          </a:ln>
        </p:spPr>
      </p:pic>
      <p:pic>
        <p:nvPicPr>
          <p:cNvPr id="39" name="pasted-image.pdf"/>
          <p:cNvPicPr>
            <a:picLocks noChangeAspect="1"/>
          </p:cNvPicPr>
          <p:nvPr/>
        </p:nvPicPr>
        <p:blipFill>
          <a:blip r:embed="rId17">
            <a:extLst/>
          </a:blip>
          <a:stretch>
            <a:fillRect/>
          </a:stretch>
        </p:blipFill>
        <p:spPr>
          <a:xfrm>
            <a:off x="5375859" y="3087493"/>
            <a:ext cx="190500" cy="270710"/>
          </a:xfrm>
          <a:prstGeom prst="rect">
            <a:avLst/>
          </a:prstGeom>
          <a:ln w="12700">
            <a:miter lim="400000"/>
          </a:ln>
        </p:spPr>
      </p:pic>
      <p:pic>
        <p:nvPicPr>
          <p:cNvPr id="40" name="Picture 4" descr="https://taesung89.github.io/cyclegan/images/horse-to-zebra-supplemental/train_cherrypicked/fake_B/horse2zebra_153_50_fake_B.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916313" y="3594044"/>
            <a:ext cx="1051560" cy="105156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 name="Picture 40" descr="https://taesung89.github.io/cyclegan/images/horse-to-zebra-supplemental/train_cherrypicked/real_A/horse2zebra_153_50_real_A.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759109" y="3594045"/>
            <a:ext cx="1051299" cy="1051299"/>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2" name="Picture 2" descr="https://taesung89.github.io/cyclegan/images/horse-to-zebra-supplemental/train_cherrypicked/real_A/horse2zebra_716_50_real_A.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759108" y="2116602"/>
            <a:ext cx="1051560" cy="105156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3" name="Picture 6" descr="https://taesung89.github.io/cyclegan/images/horse-to-zebra-supplemental/train_cherrypicked/real_A/horse2zebra_263_50_real_A.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759108" y="5047468"/>
            <a:ext cx="1051560" cy="105156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44" name="Straight Arrow Connector 43"/>
          <p:cNvCxnSpPr/>
          <p:nvPr/>
        </p:nvCxnSpPr>
        <p:spPr>
          <a:xfrm>
            <a:off x="7816567" y="2666532"/>
            <a:ext cx="1105906" cy="145329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7810538" y="4119824"/>
            <a:ext cx="110577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7810668" y="4119824"/>
            <a:ext cx="1105645" cy="145342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7" name="Picture 2" descr="https://taesung89.github.io/cyclegan/images/horse-to-zebra-supplemental/train_cherrypicked/real_A/horse2zebra_153_50_real_A.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776521" y="3594045"/>
            <a:ext cx="1051299" cy="1051299"/>
          </a:xfrm>
          <a:prstGeom prst="rect">
            <a:avLst/>
          </a:prstGeom>
          <a:ln w="7620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8" name="Picture 2" descr="https://taesung89.github.io/cyclegan/images/horse-to-zebra-supplemental/train_cherrypicked/real_A/horse2zebra_716_50_real_A.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758848" y="2140883"/>
            <a:ext cx="1051560" cy="1051560"/>
          </a:xfrm>
          <a:prstGeom prst="rect">
            <a:avLst/>
          </a:prstGeom>
          <a:ln w="76200">
            <a:solidFill>
              <a:srgbClr val="FF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9" name="Picture 6" descr="https://taesung89.github.io/cyclegan/images/horse-to-zebra-supplemental/train_cherrypicked/real_A/horse2zebra_263_50_real_A.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759108" y="5047468"/>
            <a:ext cx="1051560" cy="1051560"/>
          </a:xfrm>
          <a:prstGeom prst="rect">
            <a:avLst/>
          </a:prstGeom>
          <a:ln w="76200">
            <a:solidFill>
              <a:srgbClr val="FF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50" name="Straight Arrow Connector 49"/>
          <p:cNvCxnSpPr>
            <a:endCxn id="56" idx="1"/>
          </p:cNvCxnSpPr>
          <p:nvPr/>
        </p:nvCxnSpPr>
        <p:spPr>
          <a:xfrm>
            <a:off x="9967873" y="4119694"/>
            <a:ext cx="808647"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8152187" y="1427787"/>
            <a:ext cx="2763898" cy="523220"/>
          </a:xfrm>
          <a:prstGeom prst="rect">
            <a:avLst/>
          </a:prstGeom>
        </p:spPr>
        <p:txBody>
          <a:bodyPr wrap="none">
            <a:spAutoFit/>
          </a:bodyPr>
          <a:lstStyle/>
          <a:p>
            <a:r>
              <a:rPr lang="en-US" sz="2800" dirty="0">
                <a:solidFill>
                  <a:srgbClr val="FF0000"/>
                </a:solidFill>
              </a:rPr>
              <a:t>Large</a:t>
            </a:r>
            <a:r>
              <a:rPr lang="en-US" sz="2800" dirty="0"/>
              <a:t> cycle loss</a:t>
            </a:r>
          </a:p>
        </p:txBody>
      </p:sp>
      <p:sp>
        <p:nvSpPr>
          <p:cNvPr id="52" name="Rectangle 51"/>
          <p:cNvSpPr/>
          <p:nvPr/>
        </p:nvSpPr>
        <p:spPr>
          <a:xfrm>
            <a:off x="8152187" y="1427787"/>
            <a:ext cx="2741456" cy="523220"/>
          </a:xfrm>
          <a:prstGeom prst="rect">
            <a:avLst/>
          </a:prstGeom>
        </p:spPr>
        <p:txBody>
          <a:bodyPr wrap="none">
            <a:spAutoFit/>
          </a:bodyPr>
          <a:lstStyle/>
          <a:p>
            <a:r>
              <a:rPr lang="en-US" sz="2800" dirty="0">
                <a:solidFill>
                  <a:srgbClr val="00B050"/>
                </a:solidFill>
              </a:rPr>
              <a:t>Small</a:t>
            </a:r>
            <a:r>
              <a:rPr lang="en-US" sz="2800" dirty="0"/>
              <a:t> cycle loss</a:t>
            </a:r>
          </a:p>
        </p:txBody>
      </p:sp>
      <p:pic>
        <p:nvPicPr>
          <p:cNvPr id="53" name="Picture 2" descr="https://taesung89.github.io/cyclegan/images/horse-to-zebra-supplemental/train_cherrypicked/real_A/horse2zebra_153_50_real_A.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759109" y="3594045"/>
            <a:ext cx="1051299" cy="1051299"/>
          </a:xfrm>
          <a:prstGeom prst="rect">
            <a:avLst/>
          </a:prstGeom>
          <a:ln w="76200">
            <a:solidFill>
              <a:srgbClr val="00B05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54" name="Connector: Curved 9"/>
          <p:cNvCxnSpPr>
            <a:stCxn id="56" idx="2"/>
          </p:cNvCxnSpPr>
          <p:nvPr/>
        </p:nvCxnSpPr>
        <p:spPr>
          <a:xfrm rot="5400000">
            <a:off x="9293464" y="2636637"/>
            <a:ext cx="10583" cy="4017412"/>
          </a:xfrm>
          <a:prstGeom prst="curvedConnector3">
            <a:avLst>
              <a:gd name="adj1" fmla="val 3821055"/>
            </a:avLst>
          </a:prstGeom>
          <a:ln w="762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5" name="Connector: Curved 12"/>
          <p:cNvCxnSpPr>
            <a:stCxn id="56" idx="0"/>
          </p:cNvCxnSpPr>
          <p:nvPr/>
        </p:nvCxnSpPr>
        <p:spPr>
          <a:xfrm rot="16200000" flipV="1">
            <a:off x="9092598" y="1384472"/>
            <a:ext cx="927382" cy="3491763"/>
          </a:xfrm>
          <a:prstGeom prst="curvedConnector2">
            <a:avLst/>
          </a:prstGeom>
          <a:ln w="762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6" name="Connector: Curved 59"/>
          <p:cNvCxnSpPr>
            <a:stCxn id="56" idx="2"/>
          </p:cNvCxnSpPr>
          <p:nvPr/>
        </p:nvCxnSpPr>
        <p:spPr>
          <a:xfrm rot="5400000">
            <a:off x="9092468" y="3363544"/>
            <a:ext cx="927904" cy="3491502"/>
          </a:xfrm>
          <a:prstGeom prst="curvedConnector2">
            <a:avLst/>
          </a:prstGeom>
          <a:ln w="762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7042578" y="6421984"/>
            <a:ext cx="5149423" cy="451342"/>
          </a:xfrm>
          <a:prstGeom prst="rect">
            <a:avLst/>
          </a:prstGeom>
          <a:noFill/>
        </p:spPr>
        <p:txBody>
          <a:bodyPr wrap="none" rtlCol="0">
            <a:spAutoFit/>
          </a:bodyPr>
          <a:lstStyle/>
          <a:p>
            <a:pPr algn="r"/>
            <a:r>
              <a:rPr lang="en-US" altLang="zh-CN" sz="2333" dirty="0">
                <a:latin typeface="+mj-lt"/>
              </a:rPr>
              <a:t>[</a:t>
            </a:r>
            <a:r>
              <a:rPr lang="en-US" sz="2333" dirty="0">
                <a:latin typeface="+mj-lt"/>
              </a:rPr>
              <a:t>Zhu*, Park*, Isola, and </a:t>
            </a:r>
            <a:r>
              <a:rPr lang="en-US" sz="2333" dirty="0" err="1">
                <a:latin typeface="+mj-lt"/>
              </a:rPr>
              <a:t>Efros</a:t>
            </a:r>
            <a:r>
              <a:rPr lang="en-US" altLang="zh-CN" sz="2333" dirty="0">
                <a:latin typeface="+mj-lt"/>
              </a:rPr>
              <a:t>,</a:t>
            </a:r>
            <a:r>
              <a:rPr lang="zh-CN" altLang="en-US" sz="2333" dirty="0">
                <a:latin typeface="+mj-lt"/>
              </a:rPr>
              <a:t> </a:t>
            </a:r>
            <a:r>
              <a:rPr lang="en-US" altLang="zh-CN" sz="2333" dirty="0">
                <a:latin typeface="+mj-lt"/>
              </a:rPr>
              <a:t>ICCV</a:t>
            </a:r>
            <a:r>
              <a:rPr lang="zh-CN" altLang="en-US" sz="2333" dirty="0">
                <a:latin typeface="+mj-lt"/>
              </a:rPr>
              <a:t> </a:t>
            </a:r>
            <a:r>
              <a:rPr lang="en-US" altLang="zh-CN" sz="2333" dirty="0">
                <a:latin typeface="+mj-lt"/>
              </a:rPr>
              <a:t>2017]</a:t>
            </a:r>
            <a:endParaRPr lang="en-US" sz="2333" dirty="0">
              <a:latin typeface="+mj-lt"/>
            </a:endParaRPr>
          </a:p>
        </p:txBody>
      </p:sp>
      <mc:AlternateContent xmlns:mc="http://schemas.openxmlformats.org/markup-compatibility/2006" xmlns:a14="http://schemas.microsoft.com/office/drawing/2010/main">
        <mc:Choice Requires="a14">
          <p:sp>
            <p:nvSpPr>
              <p:cNvPr id="58" name="Rectangle 57"/>
              <p:cNvSpPr/>
              <p:nvPr/>
            </p:nvSpPr>
            <p:spPr>
              <a:xfrm>
                <a:off x="3215518" y="3943585"/>
                <a:ext cx="1622495" cy="502766"/>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altLang="zh-CN" sz="2667" i="1">
                              <a:latin typeface="Cambria Math" panose="02040503050406030204" pitchFamily="18" charset="0"/>
                            </a:rPr>
                          </m:ctrlPr>
                        </m:sSubPr>
                        <m:e>
                          <m:r>
                            <m:rPr>
                              <m:sty m:val="p"/>
                            </m:rPr>
                            <a:rPr lang="en-US" altLang="zh-CN" sz="2667">
                              <a:latin typeface="Cambria Math" charset="0"/>
                            </a:rPr>
                            <m:t>D</m:t>
                          </m:r>
                        </m:e>
                        <m:sub>
                          <m:r>
                            <m:rPr>
                              <m:sty m:val="p"/>
                            </m:rPr>
                            <a:rPr lang="en-US" altLang="zh-CN" sz="2667">
                              <a:latin typeface="Cambria Math" charset="0"/>
                            </a:rPr>
                            <m:t>Y</m:t>
                          </m:r>
                        </m:sub>
                      </m:sSub>
                      <m:r>
                        <a:rPr lang="en-US" altLang="zh-CN" sz="2667">
                          <a:latin typeface="Cambria Math" charset="0"/>
                        </a:rPr>
                        <m:t>(</m:t>
                      </m:r>
                      <m:r>
                        <m:rPr>
                          <m:sty m:val="p"/>
                        </m:rPr>
                        <a:rPr lang="en-US" altLang="zh-CN" sz="2667">
                          <a:latin typeface="Cambria Math" charset="0"/>
                        </a:rPr>
                        <m:t>G</m:t>
                      </m:r>
                      <m:d>
                        <m:dPr>
                          <m:ctrlPr>
                            <a:rPr lang="en-US" altLang="zh-CN" sz="2667" i="1">
                              <a:latin typeface="Cambria Math" panose="02040503050406030204" pitchFamily="18" charset="0"/>
                            </a:rPr>
                          </m:ctrlPr>
                        </m:dPr>
                        <m:e>
                          <m:r>
                            <m:rPr>
                              <m:sty m:val="p"/>
                            </m:rPr>
                            <a:rPr lang="en-US" altLang="zh-CN" sz="2667">
                              <a:latin typeface="Cambria Math" charset="0"/>
                            </a:rPr>
                            <m:t>x</m:t>
                          </m:r>
                        </m:e>
                      </m:d>
                      <m:r>
                        <a:rPr lang="en-US" altLang="zh-CN" sz="2667">
                          <a:latin typeface="Cambria Math" charset="0"/>
                        </a:rPr>
                        <m:t>)</m:t>
                      </m:r>
                    </m:oMath>
                  </m:oMathPara>
                </a14:m>
                <a:endParaRPr lang="en-US" sz="2667" dirty="0"/>
              </a:p>
            </p:txBody>
          </p:sp>
        </mc:Choice>
        <mc:Fallback xmlns="">
          <p:sp>
            <p:nvSpPr>
              <p:cNvPr id="58" name="Rectangle 57"/>
              <p:cNvSpPr>
                <a:spLocks noRot="1" noChangeAspect="1" noMove="1" noResize="1" noEditPoints="1" noAdjustHandles="1" noChangeArrowheads="1" noChangeShapeType="1" noTextEdit="1"/>
              </p:cNvSpPr>
              <p:nvPr/>
            </p:nvSpPr>
            <p:spPr>
              <a:xfrm>
                <a:off x="3215518" y="3943585"/>
                <a:ext cx="1622495" cy="502766"/>
              </a:xfrm>
              <a:prstGeom prst="rect">
                <a:avLst/>
              </a:prstGeom>
              <a:blipFill>
                <a:blip r:embed="rId22"/>
                <a:stretch>
                  <a:fillRect/>
                </a:stretch>
              </a:blipFill>
            </p:spPr>
            <p:txBody>
              <a:bodyPr/>
              <a:lstStyle/>
              <a:p>
                <a:r>
                  <a:rPr lang="en-US">
                    <a:noFill/>
                  </a:rPr>
                  <a:t> </a:t>
                </a:r>
              </a:p>
            </p:txBody>
          </p:sp>
        </mc:Fallback>
      </mc:AlternateContent>
      <p:sp>
        <p:nvSpPr>
          <p:cNvPr id="59" name="TextBox 58"/>
          <p:cNvSpPr txBox="1"/>
          <p:nvPr/>
        </p:nvSpPr>
        <p:spPr>
          <a:xfrm>
            <a:off x="1338337" y="4920096"/>
            <a:ext cx="2113079" cy="759310"/>
          </a:xfrm>
          <a:prstGeom prst="rect">
            <a:avLst/>
          </a:prstGeom>
          <a:noFill/>
        </p:spPr>
        <p:txBody>
          <a:bodyPr wrap="none" rtlCol="0">
            <a:spAutoFit/>
          </a:bodyPr>
          <a:lstStyle/>
          <a:p>
            <a:pPr algn="ctr"/>
            <a:r>
              <a:rPr lang="en-US" altLang="zh-CN" sz="2167" dirty="0"/>
              <a:t>Reconstruction</a:t>
            </a:r>
            <a:r>
              <a:rPr lang="zh-CN" altLang="en-US" sz="2167" dirty="0"/>
              <a:t> </a:t>
            </a:r>
            <a:endParaRPr lang="en-US" altLang="zh-CN" sz="2167" dirty="0"/>
          </a:p>
          <a:p>
            <a:pPr algn="ctr"/>
            <a:r>
              <a:rPr lang="en-US" altLang="zh-CN" sz="2167" dirty="0"/>
              <a:t>error</a:t>
            </a:r>
            <a:endParaRPr lang="en-US" sz="2167" dirty="0"/>
          </a:p>
        </p:txBody>
      </p:sp>
      <p:sp>
        <p:nvSpPr>
          <p:cNvPr id="60" name="Rectangle 59"/>
          <p:cNvSpPr/>
          <p:nvPr/>
        </p:nvSpPr>
        <p:spPr>
          <a:xfrm>
            <a:off x="612729" y="6550223"/>
            <a:ext cx="1916230" cy="307777"/>
          </a:xfrm>
          <a:prstGeom prst="rect">
            <a:avLst/>
          </a:prstGeom>
        </p:spPr>
        <p:txBody>
          <a:bodyPr wrap="none">
            <a:spAutoFit/>
          </a:bodyPr>
          <a:lstStyle/>
          <a:p>
            <a:r>
              <a:rPr lang="en-US" sz="1400" dirty="0" smtClean="0">
                <a:solidFill>
                  <a:srgbClr val="000000"/>
                </a:solidFill>
                <a:latin typeface="+mn-lt"/>
              </a:rPr>
              <a:t>Slide </a:t>
            </a:r>
            <a:r>
              <a:rPr lang="en-US" sz="1400" dirty="0" err="1" smtClean="0">
                <a:solidFill>
                  <a:srgbClr val="000000"/>
                </a:solidFill>
                <a:latin typeface="+mn-lt"/>
              </a:rPr>
              <a:t>credit:Jun-Yan</a:t>
            </a:r>
            <a:r>
              <a:rPr lang="en-US" sz="1400" dirty="0" smtClean="0">
                <a:solidFill>
                  <a:srgbClr val="000000"/>
                </a:solidFill>
                <a:latin typeface="+mn-lt"/>
              </a:rPr>
              <a:t> </a:t>
            </a:r>
            <a:r>
              <a:rPr lang="en-US" sz="1400" dirty="0">
                <a:solidFill>
                  <a:srgbClr val="000000"/>
                </a:solidFill>
                <a:latin typeface="+mn-lt"/>
              </a:rPr>
              <a:t>Zhu</a:t>
            </a:r>
            <a:endParaRPr lang="en-US" sz="1400" dirty="0">
              <a:latin typeface="+mn-lt"/>
            </a:endParaRPr>
          </a:p>
        </p:txBody>
      </p:sp>
    </p:spTree>
    <p:custDataLst>
      <p:tags r:id="rId1"/>
    </p:custDataLst>
    <p:extLst>
      <p:ext uri="{BB962C8B-B14F-4D97-AF65-F5344CB8AC3E}">
        <p14:creationId xmlns:p14="http://schemas.microsoft.com/office/powerpoint/2010/main" val="990313617"/>
      </p:ext>
    </p:extLst>
  </p:cSld>
  <p:clrMapOvr>
    <a:masterClrMapping/>
  </p:clrMapOvr>
  <p:transition spd="med" advTm="1821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52"/>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54"/>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2" grpId="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taesung89.github.io/cyclegan/images/horse-to-zebra-supplemental/train_cherrypicked/real_A/horse2zebra_153_50_real_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7331" y="1934654"/>
            <a:ext cx="788474" cy="788474"/>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4" descr="https://taesung89.github.io/cyclegan/images/horse-to-zebra-supplemental/train_cherrypicked/fake_B/horse2zebra_153_50_fake_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4723" y="1934650"/>
            <a:ext cx="788670" cy="78867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2" descr="https://taesung89.github.io/cyclegan/images/horse-to-zebra-supplemental/train_cherrypicked/real_A/horse2zebra_153_50_real_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0891" y="1934656"/>
            <a:ext cx="788474" cy="788474"/>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4" name="Picture 2" descr="https://taesung89.github.io/cyclegan/images/horse-to-zebra-supplemental/train_cherrypicked/real_B/horse2zebra_342_50_real_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4143" y="1934650"/>
            <a:ext cx="788670" cy="78867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2" descr="https://taesung89.github.io/cyclegan/images/horse-to-zebra-supplemental/train_cherrypicked/real_B/horse2zebra_342_50_real_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71375" y="1934650"/>
            <a:ext cx="788670" cy="78867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descr="https://taesung89.github.io/cyclegan/images/horse-to-zebra-supplemental/train_cherrypicked/fake_A/horse2zebra_342_50_fake_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82759" y="1934650"/>
            <a:ext cx="788670" cy="78867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5" name="Rectangle 14"/>
              <p:cNvSpPr/>
              <p:nvPr/>
            </p:nvSpPr>
            <p:spPr>
              <a:xfrm>
                <a:off x="3591310" y="1568794"/>
                <a:ext cx="779381"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100">
                          <a:latin typeface="Cambria Math" panose="02040503050406030204" pitchFamily="18" charset="0"/>
                        </a:rPr>
                        <m:t>G</m:t>
                      </m:r>
                      <m:r>
                        <a:rPr lang="en-US" sz="2100">
                          <a:latin typeface="Cambria Math" panose="02040503050406030204" pitchFamily="18" charset="0"/>
                        </a:rPr>
                        <m:t>(</m:t>
                      </m:r>
                      <m:r>
                        <m:rPr>
                          <m:sty m:val="p"/>
                        </m:rPr>
                        <a:rPr lang="en-US" sz="2100">
                          <a:latin typeface="Cambria Math" panose="02040503050406030204" pitchFamily="18" charset="0"/>
                        </a:rPr>
                        <m:t>x</m:t>
                      </m:r>
                      <m:r>
                        <a:rPr lang="en-US" sz="2100">
                          <a:latin typeface="Cambria Math" panose="02040503050406030204" pitchFamily="18" charset="0"/>
                        </a:rPr>
                        <m:t>)</m:t>
                      </m:r>
                    </m:oMath>
                  </m:oMathPara>
                </a14:m>
                <a:endParaRPr lang="en-US" sz="2100" dirty="0"/>
              </a:p>
            </p:txBody>
          </p:sp>
        </mc:Choice>
        <mc:Fallback xmlns="">
          <p:sp>
            <p:nvSpPr>
              <p:cNvPr id="15" name="Rectangle 14"/>
              <p:cNvSpPr>
                <a:spLocks noRot="1" noChangeAspect="1" noMove="1" noResize="1" noEditPoints="1" noAdjustHandles="1" noChangeArrowheads="1" noChangeShapeType="1" noTextEdit="1"/>
              </p:cNvSpPr>
              <p:nvPr/>
            </p:nvSpPr>
            <p:spPr>
              <a:xfrm>
                <a:off x="3591310" y="1568794"/>
                <a:ext cx="779381" cy="415498"/>
              </a:xfrm>
              <a:prstGeom prst="rect">
                <a:avLst/>
              </a:prstGeom>
              <a:blipFill>
                <a:blip r:embed="rId7"/>
                <a:stretch>
                  <a:fillRect b="-188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4880867" y="1568794"/>
                <a:ext cx="1147174"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100">
                          <a:latin typeface="Cambria Math" panose="02040503050406030204" pitchFamily="18" charset="0"/>
                        </a:rPr>
                        <m:t>F</m:t>
                      </m:r>
                      <m:r>
                        <a:rPr lang="en-US" sz="2100">
                          <a:latin typeface="Cambria Math" panose="02040503050406030204" pitchFamily="18" charset="0"/>
                        </a:rPr>
                        <m:t>(</m:t>
                      </m:r>
                      <m:r>
                        <m:rPr>
                          <m:sty m:val="p"/>
                        </m:rPr>
                        <a:rPr lang="en-US" sz="2100">
                          <a:latin typeface="Cambria Math" panose="02040503050406030204" pitchFamily="18" charset="0"/>
                        </a:rPr>
                        <m:t>G</m:t>
                      </m:r>
                      <m:d>
                        <m:dPr>
                          <m:ctrlPr>
                            <a:rPr lang="en-US" sz="2100" i="1">
                              <a:latin typeface="Cambria Math" panose="02040503050406030204" pitchFamily="18" charset="0"/>
                            </a:rPr>
                          </m:ctrlPr>
                        </m:dPr>
                        <m:e>
                          <m:r>
                            <m:rPr>
                              <m:sty m:val="p"/>
                            </m:rPr>
                            <a:rPr lang="en-US" sz="2100">
                              <a:latin typeface="Cambria Math" panose="02040503050406030204" pitchFamily="18" charset="0"/>
                            </a:rPr>
                            <m:t>x</m:t>
                          </m:r>
                        </m:e>
                      </m:d>
                      <m:r>
                        <a:rPr lang="en-US" sz="2100">
                          <a:latin typeface="Cambria Math" panose="02040503050406030204" pitchFamily="18" charset="0"/>
                        </a:rPr>
                        <m:t>)</m:t>
                      </m:r>
                    </m:oMath>
                  </m:oMathPara>
                </a14:m>
                <a:endParaRPr lang="en-US" sz="2100" dirty="0"/>
              </a:p>
            </p:txBody>
          </p:sp>
        </mc:Choice>
        <mc:Fallback xmlns="">
          <p:sp>
            <p:nvSpPr>
              <p:cNvPr id="16" name="Rectangle 15"/>
              <p:cNvSpPr>
                <a:spLocks noRot="1" noChangeAspect="1" noMove="1" noResize="1" noEditPoints="1" noAdjustHandles="1" noChangeArrowheads="1" noChangeShapeType="1" noTextEdit="1"/>
              </p:cNvSpPr>
              <p:nvPr/>
            </p:nvSpPr>
            <p:spPr>
              <a:xfrm>
                <a:off x="4880867" y="1568794"/>
                <a:ext cx="1147174" cy="415498"/>
              </a:xfrm>
              <a:prstGeom prst="rect">
                <a:avLst/>
              </a:prstGeom>
              <a:blipFill>
                <a:blip r:embed="rId8"/>
                <a:stretch>
                  <a:fillRect b="-188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2139109" y="1568794"/>
                <a:ext cx="389850"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100">
                          <a:latin typeface="Cambria Math" panose="02040503050406030204" pitchFamily="18" charset="0"/>
                        </a:rPr>
                        <m:t>x</m:t>
                      </m:r>
                    </m:oMath>
                  </m:oMathPara>
                </a14:m>
                <a:endParaRPr lang="en-US" sz="2100" dirty="0"/>
              </a:p>
            </p:txBody>
          </p:sp>
        </mc:Choice>
        <mc:Fallback xmlns="">
          <p:sp>
            <p:nvSpPr>
              <p:cNvPr id="17" name="Rectangle 16"/>
              <p:cNvSpPr>
                <a:spLocks noRot="1" noChangeAspect="1" noMove="1" noResize="1" noEditPoints="1" noAdjustHandles="1" noChangeArrowheads="1" noChangeShapeType="1" noTextEdit="1"/>
              </p:cNvSpPr>
              <p:nvPr/>
            </p:nvSpPr>
            <p:spPr>
              <a:xfrm>
                <a:off x="2139109" y="1568794"/>
                <a:ext cx="389850" cy="41549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7982397" y="1568795"/>
                <a:ext cx="764953"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100">
                          <a:latin typeface="Cambria Math" panose="02040503050406030204" pitchFamily="18" charset="0"/>
                        </a:rPr>
                        <m:t>F</m:t>
                      </m:r>
                      <m:r>
                        <a:rPr lang="en-US" sz="2100">
                          <a:latin typeface="Cambria Math" panose="02040503050406030204" pitchFamily="18" charset="0"/>
                        </a:rPr>
                        <m:t>(</m:t>
                      </m:r>
                      <m:r>
                        <m:rPr>
                          <m:sty m:val="p"/>
                        </m:rPr>
                        <a:rPr lang="en-US" sz="2100">
                          <a:latin typeface="Cambria Math" panose="02040503050406030204" pitchFamily="18" charset="0"/>
                        </a:rPr>
                        <m:t>y</m:t>
                      </m:r>
                      <m:r>
                        <a:rPr lang="en-US" sz="2100">
                          <a:latin typeface="Cambria Math" panose="02040503050406030204" pitchFamily="18" charset="0"/>
                        </a:rPr>
                        <m:t>)</m:t>
                      </m:r>
                    </m:oMath>
                  </m:oMathPara>
                </a14:m>
                <a:endParaRPr lang="en-US" sz="2100" dirty="0"/>
              </a:p>
            </p:txBody>
          </p:sp>
        </mc:Choice>
        <mc:Fallback xmlns="">
          <p:sp>
            <p:nvSpPr>
              <p:cNvPr id="18" name="Rectangle 17"/>
              <p:cNvSpPr>
                <a:spLocks noRot="1" noChangeAspect="1" noMove="1" noResize="1" noEditPoints="1" noAdjustHandles="1" noChangeArrowheads="1" noChangeShapeType="1" noTextEdit="1"/>
              </p:cNvSpPr>
              <p:nvPr/>
            </p:nvSpPr>
            <p:spPr>
              <a:xfrm>
                <a:off x="7982397" y="1568795"/>
                <a:ext cx="764953" cy="415498"/>
              </a:xfrm>
              <a:prstGeom prst="rect">
                <a:avLst/>
              </a:prstGeom>
              <a:blipFill>
                <a:blip r:embed="rId10"/>
                <a:stretch>
                  <a:fillRect b="-188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9353168" y="1568795"/>
                <a:ext cx="1147174"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100">
                          <a:latin typeface="Cambria Math" panose="02040503050406030204" pitchFamily="18" charset="0"/>
                        </a:rPr>
                        <m:t>G</m:t>
                      </m:r>
                      <m:r>
                        <a:rPr lang="en-US" sz="2100">
                          <a:latin typeface="Cambria Math" panose="02040503050406030204" pitchFamily="18" charset="0"/>
                        </a:rPr>
                        <m:t>(</m:t>
                      </m:r>
                      <m:r>
                        <m:rPr>
                          <m:sty m:val="p"/>
                        </m:rPr>
                        <a:rPr lang="en-US" sz="2100">
                          <a:latin typeface="Cambria Math" panose="02040503050406030204" pitchFamily="18" charset="0"/>
                        </a:rPr>
                        <m:t>F</m:t>
                      </m:r>
                      <m:d>
                        <m:dPr>
                          <m:ctrlPr>
                            <a:rPr lang="en-US" sz="2100" i="1">
                              <a:latin typeface="Cambria Math" panose="02040503050406030204" pitchFamily="18" charset="0"/>
                            </a:rPr>
                          </m:ctrlPr>
                        </m:dPr>
                        <m:e>
                          <m:r>
                            <m:rPr>
                              <m:sty m:val="p"/>
                            </m:rPr>
                            <a:rPr lang="en-US" sz="2100">
                              <a:latin typeface="Cambria Math" panose="02040503050406030204" pitchFamily="18" charset="0"/>
                            </a:rPr>
                            <m:t>x</m:t>
                          </m:r>
                        </m:e>
                      </m:d>
                      <m:r>
                        <a:rPr lang="en-US" sz="2100">
                          <a:latin typeface="Cambria Math" panose="02040503050406030204" pitchFamily="18" charset="0"/>
                        </a:rPr>
                        <m:t>)</m:t>
                      </m:r>
                    </m:oMath>
                  </m:oMathPara>
                </a14:m>
                <a:endParaRPr lang="en-US" sz="2100" dirty="0"/>
              </a:p>
            </p:txBody>
          </p:sp>
        </mc:Choice>
        <mc:Fallback xmlns="">
          <p:sp>
            <p:nvSpPr>
              <p:cNvPr id="19" name="Rectangle 18"/>
              <p:cNvSpPr>
                <a:spLocks noRot="1" noChangeAspect="1" noMove="1" noResize="1" noEditPoints="1" noAdjustHandles="1" noChangeArrowheads="1" noChangeShapeType="1" noTextEdit="1"/>
              </p:cNvSpPr>
              <p:nvPr/>
            </p:nvSpPr>
            <p:spPr>
              <a:xfrm>
                <a:off x="9353168" y="1568795"/>
                <a:ext cx="1147174" cy="415498"/>
              </a:xfrm>
              <a:prstGeom prst="rect">
                <a:avLst/>
              </a:prstGeom>
              <a:blipFill>
                <a:blip r:embed="rId11"/>
                <a:stretch>
                  <a:fillRect b="-188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6503037" y="1568795"/>
                <a:ext cx="415307"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100" i="1">
                          <a:latin typeface="Cambria Math" panose="02040503050406030204" pitchFamily="18" charset="0"/>
                        </a:rPr>
                        <m:t>𝑦</m:t>
                      </m:r>
                    </m:oMath>
                  </m:oMathPara>
                </a14:m>
                <a:endParaRPr lang="en-US" sz="2100" dirty="0"/>
              </a:p>
            </p:txBody>
          </p:sp>
        </mc:Choice>
        <mc:Fallback xmlns="">
          <p:sp>
            <p:nvSpPr>
              <p:cNvPr id="20" name="Rectangle 19"/>
              <p:cNvSpPr>
                <a:spLocks noRot="1" noChangeAspect="1" noMove="1" noResize="1" noEditPoints="1" noAdjustHandles="1" noChangeArrowheads="1" noChangeShapeType="1" noTextEdit="1"/>
              </p:cNvSpPr>
              <p:nvPr/>
            </p:nvSpPr>
            <p:spPr>
              <a:xfrm>
                <a:off x="6503037" y="1568795"/>
                <a:ext cx="415307" cy="415498"/>
              </a:xfrm>
              <a:prstGeom prst="rect">
                <a:avLst/>
              </a:prstGeom>
              <a:blipFill>
                <a:blip r:embed="rId12"/>
                <a:stretch>
                  <a:fillRect b="-8696"/>
                </a:stretch>
              </a:blipFill>
            </p:spPr>
            <p:txBody>
              <a:bodyPr/>
              <a:lstStyle/>
              <a:p>
                <a:r>
                  <a:rPr lang="en-US">
                    <a:noFill/>
                  </a:rPr>
                  <a:t> </a:t>
                </a:r>
              </a:p>
            </p:txBody>
          </p:sp>
        </mc:Fallback>
      </mc:AlternateContent>
      <p:sp>
        <p:nvSpPr>
          <p:cNvPr id="75" name="Shape 1354"/>
          <p:cNvSpPr/>
          <p:nvPr/>
        </p:nvSpPr>
        <p:spPr>
          <a:xfrm>
            <a:off x="6750055" y="5202977"/>
            <a:ext cx="159628" cy="159628"/>
          </a:xfrm>
          <a:prstGeom prst="ellipse">
            <a:avLst/>
          </a:prstGeom>
          <a:solidFill>
            <a:schemeClr val="accent1"/>
          </a:solidFill>
          <a:ln w="25400">
            <a:solidFill>
              <a:srgbClr val="000000"/>
            </a:solidFill>
            <a:miter lim="400000"/>
          </a:ln>
        </p:spPr>
        <p:txBody>
          <a:bodyPr lIns="31750" tIns="31750" rIns="31750" bIns="31750" anchor="ctr"/>
          <a:lstStyle/>
          <a:p>
            <a:pPr>
              <a:defRPr sz="2400">
                <a:solidFill>
                  <a:srgbClr val="FFFFFF"/>
                </a:solidFill>
              </a:defRPr>
            </a:pPr>
            <a:endParaRPr sz="1500"/>
          </a:p>
        </p:txBody>
      </p:sp>
      <p:sp>
        <p:nvSpPr>
          <p:cNvPr id="76" name="Shape 1355"/>
          <p:cNvSpPr/>
          <p:nvPr/>
        </p:nvSpPr>
        <p:spPr>
          <a:xfrm>
            <a:off x="8081210" y="5255828"/>
            <a:ext cx="159628" cy="159628"/>
          </a:xfrm>
          <a:prstGeom prst="ellipse">
            <a:avLst/>
          </a:prstGeom>
          <a:solidFill>
            <a:srgbClr val="FF0000"/>
          </a:solidFill>
          <a:ln w="25400">
            <a:solidFill>
              <a:srgbClr val="000000"/>
            </a:solidFill>
            <a:miter lim="400000"/>
          </a:ln>
        </p:spPr>
        <p:txBody>
          <a:bodyPr lIns="31750" tIns="31750" rIns="31750" bIns="31750" anchor="ctr"/>
          <a:lstStyle/>
          <a:p>
            <a:pPr>
              <a:defRPr sz="2400">
                <a:solidFill>
                  <a:srgbClr val="FFFFFF"/>
                </a:solidFill>
              </a:defRPr>
            </a:pPr>
            <a:endParaRPr sz="1500"/>
          </a:p>
        </p:txBody>
      </p:sp>
      <p:pic>
        <p:nvPicPr>
          <p:cNvPr id="77" name="pasted-image.pdf"/>
          <p:cNvPicPr>
            <a:picLocks noChangeAspect="1"/>
          </p:cNvPicPr>
          <p:nvPr/>
        </p:nvPicPr>
        <p:blipFill>
          <a:blip r:embed="rId13">
            <a:extLst/>
          </a:blip>
          <a:stretch>
            <a:fillRect/>
          </a:stretch>
        </p:blipFill>
        <p:spPr>
          <a:xfrm>
            <a:off x="6465682" y="4632995"/>
            <a:ext cx="238126" cy="198438"/>
          </a:xfrm>
          <a:prstGeom prst="rect">
            <a:avLst/>
          </a:prstGeom>
          <a:ln w="12700">
            <a:miter lim="400000"/>
          </a:ln>
        </p:spPr>
      </p:pic>
      <p:pic>
        <p:nvPicPr>
          <p:cNvPr id="78" name="pasted-image.pdf"/>
          <p:cNvPicPr>
            <a:picLocks noChangeAspect="1"/>
          </p:cNvPicPr>
          <p:nvPr/>
        </p:nvPicPr>
        <p:blipFill>
          <a:blip r:embed="rId14">
            <a:extLst/>
          </a:blip>
          <a:stretch>
            <a:fillRect/>
          </a:stretch>
        </p:blipFill>
        <p:spPr>
          <a:xfrm>
            <a:off x="8389350" y="4632995"/>
            <a:ext cx="214313" cy="198438"/>
          </a:xfrm>
          <a:prstGeom prst="rect">
            <a:avLst/>
          </a:prstGeom>
          <a:ln w="12700">
            <a:miter lim="400000"/>
          </a:ln>
        </p:spPr>
      </p:pic>
      <p:sp>
        <p:nvSpPr>
          <p:cNvPr id="79" name="Shape 1358"/>
          <p:cNvSpPr/>
          <p:nvPr/>
        </p:nvSpPr>
        <p:spPr>
          <a:xfrm>
            <a:off x="6390965" y="4533324"/>
            <a:ext cx="1076260" cy="1115920"/>
          </a:xfrm>
          <a:prstGeom prst="rect">
            <a:avLst/>
          </a:prstGeom>
          <a:ln w="25400">
            <a:solidFill>
              <a:srgbClr val="000000"/>
            </a:solidFill>
            <a:miter lim="400000"/>
          </a:ln>
        </p:spPr>
        <p:txBody>
          <a:bodyPr lIns="31750" tIns="31750" rIns="31750" bIns="31750" anchor="ctr"/>
          <a:lstStyle/>
          <a:p>
            <a:pPr>
              <a:defRPr sz="2400"/>
            </a:pPr>
            <a:endParaRPr sz="1500"/>
          </a:p>
        </p:txBody>
      </p:sp>
      <p:sp>
        <p:nvSpPr>
          <p:cNvPr id="82" name="Shape 1361"/>
          <p:cNvSpPr/>
          <p:nvPr/>
        </p:nvSpPr>
        <p:spPr>
          <a:xfrm>
            <a:off x="7586616" y="4533324"/>
            <a:ext cx="1076259" cy="1115920"/>
          </a:xfrm>
          <a:prstGeom prst="rect">
            <a:avLst/>
          </a:prstGeom>
          <a:ln w="25400">
            <a:solidFill>
              <a:srgbClr val="000000"/>
            </a:solidFill>
            <a:miter lim="400000"/>
          </a:ln>
        </p:spPr>
        <p:txBody>
          <a:bodyPr lIns="31750" tIns="31750" rIns="31750" bIns="31750" anchor="ctr"/>
          <a:lstStyle/>
          <a:p>
            <a:pPr>
              <a:defRPr sz="2400"/>
            </a:pPr>
            <a:endParaRPr sz="1500"/>
          </a:p>
        </p:txBody>
      </p:sp>
      <p:pic>
        <p:nvPicPr>
          <p:cNvPr id="83" name="pasted-image.pdf"/>
          <p:cNvPicPr>
            <a:picLocks/>
          </p:cNvPicPr>
          <p:nvPr/>
        </p:nvPicPr>
        <p:blipFill>
          <a:blip r:embed="rId15">
            <a:extLst/>
          </a:blip>
          <a:srcRect/>
          <a:stretch>
            <a:fillRect/>
          </a:stretch>
        </p:blipFill>
        <p:spPr>
          <a:xfrm rot="20532180" flipH="1">
            <a:off x="8233218" y="4964893"/>
            <a:ext cx="103583" cy="419087"/>
          </a:xfrm>
          <a:prstGeom prst="rect">
            <a:avLst/>
          </a:prstGeom>
          <a:ln w="12700">
            <a:miter lim="400000"/>
          </a:ln>
        </p:spPr>
      </p:pic>
      <p:sp>
        <p:nvSpPr>
          <p:cNvPr id="84" name="Shape 1363"/>
          <p:cNvSpPr/>
          <p:nvPr/>
        </p:nvSpPr>
        <p:spPr>
          <a:xfrm flipV="1">
            <a:off x="8341248" y="5040435"/>
            <a:ext cx="524465" cy="113973"/>
          </a:xfrm>
          <a:prstGeom prst="line">
            <a:avLst/>
          </a:prstGeom>
          <a:ln w="38100">
            <a:solidFill>
              <a:srgbClr val="000000"/>
            </a:solidFill>
            <a:prstDash val="sysDot"/>
            <a:miter lim="400000"/>
          </a:ln>
        </p:spPr>
        <p:txBody>
          <a:bodyPr lIns="31750" tIns="31750" rIns="31750" bIns="31750" anchor="ctr"/>
          <a:lstStyle/>
          <a:p>
            <a:pPr>
              <a:defRPr sz="2400"/>
            </a:pPr>
            <a:endParaRPr sz="1500"/>
          </a:p>
        </p:txBody>
      </p:sp>
      <p:sp>
        <p:nvSpPr>
          <p:cNvPr id="87" name="Shape 1366"/>
          <p:cNvSpPr/>
          <p:nvPr/>
        </p:nvSpPr>
        <p:spPr>
          <a:xfrm>
            <a:off x="7990348" y="5011473"/>
            <a:ext cx="159628" cy="159628"/>
          </a:xfrm>
          <a:prstGeom prst="ellipse">
            <a:avLst/>
          </a:prstGeom>
          <a:solidFill>
            <a:srgbClr val="FF0000"/>
          </a:solidFill>
          <a:ln w="25400">
            <a:solidFill>
              <a:srgbClr val="000000"/>
            </a:solidFill>
            <a:miter lim="400000"/>
          </a:ln>
        </p:spPr>
        <p:txBody>
          <a:bodyPr lIns="31750" tIns="31750" rIns="31750" bIns="31750" anchor="ctr"/>
          <a:lstStyle/>
          <a:p>
            <a:pPr>
              <a:defRPr sz="2400">
                <a:solidFill>
                  <a:srgbClr val="FFFFFF"/>
                </a:solidFill>
              </a:defRPr>
            </a:pPr>
            <a:endParaRPr sz="1500"/>
          </a:p>
        </p:txBody>
      </p:sp>
      <p:cxnSp>
        <p:nvCxnSpPr>
          <p:cNvPr id="4103" name="Connector: Curved 4102"/>
          <p:cNvCxnSpPr>
            <a:stCxn id="87" idx="1"/>
            <a:endCxn id="75" idx="7"/>
          </p:cNvCxnSpPr>
          <p:nvPr/>
        </p:nvCxnSpPr>
        <p:spPr>
          <a:xfrm rot="16200000" flipH="1" flipV="1">
            <a:off x="7354265" y="4566893"/>
            <a:ext cx="191503" cy="1127418"/>
          </a:xfrm>
          <a:prstGeom prst="curvedConnector3">
            <a:avLst>
              <a:gd name="adj1" fmla="val -52816"/>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Connector: Curved 99"/>
          <p:cNvCxnSpPr>
            <a:stCxn id="75" idx="5"/>
            <a:endCxn id="76" idx="4"/>
          </p:cNvCxnSpPr>
          <p:nvPr/>
        </p:nvCxnSpPr>
        <p:spPr>
          <a:xfrm rot="16200000" flipH="1">
            <a:off x="7485550" y="4739983"/>
            <a:ext cx="76228" cy="1274718"/>
          </a:xfrm>
          <a:prstGeom prst="curvedConnector3">
            <a:avLst>
              <a:gd name="adj1" fmla="val 28743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Shape 1371"/>
          <p:cNvSpPr/>
          <p:nvPr/>
        </p:nvSpPr>
        <p:spPr>
          <a:xfrm>
            <a:off x="2657595" y="2920315"/>
            <a:ext cx="925719" cy="184304"/>
          </a:xfrm>
          <a:custGeom>
            <a:avLst/>
            <a:gdLst/>
            <a:ahLst/>
            <a:cxnLst>
              <a:cxn ang="0">
                <a:pos x="wd2" y="hd2"/>
              </a:cxn>
              <a:cxn ang="5400000">
                <a:pos x="wd2" y="hd2"/>
              </a:cxn>
              <a:cxn ang="10800000">
                <a:pos x="wd2" y="hd2"/>
              </a:cxn>
              <a:cxn ang="16200000">
                <a:pos x="wd2" y="hd2"/>
              </a:cxn>
            </a:cxnLst>
            <a:rect l="0" t="0" r="r" b="b"/>
            <a:pathLst>
              <a:path w="21600" h="16202" extrusionOk="0">
                <a:moveTo>
                  <a:pt x="0" y="16202"/>
                </a:moveTo>
                <a:cubicBezTo>
                  <a:pt x="7090" y="-5139"/>
                  <a:pt x="14290" y="-5398"/>
                  <a:pt x="21600" y="15426"/>
                </a:cubicBezTo>
              </a:path>
            </a:pathLst>
          </a:custGeom>
          <a:ln w="25400">
            <a:solidFill>
              <a:srgbClr val="000000"/>
            </a:solidFill>
            <a:miter lim="400000"/>
            <a:tailEnd type="stealth"/>
          </a:ln>
        </p:spPr>
        <p:txBody>
          <a:bodyPr/>
          <a:lstStyle/>
          <a:p>
            <a:endParaRPr sz="1812" b="1"/>
          </a:p>
        </p:txBody>
      </p:sp>
      <p:sp>
        <p:nvSpPr>
          <p:cNvPr id="109" name="Shape 1329"/>
          <p:cNvSpPr/>
          <p:nvPr/>
        </p:nvSpPr>
        <p:spPr>
          <a:xfrm>
            <a:off x="2070285" y="2969687"/>
            <a:ext cx="529707" cy="529707"/>
          </a:xfrm>
          <a:prstGeom prst="rect">
            <a:avLst/>
          </a:prstGeom>
          <a:noFill/>
          <a:ln w="25400" cap="flat">
            <a:solidFill>
              <a:srgbClr val="000000"/>
            </a:solidFill>
            <a:prstDash val="solid"/>
            <a:miter lim="400000"/>
          </a:ln>
          <a:effectLst/>
        </p:spPr>
        <p:txBody>
          <a:bodyPr wrap="square" lIns="31750" tIns="31750" rIns="31750" bIns="31750" numCol="1" anchor="ctr">
            <a:noAutofit/>
          </a:bodyPr>
          <a:lstStyle/>
          <a:p>
            <a:pPr>
              <a:defRPr sz="2400"/>
            </a:pPr>
            <a:endParaRPr sz="1500" b="1"/>
          </a:p>
        </p:txBody>
      </p:sp>
      <p:pic>
        <p:nvPicPr>
          <p:cNvPr id="80" name="pasted-image.pdf"/>
          <p:cNvPicPr>
            <a:picLocks noChangeAspect="1"/>
          </p:cNvPicPr>
          <p:nvPr/>
        </p:nvPicPr>
        <p:blipFill>
          <a:blip r:embed="rId16">
            <a:extLst/>
          </a:blip>
          <a:stretch>
            <a:fillRect/>
          </a:stretch>
        </p:blipFill>
        <p:spPr>
          <a:xfrm>
            <a:off x="3010819" y="2664180"/>
            <a:ext cx="214313" cy="222251"/>
          </a:xfrm>
          <a:prstGeom prst="rect">
            <a:avLst/>
          </a:prstGeom>
          <a:ln w="12700">
            <a:miter lim="400000"/>
          </a:ln>
        </p:spPr>
      </p:pic>
      <p:sp>
        <p:nvSpPr>
          <p:cNvPr id="81" name="Shape 1372"/>
          <p:cNvSpPr/>
          <p:nvPr/>
        </p:nvSpPr>
        <p:spPr>
          <a:xfrm>
            <a:off x="4227891" y="3253489"/>
            <a:ext cx="925719" cy="184304"/>
          </a:xfrm>
          <a:custGeom>
            <a:avLst/>
            <a:gdLst/>
            <a:ahLst/>
            <a:cxnLst>
              <a:cxn ang="0">
                <a:pos x="wd2" y="hd2"/>
              </a:cxn>
              <a:cxn ang="5400000">
                <a:pos x="wd2" y="hd2"/>
              </a:cxn>
              <a:cxn ang="10800000">
                <a:pos x="wd2" y="hd2"/>
              </a:cxn>
              <a:cxn ang="16200000">
                <a:pos x="wd2" y="hd2"/>
              </a:cxn>
            </a:cxnLst>
            <a:rect l="0" t="0" r="r" b="b"/>
            <a:pathLst>
              <a:path w="21600" h="16202" extrusionOk="0">
                <a:moveTo>
                  <a:pt x="0" y="0"/>
                </a:moveTo>
                <a:cubicBezTo>
                  <a:pt x="7090" y="21341"/>
                  <a:pt x="14290" y="21600"/>
                  <a:pt x="21600" y="776"/>
                </a:cubicBezTo>
              </a:path>
            </a:pathLst>
          </a:custGeom>
          <a:ln w="25400">
            <a:solidFill>
              <a:srgbClr val="000000"/>
            </a:solidFill>
            <a:miter lim="400000"/>
            <a:tailEnd type="stealth"/>
          </a:ln>
        </p:spPr>
        <p:txBody>
          <a:bodyPr/>
          <a:lstStyle/>
          <a:p>
            <a:endParaRPr sz="1812" b="1"/>
          </a:p>
        </p:txBody>
      </p:sp>
      <p:pic>
        <p:nvPicPr>
          <p:cNvPr id="88" name="pasted-image.pdf"/>
          <p:cNvPicPr>
            <a:picLocks noChangeAspect="1"/>
          </p:cNvPicPr>
          <p:nvPr/>
        </p:nvPicPr>
        <p:blipFill>
          <a:blip r:embed="rId17">
            <a:extLst/>
          </a:blip>
          <a:stretch>
            <a:fillRect/>
          </a:stretch>
        </p:blipFill>
        <p:spPr>
          <a:xfrm>
            <a:off x="4585085" y="3505850"/>
            <a:ext cx="206376" cy="198438"/>
          </a:xfrm>
          <a:prstGeom prst="rect">
            <a:avLst/>
          </a:prstGeom>
          <a:ln w="12700">
            <a:miter lim="400000"/>
          </a:ln>
        </p:spPr>
      </p:pic>
      <p:sp>
        <p:nvSpPr>
          <p:cNvPr id="107" name="Shape 1335"/>
          <p:cNvSpPr/>
          <p:nvPr/>
        </p:nvSpPr>
        <p:spPr>
          <a:xfrm>
            <a:off x="5206256" y="2969687"/>
            <a:ext cx="529707" cy="529707"/>
          </a:xfrm>
          <a:prstGeom prst="rect">
            <a:avLst/>
          </a:prstGeom>
          <a:noFill/>
          <a:ln w="25400" cap="flat">
            <a:solidFill>
              <a:srgbClr val="000000"/>
            </a:solidFill>
            <a:prstDash val="solid"/>
            <a:miter lim="400000"/>
          </a:ln>
          <a:effectLst/>
        </p:spPr>
        <p:txBody>
          <a:bodyPr wrap="square" lIns="31750" tIns="31750" rIns="31750" bIns="31750" numCol="1" anchor="ctr">
            <a:noAutofit/>
          </a:bodyPr>
          <a:lstStyle/>
          <a:p>
            <a:pPr>
              <a:defRPr sz="2400"/>
            </a:pPr>
            <a:endParaRPr sz="1500" b="1"/>
          </a:p>
        </p:txBody>
      </p:sp>
      <p:sp>
        <p:nvSpPr>
          <p:cNvPr id="105" name="Shape 1338"/>
          <p:cNvSpPr/>
          <p:nvPr/>
        </p:nvSpPr>
        <p:spPr>
          <a:xfrm>
            <a:off x="3640747" y="2969687"/>
            <a:ext cx="529707" cy="529707"/>
          </a:xfrm>
          <a:prstGeom prst="rect">
            <a:avLst/>
          </a:prstGeom>
          <a:noFill/>
          <a:ln w="25400" cap="flat">
            <a:solidFill>
              <a:srgbClr val="000000"/>
            </a:solidFill>
            <a:prstDash val="solid"/>
            <a:miter lim="400000"/>
          </a:ln>
          <a:effectLst/>
        </p:spPr>
        <p:txBody>
          <a:bodyPr wrap="square" lIns="31750" tIns="31750" rIns="31750" bIns="31750" numCol="1" anchor="ctr">
            <a:noAutofit/>
          </a:bodyPr>
          <a:lstStyle/>
          <a:p>
            <a:pPr>
              <a:defRPr sz="2400"/>
            </a:pPr>
            <a:endParaRPr sz="1500" b="1"/>
          </a:p>
        </p:txBody>
      </p:sp>
      <p:pic>
        <p:nvPicPr>
          <p:cNvPr id="106" name="pasted-image.pdf"/>
          <p:cNvPicPr>
            <a:picLocks noChangeAspect="1"/>
          </p:cNvPicPr>
          <p:nvPr/>
        </p:nvPicPr>
        <p:blipFill>
          <a:blip r:embed="rId18">
            <a:extLst/>
          </a:blip>
          <a:stretch>
            <a:fillRect/>
          </a:stretch>
        </p:blipFill>
        <p:spPr>
          <a:xfrm>
            <a:off x="3798444" y="3080390"/>
            <a:ext cx="214313" cy="277813"/>
          </a:xfrm>
          <a:prstGeom prst="rect">
            <a:avLst/>
          </a:prstGeom>
          <a:ln w="12700" cap="flat">
            <a:noFill/>
            <a:miter lim="400000"/>
          </a:ln>
          <a:effectLst/>
        </p:spPr>
      </p:pic>
      <p:sp>
        <p:nvSpPr>
          <p:cNvPr id="91" name="Shape 1341"/>
          <p:cNvSpPr/>
          <p:nvPr/>
        </p:nvSpPr>
        <p:spPr>
          <a:xfrm>
            <a:off x="4026760" y="5255827"/>
            <a:ext cx="159628" cy="159628"/>
          </a:xfrm>
          <a:prstGeom prst="ellipse">
            <a:avLst/>
          </a:prstGeom>
          <a:solidFill>
            <a:schemeClr val="accent1"/>
          </a:solidFill>
          <a:ln w="25400">
            <a:solidFill>
              <a:srgbClr val="000000"/>
            </a:solidFill>
            <a:miter lim="400000"/>
          </a:ln>
        </p:spPr>
        <p:txBody>
          <a:bodyPr lIns="31750" tIns="31750" rIns="31750" bIns="31750" anchor="ctr"/>
          <a:lstStyle/>
          <a:p>
            <a:pPr>
              <a:defRPr sz="2400">
                <a:solidFill>
                  <a:srgbClr val="FFFFFF"/>
                </a:solidFill>
              </a:defRPr>
            </a:pPr>
            <a:endParaRPr sz="1500"/>
          </a:p>
        </p:txBody>
      </p:sp>
      <p:sp>
        <p:nvSpPr>
          <p:cNvPr id="92" name="Shape 1342"/>
          <p:cNvSpPr/>
          <p:nvPr/>
        </p:nvSpPr>
        <p:spPr>
          <a:xfrm>
            <a:off x="3931933" y="4892246"/>
            <a:ext cx="159628" cy="159628"/>
          </a:xfrm>
          <a:prstGeom prst="ellipse">
            <a:avLst/>
          </a:prstGeom>
          <a:solidFill>
            <a:schemeClr val="accent1"/>
          </a:solidFill>
          <a:ln w="25400">
            <a:solidFill>
              <a:srgbClr val="000000"/>
            </a:solidFill>
            <a:miter lim="400000"/>
          </a:ln>
        </p:spPr>
        <p:txBody>
          <a:bodyPr lIns="31750" tIns="31750" rIns="31750" bIns="31750" anchor="ctr"/>
          <a:lstStyle/>
          <a:p>
            <a:pPr>
              <a:defRPr sz="2400">
                <a:solidFill>
                  <a:srgbClr val="FFFFFF"/>
                </a:solidFill>
              </a:defRPr>
            </a:pPr>
            <a:endParaRPr sz="1500"/>
          </a:p>
        </p:txBody>
      </p:sp>
      <p:sp>
        <p:nvSpPr>
          <p:cNvPr id="93" name="Shape 1343"/>
          <p:cNvSpPr/>
          <p:nvPr/>
        </p:nvSpPr>
        <p:spPr>
          <a:xfrm>
            <a:off x="5265322" y="4987522"/>
            <a:ext cx="159628" cy="159628"/>
          </a:xfrm>
          <a:prstGeom prst="ellipse">
            <a:avLst/>
          </a:prstGeom>
          <a:solidFill>
            <a:srgbClr val="FF0000"/>
          </a:solidFill>
          <a:ln w="25400">
            <a:solidFill>
              <a:srgbClr val="000000"/>
            </a:solidFill>
            <a:miter lim="400000"/>
          </a:ln>
        </p:spPr>
        <p:txBody>
          <a:bodyPr lIns="31750" tIns="31750" rIns="31750" bIns="31750" anchor="ctr"/>
          <a:lstStyle/>
          <a:p>
            <a:pPr>
              <a:defRPr sz="2400">
                <a:solidFill>
                  <a:srgbClr val="FFFFFF"/>
                </a:solidFill>
              </a:defRPr>
            </a:pPr>
            <a:endParaRPr sz="1500"/>
          </a:p>
        </p:txBody>
      </p:sp>
      <p:pic>
        <p:nvPicPr>
          <p:cNvPr id="94" name="pasted-image.pdf"/>
          <p:cNvPicPr>
            <a:picLocks noChangeAspect="1"/>
          </p:cNvPicPr>
          <p:nvPr/>
        </p:nvPicPr>
        <p:blipFill>
          <a:blip r:embed="rId13">
            <a:extLst/>
          </a:blip>
          <a:stretch>
            <a:fillRect/>
          </a:stretch>
        </p:blipFill>
        <p:spPr>
          <a:xfrm>
            <a:off x="3548331" y="4632994"/>
            <a:ext cx="238126" cy="198438"/>
          </a:xfrm>
          <a:prstGeom prst="rect">
            <a:avLst/>
          </a:prstGeom>
          <a:ln w="12700">
            <a:miter lim="400000"/>
          </a:ln>
        </p:spPr>
      </p:pic>
      <p:pic>
        <p:nvPicPr>
          <p:cNvPr id="95" name="pasted-image.pdf"/>
          <p:cNvPicPr>
            <a:picLocks noChangeAspect="1"/>
          </p:cNvPicPr>
          <p:nvPr/>
        </p:nvPicPr>
        <p:blipFill>
          <a:blip r:embed="rId14">
            <a:extLst/>
          </a:blip>
          <a:stretch>
            <a:fillRect/>
          </a:stretch>
        </p:blipFill>
        <p:spPr>
          <a:xfrm>
            <a:off x="5472000" y="4632994"/>
            <a:ext cx="214313" cy="198438"/>
          </a:xfrm>
          <a:prstGeom prst="rect">
            <a:avLst/>
          </a:prstGeom>
          <a:ln w="12700">
            <a:miter lim="400000"/>
          </a:ln>
        </p:spPr>
      </p:pic>
      <p:sp>
        <p:nvSpPr>
          <p:cNvPr id="96" name="Shape 1346"/>
          <p:cNvSpPr/>
          <p:nvPr/>
        </p:nvSpPr>
        <p:spPr>
          <a:xfrm>
            <a:off x="3473619" y="4533327"/>
            <a:ext cx="1076259" cy="1115920"/>
          </a:xfrm>
          <a:prstGeom prst="rect">
            <a:avLst/>
          </a:prstGeom>
          <a:ln w="25400">
            <a:solidFill>
              <a:srgbClr val="000000"/>
            </a:solidFill>
            <a:miter lim="400000"/>
          </a:ln>
        </p:spPr>
        <p:txBody>
          <a:bodyPr lIns="31750" tIns="31750" rIns="31750" bIns="31750" anchor="ctr"/>
          <a:lstStyle/>
          <a:p>
            <a:pPr>
              <a:defRPr sz="2400"/>
            </a:pPr>
            <a:endParaRPr sz="1500"/>
          </a:p>
        </p:txBody>
      </p:sp>
      <p:sp>
        <p:nvSpPr>
          <p:cNvPr id="97" name="Shape 1373"/>
          <p:cNvSpPr/>
          <p:nvPr/>
        </p:nvSpPr>
        <p:spPr>
          <a:xfrm>
            <a:off x="4092064" y="4784785"/>
            <a:ext cx="1211056" cy="217784"/>
          </a:xfrm>
          <a:custGeom>
            <a:avLst/>
            <a:gdLst/>
            <a:ahLst/>
            <a:cxnLst>
              <a:cxn ang="0">
                <a:pos x="wd2" y="hd2"/>
              </a:cxn>
              <a:cxn ang="5400000">
                <a:pos x="wd2" y="hd2"/>
              </a:cxn>
              <a:cxn ang="10800000">
                <a:pos x="wd2" y="hd2"/>
              </a:cxn>
              <a:cxn ang="16200000">
                <a:pos x="wd2" y="hd2"/>
              </a:cxn>
            </a:cxnLst>
            <a:rect l="0" t="0" r="r" b="b"/>
            <a:pathLst>
              <a:path w="21600" h="16337" extrusionOk="0">
                <a:moveTo>
                  <a:pt x="0" y="10899"/>
                </a:moveTo>
                <a:cubicBezTo>
                  <a:pt x="7399" y="-5263"/>
                  <a:pt x="14599" y="-3450"/>
                  <a:pt x="21600" y="16337"/>
                </a:cubicBezTo>
              </a:path>
            </a:pathLst>
          </a:custGeom>
          <a:ln w="25400">
            <a:solidFill>
              <a:srgbClr val="000000"/>
            </a:solidFill>
            <a:miter lim="400000"/>
            <a:tailEnd type="stealth"/>
          </a:ln>
        </p:spPr>
        <p:txBody>
          <a:bodyPr/>
          <a:lstStyle/>
          <a:p>
            <a:endParaRPr sz="1812"/>
          </a:p>
        </p:txBody>
      </p:sp>
      <p:sp>
        <p:nvSpPr>
          <p:cNvPr id="98" name="Shape 1374"/>
          <p:cNvSpPr/>
          <p:nvPr/>
        </p:nvSpPr>
        <p:spPr>
          <a:xfrm>
            <a:off x="4189856" y="5137734"/>
            <a:ext cx="1109604" cy="308518"/>
          </a:xfrm>
          <a:custGeom>
            <a:avLst/>
            <a:gdLst/>
            <a:ahLst/>
            <a:cxnLst>
              <a:cxn ang="0">
                <a:pos x="wd2" y="hd2"/>
              </a:cxn>
              <a:cxn ang="5400000">
                <a:pos x="wd2" y="hd2"/>
              </a:cxn>
              <a:cxn ang="10800000">
                <a:pos x="wd2" y="hd2"/>
              </a:cxn>
              <a:cxn ang="16200000">
                <a:pos x="wd2" y="hd2"/>
              </a:cxn>
            </a:cxnLst>
            <a:rect l="0" t="0" r="r" b="b"/>
            <a:pathLst>
              <a:path w="21600" h="17237" extrusionOk="0">
                <a:moveTo>
                  <a:pt x="21600" y="0"/>
                </a:moveTo>
                <a:cubicBezTo>
                  <a:pt x="15398" y="17346"/>
                  <a:pt x="8198" y="21600"/>
                  <a:pt x="0" y="12762"/>
                </a:cubicBezTo>
              </a:path>
            </a:pathLst>
          </a:custGeom>
          <a:ln w="25400">
            <a:solidFill>
              <a:srgbClr val="000000"/>
            </a:solidFill>
            <a:miter lim="400000"/>
            <a:tailEnd type="stealth"/>
          </a:ln>
        </p:spPr>
        <p:txBody>
          <a:bodyPr/>
          <a:lstStyle/>
          <a:p>
            <a:endParaRPr sz="1812"/>
          </a:p>
        </p:txBody>
      </p:sp>
      <p:sp>
        <p:nvSpPr>
          <p:cNvPr id="99" name="Shape 1349"/>
          <p:cNvSpPr/>
          <p:nvPr/>
        </p:nvSpPr>
        <p:spPr>
          <a:xfrm>
            <a:off x="4669263" y="4533327"/>
            <a:ext cx="1076259" cy="1115920"/>
          </a:xfrm>
          <a:prstGeom prst="rect">
            <a:avLst/>
          </a:prstGeom>
          <a:ln w="25400">
            <a:solidFill>
              <a:srgbClr val="000000"/>
            </a:solidFill>
            <a:miter lim="400000"/>
          </a:ln>
        </p:spPr>
        <p:txBody>
          <a:bodyPr lIns="31750" tIns="31750" rIns="31750" bIns="31750" anchor="ctr"/>
          <a:lstStyle/>
          <a:p>
            <a:pPr>
              <a:defRPr sz="2400"/>
            </a:pPr>
            <a:endParaRPr sz="1500"/>
          </a:p>
        </p:txBody>
      </p:sp>
      <p:pic>
        <p:nvPicPr>
          <p:cNvPr id="101" name="pasted-image.pdf"/>
          <p:cNvPicPr>
            <a:picLocks noChangeAspect="1"/>
          </p:cNvPicPr>
          <p:nvPr/>
        </p:nvPicPr>
        <p:blipFill>
          <a:blip r:embed="rId15">
            <a:extLst/>
          </a:blip>
          <a:stretch>
            <a:fillRect/>
          </a:stretch>
        </p:blipFill>
        <p:spPr>
          <a:xfrm rot="20698722">
            <a:off x="3818728" y="4890678"/>
            <a:ext cx="108874" cy="624595"/>
          </a:xfrm>
          <a:prstGeom prst="rect">
            <a:avLst/>
          </a:prstGeom>
          <a:ln w="12700">
            <a:miter lim="400000"/>
          </a:ln>
        </p:spPr>
      </p:pic>
      <p:sp>
        <p:nvSpPr>
          <p:cNvPr id="102" name="Shape 1351"/>
          <p:cNvSpPr/>
          <p:nvPr/>
        </p:nvSpPr>
        <p:spPr>
          <a:xfrm flipV="1">
            <a:off x="3342532" y="5210915"/>
            <a:ext cx="507422" cy="117616"/>
          </a:xfrm>
          <a:prstGeom prst="line">
            <a:avLst/>
          </a:prstGeom>
          <a:ln w="38100">
            <a:solidFill>
              <a:srgbClr val="000000"/>
            </a:solidFill>
            <a:prstDash val="sysDot"/>
            <a:miter lim="400000"/>
          </a:ln>
        </p:spPr>
        <p:txBody>
          <a:bodyPr lIns="31750" tIns="31750" rIns="31750" bIns="31750" anchor="ctr"/>
          <a:lstStyle/>
          <a:p>
            <a:pPr>
              <a:defRPr sz="2400"/>
            </a:pPr>
            <a:endParaRPr sz="1500"/>
          </a:p>
        </p:txBody>
      </p:sp>
      <p:sp>
        <p:nvSpPr>
          <p:cNvPr id="124" name="Shape 1298"/>
          <p:cNvSpPr/>
          <p:nvPr/>
        </p:nvSpPr>
        <p:spPr>
          <a:xfrm>
            <a:off x="8603666" y="2932328"/>
            <a:ext cx="925719" cy="184304"/>
          </a:xfrm>
          <a:custGeom>
            <a:avLst/>
            <a:gdLst/>
            <a:ahLst/>
            <a:cxnLst>
              <a:cxn ang="0">
                <a:pos x="wd2" y="hd2"/>
              </a:cxn>
              <a:cxn ang="5400000">
                <a:pos x="wd2" y="hd2"/>
              </a:cxn>
              <a:cxn ang="10800000">
                <a:pos x="wd2" y="hd2"/>
              </a:cxn>
              <a:cxn ang="16200000">
                <a:pos x="wd2" y="hd2"/>
              </a:cxn>
            </a:cxnLst>
            <a:rect l="0" t="0" r="r" b="b"/>
            <a:pathLst>
              <a:path w="21600" h="16202" extrusionOk="0">
                <a:moveTo>
                  <a:pt x="0" y="16202"/>
                </a:moveTo>
                <a:cubicBezTo>
                  <a:pt x="7090" y="-5139"/>
                  <a:pt x="14290" y="-5398"/>
                  <a:pt x="21600" y="15426"/>
                </a:cubicBezTo>
              </a:path>
            </a:pathLst>
          </a:custGeom>
          <a:ln w="25400">
            <a:solidFill>
              <a:srgbClr val="000000"/>
            </a:solidFill>
            <a:miter lim="400000"/>
            <a:tailEnd type="stealth"/>
          </a:ln>
        </p:spPr>
        <p:txBody>
          <a:bodyPr/>
          <a:lstStyle/>
          <a:p>
            <a:endParaRPr sz="1812"/>
          </a:p>
        </p:txBody>
      </p:sp>
      <p:pic>
        <p:nvPicPr>
          <p:cNvPr id="125" name="pasted-image.pdf"/>
          <p:cNvPicPr>
            <a:picLocks noChangeAspect="1"/>
          </p:cNvPicPr>
          <p:nvPr/>
        </p:nvPicPr>
        <p:blipFill>
          <a:blip r:embed="rId16">
            <a:extLst/>
          </a:blip>
          <a:stretch>
            <a:fillRect/>
          </a:stretch>
        </p:blipFill>
        <p:spPr>
          <a:xfrm>
            <a:off x="8956890" y="2676193"/>
            <a:ext cx="214313" cy="222251"/>
          </a:xfrm>
          <a:prstGeom prst="rect">
            <a:avLst/>
          </a:prstGeom>
          <a:ln w="12700">
            <a:miter lim="400000"/>
          </a:ln>
        </p:spPr>
      </p:pic>
      <p:sp>
        <p:nvSpPr>
          <p:cNvPr id="126" name="Shape 1299"/>
          <p:cNvSpPr/>
          <p:nvPr/>
        </p:nvSpPr>
        <p:spPr>
          <a:xfrm>
            <a:off x="7035681" y="3265498"/>
            <a:ext cx="925719" cy="184305"/>
          </a:xfrm>
          <a:custGeom>
            <a:avLst/>
            <a:gdLst/>
            <a:ahLst/>
            <a:cxnLst>
              <a:cxn ang="0">
                <a:pos x="wd2" y="hd2"/>
              </a:cxn>
              <a:cxn ang="5400000">
                <a:pos x="wd2" y="hd2"/>
              </a:cxn>
              <a:cxn ang="10800000">
                <a:pos x="wd2" y="hd2"/>
              </a:cxn>
              <a:cxn ang="16200000">
                <a:pos x="wd2" y="hd2"/>
              </a:cxn>
            </a:cxnLst>
            <a:rect l="0" t="0" r="r" b="b"/>
            <a:pathLst>
              <a:path w="21600" h="16202" extrusionOk="0">
                <a:moveTo>
                  <a:pt x="0" y="0"/>
                </a:moveTo>
                <a:cubicBezTo>
                  <a:pt x="7090" y="21341"/>
                  <a:pt x="14290" y="21600"/>
                  <a:pt x="21600" y="776"/>
                </a:cubicBezTo>
              </a:path>
            </a:pathLst>
          </a:custGeom>
          <a:ln w="25400">
            <a:solidFill>
              <a:srgbClr val="000000"/>
            </a:solidFill>
            <a:miter lim="400000"/>
            <a:tailEnd type="stealth"/>
          </a:ln>
        </p:spPr>
        <p:txBody>
          <a:bodyPr/>
          <a:lstStyle/>
          <a:p>
            <a:endParaRPr sz="1812"/>
          </a:p>
        </p:txBody>
      </p:sp>
      <p:pic>
        <p:nvPicPr>
          <p:cNvPr id="127" name="pasted-image.pdf"/>
          <p:cNvPicPr>
            <a:picLocks noChangeAspect="1"/>
          </p:cNvPicPr>
          <p:nvPr/>
        </p:nvPicPr>
        <p:blipFill>
          <a:blip r:embed="rId17">
            <a:extLst/>
          </a:blip>
          <a:stretch>
            <a:fillRect/>
          </a:stretch>
        </p:blipFill>
        <p:spPr>
          <a:xfrm>
            <a:off x="7392875" y="3517864"/>
            <a:ext cx="206376" cy="198438"/>
          </a:xfrm>
          <a:prstGeom prst="rect">
            <a:avLst/>
          </a:prstGeom>
          <a:ln w="12700">
            <a:miter lim="400000"/>
          </a:ln>
        </p:spPr>
      </p:pic>
      <p:sp>
        <p:nvSpPr>
          <p:cNvPr id="129" name="Shape 1285"/>
          <p:cNvSpPr/>
          <p:nvPr/>
        </p:nvSpPr>
        <p:spPr>
          <a:xfrm>
            <a:off x="8018894" y="2969689"/>
            <a:ext cx="529708" cy="529708"/>
          </a:xfrm>
          <a:prstGeom prst="rect">
            <a:avLst/>
          </a:prstGeom>
          <a:noFill/>
          <a:ln w="25400" cap="flat">
            <a:solidFill>
              <a:srgbClr val="000000"/>
            </a:solidFill>
            <a:prstDash val="solid"/>
            <a:miter lim="400000"/>
          </a:ln>
          <a:effectLst/>
        </p:spPr>
        <p:txBody>
          <a:bodyPr wrap="square" lIns="31750" tIns="31750" rIns="31750" bIns="31750" numCol="1" anchor="ctr">
            <a:noAutofit/>
          </a:bodyPr>
          <a:lstStyle/>
          <a:p>
            <a:pPr>
              <a:defRPr sz="2400"/>
            </a:pPr>
            <a:endParaRPr sz="1500"/>
          </a:p>
        </p:txBody>
      </p:sp>
      <p:pic>
        <p:nvPicPr>
          <p:cNvPr id="130" name="pasted-image.pdf"/>
          <p:cNvPicPr>
            <a:picLocks noChangeAspect="1"/>
          </p:cNvPicPr>
          <p:nvPr/>
        </p:nvPicPr>
        <p:blipFill>
          <a:blip r:embed="rId19">
            <a:extLst/>
          </a:blip>
          <a:stretch>
            <a:fillRect/>
          </a:stretch>
        </p:blipFill>
        <p:spPr>
          <a:xfrm>
            <a:off x="8164682" y="3080391"/>
            <a:ext cx="238127" cy="277814"/>
          </a:xfrm>
          <a:prstGeom prst="rect">
            <a:avLst/>
          </a:prstGeom>
          <a:ln w="12700" cap="flat">
            <a:noFill/>
            <a:miter lim="400000"/>
          </a:ln>
          <a:effectLst/>
        </p:spPr>
      </p:pic>
      <p:sp>
        <p:nvSpPr>
          <p:cNvPr id="132" name="Shape 1288"/>
          <p:cNvSpPr/>
          <p:nvPr/>
        </p:nvSpPr>
        <p:spPr>
          <a:xfrm>
            <a:off x="9594082" y="2969689"/>
            <a:ext cx="529708" cy="529708"/>
          </a:xfrm>
          <a:prstGeom prst="rect">
            <a:avLst/>
          </a:prstGeom>
          <a:noFill/>
          <a:ln w="25400" cap="flat">
            <a:solidFill>
              <a:srgbClr val="000000"/>
            </a:solidFill>
            <a:prstDash val="solid"/>
            <a:miter lim="400000"/>
          </a:ln>
          <a:effectLst/>
        </p:spPr>
        <p:txBody>
          <a:bodyPr wrap="square" lIns="31750" tIns="31750" rIns="31750" bIns="31750" numCol="1" anchor="ctr">
            <a:noAutofit/>
          </a:bodyPr>
          <a:lstStyle/>
          <a:p>
            <a:pPr>
              <a:defRPr sz="2400"/>
            </a:pPr>
            <a:endParaRPr sz="1500"/>
          </a:p>
        </p:txBody>
      </p:sp>
      <p:sp>
        <p:nvSpPr>
          <p:cNvPr id="135" name="Shape 1291"/>
          <p:cNvSpPr/>
          <p:nvPr/>
        </p:nvSpPr>
        <p:spPr>
          <a:xfrm>
            <a:off x="6443584" y="2969689"/>
            <a:ext cx="529708" cy="529708"/>
          </a:xfrm>
          <a:prstGeom prst="rect">
            <a:avLst/>
          </a:prstGeom>
          <a:noFill/>
          <a:ln w="25400" cap="flat">
            <a:solidFill>
              <a:srgbClr val="000000"/>
            </a:solidFill>
            <a:prstDash val="solid"/>
            <a:miter lim="400000"/>
          </a:ln>
          <a:effectLst/>
        </p:spPr>
        <p:txBody>
          <a:bodyPr wrap="square" lIns="31750" tIns="31750" rIns="31750" bIns="31750" numCol="1" anchor="ctr">
            <a:noAutofit/>
          </a:bodyPr>
          <a:lstStyle/>
          <a:p>
            <a:pPr>
              <a:defRPr sz="2400"/>
            </a:pPr>
            <a:endParaRPr sz="1500"/>
          </a:p>
        </p:txBody>
      </p:sp>
      <p:sp>
        <p:nvSpPr>
          <p:cNvPr id="111" name="Title 1"/>
          <p:cNvSpPr txBox="1">
            <a:spLocks/>
          </p:cNvSpPr>
          <p:nvPr/>
        </p:nvSpPr>
        <p:spPr>
          <a:xfrm>
            <a:off x="1981200" y="274638"/>
            <a:ext cx="8229600" cy="1143000"/>
          </a:xfrm>
          <a:prstGeom prst="rect">
            <a:avLst/>
          </a:prstGeom>
        </p:spPr>
        <p:txBody>
          <a:bodyPr vert="horz" lIns="59531" tIns="59531" rIns="59531" bIns="59531" rtlCol="0" anchor="ctr">
            <a:normAutofit/>
          </a:bodyPr>
          <a:lstStyle>
            <a:lvl1pPr algn="ctr" defTabSz="369671" rtl="0" eaLnBrk="1" latinLnBrk="0" hangingPunct="1">
              <a:spcBef>
                <a:spcPct val="0"/>
              </a:spcBef>
              <a:buNone/>
              <a:defRPr sz="5040" kern="1200">
                <a:solidFill>
                  <a:schemeClr val="tx1"/>
                </a:solidFill>
                <a:latin typeface="+mn-lt"/>
                <a:ea typeface="+mn-ea"/>
                <a:cs typeface="+mn-cs"/>
                <a:sym typeface="Helvetica Light"/>
              </a:defRPr>
            </a:lvl1pPr>
          </a:lstStyle>
          <a:p>
            <a:r>
              <a:rPr lang="en-US" altLang="zh-CN" sz="5000" dirty="0">
                <a:latin typeface="Calibri" charset="0"/>
                <a:ea typeface="Calibri" charset="0"/>
                <a:cs typeface="Calibri" charset="0"/>
              </a:rPr>
              <a:t>Cycle </a:t>
            </a:r>
            <a:r>
              <a:rPr lang="en-US" altLang="zh-CN" sz="5000">
                <a:latin typeface="Calibri" charset="0"/>
                <a:ea typeface="Calibri" charset="0"/>
                <a:cs typeface="Calibri" charset="0"/>
              </a:rPr>
              <a:t>Consistency Loss</a:t>
            </a:r>
            <a:endParaRPr lang="en-US" sz="5000" dirty="0">
              <a:latin typeface="Calibri" charset="0"/>
              <a:ea typeface="Calibri" charset="0"/>
              <a:cs typeface="Calibri" charset="0"/>
            </a:endParaRPr>
          </a:p>
        </p:txBody>
      </p:sp>
      <mc:AlternateContent xmlns:mc="http://schemas.openxmlformats.org/markup-compatibility/2006" xmlns:a14="http://schemas.microsoft.com/office/drawing/2010/main">
        <mc:Choice Requires="a14">
          <p:sp>
            <p:nvSpPr>
              <p:cNvPr id="112" name="Rectangle 111"/>
              <p:cNvSpPr/>
              <p:nvPr/>
            </p:nvSpPr>
            <p:spPr>
              <a:xfrm>
                <a:off x="3488351" y="5709255"/>
                <a:ext cx="2510816" cy="609013"/>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2667" i="1">
                              <a:latin typeface="Cambria Math" panose="02040503050406030204" pitchFamily="18" charset="0"/>
                            </a:rPr>
                          </m:ctrlPr>
                        </m:sSubPr>
                        <m:e>
                          <m:d>
                            <m:dPr>
                              <m:begChr m:val="‖"/>
                              <m:endChr m:val="‖"/>
                              <m:ctrlPr>
                                <a:rPr lang="en-US" sz="2667" i="1">
                                  <a:latin typeface="Cambria Math" panose="02040503050406030204" pitchFamily="18" charset="0"/>
                                </a:rPr>
                              </m:ctrlPr>
                            </m:dPr>
                            <m:e>
                              <m:r>
                                <m:rPr>
                                  <m:sty m:val="p"/>
                                </m:rPr>
                                <a:rPr lang="en-US" sz="2667">
                                  <a:latin typeface="Cambria Math" panose="02040503050406030204" pitchFamily="18" charset="0"/>
                                </a:rPr>
                                <m:t>F</m:t>
                              </m:r>
                              <m:d>
                                <m:dPr>
                                  <m:ctrlPr>
                                    <a:rPr lang="en-US" sz="2667" i="1">
                                      <a:latin typeface="Cambria Math" panose="02040503050406030204" pitchFamily="18" charset="0"/>
                                    </a:rPr>
                                  </m:ctrlPr>
                                </m:dPr>
                                <m:e>
                                  <m:r>
                                    <m:rPr>
                                      <m:sty m:val="p"/>
                                    </m:rPr>
                                    <a:rPr lang="en-US" sz="2667">
                                      <a:latin typeface="Cambria Math" panose="02040503050406030204" pitchFamily="18" charset="0"/>
                                    </a:rPr>
                                    <m:t>G</m:t>
                                  </m:r>
                                  <m:d>
                                    <m:dPr>
                                      <m:ctrlPr>
                                        <a:rPr lang="en-US" sz="2667" i="1">
                                          <a:latin typeface="Cambria Math" panose="02040503050406030204" pitchFamily="18" charset="0"/>
                                        </a:rPr>
                                      </m:ctrlPr>
                                    </m:dPr>
                                    <m:e>
                                      <m:r>
                                        <m:rPr>
                                          <m:sty m:val="p"/>
                                        </m:rPr>
                                        <a:rPr lang="en-US" sz="2667">
                                          <a:latin typeface="Cambria Math" panose="02040503050406030204" pitchFamily="18" charset="0"/>
                                        </a:rPr>
                                        <m:t>x</m:t>
                                      </m:r>
                                    </m:e>
                                  </m:d>
                                </m:e>
                              </m:d>
                              <m:r>
                                <a:rPr lang="en-US" sz="2667">
                                  <a:latin typeface="Cambria Math" panose="02040503050406030204" pitchFamily="18" charset="0"/>
                                </a:rPr>
                                <m:t>−</m:t>
                              </m:r>
                              <m:r>
                                <m:rPr>
                                  <m:sty m:val="p"/>
                                </m:rPr>
                                <a:rPr lang="en-US" sz="2667">
                                  <a:latin typeface="Cambria Math" panose="02040503050406030204" pitchFamily="18" charset="0"/>
                                </a:rPr>
                                <m:t>x</m:t>
                              </m:r>
                            </m:e>
                          </m:d>
                        </m:e>
                        <m:sub>
                          <m:r>
                            <a:rPr lang="en-US" sz="2667">
                              <a:latin typeface="Cambria Math" panose="02040503050406030204" pitchFamily="18" charset="0"/>
                            </a:rPr>
                            <m:t>1</m:t>
                          </m:r>
                        </m:sub>
                      </m:sSub>
                    </m:oMath>
                  </m:oMathPara>
                </a14:m>
                <a:endParaRPr lang="en-US" sz="2667" dirty="0"/>
              </a:p>
            </p:txBody>
          </p:sp>
        </mc:Choice>
        <mc:Fallback xmlns="">
          <p:sp>
            <p:nvSpPr>
              <p:cNvPr id="112" name="Rectangle 111"/>
              <p:cNvSpPr>
                <a:spLocks noRot="1" noChangeAspect="1" noMove="1" noResize="1" noEditPoints="1" noAdjustHandles="1" noChangeArrowheads="1" noChangeShapeType="1" noTextEdit="1"/>
              </p:cNvSpPr>
              <p:nvPr/>
            </p:nvSpPr>
            <p:spPr>
              <a:xfrm>
                <a:off x="3488351" y="5709255"/>
                <a:ext cx="2510816" cy="609013"/>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Rectangle 112"/>
              <p:cNvSpPr/>
              <p:nvPr/>
            </p:nvSpPr>
            <p:spPr>
              <a:xfrm>
                <a:off x="6389986" y="5709255"/>
                <a:ext cx="2550314" cy="609013"/>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2667" i="1">
                              <a:latin typeface="Cambria Math" panose="02040503050406030204" pitchFamily="18" charset="0"/>
                            </a:rPr>
                          </m:ctrlPr>
                        </m:sSubPr>
                        <m:e>
                          <m:d>
                            <m:dPr>
                              <m:begChr m:val="‖"/>
                              <m:endChr m:val="‖"/>
                              <m:ctrlPr>
                                <a:rPr lang="en-US" sz="2667" i="1">
                                  <a:latin typeface="Cambria Math" panose="02040503050406030204" pitchFamily="18" charset="0"/>
                                </a:rPr>
                              </m:ctrlPr>
                            </m:dPr>
                            <m:e>
                              <m:r>
                                <m:rPr>
                                  <m:sty m:val="p"/>
                                </m:rPr>
                                <a:rPr lang="en-US" altLang="zh-CN" sz="2667">
                                  <a:latin typeface="Cambria Math" charset="0"/>
                                </a:rPr>
                                <m:t>G</m:t>
                              </m:r>
                              <m:d>
                                <m:dPr>
                                  <m:ctrlPr>
                                    <a:rPr lang="en-US" sz="2667" i="1">
                                      <a:latin typeface="Cambria Math" panose="02040503050406030204" pitchFamily="18" charset="0"/>
                                    </a:rPr>
                                  </m:ctrlPr>
                                </m:dPr>
                                <m:e>
                                  <m:r>
                                    <m:rPr>
                                      <m:sty m:val="p"/>
                                    </m:rPr>
                                    <a:rPr lang="en-US" altLang="zh-CN" sz="2667">
                                      <a:latin typeface="Cambria Math" charset="0"/>
                                    </a:rPr>
                                    <m:t>F</m:t>
                                  </m:r>
                                  <m:d>
                                    <m:dPr>
                                      <m:ctrlPr>
                                        <a:rPr lang="en-US" sz="2667" i="1">
                                          <a:latin typeface="Cambria Math" panose="02040503050406030204" pitchFamily="18" charset="0"/>
                                        </a:rPr>
                                      </m:ctrlPr>
                                    </m:dPr>
                                    <m:e>
                                      <m:r>
                                        <m:rPr>
                                          <m:sty m:val="p"/>
                                        </m:rPr>
                                        <a:rPr lang="en-US" altLang="zh-CN" sz="2667">
                                          <a:latin typeface="Cambria Math" charset="0"/>
                                        </a:rPr>
                                        <m:t>y</m:t>
                                      </m:r>
                                    </m:e>
                                  </m:d>
                                </m:e>
                              </m:d>
                              <m:r>
                                <a:rPr lang="en-US" sz="2667">
                                  <a:latin typeface="Cambria Math" panose="02040503050406030204" pitchFamily="18" charset="0"/>
                                </a:rPr>
                                <m:t>−</m:t>
                              </m:r>
                              <m:r>
                                <a:rPr lang="en-US" altLang="zh-CN" sz="2667" i="1">
                                  <a:latin typeface="Cambria Math" charset="0"/>
                                </a:rPr>
                                <m:t>𝑦</m:t>
                              </m:r>
                            </m:e>
                          </m:d>
                        </m:e>
                        <m:sub>
                          <m:r>
                            <a:rPr lang="en-US" sz="2667">
                              <a:latin typeface="Cambria Math" panose="02040503050406030204" pitchFamily="18" charset="0"/>
                            </a:rPr>
                            <m:t>1</m:t>
                          </m:r>
                        </m:sub>
                      </m:sSub>
                    </m:oMath>
                  </m:oMathPara>
                </a14:m>
                <a:endParaRPr lang="en-US" sz="2667" dirty="0"/>
              </a:p>
            </p:txBody>
          </p:sp>
        </mc:Choice>
        <mc:Fallback xmlns="">
          <p:sp>
            <p:nvSpPr>
              <p:cNvPr id="113" name="Rectangle 112"/>
              <p:cNvSpPr>
                <a:spLocks noRot="1" noChangeAspect="1" noMove="1" noResize="1" noEditPoints="1" noAdjustHandles="1" noChangeArrowheads="1" noChangeShapeType="1" noTextEdit="1"/>
              </p:cNvSpPr>
              <p:nvPr/>
            </p:nvSpPr>
            <p:spPr>
              <a:xfrm>
                <a:off x="6389986" y="5709255"/>
                <a:ext cx="2550314" cy="609013"/>
              </a:xfrm>
              <a:prstGeom prst="rect">
                <a:avLst/>
              </a:prstGeom>
              <a:blipFill>
                <a:blip r:embed="rId21"/>
                <a:stretch>
                  <a:fillRect/>
                </a:stretch>
              </a:blipFill>
            </p:spPr>
            <p:txBody>
              <a:bodyPr/>
              <a:lstStyle/>
              <a:p>
                <a:r>
                  <a:rPr lang="en-US">
                    <a:noFill/>
                  </a:rPr>
                  <a:t> </a:t>
                </a:r>
              </a:p>
            </p:txBody>
          </p:sp>
        </mc:Fallback>
      </mc:AlternateContent>
      <p:pic>
        <p:nvPicPr>
          <p:cNvPr id="114" name="pasted-image.pdf"/>
          <p:cNvPicPr>
            <a:picLocks noChangeAspect="1"/>
          </p:cNvPicPr>
          <p:nvPr/>
        </p:nvPicPr>
        <p:blipFill>
          <a:blip r:embed="rId22">
            <a:extLst/>
          </a:blip>
          <a:stretch>
            <a:fillRect/>
          </a:stretch>
        </p:blipFill>
        <p:spPr>
          <a:xfrm>
            <a:off x="2241239" y="3190171"/>
            <a:ext cx="187803" cy="168034"/>
          </a:xfrm>
          <a:prstGeom prst="rect">
            <a:avLst/>
          </a:prstGeom>
          <a:ln w="12700">
            <a:miter lim="400000"/>
          </a:ln>
        </p:spPr>
      </p:pic>
      <p:pic>
        <p:nvPicPr>
          <p:cNvPr id="115" name="pasted-image.pdf"/>
          <p:cNvPicPr>
            <a:picLocks noChangeAspect="1"/>
          </p:cNvPicPr>
          <p:nvPr/>
        </p:nvPicPr>
        <p:blipFill>
          <a:blip r:embed="rId23">
            <a:extLst/>
          </a:blip>
          <a:stretch>
            <a:fillRect/>
          </a:stretch>
        </p:blipFill>
        <p:spPr>
          <a:xfrm>
            <a:off x="5375859" y="3087493"/>
            <a:ext cx="190500" cy="270710"/>
          </a:xfrm>
          <a:prstGeom prst="rect">
            <a:avLst/>
          </a:prstGeom>
          <a:ln w="12700">
            <a:miter lim="400000"/>
          </a:ln>
        </p:spPr>
      </p:pic>
      <p:pic>
        <p:nvPicPr>
          <p:cNvPr id="116" name="pasted-image.pdf"/>
          <p:cNvPicPr>
            <a:picLocks noChangeAspect="1"/>
          </p:cNvPicPr>
          <p:nvPr/>
        </p:nvPicPr>
        <p:blipFill>
          <a:blip r:embed="rId24">
            <a:extLst/>
          </a:blip>
          <a:stretch>
            <a:fillRect/>
          </a:stretch>
        </p:blipFill>
        <p:spPr>
          <a:xfrm>
            <a:off x="6613186" y="3174998"/>
            <a:ext cx="190500" cy="254002"/>
          </a:xfrm>
          <a:prstGeom prst="rect">
            <a:avLst/>
          </a:prstGeom>
          <a:ln w="12700">
            <a:miter lim="400000"/>
          </a:ln>
        </p:spPr>
      </p:pic>
      <p:pic>
        <p:nvPicPr>
          <p:cNvPr id="117" name="pasted-image.pdf"/>
          <p:cNvPicPr>
            <a:picLocks noChangeAspect="1"/>
          </p:cNvPicPr>
          <p:nvPr/>
        </p:nvPicPr>
        <p:blipFill>
          <a:blip r:embed="rId25">
            <a:extLst/>
          </a:blip>
          <a:stretch>
            <a:fillRect/>
          </a:stretch>
        </p:blipFill>
        <p:spPr>
          <a:xfrm>
            <a:off x="9763684" y="3079750"/>
            <a:ext cx="190500" cy="349250"/>
          </a:xfrm>
          <a:prstGeom prst="rect">
            <a:avLst/>
          </a:prstGeom>
          <a:ln w="12700">
            <a:miter lim="400000"/>
          </a:ln>
        </p:spPr>
      </p:pic>
      <p:cxnSp>
        <p:nvCxnSpPr>
          <p:cNvPr id="119" name="Straight Arrow Connector 118"/>
          <p:cNvCxnSpPr/>
          <p:nvPr/>
        </p:nvCxnSpPr>
        <p:spPr>
          <a:xfrm>
            <a:off x="3905600" y="3566648"/>
            <a:ext cx="0" cy="3424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a:off x="8283686" y="3566648"/>
            <a:ext cx="0" cy="3424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7042578" y="6421984"/>
            <a:ext cx="5149423" cy="451342"/>
          </a:xfrm>
          <a:prstGeom prst="rect">
            <a:avLst/>
          </a:prstGeom>
          <a:noFill/>
        </p:spPr>
        <p:txBody>
          <a:bodyPr wrap="none" rtlCol="0">
            <a:spAutoFit/>
          </a:bodyPr>
          <a:lstStyle/>
          <a:p>
            <a:pPr algn="r"/>
            <a:r>
              <a:rPr lang="en-US" altLang="zh-CN" sz="2333" dirty="0">
                <a:latin typeface="+mj-lt"/>
              </a:rPr>
              <a:t>[</a:t>
            </a:r>
            <a:r>
              <a:rPr lang="en-US" sz="2333" dirty="0">
                <a:latin typeface="+mj-lt"/>
              </a:rPr>
              <a:t>Zhu*, Park*, Isola, and </a:t>
            </a:r>
            <a:r>
              <a:rPr lang="en-US" sz="2333" dirty="0" err="1">
                <a:latin typeface="+mj-lt"/>
              </a:rPr>
              <a:t>Efros</a:t>
            </a:r>
            <a:r>
              <a:rPr lang="en-US" altLang="zh-CN" sz="2333" dirty="0">
                <a:latin typeface="+mj-lt"/>
              </a:rPr>
              <a:t>,</a:t>
            </a:r>
            <a:r>
              <a:rPr lang="zh-CN" altLang="en-US" sz="2333" dirty="0">
                <a:latin typeface="+mj-lt"/>
              </a:rPr>
              <a:t> </a:t>
            </a:r>
            <a:r>
              <a:rPr lang="en-US" altLang="zh-CN" sz="2333" dirty="0">
                <a:latin typeface="+mj-lt"/>
              </a:rPr>
              <a:t>ICCV</a:t>
            </a:r>
            <a:r>
              <a:rPr lang="zh-CN" altLang="en-US" sz="2333" dirty="0">
                <a:latin typeface="+mj-lt"/>
              </a:rPr>
              <a:t> </a:t>
            </a:r>
            <a:r>
              <a:rPr lang="en-US" altLang="zh-CN" sz="2333" dirty="0">
                <a:latin typeface="+mj-lt"/>
              </a:rPr>
              <a:t>2017]</a:t>
            </a:r>
            <a:endParaRPr lang="en-US" sz="2333" dirty="0">
              <a:latin typeface="+mj-lt"/>
            </a:endParaRPr>
          </a:p>
        </p:txBody>
      </p:sp>
      <mc:AlternateContent xmlns:mc="http://schemas.openxmlformats.org/markup-compatibility/2006" xmlns:a14="http://schemas.microsoft.com/office/drawing/2010/main">
        <mc:Choice Requires="a14">
          <p:sp>
            <p:nvSpPr>
              <p:cNvPr id="68" name="Rectangle 67"/>
              <p:cNvSpPr/>
              <p:nvPr/>
            </p:nvSpPr>
            <p:spPr>
              <a:xfrm>
                <a:off x="3215518" y="3943585"/>
                <a:ext cx="1622495" cy="502766"/>
              </a:xfrm>
              <a:prstGeom prst="rect">
                <a:avLst/>
              </a:prstGeom>
            </p:spPr>
            <p:txBody>
              <a:bodyPr wrap="none">
                <a:spAutoFit/>
              </a:bodyPr>
              <a:lstStyle/>
              <a:p>
                <a:pPr algn="ctr"/>
                <a14:m>
                  <m:oMathPara xmlns:m="http://schemas.openxmlformats.org/officeDocument/2006/math">
                    <m:oMathParaPr>
                      <m:jc m:val="center"/>
                    </m:oMathParaPr>
                    <m:oMath xmlns:m="http://schemas.openxmlformats.org/officeDocument/2006/math">
                      <m:sSub>
                        <m:sSubPr>
                          <m:ctrlPr>
                            <a:rPr lang="en-US" altLang="zh-CN" sz="2667" i="1">
                              <a:latin typeface="Cambria Math" panose="02040503050406030204" pitchFamily="18" charset="0"/>
                            </a:rPr>
                          </m:ctrlPr>
                        </m:sSubPr>
                        <m:e>
                          <m:r>
                            <m:rPr>
                              <m:sty m:val="p"/>
                            </m:rPr>
                            <a:rPr lang="en-US" altLang="zh-CN" sz="2667">
                              <a:latin typeface="Cambria Math" charset="0"/>
                            </a:rPr>
                            <m:t>D</m:t>
                          </m:r>
                        </m:e>
                        <m:sub>
                          <m:r>
                            <m:rPr>
                              <m:sty m:val="p"/>
                            </m:rPr>
                            <a:rPr lang="en-US" altLang="zh-CN" sz="2667">
                              <a:latin typeface="Cambria Math" charset="0"/>
                            </a:rPr>
                            <m:t>Y</m:t>
                          </m:r>
                        </m:sub>
                      </m:sSub>
                      <m:r>
                        <a:rPr lang="en-US" altLang="zh-CN" sz="2667">
                          <a:latin typeface="Cambria Math" charset="0"/>
                        </a:rPr>
                        <m:t>(</m:t>
                      </m:r>
                      <m:r>
                        <m:rPr>
                          <m:sty m:val="p"/>
                        </m:rPr>
                        <a:rPr lang="en-US" altLang="zh-CN" sz="2667">
                          <a:latin typeface="Cambria Math" charset="0"/>
                        </a:rPr>
                        <m:t>G</m:t>
                      </m:r>
                      <m:d>
                        <m:dPr>
                          <m:ctrlPr>
                            <a:rPr lang="en-US" altLang="zh-CN" sz="2667" i="1">
                              <a:latin typeface="Cambria Math" panose="02040503050406030204" pitchFamily="18" charset="0"/>
                            </a:rPr>
                          </m:ctrlPr>
                        </m:dPr>
                        <m:e>
                          <m:r>
                            <m:rPr>
                              <m:sty m:val="p"/>
                            </m:rPr>
                            <a:rPr lang="en-US" altLang="zh-CN" sz="2667">
                              <a:latin typeface="Cambria Math" charset="0"/>
                            </a:rPr>
                            <m:t>x</m:t>
                          </m:r>
                        </m:e>
                      </m:d>
                      <m:r>
                        <a:rPr lang="en-US" altLang="zh-CN" sz="2667">
                          <a:latin typeface="Cambria Math" charset="0"/>
                        </a:rPr>
                        <m:t>)</m:t>
                      </m:r>
                    </m:oMath>
                  </m:oMathPara>
                </a14:m>
                <a:endParaRPr lang="en-US" sz="2667" dirty="0"/>
              </a:p>
            </p:txBody>
          </p:sp>
        </mc:Choice>
        <mc:Fallback xmlns="">
          <p:sp>
            <p:nvSpPr>
              <p:cNvPr id="68" name="Rectangle 67"/>
              <p:cNvSpPr>
                <a:spLocks noRot="1" noChangeAspect="1" noMove="1" noResize="1" noEditPoints="1" noAdjustHandles="1" noChangeArrowheads="1" noChangeShapeType="1" noTextEdit="1"/>
              </p:cNvSpPr>
              <p:nvPr/>
            </p:nvSpPr>
            <p:spPr>
              <a:xfrm>
                <a:off x="3215518" y="3943585"/>
                <a:ext cx="1622495" cy="502766"/>
              </a:xfrm>
              <a:prstGeom prst="rect">
                <a:avLst/>
              </a:prstGeom>
              <a:blipFill>
                <a:blip r:embed="rId26"/>
                <a:stretch>
                  <a:fillRect/>
                </a:stretch>
              </a:blipFill>
            </p:spPr>
            <p:txBody>
              <a:bodyPr/>
              <a:lstStyle/>
              <a:p>
                <a:r>
                  <a:rPr lang="en-US">
                    <a:noFill/>
                  </a:rPr>
                  <a:t> </a:t>
                </a:r>
              </a:p>
            </p:txBody>
          </p:sp>
        </mc:Fallback>
      </mc:AlternateContent>
      <p:sp>
        <p:nvSpPr>
          <p:cNvPr id="70" name="TextBox 69"/>
          <p:cNvSpPr txBox="1"/>
          <p:nvPr/>
        </p:nvSpPr>
        <p:spPr>
          <a:xfrm>
            <a:off x="1338337" y="4920096"/>
            <a:ext cx="2113079" cy="759310"/>
          </a:xfrm>
          <a:prstGeom prst="rect">
            <a:avLst/>
          </a:prstGeom>
          <a:noFill/>
        </p:spPr>
        <p:txBody>
          <a:bodyPr wrap="none" rtlCol="0">
            <a:spAutoFit/>
          </a:bodyPr>
          <a:lstStyle/>
          <a:p>
            <a:pPr algn="ctr"/>
            <a:r>
              <a:rPr lang="en-US" altLang="zh-CN" sz="2167" dirty="0"/>
              <a:t>Reconstruction</a:t>
            </a:r>
            <a:r>
              <a:rPr lang="zh-CN" altLang="en-US" sz="2167" dirty="0"/>
              <a:t> </a:t>
            </a:r>
            <a:endParaRPr lang="en-US" altLang="zh-CN" sz="2167" dirty="0"/>
          </a:p>
          <a:p>
            <a:pPr algn="ctr"/>
            <a:r>
              <a:rPr lang="en-US" altLang="zh-CN" sz="2167" dirty="0"/>
              <a:t>error</a:t>
            </a:r>
            <a:endParaRPr lang="en-US" sz="2167" dirty="0"/>
          </a:p>
        </p:txBody>
      </p:sp>
      <p:sp>
        <p:nvSpPr>
          <p:cNvPr id="71" name="TextBox 70"/>
          <p:cNvSpPr txBox="1"/>
          <p:nvPr/>
        </p:nvSpPr>
        <p:spPr>
          <a:xfrm>
            <a:off x="8855115" y="4705227"/>
            <a:ext cx="2113079" cy="759310"/>
          </a:xfrm>
          <a:prstGeom prst="rect">
            <a:avLst/>
          </a:prstGeom>
          <a:noFill/>
        </p:spPr>
        <p:txBody>
          <a:bodyPr wrap="none" rtlCol="0">
            <a:spAutoFit/>
          </a:bodyPr>
          <a:lstStyle/>
          <a:p>
            <a:pPr algn="ctr"/>
            <a:r>
              <a:rPr lang="en-US" altLang="zh-CN" sz="2167" dirty="0"/>
              <a:t>Reconstruction</a:t>
            </a:r>
            <a:r>
              <a:rPr lang="zh-CN" altLang="en-US" sz="2167" dirty="0"/>
              <a:t> </a:t>
            </a:r>
            <a:endParaRPr lang="en-US" altLang="zh-CN" sz="2167" dirty="0"/>
          </a:p>
          <a:p>
            <a:pPr algn="ctr"/>
            <a:r>
              <a:rPr lang="en-US" altLang="zh-CN" sz="2167" dirty="0"/>
              <a:t>error</a:t>
            </a:r>
            <a:endParaRPr lang="en-US" sz="2167" dirty="0"/>
          </a:p>
        </p:txBody>
      </p:sp>
      <mc:AlternateContent xmlns:mc="http://schemas.openxmlformats.org/markup-compatibility/2006" xmlns:a14="http://schemas.microsoft.com/office/drawing/2010/main">
        <mc:Choice Requires="a14">
          <p:sp>
            <p:nvSpPr>
              <p:cNvPr id="72" name="Rectangle 71"/>
              <p:cNvSpPr/>
              <p:nvPr/>
            </p:nvSpPr>
            <p:spPr>
              <a:xfrm>
                <a:off x="7585316" y="3943585"/>
                <a:ext cx="1608069" cy="502766"/>
              </a:xfrm>
              <a:prstGeom prst="rect">
                <a:avLst/>
              </a:prstGeom>
            </p:spPr>
            <p:txBody>
              <a:bodyPr wrap="none">
                <a:spAutoFit/>
              </a:bodyPr>
              <a:lstStyle/>
              <a:p>
                <a:pPr algn="ctr"/>
                <a14:m>
                  <m:oMathPara xmlns:m="http://schemas.openxmlformats.org/officeDocument/2006/math">
                    <m:oMathParaPr>
                      <m:jc m:val="center"/>
                    </m:oMathParaPr>
                    <m:oMath xmlns:m="http://schemas.openxmlformats.org/officeDocument/2006/math">
                      <m:sSub>
                        <m:sSubPr>
                          <m:ctrlPr>
                            <a:rPr lang="en-US" altLang="zh-CN" sz="2667" i="1">
                              <a:latin typeface="Cambria Math" panose="02040503050406030204" pitchFamily="18" charset="0"/>
                            </a:rPr>
                          </m:ctrlPr>
                        </m:sSubPr>
                        <m:e>
                          <m:r>
                            <m:rPr>
                              <m:sty m:val="p"/>
                            </m:rPr>
                            <a:rPr lang="en-US" altLang="zh-CN" sz="2667">
                              <a:latin typeface="Cambria Math" charset="0"/>
                            </a:rPr>
                            <m:t>D</m:t>
                          </m:r>
                        </m:e>
                        <m:sub>
                          <m:r>
                            <m:rPr>
                              <m:sty m:val="p"/>
                            </m:rPr>
                            <a:rPr lang="en-US" altLang="zh-CN" sz="2667">
                              <a:latin typeface="Cambria Math" charset="0"/>
                            </a:rPr>
                            <m:t>G</m:t>
                          </m:r>
                        </m:sub>
                      </m:sSub>
                      <m:r>
                        <a:rPr lang="en-US" altLang="zh-CN" sz="2667">
                          <a:latin typeface="Cambria Math" charset="0"/>
                        </a:rPr>
                        <m:t>(</m:t>
                      </m:r>
                      <m:r>
                        <m:rPr>
                          <m:sty m:val="p"/>
                        </m:rPr>
                        <a:rPr lang="en-US" altLang="zh-CN" sz="2667">
                          <a:latin typeface="Cambria Math" charset="0"/>
                        </a:rPr>
                        <m:t>F</m:t>
                      </m:r>
                      <m:d>
                        <m:dPr>
                          <m:ctrlPr>
                            <a:rPr lang="en-US" altLang="zh-CN" sz="2667" i="1">
                              <a:latin typeface="Cambria Math" panose="02040503050406030204" pitchFamily="18" charset="0"/>
                            </a:rPr>
                          </m:ctrlPr>
                        </m:dPr>
                        <m:e>
                          <m:r>
                            <m:rPr>
                              <m:sty m:val="p"/>
                            </m:rPr>
                            <a:rPr lang="en-US" altLang="zh-CN" sz="2667">
                              <a:latin typeface="Cambria Math" charset="0"/>
                            </a:rPr>
                            <m:t>x</m:t>
                          </m:r>
                        </m:e>
                      </m:d>
                      <m:r>
                        <a:rPr lang="en-US" altLang="zh-CN" sz="2667">
                          <a:latin typeface="Cambria Math" charset="0"/>
                        </a:rPr>
                        <m:t>)</m:t>
                      </m:r>
                    </m:oMath>
                  </m:oMathPara>
                </a14:m>
                <a:endParaRPr lang="en-US" sz="2667" dirty="0"/>
              </a:p>
            </p:txBody>
          </p:sp>
        </mc:Choice>
        <mc:Fallback xmlns="">
          <p:sp>
            <p:nvSpPr>
              <p:cNvPr id="72" name="Rectangle 71"/>
              <p:cNvSpPr>
                <a:spLocks noRot="1" noChangeAspect="1" noMove="1" noResize="1" noEditPoints="1" noAdjustHandles="1" noChangeArrowheads="1" noChangeShapeType="1" noTextEdit="1"/>
              </p:cNvSpPr>
              <p:nvPr/>
            </p:nvSpPr>
            <p:spPr>
              <a:xfrm>
                <a:off x="7585316" y="3943585"/>
                <a:ext cx="1608069" cy="502766"/>
              </a:xfrm>
              <a:prstGeom prst="rect">
                <a:avLst/>
              </a:prstGeom>
              <a:blipFill>
                <a:blip r:embed="rId27"/>
                <a:stretch>
                  <a:fillRect/>
                </a:stretch>
              </a:blipFill>
            </p:spPr>
            <p:txBody>
              <a:bodyPr/>
              <a:lstStyle/>
              <a:p>
                <a:r>
                  <a:rPr lang="en-US">
                    <a:noFill/>
                  </a:rPr>
                  <a:t> </a:t>
                </a:r>
              </a:p>
            </p:txBody>
          </p:sp>
        </mc:Fallback>
      </mc:AlternateContent>
      <p:sp>
        <p:nvSpPr>
          <p:cNvPr id="66" name="Rectangle 65"/>
          <p:cNvSpPr/>
          <p:nvPr/>
        </p:nvSpPr>
        <p:spPr>
          <a:xfrm>
            <a:off x="612729" y="6550223"/>
            <a:ext cx="1916230" cy="307777"/>
          </a:xfrm>
          <a:prstGeom prst="rect">
            <a:avLst/>
          </a:prstGeom>
        </p:spPr>
        <p:txBody>
          <a:bodyPr wrap="none">
            <a:spAutoFit/>
          </a:bodyPr>
          <a:lstStyle/>
          <a:p>
            <a:r>
              <a:rPr lang="en-US" sz="1400" dirty="0" smtClean="0">
                <a:solidFill>
                  <a:srgbClr val="000000"/>
                </a:solidFill>
                <a:latin typeface="+mn-lt"/>
              </a:rPr>
              <a:t>Slide </a:t>
            </a:r>
            <a:r>
              <a:rPr lang="en-US" sz="1400" dirty="0" err="1" smtClean="0">
                <a:solidFill>
                  <a:srgbClr val="000000"/>
                </a:solidFill>
                <a:latin typeface="+mn-lt"/>
              </a:rPr>
              <a:t>credit:Jun-Yan</a:t>
            </a:r>
            <a:r>
              <a:rPr lang="en-US" sz="1400" dirty="0" smtClean="0">
                <a:solidFill>
                  <a:srgbClr val="000000"/>
                </a:solidFill>
                <a:latin typeface="+mn-lt"/>
              </a:rPr>
              <a:t> </a:t>
            </a:r>
            <a:r>
              <a:rPr lang="en-US" sz="1400" dirty="0">
                <a:solidFill>
                  <a:srgbClr val="000000"/>
                </a:solidFill>
                <a:latin typeface="+mn-lt"/>
              </a:rPr>
              <a:t>Zhu</a:t>
            </a:r>
            <a:endParaRPr lang="en-US" sz="1400" dirty="0">
              <a:latin typeface="+mn-lt"/>
            </a:endParaRPr>
          </a:p>
        </p:txBody>
      </p:sp>
    </p:spTree>
    <p:extLst>
      <p:ext uri="{BB962C8B-B14F-4D97-AF65-F5344CB8AC3E}">
        <p14:creationId xmlns:p14="http://schemas.microsoft.com/office/powerpoint/2010/main" val="3714564628"/>
      </p:ext>
    </p:extLst>
  </p:cSld>
  <p:clrMapOvr>
    <a:masterClrMapping/>
  </p:clrMapOvr>
  <p:transition spd="med" advTm="4117"/>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Cycle GAN: Full Objective</a:t>
            </a:r>
            <a:endParaRPr lang="en-US" dirty="0"/>
          </a:p>
        </p:txBody>
      </p:sp>
      <p:sp>
        <p:nvSpPr>
          <p:cNvPr id="5" name="Content Placeholder 4"/>
          <p:cNvSpPr>
            <a:spLocks noGrp="1"/>
          </p:cNvSpPr>
          <p:nvPr>
            <p:ph idx="1"/>
          </p:nvPr>
        </p:nvSpPr>
        <p:spPr>
          <a:xfrm>
            <a:off x="609600" y="990600"/>
            <a:ext cx="8305800" cy="5135563"/>
          </a:xfrm>
        </p:spPr>
        <p:txBody>
          <a:bodyPr>
            <a:normAutofit/>
          </a:bodyPr>
          <a:lstStyle/>
          <a:p>
            <a:pPr marL="0" indent="0">
              <a:buNone/>
            </a:pPr>
            <a:endParaRPr lang="en-US" sz="2800" dirty="0" smtClean="0"/>
          </a:p>
          <a:p>
            <a:pPr marL="0" indent="0">
              <a:buNone/>
            </a:pPr>
            <a:r>
              <a:rPr lang="en-US" sz="2800" dirty="0" smtClean="0"/>
              <a:t>Produce images that look like each domain (according to discriminators) and complete a cycle</a:t>
            </a:r>
          </a:p>
          <a:p>
            <a:pPr marL="0" indent="0">
              <a:buNone/>
            </a:pPr>
            <a:endParaRPr lang="en-US" sz="2800" dirty="0"/>
          </a:p>
          <a:p>
            <a:pPr marL="0" indent="0">
              <a:buNone/>
            </a:pPr>
            <a:r>
              <a:rPr lang="en-US" sz="2800" dirty="0" smtClean="0"/>
              <a:t>For </a:t>
            </a:r>
            <a:r>
              <a:rPr lang="en-US" sz="2800" i="1" dirty="0" smtClean="0"/>
              <a:t>L</a:t>
            </a:r>
            <a:r>
              <a:rPr lang="en-US" sz="2800" i="1" baseline="-25000" dirty="0" smtClean="0"/>
              <a:t>GAN</a:t>
            </a:r>
            <a:r>
              <a:rPr lang="en-US" sz="2800" dirty="0" smtClean="0"/>
              <a:t> a squared loss is used instead of log loss</a:t>
            </a:r>
            <a:endParaRPr lang="en-US" sz="2800" baseline="-25000" dirty="0"/>
          </a:p>
        </p:txBody>
      </p:sp>
      <p:pic>
        <p:nvPicPr>
          <p:cNvPr id="6" name="Picture 5"/>
          <p:cNvPicPr>
            <a:picLocks noChangeAspect="1"/>
          </p:cNvPicPr>
          <p:nvPr/>
        </p:nvPicPr>
        <p:blipFill>
          <a:blip r:embed="rId2"/>
          <a:stretch>
            <a:fillRect/>
          </a:stretch>
        </p:blipFill>
        <p:spPr>
          <a:xfrm>
            <a:off x="762000" y="4166689"/>
            <a:ext cx="7186389" cy="2007600"/>
          </a:xfrm>
          <a:prstGeom prst="rect">
            <a:avLst/>
          </a:prstGeom>
        </p:spPr>
      </p:pic>
    </p:spTree>
    <p:extLst>
      <p:ext uri="{BB962C8B-B14F-4D97-AF65-F5344CB8AC3E}">
        <p14:creationId xmlns:p14="http://schemas.microsoft.com/office/powerpoint/2010/main" val="2566213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Collection</a:t>
            </a:r>
            <a:r>
              <a:rPr lang="zh-CN" altLang="en-US" dirty="0"/>
              <a:t> </a:t>
            </a:r>
            <a:r>
              <a:rPr lang="en-US" altLang="zh-CN" dirty="0"/>
              <a:t>Style</a:t>
            </a:r>
            <a:r>
              <a:rPr lang="zh-CN" altLang="en-US" dirty="0"/>
              <a:t> </a:t>
            </a:r>
            <a:r>
              <a:rPr lang="en-US" altLang="zh-CN" dirty="0"/>
              <a:t>Transfer</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347" y="1268760"/>
            <a:ext cx="3657600" cy="2428875"/>
          </a:xfrm>
          <a:prstGeom prst="rect">
            <a:avLst/>
          </a:prstGeom>
          <a:ln w="12700">
            <a:solidFill>
              <a:srgbClr val="000000"/>
            </a:solidFill>
            <a:miter lim="400000"/>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227" y="1268761"/>
            <a:ext cx="3657600" cy="2428875"/>
          </a:xfrm>
          <a:prstGeom prst="rect">
            <a:avLst/>
          </a:prstGeom>
          <a:ln w="12700">
            <a:solidFill>
              <a:srgbClr val="000000"/>
            </a:solidFill>
            <a:miter lim="400000"/>
          </a:ln>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1000" y="4101504"/>
            <a:ext cx="3657600" cy="2428875"/>
          </a:xfrm>
          <a:prstGeom prst="rect">
            <a:avLst/>
          </a:prstGeom>
          <a:ln w="12700">
            <a:solidFill>
              <a:srgbClr val="000000"/>
            </a:solidFill>
            <a:miter lim="400000"/>
          </a:ln>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0" y="1268761"/>
            <a:ext cx="3657600" cy="2428875"/>
          </a:xfrm>
          <a:prstGeom prst="rect">
            <a:avLst/>
          </a:prstGeom>
          <a:ln w="12700">
            <a:solidFill>
              <a:srgbClr val="000000"/>
            </a:solidFill>
            <a:miter lim="400000"/>
          </a:ln>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6227" y="4089073"/>
            <a:ext cx="3657600" cy="2428875"/>
          </a:xfrm>
          <a:prstGeom prst="rect">
            <a:avLst/>
          </a:prstGeom>
          <a:ln w="12700">
            <a:solidFill>
              <a:srgbClr val="000000"/>
            </a:solidFill>
            <a:miter lim="400000"/>
          </a:ln>
        </p:spPr>
      </p:pic>
      <p:sp>
        <p:nvSpPr>
          <p:cNvPr id="18" name="Shape 129"/>
          <p:cNvSpPr/>
          <p:nvPr/>
        </p:nvSpPr>
        <p:spPr>
          <a:xfrm>
            <a:off x="641745" y="3689547"/>
            <a:ext cx="2633942" cy="76134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2333" tIns="42333" rIns="42333" bIns="42333" numCol="1" anchor="ctr">
            <a:noAutofit/>
          </a:bodyPr>
          <a:lstStyle>
            <a:lvl1pPr>
              <a:defRPr sz="1500" b="1">
                <a:latin typeface="Helvetica"/>
                <a:ea typeface="Helvetica"/>
                <a:cs typeface="Helvetica"/>
                <a:sym typeface="Helvetica"/>
              </a:defRPr>
            </a:lvl1pPr>
          </a:lstStyle>
          <a:p>
            <a:pPr algn="ctr">
              <a:lnSpc>
                <a:spcPts val="2000"/>
              </a:lnSpc>
            </a:pPr>
            <a:r>
              <a:rPr lang="en-US" sz="2667" b="0" dirty="0">
                <a:latin typeface="+mj-lt"/>
              </a:rPr>
              <a:t>Photograph</a:t>
            </a:r>
          </a:p>
          <a:p>
            <a:pPr algn="ctr">
              <a:lnSpc>
                <a:spcPts val="2000"/>
              </a:lnSpc>
            </a:pPr>
            <a:r>
              <a:rPr lang="en-US" sz="2667" b="0" dirty="0">
                <a:latin typeface="+mj-lt"/>
              </a:rPr>
              <a:t>@ Alexei </a:t>
            </a:r>
            <a:r>
              <a:rPr lang="en-US" sz="2667" b="0" dirty="0" err="1">
                <a:latin typeface="+mj-lt"/>
              </a:rPr>
              <a:t>Efros</a:t>
            </a:r>
            <a:endParaRPr sz="2667" b="0" dirty="0">
              <a:latin typeface="+mj-lt"/>
            </a:endParaRPr>
          </a:p>
        </p:txBody>
      </p:sp>
      <p:sp>
        <p:nvSpPr>
          <p:cNvPr id="15" name="Shape 129"/>
          <p:cNvSpPr/>
          <p:nvPr/>
        </p:nvSpPr>
        <p:spPr>
          <a:xfrm>
            <a:off x="1439574" y="5607984"/>
            <a:ext cx="1850310" cy="76134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2333" tIns="42333" rIns="42333" bIns="42333" numCol="1" anchor="ctr">
            <a:noAutofit/>
          </a:bodyPr>
          <a:lstStyle>
            <a:lvl1pPr>
              <a:defRPr sz="1500" b="1">
                <a:latin typeface="Helvetica"/>
                <a:ea typeface="Helvetica"/>
                <a:cs typeface="Helvetica"/>
                <a:sym typeface="Helvetica"/>
              </a:defRPr>
            </a:lvl1pPr>
          </a:lstStyle>
          <a:p>
            <a:pPr algn="ctr"/>
            <a:r>
              <a:rPr lang="en-US" sz="2667" b="0" dirty="0">
                <a:latin typeface="+mj-lt"/>
              </a:rPr>
              <a:t>Monet</a:t>
            </a:r>
            <a:endParaRPr sz="2667" b="0" dirty="0">
              <a:latin typeface="+mj-lt"/>
            </a:endParaRPr>
          </a:p>
        </p:txBody>
      </p:sp>
      <p:sp>
        <p:nvSpPr>
          <p:cNvPr id="19" name="Shape 129"/>
          <p:cNvSpPr/>
          <p:nvPr/>
        </p:nvSpPr>
        <p:spPr>
          <a:xfrm>
            <a:off x="95333" y="5607984"/>
            <a:ext cx="1850310" cy="76134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2333" tIns="42333" rIns="42333" bIns="42333" numCol="1" anchor="ctr">
            <a:noAutofit/>
          </a:bodyPr>
          <a:lstStyle>
            <a:lvl1pPr>
              <a:defRPr sz="1500" b="1">
                <a:latin typeface="Helvetica"/>
                <a:ea typeface="Helvetica"/>
                <a:cs typeface="Helvetica"/>
                <a:sym typeface="Helvetica"/>
              </a:defRPr>
            </a:lvl1pPr>
          </a:lstStyle>
          <a:p>
            <a:pPr algn="ctr"/>
            <a:r>
              <a:rPr lang="en-US" sz="2667" b="0" dirty="0">
                <a:latin typeface="+mj-lt"/>
              </a:rPr>
              <a:t>Van Gogh</a:t>
            </a:r>
            <a:endParaRPr sz="2667" b="0" dirty="0">
              <a:latin typeface="+mj-lt"/>
            </a:endParaRPr>
          </a:p>
        </p:txBody>
      </p:sp>
      <p:sp>
        <p:nvSpPr>
          <p:cNvPr id="20" name="Shape 129"/>
          <p:cNvSpPr/>
          <p:nvPr/>
        </p:nvSpPr>
        <p:spPr>
          <a:xfrm>
            <a:off x="1425377" y="4922839"/>
            <a:ext cx="1850310" cy="76134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2333" tIns="42333" rIns="42333" bIns="42333" numCol="1" anchor="ctr">
            <a:noAutofit/>
          </a:bodyPr>
          <a:lstStyle>
            <a:lvl1pPr>
              <a:defRPr sz="1500" b="1">
                <a:latin typeface="Helvetica"/>
                <a:ea typeface="Helvetica"/>
                <a:cs typeface="Helvetica"/>
                <a:sym typeface="Helvetica"/>
              </a:defRPr>
            </a:lvl1pPr>
          </a:lstStyle>
          <a:p>
            <a:pPr algn="ctr"/>
            <a:r>
              <a:rPr lang="en-US" sz="2667" b="0" dirty="0">
                <a:latin typeface="+mj-lt"/>
              </a:rPr>
              <a:t>Cezanne</a:t>
            </a:r>
            <a:endParaRPr sz="2667" b="0" dirty="0">
              <a:latin typeface="+mj-lt"/>
            </a:endParaRPr>
          </a:p>
        </p:txBody>
      </p:sp>
      <p:sp>
        <p:nvSpPr>
          <p:cNvPr id="21" name="Shape 129"/>
          <p:cNvSpPr/>
          <p:nvPr/>
        </p:nvSpPr>
        <p:spPr>
          <a:xfrm>
            <a:off x="95333" y="4922839"/>
            <a:ext cx="1850310" cy="76134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2333" tIns="42333" rIns="42333" bIns="42333" numCol="1" anchor="ctr">
            <a:noAutofit/>
          </a:bodyPr>
          <a:lstStyle>
            <a:lvl1pPr>
              <a:defRPr sz="1500" b="1">
                <a:latin typeface="Helvetica"/>
                <a:ea typeface="Helvetica"/>
                <a:cs typeface="Helvetica"/>
                <a:sym typeface="Helvetica"/>
              </a:defRPr>
            </a:lvl1pPr>
          </a:lstStyle>
          <a:p>
            <a:pPr algn="ctr"/>
            <a:r>
              <a:rPr lang="en-US" sz="2667" b="0" dirty="0">
                <a:latin typeface="+mj-lt"/>
              </a:rPr>
              <a:t>Ukiyo-e</a:t>
            </a:r>
            <a:endParaRPr sz="2667" b="0" dirty="0">
              <a:latin typeface="+mj-lt"/>
            </a:endParaRPr>
          </a:p>
        </p:txBody>
      </p:sp>
      <p:sp>
        <p:nvSpPr>
          <p:cNvPr id="13" name="Rectangle 12"/>
          <p:cNvSpPr/>
          <p:nvPr/>
        </p:nvSpPr>
        <p:spPr>
          <a:xfrm>
            <a:off x="612729" y="6550223"/>
            <a:ext cx="2538259" cy="307777"/>
          </a:xfrm>
          <a:prstGeom prst="rect">
            <a:avLst/>
          </a:prstGeom>
        </p:spPr>
        <p:txBody>
          <a:bodyPr wrap="none">
            <a:spAutoFit/>
          </a:bodyPr>
          <a:lstStyle/>
          <a:p>
            <a:r>
              <a:rPr lang="en-US" sz="1400" dirty="0" smtClean="0">
                <a:solidFill>
                  <a:srgbClr val="000000"/>
                </a:solidFill>
                <a:latin typeface="+mn-lt"/>
              </a:rPr>
              <a:t>Results slides </a:t>
            </a:r>
            <a:r>
              <a:rPr lang="en-US" sz="1400" dirty="0" err="1" smtClean="0">
                <a:solidFill>
                  <a:srgbClr val="000000"/>
                </a:solidFill>
                <a:latin typeface="+mn-lt"/>
              </a:rPr>
              <a:t>credit:Jun-Yan</a:t>
            </a:r>
            <a:r>
              <a:rPr lang="en-US" sz="1400" dirty="0" smtClean="0">
                <a:solidFill>
                  <a:srgbClr val="000000"/>
                </a:solidFill>
                <a:latin typeface="+mn-lt"/>
              </a:rPr>
              <a:t> </a:t>
            </a:r>
            <a:r>
              <a:rPr lang="en-US" sz="1400" dirty="0">
                <a:solidFill>
                  <a:srgbClr val="000000"/>
                </a:solidFill>
                <a:latin typeface="+mn-lt"/>
              </a:rPr>
              <a:t>Zhu</a:t>
            </a:r>
            <a:endParaRPr lang="en-US" sz="1400" dirty="0">
              <a:latin typeface="+mn-lt"/>
            </a:endParaRPr>
          </a:p>
        </p:txBody>
      </p:sp>
    </p:spTree>
    <p:extLst>
      <p:ext uri="{BB962C8B-B14F-4D97-AF65-F5344CB8AC3E}">
        <p14:creationId xmlns:p14="http://schemas.microsoft.com/office/powerpoint/2010/main" val="76177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1.90972E-6 -3.88889E-6 L 0.30122 -0.31192 " pathEditMode="relative" rAng="0" ptsTypes="AA">
                                      <p:cBhvr>
                                        <p:cTn id="16" dur="1000" fill="hold"/>
                                        <p:tgtEl>
                                          <p:spTgt spid="15"/>
                                        </p:tgtEl>
                                        <p:attrNameLst>
                                          <p:attrName>ppt_x</p:attrName>
                                          <p:attrName>ppt_y</p:attrName>
                                        </p:attrNameLst>
                                      </p:cBhvr>
                                      <p:rCtr x="15061" y="-15606"/>
                                    </p:animMotion>
                                  </p:childTnLst>
                                </p:cTn>
                              </p:par>
                              <p:par>
                                <p:cTn id="17" presetID="42" presetClass="path" presetSubtype="0" accel="50000" decel="50000" fill="hold" grpId="1" nodeType="withEffect">
                                  <p:stCondLst>
                                    <p:cond delay="0"/>
                                  </p:stCondLst>
                                  <p:childTnLst>
                                    <p:animMotion origin="layout" path="M 1.14583E-6 -3.88889E-6 L 0.73622 -0.31192 " pathEditMode="relative" rAng="0" ptsTypes="AA">
                                      <p:cBhvr>
                                        <p:cTn id="18" dur="1000" fill="hold"/>
                                        <p:tgtEl>
                                          <p:spTgt spid="19"/>
                                        </p:tgtEl>
                                        <p:attrNameLst>
                                          <p:attrName>ppt_x</p:attrName>
                                          <p:attrName>ppt_y</p:attrName>
                                        </p:attrNameLst>
                                      </p:cBhvr>
                                      <p:rCtr x="36806" y="-15606"/>
                                    </p:animMotion>
                                  </p:childTnLst>
                                </p:cTn>
                              </p:par>
                              <p:par>
                                <p:cTn id="19" presetID="42" presetClass="path" presetSubtype="0" accel="50000" decel="50000" fill="hold" grpId="1" nodeType="withEffect">
                                  <p:stCondLst>
                                    <p:cond delay="0"/>
                                  </p:stCondLst>
                                  <p:childTnLst>
                                    <p:animMotion origin="layout" path="M 1.66667E-6 -1.04938E-6 L 0.30241 0.19908 " pathEditMode="relative" rAng="0" ptsTypes="AA">
                                      <p:cBhvr>
                                        <p:cTn id="20" dur="1000" fill="hold"/>
                                        <p:tgtEl>
                                          <p:spTgt spid="20"/>
                                        </p:tgtEl>
                                        <p:attrNameLst>
                                          <p:attrName>ppt_x</p:attrName>
                                          <p:attrName>ppt_y</p:attrName>
                                        </p:attrNameLst>
                                      </p:cBhvr>
                                      <p:rCtr x="15115" y="9954"/>
                                    </p:animMotion>
                                  </p:childTnLst>
                                </p:cTn>
                              </p:par>
                              <p:par>
                                <p:cTn id="21" presetID="42" presetClass="path" presetSubtype="0" accel="50000" decel="50000" fill="hold" grpId="1" nodeType="withEffect">
                                  <p:stCondLst>
                                    <p:cond delay="0"/>
                                  </p:stCondLst>
                                  <p:childTnLst>
                                    <p:animMotion origin="layout" path="M 1.14583E-6 -1.04938E-6 L 0.72645 0.19908 " pathEditMode="relative" rAng="0" ptsTypes="AA">
                                      <p:cBhvr>
                                        <p:cTn id="22" dur="1000" fill="hold"/>
                                        <p:tgtEl>
                                          <p:spTgt spid="21"/>
                                        </p:tgtEl>
                                        <p:attrNameLst>
                                          <p:attrName>ppt_x</p:attrName>
                                          <p:attrName>ppt_y</p:attrName>
                                        </p:attrNameLst>
                                      </p:cBhvr>
                                      <p:rCtr x="36317" y="99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9" grpId="0"/>
      <p:bldP spid="19" grpId="1"/>
      <p:bldP spid="20" grpId="0"/>
      <p:bldP spid="20" grpId="1"/>
      <p:bldP spid="21" grpId="0"/>
      <p:bldP spid="2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Automatically Detecting CG</a:t>
            </a:r>
            <a:endParaRPr lang="en-US" dirty="0"/>
          </a:p>
        </p:txBody>
      </p:sp>
      <p:sp>
        <p:nvSpPr>
          <p:cNvPr id="3" name="Content Placeholder 2"/>
          <p:cNvSpPr>
            <a:spLocks noGrp="1"/>
          </p:cNvSpPr>
          <p:nvPr>
            <p:ph idx="1"/>
          </p:nvPr>
        </p:nvSpPr>
        <p:spPr>
          <a:xfrm>
            <a:off x="609600" y="990600"/>
            <a:ext cx="8458200" cy="5135563"/>
          </a:xfrm>
        </p:spPr>
        <p:txBody>
          <a:bodyPr>
            <a:normAutofit fontScale="92500"/>
          </a:bodyPr>
          <a:lstStyle/>
          <a:p>
            <a:r>
              <a:rPr lang="en-US" dirty="0" smtClean="0"/>
              <a:t>Sketch of approach</a:t>
            </a:r>
          </a:p>
          <a:p>
            <a:pPr lvl="1"/>
            <a:r>
              <a:rPr lang="en-US" dirty="0" smtClean="0"/>
              <a:t>Intuition: natural images have predictable statistics (e.g., power law for frequency); CG images may have different statistics due to difficulty in creating detail</a:t>
            </a:r>
            <a:endParaRPr lang="en-US" dirty="0"/>
          </a:p>
          <a:p>
            <a:pPr lvl="1"/>
            <a:r>
              <a:rPr lang="en-US" dirty="0" smtClean="0"/>
              <a:t>Decompose the image into wavelet coefficients and compute statistics of these coefficients</a:t>
            </a:r>
          </a:p>
          <a:p>
            <a:pPr lvl="1"/>
            <a:r>
              <a:rPr lang="en-US" dirty="0" smtClean="0"/>
              <a:t>Train a classifier to distinguish between CG and Real based on these features</a:t>
            </a:r>
          </a:p>
          <a:p>
            <a:pPr lvl="2"/>
            <a:r>
              <a:rPr lang="en-US" dirty="0" smtClean="0"/>
              <a:t>Train RBF SVM with 32,000 real images and 4,800 fake images</a:t>
            </a:r>
          </a:p>
          <a:p>
            <a:pPr lvl="2"/>
            <a:r>
              <a:rPr lang="en-US" dirty="0" smtClean="0"/>
              <a:t>Real images from </a:t>
            </a:r>
            <a:r>
              <a:rPr lang="en-US" dirty="0" smtClean="0">
                <a:hlinkClick r:id="rId2"/>
              </a:rPr>
              <a:t>http://www.freefoto.com</a:t>
            </a:r>
            <a:endParaRPr lang="en-US" dirty="0" smtClean="0"/>
          </a:p>
          <a:p>
            <a:pPr lvl="2"/>
            <a:r>
              <a:rPr lang="en-US" dirty="0" smtClean="0"/>
              <a:t>Fake images from </a:t>
            </a:r>
            <a:r>
              <a:rPr lang="en-US" dirty="0" smtClean="0">
                <a:hlinkClick r:id="rId3"/>
              </a:rPr>
              <a:t>http://www.raph.com</a:t>
            </a:r>
            <a:r>
              <a:rPr lang="en-US" dirty="0" smtClean="0"/>
              <a:t> and </a:t>
            </a:r>
            <a:r>
              <a:rPr lang="en-US" dirty="0" smtClean="0">
                <a:hlinkClick r:id="rId4"/>
              </a:rPr>
              <a:t>http://www.irtc.org/irtc/</a:t>
            </a:r>
            <a:endParaRPr lang="en-US" dirty="0"/>
          </a:p>
        </p:txBody>
      </p:sp>
      <p:sp>
        <p:nvSpPr>
          <p:cNvPr id="4" name="TextBox 3"/>
          <p:cNvSpPr txBox="1"/>
          <p:nvPr/>
        </p:nvSpPr>
        <p:spPr>
          <a:xfrm>
            <a:off x="1524001"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3482" y="471493"/>
            <a:ext cx="2147662" cy="1381144"/>
          </a:xfrm>
          <a:prstGeom prst="rect">
            <a:avLst/>
          </a:prstGeom>
          <a:ln w="12700">
            <a:solidFill>
              <a:srgbClr val="000000"/>
            </a:solidFill>
            <a:miter lim="400000"/>
          </a:ln>
        </p:spPr>
      </p:pic>
      <p:sp>
        <p:nvSpPr>
          <p:cNvPr id="13" name="TextBox 12"/>
          <p:cNvSpPr txBox="1"/>
          <p:nvPr/>
        </p:nvSpPr>
        <p:spPr>
          <a:xfrm>
            <a:off x="7859596" y="31423"/>
            <a:ext cx="1355436" cy="502766"/>
          </a:xfrm>
          <a:prstGeom prst="rect">
            <a:avLst/>
          </a:prstGeom>
          <a:noFill/>
        </p:spPr>
        <p:txBody>
          <a:bodyPr wrap="none" rtlCol="0">
            <a:spAutoFit/>
          </a:bodyPr>
          <a:lstStyle/>
          <a:p>
            <a:pPr algn="ctr"/>
            <a:r>
              <a:rPr lang="en-US" sz="2667" dirty="0">
                <a:latin typeface="+mj-lt"/>
                <a:cs typeface="Times New Roman" panose="02020603050405020304" pitchFamily="18" charset="0"/>
              </a:rPr>
              <a:t>Cezanne</a:t>
            </a:r>
          </a:p>
        </p:txBody>
      </p:sp>
      <p:pic>
        <p:nvPicPr>
          <p:cNvPr id="19" name="Picture 20" descr="http://kancho.banatao.berkeley.edu:4000/images/style-transfer/cezanne/2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3482" y="2017489"/>
            <a:ext cx="2147662" cy="1381144"/>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30" descr="http://kancho.banatao.berkeley.edu:4000/images/style-transfer/cezanne/7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3482" y="3563484"/>
            <a:ext cx="2147662" cy="155988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9799238" y="31423"/>
            <a:ext cx="2147662" cy="6637937"/>
            <a:chOff x="11759086" y="37708"/>
            <a:chExt cx="2577194" cy="7965524"/>
          </a:xfrm>
        </p:grpSpPr>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59086" y="565791"/>
              <a:ext cx="2577194" cy="1657373"/>
            </a:xfrm>
            <a:prstGeom prst="rect">
              <a:avLst/>
            </a:prstGeom>
            <a:ln w="12700">
              <a:solidFill>
                <a:srgbClr val="000000"/>
              </a:solidFill>
              <a:miter lim="400000"/>
            </a:ln>
          </p:spPr>
        </p:pic>
        <p:sp>
          <p:nvSpPr>
            <p:cNvPr id="9" name="TextBox 8"/>
            <p:cNvSpPr txBox="1"/>
            <p:nvPr/>
          </p:nvSpPr>
          <p:spPr>
            <a:xfrm>
              <a:off x="12300671" y="37708"/>
              <a:ext cx="1494025" cy="603319"/>
            </a:xfrm>
            <a:prstGeom prst="rect">
              <a:avLst/>
            </a:prstGeom>
            <a:noFill/>
          </p:spPr>
          <p:txBody>
            <a:bodyPr wrap="none" rtlCol="0">
              <a:spAutoFit/>
            </a:bodyPr>
            <a:lstStyle/>
            <a:p>
              <a:pPr algn="ctr"/>
              <a:r>
                <a:rPr lang="en-US" sz="2667" dirty="0">
                  <a:latin typeface="+mj-lt"/>
                  <a:cs typeface="Times New Roman" panose="02020603050405020304" pitchFamily="18" charset="0"/>
                </a:rPr>
                <a:t>Ukiyo-e</a:t>
              </a:r>
            </a:p>
          </p:txBody>
        </p:sp>
        <p:pic>
          <p:nvPicPr>
            <p:cNvPr id="15" name="Picture 18" descr="http://kancho.banatao.berkeley.edu:4000/images/style-transfer/ukiyoe/2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59086" y="2420986"/>
              <a:ext cx="2577194" cy="1657373"/>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8" descr="http://kancho.banatao.berkeley.edu:4000/images/style-transfer/ukiyoe/7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759086" y="4276181"/>
              <a:ext cx="2577194" cy="1871856"/>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48" descr="http://kancho.banatao.berkeley.edu:4000/images/style-transfer/ukiyoe/1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759086" y="6345859"/>
              <a:ext cx="2577194" cy="1657373"/>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35" name="Group 34"/>
          <p:cNvGrpSpPr/>
          <p:nvPr/>
        </p:nvGrpSpPr>
        <p:grpSpPr>
          <a:xfrm>
            <a:off x="2791972" y="31423"/>
            <a:ext cx="2147662" cy="6637937"/>
            <a:chOff x="3350367" y="37708"/>
            <a:chExt cx="2577194" cy="7965524"/>
          </a:xfrm>
        </p:grpSpPr>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50367" y="565791"/>
              <a:ext cx="2577194" cy="1657373"/>
            </a:xfrm>
            <a:prstGeom prst="rect">
              <a:avLst/>
            </a:prstGeom>
            <a:ln w="12700">
              <a:solidFill>
                <a:srgbClr val="000000"/>
              </a:solidFill>
              <a:miter lim="400000"/>
            </a:ln>
          </p:spPr>
        </p:pic>
        <p:sp>
          <p:nvSpPr>
            <p:cNvPr id="10" name="TextBox 9"/>
            <p:cNvSpPr txBox="1"/>
            <p:nvPr/>
          </p:nvSpPr>
          <p:spPr>
            <a:xfrm>
              <a:off x="3967588" y="37708"/>
              <a:ext cx="1342753" cy="603319"/>
            </a:xfrm>
            <a:prstGeom prst="rect">
              <a:avLst/>
            </a:prstGeom>
            <a:noFill/>
          </p:spPr>
          <p:txBody>
            <a:bodyPr wrap="none" rtlCol="0">
              <a:spAutoFit/>
            </a:bodyPr>
            <a:lstStyle/>
            <a:p>
              <a:pPr algn="ctr"/>
              <a:r>
                <a:rPr lang="en-US" sz="2667" dirty="0">
                  <a:latin typeface="+mj-lt"/>
                  <a:cs typeface="Times New Roman" panose="02020603050405020304" pitchFamily="18" charset="0"/>
                </a:rPr>
                <a:t>Monet</a:t>
              </a:r>
            </a:p>
          </p:txBody>
        </p:sp>
        <p:pic>
          <p:nvPicPr>
            <p:cNvPr id="16" name="Picture 14" descr="http://kancho.banatao.berkeley.edu:4000/images/style-transfer/monet/20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50367" y="2420986"/>
              <a:ext cx="2577194" cy="1657373"/>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Picture 24" descr="http://kancho.banatao.berkeley.edu:4000/images/style-transfer/monet/77.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50367" y="4276181"/>
              <a:ext cx="2577194" cy="1871856"/>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44" descr="http://kancho.banatao.berkeley.edu:4000/images/style-transfer/monet/10.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50367" y="6345859"/>
              <a:ext cx="2577194" cy="1657373"/>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34" name="Group 33"/>
          <p:cNvGrpSpPr/>
          <p:nvPr/>
        </p:nvGrpSpPr>
        <p:grpSpPr>
          <a:xfrm>
            <a:off x="245100" y="31423"/>
            <a:ext cx="2147662" cy="6637937"/>
            <a:chOff x="294120" y="37708"/>
            <a:chExt cx="2577194" cy="7965524"/>
          </a:xfrm>
        </p:grpSpPr>
        <p:pic>
          <p:nvPicPr>
            <p:cNvPr id="4" name="Picture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4120" y="565791"/>
              <a:ext cx="2577194" cy="1657373"/>
            </a:xfrm>
            <a:prstGeom prst="rect">
              <a:avLst/>
            </a:prstGeom>
            <a:ln w="12700">
              <a:solidFill>
                <a:srgbClr val="000000"/>
              </a:solidFill>
              <a:miter lim="400000"/>
            </a:ln>
          </p:spPr>
        </p:pic>
        <p:sp>
          <p:nvSpPr>
            <p:cNvPr id="11" name="TextBox 10"/>
            <p:cNvSpPr txBox="1"/>
            <p:nvPr/>
          </p:nvSpPr>
          <p:spPr>
            <a:xfrm>
              <a:off x="1023719" y="37708"/>
              <a:ext cx="1117998" cy="603319"/>
            </a:xfrm>
            <a:prstGeom prst="rect">
              <a:avLst/>
            </a:prstGeom>
            <a:noFill/>
          </p:spPr>
          <p:txBody>
            <a:bodyPr wrap="none" rtlCol="0">
              <a:spAutoFit/>
            </a:bodyPr>
            <a:lstStyle/>
            <a:p>
              <a:pPr algn="ctr"/>
              <a:r>
                <a:rPr lang="en-US" sz="2667" dirty="0">
                  <a:latin typeface="+mj-lt"/>
                  <a:cs typeface="Times New Roman" panose="02020603050405020304" pitchFamily="18" charset="0"/>
                </a:rPr>
                <a:t>Input</a:t>
              </a:r>
              <a:r>
                <a:rPr lang="en-US" sz="1667" dirty="0">
                  <a:latin typeface="Times New Roman" panose="02020603050405020304" pitchFamily="18" charset="0"/>
                  <a:cs typeface="Times New Roman" panose="02020603050405020304" pitchFamily="18" charset="0"/>
                </a:rPr>
                <a:t>	</a:t>
              </a:r>
            </a:p>
          </p:txBody>
        </p:sp>
        <p:pic>
          <p:nvPicPr>
            <p:cNvPr id="17" name="Picture 12" descr="http://kancho.banatao.berkeley.edu:4000/images/style-transfer/original/20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4120" y="2420986"/>
              <a:ext cx="2577194" cy="1657373"/>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22" descr="http://kancho.banatao.berkeley.edu:4000/images/style-transfer/original/77.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4120" y="4276181"/>
              <a:ext cx="2577194" cy="1871856"/>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 name="Picture 42" descr="http://kancho.banatao.berkeley.edu:4000/images/style-transfer/original/10.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4120" y="6345859"/>
              <a:ext cx="2577194" cy="1657373"/>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36" name="Group 35"/>
          <p:cNvGrpSpPr/>
          <p:nvPr/>
        </p:nvGrpSpPr>
        <p:grpSpPr>
          <a:xfrm>
            <a:off x="5127727" y="31423"/>
            <a:ext cx="2147662" cy="6637937"/>
            <a:chOff x="6153273" y="37708"/>
            <a:chExt cx="2577194" cy="7965524"/>
          </a:xfrm>
        </p:grpSpPr>
        <p:pic>
          <p:nvPicPr>
            <p:cNvPr id="5" name="Picture 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153273" y="565791"/>
              <a:ext cx="2577194" cy="1657373"/>
            </a:xfrm>
            <a:prstGeom prst="rect">
              <a:avLst/>
            </a:prstGeom>
            <a:ln w="12700">
              <a:solidFill>
                <a:srgbClr val="000000"/>
              </a:solidFill>
              <a:miter lim="400000"/>
            </a:ln>
          </p:spPr>
        </p:pic>
        <p:sp>
          <p:nvSpPr>
            <p:cNvPr id="12" name="TextBox 11"/>
            <p:cNvSpPr txBox="1"/>
            <p:nvPr/>
          </p:nvSpPr>
          <p:spPr>
            <a:xfrm>
              <a:off x="6531698" y="37708"/>
              <a:ext cx="1820345" cy="603319"/>
            </a:xfrm>
            <a:prstGeom prst="rect">
              <a:avLst/>
            </a:prstGeom>
            <a:noFill/>
          </p:spPr>
          <p:txBody>
            <a:bodyPr wrap="none" rtlCol="0">
              <a:spAutoFit/>
            </a:bodyPr>
            <a:lstStyle/>
            <a:p>
              <a:pPr algn="ctr"/>
              <a:r>
                <a:rPr lang="en-US" sz="2667" dirty="0">
                  <a:latin typeface="+mj-lt"/>
                  <a:cs typeface="Times New Roman" panose="02020603050405020304" pitchFamily="18" charset="0"/>
                </a:rPr>
                <a:t>Van Gogh</a:t>
              </a:r>
            </a:p>
          </p:txBody>
        </p:sp>
        <p:pic>
          <p:nvPicPr>
            <p:cNvPr id="18" name="Picture 16" descr="http://kancho.banatao.berkeley.edu:4000/images/style-transfer/vangogh/20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153273" y="2420986"/>
              <a:ext cx="2577194" cy="1657373"/>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26" descr="http://kancho.banatao.berkeley.edu:4000/images/style-transfer/vangogh/77.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153273" y="4276181"/>
              <a:ext cx="2577194" cy="1871856"/>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46" descr="http://kancho.banatao.berkeley.edu:4000/images/style-transfer/vangogh/10.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153273" y="6345859"/>
              <a:ext cx="2577194" cy="1657373"/>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31" name="Picture 50" descr="http://kancho.banatao.berkeley.edu:4000/images/style-transfer/cezanne/10.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463482" y="5288216"/>
            <a:ext cx="2147662" cy="1381144"/>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3" name="Straight Connector 32"/>
          <p:cNvCxnSpPr/>
          <p:nvPr/>
        </p:nvCxnSpPr>
        <p:spPr>
          <a:xfrm>
            <a:off x="2588877" y="309850"/>
            <a:ext cx="0" cy="6553200"/>
          </a:xfrm>
          <a:prstGeom prst="line">
            <a:avLst/>
          </a:prstGeom>
          <a:ln w="762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031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altLang="zh-CN" dirty="0"/>
                  <a:t>Monet’s</a:t>
                </a:r>
                <a:r>
                  <a:rPr lang="zh-CN" altLang="en-US" dirty="0"/>
                  <a:t> </a:t>
                </a:r>
                <a:r>
                  <a:rPr lang="en-US" altLang="zh-CN" dirty="0"/>
                  <a:t>paintings</a:t>
                </a:r>
                <a:r>
                  <a:rPr lang="zh-CN" altLang="en-US" dirty="0"/>
                  <a:t> </a:t>
                </a:r>
                <a14:m>
                  <m:oMath xmlns:m="http://schemas.openxmlformats.org/officeDocument/2006/math">
                    <m:r>
                      <a:rPr lang="en-US" altLang="zh-CN" b="0" i="1" smtClean="0">
                        <a:latin typeface="Cambria Math" charset="0"/>
                      </a:rPr>
                      <m:t>→</m:t>
                    </m:r>
                  </m:oMath>
                </a14:m>
                <a:r>
                  <a:rPr lang="zh-CN" altLang="en-US" dirty="0"/>
                  <a:t> </a:t>
                </a:r>
                <a:r>
                  <a:rPr lang="en-US" altLang="zh-CN" dirty="0"/>
                  <a:t>photos</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t="-8444" b="-28000"/>
                </a:stretch>
              </a:blipFill>
            </p:spPr>
            <p:txBody>
              <a:bodyPr/>
              <a:lstStyle/>
              <a:p>
                <a:r>
                  <a:rPr lang="en-US">
                    <a:noFill/>
                  </a:rPr>
                  <a:t> </a:t>
                </a:r>
              </a:p>
            </p:txBody>
          </p:sp>
        </mc:Fallback>
      </mc:AlternateContent>
      <p:pic>
        <p:nvPicPr>
          <p:cNvPr id="7" name="pasted-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1316" y="1508787"/>
            <a:ext cx="5715000" cy="4668591"/>
          </a:xfrm>
          <a:prstGeom prst="rect">
            <a:avLst/>
          </a:prstGeom>
          <a:ln w="12700">
            <a:solidFill>
              <a:srgbClr val="000000"/>
            </a:solidFill>
            <a:miter lim="400000"/>
          </a:ln>
        </p:spPr>
      </p:pic>
      <p:pic>
        <p:nvPicPr>
          <p:cNvPr id="8" name="pasted-imag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980" y="1508787"/>
            <a:ext cx="5715000" cy="4668591"/>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7831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taesung89.github.io/cyclegan/images/monet-to-photo-512-small-idt/real_A/00367.pn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980" y="1694613"/>
            <a:ext cx="5715000" cy="426720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descr="https://taesung89.github.io/cyclegan/images/monet-to-photo-512-small-idt/fake_B/00367.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980" y="1694613"/>
            <a:ext cx="5715000" cy="426720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altLang="zh-CN" dirty="0"/>
                  <a:t>Monet’s</a:t>
                </a:r>
                <a:r>
                  <a:rPr lang="zh-CN" altLang="en-US" dirty="0"/>
                  <a:t> </a:t>
                </a:r>
                <a:r>
                  <a:rPr lang="en-US" altLang="zh-CN" dirty="0"/>
                  <a:t>paintings</a:t>
                </a:r>
                <a:r>
                  <a:rPr lang="zh-CN" altLang="en-US" dirty="0"/>
                  <a:t> </a:t>
                </a:r>
                <a14:m>
                  <m:oMath xmlns:m="http://schemas.openxmlformats.org/officeDocument/2006/math">
                    <m:r>
                      <a:rPr lang="en-US" altLang="zh-CN" b="0" i="1" smtClean="0">
                        <a:latin typeface="Cambria Math" charset="0"/>
                      </a:rPr>
                      <m:t>→</m:t>
                    </m:r>
                  </m:oMath>
                </a14:m>
                <a:r>
                  <a:rPr lang="zh-CN" altLang="en-US" dirty="0"/>
                  <a:t> </a:t>
                </a:r>
                <a:r>
                  <a:rPr lang="en-US" altLang="zh-CN" dirty="0"/>
                  <a:t>photos</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4"/>
                <a:stretch>
                  <a:fillRect t="-8444" b="-28000"/>
                </a:stretch>
              </a:blipFill>
            </p:spPr>
            <p:txBody>
              <a:bodyPr/>
              <a:lstStyle/>
              <a:p>
                <a:r>
                  <a:rPr lang="en-US">
                    <a:noFill/>
                  </a:rPr>
                  <a:t> </a:t>
                </a:r>
              </a:p>
            </p:txBody>
          </p:sp>
        </mc:Fallback>
      </mc:AlternateContent>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4620" y="1694613"/>
            <a:ext cx="5591744" cy="4267200"/>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0300" y="1694613"/>
            <a:ext cx="5591744" cy="426720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9945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asted-image.png"/>
          <p:cNvPicPr>
            <a:picLocks noChangeAspect="1"/>
          </p:cNvPicPr>
          <p:nvPr/>
        </p:nvPicPr>
        <p:blipFill>
          <a:blip r:embed="rId3">
            <a:extLst/>
          </a:blip>
          <a:stretch>
            <a:fillRect/>
          </a:stretch>
        </p:blipFill>
        <p:spPr>
          <a:xfrm>
            <a:off x="1629642" y="3729034"/>
            <a:ext cx="4107180" cy="2968371"/>
          </a:xfrm>
          <a:prstGeom prst="rect">
            <a:avLst/>
          </a:prstGeom>
          <a:ln w="12700">
            <a:solidFill>
              <a:srgbClr val="000000"/>
            </a:solidFill>
            <a:miter lim="400000"/>
          </a:ln>
        </p:spPr>
      </p:pic>
      <p:pic>
        <p:nvPicPr>
          <p:cNvPr id="16" name="pasted-image.png"/>
          <p:cNvPicPr>
            <a:picLocks noChangeAspect="1"/>
          </p:cNvPicPr>
          <p:nvPr/>
        </p:nvPicPr>
        <p:blipFill>
          <a:blip r:embed="rId4">
            <a:extLst/>
          </a:blip>
          <a:stretch>
            <a:fillRect/>
          </a:stretch>
        </p:blipFill>
        <p:spPr>
          <a:xfrm>
            <a:off x="1629642" y="3729034"/>
            <a:ext cx="4107180" cy="2968371"/>
          </a:xfrm>
          <a:prstGeom prst="rect">
            <a:avLst/>
          </a:prstGeom>
          <a:ln w="12700">
            <a:solidFill>
              <a:srgbClr val="000000"/>
            </a:solidFill>
            <a:miter lim="400000"/>
          </a:ln>
        </p:spPr>
      </p:pic>
      <p:pic>
        <p:nvPicPr>
          <p:cNvPr id="7" name="pasted-image.png"/>
          <p:cNvPicPr>
            <a:picLocks noChangeAspect="1"/>
          </p:cNvPicPr>
          <p:nvPr/>
        </p:nvPicPr>
        <p:blipFill>
          <a:blip r:embed="rId5">
            <a:extLst/>
          </a:blip>
          <a:stretch>
            <a:fillRect/>
          </a:stretch>
        </p:blipFill>
        <p:spPr>
          <a:xfrm>
            <a:off x="1639247" y="368660"/>
            <a:ext cx="4104289" cy="3246120"/>
          </a:xfrm>
          <a:prstGeom prst="rect">
            <a:avLst/>
          </a:prstGeom>
          <a:ln w="12700">
            <a:solidFill>
              <a:srgbClr val="000000"/>
            </a:solidFill>
            <a:miter lim="400000"/>
          </a:ln>
        </p:spPr>
      </p:pic>
      <p:pic>
        <p:nvPicPr>
          <p:cNvPr id="12" name="pasted-image.png"/>
          <p:cNvPicPr>
            <a:picLocks noChangeAspect="1"/>
          </p:cNvPicPr>
          <p:nvPr/>
        </p:nvPicPr>
        <p:blipFill>
          <a:blip r:embed="rId6">
            <a:extLst/>
          </a:blip>
          <a:stretch>
            <a:fillRect/>
          </a:stretch>
        </p:blipFill>
        <p:spPr>
          <a:xfrm>
            <a:off x="1639247" y="368660"/>
            <a:ext cx="4104289" cy="3246120"/>
          </a:xfrm>
          <a:prstGeom prst="rect">
            <a:avLst/>
          </a:prstGeom>
          <a:ln w="12700">
            <a:solidFill>
              <a:srgbClr val="000000"/>
            </a:solidFill>
            <a:miter lim="400000"/>
          </a:ln>
        </p:spPr>
      </p:pic>
      <p:pic>
        <p:nvPicPr>
          <p:cNvPr id="10" name="Picture 26" descr="http://people.eecs.berkeley.edu/~taesung_park/up2p_results/summer2winter_yosemite/summer2winter_yosemite_256_final/latest_test/images/real_A/2012-05-17%2013:40:4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9727" y="366392"/>
            <a:ext cx="4876135" cy="3242628"/>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28" descr="http://people.eecs.berkeley.edu/~taesung_park/up2p_results/summer2winter_yosemite/summer2winter_yosemite_256_final/latest_test/images/fake_B/2012-05-17%2013:40:4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59727" y="366392"/>
            <a:ext cx="4876134" cy="3242628"/>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14" descr="http://people.eecs.berkeley.edu/~taesung_park/up2p_results/summer2winter_yosemite/summer2winter_yosemite_256_final/latest_test/images/real_B/2014-07-19%2016:10:1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9727" y="3729034"/>
            <a:ext cx="4876800" cy="2968371"/>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16" descr="http://people.eecs.berkeley.edu/~taesung_park/up2p_results/summer2winter_yosemite/summer2winter_yosemite_256_final/latest_test/images/fake_A/2014-07-19%2016:10:1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60393" y="3729034"/>
            <a:ext cx="4876134" cy="2968371"/>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37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5" name="pasted-ima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6533" y="1363954"/>
            <a:ext cx="4956047" cy="4130093"/>
          </a:xfrm>
          <a:prstGeom prst="rect">
            <a:avLst/>
          </a:prstGeom>
          <a:ln w="12700">
            <a:solidFill>
              <a:srgbClr val="000000"/>
            </a:solidFill>
            <a:miter lim="400000"/>
          </a:ln>
        </p:spPr>
      </p:pic>
      <p:pic>
        <p:nvPicPr>
          <p:cNvPr id="4236" name="pasted-ima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6533" y="1363954"/>
            <a:ext cx="4956047" cy="4130093"/>
          </a:xfrm>
          <a:prstGeom prst="rect">
            <a:avLst/>
          </a:prstGeom>
          <a:ln w="12700">
            <a:solidFill>
              <a:srgbClr val="000000"/>
            </a:solidFill>
            <a:miter lim="400000"/>
          </a:ln>
        </p:spPr>
      </p:pic>
      <p:pic>
        <p:nvPicPr>
          <p:cNvPr id="4237" name="pasted-ima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725" y="1361920"/>
            <a:ext cx="4960928" cy="4134161"/>
          </a:xfrm>
          <a:prstGeom prst="rect">
            <a:avLst/>
          </a:prstGeom>
          <a:ln w="12700">
            <a:miter lim="400000"/>
          </a:ln>
        </p:spPr>
      </p:pic>
      <p:pic>
        <p:nvPicPr>
          <p:cNvPr id="4238" name="pasted-imag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725" y="1361920"/>
            <a:ext cx="4960928" cy="4134161"/>
          </a:xfrm>
          <a:prstGeom prst="rect">
            <a:avLst/>
          </a:prstGeom>
          <a:ln w="12700">
            <a:miter lim="400000"/>
          </a:ln>
        </p:spPr>
      </p:pic>
    </p:spTree>
    <p:extLst>
      <p:ext uri="{BB962C8B-B14F-4D97-AF65-F5344CB8AC3E}">
        <p14:creationId xmlns:p14="http://schemas.microsoft.com/office/powerpoint/2010/main" val="3865293980"/>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38"/>
                                        </p:tgtEl>
                                        <p:attrNameLst>
                                          <p:attrName>style.visibility</p:attrName>
                                        </p:attrNameLst>
                                      </p:cBhvr>
                                      <p:to>
                                        <p:strVal val="visible"/>
                                      </p:to>
                                    </p:set>
                                    <p:animEffect transition="in" filter="fade">
                                      <p:cBhvr>
                                        <p:cTn id="7" dur="500"/>
                                        <p:tgtEl>
                                          <p:spTgt spid="423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p:tmAbs val="0"/>
                                  </p:iterate>
                                  <p:childTnLst>
                                    <p:set>
                                      <p:cBhvr>
                                        <p:cTn id="11" fill="hold"/>
                                        <p:tgtEl>
                                          <p:spTgt spid="423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236"/>
                                        </p:tgtEl>
                                        <p:attrNameLst>
                                          <p:attrName>style.visibility</p:attrName>
                                        </p:attrNameLst>
                                      </p:cBhvr>
                                      <p:to>
                                        <p:strVal val="visible"/>
                                      </p:to>
                                    </p:set>
                                    <p:animEffect transition="in" filter="fade">
                                      <p:cBhvr>
                                        <p:cTn id="16" dur="500"/>
                                        <p:tgtEl>
                                          <p:spTgt spid="4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5" grpId="0" animBg="1" advAuto="0"/>
      <p:bldP spid="4236" grpId="0" animBg="1" advAuto="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5" name="pasted-image.png"/>
          <p:cNvPicPr>
            <a:picLocks noChangeAspect="1"/>
          </p:cNvPicPr>
          <p:nvPr/>
        </p:nvPicPr>
        <p:blipFill>
          <a:blip r:embed="rId2">
            <a:extLst/>
          </a:blip>
          <a:stretch>
            <a:fillRect/>
          </a:stretch>
        </p:blipFill>
        <p:spPr>
          <a:xfrm>
            <a:off x="6388011" y="950976"/>
            <a:ext cx="4956047" cy="4956048"/>
          </a:xfrm>
          <a:prstGeom prst="rect">
            <a:avLst/>
          </a:prstGeom>
          <a:ln w="12700">
            <a:solidFill>
              <a:srgbClr val="000000"/>
            </a:solidFill>
            <a:miter lim="400000"/>
          </a:ln>
        </p:spPr>
      </p:pic>
      <p:pic>
        <p:nvPicPr>
          <p:cNvPr id="4236" name="pasted-image.png"/>
          <p:cNvPicPr>
            <a:picLocks noChangeAspect="1"/>
          </p:cNvPicPr>
          <p:nvPr/>
        </p:nvPicPr>
        <p:blipFill>
          <a:blip r:embed="rId3">
            <a:extLst/>
          </a:blip>
          <a:stretch>
            <a:fillRect/>
          </a:stretch>
        </p:blipFill>
        <p:spPr>
          <a:xfrm>
            <a:off x="6388011" y="950976"/>
            <a:ext cx="4956047" cy="4956048"/>
          </a:xfrm>
          <a:prstGeom prst="rect">
            <a:avLst/>
          </a:prstGeom>
          <a:ln w="12700">
            <a:solidFill>
              <a:srgbClr val="000000"/>
            </a:solidFill>
            <a:miter lim="400000"/>
          </a:ln>
        </p:spPr>
      </p:pic>
      <p:pic>
        <p:nvPicPr>
          <p:cNvPr id="4237" name="pasted-ima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725" y="948536"/>
            <a:ext cx="4960928" cy="4960928"/>
          </a:xfrm>
          <a:prstGeom prst="rect">
            <a:avLst/>
          </a:prstGeom>
          <a:ln w="12700">
            <a:miter lim="400000"/>
          </a:ln>
        </p:spPr>
      </p:pic>
      <p:pic>
        <p:nvPicPr>
          <p:cNvPr id="4238" name="pasted-imag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725" y="948536"/>
            <a:ext cx="4960928" cy="4960928"/>
          </a:xfrm>
          <a:prstGeom prst="rect">
            <a:avLst/>
          </a:prstGeom>
          <a:ln w="12700">
            <a:miter lim="400000"/>
          </a:ln>
        </p:spPr>
      </p:pic>
    </p:spTree>
    <p:extLst>
      <p:ext uri="{BB962C8B-B14F-4D97-AF65-F5344CB8AC3E}">
        <p14:creationId xmlns:p14="http://schemas.microsoft.com/office/powerpoint/2010/main" val="1564491448"/>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38"/>
                                        </p:tgtEl>
                                        <p:attrNameLst>
                                          <p:attrName>style.visibility</p:attrName>
                                        </p:attrNameLst>
                                      </p:cBhvr>
                                      <p:to>
                                        <p:strVal val="visible"/>
                                      </p:to>
                                    </p:set>
                                    <p:animEffect transition="in" filter="fade">
                                      <p:cBhvr>
                                        <p:cTn id="7" dur="500"/>
                                        <p:tgtEl>
                                          <p:spTgt spid="423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p:tmAbs val="0"/>
                                  </p:iterate>
                                  <p:childTnLst>
                                    <p:set>
                                      <p:cBhvr>
                                        <p:cTn id="11" fill="hold"/>
                                        <p:tgtEl>
                                          <p:spTgt spid="423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236"/>
                                        </p:tgtEl>
                                        <p:attrNameLst>
                                          <p:attrName>style.visibility</p:attrName>
                                        </p:attrNameLst>
                                      </p:cBhvr>
                                      <p:to>
                                        <p:strVal val="visible"/>
                                      </p:to>
                                    </p:set>
                                    <p:animEffect transition="in" filter="fade">
                                      <p:cBhvr>
                                        <p:cTn id="16" dur="500"/>
                                        <p:tgtEl>
                                          <p:spTgt spid="4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5" grpId="0" animBg="1" advAuto="0"/>
      <p:bldP spid="4236" grpId="0" animBg="1" advAuto="0"/>
      <p:bldP spid="4238" grpId="0" animBg="1" advAuto="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CycleGAN</a:t>
            </a:r>
            <a:r>
              <a:rPr lang="en-US" dirty="0" smtClean="0"/>
              <a:t> Horse -&gt; Zebra</a:t>
            </a:r>
            <a:endParaRPr lang="en-US" dirty="0"/>
          </a:p>
        </p:txBody>
      </p:sp>
      <p:sp>
        <p:nvSpPr>
          <p:cNvPr id="5" name="Content Placeholder 4"/>
          <p:cNvSpPr>
            <a:spLocks noGrp="1"/>
          </p:cNvSpPr>
          <p:nvPr>
            <p:ph idx="1"/>
          </p:nvPr>
        </p:nvSpPr>
        <p:spPr>
          <a:xfrm>
            <a:off x="1981200" y="3276600"/>
            <a:ext cx="5638800" cy="5135563"/>
          </a:xfrm>
        </p:spPr>
        <p:txBody>
          <a:bodyPr/>
          <a:lstStyle/>
          <a:p>
            <a:pPr marL="0" indent="0">
              <a:buNone/>
            </a:pPr>
            <a:r>
              <a:rPr lang="en-US" dirty="0">
                <a:hlinkClick r:id="rId2"/>
              </a:rPr>
              <a:t>https://</a:t>
            </a:r>
            <a:r>
              <a:rPr lang="en-US" dirty="0" smtClean="0">
                <a:hlinkClick r:id="rId2"/>
              </a:rPr>
              <a:t>youtu.be/9reHvktowLY</a:t>
            </a:r>
            <a:endParaRPr lang="en-US" dirty="0" smtClean="0"/>
          </a:p>
          <a:p>
            <a:pPr marL="0" indent="0">
              <a:buNone/>
            </a:pPr>
            <a:endParaRPr lang="en-US" dirty="0"/>
          </a:p>
        </p:txBody>
      </p:sp>
    </p:spTree>
    <p:extLst>
      <p:ext uri="{BB962C8B-B14F-4D97-AF65-F5344CB8AC3E}">
        <p14:creationId xmlns:p14="http://schemas.microsoft.com/office/powerpoint/2010/main" val="4288414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50676"/>
          <a:stretch/>
        </p:blipFill>
        <p:spPr>
          <a:xfrm>
            <a:off x="215347" y="200512"/>
            <a:ext cx="4380487" cy="6660740"/>
          </a:xfrm>
          <a:prstGeom prst="rect">
            <a:avLst/>
          </a:prstGeom>
        </p:spPr>
      </p:pic>
    </p:spTree>
    <p:extLst>
      <p:ext uri="{BB962C8B-B14F-4D97-AF65-F5344CB8AC3E}">
        <p14:creationId xmlns:p14="http://schemas.microsoft.com/office/powerpoint/2010/main" val="370083024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5347" y="200512"/>
            <a:ext cx="8880987" cy="6660740"/>
          </a:xfrm>
          <a:prstGeom prst="rect">
            <a:avLst/>
          </a:prstGeom>
        </p:spPr>
      </p:pic>
    </p:spTree>
    <p:extLst>
      <p:ext uri="{BB962C8B-B14F-4D97-AF65-F5344CB8AC3E}">
        <p14:creationId xmlns:p14="http://schemas.microsoft.com/office/powerpoint/2010/main" val="309351097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09600"/>
            <a:ext cx="10003172" cy="5715000"/>
          </a:xfrm>
          <a:prstGeom prst="rect">
            <a:avLst/>
          </a:prstGeom>
        </p:spPr>
      </p:pic>
      <p:sp>
        <p:nvSpPr>
          <p:cNvPr id="6" name="TextBox 5"/>
          <p:cNvSpPr txBox="1"/>
          <p:nvPr/>
        </p:nvSpPr>
        <p:spPr>
          <a:xfrm>
            <a:off x="4267200" y="1143000"/>
            <a:ext cx="1061509" cy="307777"/>
          </a:xfrm>
          <a:prstGeom prst="rect">
            <a:avLst/>
          </a:prstGeom>
          <a:noFill/>
        </p:spPr>
        <p:txBody>
          <a:bodyPr wrap="none" rtlCol="0">
            <a:spAutoFit/>
          </a:bodyPr>
          <a:lstStyle/>
          <a:p>
            <a:r>
              <a:rPr lang="en-US" sz="1400" dirty="0" smtClean="0"/>
              <a:t>ICCV 2019</a:t>
            </a:r>
            <a:endParaRPr lang="en-US" sz="1400" dirty="0"/>
          </a:p>
        </p:txBody>
      </p:sp>
    </p:spTree>
    <p:extLst>
      <p:ext uri="{BB962C8B-B14F-4D97-AF65-F5344CB8AC3E}">
        <p14:creationId xmlns:p14="http://schemas.microsoft.com/office/powerpoint/2010/main" val="32608203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98.8% test accuracy on real images</a:t>
            </a:r>
          </a:p>
          <a:p>
            <a:r>
              <a:rPr lang="en-US" dirty="0" smtClean="0"/>
              <a:t>66.8% test accuracy on fake images</a:t>
            </a:r>
          </a:p>
          <a:p>
            <a:r>
              <a:rPr lang="en-US" dirty="0" smtClean="0"/>
              <a:t>10/14 on fakeorfoto.com</a:t>
            </a:r>
          </a:p>
          <a:p>
            <a:endParaRPr lang="en-US" dirty="0" smtClean="0"/>
          </a:p>
          <a:p>
            <a:endParaRPr lang="en-US" dirty="0" smtClean="0"/>
          </a:p>
          <a:p>
            <a:endParaRPr lang="en-US" dirty="0"/>
          </a:p>
        </p:txBody>
      </p:sp>
      <p:sp>
        <p:nvSpPr>
          <p:cNvPr id="4" name="TextBox 3"/>
          <p:cNvSpPr txBox="1"/>
          <p:nvPr/>
        </p:nvSpPr>
        <p:spPr>
          <a:xfrm>
            <a:off x="1524001"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Everybody Dance Now</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10769" y="1143001"/>
            <a:ext cx="9351430" cy="4191000"/>
          </a:xfrm>
          <a:prstGeom prst="rect">
            <a:avLst/>
          </a:prstGeom>
        </p:spPr>
      </p:pic>
      <p:sp>
        <p:nvSpPr>
          <p:cNvPr id="5" name="TextBox 4"/>
          <p:cNvSpPr txBox="1"/>
          <p:nvPr/>
        </p:nvSpPr>
        <p:spPr>
          <a:xfrm>
            <a:off x="4059361" y="2928545"/>
            <a:ext cx="1467068" cy="400110"/>
          </a:xfrm>
          <a:prstGeom prst="rect">
            <a:avLst/>
          </a:prstGeom>
          <a:noFill/>
        </p:spPr>
        <p:txBody>
          <a:bodyPr wrap="none" rtlCol="0">
            <a:spAutoFit/>
          </a:bodyPr>
          <a:lstStyle/>
          <a:p>
            <a:r>
              <a:rPr lang="en-US" sz="2000" dirty="0" smtClean="0"/>
              <a:t>Open Pose</a:t>
            </a:r>
            <a:endParaRPr lang="en-US" sz="2000" dirty="0"/>
          </a:p>
        </p:txBody>
      </p:sp>
      <p:sp>
        <p:nvSpPr>
          <p:cNvPr id="6" name="TextBox 5"/>
          <p:cNvSpPr txBox="1"/>
          <p:nvPr/>
        </p:nvSpPr>
        <p:spPr>
          <a:xfrm>
            <a:off x="3737959" y="4191000"/>
            <a:ext cx="2097049" cy="400110"/>
          </a:xfrm>
          <a:prstGeom prst="rect">
            <a:avLst/>
          </a:prstGeom>
          <a:noFill/>
        </p:spPr>
        <p:txBody>
          <a:bodyPr wrap="none" rtlCol="0">
            <a:spAutoFit/>
          </a:bodyPr>
          <a:lstStyle/>
          <a:p>
            <a:r>
              <a:rPr lang="en-US" sz="2000" dirty="0" smtClean="0"/>
              <a:t>Conditional GAN</a:t>
            </a:r>
            <a:endParaRPr lang="en-US" sz="2000" dirty="0"/>
          </a:p>
        </p:txBody>
      </p:sp>
    </p:spTree>
    <p:extLst>
      <p:ext uri="{BB962C8B-B14F-4D97-AF65-F5344CB8AC3E}">
        <p14:creationId xmlns:p14="http://schemas.microsoft.com/office/powerpoint/2010/main" val="358612339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Everybody Dance Now</a:t>
            </a:r>
            <a:endParaRPr lang="en-US" dirty="0"/>
          </a:p>
        </p:txBody>
      </p:sp>
      <p:sp>
        <p:nvSpPr>
          <p:cNvPr id="6" name="Content Placeholder 5"/>
          <p:cNvSpPr>
            <a:spLocks noGrp="1"/>
          </p:cNvSpPr>
          <p:nvPr>
            <p:ph idx="1"/>
          </p:nvPr>
        </p:nvSpPr>
        <p:spPr>
          <a:xfrm>
            <a:off x="609600" y="5069304"/>
            <a:ext cx="8077200" cy="1636295"/>
          </a:xfrm>
        </p:spPr>
        <p:txBody>
          <a:bodyPr>
            <a:normAutofit fontScale="85000" lnSpcReduction="20000"/>
          </a:bodyPr>
          <a:lstStyle/>
          <a:p>
            <a:r>
              <a:rPr lang="en-US" dirty="0" smtClean="0"/>
              <a:t>Optimize a body GAN, face GAN, and temporal smoothness</a:t>
            </a:r>
          </a:p>
          <a:p>
            <a:r>
              <a:rPr lang="en-US" dirty="0" smtClean="0"/>
              <a:t>Discriminator conditions on pose and previous image and uses a perceptual distance for loss</a:t>
            </a:r>
            <a:endParaRPr lang="en-US" dirty="0"/>
          </a:p>
        </p:txBody>
      </p:sp>
      <p:pic>
        <p:nvPicPr>
          <p:cNvPr id="4" name="Picture 3"/>
          <p:cNvPicPr>
            <a:picLocks noChangeAspect="1"/>
          </p:cNvPicPr>
          <p:nvPr/>
        </p:nvPicPr>
        <p:blipFill>
          <a:blip r:embed="rId2"/>
          <a:stretch>
            <a:fillRect/>
          </a:stretch>
        </p:blipFill>
        <p:spPr>
          <a:xfrm>
            <a:off x="228600" y="878305"/>
            <a:ext cx="9121255" cy="4191000"/>
          </a:xfrm>
          <a:prstGeom prst="rect">
            <a:avLst/>
          </a:prstGeom>
        </p:spPr>
      </p:pic>
    </p:spTree>
    <p:extLst>
      <p:ext uri="{BB962C8B-B14F-4D97-AF65-F5344CB8AC3E}">
        <p14:creationId xmlns:p14="http://schemas.microsoft.com/office/powerpoint/2010/main" val="128319679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Everybody Dance Now Video</a:t>
            </a:r>
            <a:endParaRPr lang="en-US" dirty="0"/>
          </a:p>
        </p:txBody>
      </p:sp>
      <p:sp>
        <p:nvSpPr>
          <p:cNvPr id="3" name="Content Placeholder 2"/>
          <p:cNvSpPr>
            <a:spLocks noGrp="1"/>
          </p:cNvSpPr>
          <p:nvPr>
            <p:ph idx="1"/>
          </p:nvPr>
        </p:nvSpPr>
        <p:spPr/>
        <p:txBody>
          <a:bodyPr/>
          <a:lstStyle/>
          <a:p>
            <a:endParaRPr lang="en-US" dirty="0"/>
          </a:p>
        </p:txBody>
      </p:sp>
      <p:sp>
        <p:nvSpPr>
          <p:cNvPr id="5" name="Rectangle 4"/>
          <p:cNvSpPr/>
          <p:nvPr/>
        </p:nvSpPr>
        <p:spPr>
          <a:xfrm>
            <a:off x="601579" y="2590800"/>
            <a:ext cx="8106130" cy="523220"/>
          </a:xfrm>
          <a:prstGeom prst="rect">
            <a:avLst/>
          </a:prstGeom>
        </p:spPr>
        <p:txBody>
          <a:bodyPr wrap="none">
            <a:spAutoFit/>
          </a:bodyPr>
          <a:lstStyle/>
          <a:p>
            <a:r>
              <a:rPr lang="en-US" sz="2800" dirty="0">
                <a:hlinkClick r:id="rId2"/>
              </a:rPr>
              <a:t>https://www.youtube.com/watch?v=PCBTZh41Ris</a:t>
            </a:r>
            <a:endParaRPr lang="en-US" sz="2800" dirty="0"/>
          </a:p>
        </p:txBody>
      </p:sp>
    </p:spTree>
    <p:extLst>
      <p:ext uri="{BB962C8B-B14F-4D97-AF65-F5344CB8AC3E}">
        <p14:creationId xmlns:p14="http://schemas.microsoft.com/office/powerpoint/2010/main" val="275972352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detect deep fakes?</a:t>
            </a:r>
            <a:endParaRPr lang="en-US" dirty="0"/>
          </a:p>
        </p:txBody>
      </p:sp>
      <p:sp>
        <p:nvSpPr>
          <p:cNvPr id="3" name="Content Placeholder 2"/>
          <p:cNvSpPr>
            <a:spLocks noGrp="1"/>
          </p:cNvSpPr>
          <p:nvPr>
            <p:ph idx="1"/>
          </p:nvPr>
        </p:nvSpPr>
        <p:spPr>
          <a:xfrm>
            <a:off x="609600" y="990600"/>
            <a:ext cx="8305800" cy="5135563"/>
          </a:xfrm>
        </p:spPr>
        <p:txBody>
          <a:bodyPr>
            <a:normAutofit fontScale="92500"/>
          </a:bodyPr>
          <a:lstStyle/>
          <a:p>
            <a:r>
              <a:rPr lang="en-US" dirty="0" smtClean="0"/>
              <a:t>“Everybody dance now” provides a classifier to identify videos produced by their system</a:t>
            </a:r>
          </a:p>
          <a:p>
            <a:endParaRPr lang="en-US" dirty="0"/>
          </a:p>
          <a:p>
            <a:r>
              <a:rPr lang="en-US" dirty="0" smtClean="0"/>
              <a:t>Google is creating </a:t>
            </a:r>
            <a:r>
              <a:rPr lang="en-US" dirty="0" err="1" smtClean="0"/>
              <a:t>DeepFake</a:t>
            </a:r>
            <a:r>
              <a:rPr lang="en-US" dirty="0" smtClean="0"/>
              <a:t> data for researchers: </a:t>
            </a:r>
            <a:r>
              <a:rPr lang="en-US" dirty="0">
                <a:hlinkClick r:id="rId2"/>
              </a:rPr>
              <a:t>https://</a:t>
            </a:r>
            <a:r>
              <a:rPr lang="en-US" dirty="0" smtClean="0">
                <a:hlinkClick r:id="rId2"/>
              </a:rPr>
              <a:t>ai.googleblog.com/2019/09/contributing-data-to-deepfake-detection.html</a:t>
            </a:r>
            <a:endParaRPr lang="en-US" dirty="0" smtClean="0"/>
          </a:p>
          <a:p>
            <a:endParaRPr lang="en-US" dirty="0"/>
          </a:p>
          <a:p>
            <a:r>
              <a:rPr lang="en-US" dirty="0" smtClean="0"/>
              <a:t>Deep fake detection article: </a:t>
            </a:r>
            <a:r>
              <a:rPr lang="en-US" dirty="0">
                <a:hlinkClick r:id="rId3"/>
              </a:rPr>
              <a:t>https://nerdist.com/article/deepfake-detector</a:t>
            </a:r>
            <a:r>
              <a:rPr lang="en-US" dirty="0" smtClean="0">
                <a:hlinkClick r:id="rId3"/>
              </a:rPr>
              <a:t>/</a:t>
            </a:r>
            <a:endParaRPr lang="en-US" dirty="0" smtClean="0"/>
          </a:p>
          <a:p>
            <a:pPr marL="0" indent="0">
              <a:buNone/>
            </a:pPr>
            <a:r>
              <a:rPr lang="en-US" dirty="0" smtClean="0"/>
              <a:t>	</a:t>
            </a:r>
            <a:r>
              <a:rPr lang="en-US" dirty="0" smtClean="0">
                <a:hlinkClick r:id="rId4"/>
              </a:rPr>
              <a:t>https</a:t>
            </a:r>
            <a:r>
              <a:rPr lang="en-US" dirty="0">
                <a:hlinkClick r:id="rId4"/>
              </a:rPr>
              <a:t>://</a:t>
            </a:r>
            <a:r>
              <a:rPr lang="en-US" dirty="0" smtClean="0">
                <a:hlinkClick r:id="rId4"/>
              </a:rPr>
              <a:t>youtu.be/RoGHVI-w9bE</a:t>
            </a:r>
            <a:endParaRPr lang="en-US" dirty="0" smtClean="0"/>
          </a:p>
          <a:p>
            <a:pPr marL="0" indent="0">
              <a:buNone/>
            </a:pPr>
            <a:endParaRPr lang="en-US" dirty="0"/>
          </a:p>
        </p:txBody>
      </p:sp>
    </p:spTree>
    <p:extLst>
      <p:ext uri="{BB962C8B-B14F-4D97-AF65-F5344CB8AC3E}">
        <p14:creationId xmlns:p14="http://schemas.microsoft.com/office/powerpoint/2010/main" val="336614284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609600" y="990600"/>
            <a:ext cx="8382000" cy="5867400"/>
          </a:xfrm>
        </p:spPr>
        <p:txBody>
          <a:bodyPr>
            <a:normAutofit fontScale="92500" lnSpcReduction="20000"/>
          </a:bodyPr>
          <a:lstStyle/>
          <a:p>
            <a:r>
              <a:rPr lang="en-US" dirty="0" smtClean="0"/>
              <a:t>Digital forgeries are an increasingly major problem as it becomes easier to fake images</a:t>
            </a:r>
          </a:p>
          <a:p>
            <a:endParaRPr lang="en-US" dirty="0" smtClean="0"/>
          </a:p>
          <a:p>
            <a:r>
              <a:rPr lang="en-US" dirty="0" smtClean="0"/>
              <a:t>A variety of automatic and semi-automatic methods are available for detection of well-done forgeries</a:t>
            </a:r>
          </a:p>
          <a:p>
            <a:pPr lvl="1"/>
            <a:r>
              <a:rPr lang="en-US" dirty="0" smtClean="0"/>
              <a:t>Checking lighting consistency</a:t>
            </a:r>
          </a:p>
          <a:p>
            <a:pPr lvl="1"/>
            <a:r>
              <a:rPr lang="en-US" dirty="0" smtClean="0"/>
              <a:t>Checking </a:t>
            </a:r>
            <a:r>
              <a:rPr lang="en-US" dirty="0" err="1" smtClean="0"/>
              <a:t>demosaicking</a:t>
            </a:r>
            <a:r>
              <a:rPr lang="en-US" dirty="0" smtClean="0"/>
              <a:t> consistency (for high quality images)</a:t>
            </a:r>
          </a:p>
          <a:p>
            <a:pPr lvl="1"/>
            <a:r>
              <a:rPr lang="en-US" dirty="0" smtClean="0"/>
              <a:t>Checking JPEG compression level consistency (for low quality images)</a:t>
            </a:r>
          </a:p>
          <a:p>
            <a:endParaRPr lang="en-US" dirty="0" smtClean="0"/>
          </a:p>
          <a:p>
            <a:r>
              <a:rPr lang="en-US" dirty="0" smtClean="0"/>
              <a:t>“Deep fakes” have recently become effective, and deep fake detection is a hot research topic</a:t>
            </a:r>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Upcoming</a:t>
            </a:r>
            <a:endParaRPr lang="en-US" dirty="0"/>
          </a:p>
        </p:txBody>
      </p:sp>
      <p:sp>
        <p:nvSpPr>
          <p:cNvPr id="3" name="Content Placeholder 2"/>
          <p:cNvSpPr>
            <a:spLocks noGrp="1"/>
          </p:cNvSpPr>
          <p:nvPr>
            <p:ph idx="1"/>
          </p:nvPr>
        </p:nvSpPr>
        <p:spPr/>
        <p:txBody>
          <a:bodyPr/>
          <a:lstStyle/>
          <a:p>
            <a:endParaRPr lang="en-US" dirty="0" smtClean="0"/>
          </a:p>
          <a:p>
            <a:r>
              <a:rPr lang="en-US" dirty="0" smtClean="0"/>
              <a:t>Next: How the Kinect Works</a:t>
            </a:r>
          </a:p>
          <a:p>
            <a:endParaRPr lang="en-US" dirty="0"/>
          </a:p>
          <a:p>
            <a:r>
              <a:rPr lang="en-US" dirty="0" smtClean="0"/>
              <a:t>After that: </a:t>
            </a:r>
            <a:r>
              <a:rPr lang="en-US" smtClean="0"/>
              <a:t>Computational Cameras</a:t>
            </a:r>
            <a:endParaRPr lang="en-US" dirty="0"/>
          </a:p>
        </p:txBody>
      </p:sp>
    </p:spTree>
    <p:extLst>
      <p:ext uri="{BB962C8B-B14F-4D97-AF65-F5344CB8AC3E}">
        <p14:creationId xmlns:p14="http://schemas.microsoft.com/office/powerpoint/2010/main" val="311299185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8|3.9|4.5"/>
</p:tagLst>
</file>

<file path=ppt/tags/tag2.xml><?xml version="1.0" encoding="utf-8"?>
<p:tagLst xmlns:a="http://schemas.openxmlformats.org/drawingml/2006/main" xmlns:r="http://schemas.openxmlformats.org/officeDocument/2006/relationships" xmlns:p="http://schemas.openxmlformats.org/presentationml/2006/main">
  <p:tag name="TIMING" val="|4.8|3.9|4.5"/>
</p:tagLst>
</file>

<file path=ppt/theme/theme1.xml><?xml version="1.0" encoding="utf-8"?>
<a:theme xmlns:a="http://schemas.openxmlformats.org/drawingml/2006/main" name="2_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63969</TotalTime>
  <Words>2195</Words>
  <Application>Microsoft Office PowerPoint</Application>
  <PresentationFormat>Widescreen</PresentationFormat>
  <Paragraphs>365</Paragraphs>
  <Slides>95</Slides>
  <Notes>19</Notes>
  <HiddenSlides>8</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95</vt:i4>
      </vt:variant>
    </vt:vector>
  </HeadingPairs>
  <TitlesOfParts>
    <vt:vector size="104" baseType="lpstr">
      <vt:lpstr>宋体</vt:lpstr>
      <vt:lpstr>Arial</vt:lpstr>
      <vt:lpstr>Calibri</vt:lpstr>
      <vt:lpstr>Cambria Math</vt:lpstr>
      <vt:lpstr>Helvetica</vt:lpstr>
      <vt:lpstr>Helvetica Light</vt:lpstr>
      <vt:lpstr>inherit</vt:lpstr>
      <vt:lpstr>Times New Roman</vt:lpstr>
      <vt:lpstr>2_Office Theme</vt:lpstr>
      <vt:lpstr>PowerPoint Presentation</vt:lpstr>
      <vt:lpstr>Kinds of fakes</vt:lpstr>
      <vt:lpstr>CG vs. Real: Can you do it?</vt:lpstr>
      <vt:lpstr>CG vs. Real -- Why It Matters: Crime</vt:lpstr>
      <vt:lpstr>Automatically Detecting CG</vt:lpstr>
      <vt:lpstr>2D Wavelets</vt:lpstr>
      <vt:lpstr>2D Wavelet Transform</vt:lpstr>
      <vt:lpstr>Automatically Detecting CG</vt:lpstr>
      <vt:lpstr>Results</vt:lpstr>
      <vt:lpstr>Results</vt:lpstr>
      <vt:lpstr>Results</vt:lpstr>
      <vt:lpstr>Results</vt:lpstr>
      <vt:lpstr>Results</vt:lpstr>
      <vt:lpstr>Results</vt:lpstr>
      <vt:lpstr>Results</vt:lpstr>
      <vt:lpstr>Detecting Forgery -- Why It Matters: Trust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Detecting forgeries</vt:lpstr>
      <vt:lpstr>Estimating lighting direction</vt:lpstr>
      <vt:lpstr>Estimating lighting direction</vt:lpstr>
      <vt:lpstr>Estimating lighting direction</vt:lpstr>
      <vt:lpstr>Method 2: Light from Eyes</vt:lpstr>
      <vt:lpstr>Estimating Lighting from Eyes</vt:lpstr>
      <vt:lpstr>Method 2: Light from Eyes</vt:lpstr>
      <vt:lpstr>Method 3: Complex light with spherical harmonics</vt:lpstr>
      <vt:lpstr>Method 3: Complex light with spherical harmonics</vt:lpstr>
      <vt:lpstr>Method 4: Demosaicking Prediction</vt:lpstr>
      <vt:lpstr>Demosaicking prediction</vt:lpstr>
      <vt:lpstr>Method 5: JPEG Ghosts</vt:lpstr>
      <vt:lpstr>JPEG Ghosts</vt:lpstr>
      <vt:lpstr>JPEG Ghosts</vt:lpstr>
      <vt:lpstr>JPEG Ghosts</vt:lpstr>
      <vt:lpstr>JPEG Ghosts</vt:lpstr>
      <vt:lpstr>Deep Fakes</vt:lpstr>
      <vt:lpstr>pix2pix: Image-to-Image Translation</vt:lpstr>
      <vt:lpstr>Image to image translation (pix2pix)</vt:lpstr>
      <vt:lpstr>PowerPoint Presentation</vt:lpstr>
      <vt:lpstr>L1 objective tends to produce slightly blurry results</vt:lpstr>
      <vt:lpstr>PowerPoint Presentation</vt:lpstr>
      <vt:lpstr>By itself, cGAN has some high texture artifacts</vt:lpstr>
      <vt:lpstr>PowerPoint Presentation</vt:lpstr>
      <vt:lpstr>Combined objective works best</vt:lpstr>
      <vt:lpstr>Design Choices</vt:lpstr>
      <vt:lpstr>Design Choices</vt:lpstr>
      <vt:lpstr>PowerPoint Presentation</vt:lpstr>
      <vt:lpstr>PowerPoint Presentation</vt:lpstr>
      <vt:lpstr>PowerPoint Presentation</vt:lpstr>
      <vt:lpstr>PowerPoint Presentation</vt:lpstr>
      <vt:lpstr>PowerPoint Presentation</vt:lpstr>
      <vt:lpstr>Cycle GAN</vt:lpstr>
      <vt:lpstr>PowerPoint Presentation</vt:lpstr>
      <vt:lpstr>PowerPoint Presentation</vt:lpstr>
      <vt:lpstr>PowerPoint Presentation</vt:lpstr>
      <vt:lpstr>Cycle GAN: Full Objective</vt:lpstr>
      <vt:lpstr>Collection Style Transfer</vt:lpstr>
      <vt:lpstr>PowerPoint Presentation</vt:lpstr>
      <vt:lpstr>Monet’s paintings → photos</vt:lpstr>
      <vt:lpstr>Monet’s paintings → photos</vt:lpstr>
      <vt:lpstr>PowerPoint Presentation</vt:lpstr>
      <vt:lpstr>PowerPoint Presentation</vt:lpstr>
      <vt:lpstr>PowerPoint Presentation</vt:lpstr>
      <vt:lpstr>CycleGAN Horse -&gt; Zebra</vt:lpstr>
      <vt:lpstr>PowerPoint Presentation</vt:lpstr>
      <vt:lpstr>PowerPoint Presentation</vt:lpstr>
      <vt:lpstr>PowerPoint Presentation</vt:lpstr>
      <vt:lpstr>Everybody Dance Now</vt:lpstr>
      <vt:lpstr>Everybody Dance Now</vt:lpstr>
      <vt:lpstr>Everybody Dance Now Video</vt:lpstr>
      <vt:lpstr>How to detect deep fakes?</vt:lpstr>
      <vt:lpstr>Summary</vt:lpstr>
      <vt:lpstr>Upcoming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Hoiem, Derek W</cp:lastModifiedBy>
  <cp:revision>257</cp:revision>
  <dcterms:created xsi:type="dcterms:W3CDTF">2009-12-16T02:55:56Z</dcterms:created>
  <dcterms:modified xsi:type="dcterms:W3CDTF">2020-01-14T04:20:10Z</dcterms:modified>
</cp:coreProperties>
</file>