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2"/>
  </p:notesMasterIdLst>
  <p:sldIdLst>
    <p:sldId id="706" r:id="rId3"/>
    <p:sldId id="682" r:id="rId4"/>
    <p:sldId id="615" r:id="rId5"/>
    <p:sldId id="616" r:id="rId6"/>
    <p:sldId id="571" r:id="rId7"/>
    <p:sldId id="669" r:id="rId8"/>
    <p:sldId id="577" r:id="rId9"/>
    <p:sldId id="574" r:id="rId10"/>
    <p:sldId id="573" r:id="rId11"/>
    <p:sldId id="572" r:id="rId12"/>
    <p:sldId id="644" r:id="rId13"/>
    <p:sldId id="576" r:id="rId14"/>
    <p:sldId id="579" r:id="rId15"/>
    <p:sldId id="575" r:id="rId16"/>
    <p:sldId id="582" r:id="rId17"/>
    <p:sldId id="634" r:id="rId18"/>
    <p:sldId id="635" r:id="rId19"/>
    <p:sldId id="583" r:id="rId20"/>
    <p:sldId id="581" r:id="rId21"/>
    <p:sldId id="641" r:id="rId22"/>
    <p:sldId id="667" r:id="rId23"/>
    <p:sldId id="637" r:id="rId24"/>
    <p:sldId id="638" r:id="rId25"/>
    <p:sldId id="666" r:id="rId26"/>
    <p:sldId id="636" r:id="rId27"/>
    <p:sldId id="639" r:id="rId28"/>
    <p:sldId id="640" r:id="rId29"/>
    <p:sldId id="643" r:id="rId30"/>
    <p:sldId id="642" r:id="rId31"/>
    <p:sldId id="584" r:id="rId32"/>
    <p:sldId id="586" r:id="rId33"/>
    <p:sldId id="585" r:id="rId34"/>
    <p:sldId id="588" r:id="rId35"/>
    <p:sldId id="589" r:id="rId36"/>
    <p:sldId id="591" r:id="rId37"/>
    <p:sldId id="590" r:id="rId38"/>
    <p:sldId id="587" r:id="rId39"/>
    <p:sldId id="594" r:id="rId40"/>
    <p:sldId id="595" r:id="rId41"/>
    <p:sldId id="611" r:id="rId42"/>
    <p:sldId id="597" r:id="rId43"/>
    <p:sldId id="567" r:id="rId44"/>
    <p:sldId id="598" r:id="rId45"/>
    <p:sldId id="599" r:id="rId46"/>
    <p:sldId id="689" r:id="rId47"/>
    <p:sldId id="690" r:id="rId48"/>
    <p:sldId id="691" r:id="rId49"/>
    <p:sldId id="692" r:id="rId50"/>
    <p:sldId id="693" r:id="rId51"/>
    <p:sldId id="694" r:id="rId52"/>
    <p:sldId id="695" r:id="rId53"/>
    <p:sldId id="696" r:id="rId54"/>
    <p:sldId id="697" r:id="rId55"/>
    <p:sldId id="698" r:id="rId56"/>
    <p:sldId id="592" r:id="rId57"/>
    <p:sldId id="580" r:id="rId58"/>
    <p:sldId id="688" r:id="rId59"/>
    <p:sldId id="645" r:id="rId60"/>
    <p:sldId id="651" r:id="rId61"/>
    <p:sldId id="646" r:id="rId62"/>
    <p:sldId id="647" r:id="rId63"/>
    <p:sldId id="649" r:id="rId64"/>
    <p:sldId id="650" r:id="rId65"/>
    <p:sldId id="652" r:id="rId66"/>
    <p:sldId id="653" r:id="rId67"/>
    <p:sldId id="654" r:id="rId68"/>
    <p:sldId id="655" r:id="rId69"/>
    <p:sldId id="656" r:id="rId70"/>
    <p:sldId id="657" r:id="rId71"/>
    <p:sldId id="658" r:id="rId72"/>
    <p:sldId id="659" r:id="rId73"/>
    <p:sldId id="660" r:id="rId74"/>
    <p:sldId id="661" r:id="rId75"/>
    <p:sldId id="662" r:id="rId76"/>
    <p:sldId id="663" r:id="rId77"/>
    <p:sldId id="664" r:id="rId78"/>
    <p:sldId id="665" r:id="rId79"/>
    <p:sldId id="593" r:id="rId80"/>
    <p:sldId id="613" r:id="rId8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9583" autoAdjust="0"/>
  </p:normalViewPr>
  <p:slideViewPr>
    <p:cSldViewPr>
      <p:cViewPr varScale="1">
        <p:scale>
          <a:sx n="137" d="100"/>
          <a:sy n="137" d="100"/>
        </p:scale>
        <p:origin x="1146" y="120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39888" y="2641600"/>
            <a:ext cx="607218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359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hy6kPotaE" TargetMode="External"/><Relationship Id="rId2" Type="http://schemas.openxmlformats.org/officeDocument/2006/relationships/hyperlink" Target="https://www.youtube.com/watch?v=agI5za_gHH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CkKNndEt4" TargetMode="External"/><Relationship Id="rId4" Type="http://schemas.openxmlformats.org/officeDocument/2006/relationships/hyperlink" Target="https://www.youtube.com/watch?v=Vt9vv1zCnL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26" Type="http://schemas.openxmlformats.org/officeDocument/2006/relationships/image" Target="../media/image70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Relationship Id="rId27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26" Type="http://schemas.openxmlformats.org/officeDocument/2006/relationships/image" Target="../media/image70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28" Type="http://schemas.openxmlformats.org/officeDocument/2006/relationships/image" Target="../media/image72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Relationship Id="rId27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2.xml"/><Relationship Id="rId7" Type="http://schemas.openxmlformats.org/officeDocument/2006/relationships/image" Target="../media/image83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85.png"/><Relationship Id="rId10" Type="http://schemas.openxmlformats.org/officeDocument/2006/relationships/image" Target="../media/image8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4.wmf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jpeg"/><Relationship Id="rId18" Type="http://schemas.openxmlformats.org/officeDocument/2006/relationships/image" Target="../media/image103.jpeg"/><Relationship Id="rId26" Type="http://schemas.openxmlformats.org/officeDocument/2006/relationships/image" Target="../media/image111.jpeg"/><Relationship Id="rId21" Type="http://schemas.openxmlformats.org/officeDocument/2006/relationships/image" Target="../media/image106.jpeg"/><Relationship Id="rId34" Type="http://schemas.openxmlformats.org/officeDocument/2006/relationships/image" Target="../media/image119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5" Type="http://schemas.openxmlformats.org/officeDocument/2006/relationships/image" Target="../media/image110.jpeg"/><Relationship Id="rId33" Type="http://schemas.openxmlformats.org/officeDocument/2006/relationships/image" Target="../media/image118.jpeg"/><Relationship Id="rId38" Type="http://schemas.openxmlformats.org/officeDocument/2006/relationships/image" Target="../media/image123.jpeg"/><Relationship Id="rId2" Type="http://schemas.openxmlformats.org/officeDocument/2006/relationships/image" Target="../media/image87.jpeg"/><Relationship Id="rId16" Type="http://schemas.openxmlformats.org/officeDocument/2006/relationships/image" Target="../media/image101.jpeg"/><Relationship Id="rId20" Type="http://schemas.openxmlformats.org/officeDocument/2006/relationships/image" Target="../media/image105.jpeg"/><Relationship Id="rId2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24" Type="http://schemas.openxmlformats.org/officeDocument/2006/relationships/image" Target="../media/image109.jpeg"/><Relationship Id="rId32" Type="http://schemas.openxmlformats.org/officeDocument/2006/relationships/image" Target="../media/image117.jpeg"/><Relationship Id="rId37" Type="http://schemas.openxmlformats.org/officeDocument/2006/relationships/image" Target="../media/image122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23" Type="http://schemas.openxmlformats.org/officeDocument/2006/relationships/image" Target="../media/image108.jpeg"/><Relationship Id="rId28" Type="http://schemas.openxmlformats.org/officeDocument/2006/relationships/image" Target="../media/image113.jpeg"/><Relationship Id="rId36" Type="http://schemas.openxmlformats.org/officeDocument/2006/relationships/image" Target="../media/image121.jpeg"/><Relationship Id="rId10" Type="http://schemas.openxmlformats.org/officeDocument/2006/relationships/image" Target="../media/image95.jpeg"/><Relationship Id="rId19" Type="http://schemas.openxmlformats.org/officeDocument/2006/relationships/image" Target="../media/image104.jpeg"/><Relationship Id="rId31" Type="http://schemas.openxmlformats.org/officeDocument/2006/relationships/image" Target="../media/image116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Relationship Id="rId22" Type="http://schemas.openxmlformats.org/officeDocument/2006/relationships/image" Target="../media/image107.jpeg"/><Relationship Id="rId27" Type="http://schemas.openxmlformats.org/officeDocument/2006/relationships/image" Target="../media/image112.jpeg"/><Relationship Id="rId30" Type="http://schemas.openxmlformats.org/officeDocument/2006/relationships/image" Target="../media/image115.jpeg"/><Relationship Id="rId35" Type="http://schemas.openxmlformats.org/officeDocument/2006/relationships/image" Target="../media/image120.jpeg"/><Relationship Id="rId8" Type="http://schemas.openxmlformats.org/officeDocument/2006/relationships/image" Target="../media/image93.jpeg"/><Relationship Id="rId3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chester_NY.jpg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entlyapple.com/patently-apple/2012/11/apples-cool-iphone-5-panorama-app-revealed-in-5-patents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5" Type="http://schemas.openxmlformats.org/officeDocument/2006/relationships/image" Target="../media/image15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Relationship Id="rId1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7974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692621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6708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90486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6" y="6535709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</a:p>
        </p:txBody>
      </p:sp>
    </p:spTree>
    <p:extLst>
      <p:ext uri="{BB962C8B-B14F-4D97-AF65-F5344CB8AC3E}">
        <p14:creationId xmlns:p14="http://schemas.microsoft.com/office/powerpoint/2010/main" val="12315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58381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𝑡h𝑟𝑒𝑠h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11430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398304"/>
              </p:ext>
            </p:extLst>
          </p:nvPr>
        </p:nvGraphicFramePr>
        <p:xfrm>
          <a:off x="1709058" y="35814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058" y="35814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552418"/>
              </p:ext>
            </p:extLst>
          </p:nvPr>
        </p:nvGraphicFramePr>
        <p:xfrm>
          <a:off x="850220" y="51816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20" y="51816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84750"/>
              </p:ext>
            </p:extLst>
          </p:nvPr>
        </p:nvGraphicFramePr>
        <p:xfrm>
          <a:off x="3766457" y="3276599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457" y="3276599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37037"/>
              </p:ext>
            </p:extLst>
          </p:nvPr>
        </p:nvGraphicFramePr>
        <p:xfrm>
          <a:off x="5290458" y="30480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458" y="30480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43358"/>
              </p:ext>
            </p:extLst>
          </p:nvPr>
        </p:nvGraphicFramePr>
        <p:xfrm>
          <a:off x="7957457" y="4629649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457" y="4629649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4" y="8890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/>
              <a:t>Apply SVD: </a:t>
            </a:r>
            <a:r>
              <a:rPr lang="en-US" sz="2400" b="1" i="1" dirty="0"/>
              <a:t>UDV</a:t>
            </a:r>
            <a:r>
              <a:rPr lang="en-US" sz="2400" i="1" baseline="30000" dirty="0"/>
              <a:t>T</a:t>
            </a:r>
            <a:r>
              <a:rPr lang="en-US" sz="2400" baseline="30000" dirty="0"/>
              <a:t> </a:t>
            </a:r>
            <a:r>
              <a:rPr lang="en-US" sz="2400" dirty="0"/>
              <a:t>= </a:t>
            </a:r>
            <a:r>
              <a:rPr lang="en-US" sz="2400" b="1" i="1" dirty="0"/>
              <a:t>A</a:t>
            </a:r>
          </a:p>
          <a:p>
            <a:r>
              <a:rPr lang="en-US" sz="2400" b="1" i="1" dirty="0"/>
              <a:t>h = </a:t>
            </a:r>
            <a:r>
              <a:rPr lang="en-US" sz="2400" b="1" i="1" dirty="0" err="1"/>
              <a:t>V</a:t>
            </a:r>
            <a:r>
              <a:rPr lang="en-US" sz="2400" baseline="-25000" dirty="0" err="1"/>
              <a:t>smallest</a:t>
            </a:r>
            <a:r>
              <a:rPr lang="en-US" sz="2400" dirty="0"/>
              <a:t> (column of </a:t>
            </a:r>
            <a:r>
              <a:rPr lang="en-US" sz="2400" b="1" i="1" dirty="0"/>
              <a:t>V</a:t>
            </a:r>
            <a:r>
              <a:rPr lang="en-US" sz="2400" dirty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071833"/>
              </p:ext>
            </p:extLst>
          </p:nvPr>
        </p:nvGraphicFramePr>
        <p:xfrm>
          <a:off x="3560763" y="47799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47799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2129"/>
              </p:ext>
            </p:extLst>
          </p:nvPr>
        </p:nvGraphicFramePr>
        <p:xfrm>
          <a:off x="1368424" y="49276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4" y="49276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484450"/>
              </p:ext>
            </p:extLst>
          </p:nvPr>
        </p:nvGraphicFramePr>
        <p:xfrm>
          <a:off x="377825" y="18208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8208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07024" y="49276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Matlab</a:t>
            </a:r>
            <a:r>
              <a:rPr lang="en-US" sz="2400" dirty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28997"/>
              </p:ext>
            </p:extLst>
          </p:nvPr>
        </p:nvGraphicFramePr>
        <p:xfrm>
          <a:off x="2971800" y="3948561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948561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046910"/>
              </p:ext>
            </p:extLst>
          </p:nvPr>
        </p:nvGraphicFramePr>
        <p:xfrm>
          <a:off x="4481514" y="3904112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4" y="3904112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091947"/>
              </p:ext>
            </p:extLst>
          </p:nvPr>
        </p:nvGraphicFramePr>
        <p:xfrm>
          <a:off x="3276601" y="5516563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5516563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329067"/>
              </p:ext>
            </p:extLst>
          </p:nvPr>
        </p:nvGraphicFramePr>
        <p:xfrm>
          <a:off x="3276600" y="6126163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6126163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22025"/>
              </p:ext>
            </p:extLst>
          </p:nvPr>
        </p:nvGraphicFramePr>
        <p:xfrm>
          <a:off x="2725056" y="4992912"/>
          <a:ext cx="457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56" y="4992912"/>
                        <a:ext cx="457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486" y="12192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43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Randomly select a sample</a:t>
            </a:r>
          </a:p>
          <a:p>
            <a:pPr marL="914400" lvl="1" indent="-514350"/>
            <a:r>
              <a:rPr lang="en-US" sz="2600" dirty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See how many other points agree</a:t>
            </a:r>
          </a:p>
          <a:p>
            <a:pPr marL="514350" indent="-514350"/>
            <a:r>
              <a:rPr lang="en-US" sz="3000" dirty="0"/>
              <a:t>Best estimate is one with most agreement</a:t>
            </a:r>
          </a:p>
          <a:p>
            <a:pPr marL="914400" lvl="1" indent="-514350"/>
            <a:r>
              <a:rPr lang="en-US" sz="2600" dirty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8915401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37999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iterations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&lt; t 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458075" y="6509883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HZ Tutorial ‘99</a:t>
            </a:r>
            <a:endParaRPr lang="en-US" dirty="0"/>
          </a:p>
        </p:txBody>
      </p:sp>
      <p:sp>
        <p:nvSpPr>
          <p:cNvPr id="8" name="Curved Right Arrow 7"/>
          <p:cNvSpPr/>
          <p:nvPr/>
        </p:nvSpPr>
        <p:spPr>
          <a:xfrm flipV="1">
            <a:off x="417513" y="3019198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49467"/>
              </p:ext>
            </p:extLst>
          </p:nvPr>
        </p:nvGraphicFramePr>
        <p:xfrm>
          <a:off x="3532188" y="3844925"/>
          <a:ext cx="11731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3844925"/>
                        <a:ext cx="117316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180809"/>
              </p:ext>
            </p:extLst>
          </p:nvPr>
        </p:nvGraphicFramePr>
        <p:xfrm>
          <a:off x="5035550" y="4572000"/>
          <a:ext cx="31559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6" imgW="1676160" imgH="304560" progId="Equation.3">
                  <p:embed/>
                </p:oleObj>
              </mc:Choice>
              <mc:Fallback>
                <p:oleObj name="Equation" r:id="rId6" imgW="1676160" imgH="304560" progId="Equation.3">
                  <p:embed/>
                  <p:pic>
                    <p:nvPicPr>
                      <p:cNvPr id="337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572000"/>
                        <a:ext cx="3155950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smtClean="0"/>
              <a:t>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Input video: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https://www.youtube.com/watch?v=agI5za_gHHU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Aligned </a:t>
            </a:r>
            <a:r>
              <a:rPr lang="en-US" dirty="0"/>
              <a:t>frames: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https://www.youtube.com/watch?v=Uahy6kPotaE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Background: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https://www.youtube.com/watch?v=Vt9vv1zCnLA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Foreground: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https://www.youtube.com/watch?v=OICkKNndEt4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868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627743" y="27432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328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11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11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63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92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59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1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563979" y="2384376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68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69991" y="1995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04530" y="6065967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328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63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28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229" y="998637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81400" y="56388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7424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609600" y="2138066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62400" y="16764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9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184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267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19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47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14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0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429000" y="1343056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95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2748" y="12870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1529" y="6065967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86000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38312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57150" y="2438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52601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26571" y="903514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21771" y="4027714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70372" y="3418114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41771" y="6313714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9" y="1342097"/>
            <a:ext cx="3200400" cy="20139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117" y="4272239"/>
            <a:ext cx="2290283" cy="2392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304800" y="175260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304800" y="392533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715000" y="194413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88678" y="194413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220712" y="362053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38400" y="350520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3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0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4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5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6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2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3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4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5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6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7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8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46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9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3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3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3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47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Rectangle 42"/>
          <p:cNvSpPr>
            <a:spLocks noChangeArrowheads="1"/>
          </p:cNvSpPr>
          <p:nvPr/>
        </p:nvSpPr>
        <p:spPr bwMode="auto">
          <a:xfrm rot="15180961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48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4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5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5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71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73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7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93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91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89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87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85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83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1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2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95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8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7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8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9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200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201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202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203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47" grpId="0" animBg="1"/>
      <p:bldP spid="172" grpId="0" animBg="1"/>
      <p:bldP spid="196" grpId="0" animBg="1"/>
      <p:bldP spid="197" grpId="0" animBg="1"/>
      <p:bldP spid="1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1143000" y="930956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175376" y="6455456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152400" y="6517368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76800" y="5331619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267200" y="5941219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781800" y="5828507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315200" y="5407819"/>
            <a:ext cx="152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39243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5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14" y="39354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14801" y="3532664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6764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6096001" y="1600199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7086601" y="16001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6670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60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6670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5814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4958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41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791200" y="1523999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248400" y="1828799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828800" y="16763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867400" y="1371599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7526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2004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8768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191000" y="1828799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410200" y="1752599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524000" y="2895599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438400" y="2819399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191000" y="29717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876800" y="28193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791200" y="3047999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5867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410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5638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962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2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77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0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48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9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638800" y="4419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10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76800" y="4191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76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3048000" y="52578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581400" y="40386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2133600" y="3962399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981200" y="54101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876800" y="57911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667000" y="47243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209800" y="4724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895600" y="4114799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667000" y="4876799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543800" y="57149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257800" y="4724399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410200" y="3962399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6096000" y="41147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953000" y="6400799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410200" y="5791199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781800" y="57149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7010400" y="64007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781800" y="5867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801"/>
            <a:ext cx="5410200" cy="51355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 err="1"/>
              <a:t>Keypoint</a:t>
            </a:r>
            <a:r>
              <a:rPr lang="en-US" sz="2800" dirty="0"/>
              <a:t> detection: repeatable and distinctive</a:t>
            </a:r>
          </a:p>
          <a:p>
            <a:pPr lvl="1"/>
            <a:r>
              <a:rPr lang="en-US" sz="2400" dirty="0"/>
              <a:t>Corners, blobs</a:t>
            </a:r>
          </a:p>
          <a:p>
            <a:pPr lvl="1"/>
            <a:r>
              <a:rPr lang="en-US" sz="2400" dirty="0"/>
              <a:t>Harris, </a:t>
            </a:r>
            <a:r>
              <a:rPr lang="en-US" sz="2400" dirty="0" err="1"/>
              <a:t>DoG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Descriptors: robust and selective</a:t>
            </a:r>
          </a:p>
          <a:p>
            <a:pPr lvl="1"/>
            <a:r>
              <a:rPr lang="en-US" sz="2400" dirty="0"/>
              <a:t>SIFT: spatial histograms of gradient orientation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286" y="15240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6" y="45720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766889" y="3633787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r>
              <a:rPr lang="en-US" dirty="0" smtClean="0"/>
              <a:t>Non-linear minimization of re-projection error</a:t>
            </a:r>
          </a:p>
          <a:p>
            <a:endParaRPr lang="en-US" dirty="0" smtClean="0"/>
          </a:p>
          <a:p>
            <a:r>
              <a:rPr lang="en-US" sz="2400" dirty="0"/>
              <a:t> 		where</a:t>
            </a:r>
            <a:r>
              <a:rPr lang="en-US" dirty="0" smtClean="0"/>
              <a:t> 	  </a:t>
            </a:r>
            <a:r>
              <a:rPr lang="en-US" b="1" dirty="0" smtClean="0"/>
              <a:t>H</a:t>
            </a:r>
            <a:r>
              <a:rPr lang="en-US" dirty="0" smtClean="0"/>
              <a:t> = </a:t>
            </a:r>
            <a:r>
              <a:rPr lang="en-US" b="1" dirty="0" smtClean="0"/>
              <a:t>K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b="1" dirty="0" smtClean="0"/>
              <a:t>K</a:t>
            </a:r>
            <a:r>
              <a:rPr lang="en-US" baseline="30000" dirty="0" smtClean="0"/>
              <a:t>-1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dirty="0" smtClean="0"/>
              <a:t>Solve non-linear least squares (</a:t>
            </a:r>
            <a:r>
              <a:rPr lang="en-US" dirty="0" err="1" smtClean="0"/>
              <a:t>Levenberg</a:t>
            </a:r>
            <a:r>
              <a:rPr lang="en-US" dirty="0" smtClean="0"/>
              <a:t>-Marquardt algorithm)</a:t>
            </a:r>
          </a:p>
          <a:p>
            <a:pPr lvl="1"/>
            <a:r>
              <a:rPr lang="en-US" baseline="30000" dirty="0" smtClean="0"/>
              <a:t> </a:t>
            </a:r>
            <a:r>
              <a:rPr lang="en-US" dirty="0" smtClean="0"/>
              <a:t>See paper for details</a:t>
            </a:r>
            <a:endParaRPr lang="en-US" baseline="30000" dirty="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002762"/>
              </p:ext>
            </p:extLst>
          </p:nvPr>
        </p:nvGraphicFramePr>
        <p:xfrm>
          <a:off x="1371600" y="2971801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1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69757"/>
              </p:ext>
            </p:extLst>
          </p:nvPr>
        </p:nvGraphicFramePr>
        <p:xfrm>
          <a:off x="9906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9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2590801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482012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4" y="31877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to make it look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Choosing seams</a:t>
            </a:r>
          </a:p>
          <a:p>
            <a:r>
              <a:rPr lang="en-US" dirty="0" smtClean="0"/>
              <a:t>Blending</a:t>
            </a:r>
          </a:p>
          <a:p>
            <a:endParaRPr lang="en-US" dirty="0"/>
          </a:p>
        </p:txBody>
      </p:sp>
      <p:pic>
        <p:nvPicPr>
          <p:cNvPr id="4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0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29115" y="3317093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4141443" y="2819466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9116" y="575549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2116" y="515198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24615" y="2408920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3826" y="42373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3818" y="431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23827" y="2819400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23827" y="24089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82589" y="2814222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83709" y="23985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24115" y="1260955"/>
            <a:ext cx="8229600" cy="5135563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37450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/>
              <a:t>Create a mask: </a:t>
            </a:r>
          </a:p>
          <a:p>
            <a:pPr lvl="2"/>
            <a:r>
              <a:rPr lang="en-US" sz="2000" dirty="0">
                <a:latin typeface="Courier New" pitchFamily="49" charset="0"/>
                <a:cs typeface="Courier New" pitchFamily="49" charset="0"/>
              </a:rPr>
              <a:t>mask(y, x) = 1 </a:t>
            </a:r>
            <a:r>
              <a:rPr lang="en-US" sz="2000" dirty="0" err="1"/>
              <a:t>iff</a:t>
            </a:r>
            <a:r>
              <a:rPr lang="en-US" sz="2000" dirty="0"/>
              <a:t> pixel should come from im1</a:t>
            </a:r>
          </a:p>
          <a:p>
            <a:pPr lvl="1"/>
            <a:r>
              <a:rPr lang="en-US" sz="2400" dirty="0"/>
              <a:t>Smooth boundaries (called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mask_sm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(mask,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gausfil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 smtClean="0"/>
          </a:p>
          <a:p>
            <a:pPr lvl="1"/>
            <a:r>
              <a:rPr lang="en-US" sz="2400" dirty="0"/>
              <a:t>Composite</a:t>
            </a:r>
          </a:p>
          <a:p>
            <a:pPr lvl="2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imblend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= im1_c.*mask + im2_c.*(1-mask); </a:t>
            </a:r>
            <a:endParaRPr lang="en-US" sz="18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971800" y="4394431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2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im1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2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05800" cy="5135563"/>
          </a:xfrm>
        </p:spPr>
        <p:txBody>
          <a:bodyPr/>
          <a:lstStyle/>
          <a:p>
            <a:r>
              <a:rPr lang="en-US" dirty="0" smtClean="0"/>
              <a:t>Better method: dynamic program to find seam along well-matched regions</a:t>
            </a:r>
            <a:endParaRPr lang="en-US" dirty="0"/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18657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200" y="6582880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65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0314" y="1138238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Simple gain adjustment</a:t>
            </a:r>
          </a:p>
          <a:p>
            <a:pPr lvl="1"/>
            <a:r>
              <a:rPr lang="en-US" dirty="0" smtClean="0"/>
              <a:t>Compute average RGB intensity of each image in overlapping region</a:t>
            </a:r>
          </a:p>
          <a:p>
            <a:pPr lvl="1"/>
            <a:r>
              <a:rPr lang="en-US" dirty="0" smtClean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471714" y="2946400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471714" y="5119687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881914" y="3138487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755164" y="3138486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386864" y="4814886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605314" y="4698999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4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Multi-band (aka Laplacian Pyramid) Blending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50180" name="Picture 5" descr="C:\WINDOWS\Desktop\iccv2003\green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Multiband Blending with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3429183"/>
              </p:ext>
            </p:extLst>
          </p:nvPr>
        </p:nvGraphicFramePr>
        <p:xfrm>
          <a:off x="32657" y="2362199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4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32657" y="2362199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1996671"/>
              </p:ext>
            </p:extLst>
          </p:nvPr>
        </p:nvGraphicFramePr>
        <p:xfrm>
          <a:off x="5519057" y="2362199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5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519057" y="2362199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47457" y="21336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47457" y="3138487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47457" y="4586287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1007382" y="6324599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81058" y="6324599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207783" y="6324599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566057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1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52" y="730250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592072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Compute </a:t>
            </a:r>
            <a:r>
              <a:rPr lang="en-US" sz="2800" dirty="0" err="1"/>
              <a:t>Laplacian</a:t>
            </a:r>
            <a:r>
              <a:rPr lang="en-US" sz="2800" dirty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Reconstruct complete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5352" y="38225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7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5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1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38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53143" y="11430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/>
              <a:t>DLT algorithm: HZ p. 91 (</a:t>
            </a:r>
            <a:r>
              <a:rPr lang="en-US" sz="2800" dirty="0" err="1"/>
              <a:t>alg</a:t>
            </a:r>
            <a:r>
              <a:rPr lang="en-US" sz="2800" dirty="0"/>
              <a:t> 4.2), p. 585</a:t>
            </a:r>
          </a:p>
          <a:p>
            <a:r>
              <a:rPr lang="en-US" sz="2800" dirty="0"/>
              <a:t>Normalization: HZ p. 107-109 (</a:t>
            </a:r>
            <a:r>
              <a:rPr lang="en-US" sz="2800" dirty="0" err="1"/>
              <a:t>alg</a:t>
            </a:r>
            <a:r>
              <a:rPr lang="en-US" sz="2800" dirty="0"/>
              <a:t> 4.2)</a:t>
            </a:r>
          </a:p>
          <a:p>
            <a:r>
              <a:rPr lang="en-US" sz="2800" dirty="0"/>
              <a:t>RANSAC: HZ Sec 4.7, p. 123, </a:t>
            </a:r>
            <a:r>
              <a:rPr lang="en-US" sz="2800" dirty="0" err="1"/>
              <a:t>alg</a:t>
            </a:r>
            <a:r>
              <a:rPr lang="en-US" sz="2800" dirty="0"/>
              <a:t> 4.6</a:t>
            </a:r>
          </a:p>
          <a:p>
            <a:r>
              <a:rPr lang="en-US" sz="2800" dirty="0"/>
              <a:t>Tutorial: </a:t>
            </a:r>
            <a:r>
              <a:rPr lang="en-US" sz="2800" dirty="0">
                <a:hlinkClick r:id="rId2"/>
              </a:rPr>
              <a:t>http://users.cecs.anu.edu.au/~hartley/Papers/CVPR99-tutorial/tut_4up.pdf</a:t>
            </a:r>
            <a:endParaRPr lang="en-US" sz="2800" dirty="0"/>
          </a:p>
          <a:p>
            <a:endParaRPr lang="en-US" sz="2800" dirty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does </a:t>
            </a:r>
            <a:r>
              <a:rPr lang="en-US" sz="3200" dirty="0" err="1"/>
              <a:t>iphone</a:t>
            </a:r>
            <a:r>
              <a:rPr lang="en-US" sz="3200" dirty="0"/>
              <a:t> panoramic stitching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44434"/>
            <a:ext cx="8229600" cy="5867400"/>
          </a:xfrm>
        </p:spPr>
        <p:txBody>
          <a:bodyPr>
            <a:noAutofit/>
          </a:bodyPr>
          <a:lstStyle/>
          <a:p>
            <a:r>
              <a:rPr lang="en-US" sz="2400" dirty="0"/>
              <a:t>Capture images at 30 fps</a:t>
            </a:r>
          </a:p>
          <a:p>
            <a:endParaRPr lang="en-US" sz="600" dirty="0"/>
          </a:p>
          <a:p>
            <a:r>
              <a:rPr lang="en-US" sz="2400" dirty="0"/>
              <a:t>Stitch the central 1/8 of a selection of images</a:t>
            </a:r>
          </a:p>
          <a:p>
            <a:pPr lvl="1"/>
            <a:r>
              <a:rPr lang="en-US" sz="2000" dirty="0"/>
              <a:t>Select which images to stitch using the accelerometer and frame-to-frame matching</a:t>
            </a:r>
          </a:p>
          <a:p>
            <a:pPr lvl="1"/>
            <a:r>
              <a:rPr lang="en-US" sz="2000" dirty="0"/>
              <a:t>Faster and avoids radial distortion that often occurs towards corners of images</a:t>
            </a:r>
          </a:p>
          <a:p>
            <a:endParaRPr lang="en-US" sz="600" dirty="0"/>
          </a:p>
          <a:p>
            <a:r>
              <a:rPr lang="en-US" sz="2400" dirty="0"/>
              <a:t>Alignment </a:t>
            </a:r>
          </a:p>
          <a:p>
            <a:pPr lvl="1"/>
            <a:r>
              <a:rPr lang="en-US" sz="2000" dirty="0"/>
              <a:t>Initially, perform cross-correlation of small patches aided by accelerometer to find good regions for matching</a:t>
            </a:r>
          </a:p>
          <a:p>
            <a:pPr lvl="1"/>
            <a:r>
              <a:rPr lang="en-US" sz="2000" dirty="0"/>
              <a:t>Register by matching points (KLT tracking or RANSAC with FAST (similar to SIFT) points) or correlational matching</a:t>
            </a:r>
          </a:p>
          <a:p>
            <a:endParaRPr lang="en-US" sz="600" dirty="0"/>
          </a:p>
          <a:p>
            <a:r>
              <a:rPr lang="en-US" sz="2400" dirty="0"/>
              <a:t>Blending</a:t>
            </a:r>
          </a:p>
          <a:p>
            <a:pPr lvl="1"/>
            <a:r>
              <a:rPr lang="en-US" sz="2000" dirty="0"/>
              <a:t>Linear (or similar) blending, using a face detector to avoid blurring face regions and choose good face shots (not blinking,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509435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http://www.patentlyapple.com/patently-apple/2012/11/apples-cool-iphone-5-panorama-app-revealed-in-5-patents.html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80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438400" y="762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Tips and Photos from Russ Hewett </a:t>
            </a: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979739" y="139699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14400" y="9144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914400" y="3568699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14400" y="53975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914400" y="2501899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87486" y="4267199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87086" y="4267199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78011" y="4362449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906486" y="60960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54286" y="5867399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20987" y="4214812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11461" y="4210049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8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2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54686" y="1943099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35086" y="2762249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97286" y="43434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287" y="66051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3136" y="17417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46486" y="66051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486" y="2439534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" y="65761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45142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21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2106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0650" y="119742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599" y="6550706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0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4600" y="5148943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0600" y="5148943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3813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98850" y="116113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923212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" y="2840263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4514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62085" y="21771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05285" y="645273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6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4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6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4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8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96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1486" y="4441371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657" y="6568849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856" y="2271485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09256" y="137885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258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8057" y="116113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06657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" y="2325914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887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68537" y="32657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21086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0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286" y="3491821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086" y="3491821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" y="645999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6" y="29029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883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84539" y="139699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143000" y="9144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800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600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5191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6134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4419600" y="6172201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5867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6124576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0134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6848476" y="4505326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7010400" y="4419601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657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91682" y="21771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42856" y="6452735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8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56" y="3526971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856" y="3526971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1" y="65579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270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3022599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5837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" y="65797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4877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797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017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-10886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75513" y="6550706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27564" y="119742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3" y="1643742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313" y="1643742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6" y="3396342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657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456" y="43542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" y="169340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658" y="65543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61658" y="12337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932057" y="660037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144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45532" y="32657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28343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1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343" y="642258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5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343" y="2623458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543" y="4223658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2343" y="4620533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4143" y="4223658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515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41903" y="119742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913914" y="65967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" y="2558142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848600" cy="51355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cameras</a:t>
            </a:r>
          </a:p>
          <a:p>
            <a:pPr lvl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is plane to plane mapping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Refinement methods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 recognition and retrieval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of rotating camera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</a:t>
            </a:r>
            <a:r>
              <a:rPr lang="en-US" dirty="0"/>
              <a:t>of rotating camera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X</a:t>
            </a:r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x’=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0574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91162" y="19939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405562" y="37465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567362" y="28321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986462" y="28702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948362" y="30607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710362" y="30607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862762" y="6985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453062" y="21082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938962" y="15367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253162" y="23749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608762" y="23749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840537" y="18954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7015162" y="785814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55879</TotalTime>
  <Words>1720</Words>
  <Application>Microsoft Office PowerPoint</Application>
  <PresentationFormat>Widescreen</PresentationFormat>
  <Paragraphs>438</Paragraphs>
  <Slides>79</Slides>
  <Notes>7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Calibri</vt:lpstr>
      <vt:lpstr>Cambria Math</vt:lpstr>
      <vt:lpstr>cmsy10</vt:lpstr>
      <vt:lpstr>Courier New</vt:lpstr>
      <vt:lpstr>Symbol</vt:lpstr>
      <vt:lpstr>Times New Roman</vt:lpstr>
      <vt:lpstr>Office Theme</vt:lpstr>
      <vt:lpstr>2_Default Design</vt:lpstr>
      <vt:lpstr>Equation</vt:lpstr>
      <vt:lpstr>Photo Editor Photo</vt:lpstr>
      <vt:lpstr>PowerPoint Presentation</vt:lpstr>
      <vt:lpstr>Project 5 </vt:lpstr>
      <vt:lpstr>Last Class: Keypoint Matching</vt:lpstr>
      <vt:lpstr>Last Class: Summary</vt:lpstr>
      <vt:lpstr>Today: Image Stitching</vt:lpstr>
      <vt:lpstr>Views from rotating camera</vt:lpstr>
      <vt:lpstr>Photo stitching</vt:lpstr>
      <vt:lpstr>Alignment of rotating camera</vt:lpstr>
      <vt:lpstr>Correspondence of rotating camera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Planar vs. Cylindrical Projection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Details to make it look good</vt:lpstr>
      <vt:lpstr>Choosing seams</vt:lpstr>
      <vt:lpstr>Choosing seams</vt:lpstr>
      <vt:lpstr>Choosing seams</vt:lpstr>
      <vt:lpstr>Gain compensation</vt:lpstr>
      <vt:lpstr>Multi-band (aka Laplacian Pyramid) Blending </vt:lpstr>
      <vt:lpstr>Multiband Blending with Laplacian Pyramid</vt:lpstr>
      <vt:lpstr>Multiband blending</vt:lpstr>
      <vt:lpstr>Blending comparison (IJCV 2007)</vt:lpstr>
      <vt:lpstr>Blending Comparison</vt:lpstr>
      <vt:lpstr>Straightening</vt:lpstr>
      <vt:lpstr>Further reading</vt:lpstr>
      <vt:lpstr>How does iphone panoramic stitching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213</cp:revision>
  <dcterms:created xsi:type="dcterms:W3CDTF">2009-12-16T02:55:56Z</dcterms:created>
  <dcterms:modified xsi:type="dcterms:W3CDTF">2020-01-14T04:16:11Z</dcterms:modified>
</cp:coreProperties>
</file>