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9"/>
  </p:notesMasterIdLst>
  <p:sldIdLst>
    <p:sldId id="465" r:id="rId4"/>
    <p:sldId id="463" r:id="rId5"/>
    <p:sldId id="464" r:id="rId6"/>
    <p:sldId id="399" r:id="rId7"/>
    <p:sldId id="408" r:id="rId8"/>
    <p:sldId id="409" r:id="rId9"/>
    <p:sldId id="410" r:id="rId10"/>
    <p:sldId id="411" r:id="rId11"/>
    <p:sldId id="412" r:id="rId12"/>
    <p:sldId id="451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6" r:id="rId36"/>
    <p:sldId id="441" r:id="rId37"/>
    <p:sldId id="45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129" d="100"/>
          <a:sy n="129" d="100"/>
        </p:scale>
        <p:origin x="1386" y="132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lexbeutel.com/webgl/voronoi.html" TargetMode="External"/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L0GKp-uvjO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79681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34183" y="4912707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183" y="6512908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slides from Alyosha Efros</a:t>
            </a: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983" y="1255107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5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186" y="16256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9304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1" y="9398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85834" y="62854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vs. inverse mapping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25811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39800" y="1363662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78201" y="1389062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64200" y="1366837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329" y="1400041"/>
            <a:ext cx="2059385" cy="15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1" y="1389062"/>
            <a:ext cx="206851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470400" y="251301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46600" y="2589213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696075" y="12573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756400" y="1370013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546600" y="1293812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318000" y="1674813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689600" y="18272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5003800" y="1979612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165600" y="4189412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747000" y="7604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747000" y="1065212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375400" y="3351213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09600" y="3931090"/>
            <a:ext cx="337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Linear Interpolation</a:t>
            </a:r>
            <a:endParaRPr lang="en-US" sz="2000" dirty="0">
              <a:solidFill>
                <a:srgbClr val="3333CC"/>
              </a:solidFill>
            </a:endParaRPr>
          </a:p>
          <a:p>
            <a:r>
              <a:rPr lang="en-US" sz="2000" dirty="0">
                <a:solidFill>
                  <a:srgbClr val="3333CC"/>
                </a:solidFill>
              </a:rPr>
              <a:t>New point: </a:t>
            </a:r>
            <a:r>
              <a:rPr lang="en-US" sz="2000" i="1" dirty="0">
                <a:solidFill>
                  <a:srgbClr val="3333CC"/>
                </a:solidFill>
              </a:rPr>
              <a:t>P + t*(Q-P)</a:t>
            </a:r>
          </a:p>
          <a:p>
            <a:r>
              <a:rPr lang="en-US" sz="2000" dirty="0" smtClean="0">
                <a:solidFill>
                  <a:srgbClr val="3333CC"/>
                </a:solidFill>
              </a:rPr>
              <a:t>Or equivalently</a:t>
            </a:r>
            <a:r>
              <a:rPr lang="en-US" sz="2000" i="1" dirty="0" smtClean="0">
                <a:solidFill>
                  <a:srgbClr val="3333CC"/>
                </a:solidFill>
              </a:rPr>
              <a:t>: (</a:t>
            </a:r>
            <a:r>
              <a:rPr lang="en-US" sz="2000" i="1" dirty="0">
                <a:solidFill>
                  <a:srgbClr val="3333CC"/>
                </a:solidFill>
              </a:rPr>
              <a:t>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r>
              <a:rPr lang="en-US" sz="2000" i="1" dirty="0" smtClean="0">
                <a:solidFill>
                  <a:srgbClr val="3333CC"/>
                </a:solidFill>
              </a:rPr>
              <a:t> 0&lt;t&lt;1</a:t>
            </a:r>
            <a:endParaRPr lang="en-US" sz="2000" i="1" dirty="0">
              <a:solidFill>
                <a:srgbClr val="3333CC"/>
              </a:solidFill>
            </a:endParaRP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03593" y="5103812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720725" y="1747838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399" y="34417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550545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1" y="136207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588" y="137160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68916" y="6533376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credit: </a:t>
            </a:r>
            <a:r>
              <a:rPr lang="en-US" sz="1200" dirty="0" err="1" smtClean="0"/>
              <a:t>Efros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828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7145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28194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527300" y="1219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660900" y="12192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371600" y="955676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676400" y="308927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692613" y="5832476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654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1066799" y="56896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376362" y="5813424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2057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8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4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1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69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33875" y="431800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62475" y="359410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r>
              <a:rPr lang="en-US" dirty="0" smtClean="0"/>
              <a:t>Repeat until impossible:</a:t>
            </a:r>
          </a:p>
          <a:p>
            <a:pPr lvl="1"/>
            <a:r>
              <a:rPr lang="en-US" dirty="0" smtClean="0"/>
              <a:t>Select two sites.</a:t>
            </a:r>
          </a:p>
          <a:p>
            <a:pPr lvl="1"/>
            <a:r>
              <a:rPr lang="en-US" dirty="0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591049" y="3632199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62449" y="431799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24249" y="3632199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62450" y="360362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381500" y="4327524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29249" y="4317999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14700" y="4860924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295649" y="4013199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10049" y="5003799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286125" y="482282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24249" y="3956049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286249" y="4317999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10049" y="5079999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286125" y="431800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05174" y="4308474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00400" y="3276600"/>
            <a:ext cx="2360613" cy="2484438"/>
            <a:chOff x="3636" y="2128"/>
            <a:chExt cx="1487" cy="1565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128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585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349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585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2906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284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059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2992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42427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/>
              <a:t>Let </a:t>
            </a:r>
            <a:r>
              <a:rPr lang="en-US" sz="2800" dirty="0">
                <a:sym typeface="Symbol" pitchFamily="18" charset="2"/>
              </a:rPr>
              <a:t>(</a:t>
            </a:r>
            <a:r>
              <a:rPr lang="en-US" sz="2800" i="1" dirty="0">
                <a:sym typeface="Symbol" pitchFamily="18" charset="2"/>
              </a:rPr>
              <a:t>T</a:t>
            </a:r>
            <a:r>
              <a:rPr lang="en-US" sz="2800" i="1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) = </a:t>
            </a:r>
            <a:r>
              <a:rPr lang="en-US" sz="2800" dirty="0"/>
              <a:t>(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i1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i2</a:t>
            </a:r>
            <a:r>
              <a:rPr lang="en-US" sz="2800" dirty="0"/>
              <a:t> ,..,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i3</a:t>
            </a:r>
            <a:r>
              <a:rPr lang="en-US" sz="2800" dirty="0"/>
              <a:t>) be the vector of angles in the triangulation </a:t>
            </a:r>
            <a:r>
              <a:rPr lang="en-US" sz="2800" i="1" dirty="0"/>
              <a:t>T </a:t>
            </a:r>
            <a:r>
              <a:rPr lang="en-US" sz="2800" dirty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1628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14400" y="5029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>
                <a:solidFill>
                  <a:srgbClr val="000000"/>
                </a:solidFill>
              </a:rPr>
              <a:t>illegal”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>
                <a:solidFill>
                  <a:srgbClr val="000000"/>
                </a:solidFill>
              </a:rPr>
              <a:t>iff</a:t>
            </a:r>
            <a:r>
              <a:rPr lang="en-US" sz="2000" dirty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>
                <a:solidFill>
                  <a:srgbClr val="000000"/>
                </a:solidFill>
              </a:rPr>
              <a:t>colinear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2" y="1252536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/>
              <a:t>Start with an arbitrary triangulation. Flip any illegal edge until no more exist.</a:t>
            </a:r>
          </a:p>
          <a:p>
            <a:r>
              <a:rPr lang="en-US" sz="2000" dirty="0"/>
              <a:t>Could take a long time to terminate.</a:t>
            </a:r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1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86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4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1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102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9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16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117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/>
              <a:t> </a:t>
            </a:r>
            <a:r>
              <a:rPr lang="en-US" sz="2000" dirty="0"/>
              <a:t>The DT may be constructed in O(</a:t>
            </a:r>
            <a:r>
              <a:rPr lang="en-US" sz="2000" i="1" dirty="0" err="1"/>
              <a:t>n</a:t>
            </a:r>
            <a:r>
              <a:rPr lang="en-US" sz="2000" dirty="0" err="1"/>
              <a:t>log</a:t>
            </a:r>
            <a:r>
              <a:rPr lang="en-US" sz="2000" i="1" dirty="0" err="1"/>
              <a:t>n</a:t>
            </a:r>
            <a:r>
              <a:rPr lang="en-US" sz="2000" dirty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51232" y="6221136"/>
            <a:ext cx="636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www.cs.cornell.edu/home/chew/Delaunay.html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http://alexbeutel.com/webgl/voronoi.html</a:t>
            </a:r>
            <a:endParaRPr lang="en-US" dirty="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4203700" y="4165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3200400" y="2971800"/>
            <a:ext cx="2590800" cy="2514600"/>
            <a:chOff x="4032" y="1104"/>
            <a:chExt cx="1632" cy="1584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3314700" y="3155950"/>
            <a:ext cx="2038350" cy="2082800"/>
            <a:chOff x="3768" y="1556"/>
            <a:chExt cx="1284" cy="1312"/>
          </a:xfrm>
        </p:grpSpPr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" name="Group 34"/>
          <p:cNvGrpSpPr>
            <a:grpSpLocks/>
          </p:cNvGrpSpPr>
          <p:nvPr/>
        </p:nvGrpSpPr>
        <p:grpSpPr bwMode="auto">
          <a:xfrm>
            <a:off x="3263900" y="3097213"/>
            <a:ext cx="2147888" cy="2200275"/>
            <a:chOff x="4072" y="1183"/>
            <a:chExt cx="1353" cy="1386"/>
          </a:xfrm>
        </p:grpSpPr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118369" y="3946968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379219" y="3894581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09169" y="47851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986983" y="454228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90169" y="4113656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07219" y="51661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797819" y="35659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770957" y="516616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150620" y="5205856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519170" y="486136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147570" y="348976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24757" y="5434456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918969" y="5434456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66801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/>
              <a:t>Assume t = [0,1]</a:t>
            </a:r>
          </a:p>
          <a:p>
            <a:r>
              <a:rPr lang="en-US" sz="2800" dirty="0"/>
              <a:t>Simple linear interpolation of each feature pair</a:t>
            </a:r>
          </a:p>
          <a:p>
            <a:pPr lvl="1"/>
            <a:r>
              <a:rPr lang="en-US" sz="2400" dirty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714500" y="34290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003300"/>
            <a:ext cx="10363200" cy="5257800"/>
          </a:xfrm>
        </p:spPr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1" y="62484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Slide by Durand and Freeman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447801" y="15240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1" y="3048001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/>
          </a:bodyPr>
          <a:lstStyle/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 smtClean="0"/>
          </a:p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 smtClean="0"/>
              <a:t>Pinhole camera: start of perspective geometry</a:t>
            </a:r>
          </a:p>
          <a:p>
            <a:pPr marL="571500" indent="-514350">
              <a:buAutoNum type="arabicPeriod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 smtClean="0"/>
              <a:t>Single-view metrology: measure 3D distances from an image</a:t>
            </a:r>
          </a:p>
          <a:p>
            <a:pPr marL="57150" indent="0">
              <a:buNone/>
              <a:tabLst>
                <a:tab pos="3771900" algn="l"/>
              </a:tabLst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88392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hlinkClick r:id="rId2"/>
              </a:rPr>
              <a:t>http://youtube.com/watch?v=nUDIoN-_Hxs</a:t>
            </a:r>
            <a:endParaRPr lang="ru-RU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3276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1" y="762001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505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4694" y="419100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 in transformed coordinates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Given a coordinate transform </a:t>
            </a:r>
            <a:r>
              <a:rPr lang="en-US" i="1" dirty="0" smtClean="0"/>
              <a:t>(</a:t>
            </a:r>
            <a:r>
              <a:rPr lang="en-US" i="1" dirty="0" err="1" smtClean="0"/>
              <a:t>x’,y</a:t>
            </a:r>
            <a:r>
              <a:rPr lang="en-US" i="1" dirty="0" smtClean="0"/>
              <a:t>’)</a:t>
            </a:r>
            <a:r>
              <a:rPr lang="en-US" b="1" i="1" dirty="0" smtClean="0"/>
              <a:t> </a:t>
            </a:r>
            <a:r>
              <a:rPr lang="en-US" dirty="0" smtClean="0"/>
              <a:t>=</a:t>
            </a:r>
            <a:r>
              <a:rPr lang="en-US" b="1" i="1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 and a source image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), how do we compute a transformed image </a:t>
            </a:r>
            <a:r>
              <a:rPr lang="en-US" i="1" dirty="0" smtClean="0"/>
              <a:t>g(</a:t>
            </a:r>
            <a:r>
              <a:rPr lang="en-US" i="1" dirty="0" err="1" smtClean="0"/>
              <a:t>x’,y</a:t>
            </a:r>
            <a:r>
              <a:rPr lang="en-US" i="1" dirty="0" smtClean="0"/>
              <a:t>’)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5274" y="28956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0474" y="28956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5652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0704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038350" y="27432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603875" y="27590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235199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003674" y="243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251074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756274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0318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5370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54300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59500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mapping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1700" y="41910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26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68500" y="28956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73700" y="28956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9685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4737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638425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2545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536825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984875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4351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9403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5999" y="25146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743199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248399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mapping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599" y="41910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399" y="28956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62599" y="28956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20573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5625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727324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343399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990599" y="5181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625724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6073774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5239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50291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91199" y="24384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990599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>
                <a:solidFill>
                  <a:srgbClr val="000000"/>
                </a:solidFill>
              </a:rPr>
              <a:t>x’,y</a:t>
            </a:r>
            <a:r>
              <a:rPr lang="en-US" sz="2400" dirty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Known as “</a:t>
            </a:r>
            <a:r>
              <a:rPr lang="en-US" sz="2000" dirty="0" err="1">
                <a:solidFill>
                  <a:srgbClr val="000000"/>
                </a:solidFill>
              </a:rPr>
              <a:t>splatting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1600" y="12192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problem with this approach?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90799" y="3505199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5999" y="3505199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3715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38199" y="4343399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1523999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0199" y="3047999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4101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838199" y="5333999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8767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74924" y="2559049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976937" y="293846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417762" y="292417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47900" y="17526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53100" y="16764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705100" y="259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6210300" y="259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4859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952500" y="34290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24500" y="21336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5245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689225" y="16446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952500" y="4419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9911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6091238" y="202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535447" y="20300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9525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</a:t>
            </a:r>
            <a:r>
              <a:rPr lang="en-US" sz="2400" i="1" dirty="0">
                <a:solidFill>
                  <a:srgbClr val="000000"/>
                </a:solidFill>
              </a:rPr>
              <a:t>Interpolate</a:t>
            </a:r>
            <a:r>
              <a:rPr lang="en-US" sz="2400" dirty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nearest neighbor, bilinear, Gaussian, </a:t>
            </a:r>
            <a:r>
              <a:rPr lang="en-US" dirty="0" err="1" smtClean="0">
                <a:solidFill>
                  <a:srgbClr val="000000"/>
                </a:solidFill>
              </a:rPr>
              <a:t>bicubic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E.g. </a:t>
            </a:r>
            <a:r>
              <a:rPr lang="en-US" dirty="0" smtClean="0">
                <a:solidFill>
                  <a:srgbClr val="000000"/>
                </a:solidFill>
                <a:latin typeface="Courier" pitchFamily="49" charset="0"/>
              </a:rPr>
              <a:t>interpolate.interp2 </a:t>
            </a:r>
            <a:r>
              <a:rPr lang="en-US" dirty="0" smtClean="0">
                <a:solidFill>
                  <a:srgbClr val="000000"/>
                </a:solidFill>
              </a:rPr>
              <a:t>or </a:t>
            </a:r>
            <a:r>
              <a:rPr lang="en-US" dirty="0" err="1" smtClean="0">
                <a:solidFill>
                  <a:srgbClr val="000000"/>
                </a:solidFill>
                <a:latin typeface="Courier" pitchFamily="49" charset="0"/>
              </a:rPr>
              <a:t>ndimage.map_coordinates</a:t>
            </a:r>
            <a:r>
              <a:rPr lang="en-US" dirty="0" smtClean="0">
                <a:solidFill>
                  <a:srgbClr val="000000"/>
                </a:solidFill>
              </a:rPr>
              <a:t> in Python </a:t>
            </a:r>
            <a:r>
              <a:rPr lang="en-US" dirty="0" err="1" smtClean="0">
                <a:solidFill>
                  <a:srgbClr val="000000"/>
                </a:solidFill>
                <a:latin typeface="Courier" pitchFamily="49" charset="0"/>
              </a:rPr>
              <a:t>scipy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20176</TotalTime>
  <Words>1395</Words>
  <Application>Microsoft Office PowerPoint</Application>
  <PresentationFormat>Widescreen</PresentationFormat>
  <Paragraphs>245</Paragraphs>
  <Slides>35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2D image transformations</vt:lpstr>
      <vt:lpstr>Take-home Question</vt:lpstr>
      <vt:lpstr>Today: Morphing</vt:lpstr>
      <vt:lpstr>Texturing in transformed coordinates</vt:lpstr>
      <vt:lpstr>Forward mapping</vt:lpstr>
      <vt:lpstr>Forward mapping</vt:lpstr>
      <vt:lpstr>Inverse mapping</vt:lpstr>
      <vt:lpstr>Inverse mapping</vt:lpstr>
      <vt:lpstr>Bilinear Interpolation</vt:lpstr>
      <vt:lpstr>Forward vs. inverse mapping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66</cp:revision>
  <dcterms:created xsi:type="dcterms:W3CDTF">2010-08-30T03:58:01Z</dcterms:created>
  <dcterms:modified xsi:type="dcterms:W3CDTF">2020-01-14T04:09:22Z</dcterms:modified>
</cp:coreProperties>
</file>