
<file path=[Content_Types].xml><?xml version="1.0" encoding="utf-8"?>
<Types xmlns="http://schemas.openxmlformats.org/package/2006/content-types">
  <Default Extension="png" ContentType="image/png"/>
  <Default Extension="jpeg" ContentType="image/jpeg"/>
  <Default Extension="mov" ContentType="video/quicktime"/>
  <Default Extension="emf" ContentType="image/x-emf"/>
  <Default Extension="wmf" ContentType="image/x-wmf"/>
  <Default Extension="rels" ContentType="application/vnd.openxmlformats-package.relationships+xml"/>
  <Default Extension="xml" ContentType="application/xml"/>
  <Default Extension="wmv" ContentType="video/x-ms-wmv"/>
  <Default Extension="mp4" ContentType="video/mp4"/>
  <Default Extension="jp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media/image64.jpg" ContentType="image/jpeg"/>
  <Override PartName="/ppt/media/image65.jpg" ContentType="image/jpe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media/image86.jpg" ContentType="image/jpeg"/>
  <Override PartName="/ppt/media/image87.jpg" ContentType="image/jpeg"/>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sldIdLst>
    <p:sldId id="256" r:id="rId2"/>
    <p:sldId id="323" r:id="rId3"/>
    <p:sldId id="408" r:id="rId4"/>
    <p:sldId id="409" r:id="rId5"/>
    <p:sldId id="410" r:id="rId6"/>
    <p:sldId id="411" r:id="rId7"/>
    <p:sldId id="412" r:id="rId8"/>
    <p:sldId id="417" r:id="rId9"/>
    <p:sldId id="413" r:id="rId10"/>
    <p:sldId id="415" r:id="rId11"/>
    <p:sldId id="416" r:id="rId12"/>
    <p:sldId id="438" r:id="rId13"/>
    <p:sldId id="437" r:id="rId14"/>
    <p:sldId id="428" r:id="rId15"/>
    <p:sldId id="318" r:id="rId16"/>
    <p:sldId id="326" r:id="rId17"/>
    <p:sldId id="327" r:id="rId18"/>
    <p:sldId id="328" r:id="rId19"/>
    <p:sldId id="329" r:id="rId20"/>
    <p:sldId id="330" r:id="rId21"/>
    <p:sldId id="331" r:id="rId22"/>
    <p:sldId id="332" r:id="rId23"/>
    <p:sldId id="333" r:id="rId24"/>
    <p:sldId id="363" r:id="rId25"/>
    <p:sldId id="364" r:id="rId26"/>
    <p:sldId id="342" r:id="rId27"/>
    <p:sldId id="343" r:id="rId28"/>
    <p:sldId id="380" r:id="rId29"/>
    <p:sldId id="345" r:id="rId30"/>
    <p:sldId id="347" r:id="rId31"/>
    <p:sldId id="348" r:id="rId32"/>
    <p:sldId id="349" r:id="rId33"/>
    <p:sldId id="351" r:id="rId34"/>
    <p:sldId id="352" r:id="rId35"/>
    <p:sldId id="353" r:id="rId36"/>
    <p:sldId id="397" r:id="rId37"/>
    <p:sldId id="354" r:id="rId38"/>
    <p:sldId id="358" r:id="rId39"/>
    <p:sldId id="425" r:id="rId40"/>
    <p:sldId id="432" r:id="rId41"/>
    <p:sldId id="386" r:id="rId42"/>
    <p:sldId id="388" r:id="rId43"/>
    <p:sldId id="399" r:id="rId44"/>
    <p:sldId id="389" r:id="rId45"/>
    <p:sldId id="390" r:id="rId46"/>
    <p:sldId id="383" r:id="rId47"/>
    <p:sldId id="366" r:id="rId48"/>
    <p:sldId id="360" r:id="rId49"/>
    <p:sldId id="365" r:id="rId50"/>
    <p:sldId id="367" r:id="rId51"/>
    <p:sldId id="368" r:id="rId52"/>
    <p:sldId id="369" r:id="rId53"/>
    <p:sldId id="370" r:id="rId54"/>
    <p:sldId id="439" r:id="rId55"/>
    <p:sldId id="391" r:id="rId56"/>
    <p:sldId id="393" r:id="rId57"/>
    <p:sldId id="385" r:id="rId58"/>
    <p:sldId id="398" r:id="rId59"/>
    <p:sldId id="371" r:id="rId60"/>
    <p:sldId id="394" r:id="rId61"/>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2" pos="5760" userDrawn="1">
          <p15:clr>
            <a:srgbClr val="A4A3A4"/>
          </p15:clr>
        </p15:guide>
        <p15:guide id="3" pos="384" userDrawn="1">
          <p15:clr>
            <a:srgbClr val="A4A3A4"/>
          </p15:clr>
        </p15:guide>
        <p15:guide id="4"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18" autoAdjust="0"/>
    <p:restoredTop sz="85000" autoAdjust="0"/>
  </p:normalViewPr>
  <p:slideViewPr>
    <p:cSldViewPr>
      <p:cViewPr varScale="1">
        <p:scale>
          <a:sx n="113" d="100"/>
          <a:sy n="113" d="100"/>
        </p:scale>
        <p:origin x="126" y="438"/>
      </p:cViewPr>
      <p:guideLst>
        <p:guide pos="5760"/>
        <p:guide pos="384"/>
        <p:guide orient="horz"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F26379A4-E3D8-4BFF-B335-84A42BDB90BB}" type="datetimeFigureOut">
              <a:rPr lang="en-US"/>
              <a:pPr>
                <a:defRPr/>
              </a:pPr>
              <a:t>8/17/2020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D2B94B3A-2FE2-4C1A-8A43-CDED18E15F68}" type="slidenum">
              <a:rPr lang="en-US"/>
              <a:pPr>
                <a:defRPr/>
              </a:pPr>
              <a:t>‹#›</a:t>
            </a:fld>
            <a:endParaRPr lang="en-US"/>
          </a:p>
        </p:txBody>
      </p:sp>
    </p:spTree>
    <p:extLst>
      <p:ext uri="{BB962C8B-B14F-4D97-AF65-F5344CB8AC3E}">
        <p14:creationId xmlns:p14="http://schemas.microsoft.com/office/powerpoint/2010/main" val="376273898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t>Example of a detection result of our system, which has not seen carriages or horses during training.  The red box is a detected location of a vehicle; the green box indicates a detected location of an animal.  The shown categories and parts are those that served as evidence for the detections.</a:t>
            </a:r>
          </a:p>
        </p:txBody>
      </p:sp>
      <p:sp>
        <p:nvSpPr>
          <p:cNvPr id="71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4E5E97F-2D97-4690-A4B8-9B488DE4D5DF}" type="slidenum">
              <a:rPr lang="en-US" smtClean="0"/>
              <a:pPr fontAlgn="base">
                <a:spcBef>
                  <a:spcPct val="0"/>
                </a:spcBef>
                <a:spcAft>
                  <a:spcPct val="0"/>
                </a:spcAft>
                <a:defRPr/>
              </a:pPr>
              <a:t>6</a:t>
            </a:fld>
            <a:endParaRPr lang="en-US"/>
          </a:p>
        </p:txBody>
      </p:sp>
    </p:spTree>
    <p:extLst>
      <p:ext uri="{BB962C8B-B14F-4D97-AF65-F5344CB8AC3E}">
        <p14:creationId xmlns:p14="http://schemas.microsoft.com/office/powerpoint/2010/main" val="13547976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You'll gain an appreciation for your own visual ability.  We tend to take it for granted, but half of our brain is cranking away on the vision problem.  Interestingly, we are usually aware only of the interpretation, not what we actually see.  By working with pixels, you'll see how messy images actually are and how incredible it is that we can interpret anything from them.</a:t>
            </a:r>
          </a:p>
        </p:txBody>
      </p:sp>
      <p:sp>
        <p:nvSpPr>
          <p:cNvPr id="4" name="Slide Number Placeholder 3"/>
          <p:cNvSpPr>
            <a:spLocks noGrp="1"/>
          </p:cNvSpPr>
          <p:nvPr>
            <p:ph type="sldNum" sz="quarter" idx="5"/>
          </p:nvPr>
        </p:nvSpPr>
        <p:spPr/>
        <p:txBody>
          <a:bodyPr/>
          <a:lstStyle/>
          <a:p>
            <a:pPr>
              <a:defRPr/>
            </a:pPr>
            <a:fld id="{00C3307B-DCB0-4738-BED4-00E26F6FFB20}" type="slidenum">
              <a:rPr lang="en-US" smtClean="0"/>
              <a:pPr>
                <a:defRPr/>
              </a:pPr>
              <a:t>44</a:t>
            </a:fld>
            <a:endParaRPr lang="en-US"/>
          </a:p>
        </p:txBody>
      </p:sp>
    </p:spTree>
    <p:extLst>
      <p:ext uri="{BB962C8B-B14F-4D97-AF65-F5344CB8AC3E}">
        <p14:creationId xmlns:p14="http://schemas.microsoft.com/office/powerpoint/2010/main" val="4866451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Do cool stuff.  You'll get the opportunity to implement a variety of fun projects that work with your own photos.  You can be creative.  You can also go beyond the minimum and do some "bells and whistles" or additional projects that I offer.  You'll get to do a final project on whatever you want.  You'll also be able to see the work that everyone else does.</a:t>
            </a:r>
          </a:p>
        </p:txBody>
      </p:sp>
      <p:sp>
        <p:nvSpPr>
          <p:cNvPr id="4" name="Slide Number Placeholder 3"/>
          <p:cNvSpPr>
            <a:spLocks noGrp="1"/>
          </p:cNvSpPr>
          <p:nvPr>
            <p:ph type="sldNum" sz="quarter" idx="5"/>
          </p:nvPr>
        </p:nvSpPr>
        <p:spPr/>
        <p:txBody>
          <a:bodyPr/>
          <a:lstStyle/>
          <a:p>
            <a:pPr>
              <a:defRPr/>
            </a:pPr>
            <a:fld id="{DBE94F08-2A38-4BDE-89AE-E2FE3B5F1587}" type="slidenum">
              <a:rPr lang="en-US" smtClean="0"/>
              <a:pPr>
                <a:defRPr/>
              </a:pPr>
              <a:t>45</a:t>
            </a:fld>
            <a:endParaRPr lang="en-US"/>
          </a:p>
        </p:txBody>
      </p:sp>
    </p:spTree>
    <p:extLst>
      <p:ext uri="{BB962C8B-B14F-4D97-AF65-F5344CB8AC3E}">
        <p14:creationId xmlns:p14="http://schemas.microsoft.com/office/powerpoint/2010/main" val="40836186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t>Left: Pink regions are estimated as pixels or 3D voxels that are occupied by objects.  Red lines indicate estimated floor-wall boundaries.  Right: An example of correct localization and identification of a bed, using spatial layout information.</a:t>
            </a:r>
          </a:p>
        </p:txBody>
      </p:sp>
      <p:sp>
        <p:nvSpPr>
          <p:cNvPr id="61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EE725E6-C2B2-4DCF-8FAD-F3ABFF6A08C6}" type="slidenum">
              <a:rPr lang="en-US" smtClean="0"/>
              <a:pPr fontAlgn="base">
                <a:spcBef>
                  <a:spcPct val="0"/>
                </a:spcBef>
                <a:spcAft>
                  <a:spcPct val="0"/>
                </a:spcAft>
                <a:defRPr/>
              </a:pPr>
              <a:t>7</a:t>
            </a:fld>
            <a:endParaRPr lang="en-US"/>
          </a:p>
        </p:txBody>
      </p:sp>
    </p:spTree>
    <p:extLst>
      <p:ext uri="{BB962C8B-B14F-4D97-AF65-F5344CB8AC3E}">
        <p14:creationId xmlns:p14="http://schemas.microsoft.com/office/powerpoint/2010/main" val="10635355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2B94B3A-2FE2-4C1A-8A43-CDED18E15F68}" type="slidenum">
              <a:rPr lang="en-US" smtClean="0"/>
              <a:pPr>
                <a:defRPr/>
              </a:pPr>
              <a:t>9</a:t>
            </a:fld>
            <a:endParaRPr lang="en-US"/>
          </a:p>
        </p:txBody>
      </p:sp>
    </p:spTree>
    <p:extLst>
      <p:ext uri="{BB962C8B-B14F-4D97-AF65-F5344CB8AC3E}">
        <p14:creationId xmlns:p14="http://schemas.microsoft.com/office/powerpoint/2010/main" val="32971560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May</a:t>
            </a:r>
            <a:r>
              <a:rPr lang="en-US" baseline="0" dirty="0"/>
              <a:t> be a star chart or correspond to visions from ritualistic trances or be a record of past hunting success</a:t>
            </a:r>
            <a:endParaRPr lang="en-US" dirty="0"/>
          </a:p>
        </p:txBody>
      </p:sp>
      <p:sp>
        <p:nvSpPr>
          <p:cNvPr id="4" name="Slide Number Placeholder 3"/>
          <p:cNvSpPr>
            <a:spLocks noGrp="1"/>
          </p:cNvSpPr>
          <p:nvPr>
            <p:ph type="sldNum" sz="quarter" idx="10"/>
          </p:nvPr>
        </p:nvSpPr>
        <p:spPr/>
        <p:txBody>
          <a:bodyPr/>
          <a:lstStyle/>
          <a:p>
            <a:pPr>
              <a:defRPr/>
            </a:pPr>
            <a:fld id="{D2B94B3A-2FE2-4C1A-8A43-CDED18E15F68}" type="slidenum">
              <a:rPr lang="en-US" smtClean="0"/>
              <a:pPr>
                <a:defRPr/>
              </a:pPr>
              <a:t>16</a:t>
            </a:fld>
            <a:endParaRPr lang="en-US"/>
          </a:p>
        </p:txBody>
      </p:sp>
    </p:spTree>
    <p:extLst>
      <p:ext uri="{BB962C8B-B14F-4D97-AF65-F5344CB8AC3E}">
        <p14:creationId xmlns:p14="http://schemas.microsoft.com/office/powerpoint/2010/main" val="39212484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Florentine cathedral.  Ghiberti influenced by </a:t>
            </a:r>
            <a:r>
              <a:rPr lang="en-US" dirty="0" err="1"/>
              <a:t>Alazhan’s</a:t>
            </a:r>
            <a:r>
              <a:rPr lang="en-US" dirty="0"/>
              <a:t> book of optics, first published around 1000 AD but translated into Italian by 14</a:t>
            </a:r>
            <a:r>
              <a:rPr lang="en-US" baseline="30000" dirty="0"/>
              <a:t>th</a:t>
            </a:r>
            <a:r>
              <a:rPr lang="en-US" dirty="0"/>
              <a:t> century. http://www.nature.com/nature/journal/v518/n7538/full/518164a.html?WT.ec_id=NATURE-20150212</a:t>
            </a:r>
          </a:p>
        </p:txBody>
      </p:sp>
      <p:sp>
        <p:nvSpPr>
          <p:cNvPr id="4" name="Slide Number Placeholder 3"/>
          <p:cNvSpPr>
            <a:spLocks noGrp="1"/>
          </p:cNvSpPr>
          <p:nvPr>
            <p:ph type="sldNum" sz="quarter" idx="5"/>
          </p:nvPr>
        </p:nvSpPr>
        <p:spPr/>
        <p:txBody>
          <a:bodyPr/>
          <a:lstStyle/>
          <a:p>
            <a:pPr>
              <a:defRPr/>
            </a:pPr>
            <a:fld id="{78A6764D-B79D-47E0-A170-EDD88AB52AFE}" type="slidenum">
              <a:rPr lang="en-US" smtClean="0"/>
              <a:pPr>
                <a:defRPr/>
              </a:pPr>
              <a:t>19</a:t>
            </a:fld>
            <a:endParaRPr lang="en-US"/>
          </a:p>
        </p:txBody>
      </p:sp>
    </p:spTree>
    <p:extLst>
      <p:ext uri="{BB962C8B-B14F-4D97-AF65-F5344CB8AC3E}">
        <p14:creationId xmlns:p14="http://schemas.microsoft.com/office/powerpoint/2010/main" val="3612267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Paolo Uccello was one of Ghiberti’s students and a early master of perspective</a:t>
            </a:r>
          </a:p>
        </p:txBody>
      </p:sp>
      <p:sp>
        <p:nvSpPr>
          <p:cNvPr id="4" name="Slide Number Placeholder 3"/>
          <p:cNvSpPr>
            <a:spLocks noGrp="1"/>
          </p:cNvSpPr>
          <p:nvPr>
            <p:ph type="sldNum" sz="quarter" idx="5"/>
          </p:nvPr>
        </p:nvSpPr>
        <p:spPr/>
        <p:txBody>
          <a:bodyPr/>
          <a:lstStyle/>
          <a:p>
            <a:pPr>
              <a:defRPr/>
            </a:pPr>
            <a:fld id="{D86CFDA6-3043-4D67-848F-0B91C0DF7B8F}" type="slidenum">
              <a:rPr lang="en-US" smtClean="0"/>
              <a:pPr>
                <a:defRPr/>
              </a:pPr>
              <a:t>20</a:t>
            </a:fld>
            <a:endParaRPr lang="en-US"/>
          </a:p>
        </p:txBody>
      </p:sp>
    </p:spTree>
    <p:extLst>
      <p:ext uri="{BB962C8B-B14F-4D97-AF65-F5344CB8AC3E}">
        <p14:creationId xmlns:p14="http://schemas.microsoft.com/office/powerpoint/2010/main" val="3660217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a:t>
            </a:r>
            <a:r>
              <a:rPr lang="en-US" baseline="0" dirty="0"/>
              <a:t> lifeless and sterile</a:t>
            </a:r>
            <a:endParaRPr lang="en-US" dirty="0"/>
          </a:p>
        </p:txBody>
      </p:sp>
      <p:sp>
        <p:nvSpPr>
          <p:cNvPr id="4" name="Slide Number Placeholder 3"/>
          <p:cNvSpPr>
            <a:spLocks noGrp="1"/>
          </p:cNvSpPr>
          <p:nvPr>
            <p:ph type="sldNum" sz="quarter" idx="10"/>
          </p:nvPr>
        </p:nvSpPr>
        <p:spPr/>
        <p:txBody>
          <a:bodyPr/>
          <a:lstStyle/>
          <a:p>
            <a:pPr>
              <a:defRPr/>
            </a:pPr>
            <a:fld id="{D2B94B3A-2FE2-4C1A-8A43-CDED18E15F68}" type="slidenum">
              <a:rPr lang="en-US" smtClean="0"/>
              <a:pPr>
                <a:defRPr/>
              </a:pPr>
              <a:t>28</a:t>
            </a:fld>
            <a:endParaRPr lang="en-US"/>
          </a:p>
        </p:txBody>
      </p:sp>
    </p:spTree>
    <p:extLst>
      <p:ext uri="{BB962C8B-B14F-4D97-AF65-F5344CB8AC3E}">
        <p14:creationId xmlns:p14="http://schemas.microsoft.com/office/powerpoint/2010/main" val="15990918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Visual creation is no longer just pure graphics or pure photography.  There is a growing need to blend the two.  We want to edit photos, work with photo collections, create cool special effects, etc.  After this course, you should have the background and experience that you need to do these things.</a:t>
            </a:r>
          </a:p>
          <a:p>
            <a:endParaRPr lang="en-US" dirty="0"/>
          </a:p>
        </p:txBody>
      </p:sp>
      <p:sp>
        <p:nvSpPr>
          <p:cNvPr id="4" name="Slide Number Placeholder 3"/>
          <p:cNvSpPr>
            <a:spLocks noGrp="1"/>
          </p:cNvSpPr>
          <p:nvPr>
            <p:ph type="sldNum" sz="quarter" idx="5"/>
          </p:nvPr>
        </p:nvSpPr>
        <p:spPr/>
        <p:txBody>
          <a:bodyPr/>
          <a:lstStyle/>
          <a:p>
            <a:pPr>
              <a:defRPr/>
            </a:pPr>
            <a:fld id="{3E905910-6EDE-4C04-A5C7-809A1D1430C7}" type="slidenum">
              <a:rPr lang="en-US" smtClean="0"/>
              <a:pPr>
                <a:defRPr/>
              </a:pPr>
              <a:t>41</a:t>
            </a:fld>
            <a:endParaRPr lang="en-US"/>
          </a:p>
        </p:txBody>
      </p:sp>
    </p:spTree>
    <p:extLst>
      <p:ext uri="{BB962C8B-B14F-4D97-AF65-F5344CB8AC3E}">
        <p14:creationId xmlns:p14="http://schemas.microsoft.com/office/powerpoint/2010/main" val="40267362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Foundation for computer vision.  We want machines to watch for us, do our work, and make us live longer, more healthy, and more entertaining lives.  This course will give you a good hands-on background for learning more or developing new computer vision applications.</a:t>
            </a:r>
          </a:p>
        </p:txBody>
      </p:sp>
      <p:sp>
        <p:nvSpPr>
          <p:cNvPr id="4" name="Slide Number Placeholder 3"/>
          <p:cNvSpPr>
            <a:spLocks noGrp="1"/>
          </p:cNvSpPr>
          <p:nvPr>
            <p:ph type="sldNum" sz="quarter" idx="5"/>
          </p:nvPr>
        </p:nvSpPr>
        <p:spPr/>
        <p:txBody>
          <a:bodyPr/>
          <a:lstStyle/>
          <a:p>
            <a:pPr>
              <a:defRPr/>
            </a:pPr>
            <a:fld id="{4917636D-C5C1-4A8D-AFF9-F8F96FDD648E}" type="slidenum">
              <a:rPr lang="en-US" smtClean="0"/>
              <a:pPr>
                <a:defRPr/>
              </a:pPr>
              <a:t>42</a:t>
            </a:fld>
            <a:endParaRPr lang="en-US"/>
          </a:p>
        </p:txBody>
      </p:sp>
    </p:spTree>
    <p:extLst>
      <p:ext uri="{BB962C8B-B14F-4D97-AF65-F5344CB8AC3E}">
        <p14:creationId xmlns:p14="http://schemas.microsoft.com/office/powerpoint/2010/main" val="3082117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00201"/>
            <a:ext cx="10363200" cy="1470025"/>
          </a:xfrm>
        </p:spPr>
        <p:txBody>
          <a:bodyPr>
            <a:normAutofit/>
          </a:bodyPr>
          <a:lstStyle>
            <a:lvl1pPr algn="ctr">
              <a:defRPr sz="4000"/>
            </a:lvl1pPr>
          </a:lstStyle>
          <a:p>
            <a:r>
              <a:rPr lang="en-US"/>
              <a:t>Click to edit Master title style</a:t>
            </a:r>
          </a:p>
        </p:txBody>
      </p:sp>
      <p:sp>
        <p:nvSpPr>
          <p:cNvPr id="3" name="Subtitle 2"/>
          <p:cNvSpPr>
            <a:spLocks noGrp="1"/>
          </p:cNvSpPr>
          <p:nvPr>
            <p:ph type="subTitle" idx="1"/>
          </p:nvPr>
        </p:nvSpPr>
        <p:spPr>
          <a:xfrm>
            <a:off x="1828800" y="3355975"/>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91CDB59-9847-4CB0-83F0-A7D794EE9A4F}" type="datetimeFigureOut">
              <a:rPr lang="en-US"/>
              <a:pPr>
                <a:defRPr/>
              </a:pPr>
              <a:t>8/17/2020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8CF8B48-BF4E-49AE-9E1F-7170C40F465C}" type="slidenum">
              <a:rPr lang="en-US"/>
              <a:pPr>
                <a:defRPr/>
              </a:pPr>
              <a:t>‹#›</a:t>
            </a:fld>
            <a:endParaRPr lang="en-US"/>
          </a:p>
        </p:txBody>
      </p:sp>
    </p:spTree>
    <p:extLst>
      <p:ext uri="{BB962C8B-B14F-4D97-AF65-F5344CB8AC3E}">
        <p14:creationId xmlns:p14="http://schemas.microsoft.com/office/powerpoint/2010/main" val="14374627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093B33F-6BFD-4001-B747-0DC3428FE28C}" type="datetimeFigureOut">
              <a:rPr lang="en-US"/>
              <a:pPr>
                <a:defRPr/>
              </a:pPr>
              <a:t>8/17/2020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FCB2E6C-4FFF-4E1B-AD2B-11442CEE8D7A}" type="slidenum">
              <a:rPr lang="en-US"/>
              <a:pPr>
                <a:defRPr/>
              </a:pPr>
              <a:t>‹#›</a:t>
            </a:fld>
            <a:endParaRPr lang="en-US"/>
          </a:p>
        </p:txBody>
      </p:sp>
    </p:spTree>
    <p:extLst>
      <p:ext uri="{BB962C8B-B14F-4D97-AF65-F5344CB8AC3E}">
        <p14:creationId xmlns:p14="http://schemas.microsoft.com/office/powerpoint/2010/main" val="23280240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EB6FFEC-4831-46C6-A327-7BAF7D94ADE6}" type="datetimeFigureOut">
              <a:rPr lang="en-US"/>
              <a:pPr>
                <a:defRPr/>
              </a:pPr>
              <a:t>8/17/2020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EA9E7E0-0D14-44D8-9313-41CECFC160D2}" type="slidenum">
              <a:rPr lang="en-US"/>
              <a:pPr>
                <a:defRPr/>
              </a:pPr>
              <a:t>‹#›</a:t>
            </a:fld>
            <a:endParaRPr lang="en-US"/>
          </a:p>
        </p:txBody>
      </p:sp>
    </p:spTree>
    <p:extLst>
      <p:ext uri="{BB962C8B-B14F-4D97-AF65-F5344CB8AC3E}">
        <p14:creationId xmlns:p14="http://schemas.microsoft.com/office/powerpoint/2010/main" val="2276859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914400"/>
          </a:xfrm>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nvPr>
        </p:nvSpPr>
        <p:spPr>
          <a:xfrm>
            <a:off x="609600" y="990600"/>
            <a:ext cx="109728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89F516E0-6A50-4836-B4F5-3524719C157E}" type="datetimeFigureOut">
              <a:rPr lang="en-US"/>
              <a:pPr>
                <a:defRPr/>
              </a:pPr>
              <a:t>8/17/2020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286343F-BABC-41F6-9B0C-D812C1D8CDD5}" type="slidenum">
              <a:rPr lang="en-US"/>
              <a:pPr>
                <a:defRPr/>
              </a:pPr>
              <a:t>‹#›</a:t>
            </a:fld>
            <a:endParaRPr lang="en-US"/>
          </a:p>
        </p:txBody>
      </p:sp>
    </p:spTree>
    <p:extLst>
      <p:ext uri="{BB962C8B-B14F-4D97-AF65-F5344CB8AC3E}">
        <p14:creationId xmlns:p14="http://schemas.microsoft.com/office/powerpoint/2010/main" val="4840114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FBE29210-9692-4612-B68C-365DB2DCEB60}" type="datetimeFigureOut">
              <a:rPr lang="en-US"/>
              <a:pPr>
                <a:defRPr/>
              </a:pPr>
              <a:t>8/17/2020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E894632-D59F-418A-A674-10C96B10F321}" type="slidenum">
              <a:rPr lang="en-US"/>
              <a:pPr>
                <a:defRPr/>
              </a:pPr>
              <a:t>‹#›</a:t>
            </a:fld>
            <a:endParaRPr lang="en-US"/>
          </a:p>
        </p:txBody>
      </p:sp>
    </p:spTree>
    <p:extLst>
      <p:ext uri="{BB962C8B-B14F-4D97-AF65-F5344CB8AC3E}">
        <p14:creationId xmlns:p14="http://schemas.microsoft.com/office/powerpoint/2010/main" val="22533476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C4F28997-0822-40EB-BD32-4D63A7ECDE75}" type="datetimeFigureOut">
              <a:rPr lang="en-US"/>
              <a:pPr>
                <a:defRPr/>
              </a:pPr>
              <a:t>8/17/2020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8766A0E-5411-46C2-B90D-692530250472}" type="slidenum">
              <a:rPr lang="en-US"/>
              <a:pPr>
                <a:defRPr/>
              </a:pPr>
              <a:t>‹#›</a:t>
            </a:fld>
            <a:endParaRPr lang="en-US"/>
          </a:p>
        </p:txBody>
      </p:sp>
    </p:spTree>
    <p:extLst>
      <p:ext uri="{BB962C8B-B14F-4D97-AF65-F5344CB8AC3E}">
        <p14:creationId xmlns:p14="http://schemas.microsoft.com/office/powerpoint/2010/main" val="3208727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DD355DC6-C35C-4D7B-945F-1FFE93FDF03C}" type="datetimeFigureOut">
              <a:rPr lang="en-US"/>
              <a:pPr>
                <a:defRPr/>
              </a:pPr>
              <a:t>8/17/2020</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3D92B30-C64E-44CD-9B62-28AA39DB002A}" type="slidenum">
              <a:rPr lang="en-US"/>
              <a:pPr>
                <a:defRPr/>
              </a:pPr>
              <a:t>‹#›</a:t>
            </a:fld>
            <a:endParaRPr lang="en-US"/>
          </a:p>
        </p:txBody>
      </p:sp>
    </p:spTree>
    <p:extLst>
      <p:ext uri="{BB962C8B-B14F-4D97-AF65-F5344CB8AC3E}">
        <p14:creationId xmlns:p14="http://schemas.microsoft.com/office/powerpoint/2010/main" val="1991462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28005BE7-A753-49C8-8F67-2864F2426999}" type="datetimeFigureOut">
              <a:rPr lang="en-US"/>
              <a:pPr>
                <a:defRPr/>
              </a:pPr>
              <a:t>8/17/2020</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C6BE5C1-B568-4119-8891-941DF9CD864D}" type="slidenum">
              <a:rPr lang="en-US"/>
              <a:pPr>
                <a:defRPr/>
              </a:pPr>
              <a:t>‹#›</a:t>
            </a:fld>
            <a:endParaRPr lang="en-US"/>
          </a:p>
        </p:txBody>
      </p:sp>
    </p:spTree>
    <p:extLst>
      <p:ext uri="{BB962C8B-B14F-4D97-AF65-F5344CB8AC3E}">
        <p14:creationId xmlns:p14="http://schemas.microsoft.com/office/powerpoint/2010/main" val="10432565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78B695D-2A2C-4639-A181-438653FF3B45}" type="datetimeFigureOut">
              <a:rPr lang="en-US"/>
              <a:pPr>
                <a:defRPr/>
              </a:pPr>
              <a:t>8/17/2020</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0732D524-F789-4380-A657-4CB0BC42EB4D}" type="slidenum">
              <a:rPr lang="en-US"/>
              <a:pPr>
                <a:defRPr/>
              </a:pPr>
              <a:t>‹#›</a:t>
            </a:fld>
            <a:endParaRPr lang="en-US"/>
          </a:p>
        </p:txBody>
      </p:sp>
    </p:spTree>
    <p:extLst>
      <p:ext uri="{BB962C8B-B14F-4D97-AF65-F5344CB8AC3E}">
        <p14:creationId xmlns:p14="http://schemas.microsoft.com/office/powerpoint/2010/main" val="20331920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4CA1EB5-3BBD-4BFE-B3FA-132A5A21529B}" type="datetimeFigureOut">
              <a:rPr lang="en-US"/>
              <a:pPr>
                <a:defRPr/>
              </a:pPr>
              <a:t>8/17/2020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6BF5C7D-ADCC-4C79-98CF-A8133849A689}" type="slidenum">
              <a:rPr lang="en-US"/>
              <a:pPr>
                <a:defRPr/>
              </a:pPr>
              <a:t>‹#›</a:t>
            </a:fld>
            <a:endParaRPr lang="en-US"/>
          </a:p>
        </p:txBody>
      </p:sp>
    </p:spTree>
    <p:extLst>
      <p:ext uri="{BB962C8B-B14F-4D97-AF65-F5344CB8AC3E}">
        <p14:creationId xmlns:p14="http://schemas.microsoft.com/office/powerpoint/2010/main" val="9641138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4CB394C-40CA-49C5-92BA-47991F4D25CF}" type="datetimeFigureOut">
              <a:rPr lang="en-US"/>
              <a:pPr>
                <a:defRPr/>
              </a:pPr>
              <a:t>8/17/2020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521A59F-F3EF-4649-A68C-8619606AB4AB}" type="slidenum">
              <a:rPr lang="en-US"/>
              <a:pPr>
                <a:defRPr/>
              </a:pPr>
              <a:t>‹#›</a:t>
            </a:fld>
            <a:endParaRPr lang="en-US"/>
          </a:p>
        </p:txBody>
      </p:sp>
    </p:spTree>
    <p:extLst>
      <p:ext uri="{BB962C8B-B14F-4D97-AF65-F5344CB8AC3E}">
        <p14:creationId xmlns:p14="http://schemas.microsoft.com/office/powerpoint/2010/main" val="20856976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066800"/>
            <a:ext cx="109728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0BC265AF-F096-4C65-BDFD-F4EDA2A4BE8F}" type="datetimeFigureOut">
              <a:rPr lang="en-US"/>
              <a:pPr>
                <a:defRPr/>
              </a:pPr>
              <a:t>8/17/2020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81120C53-826E-4EE9-BE67-E92EA16E1D2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video" Target="../media/media3.mp4"/><Relationship Id="rId2" Type="http://schemas.microsoft.com/office/2007/relationships/media" Target="../media/media3.mp4"/><Relationship Id="rId1" Type="http://schemas.openxmlformats.org/officeDocument/2006/relationships/tags" Target="../tags/tag2.xml"/><Relationship Id="rId5" Type="http://schemas.openxmlformats.org/officeDocument/2006/relationships/image" Target="../media/image17.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media" Target="../media/media5.mov"/><Relationship Id="rId7" Type="http://schemas.openxmlformats.org/officeDocument/2006/relationships/image" Target="../media/image20.png"/><Relationship Id="rId2" Type="http://schemas.openxmlformats.org/officeDocument/2006/relationships/video" Target="../media/media4.mov"/><Relationship Id="rId1" Type="http://schemas.microsoft.com/office/2007/relationships/media" Target="../media/media4.mov"/><Relationship Id="rId6" Type="http://schemas.openxmlformats.org/officeDocument/2006/relationships/image" Target="../media/image19.png"/><Relationship Id="rId5" Type="http://schemas.openxmlformats.org/officeDocument/2006/relationships/slideLayout" Target="../slideLayouts/slideLayout2.xml"/><Relationship Id="rId4" Type="http://schemas.openxmlformats.org/officeDocument/2006/relationships/video" Target="../media/media5.mov"/></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hyperlink" Target="https://vimeo.com/242479887" TargetMode="External"/><Relationship Id="rId5" Type="http://schemas.openxmlformats.org/officeDocument/2006/relationships/hyperlink" Target="https://www.reconstructinc.com/" TargetMode="Externa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8" Type="http://schemas.openxmlformats.org/officeDocument/2006/relationships/hyperlink" Target="http://easyweb.easynet.co.uk/giorgio.vasari/ghiberti/ghiberti.htm" TargetMode="External"/><Relationship Id="rId3" Type="http://schemas.openxmlformats.org/officeDocument/2006/relationships/notesSlide" Target="../notesSlides/notesSlide5.xml"/><Relationship Id="rId7" Type="http://schemas.openxmlformats.org/officeDocument/2006/relationships/image" Target="../media/image28.jpeg"/><Relationship Id="rId12" Type="http://schemas.openxmlformats.org/officeDocument/2006/relationships/image" Target="../media/image32.jpeg"/><Relationship Id="rId2" Type="http://schemas.openxmlformats.org/officeDocument/2006/relationships/slideLayout" Target="../slideLayouts/slideLayout6.xml"/><Relationship Id="rId1" Type="http://schemas.openxmlformats.org/officeDocument/2006/relationships/tags" Target="../tags/tag3.xml"/><Relationship Id="rId6" Type="http://schemas.openxmlformats.org/officeDocument/2006/relationships/image" Target="../media/image27.jpeg"/><Relationship Id="rId11" Type="http://schemas.openxmlformats.org/officeDocument/2006/relationships/image" Target="../media/image31.jpeg"/><Relationship Id="rId5" Type="http://schemas.openxmlformats.org/officeDocument/2006/relationships/hyperlink" Target="http://www.wga.hu/art/g/ghiberti/2n_door2.jpg" TargetMode="External"/><Relationship Id="rId10" Type="http://schemas.openxmlformats.org/officeDocument/2006/relationships/image" Target="../media/image30.jpeg"/><Relationship Id="rId4" Type="http://schemas.openxmlformats.org/officeDocument/2006/relationships/image" Target="../media/image26.png"/><Relationship Id="rId9" Type="http://schemas.openxmlformats.org/officeDocument/2006/relationships/image" Target="../media/image2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6.xml"/><Relationship Id="rId1" Type="http://schemas.openxmlformats.org/officeDocument/2006/relationships/tags" Target="../tags/tag4.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2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hyperlink" Target="https://www.propublica.org/article/the-toppling-saddam-statue-firdos-square-baghdad"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hyperlink" Target="http://www.freephotoediting.com/samples/photo-glamourisation/020_celebrity-skin-retouching.htm"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wmf"/></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hyperlink" Target="http://www.cs.berkeley.edu/~efros/photos/Albums/MoreOxfordWinter/camera/162_6247.JPG" TargetMode="Externa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hyperlink" Target="http://www.cs.berkeley.edu/~efros/photos/Albums/MMOxford/camera/Picture439.jpg" TargetMode="External"/><Relationship Id="rId2" Type="http://schemas.openxmlformats.org/officeDocument/2006/relationships/image" Target="../media/image57.jpeg"/><Relationship Id="rId1" Type="http://schemas.openxmlformats.org/officeDocument/2006/relationships/slideLayout" Target="../slideLayouts/slideLayout6.xml"/><Relationship Id="rId4" Type="http://schemas.openxmlformats.org/officeDocument/2006/relationships/image" Target="../media/image58.jpeg"/></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37.xml.rels><?xml version="1.0" encoding="UTF-8" standalone="yes"?>
<Relationships xmlns="http://schemas.openxmlformats.org/package/2006/relationships"><Relationship Id="rId2" Type="http://schemas.openxmlformats.org/officeDocument/2006/relationships/hyperlink" Target="http://www.debevec.org/Campanile/"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hyperlink" Target="http://www.digitaldomain.com/work/the-curious-case-of-benjamin-button/"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43.xml.rels><?xml version="1.0" encoding="UTF-8" standalone="yes"?>
<Relationships xmlns="http://schemas.openxmlformats.org/package/2006/relationships"><Relationship Id="rId2" Type="http://schemas.openxmlformats.org/officeDocument/2006/relationships/hyperlink" Target="http://www.cs.ubc.ca/~lowe/vision.html"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2.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png"/></Relationships>
</file>

<file path=ppt/slides/_rels/slide4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 Id="rId4" Type="http://schemas.openxmlformats.org/officeDocument/2006/relationships/image" Target="../media/image82.jpeg"/></Relationships>
</file>

<file path=ppt/slides/_rels/slide5.xml.rels><?xml version="1.0" encoding="UTF-8" standalone="yes"?>
<Relationships xmlns="http://schemas.openxmlformats.org/package/2006/relationships"><Relationship Id="rId3" Type="http://schemas.openxmlformats.org/officeDocument/2006/relationships/video" Target="../media/media1.wmv"/><Relationship Id="rId2" Type="http://schemas.microsoft.com/office/2007/relationships/media" Target="../media/media1.wmv"/><Relationship Id="rId1" Type="http://schemas.openxmlformats.org/officeDocument/2006/relationships/tags" Target="../tags/tag1.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xml"/><Relationship Id="rId4" Type="http://schemas.openxmlformats.org/officeDocument/2006/relationships/image" Target="../media/image85.jpeg"/></Relationships>
</file>

<file path=ppt/slides/_rels/slide51.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hyperlink" Target="http://www.cs.illinois.edu/class/fa11/cs498dh/" TargetMode="External"/><Relationship Id="rId3" Type="http://schemas.openxmlformats.org/officeDocument/2006/relationships/hyperlink" Target="mailto:zhic4@illinois.edu" TargetMode="External"/><Relationship Id="rId7" Type="http://schemas.openxmlformats.org/officeDocument/2006/relationships/hyperlink" Target="mailto:yshen4@illinois.edu" TargetMode="External"/><Relationship Id="rId2" Type="http://schemas.openxmlformats.org/officeDocument/2006/relationships/hyperlink" Target="mailto:dhoiem@uiuc.edu" TargetMode="External"/><Relationship Id="rId1" Type="http://schemas.openxmlformats.org/officeDocument/2006/relationships/slideLayout" Target="../slideLayouts/slideLayout2.xml"/><Relationship Id="rId6" Type="http://schemas.openxmlformats.org/officeDocument/2006/relationships/hyperlink" Target="mailto:djrbrts2@illinois.edu" TargetMode="External"/><Relationship Id="rId5" Type="http://schemas.openxmlformats.org/officeDocument/2006/relationships/hyperlink" Target="mailto:kylee5@illinois.edu" TargetMode="External"/><Relationship Id="rId4" Type="http://schemas.openxmlformats.org/officeDocument/2006/relationships/hyperlink" Target="mailto:shengyu8@illinois.edu" TargetMode="External"/></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s://courses.engr.illinois.edu/cs445/fa2019/" TargetMode="External"/><Relationship Id="rId2" Type="http://schemas.openxmlformats.org/officeDocument/2006/relationships/hyperlink" Target="https://ensemble.illinois.edu/Playlist/CS445_Hoiem_FA19" TargetMode="External"/><Relationship Id="rId1" Type="http://schemas.openxmlformats.org/officeDocument/2006/relationships/slideLayout" Target="../slideLayouts/slideLayout2.xml"/><Relationship Id="rId4" Type="http://schemas.openxmlformats.org/officeDocument/2006/relationships/hyperlink" Target="https://piazza.com/class/kdszesldhqd74g"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hyperlink" Target="https://www.amazon.com/Stainless-Mirror-Polished-Sphere-Ornament/dp/B01ING7L4U"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6" descr="C:\Users\Hoiem\Documents\Classes\Computational Photography - Fall 2010\index_files\image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3423" y="391234"/>
            <a:ext cx="3737153"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1"/>
          <p:cNvSpPr>
            <a:spLocks noGrp="1"/>
          </p:cNvSpPr>
          <p:nvPr>
            <p:ph type="ctrTitle"/>
          </p:nvPr>
        </p:nvSpPr>
        <p:spPr>
          <a:xfrm>
            <a:off x="0" y="26520"/>
            <a:ext cx="9144000" cy="1470025"/>
          </a:xfrm>
          <a:solidFill>
            <a:schemeClr val="bg1"/>
          </a:solidFill>
        </p:spPr>
        <p:txBody>
          <a:bodyPr/>
          <a:lstStyle/>
          <a:p>
            <a:pPr eaLnBrk="1" hangingPunct="1"/>
            <a:r>
              <a:rPr lang="en-US" dirty="0"/>
              <a:t>Computational Photography</a:t>
            </a:r>
            <a:br>
              <a:rPr lang="en-US" dirty="0"/>
            </a:br>
            <a:r>
              <a:rPr lang="en-US" dirty="0"/>
              <a:t>CS445</a:t>
            </a:r>
          </a:p>
        </p:txBody>
      </p:sp>
      <p:sp>
        <p:nvSpPr>
          <p:cNvPr id="2052" name="Subtitle 2"/>
          <p:cNvSpPr>
            <a:spLocks noGrp="1"/>
          </p:cNvSpPr>
          <p:nvPr>
            <p:ph type="subTitle" idx="1"/>
          </p:nvPr>
        </p:nvSpPr>
        <p:spPr>
          <a:xfrm>
            <a:off x="0" y="4858294"/>
            <a:ext cx="9144000" cy="1752600"/>
          </a:xfrm>
        </p:spPr>
        <p:txBody>
          <a:bodyPr/>
          <a:lstStyle/>
          <a:p>
            <a:pPr eaLnBrk="1" hangingPunct="1"/>
            <a:endParaRPr lang="en-US" sz="2400" dirty="0">
              <a:solidFill>
                <a:schemeClr val="tx1"/>
              </a:solidFill>
            </a:endParaRPr>
          </a:p>
          <a:p>
            <a:pPr eaLnBrk="1" hangingPunct="1"/>
            <a:endParaRPr lang="en-US" sz="2400" dirty="0">
              <a:solidFill>
                <a:schemeClr val="tx1"/>
              </a:solidFill>
            </a:endParaRPr>
          </a:p>
          <a:p>
            <a:pPr eaLnBrk="1" hangingPunct="1"/>
            <a:r>
              <a:rPr lang="en-US" dirty="0" smtClean="0">
                <a:solidFill>
                  <a:schemeClr val="tx1"/>
                </a:solidFill>
              </a:rPr>
              <a:t>Instructor: Derek </a:t>
            </a:r>
            <a:r>
              <a:rPr lang="en-US" dirty="0">
                <a:solidFill>
                  <a:schemeClr val="tx1"/>
                </a:solidFill>
              </a:rPr>
              <a:t>Hoiem </a:t>
            </a:r>
          </a:p>
          <a:p>
            <a:pPr eaLnBrk="1" hangingPunct="1"/>
            <a:endParaRPr lang="en-US" sz="2400" dirty="0">
              <a:solidFill>
                <a:schemeClr val="tx1"/>
              </a:solidFill>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rig.bak.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4381733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ooltable-long.mov">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0" y="0"/>
            <a:ext cx="9144001" cy="6858000"/>
          </a:xfrm>
          <a:prstGeom prst="rect">
            <a:avLst/>
          </a:prstGeom>
        </p:spPr>
      </p:pic>
    </p:spTree>
    <p:custDataLst>
      <p:tags r:id="rId1"/>
    </p:custDataLst>
    <p:extLst>
      <p:ext uri="{BB962C8B-B14F-4D97-AF65-F5344CB8AC3E}">
        <p14:creationId xmlns:p14="http://schemas.microsoft.com/office/powerpoint/2010/main" val="31541071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extLst mod="1"/>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Research</a:t>
            </a:r>
            <a:endParaRPr lang="en-US" dirty="0"/>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304800" y="1010992"/>
            <a:ext cx="11114468" cy="5238930"/>
          </a:xfrm>
          <a:prstGeom prst="rect">
            <a:avLst/>
          </a:prstGeom>
        </p:spPr>
      </p:pic>
      <p:sp>
        <p:nvSpPr>
          <p:cNvPr id="7" name="Content Placeholder 2"/>
          <p:cNvSpPr txBox="1">
            <a:spLocks/>
          </p:cNvSpPr>
          <p:nvPr/>
        </p:nvSpPr>
        <p:spPr bwMode="auto">
          <a:xfrm>
            <a:off x="0" y="6477000"/>
            <a:ext cx="8229600" cy="761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charset="0"/>
              <a:buNone/>
            </a:pPr>
            <a:r>
              <a:rPr lang="en-US" sz="2000" dirty="0" smtClean="0"/>
              <a:t>Gupta et al. 2017</a:t>
            </a:r>
            <a:endParaRPr lang="en-US" sz="2000" dirty="0"/>
          </a:p>
        </p:txBody>
      </p:sp>
    </p:spTree>
    <p:extLst>
      <p:ext uri="{BB962C8B-B14F-4D97-AF65-F5344CB8AC3E}">
        <p14:creationId xmlns:p14="http://schemas.microsoft.com/office/powerpoint/2010/main" val="51483475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Research</a:t>
            </a:r>
            <a:endParaRPr lang="en-US" dirty="0"/>
          </a:p>
        </p:txBody>
      </p:sp>
      <p:sp>
        <p:nvSpPr>
          <p:cNvPr id="6" name="Content Placeholder 2"/>
          <p:cNvSpPr txBox="1">
            <a:spLocks/>
          </p:cNvSpPr>
          <p:nvPr/>
        </p:nvSpPr>
        <p:spPr bwMode="auto">
          <a:xfrm>
            <a:off x="997429" y="1143001"/>
            <a:ext cx="8229600" cy="761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charset="0"/>
              <a:buNone/>
            </a:pPr>
            <a:r>
              <a:rPr lang="en-US" dirty="0" smtClean="0"/>
              <a:t>Generating comic videos</a:t>
            </a:r>
            <a:endParaRPr lang="en-US" dirty="0"/>
          </a:p>
        </p:txBody>
      </p:sp>
      <p:sp>
        <p:nvSpPr>
          <p:cNvPr id="7" name="Content Placeholder 2"/>
          <p:cNvSpPr txBox="1">
            <a:spLocks/>
          </p:cNvSpPr>
          <p:nvPr/>
        </p:nvSpPr>
        <p:spPr bwMode="auto">
          <a:xfrm>
            <a:off x="0" y="6477000"/>
            <a:ext cx="8229600" cy="761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charset="0"/>
              <a:buNone/>
            </a:pPr>
            <a:r>
              <a:rPr lang="en-US" sz="2000" dirty="0" smtClean="0"/>
              <a:t>Gupta et al. 2018</a:t>
            </a:r>
            <a:endParaRPr lang="en-US" sz="2000" dirty="0"/>
          </a:p>
        </p:txBody>
      </p:sp>
      <p:sp>
        <p:nvSpPr>
          <p:cNvPr id="9" name="TextBox 8">
            <a:extLst>
              <a:ext uri="{FF2B5EF4-FFF2-40B4-BE49-F238E27FC236}">
                <a16:creationId xmlns:a16="http://schemas.microsoft.com/office/drawing/2014/main" id="{1FA415CF-B17E-0D4A-AF77-812E2731B577}"/>
              </a:ext>
            </a:extLst>
          </p:cNvPr>
          <p:cNvSpPr txBox="1"/>
          <p:nvPr/>
        </p:nvSpPr>
        <p:spPr>
          <a:xfrm>
            <a:off x="5266067" y="5199745"/>
            <a:ext cx="3363194" cy="707886"/>
          </a:xfrm>
          <a:prstGeom prst="rect">
            <a:avLst/>
          </a:prstGeom>
          <a:noFill/>
        </p:spPr>
        <p:txBody>
          <a:bodyPr wrap="square" rtlCol="0">
            <a:spAutoFit/>
          </a:bodyPr>
          <a:lstStyle/>
          <a:p>
            <a:pPr algn="ctr"/>
            <a:r>
              <a:rPr lang="en-US" sz="2000" dirty="0">
                <a:solidFill>
                  <a:srgbClr val="C00000"/>
                </a:solidFill>
              </a:rPr>
              <a:t>Wilma</a:t>
            </a:r>
            <a:r>
              <a:rPr lang="en-US" sz="2000" dirty="0"/>
              <a:t> and </a:t>
            </a:r>
            <a:r>
              <a:rPr lang="en-US" sz="2000" dirty="0">
                <a:solidFill>
                  <a:srgbClr val="00B050"/>
                </a:solidFill>
              </a:rPr>
              <a:t>Betty</a:t>
            </a:r>
            <a:r>
              <a:rPr lang="en-US" sz="2000" dirty="0">
                <a:solidFill>
                  <a:schemeClr val="bg1"/>
                </a:solidFill>
              </a:rPr>
              <a:t> </a:t>
            </a:r>
            <a:r>
              <a:rPr lang="en-US" sz="2000" dirty="0"/>
              <a:t>are seated at a table in the</a:t>
            </a:r>
            <a:r>
              <a:rPr lang="en-US" sz="2000" dirty="0">
                <a:solidFill>
                  <a:schemeClr val="bg1"/>
                </a:solidFill>
              </a:rPr>
              <a:t> </a:t>
            </a:r>
            <a:r>
              <a:rPr lang="en-US" sz="2000" dirty="0">
                <a:solidFill>
                  <a:srgbClr val="7030A0"/>
                </a:solidFill>
              </a:rPr>
              <a:t>kitchen</a:t>
            </a:r>
            <a:r>
              <a:rPr lang="en-US" sz="2000" dirty="0">
                <a:solidFill>
                  <a:schemeClr val="bg1"/>
                </a:solidFill>
              </a:rPr>
              <a:t>.</a:t>
            </a:r>
            <a:endParaRPr lang="en-US" sz="2000" b="1" dirty="0">
              <a:solidFill>
                <a:schemeClr val="bg1"/>
              </a:solidFill>
            </a:endParaRPr>
          </a:p>
        </p:txBody>
      </p:sp>
      <p:pic>
        <p:nvPicPr>
          <p:cNvPr id="10" name="simple_00489">
            <a:hlinkClick r:id="" action="ppaction://media"/>
            <a:extLst>
              <a:ext uri="{FF2B5EF4-FFF2-40B4-BE49-F238E27FC236}">
                <a16:creationId xmlns:a16="http://schemas.microsoft.com/office/drawing/2014/main" id="{A6E2979A-590A-4C48-A01A-37DC8A3B6100}"/>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029200" y="2311224"/>
            <a:ext cx="3836929" cy="2877696"/>
          </a:xfrm>
          <a:prstGeom prst="rect">
            <a:avLst/>
          </a:prstGeom>
        </p:spPr>
      </p:pic>
      <p:pic>
        <p:nvPicPr>
          <p:cNvPr id="11" name="simple_00430">
            <a:hlinkClick r:id="" action="ppaction://media"/>
            <a:extLst>
              <a:ext uri="{FF2B5EF4-FFF2-40B4-BE49-F238E27FC236}">
                <a16:creationId xmlns:a16="http://schemas.microsoft.com/office/drawing/2014/main" id="{26D38D63-D55D-B84E-8B8B-D53668419D36}"/>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644434" y="2311224"/>
            <a:ext cx="3851366" cy="2888521"/>
          </a:xfrm>
          <a:prstGeom prst="rect">
            <a:avLst/>
          </a:prstGeom>
        </p:spPr>
      </p:pic>
      <p:sp>
        <p:nvSpPr>
          <p:cNvPr id="12" name="TextBox 11">
            <a:extLst>
              <a:ext uri="{FF2B5EF4-FFF2-40B4-BE49-F238E27FC236}">
                <a16:creationId xmlns:a16="http://schemas.microsoft.com/office/drawing/2014/main" id="{8E348EC0-AAEE-9D4D-B870-0170B7456459}"/>
              </a:ext>
            </a:extLst>
          </p:cNvPr>
          <p:cNvSpPr txBox="1"/>
          <p:nvPr/>
        </p:nvSpPr>
        <p:spPr>
          <a:xfrm>
            <a:off x="914400" y="5199745"/>
            <a:ext cx="3245736" cy="707886"/>
          </a:xfrm>
          <a:prstGeom prst="rect">
            <a:avLst/>
          </a:prstGeom>
          <a:noFill/>
        </p:spPr>
        <p:txBody>
          <a:bodyPr wrap="square" rtlCol="0">
            <a:spAutoFit/>
          </a:bodyPr>
          <a:lstStyle/>
          <a:p>
            <a:pPr algn="ctr"/>
            <a:r>
              <a:rPr lang="en-US" sz="2000" dirty="0">
                <a:solidFill>
                  <a:srgbClr val="C00000"/>
                </a:solidFill>
              </a:rPr>
              <a:t>Fred </a:t>
            </a:r>
            <a:r>
              <a:rPr lang="en-US" sz="2000" dirty="0"/>
              <a:t>wearing a red </a:t>
            </a:r>
            <a:r>
              <a:rPr lang="en-US" sz="2000" dirty="0">
                <a:solidFill>
                  <a:schemeClr val="accent6"/>
                </a:solidFill>
              </a:rPr>
              <a:t>hat</a:t>
            </a:r>
            <a:r>
              <a:rPr lang="en-US" sz="2000" dirty="0">
                <a:solidFill>
                  <a:schemeClr val="bg1"/>
                </a:solidFill>
              </a:rPr>
              <a:t> </a:t>
            </a:r>
            <a:r>
              <a:rPr lang="en-US" sz="2000" dirty="0"/>
              <a:t>is walking in the </a:t>
            </a:r>
            <a:r>
              <a:rPr lang="en-US" sz="2000" dirty="0">
                <a:solidFill>
                  <a:srgbClr val="7030A0"/>
                </a:solidFill>
              </a:rPr>
              <a:t>living room</a:t>
            </a:r>
            <a:r>
              <a:rPr lang="en-US" sz="2000" dirty="0">
                <a:solidFill>
                  <a:schemeClr val="bg1"/>
                </a:solidFill>
              </a:rPr>
              <a:t>.</a:t>
            </a:r>
          </a:p>
        </p:txBody>
      </p:sp>
    </p:spTree>
    <p:extLst>
      <p:ext uri="{BB962C8B-B14F-4D97-AF65-F5344CB8AC3E}">
        <p14:creationId xmlns:p14="http://schemas.microsoft.com/office/powerpoint/2010/main" val="35286229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4" fill="hold"/>
                                        <p:tgtEl>
                                          <p:spTgt spid="10"/>
                                        </p:tgtEl>
                                      </p:cBhvr>
                                    </p:cmd>
                                  </p:childTnLst>
                                </p:cTn>
                              </p:par>
                              <p:par>
                                <p:cTn id="7" presetID="1" presetClass="mediacall" presetSubtype="0" fill="hold" nodeType="withEffect">
                                  <p:stCondLst>
                                    <p:cond delay="0"/>
                                  </p:stCondLst>
                                  <p:childTnLst>
                                    <p:cmd type="call" cmd="playFrom(0.0)">
                                      <p:cBhvr>
                                        <p:cTn id="8" dur="300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10"/>
                </p:tgtEl>
              </p:cMediaNode>
            </p:video>
            <p:video>
              <p:cMediaNode vol="80000">
                <p:cTn id="10" repeatCount="indefinite" fill="hold" display="0">
                  <p:stCondLst>
                    <p:cond delay="indefinite"/>
                  </p:stCondLst>
                </p:cTn>
                <p:tgtEl>
                  <p:spTgt spid="11"/>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16932"/>
            <a:ext cx="10972800" cy="914400"/>
          </a:xfrm>
        </p:spPr>
        <p:txBody>
          <a:bodyPr>
            <a:normAutofit/>
          </a:bodyPr>
          <a:lstStyle/>
          <a:p>
            <a:r>
              <a:rPr lang="en-US" dirty="0"/>
              <a:t>Reconstruct: vision for construction</a:t>
            </a:r>
          </a:p>
        </p:txBody>
      </p:sp>
      <p:pic>
        <p:nvPicPr>
          <p:cNvPr id="4" name="Reconstruct Web Platform- Visual Asset Management-HD">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11091" y="1143000"/>
            <a:ext cx="8737527" cy="4724400"/>
          </a:xfrm>
        </p:spPr>
      </p:pic>
      <p:sp>
        <p:nvSpPr>
          <p:cNvPr id="5" name="TextBox 4"/>
          <p:cNvSpPr txBox="1"/>
          <p:nvPr/>
        </p:nvSpPr>
        <p:spPr>
          <a:xfrm>
            <a:off x="5468214" y="6336268"/>
            <a:ext cx="3493329" cy="369332"/>
          </a:xfrm>
          <a:prstGeom prst="rect">
            <a:avLst/>
          </a:prstGeom>
          <a:noFill/>
        </p:spPr>
        <p:txBody>
          <a:bodyPr wrap="none" rtlCol="0">
            <a:spAutoFit/>
          </a:bodyPr>
          <a:lstStyle/>
          <a:p>
            <a:r>
              <a:rPr lang="en-US" dirty="0">
                <a:hlinkClick r:id="rId5"/>
              </a:rPr>
              <a:t>https://www.reconstructinc.com/</a:t>
            </a:r>
            <a:r>
              <a:rPr lang="en-US" dirty="0"/>
              <a:t> </a:t>
            </a:r>
          </a:p>
        </p:txBody>
      </p:sp>
      <p:sp>
        <p:nvSpPr>
          <p:cNvPr id="8" name="Rectangle 7"/>
          <p:cNvSpPr/>
          <p:nvPr/>
        </p:nvSpPr>
        <p:spPr>
          <a:xfrm>
            <a:off x="0" y="6400800"/>
            <a:ext cx="3211135" cy="369332"/>
          </a:xfrm>
          <a:prstGeom prst="rect">
            <a:avLst/>
          </a:prstGeom>
        </p:spPr>
        <p:txBody>
          <a:bodyPr wrap="none">
            <a:spAutoFit/>
          </a:bodyPr>
          <a:lstStyle/>
          <a:p>
            <a:r>
              <a:rPr lang="en-US" dirty="0" smtClean="0">
                <a:hlinkClick r:id="rId6"/>
              </a:rPr>
              <a:t>https</a:t>
            </a:r>
            <a:r>
              <a:rPr lang="en-US" dirty="0">
                <a:hlinkClick r:id="rId6"/>
              </a:rPr>
              <a:t>://vimeo.com/242479887</a:t>
            </a:r>
            <a:endParaRPr lang="en-US" dirty="0"/>
          </a:p>
        </p:txBody>
      </p:sp>
      <p:sp>
        <p:nvSpPr>
          <p:cNvPr id="3" name="TextBox 2"/>
          <p:cNvSpPr txBox="1"/>
          <p:nvPr/>
        </p:nvSpPr>
        <p:spPr>
          <a:xfrm>
            <a:off x="641227" y="5973863"/>
            <a:ext cx="3698448" cy="369332"/>
          </a:xfrm>
          <a:prstGeom prst="rect">
            <a:avLst/>
          </a:prstGeom>
          <a:noFill/>
        </p:spPr>
        <p:txBody>
          <a:bodyPr wrap="none" rtlCol="0">
            <a:spAutoFit/>
          </a:bodyPr>
          <a:lstStyle/>
          <a:p>
            <a:r>
              <a:rPr lang="en-US" dirty="0" err="1" smtClean="0"/>
              <a:t>Crunchbase</a:t>
            </a:r>
            <a:r>
              <a:rPr lang="en-US" dirty="0" smtClean="0"/>
              <a:t> top 50 global startups</a:t>
            </a:r>
            <a:endParaRPr lang="en-US" dirty="0"/>
          </a:p>
        </p:txBody>
      </p:sp>
    </p:spTree>
    <p:extLst>
      <p:ext uri="{BB962C8B-B14F-4D97-AF65-F5344CB8AC3E}">
        <p14:creationId xmlns:p14="http://schemas.microsoft.com/office/powerpoint/2010/main" val="2209709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21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944562"/>
            <a:ext cx="8229600" cy="914400"/>
          </a:xfrm>
        </p:spPr>
        <p:txBody>
          <a:bodyPr>
            <a:normAutofit fontScale="90000"/>
          </a:bodyPr>
          <a:lstStyle/>
          <a:p>
            <a:pPr>
              <a:defRPr/>
            </a:pPr>
            <a:r>
              <a:rPr lang="en-US"/>
              <a:t>Some background to computational photography and …</a:t>
            </a:r>
          </a:p>
        </p:txBody>
      </p:sp>
      <p:sp>
        <p:nvSpPr>
          <p:cNvPr id="11267" name="Content Placeholder 3"/>
          <p:cNvSpPr>
            <a:spLocks noGrp="1"/>
          </p:cNvSpPr>
          <p:nvPr>
            <p:ph idx="1"/>
          </p:nvPr>
        </p:nvSpPr>
        <p:spPr>
          <a:xfrm>
            <a:off x="533400" y="2133600"/>
            <a:ext cx="8229600" cy="2849562"/>
          </a:xfrm>
        </p:spPr>
        <p:txBody>
          <a:bodyPr/>
          <a:lstStyle/>
          <a:p>
            <a:pPr algn="ctr">
              <a:buFont typeface="Arial" charset="0"/>
              <a:buNone/>
            </a:pPr>
            <a:endParaRPr lang="en-US"/>
          </a:p>
          <a:p>
            <a:pPr algn="ctr">
              <a:buFont typeface="Arial" charset="0"/>
              <a:buNone/>
            </a:pPr>
            <a:r>
              <a:rPr lang="en-US" sz="4800"/>
              <a:t>The Pursuit of Realism</a:t>
            </a:r>
          </a:p>
        </p:txBody>
      </p:sp>
      <p:sp>
        <p:nvSpPr>
          <p:cNvPr id="11268" name="TextBox 4"/>
          <p:cNvSpPr txBox="1">
            <a:spLocks noChangeArrowheads="1"/>
          </p:cNvSpPr>
          <p:nvPr/>
        </p:nvSpPr>
        <p:spPr bwMode="auto">
          <a:xfrm flipH="1">
            <a:off x="76200" y="6427788"/>
            <a:ext cx="6400800" cy="307975"/>
          </a:xfrm>
          <a:prstGeom prst="rect">
            <a:avLst/>
          </a:prstGeom>
          <a:noFill/>
          <a:ln w="9525">
            <a:noFill/>
            <a:miter lim="800000"/>
            <a:headEnd/>
            <a:tailEnd/>
          </a:ln>
        </p:spPr>
        <p:txBody>
          <a:bodyPr>
            <a:spAutoFit/>
          </a:bodyPr>
          <a:lstStyle/>
          <a:p>
            <a:pPr>
              <a:defRPr/>
            </a:pPr>
            <a:r>
              <a:rPr lang="en-US" sz="1400" dirty="0">
                <a:solidFill>
                  <a:schemeClr val="bg1">
                    <a:lumMod val="50000"/>
                  </a:schemeClr>
                </a:solidFill>
                <a:latin typeface="Arial" pitchFamily="34" charset="0"/>
              </a:rPr>
              <a:t>Several of following slides from Alyosha Efros</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4"/>
          <p:cNvSpPr>
            <a:spLocks noGrp="1" noChangeArrowheads="1"/>
          </p:cNvSpPr>
          <p:nvPr>
            <p:ph type="title"/>
          </p:nvPr>
        </p:nvSpPr>
        <p:spPr/>
        <p:txBody>
          <a:bodyPr/>
          <a:lstStyle/>
          <a:p>
            <a:r>
              <a:rPr lang="en-US"/>
              <a:t>Depicting Our World: The Beginning</a:t>
            </a:r>
          </a:p>
        </p:txBody>
      </p:sp>
      <p:pic>
        <p:nvPicPr>
          <p:cNvPr id="10240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208087"/>
            <a:ext cx="6672263" cy="444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8" name="Text Box 8"/>
          <p:cNvSpPr txBox="1">
            <a:spLocks noChangeArrowheads="1"/>
          </p:cNvSpPr>
          <p:nvPr/>
        </p:nvSpPr>
        <p:spPr bwMode="auto">
          <a:xfrm>
            <a:off x="685800" y="5856287"/>
            <a:ext cx="46085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Prehistoric Painting, Lascaux Cave, France</a:t>
            </a:r>
          </a:p>
          <a:p>
            <a:pPr eaLnBrk="1" hangingPunct="1"/>
            <a:r>
              <a:rPr lang="en-US" dirty="0"/>
              <a:t>~ 15,000 B.C. </a:t>
            </a:r>
          </a:p>
        </p:txBody>
      </p:sp>
      <p:pic>
        <p:nvPicPr>
          <p:cNvPr id="102409" name="Picture 9"/>
          <p:cNvPicPr>
            <a:picLocks noChangeAspect="1" noChangeArrowheads="1"/>
          </p:cNvPicPr>
          <p:nvPr/>
        </p:nvPicPr>
        <p:blipFill>
          <a:blip r:embed="rId4">
            <a:extLst>
              <a:ext uri="{28A0092B-C50C-407E-A947-70E740481C1C}">
                <a14:useLocalDpi xmlns:a14="http://schemas.microsoft.com/office/drawing/2010/main" val="0"/>
              </a:ext>
            </a:extLst>
          </a:blip>
          <a:srcRect l="30571" t="34763" r="45428" b="34253"/>
          <a:stretch>
            <a:fillRect/>
          </a:stretch>
        </p:blipFill>
        <p:spPr bwMode="auto">
          <a:xfrm>
            <a:off x="6781799" y="4332286"/>
            <a:ext cx="16002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40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405"/>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024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885031"/>
            <a:ext cx="7239000" cy="5087938"/>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3315" name="Rectangle 3"/>
          <p:cNvSpPr>
            <a:spLocks noChangeArrowheads="1"/>
          </p:cNvSpPr>
          <p:nvPr/>
        </p:nvSpPr>
        <p:spPr bwMode="auto">
          <a:xfrm>
            <a:off x="2133600" y="6034881"/>
            <a:ext cx="41465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dirty="0"/>
              <a:t>The Empress Theodora with her court. </a:t>
            </a:r>
          </a:p>
          <a:p>
            <a:r>
              <a:rPr lang="en-US" dirty="0"/>
              <a:t>Ravenna, St. Vitale 6th c. </a:t>
            </a:r>
          </a:p>
        </p:txBody>
      </p:sp>
      <p:sp>
        <p:nvSpPr>
          <p:cNvPr id="13316" name="Rectangle 4"/>
          <p:cNvSpPr>
            <a:spLocks noGrp="1" noChangeArrowheads="1"/>
          </p:cNvSpPr>
          <p:nvPr>
            <p:ph type="title"/>
          </p:nvPr>
        </p:nvSpPr>
        <p:spPr/>
        <p:txBody>
          <a:bodyPr/>
          <a:lstStyle/>
          <a:p>
            <a:r>
              <a:rPr lang="en-US"/>
              <a:t>Depicting Our World: Middle Ages</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8" name="Group 2"/>
          <p:cNvGrpSpPr>
            <a:grpSpLocks/>
          </p:cNvGrpSpPr>
          <p:nvPr/>
        </p:nvGrpSpPr>
        <p:grpSpPr bwMode="auto">
          <a:xfrm>
            <a:off x="1905000" y="762000"/>
            <a:ext cx="4489450" cy="5943600"/>
            <a:chOff x="1392" y="576"/>
            <a:chExt cx="2828" cy="3744"/>
          </a:xfrm>
        </p:grpSpPr>
        <p:pic>
          <p:nvPicPr>
            <p:cNvPr id="1434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6" y="576"/>
              <a:ext cx="2431" cy="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Rectangle 4"/>
            <p:cNvSpPr>
              <a:spLocks noChangeArrowheads="1"/>
            </p:cNvSpPr>
            <p:nvPr/>
          </p:nvSpPr>
          <p:spPr bwMode="auto">
            <a:xfrm>
              <a:off x="1392" y="4089"/>
              <a:ext cx="282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a:t>Nuns in Procession. French ms. ca. 1300. </a:t>
              </a:r>
            </a:p>
          </p:txBody>
        </p:sp>
      </p:grpSp>
      <p:sp>
        <p:nvSpPr>
          <p:cNvPr id="14339" name="Rectangle 5"/>
          <p:cNvSpPr>
            <a:spLocks noGrp="1" noChangeArrowheads="1"/>
          </p:cNvSpPr>
          <p:nvPr>
            <p:ph type="title"/>
          </p:nvPr>
        </p:nvSpPr>
        <p:spPr/>
        <p:txBody>
          <a:bodyPr/>
          <a:lstStyle/>
          <a:p>
            <a:r>
              <a:rPr lang="en-US"/>
              <a:t>Depicting Our World: Middle Ages</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2475" y="1863724"/>
            <a:ext cx="470217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2"/>
          <p:cNvSpPr>
            <a:spLocks noGrp="1" noChangeArrowheads="1"/>
          </p:cNvSpPr>
          <p:nvPr>
            <p:ph type="title"/>
          </p:nvPr>
        </p:nvSpPr>
        <p:spPr/>
        <p:txBody>
          <a:bodyPr/>
          <a:lstStyle/>
          <a:p>
            <a:r>
              <a:rPr lang="en-US"/>
              <a:t>Depicting Our World: Renaissance</a:t>
            </a:r>
          </a:p>
        </p:txBody>
      </p:sp>
      <p:pic>
        <p:nvPicPr>
          <p:cNvPr id="116742" name="Picture 6" descr="Click!">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3275" y="1330324"/>
            <a:ext cx="256222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6" name="Picture 10" descr="gates_of_paradis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27674" y="1330324"/>
            <a:ext cx="2636838" cy="379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7" name="Text Box 11"/>
          <p:cNvSpPr txBox="1">
            <a:spLocks noChangeArrowheads="1"/>
          </p:cNvSpPr>
          <p:nvPr/>
        </p:nvSpPr>
        <p:spPr bwMode="auto">
          <a:xfrm>
            <a:off x="5527675" y="912812"/>
            <a:ext cx="205697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East Doors (1452)</a:t>
            </a:r>
          </a:p>
        </p:txBody>
      </p:sp>
      <p:sp>
        <p:nvSpPr>
          <p:cNvPr id="116749" name="Text Box 13"/>
          <p:cNvSpPr txBox="1">
            <a:spLocks noChangeArrowheads="1"/>
          </p:cNvSpPr>
          <p:nvPr/>
        </p:nvSpPr>
        <p:spPr bwMode="auto">
          <a:xfrm>
            <a:off x="598488" y="911224"/>
            <a:ext cx="21595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North Doors (1424)</a:t>
            </a:r>
          </a:p>
        </p:txBody>
      </p:sp>
      <p:sp>
        <p:nvSpPr>
          <p:cNvPr id="116752" name="Text Box 16"/>
          <p:cNvSpPr txBox="1">
            <a:spLocks noChangeArrowheads="1"/>
          </p:cNvSpPr>
          <p:nvPr/>
        </p:nvSpPr>
        <p:spPr bwMode="auto">
          <a:xfrm>
            <a:off x="3622674" y="1101724"/>
            <a:ext cx="18478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Lorenzo </a:t>
            </a:r>
          </a:p>
          <a:p>
            <a:pPr eaLnBrk="1" hangingPunct="1"/>
            <a:r>
              <a:rPr lang="en-US"/>
              <a:t>Ghiberti</a:t>
            </a:r>
          </a:p>
          <a:p>
            <a:pPr eaLnBrk="1" hangingPunct="1"/>
            <a:r>
              <a:rPr lang="en-US"/>
              <a:t>(1378-1455)</a:t>
            </a:r>
          </a:p>
        </p:txBody>
      </p:sp>
      <p:pic>
        <p:nvPicPr>
          <p:cNvPr id="116758" name="Picture 22" descr="Annunciation">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0499" y="4911724"/>
            <a:ext cx="1684338"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62" name="Picture 26" descr="The Flagellation of Christ">
            <a:hlinkClick r:id="rId8"/>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33612" y="4911724"/>
            <a:ext cx="1770062"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68" name="Picture 32" descr="The image “http://www.gracecathedral.org/ghiberti/images/L3_detail.jpg” cannot be displayed, because it contains error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86600" y="4911725"/>
            <a:ext cx="1946275" cy="194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70" name="Picture 34" descr="The image “http://www.gracecathedral.org/ghiberti/images/R3_detail.jpg” cannot be displayed, because it contains error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57700" y="4911724"/>
            <a:ext cx="198437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674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674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675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674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674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1675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6762"/>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11677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67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47" grpId="0"/>
      <p:bldP spid="116749" grpId="0"/>
      <p:bldP spid="11675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r>
              <a:rPr lang="en-US" dirty="0"/>
              <a:t>Today’s Class</a:t>
            </a:r>
          </a:p>
        </p:txBody>
      </p:sp>
      <p:sp>
        <p:nvSpPr>
          <p:cNvPr id="3075" name="Content Placeholder 2"/>
          <p:cNvSpPr>
            <a:spLocks noGrp="1"/>
          </p:cNvSpPr>
          <p:nvPr>
            <p:ph idx="1"/>
          </p:nvPr>
        </p:nvSpPr>
        <p:spPr>
          <a:xfrm>
            <a:off x="600307" y="1219200"/>
            <a:ext cx="10972800" cy="5135563"/>
          </a:xfrm>
        </p:spPr>
        <p:txBody>
          <a:bodyPr/>
          <a:lstStyle/>
          <a:p>
            <a:endParaRPr lang="en-US" dirty="0"/>
          </a:p>
          <a:p>
            <a:r>
              <a:rPr lang="en-US" dirty="0"/>
              <a:t>A little about </a:t>
            </a:r>
            <a:r>
              <a:rPr lang="en-US" dirty="0" smtClean="0"/>
              <a:t>me</a:t>
            </a:r>
            <a:endParaRPr lang="en-US" dirty="0"/>
          </a:p>
          <a:p>
            <a:endParaRPr lang="en-US" dirty="0"/>
          </a:p>
          <a:p>
            <a:r>
              <a:rPr lang="en-US" dirty="0"/>
              <a:t>Intro to Computational Photography</a:t>
            </a:r>
          </a:p>
          <a:p>
            <a:endParaRPr lang="en-US" dirty="0"/>
          </a:p>
          <a:p>
            <a:r>
              <a:rPr lang="en-US" dirty="0"/>
              <a:t>Course outline and logistics</a:t>
            </a:r>
          </a:p>
          <a:p>
            <a:endParaRPr lang="en-US" dirty="0"/>
          </a:p>
          <a:p>
            <a:endParaRPr lang="en-US"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
          <p:cNvSpPr>
            <a:spLocks noGrp="1" noChangeArrowheads="1"/>
          </p:cNvSpPr>
          <p:nvPr>
            <p:ph type="title"/>
          </p:nvPr>
        </p:nvSpPr>
        <p:spPr/>
        <p:txBody>
          <a:bodyPr/>
          <a:lstStyle/>
          <a:p>
            <a:r>
              <a:rPr lang="en-US"/>
              <a:t>Depicting Our World: Renaissance</a:t>
            </a:r>
          </a:p>
        </p:txBody>
      </p:sp>
      <p:sp>
        <p:nvSpPr>
          <p:cNvPr id="16387" name="Text Box 11"/>
          <p:cNvSpPr txBox="1">
            <a:spLocks noChangeArrowheads="1"/>
          </p:cNvSpPr>
          <p:nvPr/>
        </p:nvSpPr>
        <p:spPr bwMode="auto">
          <a:xfrm>
            <a:off x="914400" y="5867401"/>
            <a:ext cx="4876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i="1"/>
              <a:t>Paolo Uccello,</a:t>
            </a:r>
          </a:p>
          <a:p>
            <a:pPr eaLnBrk="1" hangingPunct="1"/>
            <a:r>
              <a:rPr lang="en-US" sz="2000" i="1"/>
              <a:t>Miracle of the Profaned Host </a:t>
            </a:r>
            <a:r>
              <a:rPr lang="en-US" sz="2000"/>
              <a:t>(c.1467-9)</a:t>
            </a:r>
          </a:p>
        </p:txBody>
      </p:sp>
      <p:pic>
        <p:nvPicPr>
          <p:cNvPr id="16388" name="Picture 6" descr="File:Uccelo host burn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143000"/>
            <a:ext cx="752475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Text Box 9"/>
          <p:cNvSpPr txBox="1">
            <a:spLocks noChangeArrowheads="1"/>
          </p:cNvSpPr>
          <p:nvPr/>
        </p:nvSpPr>
        <p:spPr bwMode="auto">
          <a:xfrm>
            <a:off x="685800" y="6400800"/>
            <a:ext cx="5164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Jan van Eyck, </a:t>
            </a:r>
            <a:r>
              <a:rPr lang="en-US" i="1"/>
              <a:t>The Arnolfini Portrait (1426-1434) </a:t>
            </a:r>
          </a:p>
        </p:txBody>
      </p:sp>
      <p:pic>
        <p:nvPicPr>
          <p:cNvPr id="17412" name="Picture 2" descr="http://upload.wikimedia.org/wikipedia/commons/0/0f/Jan_van_Eyck_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963614"/>
            <a:ext cx="3962400" cy="543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8" name="Picture 10" descr="http://upload.wikimedia.org/wikipedia/commons/thumb/f/f3/The_Arnolfini_Portrait%2C_d%C3%A9tail_%283%29.jpg/300px-The_Arnolfini_Portrait%2C_d%C3%A9tail_%283%2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1066800"/>
            <a:ext cx="41656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8" descr="http://upload.wikimedia.org/wikipedia/commons/thumb/7/74/The_Arnolfini_Portrait%2C_d%C3%A9tail_%282%29.jpg/300px-The_Arnolfini_Portrait%2C_d%C3%A9tail_%282%2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2590800"/>
            <a:ext cx="4389438"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0" name="Picture 12" descr="http://upload.wikimedia.org/wikipedia/commons/thumb/5/50/The_Arnolfini_Portrait%2C_d%C3%A9tail_%286%29.jpg/300px-The_Arnolfini_Portrait%2C_d%C3%A9tail_%286%2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9800" y="4267201"/>
            <a:ext cx="28575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4">
            <a:extLst>
              <a:ext uri="{FF2B5EF4-FFF2-40B4-BE49-F238E27FC236}">
                <a16:creationId xmlns:a16="http://schemas.microsoft.com/office/drawing/2014/main" id="{55AAA114-23B5-4DE4-A5F9-3A382014CA5B}"/>
              </a:ext>
            </a:extLst>
          </p:cNvPr>
          <p:cNvSpPr>
            <a:spLocks noGrp="1" noChangeArrowheads="1"/>
          </p:cNvSpPr>
          <p:nvPr>
            <p:ph type="title"/>
          </p:nvPr>
        </p:nvSpPr>
        <p:spPr>
          <a:xfrm>
            <a:off x="609600" y="0"/>
            <a:ext cx="10972800" cy="914400"/>
          </a:xfrm>
        </p:spPr>
        <p:txBody>
          <a:bodyPr/>
          <a:lstStyle/>
          <a:p>
            <a:r>
              <a:rPr lang="en-US" dirty="0"/>
              <a:t>Depicting Our World: Toward Perfection</a:t>
            </a: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41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741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74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5" descr="obscura"/>
          <p:cNvPicPr>
            <a:picLocks noChangeAspect="1" noChangeArrowheads="1"/>
          </p:cNvPicPr>
          <p:nvPr/>
        </p:nvPicPr>
        <p:blipFill>
          <a:blip r:embed="rId2">
            <a:lum bright="-18000" contrast="30000"/>
            <a:extLst>
              <a:ext uri="{28A0092B-C50C-407E-A947-70E740481C1C}">
                <a14:useLocalDpi xmlns:a14="http://schemas.microsoft.com/office/drawing/2010/main" val="0"/>
              </a:ext>
            </a:extLst>
          </a:blip>
          <a:srcRect l="2309" t="2110" r="2077" b="3014"/>
          <a:stretch>
            <a:fillRect/>
          </a:stretch>
        </p:blipFill>
        <p:spPr bwMode="auto">
          <a:xfrm>
            <a:off x="1447800" y="1430337"/>
            <a:ext cx="5260975" cy="399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Text Box 6"/>
          <p:cNvSpPr txBox="1">
            <a:spLocks noChangeArrowheads="1"/>
          </p:cNvSpPr>
          <p:nvPr/>
        </p:nvSpPr>
        <p:spPr bwMode="auto">
          <a:xfrm>
            <a:off x="1536700" y="5656262"/>
            <a:ext cx="55657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dirty="0">
                <a:latin typeface="Palatino Linotype" pitchFamily="18" charset="0"/>
              </a:rPr>
              <a:t>Lens Based Camera </a:t>
            </a:r>
            <a:r>
              <a:rPr lang="en-US" sz="2800" dirty="0" err="1">
                <a:latin typeface="Palatino Linotype" pitchFamily="18" charset="0"/>
              </a:rPr>
              <a:t>Obscura</a:t>
            </a:r>
            <a:r>
              <a:rPr lang="en-US" sz="2800" dirty="0">
                <a:latin typeface="Palatino Linotype" pitchFamily="18" charset="0"/>
              </a:rPr>
              <a:t>, 1568</a:t>
            </a:r>
          </a:p>
        </p:txBody>
      </p:sp>
      <p:sp>
        <p:nvSpPr>
          <p:cNvPr id="6" name="Rectangle 4">
            <a:extLst>
              <a:ext uri="{FF2B5EF4-FFF2-40B4-BE49-F238E27FC236}">
                <a16:creationId xmlns:a16="http://schemas.microsoft.com/office/drawing/2014/main" id="{E5D9FADA-7DFC-4202-9507-AB2BDFA1CEF6}"/>
              </a:ext>
            </a:extLst>
          </p:cNvPr>
          <p:cNvSpPr>
            <a:spLocks noGrp="1" noChangeArrowheads="1"/>
          </p:cNvSpPr>
          <p:nvPr>
            <p:ph type="title"/>
          </p:nvPr>
        </p:nvSpPr>
        <p:spPr>
          <a:xfrm>
            <a:off x="609600" y="0"/>
            <a:ext cx="10972800" cy="914400"/>
          </a:xfrm>
        </p:spPr>
        <p:txBody>
          <a:bodyPr/>
          <a:lstStyle/>
          <a:p>
            <a:r>
              <a:rPr lang="en-US" dirty="0"/>
              <a:t>Depicting Our World: Toward Perfection</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4"/>
          <p:cNvSpPr>
            <a:spLocks noGrp="1" noChangeArrowheads="1"/>
          </p:cNvSpPr>
          <p:nvPr>
            <p:ph type="title"/>
          </p:nvPr>
        </p:nvSpPr>
        <p:spPr/>
        <p:txBody>
          <a:bodyPr/>
          <a:lstStyle/>
          <a:p>
            <a:r>
              <a:rPr lang="en-US" dirty="0"/>
              <a:t>Depicting Our World: Perfection!</a:t>
            </a:r>
          </a:p>
        </p:txBody>
      </p:sp>
      <p:pic>
        <p:nvPicPr>
          <p:cNvPr id="19459" name="Picture 5" descr="still_life"/>
          <p:cNvPicPr>
            <a:picLocks noChangeAspect="1" noChangeArrowheads="1"/>
          </p:cNvPicPr>
          <p:nvPr/>
        </p:nvPicPr>
        <p:blipFill>
          <a:blip r:embed="rId2">
            <a:lum bright="-6000" contrast="24000"/>
            <a:extLst>
              <a:ext uri="{28A0092B-C50C-407E-A947-70E740481C1C}">
                <a14:useLocalDpi xmlns:a14="http://schemas.microsoft.com/office/drawing/2010/main" val="0"/>
              </a:ext>
            </a:extLst>
          </a:blip>
          <a:srcRect/>
          <a:stretch>
            <a:fillRect/>
          </a:stretch>
        </p:blipFill>
        <p:spPr bwMode="auto">
          <a:xfrm>
            <a:off x="1981200" y="1504950"/>
            <a:ext cx="4995862"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
        <p:nvSpPr>
          <p:cNvPr id="19460" name="Text Box 6"/>
          <p:cNvSpPr txBox="1">
            <a:spLocks noChangeArrowheads="1"/>
          </p:cNvSpPr>
          <p:nvPr/>
        </p:nvSpPr>
        <p:spPr bwMode="auto">
          <a:xfrm>
            <a:off x="1033462" y="5595938"/>
            <a:ext cx="725328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i="1" dirty="0">
                <a:latin typeface="Palatino Linotype" pitchFamily="18" charset="0"/>
              </a:rPr>
              <a:t>Still Life</a:t>
            </a:r>
            <a:r>
              <a:rPr lang="en-US" sz="2800" dirty="0">
                <a:latin typeface="Palatino Linotype" pitchFamily="18" charset="0"/>
              </a:rPr>
              <a:t>, Louis </a:t>
            </a:r>
            <a:r>
              <a:rPr lang="en-US" sz="2800" dirty="0" err="1">
                <a:latin typeface="Palatino Linotype" pitchFamily="18" charset="0"/>
              </a:rPr>
              <a:t>Jaques</a:t>
            </a:r>
            <a:r>
              <a:rPr lang="en-US" sz="2800" dirty="0">
                <a:latin typeface="Palatino Linotype" pitchFamily="18" charset="0"/>
              </a:rPr>
              <a:t> </a:t>
            </a:r>
            <a:r>
              <a:rPr lang="en-US" sz="2800" dirty="0" err="1">
                <a:latin typeface="Palatino Linotype" pitchFamily="18" charset="0"/>
              </a:rPr>
              <a:t>Mande</a:t>
            </a:r>
            <a:r>
              <a:rPr lang="en-US" sz="2800" dirty="0">
                <a:latin typeface="Palatino Linotype" pitchFamily="18" charset="0"/>
              </a:rPr>
              <a:t> Daguerre, 1837</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t>But is a photo really realistic?</a:t>
            </a:r>
          </a:p>
        </p:txBody>
      </p:sp>
      <p:pic>
        <p:nvPicPr>
          <p:cNvPr id="20483" name="Picture 4" descr="http://upload.wikimedia.org/wikipedia/commons/c/c1/SaddamStatu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722" y="1143001"/>
            <a:ext cx="4038600" cy="485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58" name="Picture 2" descr="http://www.informationclearinghouse.info/images/2PHOT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3544" y="2209800"/>
            <a:ext cx="5486400"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0" y="6488668"/>
            <a:ext cx="9206238" cy="338554"/>
          </a:xfrm>
          <a:prstGeom prst="rect">
            <a:avLst/>
          </a:prstGeom>
          <a:noFill/>
        </p:spPr>
        <p:txBody>
          <a:bodyPr wrap="none" rtlCol="0">
            <a:spAutoFit/>
          </a:bodyPr>
          <a:lstStyle/>
          <a:p>
            <a:r>
              <a:rPr lang="en-US" sz="1600" dirty="0" smtClean="0"/>
              <a:t>Related story: </a:t>
            </a:r>
            <a:r>
              <a:rPr lang="en-US" sz="1600" dirty="0">
                <a:hlinkClick r:id="rId4"/>
              </a:rPr>
              <a:t>https://www.propublica.org/article/the-toppling-saddam-statue-firdos-square-baghdad</a:t>
            </a:r>
            <a:endParaRPr lang="en-US" sz="1600"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18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dirty="0"/>
              <a:t>Is reality what we want?</a:t>
            </a:r>
          </a:p>
        </p:txBody>
      </p:sp>
      <p:sp>
        <p:nvSpPr>
          <p:cNvPr id="21507" name="TextBox 3"/>
          <p:cNvSpPr txBox="1">
            <a:spLocks noChangeArrowheads="1"/>
          </p:cNvSpPr>
          <p:nvPr/>
        </p:nvSpPr>
        <p:spPr bwMode="auto">
          <a:xfrm>
            <a:off x="-32853" y="6486288"/>
            <a:ext cx="903311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dirty="0">
                <a:hlinkClick r:id="rId2"/>
              </a:rPr>
              <a:t>http://www.freephotoediting.com/samples/photo-glamourisation/020_celebrity-skin-retouching.htm</a:t>
            </a:r>
            <a:endParaRPr lang="en-US" sz="1600" dirty="0"/>
          </a:p>
        </p:txBody>
      </p:sp>
      <p:pic>
        <p:nvPicPr>
          <p:cNvPr id="2050" name="Picture 2" descr="http://www.freephotoediting.com/samples/photo-glamourisation/images/020_celebrity-goes-from-haggard-to-ultra-glamorou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298240"/>
            <a:ext cx="6181725" cy="48101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4"/>
          <p:cNvSpPr>
            <a:spLocks noGrp="1" noChangeArrowheads="1"/>
          </p:cNvSpPr>
          <p:nvPr>
            <p:ph type="ctrTitle"/>
          </p:nvPr>
        </p:nvSpPr>
        <p:spPr>
          <a:xfrm>
            <a:off x="-457200" y="4572001"/>
            <a:ext cx="7772400" cy="1165225"/>
          </a:xfrm>
        </p:spPr>
        <p:txBody>
          <a:bodyPr/>
          <a:lstStyle/>
          <a:p>
            <a:r>
              <a:rPr lang="en-US"/>
              <a:t>Enter Computer Graphics...</a:t>
            </a:r>
          </a:p>
        </p:txBody>
      </p:sp>
      <p:pic>
        <p:nvPicPr>
          <p:cNvPr id="23555" name="Picture 9" descr="The image “http://www.espacioexterior.net/imagenes-4/luxojr-02.jpg” cannot be displayed, because it contains err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905000"/>
            <a:ext cx="2286000"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9"/>
          <p:cNvGrpSpPr>
            <a:grpSpLocks/>
          </p:cNvGrpSpPr>
          <p:nvPr/>
        </p:nvGrpSpPr>
        <p:grpSpPr bwMode="auto">
          <a:xfrm>
            <a:off x="4874941" y="908824"/>
            <a:ext cx="4267200" cy="5943600"/>
            <a:chOff x="2832" y="528"/>
            <a:chExt cx="2688" cy="3744"/>
          </a:xfrm>
        </p:grpSpPr>
        <p:sp>
          <p:nvSpPr>
            <p:cNvPr id="24594" name="Rectangle 46"/>
            <p:cNvSpPr>
              <a:spLocks noChangeArrowheads="1"/>
            </p:cNvSpPr>
            <p:nvPr/>
          </p:nvSpPr>
          <p:spPr bwMode="auto">
            <a:xfrm>
              <a:off x="2832" y="528"/>
              <a:ext cx="2688" cy="3696"/>
            </a:xfrm>
            <a:prstGeom prst="rect">
              <a:avLst/>
            </a:prstGeom>
            <a:solidFill>
              <a:schemeClr val="accent1"/>
            </a:solidFill>
            <a:ln w="38100">
              <a:solidFill>
                <a:schemeClr val="tx1"/>
              </a:solidFill>
              <a:miter lim="800000"/>
              <a:headEnd/>
              <a:tailEnd/>
            </a:ln>
          </p:spPr>
          <p:txBody>
            <a:bodyPr wrap="none" anchor="ctr"/>
            <a:lstStyle/>
            <a:p>
              <a:pPr algn="ctr"/>
              <a:endParaRPr lang="ru-RU"/>
            </a:p>
          </p:txBody>
        </p:sp>
        <p:sp>
          <p:nvSpPr>
            <p:cNvPr id="24595" name="Text Box 48"/>
            <p:cNvSpPr txBox="1">
              <a:spLocks noChangeArrowheads="1"/>
            </p:cNvSpPr>
            <p:nvPr/>
          </p:nvSpPr>
          <p:spPr bwMode="auto">
            <a:xfrm>
              <a:off x="3555" y="3868"/>
              <a:ext cx="1965"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600">
                  <a:latin typeface="Elephant" pitchFamily="18" charset="0"/>
                </a:rPr>
                <a:t>GRAPHICS</a:t>
              </a:r>
            </a:p>
          </p:txBody>
        </p:sp>
      </p:grpSp>
      <p:sp>
        <p:nvSpPr>
          <p:cNvPr id="24579" name="Rectangle 2"/>
          <p:cNvSpPr>
            <a:spLocks noGrp="1" noChangeArrowheads="1"/>
          </p:cNvSpPr>
          <p:nvPr>
            <p:ph type="title"/>
          </p:nvPr>
        </p:nvSpPr>
        <p:spPr/>
        <p:txBody>
          <a:bodyPr/>
          <a:lstStyle/>
          <a:p>
            <a:r>
              <a:rPr lang="en-US"/>
              <a:t>Traditional Computer Graphics</a:t>
            </a:r>
          </a:p>
        </p:txBody>
      </p:sp>
      <p:pic>
        <p:nvPicPr>
          <p:cNvPr id="24580" name="Picture 11" descr="rendered_mirr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6391" y="1061225"/>
            <a:ext cx="3867150" cy="277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45"/>
          <p:cNvGrpSpPr>
            <a:grpSpLocks/>
          </p:cNvGrpSpPr>
          <p:nvPr/>
        </p:nvGrpSpPr>
        <p:grpSpPr bwMode="auto">
          <a:xfrm>
            <a:off x="683941" y="1061225"/>
            <a:ext cx="3505200" cy="3262313"/>
            <a:chOff x="192" y="624"/>
            <a:chExt cx="2208" cy="2055"/>
          </a:xfrm>
        </p:grpSpPr>
        <p:pic>
          <p:nvPicPr>
            <p:cNvPr id="24592" name="Picture 10" descr="wireframe"/>
            <p:cNvPicPr>
              <a:picLocks noChangeAspect="1" noChangeArrowheads="1"/>
            </p:cNvPicPr>
            <p:nvPr/>
          </p:nvPicPr>
          <p:blipFill>
            <a:blip r:embed="rId3" cstate="print">
              <a:lum bright="24000" contrast="48000"/>
              <a:extLst>
                <a:ext uri="{28A0092B-C50C-407E-A947-70E740481C1C}">
                  <a14:useLocalDpi xmlns:a14="http://schemas.microsoft.com/office/drawing/2010/main" val="0"/>
                </a:ext>
              </a:extLst>
            </a:blip>
            <a:srcRect/>
            <a:stretch>
              <a:fillRect/>
            </a:stretch>
          </p:blipFill>
          <p:spPr bwMode="auto">
            <a:xfrm>
              <a:off x="192" y="624"/>
              <a:ext cx="2208" cy="1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3" name="Text Box 24"/>
            <p:cNvSpPr txBox="1">
              <a:spLocks noChangeArrowheads="1"/>
            </p:cNvSpPr>
            <p:nvPr/>
          </p:nvSpPr>
          <p:spPr bwMode="auto">
            <a:xfrm>
              <a:off x="624" y="2352"/>
              <a:ext cx="140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a:t>3D geometry</a:t>
              </a:r>
            </a:p>
          </p:txBody>
        </p:sp>
      </p:grpSp>
      <p:grpSp>
        <p:nvGrpSpPr>
          <p:cNvPr id="4" name="Group 44"/>
          <p:cNvGrpSpPr>
            <a:grpSpLocks/>
          </p:cNvGrpSpPr>
          <p:nvPr/>
        </p:nvGrpSpPr>
        <p:grpSpPr bwMode="auto">
          <a:xfrm>
            <a:off x="683941" y="3880625"/>
            <a:ext cx="7772400" cy="2881313"/>
            <a:chOff x="192" y="2400"/>
            <a:chExt cx="4896" cy="1815"/>
          </a:xfrm>
        </p:grpSpPr>
        <p:pic>
          <p:nvPicPr>
            <p:cNvPr id="24583" name="Picture 17" descr="MCj0290930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1" y="2832"/>
              <a:ext cx="287"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Picture 19" descr="tex2html_wrap_inline47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 y="3038"/>
              <a:ext cx="1344" cy="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5" name="Text Box 25"/>
            <p:cNvSpPr txBox="1">
              <a:spLocks noChangeArrowheads="1"/>
            </p:cNvSpPr>
            <p:nvPr/>
          </p:nvSpPr>
          <p:spPr bwMode="auto">
            <a:xfrm>
              <a:off x="912" y="3888"/>
              <a:ext cx="864"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a:t>physics</a:t>
              </a:r>
            </a:p>
          </p:txBody>
        </p:sp>
        <p:sp>
          <p:nvSpPr>
            <p:cNvPr id="24586" name="Rectangle 29"/>
            <p:cNvSpPr>
              <a:spLocks noChangeArrowheads="1"/>
            </p:cNvSpPr>
            <p:nvPr/>
          </p:nvSpPr>
          <p:spPr bwMode="auto">
            <a:xfrm>
              <a:off x="192" y="2736"/>
              <a:ext cx="2208" cy="12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4587" name="Oval 34"/>
            <p:cNvSpPr>
              <a:spLocks noChangeArrowheads="1"/>
            </p:cNvSpPr>
            <p:nvPr/>
          </p:nvSpPr>
          <p:spPr bwMode="auto">
            <a:xfrm>
              <a:off x="3168" y="2976"/>
              <a:ext cx="1920" cy="864"/>
            </a:xfrm>
            <a:prstGeom prst="ellipse">
              <a:avLst/>
            </a:prstGeom>
            <a:solidFill>
              <a:srgbClr val="CCFF33"/>
            </a:solidFill>
            <a:ln w="9525">
              <a:solidFill>
                <a:schemeClr val="tx1"/>
              </a:solidFill>
              <a:round/>
              <a:headEnd/>
              <a:tailEnd/>
            </a:ln>
          </p:spPr>
          <p:txBody>
            <a:bodyPr wrap="none" anchor="ctr"/>
            <a:lstStyle/>
            <a:p>
              <a:pPr algn="ctr"/>
              <a:r>
                <a:rPr lang="en-US" sz="4000"/>
                <a:t>Simulation</a:t>
              </a:r>
            </a:p>
          </p:txBody>
        </p:sp>
        <p:sp>
          <p:nvSpPr>
            <p:cNvPr id="24588" name="Line 36"/>
            <p:cNvSpPr>
              <a:spLocks noChangeShapeType="1"/>
            </p:cNvSpPr>
            <p:nvPr/>
          </p:nvSpPr>
          <p:spPr bwMode="auto">
            <a:xfrm flipV="1">
              <a:off x="2496" y="3408"/>
              <a:ext cx="624" cy="0"/>
            </a:xfrm>
            <a:prstGeom prst="line">
              <a:avLst/>
            </a:prstGeom>
            <a:noFill/>
            <a:ln w="76200">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4589" name="Line 38"/>
            <p:cNvSpPr>
              <a:spLocks noChangeShapeType="1"/>
            </p:cNvSpPr>
            <p:nvPr/>
          </p:nvSpPr>
          <p:spPr bwMode="auto">
            <a:xfrm>
              <a:off x="2448" y="2400"/>
              <a:ext cx="816" cy="672"/>
            </a:xfrm>
            <a:prstGeom prst="line">
              <a:avLst/>
            </a:prstGeom>
            <a:noFill/>
            <a:ln w="76200">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4590" name="Text Box 40"/>
            <p:cNvSpPr txBox="1">
              <a:spLocks noChangeArrowheads="1"/>
            </p:cNvSpPr>
            <p:nvPr/>
          </p:nvSpPr>
          <p:spPr bwMode="auto">
            <a:xfrm>
              <a:off x="4234" y="2544"/>
              <a:ext cx="746"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projection</a:t>
              </a:r>
            </a:p>
          </p:txBody>
        </p:sp>
        <p:sp>
          <p:nvSpPr>
            <p:cNvPr id="24591" name="AutoShape 42"/>
            <p:cNvSpPr>
              <a:spLocks noChangeArrowheads="1"/>
            </p:cNvSpPr>
            <p:nvPr/>
          </p:nvSpPr>
          <p:spPr bwMode="auto">
            <a:xfrm>
              <a:off x="3984" y="2448"/>
              <a:ext cx="288" cy="480"/>
            </a:xfrm>
            <a:prstGeom prst="upArrow">
              <a:avLst>
                <a:gd name="adj1" fmla="val 50000"/>
                <a:gd name="adj2" fmla="val 41667"/>
              </a:avLst>
            </a:prstGeom>
            <a:solidFill>
              <a:schemeClr val="tx1"/>
            </a:solidFill>
            <a:ln w="19050">
              <a:solidFill>
                <a:schemeClr val="tx1"/>
              </a:solidFill>
              <a:miter lim="800000"/>
              <a:headEnd/>
              <a:tailEnd/>
            </a:ln>
          </p:spPr>
          <p:txBody>
            <a:bodyPr vert="eaVert" wrap="none" anchor="ctr"/>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a:t>Computer graphics</a:t>
            </a:r>
          </a:p>
        </p:txBody>
      </p:sp>
      <p:pic>
        <p:nvPicPr>
          <p:cNvPr id="25603" name="Picture 8" descr="The image “http://graphics.ucsd.edu/~henrik/images/imgs/mie3pm.jpg” cannot be displayed, because it contains erro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143000"/>
            <a:ext cx="6324600" cy="505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TextBox 5"/>
          <p:cNvSpPr txBox="1">
            <a:spLocks noChangeArrowheads="1"/>
          </p:cNvSpPr>
          <p:nvPr/>
        </p:nvSpPr>
        <p:spPr bwMode="auto">
          <a:xfrm>
            <a:off x="3810000" y="6248400"/>
            <a:ext cx="221650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dirty="0"/>
              <a:t>What’s wrong?</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4"/>
          <p:cNvSpPr>
            <a:spLocks noGrp="1" noChangeArrowheads="1"/>
          </p:cNvSpPr>
          <p:nvPr>
            <p:ph type="title"/>
          </p:nvPr>
        </p:nvSpPr>
        <p:spPr/>
        <p:txBody>
          <a:bodyPr/>
          <a:lstStyle/>
          <a:p>
            <a:r>
              <a:rPr lang="en-US"/>
              <a:t>The richness of our everyday world</a:t>
            </a:r>
          </a:p>
        </p:txBody>
      </p:sp>
      <p:pic>
        <p:nvPicPr>
          <p:cNvPr id="26627" name="Picture 6" descr="The image “http://www-cvr.ai.uiuc.edu/~slazebni/personal_page/photos/album_pavia/225_2536.JPG” cannot be displayed, because it contains err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001247"/>
            <a:ext cx="7467600" cy="560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Text Box 7"/>
          <p:cNvSpPr txBox="1">
            <a:spLocks noChangeArrowheads="1"/>
          </p:cNvSpPr>
          <p:nvPr/>
        </p:nvSpPr>
        <p:spPr bwMode="auto">
          <a:xfrm>
            <a:off x="6477001" y="6601947"/>
            <a:ext cx="20669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a:t>Photo by Svetlana Lazebnik</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dirty="0"/>
              <a:t>About me</a:t>
            </a:r>
          </a:p>
        </p:txBody>
      </p:sp>
      <p:sp>
        <p:nvSpPr>
          <p:cNvPr id="4099" name="Content Placeholder 2"/>
          <p:cNvSpPr>
            <a:spLocks noGrp="1"/>
          </p:cNvSpPr>
          <p:nvPr>
            <p:ph idx="1"/>
          </p:nvPr>
        </p:nvSpPr>
        <p:spPr>
          <a:xfrm>
            <a:off x="228600" y="1143000"/>
            <a:ext cx="10972800" cy="5135563"/>
          </a:xfrm>
        </p:spPr>
        <p:txBody>
          <a:bodyPr/>
          <a:lstStyle/>
          <a:p>
            <a:pPr>
              <a:buFont typeface="Arial" charset="0"/>
              <a:buNone/>
            </a:pPr>
            <a:r>
              <a:rPr lang="en-US"/>
              <a:t>	Raised in “upstate” NY</a:t>
            </a:r>
          </a:p>
        </p:txBody>
      </p:sp>
      <p:pic>
        <p:nvPicPr>
          <p:cNvPr id="4100" name="Picture 2" descr="http://www.new-york-map.org/new-york-ma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968617"/>
            <a:ext cx="66802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5"/>
          <p:cNvSpPr/>
          <p:nvPr/>
        </p:nvSpPr>
        <p:spPr>
          <a:xfrm>
            <a:off x="5602288" y="5196005"/>
            <a:ext cx="152400" cy="152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026" name="Picture 2" descr="Upton Lake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4800" y="3937520"/>
            <a:ext cx="1651000" cy="1241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522795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4"/>
          <p:cNvSpPr>
            <a:spLocks noGrp="1" noChangeArrowheads="1"/>
          </p:cNvSpPr>
          <p:nvPr>
            <p:ph type="title"/>
          </p:nvPr>
        </p:nvSpPr>
        <p:spPr/>
        <p:txBody>
          <a:bodyPr/>
          <a:lstStyle/>
          <a:p>
            <a:r>
              <a:rPr lang="en-US"/>
              <a:t>Which parts are hard to model?</a:t>
            </a:r>
          </a:p>
        </p:txBody>
      </p:sp>
      <p:pic>
        <p:nvPicPr>
          <p:cNvPr id="27651" name="Picture 6" descr="The image “http://www-cvr.ai.uiuc.edu/~slazebni/personal_page/photos/album_winter_sepia/02_gourds_sepia.jpg” cannot be displayed, because it contains err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954784"/>
            <a:ext cx="7467600" cy="560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Text Box 8"/>
          <p:cNvSpPr txBox="1">
            <a:spLocks noChangeArrowheads="1"/>
          </p:cNvSpPr>
          <p:nvPr/>
        </p:nvSpPr>
        <p:spPr bwMode="auto">
          <a:xfrm>
            <a:off x="6629401" y="6555484"/>
            <a:ext cx="20669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a:t>Photo by Svetlana Lazebnik</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a:t>People</a:t>
            </a:r>
          </a:p>
        </p:txBody>
      </p:sp>
      <p:pic>
        <p:nvPicPr>
          <p:cNvPr id="28675" name="Picture 7" descr="162_6247">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0" y="2443976"/>
            <a:ext cx="57150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 y="919976"/>
            <a:ext cx="4876800" cy="265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Text Box 8"/>
          <p:cNvSpPr txBox="1">
            <a:spLocks noChangeArrowheads="1"/>
          </p:cNvSpPr>
          <p:nvPr/>
        </p:nvSpPr>
        <p:spPr bwMode="auto">
          <a:xfrm>
            <a:off x="647700" y="3586976"/>
            <a:ext cx="20574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a:t>From “Final Fantasy”</a:t>
            </a:r>
          </a:p>
        </p:txBody>
      </p:sp>
      <p:sp>
        <p:nvSpPr>
          <p:cNvPr id="28678" name="Text Box 9"/>
          <p:cNvSpPr txBox="1">
            <a:spLocks noChangeArrowheads="1"/>
          </p:cNvSpPr>
          <p:nvPr/>
        </p:nvSpPr>
        <p:spPr bwMode="auto">
          <a:xfrm>
            <a:off x="6667500" y="2169340"/>
            <a:ext cx="2743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a:t>Alyosha Efros - On the Tube, London</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4"/>
          <p:cNvSpPr>
            <a:spLocks noGrp="1" noChangeArrowheads="1"/>
          </p:cNvSpPr>
          <p:nvPr>
            <p:ph type="title"/>
          </p:nvPr>
        </p:nvSpPr>
        <p:spPr/>
        <p:txBody>
          <a:bodyPr/>
          <a:lstStyle/>
          <a:p>
            <a:r>
              <a:rPr lang="en-US"/>
              <a:t>Faces / Hair</a:t>
            </a:r>
          </a:p>
        </p:txBody>
      </p:sp>
      <p:pic>
        <p:nvPicPr>
          <p:cNvPr id="29699" name="Picture 6" descr="The image “http://www.cs.berkeley.edu/~efros/photos/Albums/joaquin/camera/130931-R3-6.jpg” cannot be displayed, because it contains err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749309"/>
            <a:ext cx="7162800" cy="483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911109"/>
            <a:ext cx="4800600" cy="263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Text Box 8"/>
          <p:cNvSpPr txBox="1">
            <a:spLocks noChangeArrowheads="1"/>
          </p:cNvSpPr>
          <p:nvPr/>
        </p:nvSpPr>
        <p:spPr bwMode="auto">
          <a:xfrm>
            <a:off x="6781801" y="6549908"/>
            <a:ext cx="24812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a:t>Photo by Joaquin Rosales Gomez</a:t>
            </a:r>
          </a:p>
        </p:txBody>
      </p:sp>
      <p:sp>
        <p:nvSpPr>
          <p:cNvPr id="29702" name="Text Box 10"/>
          <p:cNvSpPr txBox="1">
            <a:spLocks noChangeArrowheads="1"/>
          </p:cNvSpPr>
          <p:nvPr/>
        </p:nvSpPr>
        <p:spPr bwMode="auto">
          <a:xfrm>
            <a:off x="533400" y="3532072"/>
            <a:ext cx="20574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a:t>From “Final Fantasy”</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4"/>
          <p:cNvSpPr>
            <a:spLocks noGrp="1" noChangeArrowheads="1"/>
          </p:cNvSpPr>
          <p:nvPr>
            <p:ph type="title"/>
          </p:nvPr>
        </p:nvSpPr>
        <p:spPr/>
        <p:txBody>
          <a:bodyPr/>
          <a:lstStyle/>
          <a:p>
            <a:r>
              <a:rPr lang="en-US"/>
              <a:t>Urban Scenes</a:t>
            </a:r>
          </a:p>
        </p:txBody>
      </p:sp>
      <p:pic>
        <p:nvPicPr>
          <p:cNvPr id="30723" name="Picture 12" descr="The image “http://www.crewten.com/ron_swc_4_downtown_la.jpg” cannot be displayed, because it contains err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3709212"/>
            <a:ext cx="7391400" cy="312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10" descr="The image “http://www.sgi.com/features/2002/july/ir4/images/lg_la.jpg” cannot be displayed, because it contains erro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761" y="932985"/>
            <a:ext cx="5715000" cy="340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Text Box 13"/>
          <p:cNvSpPr txBox="1">
            <a:spLocks noChangeArrowheads="1"/>
          </p:cNvSpPr>
          <p:nvPr/>
        </p:nvSpPr>
        <p:spPr bwMode="auto">
          <a:xfrm>
            <a:off x="633761" y="4315948"/>
            <a:ext cx="1250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a:t>Virtual LA (SGI)</a:t>
            </a:r>
          </a:p>
        </p:txBody>
      </p:sp>
      <p:sp>
        <p:nvSpPr>
          <p:cNvPr id="30726" name="Text Box 14"/>
          <p:cNvSpPr txBox="1">
            <a:spLocks noChangeArrowheads="1"/>
          </p:cNvSpPr>
          <p:nvPr/>
        </p:nvSpPr>
        <p:spPr bwMode="auto">
          <a:xfrm>
            <a:off x="8153400" y="3434576"/>
            <a:ext cx="10556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a:t>Photo of l LA</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4"/>
          <p:cNvSpPr>
            <a:spLocks noGrp="1" noChangeArrowheads="1"/>
          </p:cNvSpPr>
          <p:nvPr>
            <p:ph type="title"/>
          </p:nvPr>
        </p:nvSpPr>
        <p:spPr/>
        <p:txBody>
          <a:bodyPr/>
          <a:lstStyle/>
          <a:p>
            <a:r>
              <a:rPr lang="en-US"/>
              <a:t>Nature</a:t>
            </a:r>
          </a:p>
        </p:txBody>
      </p:sp>
      <p:pic>
        <p:nvPicPr>
          <p:cNvPr id="31747" name="Picture 6" descr="The image “http://www.tribalforces.hpg.ig.com.br/pics/geforce/nvidia-001.jpg” cannot be displayed, because it contains err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468" y="899532"/>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8" descr="Picture439">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8236" y="2543872"/>
            <a:ext cx="57150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Text Box 10"/>
          <p:cNvSpPr txBox="1">
            <a:spLocks noChangeArrowheads="1"/>
          </p:cNvSpPr>
          <p:nvPr/>
        </p:nvSpPr>
        <p:spPr bwMode="auto">
          <a:xfrm>
            <a:off x="7230636" y="2258122"/>
            <a:ext cx="20574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a:t>River Cherwell, Oxford</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4"/>
          <p:cNvSpPr>
            <a:spLocks noGrp="1" noChangeArrowheads="1"/>
          </p:cNvSpPr>
          <p:nvPr>
            <p:ph type="title"/>
          </p:nvPr>
        </p:nvSpPr>
        <p:spPr/>
        <p:txBody>
          <a:bodyPr/>
          <a:lstStyle/>
          <a:p>
            <a:r>
              <a:rPr lang="en-US"/>
              <a:t>The Realism Spectrum</a:t>
            </a:r>
            <a:endParaRPr lang="ru-RU"/>
          </a:p>
        </p:txBody>
      </p:sp>
      <p:sp>
        <p:nvSpPr>
          <p:cNvPr id="32771" name="Rectangle 6"/>
          <p:cNvSpPr>
            <a:spLocks noGrp="1" noChangeArrowheads="1"/>
          </p:cNvSpPr>
          <p:nvPr>
            <p:ph type="body" sz="half" idx="1"/>
          </p:nvPr>
        </p:nvSpPr>
        <p:spPr>
          <a:xfrm>
            <a:off x="381000" y="4419600"/>
            <a:ext cx="3505200" cy="1981200"/>
          </a:xfrm>
        </p:spPr>
        <p:txBody>
          <a:bodyPr/>
          <a:lstStyle/>
          <a:p>
            <a:pPr marL="0" indent="0">
              <a:buNone/>
            </a:pPr>
            <a:r>
              <a:rPr lang="en-US" sz="2000"/>
              <a:t>+ easy to create new worlds</a:t>
            </a:r>
          </a:p>
          <a:p>
            <a:pPr marL="0" indent="0">
              <a:buNone/>
            </a:pPr>
            <a:r>
              <a:rPr lang="en-US" sz="2000"/>
              <a:t>+ easy to manipulate objects/viewpoint</a:t>
            </a:r>
          </a:p>
          <a:p>
            <a:pPr marL="0" indent="0">
              <a:buNone/>
            </a:pPr>
            <a:r>
              <a:rPr lang="en-US" sz="2000"/>
              <a:t>- very hard to look realistic</a:t>
            </a:r>
          </a:p>
          <a:p>
            <a:pPr marL="0" indent="0"/>
            <a:endParaRPr lang="ru-RU" sz="2000"/>
          </a:p>
        </p:txBody>
      </p:sp>
      <p:sp>
        <p:nvSpPr>
          <p:cNvPr id="160775" name="Rectangle 7"/>
          <p:cNvSpPr>
            <a:spLocks noGrp="1" noChangeArrowheads="1"/>
          </p:cNvSpPr>
          <p:nvPr>
            <p:ph type="body" sz="half" idx="2"/>
          </p:nvPr>
        </p:nvSpPr>
        <p:spPr>
          <a:xfrm>
            <a:off x="6096000" y="4419600"/>
            <a:ext cx="3581400" cy="1981200"/>
          </a:xfrm>
        </p:spPr>
        <p:txBody>
          <a:bodyPr/>
          <a:lstStyle/>
          <a:p>
            <a:pPr marL="0" indent="0">
              <a:buNone/>
            </a:pPr>
            <a:r>
              <a:rPr lang="en-US" sz="2000"/>
              <a:t>+ instantly realistic</a:t>
            </a:r>
          </a:p>
          <a:p>
            <a:pPr marL="0" indent="0">
              <a:buNone/>
            </a:pPr>
            <a:r>
              <a:rPr lang="en-US" sz="2000"/>
              <a:t>+ easy to aquire</a:t>
            </a:r>
          </a:p>
          <a:p>
            <a:pPr marL="0" indent="0">
              <a:buNone/>
            </a:pPr>
            <a:r>
              <a:rPr lang="en-US" sz="2000"/>
              <a:t>- very hard to manipulate objects/viewpoint</a:t>
            </a:r>
            <a:endParaRPr lang="ru-RU" sz="2000"/>
          </a:p>
        </p:txBody>
      </p:sp>
      <p:pic>
        <p:nvPicPr>
          <p:cNvPr id="32773" name="Picture 5" descr="rendered_mirr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133601"/>
            <a:ext cx="312420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6" name="Picture 8" descr="The image “http://www-cvr.ai.uiuc.edu/~slazebni/personal_page/photos/album_pavia/225_2536.JPG” cannot be displayed, because it contains error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2200" y="2133600"/>
            <a:ext cx="297180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5" name="Text Box 9"/>
          <p:cNvSpPr txBox="1">
            <a:spLocks noChangeArrowheads="1"/>
          </p:cNvSpPr>
          <p:nvPr/>
        </p:nvSpPr>
        <p:spPr bwMode="auto">
          <a:xfrm>
            <a:off x="476250" y="1600200"/>
            <a:ext cx="21852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Computer Graphics</a:t>
            </a:r>
            <a:endParaRPr lang="ru-RU"/>
          </a:p>
        </p:txBody>
      </p:sp>
      <p:sp>
        <p:nvSpPr>
          <p:cNvPr id="160778" name="Text Box 10"/>
          <p:cNvSpPr txBox="1">
            <a:spLocks noChangeArrowheads="1"/>
          </p:cNvSpPr>
          <p:nvPr/>
        </p:nvSpPr>
        <p:spPr bwMode="auto">
          <a:xfrm>
            <a:off x="6629401" y="1600200"/>
            <a:ext cx="14927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Photography</a:t>
            </a:r>
            <a:endParaRPr lang="ru-RU"/>
          </a:p>
        </p:txBody>
      </p:sp>
      <p:sp>
        <p:nvSpPr>
          <p:cNvPr id="160780" name="AutoShape 12"/>
          <p:cNvSpPr>
            <a:spLocks noChangeArrowheads="1"/>
          </p:cNvSpPr>
          <p:nvPr/>
        </p:nvSpPr>
        <p:spPr bwMode="auto">
          <a:xfrm>
            <a:off x="3657600" y="3048000"/>
            <a:ext cx="304800" cy="609600"/>
          </a:xfrm>
          <a:prstGeom prst="rightArrow">
            <a:avLst>
              <a:gd name="adj1" fmla="val 50000"/>
              <a:gd name="adj2" fmla="val 25000"/>
            </a:avLst>
          </a:prstGeom>
          <a:solidFill>
            <a:schemeClr val="accent1"/>
          </a:solidFill>
          <a:ln w="9525">
            <a:solidFill>
              <a:schemeClr val="tx1"/>
            </a:solidFill>
            <a:miter lim="800000"/>
            <a:headEnd/>
            <a:tailEnd/>
          </a:ln>
        </p:spPr>
        <p:txBody>
          <a:bodyPr wrap="none" anchor="ctr"/>
          <a:lstStyle/>
          <a:p>
            <a:endParaRPr lang="en-US"/>
          </a:p>
        </p:txBody>
      </p:sp>
      <p:sp>
        <p:nvSpPr>
          <p:cNvPr id="160781" name="AutoShape 13"/>
          <p:cNvSpPr>
            <a:spLocks noChangeArrowheads="1"/>
          </p:cNvSpPr>
          <p:nvPr/>
        </p:nvSpPr>
        <p:spPr bwMode="auto">
          <a:xfrm flipH="1">
            <a:off x="5791200" y="3048000"/>
            <a:ext cx="304800" cy="609600"/>
          </a:xfrm>
          <a:prstGeom prst="rightArrow">
            <a:avLst>
              <a:gd name="adj1" fmla="val 50000"/>
              <a:gd name="adj2" fmla="val 25000"/>
            </a:avLst>
          </a:prstGeom>
          <a:solidFill>
            <a:schemeClr val="accent1"/>
          </a:solidFill>
          <a:ln w="9525">
            <a:solidFill>
              <a:schemeClr val="tx1"/>
            </a:solidFill>
            <a:miter lim="800000"/>
            <a:headEnd/>
            <a:tailEnd/>
          </a:ln>
        </p:spPr>
        <p:txBody>
          <a:bodyPr wrap="none" anchor="ctr"/>
          <a:lstStyle/>
          <a:p>
            <a:endParaRPr lang="en-US"/>
          </a:p>
        </p:txBody>
      </p:sp>
      <p:sp>
        <p:nvSpPr>
          <p:cNvPr id="160783" name="Text Box 15"/>
          <p:cNvSpPr txBox="1">
            <a:spLocks noChangeArrowheads="1"/>
          </p:cNvSpPr>
          <p:nvPr/>
        </p:nvSpPr>
        <p:spPr bwMode="auto">
          <a:xfrm>
            <a:off x="3779838" y="1447801"/>
            <a:ext cx="16722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rgbClr val="FF0000"/>
                </a:solidFill>
              </a:rPr>
              <a:t>Computational</a:t>
            </a:r>
          </a:p>
          <a:p>
            <a:pPr eaLnBrk="1" hangingPunct="1"/>
            <a:r>
              <a:rPr lang="en-US">
                <a:solidFill>
                  <a:srgbClr val="FF0000"/>
                </a:solidFill>
              </a:rPr>
              <a:t>Photography</a:t>
            </a:r>
            <a:endParaRPr lang="ru-RU">
              <a:solidFill>
                <a:srgbClr val="FF0000"/>
              </a:solidFill>
            </a:endParaRPr>
          </a:p>
        </p:txBody>
      </p:sp>
      <p:sp>
        <p:nvSpPr>
          <p:cNvPr id="160785" name="Text Box 17"/>
          <p:cNvSpPr txBox="1">
            <a:spLocks noChangeArrowheads="1"/>
          </p:cNvSpPr>
          <p:nvPr/>
        </p:nvSpPr>
        <p:spPr bwMode="auto">
          <a:xfrm>
            <a:off x="3983038" y="2895601"/>
            <a:ext cx="1960562"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a:solidFill>
                  <a:srgbClr val="FF0000"/>
                </a:solidFill>
              </a:rPr>
              <a:t>Realism</a:t>
            </a:r>
          </a:p>
          <a:p>
            <a:pPr eaLnBrk="1" hangingPunct="1"/>
            <a:r>
              <a:rPr lang="en-US" sz="2000">
                <a:solidFill>
                  <a:srgbClr val="FF0000"/>
                </a:solidFill>
              </a:rPr>
              <a:t>Manipulation</a:t>
            </a:r>
          </a:p>
          <a:p>
            <a:pPr eaLnBrk="1" hangingPunct="1"/>
            <a:r>
              <a:rPr lang="en-US" sz="2000">
                <a:solidFill>
                  <a:srgbClr val="FF0000"/>
                </a:solidFill>
              </a:rPr>
              <a:t>Ease of capture</a:t>
            </a:r>
            <a:endParaRPr lang="ru-RU" sz="2000">
              <a:solidFill>
                <a:srgbClr val="FF0000"/>
              </a:solidFill>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077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077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077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077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077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078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078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078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07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775" grpId="0" build="p"/>
      <p:bldP spid="160778" grpId="0"/>
      <p:bldP spid="160780" grpId="0" animBg="1"/>
      <p:bldP spid="160781" grpId="0" animBg="1"/>
      <p:bldP spid="160783" grpId="0"/>
      <p:bldP spid="16078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4"/>
          <p:cNvSpPr>
            <a:spLocks noGrp="1"/>
          </p:cNvSpPr>
          <p:nvPr>
            <p:ph type="title"/>
          </p:nvPr>
        </p:nvSpPr>
        <p:spPr/>
        <p:txBody>
          <a:bodyPr/>
          <a:lstStyle/>
          <a:p>
            <a:r>
              <a:rPr lang="en-US"/>
              <a:t>Computational Photography</a:t>
            </a:r>
          </a:p>
        </p:txBody>
      </p:sp>
      <p:pic>
        <p:nvPicPr>
          <p:cNvPr id="33795" name="Picture 2" descr="http://blog.makezine.com/franken_camera.jpg"/>
          <p:cNvPicPr>
            <a:picLocks noChangeAspect="1" noChangeArrowheads="1"/>
          </p:cNvPicPr>
          <p:nvPr/>
        </p:nvPicPr>
        <p:blipFill>
          <a:blip r:embed="rId2">
            <a:extLst>
              <a:ext uri="{28A0092B-C50C-407E-A947-70E740481C1C}">
                <a14:useLocalDpi xmlns:a14="http://schemas.microsoft.com/office/drawing/2010/main" val="0"/>
              </a:ext>
            </a:extLst>
          </a:blip>
          <a:srcRect l="21333" t="6667" r="13333" b="11111"/>
          <a:stretch>
            <a:fillRect/>
          </a:stretch>
        </p:blipFill>
        <p:spPr bwMode="auto">
          <a:xfrm>
            <a:off x="624468" y="1143000"/>
            <a:ext cx="242252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6" name="Picture 8" descr="http://www.projectwoman.com/uploaded_images/pc_final-743168.jpg"/>
          <p:cNvPicPr>
            <a:picLocks noChangeAspect="1" noChangeArrowheads="1"/>
          </p:cNvPicPr>
          <p:nvPr/>
        </p:nvPicPr>
        <p:blipFill>
          <a:blip r:embed="rId3">
            <a:extLst>
              <a:ext uri="{28A0092B-C50C-407E-A947-70E740481C1C}">
                <a14:useLocalDpi xmlns:a14="http://schemas.microsoft.com/office/drawing/2010/main" val="0"/>
              </a:ext>
            </a:extLst>
          </a:blip>
          <a:srcRect l="6250" r="6250"/>
          <a:stretch>
            <a:fillRect/>
          </a:stretch>
        </p:blipFill>
        <p:spPr bwMode="auto">
          <a:xfrm>
            <a:off x="3961392" y="1143000"/>
            <a:ext cx="21336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8" name="Picture 10" descr="http://farm4.static.flickr.com/3461/3397965738_50347862fd.jpg"/>
          <p:cNvPicPr>
            <a:picLocks noChangeAspect="1" noChangeArrowheads="1"/>
          </p:cNvPicPr>
          <p:nvPr/>
        </p:nvPicPr>
        <p:blipFill>
          <a:blip r:embed="rId4">
            <a:extLst>
              <a:ext uri="{28A0092B-C50C-407E-A947-70E740481C1C}">
                <a14:useLocalDpi xmlns:a14="http://schemas.microsoft.com/office/drawing/2010/main" val="0"/>
              </a:ext>
            </a:extLst>
          </a:blip>
          <a:srcRect r="36111"/>
          <a:stretch>
            <a:fillRect/>
          </a:stretch>
        </p:blipFill>
        <p:spPr bwMode="auto">
          <a:xfrm>
            <a:off x="7009392" y="1144588"/>
            <a:ext cx="1752600" cy="182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ight Arrow 11"/>
          <p:cNvSpPr/>
          <p:nvPr/>
        </p:nvSpPr>
        <p:spPr>
          <a:xfrm>
            <a:off x="3199392" y="1905000"/>
            <a:ext cx="6096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ight Arrow 12"/>
          <p:cNvSpPr/>
          <p:nvPr/>
        </p:nvSpPr>
        <p:spPr>
          <a:xfrm>
            <a:off x="6247392" y="1905000"/>
            <a:ext cx="6096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TextBox 14"/>
          <p:cNvSpPr txBox="1"/>
          <p:nvPr/>
        </p:nvSpPr>
        <p:spPr>
          <a:xfrm>
            <a:off x="837192" y="3276600"/>
            <a:ext cx="7467600" cy="954088"/>
          </a:xfrm>
          <a:prstGeom prst="rect">
            <a:avLst/>
          </a:prstGeom>
          <a:noFill/>
        </p:spPr>
        <p:txBody>
          <a:bodyPr>
            <a:spAutoFit/>
          </a:bodyPr>
          <a:lstStyle/>
          <a:p>
            <a:pPr>
              <a:defRPr/>
            </a:pPr>
            <a:r>
              <a:rPr lang="en-US" sz="2800" dirty="0">
                <a:latin typeface="+mn-lt"/>
              </a:rPr>
              <a:t>How can I use computational techniques to capture light in new ways?</a:t>
            </a:r>
          </a:p>
        </p:txBody>
      </p:sp>
      <p:sp>
        <p:nvSpPr>
          <p:cNvPr id="16" name="TextBox 15"/>
          <p:cNvSpPr txBox="1"/>
          <p:nvPr/>
        </p:nvSpPr>
        <p:spPr>
          <a:xfrm>
            <a:off x="837192" y="4456114"/>
            <a:ext cx="7467600" cy="954087"/>
          </a:xfrm>
          <a:prstGeom prst="rect">
            <a:avLst/>
          </a:prstGeom>
          <a:noFill/>
        </p:spPr>
        <p:txBody>
          <a:bodyPr>
            <a:spAutoFit/>
          </a:bodyPr>
          <a:lstStyle/>
          <a:p>
            <a:pPr>
              <a:defRPr/>
            </a:pPr>
            <a:r>
              <a:rPr lang="en-US" sz="2800" dirty="0">
                <a:latin typeface="+mn-lt"/>
              </a:rPr>
              <a:t>How can I use computational techniques to breathe new life into the photograph?</a:t>
            </a:r>
          </a:p>
        </p:txBody>
      </p:sp>
      <p:sp>
        <p:nvSpPr>
          <p:cNvPr id="17" name="TextBox 16"/>
          <p:cNvSpPr txBox="1"/>
          <p:nvPr/>
        </p:nvSpPr>
        <p:spPr>
          <a:xfrm>
            <a:off x="837192" y="5638800"/>
            <a:ext cx="7467600" cy="954088"/>
          </a:xfrm>
          <a:prstGeom prst="rect">
            <a:avLst/>
          </a:prstGeom>
          <a:noFill/>
        </p:spPr>
        <p:txBody>
          <a:bodyPr>
            <a:spAutoFit/>
          </a:bodyPr>
          <a:lstStyle/>
          <a:p>
            <a:pPr>
              <a:defRPr/>
            </a:pPr>
            <a:r>
              <a:rPr lang="en-US" sz="2800" dirty="0">
                <a:latin typeface="+mn-lt"/>
              </a:rPr>
              <a:t>How can I use computational techniques to synthesize and organize photo collections?</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909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909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6" grpId="0"/>
      <p:bldP spid="1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a:t>Virtual Real World</a:t>
            </a:r>
          </a:p>
        </p:txBody>
      </p:sp>
      <p:sp>
        <p:nvSpPr>
          <p:cNvPr id="34819" name="Rectangle 3"/>
          <p:cNvSpPr>
            <a:spLocks noGrp="1" noChangeArrowheads="1"/>
          </p:cNvSpPr>
          <p:nvPr>
            <p:ph type="body" idx="1"/>
          </p:nvPr>
        </p:nvSpPr>
        <p:spPr>
          <a:xfrm>
            <a:off x="-838200" y="1371600"/>
            <a:ext cx="10972800" cy="5135563"/>
          </a:xfrm>
        </p:spPr>
        <p:txBody>
          <a:bodyPr/>
          <a:lstStyle/>
          <a:p>
            <a:pPr algn="ctr">
              <a:buFont typeface="Arial" charset="0"/>
              <a:buNone/>
            </a:pPr>
            <a:endParaRPr lang="en-US" dirty="0"/>
          </a:p>
          <a:p>
            <a:pPr algn="ctr">
              <a:buFont typeface="Arial" charset="0"/>
              <a:buNone/>
            </a:pPr>
            <a:endParaRPr lang="en-US" dirty="0"/>
          </a:p>
          <a:p>
            <a:pPr algn="ctr">
              <a:buFont typeface="Arial" charset="0"/>
              <a:buNone/>
            </a:pPr>
            <a:endParaRPr lang="en-US" dirty="0"/>
          </a:p>
          <a:p>
            <a:pPr algn="ctr">
              <a:buFont typeface="Arial" charset="0"/>
              <a:buNone/>
            </a:pPr>
            <a:r>
              <a:rPr lang="en-US" dirty="0"/>
              <a:t>Campanile Movie (1997)</a:t>
            </a:r>
          </a:p>
        </p:txBody>
      </p:sp>
      <p:sp>
        <p:nvSpPr>
          <p:cNvPr id="34820" name="Text Box 4"/>
          <p:cNvSpPr txBox="1">
            <a:spLocks noChangeArrowheads="1"/>
          </p:cNvSpPr>
          <p:nvPr/>
        </p:nvSpPr>
        <p:spPr bwMode="auto">
          <a:xfrm>
            <a:off x="76200" y="3657601"/>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400" dirty="0">
                <a:hlinkClick r:id="rId2"/>
              </a:rPr>
              <a:t>http://www.debevec.org/Campanile/</a:t>
            </a:r>
            <a:endParaRPr lang="en-US" sz="2400"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a:t>Going beyond reality…</a:t>
            </a:r>
          </a:p>
        </p:txBody>
      </p:sp>
      <p:sp>
        <p:nvSpPr>
          <p:cNvPr id="35843" name="TextBox 3"/>
          <p:cNvSpPr txBox="1">
            <a:spLocks noChangeArrowheads="1"/>
          </p:cNvSpPr>
          <p:nvPr/>
        </p:nvSpPr>
        <p:spPr bwMode="auto">
          <a:xfrm>
            <a:off x="-26020" y="3429000"/>
            <a:ext cx="9144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dirty="0">
                <a:hlinkClick r:id="rId2"/>
              </a:rPr>
              <a:t>http://www.digitaldomain.com/work/the-curious-case-of-benjamin-button/</a:t>
            </a:r>
            <a:endParaRPr lang="en-US" sz="2000" dirty="0"/>
          </a:p>
          <a:p>
            <a:pPr algn="ctr" eaLnBrk="1" hangingPunct="1"/>
            <a:endParaRPr lang="en-US" sz="2000" dirty="0"/>
          </a:p>
        </p:txBody>
      </p:sp>
      <p:sp>
        <p:nvSpPr>
          <p:cNvPr id="35844" name="TextBox 3"/>
          <p:cNvSpPr txBox="1">
            <a:spLocks noChangeArrowheads="1"/>
          </p:cNvSpPr>
          <p:nvPr/>
        </p:nvSpPr>
        <p:spPr bwMode="auto">
          <a:xfrm>
            <a:off x="-26020" y="284480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3200"/>
              <a:t>Benjamin Button (2008)</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Another example of blending reality with fantasy</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4790" t="22579" r="6730" b="5593"/>
          <a:stretch/>
        </p:blipFill>
        <p:spPr>
          <a:xfrm rot="5400000" flipH="1">
            <a:off x="4230584" y="1941615"/>
            <a:ext cx="5070578" cy="3473353"/>
          </a:xfr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661" t="23613" r="9876"/>
          <a:stretch/>
        </p:blipFill>
        <p:spPr>
          <a:xfrm rot="16200000">
            <a:off x="131711" y="2001889"/>
            <a:ext cx="5070580" cy="3352801"/>
          </a:xfrm>
          <a:prstGeom prst="rect">
            <a:avLst/>
          </a:prstGeom>
        </p:spPr>
      </p:pic>
      <p:sp>
        <p:nvSpPr>
          <p:cNvPr id="6" name="TextBox 5"/>
          <p:cNvSpPr txBox="1"/>
          <p:nvPr/>
        </p:nvSpPr>
        <p:spPr>
          <a:xfrm>
            <a:off x="2285999" y="6248589"/>
            <a:ext cx="5032147" cy="369332"/>
          </a:xfrm>
          <a:prstGeom prst="rect">
            <a:avLst/>
          </a:prstGeom>
          <a:noFill/>
        </p:spPr>
        <p:txBody>
          <a:bodyPr wrap="none" rtlCol="0">
            <a:spAutoFit/>
          </a:bodyPr>
          <a:lstStyle/>
          <a:p>
            <a:r>
              <a:rPr lang="en-US" dirty="0"/>
              <a:t>Samsung Galaxy S6 regular and “beauty” selfie</a:t>
            </a:r>
          </a:p>
        </p:txBody>
      </p:sp>
      <p:sp>
        <p:nvSpPr>
          <p:cNvPr id="7" name="Right Arrow 6"/>
          <p:cNvSpPr/>
          <p:nvPr/>
        </p:nvSpPr>
        <p:spPr>
          <a:xfrm>
            <a:off x="4456962" y="3949295"/>
            <a:ext cx="458672"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257602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dirty="0"/>
              <a:t>About me</a:t>
            </a:r>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472" y="1295400"/>
            <a:ext cx="1828800"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TextBox 5"/>
          <p:cNvSpPr txBox="1">
            <a:spLocks noChangeArrowheads="1"/>
          </p:cNvSpPr>
          <p:nvPr/>
        </p:nvSpPr>
        <p:spPr bwMode="auto">
          <a:xfrm>
            <a:off x="2628672" y="1295400"/>
            <a:ext cx="4179888" cy="187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b="1"/>
              <a:t>1998-2002</a:t>
            </a:r>
          </a:p>
          <a:p>
            <a:pPr eaLnBrk="1" hangingPunct="1"/>
            <a:r>
              <a:rPr lang="en-US" sz="2400" b="1"/>
              <a:t>Undergrad at SUNY Buffalo</a:t>
            </a:r>
          </a:p>
          <a:p>
            <a:pPr eaLnBrk="1" hangingPunct="1"/>
            <a:r>
              <a:rPr lang="en-US" sz="2000"/>
              <a:t>B.S., EE and CSE</a:t>
            </a:r>
          </a:p>
          <a:p>
            <a:pPr eaLnBrk="1" hangingPunct="1"/>
            <a:endParaRPr lang="en-US" sz="2400"/>
          </a:p>
          <a:p>
            <a:pPr eaLnBrk="1" hangingPunct="1"/>
            <a:endParaRPr lang="en-US" sz="2000"/>
          </a:p>
        </p:txBody>
      </p:sp>
      <p:pic>
        <p:nvPicPr>
          <p:cNvPr id="512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472" y="2590799"/>
            <a:ext cx="1828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6" name="TextBox 7"/>
          <p:cNvSpPr txBox="1">
            <a:spLocks noChangeArrowheads="1"/>
          </p:cNvSpPr>
          <p:nvPr/>
        </p:nvSpPr>
        <p:spPr bwMode="auto">
          <a:xfrm>
            <a:off x="2628672" y="2676525"/>
            <a:ext cx="3722688" cy="187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b="1"/>
              <a:t>2002-2007</a:t>
            </a:r>
          </a:p>
          <a:p>
            <a:pPr eaLnBrk="1" hangingPunct="1"/>
            <a:r>
              <a:rPr lang="en-US" sz="2400" b="1"/>
              <a:t>Grad at Carnegie Mellon</a:t>
            </a:r>
          </a:p>
          <a:p>
            <a:pPr eaLnBrk="1" hangingPunct="1"/>
            <a:r>
              <a:rPr lang="en-US" sz="2000"/>
              <a:t>Ph.D. in Robotics</a:t>
            </a:r>
          </a:p>
          <a:p>
            <a:pPr eaLnBrk="1" hangingPunct="1"/>
            <a:endParaRPr lang="en-US" sz="2400"/>
          </a:p>
          <a:p>
            <a:pPr eaLnBrk="1" hangingPunct="1"/>
            <a:endParaRPr lang="en-US" sz="2000"/>
          </a:p>
        </p:txBody>
      </p:sp>
      <p:pic>
        <p:nvPicPr>
          <p:cNvPr id="512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472" y="4114800"/>
            <a:ext cx="1828800"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8" name="TextBox 9"/>
          <p:cNvSpPr txBox="1">
            <a:spLocks noChangeArrowheads="1"/>
          </p:cNvSpPr>
          <p:nvPr/>
        </p:nvSpPr>
        <p:spPr bwMode="auto">
          <a:xfrm>
            <a:off x="2628673" y="4114800"/>
            <a:ext cx="4494213"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b="1"/>
              <a:t>2007-2008</a:t>
            </a:r>
          </a:p>
          <a:p>
            <a:pPr eaLnBrk="1" hangingPunct="1"/>
            <a:r>
              <a:rPr lang="en-US" sz="2400" b="1"/>
              <a:t>Postdoc at Beckman Institute</a:t>
            </a:r>
          </a:p>
          <a:p>
            <a:pPr eaLnBrk="1" hangingPunct="1"/>
            <a:endParaRPr lang="en-US" sz="2400"/>
          </a:p>
          <a:p>
            <a:pPr eaLnBrk="1" hangingPunct="1"/>
            <a:endParaRPr lang="en-US" sz="2000"/>
          </a:p>
        </p:txBody>
      </p:sp>
      <p:pic>
        <p:nvPicPr>
          <p:cNvPr id="5129"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472" y="5486400"/>
            <a:ext cx="18288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0" name="TextBox 11"/>
          <p:cNvSpPr txBox="1">
            <a:spLocks noChangeArrowheads="1"/>
          </p:cNvSpPr>
          <p:nvPr/>
        </p:nvSpPr>
        <p:spPr bwMode="auto">
          <a:xfrm>
            <a:off x="2630260" y="5418138"/>
            <a:ext cx="46450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b="1" dirty="0"/>
              <a:t>2009-</a:t>
            </a:r>
          </a:p>
          <a:p>
            <a:pPr eaLnBrk="1" hangingPunct="1"/>
            <a:r>
              <a:rPr lang="en-US" sz="2400" b="1" dirty="0" err="1"/>
              <a:t>Asst</a:t>
            </a:r>
            <a:r>
              <a:rPr lang="en-US" sz="2400" b="1" dirty="0"/>
              <a:t>/</a:t>
            </a:r>
            <a:r>
              <a:rPr lang="en-US" sz="2400" b="1" dirty="0" err="1"/>
              <a:t>Assoc</a:t>
            </a:r>
            <a:r>
              <a:rPr lang="en-US" sz="2400" b="1" dirty="0"/>
              <a:t> Prof in CS at UIUC</a:t>
            </a:r>
            <a:endParaRPr lang="en-US" sz="2000" dirty="0"/>
          </a:p>
        </p:txBody>
      </p:sp>
    </p:spTree>
    <p:extLst>
      <p:ext uri="{BB962C8B-B14F-4D97-AF65-F5344CB8AC3E}">
        <p14:creationId xmlns:p14="http://schemas.microsoft.com/office/powerpoint/2010/main" val="12881070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FaceApp</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1000" y="1371600"/>
            <a:ext cx="4191000" cy="4191000"/>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0" y="1295400"/>
            <a:ext cx="4267200" cy="4267200"/>
          </a:xfrm>
          <a:prstGeom prst="rect">
            <a:avLst/>
          </a:prstGeom>
        </p:spPr>
      </p:pic>
    </p:spTree>
    <p:extLst>
      <p:ext uri="{BB962C8B-B14F-4D97-AF65-F5344CB8AC3E}">
        <p14:creationId xmlns:p14="http://schemas.microsoft.com/office/powerpoint/2010/main" val="9063006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US"/>
              <a:t>Course objectives</a:t>
            </a:r>
          </a:p>
        </p:txBody>
      </p:sp>
      <p:sp>
        <p:nvSpPr>
          <p:cNvPr id="37891" name="Content Placeholder 2"/>
          <p:cNvSpPr>
            <a:spLocks noGrp="1"/>
          </p:cNvSpPr>
          <p:nvPr>
            <p:ph idx="1"/>
          </p:nvPr>
        </p:nvSpPr>
        <p:spPr/>
        <p:txBody>
          <a:bodyPr/>
          <a:lstStyle/>
          <a:p>
            <a:pPr marL="514350" indent="-514350">
              <a:buFont typeface="Calibri" pitchFamily="34" charset="0"/>
              <a:buAutoNum type="arabicPeriod"/>
            </a:pPr>
            <a:r>
              <a:rPr lang="en-US"/>
              <a:t>You will have new abilities for visual creation.</a:t>
            </a:r>
          </a:p>
        </p:txBody>
      </p:sp>
      <p:pic>
        <p:nvPicPr>
          <p:cNvPr id="37892" name="Picture 2" descr="Computational Photography Mont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737732"/>
            <a:ext cx="5715000" cy="484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6829426" y="6535157"/>
            <a:ext cx="2085975" cy="307975"/>
          </a:xfrm>
          <a:prstGeom prst="rect">
            <a:avLst/>
          </a:prstGeom>
          <a:noFill/>
        </p:spPr>
        <p:txBody>
          <a:bodyPr wrap="none">
            <a:spAutoFit/>
          </a:bodyPr>
          <a:lstStyle/>
          <a:p>
            <a:pPr>
              <a:defRPr/>
            </a:pPr>
            <a:r>
              <a:rPr lang="en-US" sz="1400" dirty="0">
                <a:solidFill>
                  <a:schemeClr val="bg1">
                    <a:lumMod val="50000"/>
                  </a:schemeClr>
                </a:solidFill>
              </a:rPr>
              <a:t>Graphic by James Hays</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r>
              <a:rPr lang="en-US"/>
              <a:t>Course objectives</a:t>
            </a:r>
          </a:p>
        </p:txBody>
      </p:sp>
      <p:sp>
        <p:nvSpPr>
          <p:cNvPr id="38915" name="Content Placeholder 2"/>
          <p:cNvSpPr>
            <a:spLocks noGrp="1"/>
          </p:cNvSpPr>
          <p:nvPr>
            <p:ph idx="1"/>
          </p:nvPr>
        </p:nvSpPr>
        <p:spPr/>
        <p:txBody>
          <a:bodyPr/>
          <a:lstStyle/>
          <a:p>
            <a:pPr marL="514350" indent="-514350">
              <a:buNone/>
            </a:pPr>
            <a:r>
              <a:rPr lang="en-US"/>
              <a:t>2.  You will get a foundation in computer vision.</a:t>
            </a:r>
          </a:p>
        </p:txBody>
      </p:sp>
      <p:pic>
        <p:nvPicPr>
          <p:cNvPr id="3891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1" y="2106613"/>
            <a:ext cx="213836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TextBox 5"/>
          <p:cNvSpPr txBox="1">
            <a:spLocks noChangeArrowheads="1"/>
          </p:cNvSpPr>
          <p:nvPr/>
        </p:nvSpPr>
        <p:spPr bwMode="auto">
          <a:xfrm>
            <a:off x="1524001" y="3783014"/>
            <a:ext cx="12033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a:t>Safety</a:t>
            </a:r>
          </a:p>
        </p:txBody>
      </p:sp>
      <p:pic>
        <p:nvPicPr>
          <p:cNvPr id="389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2106613"/>
            <a:ext cx="2401888"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9" name="TextBox 7"/>
          <p:cNvSpPr txBox="1">
            <a:spLocks noChangeArrowheads="1"/>
          </p:cNvSpPr>
          <p:nvPr/>
        </p:nvSpPr>
        <p:spPr bwMode="auto">
          <a:xfrm>
            <a:off x="4343400" y="3706814"/>
            <a:ext cx="12255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a:t>Health</a:t>
            </a:r>
          </a:p>
        </p:txBody>
      </p:sp>
      <p:pic>
        <p:nvPicPr>
          <p:cNvPr id="3892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1801" y="2106613"/>
            <a:ext cx="200501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1" name="TextBox 9"/>
          <p:cNvSpPr txBox="1">
            <a:spLocks noChangeArrowheads="1"/>
          </p:cNvSpPr>
          <p:nvPr/>
        </p:nvSpPr>
        <p:spPr bwMode="auto">
          <a:xfrm>
            <a:off x="6934201" y="3706814"/>
            <a:ext cx="14827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a:t>Security</a:t>
            </a:r>
          </a:p>
        </p:txBody>
      </p:sp>
      <p:pic>
        <p:nvPicPr>
          <p:cNvPr id="389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9201" y="4535488"/>
            <a:ext cx="187801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3" name="TextBox 11"/>
          <p:cNvSpPr txBox="1">
            <a:spLocks noChangeArrowheads="1"/>
          </p:cNvSpPr>
          <p:nvPr/>
        </p:nvSpPr>
        <p:spPr bwMode="auto">
          <a:xfrm>
            <a:off x="1447801" y="6135689"/>
            <a:ext cx="14636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a:t>Comfort</a:t>
            </a:r>
          </a:p>
        </p:txBody>
      </p:sp>
      <p:pic>
        <p:nvPicPr>
          <p:cNvPr id="3892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81800" y="4525963"/>
            <a:ext cx="2095500" cy="1600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8925" name="TextBox 13"/>
          <p:cNvSpPr txBox="1">
            <a:spLocks noChangeArrowheads="1"/>
          </p:cNvSpPr>
          <p:nvPr/>
        </p:nvSpPr>
        <p:spPr bwMode="auto">
          <a:xfrm>
            <a:off x="7239000" y="6126164"/>
            <a:ext cx="13414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a:t>Access</a:t>
            </a:r>
          </a:p>
        </p:txBody>
      </p:sp>
      <p:pic>
        <p:nvPicPr>
          <p:cNvPr id="38926" name="Picture 2"/>
          <p:cNvPicPr>
            <a:picLocks noChangeAspect="1" noChangeArrowheads="1"/>
          </p:cNvPicPr>
          <p:nvPr/>
        </p:nvPicPr>
        <p:blipFill>
          <a:blip r:embed="rId8">
            <a:extLst>
              <a:ext uri="{28A0092B-C50C-407E-A947-70E740481C1C}">
                <a14:useLocalDpi xmlns:a14="http://schemas.microsoft.com/office/drawing/2010/main" val="0"/>
              </a:ext>
            </a:extLst>
          </a:blip>
          <a:srcRect l="20078" t="7430"/>
          <a:stretch>
            <a:fillRect/>
          </a:stretch>
        </p:blipFill>
        <p:spPr bwMode="auto">
          <a:xfrm>
            <a:off x="3810000" y="4525963"/>
            <a:ext cx="221615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7" name="TextBox 15"/>
          <p:cNvSpPr txBox="1">
            <a:spLocks noChangeArrowheads="1"/>
          </p:cNvSpPr>
          <p:nvPr/>
        </p:nvSpPr>
        <p:spPr bwMode="auto">
          <a:xfrm>
            <a:off x="4495801" y="6049964"/>
            <a:ext cx="8048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a:t>Fun</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Got job?</a:t>
            </a:r>
          </a:p>
        </p:txBody>
      </p:sp>
      <p:sp>
        <p:nvSpPr>
          <p:cNvPr id="3" name="Content Placeholder 2"/>
          <p:cNvSpPr>
            <a:spLocks noGrp="1"/>
          </p:cNvSpPr>
          <p:nvPr>
            <p:ph idx="1"/>
          </p:nvPr>
        </p:nvSpPr>
        <p:spPr>
          <a:xfrm>
            <a:off x="609600" y="990600"/>
            <a:ext cx="8229600" cy="5135563"/>
          </a:xfrm>
        </p:spPr>
        <p:txBody>
          <a:bodyPr/>
          <a:lstStyle/>
          <a:p>
            <a:endParaRPr lang="en-US" dirty="0"/>
          </a:p>
          <a:p>
            <a:r>
              <a:rPr lang="en-US" dirty="0"/>
              <a:t>Google, Facebook, Microsoft, Sony, iRobot, Amazon, Snapchat, </a:t>
            </a:r>
            <a:r>
              <a:rPr lang="en-US" dirty="0" err="1"/>
              <a:t>Ebay</a:t>
            </a:r>
            <a:r>
              <a:rPr lang="en-US" dirty="0"/>
              <a:t>,  tons of startups, etc.</a:t>
            </a:r>
          </a:p>
          <a:p>
            <a:endParaRPr lang="en-US" dirty="0"/>
          </a:p>
          <a:p>
            <a:r>
              <a:rPr lang="en-US" dirty="0">
                <a:hlinkClick r:id="rId2"/>
              </a:rPr>
              <a:t>http://www.cs.ubc.ca/~lowe/vision.html</a:t>
            </a:r>
            <a:endParaRPr lang="en-US" dirty="0"/>
          </a:p>
        </p:txBody>
      </p:sp>
    </p:spTree>
    <p:extLst>
      <p:ext uri="{BB962C8B-B14F-4D97-AF65-F5344CB8AC3E}">
        <p14:creationId xmlns:p14="http://schemas.microsoft.com/office/powerpoint/2010/main" val="313720386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an board game play recreation thinking sitting playing board game competition sports chess strategy planning games indoor games and sports tabletop gam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67722" y="2470923"/>
            <a:ext cx="2640636" cy="3943350"/>
          </a:xfrm>
          <a:prstGeom prst="rect">
            <a:avLst/>
          </a:prstGeom>
          <a:noFill/>
          <a:extLst>
            <a:ext uri="{909E8E84-426E-40DD-AFC4-6F175D3DCCD1}">
              <a14:hiddenFill xmlns:a14="http://schemas.microsoft.com/office/drawing/2010/main">
                <a:solidFill>
                  <a:srgbClr val="FFFFFF"/>
                </a:solidFill>
              </a14:hiddenFill>
            </a:ext>
          </a:extLst>
        </p:spPr>
      </p:pic>
      <p:sp>
        <p:nvSpPr>
          <p:cNvPr id="39938" name="Title 1"/>
          <p:cNvSpPr>
            <a:spLocks noGrp="1"/>
          </p:cNvSpPr>
          <p:nvPr>
            <p:ph type="title"/>
          </p:nvPr>
        </p:nvSpPr>
        <p:spPr/>
        <p:txBody>
          <a:bodyPr/>
          <a:lstStyle/>
          <a:p>
            <a:r>
              <a:rPr lang="en-US"/>
              <a:t>Course objectives</a:t>
            </a:r>
          </a:p>
        </p:txBody>
      </p:sp>
      <p:sp>
        <p:nvSpPr>
          <p:cNvPr id="39939" name="Content Placeholder 2"/>
          <p:cNvSpPr>
            <a:spLocks noGrp="1"/>
          </p:cNvSpPr>
          <p:nvPr>
            <p:ph idx="1"/>
          </p:nvPr>
        </p:nvSpPr>
        <p:spPr>
          <a:xfrm>
            <a:off x="696951" y="908824"/>
            <a:ext cx="8458200" cy="5135563"/>
          </a:xfrm>
        </p:spPr>
        <p:txBody>
          <a:bodyPr/>
          <a:lstStyle/>
          <a:p>
            <a:pPr marL="514350" indent="-514350">
              <a:buNone/>
            </a:pPr>
            <a:r>
              <a:rPr lang="en-US"/>
              <a:t>3.  You’ll better appreciate your own visual ability.</a:t>
            </a:r>
          </a:p>
        </p:txBody>
      </p:sp>
      <p:sp>
        <p:nvSpPr>
          <p:cNvPr id="19" name="Cloud 18"/>
          <p:cNvSpPr/>
          <p:nvPr/>
        </p:nvSpPr>
        <p:spPr bwMode="auto">
          <a:xfrm>
            <a:off x="5649951" y="1823223"/>
            <a:ext cx="2438400" cy="1371600"/>
          </a:xfrm>
          <a:prstGeom prst="cloud">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anchor="ctr"/>
          <a:lstStyle/>
          <a:p>
            <a:pPr algn="ctr">
              <a:defRPr/>
            </a:pPr>
            <a:r>
              <a:rPr lang="en-US" sz="2000" dirty="0">
                <a:latin typeface="Comic Sans MS" pitchFamily="66" charset="0"/>
              </a:rPr>
              <a:t>Is that a queen or a bishop?</a:t>
            </a:r>
          </a:p>
        </p:txBody>
      </p:sp>
      <p:sp>
        <p:nvSpPr>
          <p:cNvPr id="20" name="Cloud 19"/>
          <p:cNvSpPr/>
          <p:nvPr/>
        </p:nvSpPr>
        <p:spPr bwMode="auto">
          <a:xfrm>
            <a:off x="4583151" y="2509023"/>
            <a:ext cx="152400" cy="152400"/>
          </a:xfrm>
          <a:prstGeom prst="cloud">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anchor="ctr">
            <a:normAutofit fontScale="25000" lnSpcReduction="20000"/>
          </a:bodyPr>
          <a:lstStyle/>
          <a:p>
            <a:pPr algn="ctr">
              <a:defRPr/>
            </a:pPr>
            <a:endParaRPr lang="en-US" b="1" dirty="0"/>
          </a:p>
        </p:txBody>
      </p:sp>
      <p:sp>
        <p:nvSpPr>
          <p:cNvPr id="21" name="Cloud 20"/>
          <p:cNvSpPr/>
          <p:nvPr/>
        </p:nvSpPr>
        <p:spPr bwMode="auto">
          <a:xfrm>
            <a:off x="4964151" y="2356623"/>
            <a:ext cx="304800" cy="228600"/>
          </a:xfrm>
          <a:prstGeom prst="cloud">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anchor="ctr">
            <a:normAutofit fontScale="25000" lnSpcReduction="20000"/>
          </a:bodyPr>
          <a:lstStyle/>
          <a:p>
            <a:pPr algn="ctr">
              <a:defRPr/>
            </a:pPr>
            <a:endParaRPr lang="en-US" b="1"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a:t>Course objectives</a:t>
            </a:r>
          </a:p>
        </p:txBody>
      </p:sp>
      <p:sp>
        <p:nvSpPr>
          <p:cNvPr id="40963" name="Content Placeholder 2"/>
          <p:cNvSpPr>
            <a:spLocks noGrp="1"/>
          </p:cNvSpPr>
          <p:nvPr>
            <p:ph idx="1"/>
          </p:nvPr>
        </p:nvSpPr>
        <p:spPr/>
        <p:txBody>
          <a:bodyPr/>
          <a:lstStyle/>
          <a:p>
            <a:pPr marL="514350" indent="-514350">
              <a:buNone/>
            </a:pPr>
            <a:r>
              <a:rPr lang="en-US"/>
              <a:t>4.  You’ll have fun doing cool stuff!</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n-US"/>
              <a:t>Projects</a:t>
            </a:r>
          </a:p>
        </p:txBody>
      </p:sp>
      <p:sp>
        <p:nvSpPr>
          <p:cNvPr id="41987" name="Content Placeholder 2"/>
          <p:cNvSpPr>
            <a:spLocks noGrp="1"/>
          </p:cNvSpPr>
          <p:nvPr>
            <p:ph idx="1"/>
          </p:nvPr>
        </p:nvSpPr>
        <p:spPr/>
        <p:txBody>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US"/>
              <a:t>Project 1: Hybrid Images</a:t>
            </a:r>
          </a:p>
        </p:txBody>
      </p:sp>
      <p:pic>
        <p:nvPicPr>
          <p:cNvPr id="48131" name="Picture 2" descr="C:\Users\Hoiem\Documents\Classes\Computational Photography - Fall 2010\projects\hybrid\derek_nutme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61720" y="3124200"/>
            <a:ext cx="777081"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C:\Users\Hoiem\Documents\Classes\Computational Photography - Fall 2010\projects\hybrid\derek_nutme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95600" y="1291118"/>
            <a:ext cx="4953000" cy="5342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921834" y="152400"/>
            <a:ext cx="8229600" cy="914400"/>
          </a:xfrm>
        </p:spPr>
        <p:txBody>
          <a:bodyPr>
            <a:normAutofit fontScale="90000"/>
          </a:bodyPr>
          <a:lstStyle/>
          <a:p>
            <a:pPr>
              <a:defRPr/>
            </a:pPr>
            <a:r>
              <a:rPr lang="en-US" dirty="0"/>
              <a:t>Project 2: Image Quilting for Texture Synthesis and Transfer</a:t>
            </a:r>
          </a:p>
        </p:txBody>
      </p:sp>
      <p:pic>
        <p:nvPicPr>
          <p:cNvPr id="1027" name="Picture 3" descr="C:\Users\Hoiem\Documents\Classes\ComputationalPhotography - Fall 2012\projects\quilting\solutions\toast.jpg"/>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9054" y="4435483"/>
            <a:ext cx="2456349" cy="224815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Hoiem\Documents\Classes\ComputationalPhotography - Fall 2012\projects\quilting\solutions\face_toast_cropp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6234" y="4261120"/>
            <a:ext cx="2764638" cy="259688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Hoiem\Documents\Classes\ComputationalPhotography - Fall 2012\projects\quilting\solutions\fac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11" y="4788386"/>
            <a:ext cx="1243011" cy="1542348"/>
          </a:xfrm>
          <a:prstGeom prst="rect">
            <a:avLst/>
          </a:prstGeom>
          <a:noFill/>
          <a:extLst>
            <a:ext uri="{909E8E84-426E-40DD-AFC4-6F175D3DCCD1}">
              <a14:hiddenFill xmlns:a14="http://schemas.microsoft.com/office/drawing/2010/main">
                <a:solidFill>
                  <a:srgbClr val="FFFFFF"/>
                </a:solidFill>
              </a14:hiddenFill>
            </a:ext>
          </a:extLst>
        </p:spPr>
      </p:pic>
      <p:sp>
        <p:nvSpPr>
          <p:cNvPr id="2" name="Right Arrow 1"/>
          <p:cNvSpPr/>
          <p:nvPr/>
        </p:nvSpPr>
        <p:spPr>
          <a:xfrm>
            <a:off x="4733960" y="5424447"/>
            <a:ext cx="611038" cy="4330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C:\Users\Hoiem\Documents\Classes\ComputationalPhotography - Fall 2012\projects\quilting\samples\text_smal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24828" y="2273908"/>
            <a:ext cx="1109132" cy="1087905"/>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Hoiem\Documents\Classes\ComputationalPhotography - Fall 2012\projects\quilting\tex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46234" y="1524000"/>
            <a:ext cx="2590800" cy="2540615"/>
          </a:xfrm>
          <a:prstGeom prst="rect">
            <a:avLst/>
          </a:prstGeom>
          <a:noFill/>
          <a:extLst>
            <a:ext uri="{909E8E84-426E-40DD-AFC4-6F175D3DCCD1}">
              <a14:hiddenFill xmlns:a14="http://schemas.microsoft.com/office/drawing/2010/main">
                <a:solidFill>
                  <a:srgbClr val="FFFFFF"/>
                </a:solidFill>
              </a14:hiddenFill>
            </a:ext>
          </a:extLst>
        </p:spPr>
      </p:pic>
      <p:sp>
        <p:nvSpPr>
          <p:cNvPr id="12" name="Right Arrow 11"/>
          <p:cNvSpPr/>
          <p:nvPr/>
        </p:nvSpPr>
        <p:spPr>
          <a:xfrm>
            <a:off x="4889924" y="2601350"/>
            <a:ext cx="611038" cy="4330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r>
              <a:rPr lang="en-US" dirty="0"/>
              <a:t>Project 3: Poisson Editing</a:t>
            </a:r>
          </a:p>
        </p:txBody>
      </p:sp>
      <p:sp>
        <p:nvSpPr>
          <p:cNvPr id="45059" name="TextBox 5"/>
          <p:cNvSpPr txBox="1">
            <a:spLocks noChangeArrowheads="1"/>
          </p:cNvSpPr>
          <p:nvPr/>
        </p:nvSpPr>
        <p:spPr bwMode="auto">
          <a:xfrm>
            <a:off x="476250" y="6234111"/>
            <a:ext cx="2762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Photos from James Hays</a:t>
            </a:r>
          </a:p>
        </p:txBody>
      </p:sp>
      <p:pic>
        <p:nvPicPr>
          <p:cNvPr id="137228" name="Picture 12" descr="http://www.cs.brown.edu/courses/csci1950-g/results/proj2/edwallac/src_img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2909887"/>
            <a:ext cx="123825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14" descr="http://www.cs.brown.edu/courses/csci1950-g/results/proj2/edwallac/tar_img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1843087"/>
            <a:ext cx="2381250"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0" name="Picture 16" descr="http://www.cs.brown.edu/courses/csci1950-g/results/proj2/edwallac/res_img0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1843087"/>
            <a:ext cx="2381250"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ight Arrow 14"/>
          <p:cNvSpPr/>
          <p:nvPr/>
        </p:nvSpPr>
        <p:spPr>
          <a:xfrm>
            <a:off x="5562600" y="3367086"/>
            <a:ext cx="6096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Plus 15"/>
          <p:cNvSpPr/>
          <p:nvPr/>
        </p:nvSpPr>
        <p:spPr>
          <a:xfrm>
            <a:off x="2286000" y="3138486"/>
            <a:ext cx="685800" cy="6096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72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471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My research</a:t>
            </a:r>
          </a:p>
        </p:txBody>
      </p:sp>
      <p:pic>
        <p:nvPicPr>
          <p:cNvPr id="2" name="popupFastTrain.wmv">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0" y="1219200"/>
            <a:ext cx="9144000" cy="5486400"/>
          </a:xfrm>
          <a:prstGeom prst="rect">
            <a:avLst/>
          </a:prstGeom>
        </p:spPr>
      </p:pic>
    </p:spTree>
    <p:custDataLst>
      <p:tags r:id="rId1"/>
    </p:custDataLst>
    <p:extLst>
      <p:ext uri="{BB962C8B-B14F-4D97-AF65-F5344CB8AC3E}">
        <p14:creationId xmlns:p14="http://schemas.microsoft.com/office/powerpoint/2010/main" val="381320785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mediacall" presetSubtype="0" fill="hold" nodeType="withEffect">
                                  <p:stCondLst>
                                    <p:cond delay="0"/>
                                  </p:stCondLst>
                                  <p:childTnLst>
                                    <p:cmd type="call" cmd="playFrom(0.0)">
                                      <p:cBhvr>
                                        <p:cTn id="8" dur="113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
                </p:tgtEl>
              </p:cMediaNode>
            </p:video>
          </p:childTnLst>
        </p:cTn>
      </p:par>
    </p:tnLst>
    <p:bldLst>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dirty="0"/>
              <a:t>Project 3: Poisson Editing</a:t>
            </a:r>
          </a:p>
        </p:txBody>
      </p:sp>
      <p:pic>
        <p:nvPicPr>
          <p:cNvPr id="46083" name="Picture 2" descr="http://www.cs.brown.edu/courses/csci1950-g/results/proj2/edwallac/mona-leber-source.jpg"/>
          <p:cNvPicPr>
            <a:picLocks noChangeAspect="1" noChangeArrowheads="1"/>
          </p:cNvPicPr>
          <p:nvPr/>
        </p:nvPicPr>
        <p:blipFill>
          <a:blip r:embed="rId2">
            <a:extLst>
              <a:ext uri="{28A0092B-C50C-407E-A947-70E740481C1C}">
                <a14:useLocalDpi xmlns:a14="http://schemas.microsoft.com/office/drawing/2010/main" val="0"/>
              </a:ext>
            </a:extLst>
          </a:blip>
          <a:srcRect l="24870" t="3999" r="29533" b="45332"/>
          <a:stretch>
            <a:fillRect/>
          </a:stretch>
        </p:blipFill>
        <p:spPr bwMode="auto">
          <a:xfrm>
            <a:off x="422353" y="2087098"/>
            <a:ext cx="1431925"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Picture 4" descr="http://www.cs.brown.edu/courses/csci1950-g/results/proj2/edwallac/mona-leber-targe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2153" y="1277472"/>
            <a:ext cx="2695575"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TextBox 5"/>
          <p:cNvSpPr txBox="1">
            <a:spLocks noChangeArrowheads="1"/>
          </p:cNvSpPr>
          <p:nvPr/>
        </p:nvSpPr>
        <p:spPr bwMode="auto">
          <a:xfrm>
            <a:off x="269953" y="6506697"/>
            <a:ext cx="28940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Photos from Evan Wallace</a:t>
            </a:r>
          </a:p>
        </p:txBody>
      </p:sp>
      <p:sp>
        <p:nvSpPr>
          <p:cNvPr id="9" name="Right Arrow 8"/>
          <p:cNvSpPr/>
          <p:nvPr/>
        </p:nvSpPr>
        <p:spPr>
          <a:xfrm>
            <a:off x="5603952" y="3306297"/>
            <a:ext cx="6096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6087" name="Picture 2" descr="http://www.cs.brown.edu/courses/csci1950-g/results/proj2/edwallac/mona-leber-fina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8352" y="1325097"/>
            <a:ext cx="26479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Plus 13"/>
          <p:cNvSpPr/>
          <p:nvPr/>
        </p:nvSpPr>
        <p:spPr>
          <a:xfrm>
            <a:off x="1946352" y="3077697"/>
            <a:ext cx="685800" cy="6096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r>
              <a:rPr lang="en-US" dirty="0"/>
              <a:t>Project 4: Image-Based Lighting</a:t>
            </a:r>
          </a:p>
        </p:txBody>
      </p:sp>
      <p:pic>
        <p:nvPicPr>
          <p:cNvPr id="3" name="Picture 2" descr="hdri_3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7200" y="3886200"/>
            <a:ext cx="4876800" cy="2743200"/>
          </a:xfrm>
          <a:prstGeom prst="rect">
            <a:avLst/>
          </a:prstGeom>
        </p:spPr>
      </p:pic>
      <p:pic>
        <p:nvPicPr>
          <p:cNvPr id="5" name="Picture 4" descr="13_Panorama_JPG_1280x64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066800"/>
            <a:ext cx="5334000" cy="2667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609600" y="304800"/>
            <a:ext cx="8229600" cy="914400"/>
          </a:xfrm>
        </p:spPr>
        <p:txBody>
          <a:bodyPr>
            <a:normAutofit fontScale="90000"/>
          </a:bodyPr>
          <a:lstStyle/>
          <a:p>
            <a:r>
              <a:rPr lang="en-US" dirty="0"/>
              <a:t>Project 5: video alignment, stitching, and editing</a:t>
            </a:r>
          </a:p>
        </p:txBody>
      </p:sp>
      <p:pic>
        <p:nvPicPr>
          <p:cNvPr id="1026" name="Picture 2" descr="https://courses.engr.illinois.edu/cs498dh3/fa2014/projects/video/images/head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650" y="3124200"/>
            <a:ext cx="8250950" cy="2590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US"/>
              <a:t>Final Project</a:t>
            </a:r>
          </a:p>
        </p:txBody>
      </p:sp>
      <p:sp>
        <p:nvSpPr>
          <p:cNvPr id="49155" name="Content Placeholder 2"/>
          <p:cNvSpPr>
            <a:spLocks noGrp="1"/>
          </p:cNvSpPr>
          <p:nvPr>
            <p:ph idx="1"/>
          </p:nvPr>
        </p:nvSpPr>
        <p:spPr/>
        <p:txBody>
          <a:bodyPr/>
          <a:lstStyle/>
          <a:p>
            <a:endParaRPr lang="en-US"/>
          </a:p>
          <a:p>
            <a:pPr>
              <a:buFont typeface="Arial" charset="0"/>
              <a:buNone/>
            </a:pPr>
            <a:r>
              <a:rPr lang="en-US"/>
              <a:t>Something cool!</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n-US"/>
              <a:t>Course outline</a:t>
            </a:r>
          </a:p>
        </p:txBody>
      </p:sp>
      <p:sp>
        <p:nvSpPr>
          <p:cNvPr id="36867" name="Content Placeholder 2"/>
          <p:cNvSpPr>
            <a:spLocks noGrp="1"/>
          </p:cNvSpPr>
          <p:nvPr>
            <p:ph idx="1"/>
          </p:nvPr>
        </p:nvSpPr>
        <p:spPr>
          <a:xfrm>
            <a:off x="609600" y="990600"/>
            <a:ext cx="8534400" cy="5135563"/>
          </a:xfrm>
        </p:spPr>
        <p:txBody>
          <a:bodyPr>
            <a:normAutofit/>
          </a:bodyPr>
          <a:lstStyle/>
          <a:p>
            <a:endParaRPr lang="en-US" sz="2800" b="1" dirty="0"/>
          </a:p>
          <a:p>
            <a:pPr>
              <a:buFont typeface="Arial" charset="0"/>
              <a:buNone/>
            </a:pPr>
            <a:r>
              <a:rPr lang="en-US" sz="2800" b="1" dirty="0"/>
              <a:t>Prof</a:t>
            </a:r>
            <a:r>
              <a:rPr lang="en-US" sz="2800" dirty="0"/>
              <a:t>: </a:t>
            </a:r>
            <a:r>
              <a:rPr lang="en-US" sz="2800" dirty="0" smtClean="0"/>
              <a:t>	Derek </a:t>
            </a:r>
            <a:r>
              <a:rPr lang="en-US" sz="2800" dirty="0"/>
              <a:t>Hoiem </a:t>
            </a:r>
            <a:r>
              <a:rPr lang="en-US" sz="2800" dirty="0" smtClean="0">
                <a:hlinkClick r:id="rId2"/>
              </a:rPr>
              <a:t>dhoiem@illlinois.edu</a:t>
            </a:r>
            <a:endParaRPr lang="en-US" sz="2800" dirty="0"/>
          </a:p>
          <a:p>
            <a:pPr marL="0" lvl="0" indent="0">
              <a:spcBef>
                <a:spcPct val="0"/>
              </a:spcBef>
              <a:buNone/>
            </a:pPr>
            <a:endParaRPr lang="en-US" sz="2800" b="1" dirty="0" smtClean="0"/>
          </a:p>
          <a:p>
            <a:pPr marL="0" lvl="0" indent="0">
              <a:spcBef>
                <a:spcPct val="0"/>
              </a:spcBef>
              <a:buNone/>
            </a:pPr>
            <a:r>
              <a:rPr lang="en-US" sz="2800" b="1" dirty="0" smtClean="0"/>
              <a:t>TAs</a:t>
            </a:r>
            <a:r>
              <a:rPr lang="en-US" sz="2800" dirty="0" smtClean="0"/>
              <a:t> </a:t>
            </a:r>
            <a:endParaRPr lang="en-US" sz="2800" dirty="0" smtClean="0"/>
          </a:p>
          <a:p>
            <a:pPr marL="457200" lvl="1" indent="0">
              <a:buNone/>
            </a:pPr>
            <a:r>
              <a:rPr lang="en-US" dirty="0" smtClean="0"/>
              <a:t>Zhi Chen </a:t>
            </a:r>
            <a:r>
              <a:rPr lang="en-US" u="sng" dirty="0">
                <a:hlinkClick r:id="rId3"/>
              </a:rPr>
              <a:t>zhic4@illinois.edu</a:t>
            </a:r>
            <a:r>
              <a:rPr lang="en-US" dirty="0"/>
              <a:t> </a:t>
            </a:r>
            <a:endParaRPr lang="en-US" dirty="0" smtClean="0"/>
          </a:p>
          <a:p>
            <a:pPr marL="457200" lvl="1" indent="0">
              <a:buNone/>
            </a:pPr>
            <a:r>
              <a:rPr lang="en-US" dirty="0" smtClean="0"/>
              <a:t>Shengyu Fen </a:t>
            </a:r>
            <a:r>
              <a:rPr lang="en-US" u="sng" dirty="0" smtClean="0">
                <a:hlinkClick r:id="rId4"/>
              </a:rPr>
              <a:t>shengyu8@illinois.edu</a:t>
            </a:r>
            <a:endParaRPr lang="en-US" u="sng" dirty="0" smtClean="0"/>
          </a:p>
          <a:p>
            <a:pPr marL="457200" lvl="1" indent="0">
              <a:buNone/>
            </a:pPr>
            <a:r>
              <a:rPr lang="en-US" dirty="0" smtClean="0"/>
              <a:t>Eric Lee </a:t>
            </a:r>
            <a:r>
              <a:rPr lang="en-US" u="sng" dirty="0">
                <a:hlinkClick r:id="rId5"/>
              </a:rPr>
              <a:t>kylee5@illinois.edu</a:t>
            </a:r>
            <a:r>
              <a:rPr lang="en-US" dirty="0"/>
              <a:t> </a:t>
            </a:r>
            <a:endParaRPr lang="en-US" dirty="0" smtClean="0"/>
          </a:p>
          <a:p>
            <a:pPr marL="457200" lvl="1" indent="0">
              <a:buNone/>
            </a:pPr>
            <a:r>
              <a:rPr lang="en-US" dirty="0" smtClean="0"/>
              <a:t>Dominic Roberts </a:t>
            </a:r>
            <a:r>
              <a:rPr lang="en-US" u="sng" dirty="0" smtClean="0">
                <a:hlinkClick r:id="rId6"/>
              </a:rPr>
              <a:t>djrbrts2@illinois.edu</a:t>
            </a:r>
            <a:endParaRPr lang="en-US" dirty="0"/>
          </a:p>
          <a:p>
            <a:pPr marL="457200" lvl="1" indent="0">
              <a:buNone/>
            </a:pPr>
            <a:r>
              <a:rPr lang="en-US" dirty="0"/>
              <a:t>Yuan </a:t>
            </a:r>
            <a:r>
              <a:rPr lang="en-US" dirty="0" smtClean="0"/>
              <a:t>Shen </a:t>
            </a:r>
            <a:r>
              <a:rPr lang="en-US" u="sng" dirty="0" smtClean="0">
                <a:hlinkClick r:id="rId7"/>
              </a:rPr>
              <a:t>yshen47@illinois.edu</a:t>
            </a:r>
            <a:endParaRPr lang="en-US" dirty="0" smtClean="0"/>
          </a:p>
          <a:p>
            <a:pPr marL="0" lvl="0" indent="0">
              <a:spcBef>
                <a:spcPct val="0"/>
              </a:spcBef>
              <a:buNone/>
            </a:pPr>
            <a:endParaRPr lang="en-US" sz="2800" dirty="0" smtClean="0"/>
          </a:p>
          <a:p>
            <a:pPr>
              <a:buFont typeface="Arial" charset="0"/>
              <a:buNone/>
            </a:pPr>
            <a:endParaRPr lang="en-US" dirty="0"/>
          </a:p>
          <a:p>
            <a:pPr marL="0" indent="0">
              <a:buNone/>
            </a:pPr>
            <a:endParaRPr lang="en-US" sz="2800" dirty="0"/>
          </a:p>
          <a:p>
            <a:pPr marL="0" indent="0">
              <a:buNone/>
            </a:pPr>
            <a:endParaRPr lang="en-US" sz="2800" dirty="0"/>
          </a:p>
          <a:p>
            <a:pPr marL="0" indent="0">
              <a:buNone/>
            </a:pPr>
            <a:endParaRPr lang="en-US" sz="2800" dirty="0">
              <a:hlinkClick r:id="rId8"/>
            </a:endParaRPr>
          </a:p>
          <a:p>
            <a:pPr marL="0" indent="0">
              <a:buNone/>
            </a:pPr>
            <a:endParaRPr lang="en-US" sz="2800" dirty="0"/>
          </a:p>
          <a:p>
            <a:endParaRPr lang="en-US" sz="2800" dirty="0"/>
          </a:p>
          <a:p>
            <a:pPr>
              <a:buFont typeface="Arial" charset="0"/>
              <a:buNone/>
            </a:pPr>
            <a:endParaRPr lang="en-US" sz="2800" dirty="0"/>
          </a:p>
          <a:p>
            <a:pPr>
              <a:buFont typeface="Arial" charset="0"/>
              <a:buNone/>
            </a:pPr>
            <a:endParaRPr lang="en-US" sz="2800" dirty="0"/>
          </a:p>
        </p:txBody>
      </p:sp>
    </p:spTree>
    <p:extLst>
      <p:ext uri="{BB962C8B-B14F-4D97-AF65-F5344CB8AC3E}">
        <p14:creationId xmlns:p14="http://schemas.microsoft.com/office/powerpoint/2010/main" val="12913432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a:t>Grades</a:t>
            </a:r>
          </a:p>
        </p:txBody>
      </p:sp>
      <p:sp>
        <p:nvSpPr>
          <p:cNvPr id="39939" name="Content Placeholder 2"/>
          <p:cNvSpPr>
            <a:spLocks noGrp="1"/>
          </p:cNvSpPr>
          <p:nvPr>
            <p:ph idx="1"/>
          </p:nvPr>
        </p:nvSpPr>
        <p:spPr>
          <a:xfrm>
            <a:off x="880946" y="914400"/>
            <a:ext cx="9787054" cy="5562600"/>
          </a:xfrm>
        </p:spPr>
        <p:txBody>
          <a:bodyPr>
            <a:normAutofit fontScale="77500" lnSpcReduction="20000"/>
          </a:bodyPr>
          <a:lstStyle/>
          <a:p>
            <a:pPr>
              <a:buFont typeface="Arial" pitchFamily="34" charset="0"/>
              <a:buChar char="•"/>
              <a:defRPr/>
            </a:pPr>
            <a:r>
              <a:rPr lang="en-US" sz="2800" dirty="0" smtClean="0"/>
              <a:t>Projects (55</a:t>
            </a:r>
            <a:r>
              <a:rPr lang="en-US" sz="2800" dirty="0"/>
              <a:t>%)</a:t>
            </a:r>
          </a:p>
          <a:p>
            <a:pPr lvl="1">
              <a:buFont typeface="Calibri" pitchFamily="34" charset="0"/>
              <a:buChar char="–"/>
              <a:defRPr/>
            </a:pPr>
            <a:r>
              <a:rPr lang="en-US" sz="2400" dirty="0" smtClean="0"/>
              <a:t>5 projects: each with 100 core points with more optional “bells and whistles”</a:t>
            </a:r>
          </a:p>
          <a:p>
            <a:pPr lvl="1">
              <a:buFont typeface="Calibri" pitchFamily="34" charset="0"/>
              <a:buChar char="–"/>
              <a:defRPr/>
            </a:pPr>
            <a:r>
              <a:rPr lang="en-US" sz="2400" dirty="0" smtClean="0"/>
              <a:t>3 credit (</a:t>
            </a:r>
            <a:r>
              <a:rPr lang="en-US" sz="2400" dirty="0" err="1" smtClean="0"/>
              <a:t>ugrad</a:t>
            </a:r>
            <a:r>
              <a:rPr lang="en-US" sz="2400" dirty="0" smtClean="0"/>
              <a:t>): graded out of 425 points </a:t>
            </a:r>
          </a:p>
          <a:p>
            <a:pPr lvl="1">
              <a:buFont typeface="Calibri" pitchFamily="34" charset="0"/>
              <a:buChar char="–"/>
              <a:defRPr/>
            </a:pPr>
            <a:r>
              <a:rPr lang="en-US" sz="2400" dirty="0" smtClean="0"/>
              <a:t>4 credit (grad): graded out of 500 points</a:t>
            </a:r>
            <a:endParaRPr lang="en-US" sz="2000" dirty="0" smtClean="0"/>
          </a:p>
          <a:p>
            <a:pPr lvl="1">
              <a:buFont typeface="Calibri" pitchFamily="34" charset="0"/>
              <a:buChar char="–"/>
              <a:defRPr/>
            </a:pPr>
            <a:r>
              <a:rPr lang="en-US" sz="2400" dirty="0" smtClean="0"/>
              <a:t>Can early 25 additional points for extra credit</a:t>
            </a:r>
            <a:endParaRPr lang="en-US" sz="2400" dirty="0"/>
          </a:p>
          <a:p>
            <a:pPr>
              <a:buFont typeface="Arial" pitchFamily="34" charset="0"/>
              <a:buChar char="•"/>
              <a:defRPr/>
            </a:pPr>
            <a:r>
              <a:rPr lang="en-US" sz="2800" dirty="0" smtClean="0"/>
              <a:t>Exams (30%)</a:t>
            </a:r>
          </a:p>
          <a:p>
            <a:pPr lvl="1">
              <a:buFont typeface="Arial" pitchFamily="34" charset="0"/>
              <a:buChar char="•"/>
              <a:defRPr/>
            </a:pPr>
            <a:r>
              <a:rPr lang="en-US" sz="2000" dirty="0" smtClean="0"/>
              <a:t>Midterm 15%: covers first half </a:t>
            </a:r>
          </a:p>
          <a:p>
            <a:pPr lvl="1">
              <a:buFont typeface="Arial" pitchFamily="34" charset="0"/>
              <a:buChar char="•"/>
              <a:defRPr/>
            </a:pPr>
            <a:r>
              <a:rPr lang="en-US" sz="2000" dirty="0" smtClean="0"/>
              <a:t>Final 15%: covers entire </a:t>
            </a:r>
            <a:r>
              <a:rPr lang="en-US" sz="2000" dirty="0" smtClean="0"/>
              <a:t>semester</a:t>
            </a:r>
          </a:p>
          <a:p>
            <a:pPr>
              <a:buFont typeface="Arial" pitchFamily="34" charset="0"/>
              <a:buChar char="•"/>
              <a:defRPr/>
            </a:pPr>
            <a:r>
              <a:rPr lang="en-US" sz="2800" dirty="0" smtClean="0"/>
              <a:t>Final Project (15%)</a:t>
            </a:r>
          </a:p>
          <a:p>
            <a:pPr lvl="1">
              <a:buFont typeface="Arial" pitchFamily="34" charset="0"/>
              <a:buChar char="•"/>
              <a:defRPr/>
            </a:pPr>
            <a:r>
              <a:rPr lang="en-US" sz="2400" dirty="0" smtClean="0"/>
              <a:t>1</a:t>
            </a:r>
            <a:r>
              <a:rPr lang="en-US" sz="2400" dirty="0" smtClean="0"/>
              <a:t>% for proposal, 14% for final submission</a:t>
            </a:r>
          </a:p>
          <a:p>
            <a:pPr lvl="1">
              <a:buFont typeface="Arial" pitchFamily="34" charset="0"/>
              <a:buChar char="•"/>
              <a:defRPr/>
            </a:pPr>
            <a:r>
              <a:rPr lang="en-US" sz="2400" dirty="0" smtClean="0"/>
              <a:t>2 page </a:t>
            </a:r>
            <a:r>
              <a:rPr lang="en-US" sz="2400" dirty="0" smtClean="0"/>
              <a:t>abstract</a:t>
            </a:r>
            <a:endParaRPr lang="en-US" sz="2800" dirty="0"/>
          </a:p>
          <a:p>
            <a:pPr>
              <a:buFont typeface="Arial" pitchFamily="34" charset="0"/>
              <a:buNone/>
              <a:defRPr/>
            </a:pPr>
            <a:endParaRPr lang="en-US" dirty="0"/>
          </a:p>
          <a:p>
            <a:pPr>
              <a:buFont typeface="Arial" pitchFamily="34" charset="0"/>
              <a:buNone/>
              <a:defRPr/>
            </a:pPr>
            <a:r>
              <a:rPr lang="en-US" dirty="0"/>
              <a:t>Late policy</a:t>
            </a:r>
          </a:p>
          <a:p>
            <a:pPr>
              <a:buFont typeface="Arial" pitchFamily="34" charset="0"/>
              <a:buChar char="•"/>
              <a:defRPr/>
            </a:pPr>
            <a:r>
              <a:rPr lang="en-US" sz="2800" dirty="0"/>
              <a:t>Up to </a:t>
            </a:r>
            <a:r>
              <a:rPr lang="en-US" sz="2800" dirty="0" smtClean="0"/>
              <a:t>ten </a:t>
            </a:r>
            <a:r>
              <a:rPr lang="en-US" sz="2800" dirty="0"/>
              <a:t>free days total – use them wisely!</a:t>
            </a:r>
          </a:p>
          <a:p>
            <a:pPr>
              <a:buFont typeface="Arial" pitchFamily="34" charset="0"/>
              <a:buChar char="•"/>
              <a:defRPr/>
            </a:pPr>
            <a:r>
              <a:rPr lang="en-US" sz="2800" dirty="0"/>
              <a:t>5</a:t>
            </a:r>
            <a:r>
              <a:rPr lang="en-US" sz="2800" dirty="0" smtClean="0"/>
              <a:t> </a:t>
            </a:r>
            <a:r>
              <a:rPr lang="en-US" sz="2800" dirty="0"/>
              <a:t>point penalty per day after </a:t>
            </a:r>
            <a:r>
              <a:rPr lang="en-US" sz="2800" dirty="0" smtClean="0"/>
              <a:t>that</a:t>
            </a:r>
          </a:p>
          <a:p>
            <a:pPr>
              <a:buFont typeface="Arial" pitchFamily="34" charset="0"/>
              <a:buChar char="•"/>
              <a:defRPr/>
            </a:pPr>
            <a:r>
              <a:rPr lang="en-US" sz="2800" dirty="0" smtClean="0"/>
              <a:t>Project must be submitted within two weeks of due date to receive any points</a:t>
            </a:r>
            <a:endParaRPr lang="en-US" sz="2800" dirty="0"/>
          </a:p>
          <a:p>
            <a:pPr>
              <a:buFont typeface="Arial" charset="0"/>
              <a:buNone/>
              <a:defRPr/>
            </a:pPr>
            <a:endParaRPr lang="en-US" sz="2800" dirty="0"/>
          </a:p>
          <a:p>
            <a:pPr>
              <a:buFont typeface="Arial" pitchFamily="34" charset="0"/>
              <a:buNone/>
              <a:defRPr/>
            </a:pPr>
            <a:endParaRPr lang="en-US" sz="2800" dirty="0"/>
          </a:p>
          <a:p>
            <a:pPr>
              <a:buFont typeface="Arial" pitchFamily="34" charset="0"/>
              <a:buNone/>
              <a:defRPr/>
            </a:pPr>
            <a:endParaRPr lang="en-US" sz="2800" dirty="0"/>
          </a:p>
          <a:p>
            <a:pPr>
              <a:buFont typeface="Arial" pitchFamily="34" charset="0"/>
              <a:buNone/>
              <a:defRPr/>
            </a:pPr>
            <a:endParaRPr lang="en-US" sz="2800" dirty="0"/>
          </a:p>
          <a:p>
            <a:pPr>
              <a:buFont typeface="Arial" pitchFamily="34" charset="0"/>
              <a:buNone/>
              <a:defRPr/>
            </a:pPr>
            <a:endParaRPr lang="en-US" sz="2800" dirty="0"/>
          </a:p>
          <a:p>
            <a:pPr>
              <a:buFont typeface="Arial" pitchFamily="34" charset="0"/>
              <a:buChar char="•"/>
              <a:defRPr/>
            </a:pPr>
            <a:endParaRPr lang="en-US" dirty="0"/>
          </a:p>
          <a:p>
            <a:pPr>
              <a:buFont typeface="Arial" pitchFamily="34" charset="0"/>
              <a:buChar char="•"/>
              <a:defRPr/>
            </a:pPr>
            <a:endParaRPr lang="en-US" dirty="0"/>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9939">
                                            <p:txEl>
                                              <p:pRg st="12" end="1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939">
                                            <p:txEl>
                                              <p:pRg st="13" end="1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939">
                                            <p:txEl>
                                              <p:pRg st="14" end="1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9939">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US"/>
              <a:t>Project details</a:t>
            </a:r>
          </a:p>
        </p:txBody>
      </p:sp>
      <p:sp>
        <p:nvSpPr>
          <p:cNvPr id="3" name="Content Placeholder 2"/>
          <p:cNvSpPr>
            <a:spLocks noGrp="1"/>
          </p:cNvSpPr>
          <p:nvPr>
            <p:ph idx="1"/>
          </p:nvPr>
        </p:nvSpPr>
        <p:spPr>
          <a:xfrm>
            <a:off x="609600" y="990600"/>
            <a:ext cx="8534400" cy="5135563"/>
          </a:xfrm>
        </p:spPr>
        <p:txBody>
          <a:bodyPr>
            <a:normAutofit/>
          </a:bodyPr>
          <a:lstStyle/>
          <a:p>
            <a:pPr>
              <a:buFont typeface="Arial" pitchFamily="34" charset="0"/>
              <a:buNone/>
              <a:defRPr/>
            </a:pPr>
            <a:endParaRPr lang="en-US" dirty="0"/>
          </a:p>
          <a:p>
            <a:pPr>
              <a:defRPr/>
            </a:pPr>
            <a:r>
              <a:rPr lang="en-US" dirty="0"/>
              <a:t>Implement stuff from scratch and apply it to your own </a:t>
            </a:r>
            <a:r>
              <a:rPr lang="en-US" dirty="0" smtClean="0"/>
              <a:t>photos</a:t>
            </a:r>
          </a:p>
          <a:p>
            <a:pPr>
              <a:defRPr/>
            </a:pPr>
            <a:endParaRPr lang="en-US" sz="2600" dirty="0"/>
          </a:p>
          <a:p>
            <a:pPr>
              <a:defRPr/>
            </a:pPr>
            <a:endParaRPr lang="en-US" sz="2600" dirty="0" smtClean="0"/>
          </a:p>
          <a:p>
            <a:pPr>
              <a:defRPr/>
            </a:pPr>
            <a:r>
              <a:rPr lang="en-US" sz="2600" dirty="0" smtClean="0"/>
              <a:t>Submit PDF, </a:t>
            </a:r>
            <a:r>
              <a:rPr lang="en-US" sz="2600" dirty="0" err="1" smtClean="0"/>
              <a:t>Jupyter</a:t>
            </a:r>
            <a:r>
              <a:rPr lang="en-US" sz="2600" dirty="0" smtClean="0"/>
              <a:t> notebook, and Python code</a:t>
            </a:r>
            <a:endParaRPr lang="en-US" sz="2600" dirty="0"/>
          </a:p>
          <a:p>
            <a:pPr>
              <a:defRPr/>
            </a:pPr>
            <a:endParaRPr lang="en-US"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r>
              <a:rPr lang="en-US" dirty="0" smtClean="0"/>
              <a:t>Learning resources</a:t>
            </a:r>
            <a:endParaRPr lang="en-US" dirty="0"/>
          </a:p>
        </p:txBody>
      </p:sp>
      <p:sp>
        <p:nvSpPr>
          <p:cNvPr id="3" name="Content Placeholder 2"/>
          <p:cNvSpPr>
            <a:spLocks noGrp="1"/>
          </p:cNvSpPr>
          <p:nvPr>
            <p:ph idx="1"/>
          </p:nvPr>
        </p:nvSpPr>
        <p:spPr>
          <a:xfrm>
            <a:off x="609600" y="990600"/>
            <a:ext cx="8153400" cy="5135563"/>
          </a:xfrm>
        </p:spPr>
        <p:txBody>
          <a:bodyPr>
            <a:normAutofit fontScale="70000" lnSpcReduction="20000"/>
          </a:bodyPr>
          <a:lstStyle/>
          <a:p>
            <a:pPr>
              <a:buFont typeface="Arial" charset="0"/>
              <a:buNone/>
              <a:defRPr/>
            </a:pPr>
            <a:endParaRPr lang="en-US" sz="2800" b="1" dirty="0" smtClean="0"/>
          </a:p>
          <a:p>
            <a:pPr>
              <a:buFont typeface="Arial" charset="0"/>
              <a:buNone/>
              <a:defRPr/>
            </a:pPr>
            <a:r>
              <a:rPr lang="en-US" sz="2800" b="1" dirty="0" smtClean="0"/>
              <a:t>Lectures</a:t>
            </a:r>
          </a:p>
          <a:p>
            <a:pPr>
              <a:buFont typeface="Arial" panose="020B0604020202020204" pitchFamily="34" charset="0"/>
              <a:buChar char="•"/>
              <a:defRPr/>
            </a:pPr>
            <a:r>
              <a:rPr lang="en-US" sz="2800" dirty="0" smtClean="0"/>
              <a:t>Lecture modules on Coursera</a:t>
            </a:r>
          </a:p>
          <a:p>
            <a:pPr>
              <a:buFont typeface="Arial" panose="020B0604020202020204" pitchFamily="34" charset="0"/>
              <a:buChar char="•"/>
              <a:defRPr/>
            </a:pPr>
            <a:r>
              <a:rPr lang="en-US" sz="2800" dirty="0" smtClean="0"/>
              <a:t>Original full-length recordings: </a:t>
            </a:r>
            <a:r>
              <a:rPr lang="en-US" sz="2800" dirty="0">
                <a:hlinkClick r:id="rId2"/>
              </a:rPr>
              <a:t>https://</a:t>
            </a:r>
            <a:r>
              <a:rPr lang="en-US" sz="2800" dirty="0" smtClean="0">
                <a:hlinkClick r:id="rId2"/>
              </a:rPr>
              <a:t>ensemble.illinois.edu/Playlist/CS445_Hoiem_FA19</a:t>
            </a:r>
            <a:endParaRPr lang="en-US" sz="2800" dirty="0" smtClean="0"/>
          </a:p>
          <a:p>
            <a:pPr lvl="1">
              <a:buFont typeface="Arial" panose="020B0604020202020204" pitchFamily="34" charset="0"/>
              <a:buChar char="•"/>
              <a:defRPr/>
            </a:pPr>
            <a:r>
              <a:rPr lang="en-US" sz="2400" dirty="0" smtClean="0"/>
              <a:t>Search by lecture </a:t>
            </a:r>
            <a:r>
              <a:rPr lang="en-US" sz="2400" dirty="0" smtClean="0"/>
              <a:t>date, e.g</a:t>
            </a:r>
            <a:r>
              <a:rPr lang="en-US" sz="2400" dirty="0" smtClean="0"/>
              <a:t>. 9.06 for Sept 6, based on schedule here: </a:t>
            </a:r>
            <a:r>
              <a:rPr lang="en-US" sz="2400" dirty="0">
                <a:hlinkClick r:id="rId3"/>
              </a:rPr>
              <a:t>https://courses.engr.illinois.edu/cs445/fa2019/</a:t>
            </a:r>
            <a:endParaRPr lang="en-US" sz="2400" dirty="0" smtClean="0"/>
          </a:p>
          <a:p>
            <a:pPr marL="0" indent="0">
              <a:buNone/>
              <a:defRPr/>
            </a:pPr>
            <a:endParaRPr lang="en-US" sz="2800" dirty="0" smtClean="0"/>
          </a:p>
          <a:p>
            <a:pPr marL="0" indent="0">
              <a:buNone/>
              <a:defRPr/>
            </a:pPr>
            <a:r>
              <a:rPr lang="en-US" sz="2800" b="1" dirty="0" smtClean="0"/>
              <a:t>Slides</a:t>
            </a:r>
          </a:p>
          <a:p>
            <a:pPr>
              <a:buFont typeface="Arial" panose="020B0604020202020204" pitchFamily="34" charset="0"/>
              <a:buChar char="•"/>
              <a:defRPr/>
            </a:pPr>
            <a:r>
              <a:rPr lang="en-US" sz="2800" dirty="0" smtClean="0"/>
              <a:t>On Coursera</a:t>
            </a:r>
            <a:endParaRPr lang="en-US" sz="2800" dirty="0"/>
          </a:p>
          <a:p>
            <a:pPr>
              <a:buFont typeface="Arial" charset="0"/>
              <a:buNone/>
              <a:defRPr/>
            </a:pPr>
            <a:endParaRPr lang="en-US" sz="2800" b="1" dirty="0"/>
          </a:p>
          <a:p>
            <a:pPr>
              <a:buFont typeface="Arial" charset="0"/>
              <a:buNone/>
              <a:defRPr/>
            </a:pPr>
            <a:r>
              <a:rPr lang="en-US" sz="2800" b="1" dirty="0"/>
              <a:t>Office hours</a:t>
            </a:r>
          </a:p>
          <a:p>
            <a:pPr>
              <a:buFont typeface="Arial" pitchFamily="34" charset="0"/>
              <a:buChar char="•"/>
              <a:defRPr/>
            </a:pPr>
            <a:r>
              <a:rPr lang="en-US" sz="2400" dirty="0" smtClean="0"/>
              <a:t>Will be updated on the </a:t>
            </a:r>
            <a:r>
              <a:rPr lang="en-US" sz="2400" dirty="0"/>
              <a:t>C</a:t>
            </a:r>
            <a:r>
              <a:rPr lang="en-US" sz="2400" dirty="0" smtClean="0"/>
              <a:t>oursera page</a:t>
            </a:r>
          </a:p>
          <a:p>
            <a:pPr>
              <a:buFont typeface="Arial" pitchFamily="34" charset="0"/>
              <a:buChar char="•"/>
              <a:defRPr/>
            </a:pPr>
            <a:endParaRPr lang="en-US" sz="2800" b="1" dirty="0"/>
          </a:p>
          <a:p>
            <a:pPr marL="0" indent="0">
              <a:buNone/>
              <a:defRPr/>
            </a:pPr>
            <a:r>
              <a:rPr lang="en-US" sz="2800" b="1" dirty="0" smtClean="0"/>
              <a:t>Discussion </a:t>
            </a:r>
            <a:r>
              <a:rPr lang="en-US" sz="2800" b="1" dirty="0"/>
              <a:t>board</a:t>
            </a:r>
            <a:r>
              <a:rPr lang="en-US" sz="2800" dirty="0"/>
              <a:t>: </a:t>
            </a:r>
            <a:r>
              <a:rPr lang="en-US" sz="2800" dirty="0">
                <a:hlinkClick r:id="rId4"/>
              </a:rPr>
              <a:t>https://</a:t>
            </a:r>
            <a:r>
              <a:rPr lang="en-US" sz="2800" dirty="0" smtClean="0">
                <a:hlinkClick r:id="rId4"/>
              </a:rPr>
              <a:t>piazza.com/class/kdszesldhqd74g</a:t>
            </a:r>
            <a:r>
              <a:rPr lang="en-US" sz="2800" dirty="0" smtClean="0"/>
              <a:t> </a:t>
            </a:r>
            <a:endParaRPr lang="en-US" sz="2800" b="1" dirty="0"/>
          </a:p>
          <a:p>
            <a:pPr marL="0">
              <a:buNone/>
              <a:defRPr/>
            </a:pPr>
            <a:endParaRPr lang="en-US" sz="2800" b="1" dirty="0" smtClean="0"/>
          </a:p>
          <a:p>
            <a:pPr marL="0">
              <a:buNone/>
              <a:defRPr/>
            </a:pPr>
            <a:r>
              <a:rPr lang="en-US" sz="2800" b="1" dirty="0" smtClean="0"/>
              <a:t>Readings/textbook</a:t>
            </a:r>
            <a:r>
              <a:rPr lang="en-US" sz="2800" b="1" dirty="0" smtClean="0"/>
              <a:t>: </a:t>
            </a:r>
            <a:r>
              <a:rPr lang="en-US" sz="2800" dirty="0" smtClean="0"/>
              <a:t>for depth and details not covered in lecture</a:t>
            </a:r>
            <a:endParaRPr lang="en-US" sz="2400" b="1"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Academic Integrity</a:t>
            </a:r>
          </a:p>
        </p:txBody>
      </p:sp>
      <p:sp>
        <p:nvSpPr>
          <p:cNvPr id="3" name="Content Placeholder 2"/>
          <p:cNvSpPr>
            <a:spLocks noGrp="1"/>
          </p:cNvSpPr>
          <p:nvPr>
            <p:ph idx="1"/>
          </p:nvPr>
        </p:nvSpPr>
        <p:spPr>
          <a:xfrm>
            <a:off x="609600" y="990600"/>
            <a:ext cx="8534400" cy="5135563"/>
          </a:xfrm>
        </p:spPr>
        <p:txBody>
          <a:bodyPr>
            <a:normAutofit fontScale="70000" lnSpcReduction="20000"/>
          </a:bodyPr>
          <a:lstStyle/>
          <a:p>
            <a:pPr marL="0" indent="0">
              <a:buNone/>
            </a:pPr>
            <a:r>
              <a:rPr lang="en-US" dirty="0" smtClean="0"/>
              <a:t>These are OK</a:t>
            </a:r>
          </a:p>
          <a:p>
            <a:pPr>
              <a:buFont typeface="Arial" panose="020B0604020202020204" pitchFamily="34" charset="0"/>
              <a:buChar char="•"/>
            </a:pPr>
            <a:r>
              <a:rPr lang="en-US" dirty="0" smtClean="0"/>
              <a:t>Discuss projects with classmates (don’t show each other code)</a:t>
            </a:r>
          </a:p>
          <a:p>
            <a:pPr>
              <a:buFont typeface="Arial" panose="020B0604020202020204" pitchFamily="34" charset="0"/>
              <a:buChar char="•"/>
            </a:pPr>
            <a:r>
              <a:rPr lang="en-US" dirty="0" smtClean="0"/>
              <a:t>Use Stack Overflow to learn how to use a Python module</a:t>
            </a:r>
          </a:p>
          <a:p>
            <a:pPr>
              <a:buFont typeface="Arial" panose="020B0604020202020204" pitchFamily="34" charset="0"/>
              <a:buChar char="•"/>
            </a:pPr>
            <a:r>
              <a:rPr lang="en-US" dirty="0" smtClean="0"/>
              <a:t>Get images from online (make sure to attribute the source)</a:t>
            </a:r>
          </a:p>
          <a:p>
            <a:endParaRPr lang="en-US" dirty="0" smtClean="0"/>
          </a:p>
          <a:p>
            <a:pPr marL="0" indent="0">
              <a:buNone/>
            </a:pPr>
            <a:r>
              <a:rPr lang="en-US" dirty="0" smtClean="0"/>
              <a:t>Not OK</a:t>
            </a:r>
          </a:p>
          <a:p>
            <a:pPr>
              <a:buFont typeface="Arial" panose="020B0604020202020204" pitchFamily="34" charset="0"/>
              <a:buChar char="•"/>
            </a:pPr>
            <a:r>
              <a:rPr lang="en-US" dirty="0" smtClean="0"/>
              <a:t>Copying or looking at project-specific code (i.e. so that you claim credit for part of an assignment based on code that you didn’t write)</a:t>
            </a:r>
          </a:p>
          <a:p>
            <a:pPr>
              <a:buFont typeface="Arial" panose="020B0604020202020204" pitchFamily="34" charset="0"/>
              <a:buChar char="•"/>
            </a:pPr>
            <a:r>
              <a:rPr lang="en-US" dirty="0" smtClean="0"/>
              <a:t>Using external resources (code, images) without acknowledging them</a:t>
            </a:r>
          </a:p>
          <a:p>
            <a:pPr>
              <a:buFont typeface="Arial" panose="020B0604020202020204" pitchFamily="34" charset="0"/>
              <a:buChar char="•"/>
            </a:pPr>
            <a:endParaRPr lang="en-US" dirty="0"/>
          </a:p>
          <a:p>
            <a:pPr marL="0" indent="0">
              <a:buNone/>
            </a:pPr>
            <a:r>
              <a:rPr lang="en-US" dirty="0" smtClean="0"/>
              <a:t>Remember</a:t>
            </a:r>
          </a:p>
          <a:p>
            <a:pPr>
              <a:buFont typeface="Arial" panose="020B0604020202020204" pitchFamily="34" charset="0"/>
              <a:buChar char="•"/>
            </a:pPr>
            <a:r>
              <a:rPr lang="en-US" dirty="0" smtClean="0"/>
              <a:t>Ask if you’re not sure if it’s ok</a:t>
            </a:r>
          </a:p>
          <a:p>
            <a:pPr>
              <a:buFont typeface="Arial" panose="020B0604020202020204" pitchFamily="34" charset="0"/>
              <a:buChar char="•"/>
            </a:pPr>
            <a:r>
              <a:rPr lang="en-US" dirty="0" smtClean="0"/>
              <a:t>You are safe as long as you acknowledge all of your sources of inspiration, images, code, etc. in your write-up</a:t>
            </a:r>
          </a:p>
          <a:p>
            <a:pPr>
              <a:buFont typeface="Arial" panose="020B0604020202020204" pitchFamily="34" charset="0"/>
              <a:buChar char="•"/>
            </a:pPr>
            <a:endParaRPr lang="en-US" dirty="0"/>
          </a:p>
          <a:p>
            <a:pPr marL="0" indent="0">
              <a:buNone/>
            </a:pPr>
            <a:endParaRPr lang="en-US" dirty="0" smtClean="0"/>
          </a:p>
          <a:p>
            <a:pPr>
              <a:buFont typeface="Arial" panose="020B0604020202020204" pitchFamily="34" charset="0"/>
              <a:buChar char="•"/>
            </a:pPr>
            <a:endParaRPr lang="en-US" dirty="0" smtClean="0"/>
          </a:p>
        </p:txBody>
      </p:sp>
    </p:spTree>
    <p:extLst>
      <p:ext uri="{BB962C8B-B14F-4D97-AF65-F5344CB8AC3E}">
        <p14:creationId xmlns:p14="http://schemas.microsoft.com/office/powerpoint/2010/main" val="4269481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r>
              <a:rPr lang="en-US" dirty="0"/>
              <a:t>Other comments</a:t>
            </a:r>
          </a:p>
        </p:txBody>
      </p:sp>
      <p:sp>
        <p:nvSpPr>
          <p:cNvPr id="54275" name="Content Placeholder 2"/>
          <p:cNvSpPr>
            <a:spLocks noGrp="1"/>
          </p:cNvSpPr>
          <p:nvPr>
            <p:ph idx="1"/>
          </p:nvPr>
        </p:nvSpPr>
        <p:spPr>
          <a:xfrm>
            <a:off x="641195" y="1107688"/>
            <a:ext cx="8229600" cy="5638800"/>
          </a:xfrm>
        </p:spPr>
        <p:txBody>
          <a:bodyPr>
            <a:normAutofit lnSpcReduction="10000"/>
          </a:bodyPr>
          <a:lstStyle/>
          <a:p>
            <a:pPr>
              <a:buFont typeface="Arial" charset="0"/>
              <a:buNone/>
            </a:pPr>
            <a:r>
              <a:rPr lang="en-US" dirty="0"/>
              <a:t>Prerequisites</a:t>
            </a:r>
          </a:p>
          <a:p>
            <a:r>
              <a:rPr lang="en-US" sz="2800" b="1" dirty="0"/>
              <a:t>Linear algebra</a:t>
            </a:r>
            <a:r>
              <a:rPr lang="en-US" sz="2800" dirty="0"/>
              <a:t>, plus some basic calculus and probability</a:t>
            </a:r>
          </a:p>
          <a:p>
            <a:r>
              <a:rPr lang="en-US" sz="2800" dirty="0"/>
              <a:t>Experience with graphics, image processing, or Python will help but is not necessary</a:t>
            </a:r>
          </a:p>
          <a:p>
            <a:pPr>
              <a:buFont typeface="Arial" charset="0"/>
              <a:buNone/>
            </a:pPr>
            <a:endParaRPr lang="en-US" sz="2800" dirty="0" smtClean="0"/>
          </a:p>
          <a:p>
            <a:pPr>
              <a:buFont typeface="Arial" charset="0"/>
              <a:buNone/>
            </a:pPr>
            <a:r>
              <a:rPr lang="en-US" sz="2800" dirty="0" smtClean="0"/>
              <a:t>Equipment</a:t>
            </a:r>
          </a:p>
          <a:p>
            <a:pPr>
              <a:buFont typeface="Arial" panose="020B0604020202020204" pitchFamily="34" charset="0"/>
              <a:buChar char="•"/>
            </a:pPr>
            <a:r>
              <a:rPr lang="en-US" sz="2800" dirty="0" smtClean="0"/>
              <a:t>Your own camera, but a smartphone is probably good enough</a:t>
            </a:r>
          </a:p>
          <a:p>
            <a:pPr>
              <a:buFont typeface="Arial" panose="020B0604020202020204" pitchFamily="34" charset="0"/>
              <a:buChar char="•"/>
            </a:pPr>
            <a:r>
              <a:rPr lang="en-US" sz="2800" dirty="0" smtClean="0"/>
              <a:t>A mirrored sphere for project 4 (12 cm or bigger) e.g. </a:t>
            </a:r>
            <a:r>
              <a:rPr lang="en-US" sz="2800" dirty="0">
                <a:hlinkClick r:id="rId2"/>
              </a:rPr>
              <a:t>https://www.amazon.com/Stainless-Mirror-Polished-Sphere-Ornament/dp/B01ING7L4U</a:t>
            </a:r>
            <a:endParaRPr lang="en-US" sz="2800" dirty="0"/>
          </a:p>
          <a:p>
            <a:pPr>
              <a:buFont typeface="Arial" charset="0"/>
              <a:buNone/>
            </a:pPr>
            <a:endParaRPr lang="en-US" sz="2800"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7170" name="Group 71"/>
          <p:cNvGrpSpPr>
            <a:grpSpLocks noChangeAspect="1"/>
          </p:cNvGrpSpPr>
          <p:nvPr/>
        </p:nvGrpSpPr>
        <p:grpSpPr bwMode="auto">
          <a:xfrm>
            <a:off x="589156" y="1333500"/>
            <a:ext cx="8305800" cy="4191000"/>
            <a:chOff x="804627" y="1066800"/>
            <a:chExt cx="4955158" cy="2500330"/>
          </a:xfrm>
        </p:grpSpPr>
        <p:grpSp>
          <p:nvGrpSpPr>
            <p:cNvPr id="7172" name="Group 41"/>
            <p:cNvGrpSpPr>
              <a:grpSpLocks/>
            </p:cNvGrpSpPr>
            <p:nvPr/>
          </p:nvGrpSpPr>
          <p:grpSpPr bwMode="auto">
            <a:xfrm>
              <a:off x="1333682" y="1066800"/>
              <a:ext cx="4117022" cy="2468880"/>
              <a:chOff x="1597985" y="2714620"/>
              <a:chExt cx="4117022" cy="2468880"/>
            </a:xfrm>
          </p:grpSpPr>
          <p:grpSp>
            <p:nvGrpSpPr>
              <p:cNvPr id="7178" name="Group 48"/>
              <p:cNvGrpSpPr>
                <a:grpSpLocks/>
              </p:cNvGrpSpPr>
              <p:nvPr/>
            </p:nvGrpSpPr>
            <p:grpSpPr bwMode="auto">
              <a:xfrm>
                <a:off x="1643042" y="2714620"/>
                <a:ext cx="3291840" cy="2468880"/>
                <a:chOff x="1785918" y="2714620"/>
                <a:chExt cx="3291840" cy="2468880"/>
              </a:xfrm>
            </p:grpSpPr>
            <p:pic>
              <p:nvPicPr>
                <p:cNvPr id="61" name="Picture 3" descr="n02968473_2112.JPEG"/>
                <p:cNvPicPr>
                  <a:picLocks noChangeAspect="1"/>
                </p:cNvPicPr>
                <p:nvPr/>
              </p:nvPicPr>
              <p:blipFill>
                <a:blip r:embed="rId3" cstate="print"/>
                <a:stretch>
                  <a:fillRect/>
                </a:stretch>
              </p:blipFill>
              <p:spPr>
                <a:xfrm>
                  <a:off x="1785918" y="2714620"/>
                  <a:ext cx="3291840" cy="24688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2" name="Rectangle 61"/>
                <p:cNvSpPr/>
                <p:nvPr/>
              </p:nvSpPr>
              <p:spPr>
                <a:xfrm>
                  <a:off x="1789529" y="3519651"/>
                  <a:ext cx="1406424" cy="1124202"/>
                </a:xfrm>
                <a:prstGeom prst="rect">
                  <a:avLst/>
                </a:prstGeom>
                <a:noFill/>
                <a:ln w="34925" cap="flat" cmpd="sng" algn="ctr">
                  <a:solidFill>
                    <a:srgbClr val="FF0000"/>
                  </a:solidFill>
                  <a:prstDash val="solid"/>
                </a:ln>
                <a:effectLst/>
              </p:spPr>
              <p:txBody>
                <a:bodyPr anchor="ctr"/>
                <a:lstStyle/>
                <a:p>
                  <a:pPr algn="ctr" fontAlgn="auto">
                    <a:spcBef>
                      <a:spcPts val="0"/>
                    </a:spcBef>
                    <a:spcAft>
                      <a:spcPts val="0"/>
                    </a:spcAft>
                    <a:defRPr/>
                  </a:pPr>
                  <a:endParaRPr lang="en-US" sz="2800" kern="0">
                    <a:solidFill>
                      <a:srgbClr val="FFFFFF"/>
                    </a:solidFill>
                    <a:latin typeface="Arial"/>
                    <a:cs typeface="Arial"/>
                  </a:endParaRPr>
                </a:p>
              </p:txBody>
            </p:sp>
            <p:sp>
              <p:nvSpPr>
                <p:cNvPr id="63" name="Rectangle 62"/>
                <p:cNvSpPr/>
                <p:nvPr/>
              </p:nvSpPr>
              <p:spPr>
                <a:xfrm>
                  <a:off x="2646643" y="4071807"/>
                  <a:ext cx="500062" cy="500066"/>
                </a:xfrm>
                <a:prstGeom prst="rect">
                  <a:avLst/>
                </a:prstGeom>
                <a:noFill/>
                <a:ln w="34925" cap="flat" cmpd="sng" algn="ctr">
                  <a:solidFill>
                    <a:srgbClr val="FF0000"/>
                  </a:solidFill>
                  <a:prstDash val="sysDot"/>
                </a:ln>
                <a:effectLst/>
              </p:spPr>
              <p:txBody>
                <a:bodyPr anchor="ctr"/>
                <a:lstStyle/>
                <a:p>
                  <a:pPr algn="ctr" fontAlgn="auto">
                    <a:spcBef>
                      <a:spcPts val="0"/>
                    </a:spcBef>
                    <a:spcAft>
                      <a:spcPts val="0"/>
                    </a:spcAft>
                    <a:defRPr/>
                  </a:pPr>
                  <a:endParaRPr lang="en-US" sz="2800" kern="0">
                    <a:solidFill>
                      <a:srgbClr val="FFFFFF"/>
                    </a:solidFill>
                    <a:latin typeface="Arial"/>
                    <a:cs typeface="Arial"/>
                  </a:endParaRPr>
                </a:p>
              </p:txBody>
            </p:sp>
            <p:sp>
              <p:nvSpPr>
                <p:cNvPr id="64" name="Rectangle 63"/>
                <p:cNvSpPr/>
                <p:nvPr/>
              </p:nvSpPr>
              <p:spPr>
                <a:xfrm>
                  <a:off x="3500915" y="3428729"/>
                  <a:ext cx="1214165" cy="1358134"/>
                </a:xfrm>
                <a:prstGeom prst="rect">
                  <a:avLst/>
                </a:prstGeom>
                <a:noFill/>
                <a:ln w="34925" cap="flat" cmpd="sng" algn="ctr">
                  <a:solidFill>
                    <a:srgbClr val="0CE216"/>
                  </a:solidFill>
                  <a:prstDash val="solid"/>
                </a:ln>
                <a:effectLst/>
              </p:spPr>
              <p:txBody>
                <a:bodyPr anchor="ctr"/>
                <a:lstStyle/>
                <a:p>
                  <a:pPr algn="ctr" fontAlgn="auto">
                    <a:spcBef>
                      <a:spcPts val="0"/>
                    </a:spcBef>
                    <a:spcAft>
                      <a:spcPts val="0"/>
                    </a:spcAft>
                    <a:defRPr/>
                  </a:pPr>
                  <a:endParaRPr lang="en-US" sz="2800" kern="0">
                    <a:solidFill>
                      <a:srgbClr val="FFFFFF"/>
                    </a:solidFill>
                    <a:latin typeface="Arial"/>
                    <a:cs typeface="Arial"/>
                  </a:endParaRPr>
                </a:p>
              </p:txBody>
            </p:sp>
            <p:sp>
              <p:nvSpPr>
                <p:cNvPr id="65" name="Rectangle 64"/>
                <p:cNvSpPr/>
                <p:nvPr/>
              </p:nvSpPr>
              <p:spPr>
                <a:xfrm>
                  <a:off x="4143987" y="4214818"/>
                  <a:ext cx="171423" cy="500066"/>
                </a:xfrm>
                <a:prstGeom prst="rect">
                  <a:avLst/>
                </a:prstGeom>
                <a:noFill/>
                <a:ln w="34925" cap="flat" cmpd="sng" algn="ctr">
                  <a:solidFill>
                    <a:srgbClr val="0CE216"/>
                  </a:solidFill>
                  <a:prstDash val="sysDot"/>
                </a:ln>
                <a:effectLst/>
              </p:spPr>
              <p:txBody>
                <a:bodyPr anchor="ctr"/>
                <a:lstStyle/>
                <a:p>
                  <a:pPr algn="ctr" fontAlgn="auto">
                    <a:spcBef>
                      <a:spcPts val="0"/>
                    </a:spcBef>
                    <a:spcAft>
                      <a:spcPts val="0"/>
                    </a:spcAft>
                    <a:defRPr/>
                  </a:pPr>
                  <a:endParaRPr lang="en-US" sz="2800" kern="0">
                    <a:solidFill>
                      <a:srgbClr val="FFFFFF"/>
                    </a:solidFill>
                    <a:latin typeface="Arial"/>
                    <a:cs typeface="Arial"/>
                  </a:endParaRPr>
                </a:p>
              </p:txBody>
            </p:sp>
            <p:sp>
              <p:nvSpPr>
                <p:cNvPr id="66" name="Rectangle 65"/>
                <p:cNvSpPr/>
                <p:nvPr/>
              </p:nvSpPr>
              <p:spPr>
                <a:xfrm>
                  <a:off x="4215019" y="3643720"/>
                  <a:ext cx="425242" cy="500066"/>
                </a:xfrm>
                <a:prstGeom prst="rect">
                  <a:avLst/>
                </a:prstGeom>
                <a:noFill/>
                <a:ln w="44450" cap="flat" cmpd="sng" algn="ctr">
                  <a:solidFill>
                    <a:srgbClr val="0CE216"/>
                  </a:solidFill>
                  <a:prstDash val="sysDot"/>
                </a:ln>
                <a:effectLst/>
              </p:spPr>
              <p:txBody>
                <a:bodyPr anchor="ctr"/>
                <a:lstStyle/>
                <a:p>
                  <a:pPr algn="ctr" fontAlgn="auto">
                    <a:spcBef>
                      <a:spcPts val="0"/>
                    </a:spcBef>
                    <a:spcAft>
                      <a:spcPts val="0"/>
                    </a:spcAft>
                    <a:defRPr/>
                  </a:pPr>
                  <a:endParaRPr lang="en-US" sz="2800" kern="0">
                    <a:solidFill>
                      <a:srgbClr val="FFFFFF"/>
                    </a:solidFill>
                    <a:latin typeface="Arial"/>
                    <a:cs typeface="Arial"/>
                  </a:endParaRPr>
                </a:p>
              </p:txBody>
            </p:sp>
          </p:grpSp>
          <p:grpSp>
            <p:nvGrpSpPr>
              <p:cNvPr id="7179" name="Group 87"/>
              <p:cNvGrpSpPr>
                <a:grpSpLocks/>
              </p:cNvGrpSpPr>
              <p:nvPr/>
            </p:nvGrpSpPr>
            <p:grpSpPr bwMode="auto">
              <a:xfrm>
                <a:off x="1597985" y="3264661"/>
                <a:ext cx="797719" cy="275427"/>
                <a:chOff x="5887097" y="2112128"/>
                <a:chExt cx="797719" cy="275427"/>
              </a:xfrm>
            </p:grpSpPr>
            <p:sp>
              <p:nvSpPr>
                <p:cNvPr id="59" name="Rounded Rectangle 58"/>
                <p:cNvSpPr/>
                <p:nvPr/>
              </p:nvSpPr>
              <p:spPr>
                <a:xfrm>
                  <a:off x="5908300" y="2143603"/>
                  <a:ext cx="643072" cy="214043"/>
                </a:xfrm>
                <a:prstGeom prst="roundRect">
                  <a:avLst/>
                </a:prstGeom>
                <a:solidFill>
                  <a:srgbClr val="FFFFFF">
                    <a:lumMod val="95000"/>
                  </a:srgbClr>
                </a:solidFill>
                <a:ln w="25400" cap="flat" cmpd="sng" algn="ctr">
                  <a:noFill/>
                  <a:prstDash val="solid"/>
                </a:ln>
                <a:effectLst/>
              </p:spPr>
              <p:txBody>
                <a:bodyPr anchor="ctr"/>
                <a:lstStyle/>
                <a:p>
                  <a:pPr algn="ctr" fontAlgn="auto">
                    <a:spcBef>
                      <a:spcPts val="0"/>
                    </a:spcBef>
                    <a:spcAft>
                      <a:spcPts val="0"/>
                    </a:spcAft>
                    <a:defRPr/>
                  </a:pPr>
                  <a:endParaRPr lang="en-US" sz="1100" kern="0" dirty="0">
                    <a:solidFill>
                      <a:srgbClr val="FF0000"/>
                    </a:solidFill>
                    <a:latin typeface="Arial"/>
                    <a:cs typeface="Arial"/>
                  </a:endParaRPr>
                </a:p>
              </p:txBody>
            </p:sp>
            <p:sp>
              <p:nvSpPr>
                <p:cNvPr id="60" name="TextBox 59"/>
                <p:cNvSpPr txBox="1"/>
                <p:nvPr/>
              </p:nvSpPr>
              <p:spPr>
                <a:xfrm>
                  <a:off x="5887464" y="2112349"/>
                  <a:ext cx="797447" cy="275604"/>
                </a:xfrm>
                <a:prstGeom prst="rect">
                  <a:avLst/>
                </a:prstGeom>
                <a:noFill/>
                <a:ln>
                  <a:noFill/>
                </a:ln>
              </p:spPr>
              <p:txBody>
                <a:bodyPr>
                  <a:spAutoFit/>
                </a:bodyPr>
                <a:lstStyle/>
                <a:p>
                  <a:pPr fontAlgn="auto">
                    <a:spcBef>
                      <a:spcPts val="0"/>
                    </a:spcBef>
                    <a:spcAft>
                      <a:spcPts val="0"/>
                    </a:spcAft>
                    <a:defRPr/>
                  </a:pPr>
                  <a:r>
                    <a:rPr lang="en-US" sz="2400" b="1" kern="0" dirty="0">
                      <a:solidFill>
                        <a:srgbClr val="FF0000"/>
                      </a:solidFill>
                      <a:latin typeface="Calibri" pitchFamily="34" charset="0"/>
                      <a:cs typeface="Calibri" pitchFamily="34" charset="0"/>
                    </a:rPr>
                    <a:t>Vehicle</a:t>
                  </a:r>
                </a:p>
              </p:txBody>
            </p:sp>
          </p:grpSp>
          <p:grpSp>
            <p:nvGrpSpPr>
              <p:cNvPr id="7180" name="Group 92"/>
              <p:cNvGrpSpPr>
                <a:grpSpLocks/>
              </p:cNvGrpSpPr>
              <p:nvPr/>
            </p:nvGrpSpPr>
            <p:grpSpPr bwMode="auto">
              <a:xfrm>
                <a:off x="2447454" y="3823885"/>
                <a:ext cx="803582" cy="275427"/>
                <a:chOff x="5069234" y="2019427"/>
                <a:chExt cx="803582" cy="275427"/>
              </a:xfrm>
            </p:grpSpPr>
            <p:sp>
              <p:nvSpPr>
                <p:cNvPr id="57" name="Rounded Rectangle 56"/>
                <p:cNvSpPr/>
                <p:nvPr/>
              </p:nvSpPr>
              <p:spPr>
                <a:xfrm>
                  <a:off x="5069668" y="2068459"/>
                  <a:ext cx="583406" cy="182789"/>
                </a:xfrm>
                <a:prstGeom prst="roundRect">
                  <a:avLst/>
                </a:prstGeom>
                <a:solidFill>
                  <a:srgbClr val="FFFFFF">
                    <a:lumMod val="95000"/>
                  </a:srgbClr>
                </a:solidFill>
                <a:ln w="25400" cap="flat" cmpd="sng" algn="ctr">
                  <a:noFill/>
                  <a:prstDash val="solid"/>
                </a:ln>
                <a:effectLst/>
              </p:spPr>
              <p:txBody>
                <a:bodyPr anchor="ctr"/>
                <a:lstStyle/>
                <a:p>
                  <a:pPr algn="ctr" fontAlgn="auto">
                    <a:spcBef>
                      <a:spcPts val="0"/>
                    </a:spcBef>
                    <a:spcAft>
                      <a:spcPts val="0"/>
                    </a:spcAft>
                    <a:defRPr/>
                  </a:pPr>
                  <a:endParaRPr lang="en-US" sz="1100" kern="0" dirty="0">
                    <a:solidFill>
                      <a:srgbClr val="FF0000"/>
                    </a:solidFill>
                    <a:latin typeface="Arial"/>
                    <a:cs typeface="Arial"/>
                  </a:endParaRPr>
                </a:p>
              </p:txBody>
            </p:sp>
            <p:sp>
              <p:nvSpPr>
                <p:cNvPr id="58" name="TextBox 57"/>
                <p:cNvSpPr txBox="1"/>
                <p:nvPr/>
              </p:nvSpPr>
              <p:spPr>
                <a:xfrm>
                  <a:off x="5075351" y="2019210"/>
                  <a:ext cx="797447" cy="275604"/>
                </a:xfrm>
                <a:prstGeom prst="rect">
                  <a:avLst/>
                </a:prstGeom>
                <a:noFill/>
                <a:ln>
                  <a:noFill/>
                </a:ln>
              </p:spPr>
              <p:txBody>
                <a:bodyPr>
                  <a:spAutoFit/>
                </a:bodyPr>
                <a:lstStyle/>
                <a:p>
                  <a:pPr fontAlgn="auto">
                    <a:spcBef>
                      <a:spcPts val="0"/>
                    </a:spcBef>
                    <a:spcAft>
                      <a:spcPts val="0"/>
                    </a:spcAft>
                    <a:defRPr/>
                  </a:pPr>
                  <a:r>
                    <a:rPr lang="en-US" sz="2400" b="1" kern="0" dirty="0">
                      <a:solidFill>
                        <a:srgbClr val="FF0000"/>
                      </a:solidFill>
                      <a:latin typeface="Calibri" pitchFamily="34" charset="0"/>
                      <a:cs typeface="Calibri" pitchFamily="34" charset="0"/>
                    </a:rPr>
                    <a:t>wheel</a:t>
                  </a:r>
                </a:p>
              </p:txBody>
            </p:sp>
          </p:grpSp>
          <p:grpSp>
            <p:nvGrpSpPr>
              <p:cNvPr id="7181" name="Group 93"/>
              <p:cNvGrpSpPr>
                <a:grpSpLocks/>
              </p:cNvGrpSpPr>
              <p:nvPr/>
            </p:nvGrpSpPr>
            <p:grpSpPr bwMode="auto">
              <a:xfrm>
                <a:off x="3317067" y="3166369"/>
                <a:ext cx="797719" cy="275427"/>
                <a:chOff x="5891667" y="2138076"/>
                <a:chExt cx="797719" cy="275427"/>
              </a:xfrm>
            </p:grpSpPr>
            <p:sp>
              <p:nvSpPr>
                <p:cNvPr id="55" name="Rounded Rectangle 54"/>
                <p:cNvSpPr/>
                <p:nvPr/>
              </p:nvSpPr>
              <p:spPr>
                <a:xfrm>
                  <a:off x="5910856" y="2161769"/>
                  <a:ext cx="642125" cy="214991"/>
                </a:xfrm>
                <a:prstGeom prst="roundRect">
                  <a:avLst/>
                </a:prstGeom>
                <a:solidFill>
                  <a:srgbClr val="FFFFFF">
                    <a:lumMod val="95000"/>
                  </a:srgbClr>
                </a:solidFill>
                <a:ln w="25400" cap="flat" cmpd="sng" algn="ctr">
                  <a:noFill/>
                  <a:prstDash val="solid"/>
                </a:ln>
                <a:effectLst/>
              </p:spPr>
              <p:txBody>
                <a:bodyPr anchor="ctr"/>
                <a:lstStyle/>
                <a:p>
                  <a:pPr algn="ctr" fontAlgn="auto">
                    <a:spcBef>
                      <a:spcPts val="0"/>
                    </a:spcBef>
                    <a:spcAft>
                      <a:spcPts val="0"/>
                    </a:spcAft>
                    <a:defRPr/>
                  </a:pPr>
                  <a:endParaRPr lang="en-US" sz="1100" kern="0" dirty="0">
                    <a:solidFill>
                      <a:srgbClr val="FF0000"/>
                    </a:solidFill>
                    <a:latin typeface="Arial"/>
                    <a:cs typeface="Arial"/>
                  </a:endParaRPr>
                </a:p>
              </p:txBody>
            </p:sp>
            <p:sp>
              <p:nvSpPr>
                <p:cNvPr id="56" name="TextBox 55"/>
                <p:cNvSpPr txBox="1"/>
                <p:nvPr/>
              </p:nvSpPr>
              <p:spPr>
                <a:xfrm>
                  <a:off x="5891914" y="2138092"/>
                  <a:ext cx="797447" cy="275604"/>
                </a:xfrm>
                <a:prstGeom prst="rect">
                  <a:avLst/>
                </a:prstGeom>
                <a:noFill/>
                <a:ln>
                  <a:noFill/>
                </a:ln>
              </p:spPr>
              <p:txBody>
                <a:bodyPr>
                  <a:spAutoFit/>
                </a:bodyPr>
                <a:lstStyle/>
                <a:p>
                  <a:pPr fontAlgn="auto">
                    <a:spcBef>
                      <a:spcPts val="0"/>
                    </a:spcBef>
                    <a:spcAft>
                      <a:spcPts val="0"/>
                    </a:spcAft>
                    <a:defRPr/>
                  </a:pPr>
                  <a:r>
                    <a:rPr lang="en-US" sz="2400" b="1" kern="0" dirty="0">
                      <a:solidFill>
                        <a:srgbClr val="009900"/>
                      </a:solidFill>
                      <a:latin typeface="Calibri" pitchFamily="34" charset="0"/>
                      <a:cs typeface="Calibri" pitchFamily="34" charset="0"/>
                    </a:rPr>
                    <a:t>Animal</a:t>
                  </a:r>
                </a:p>
              </p:txBody>
            </p:sp>
          </p:grpSp>
          <p:grpSp>
            <p:nvGrpSpPr>
              <p:cNvPr id="7182" name="Group 101"/>
              <p:cNvGrpSpPr>
                <a:grpSpLocks/>
              </p:cNvGrpSpPr>
              <p:nvPr/>
            </p:nvGrpSpPr>
            <p:grpSpPr bwMode="auto">
              <a:xfrm>
                <a:off x="3677599" y="3946569"/>
                <a:ext cx="800871" cy="275427"/>
                <a:chOff x="5262047" y="2573443"/>
                <a:chExt cx="800871" cy="275427"/>
              </a:xfrm>
            </p:grpSpPr>
            <p:sp>
              <p:nvSpPr>
                <p:cNvPr id="53" name="Rounded Rectangle 52"/>
                <p:cNvSpPr/>
                <p:nvPr/>
              </p:nvSpPr>
              <p:spPr>
                <a:xfrm>
                  <a:off x="5265443" y="2606812"/>
                  <a:ext cx="362735" cy="228250"/>
                </a:xfrm>
                <a:prstGeom prst="roundRect">
                  <a:avLst/>
                </a:prstGeom>
                <a:solidFill>
                  <a:srgbClr val="FFFFFF">
                    <a:lumMod val="95000"/>
                  </a:srgbClr>
                </a:solidFill>
                <a:ln w="25400" cap="flat" cmpd="sng" algn="ctr">
                  <a:noFill/>
                  <a:prstDash val="solid"/>
                </a:ln>
                <a:effectLst/>
              </p:spPr>
              <p:txBody>
                <a:bodyPr anchor="ctr"/>
                <a:lstStyle/>
                <a:p>
                  <a:pPr algn="ctr" fontAlgn="auto">
                    <a:spcBef>
                      <a:spcPts val="0"/>
                    </a:spcBef>
                    <a:spcAft>
                      <a:spcPts val="0"/>
                    </a:spcAft>
                    <a:defRPr/>
                  </a:pPr>
                  <a:endParaRPr lang="en-US" sz="1100" kern="0" dirty="0">
                    <a:solidFill>
                      <a:srgbClr val="FF0000"/>
                    </a:solidFill>
                    <a:latin typeface="Arial"/>
                    <a:cs typeface="Arial"/>
                  </a:endParaRPr>
                </a:p>
              </p:txBody>
            </p:sp>
            <p:sp>
              <p:nvSpPr>
                <p:cNvPr id="54" name="TextBox 53"/>
                <p:cNvSpPr txBox="1"/>
                <p:nvPr/>
              </p:nvSpPr>
              <p:spPr>
                <a:xfrm>
                  <a:off x="5268285" y="2573664"/>
                  <a:ext cx="794606" cy="275604"/>
                </a:xfrm>
                <a:prstGeom prst="rect">
                  <a:avLst/>
                </a:prstGeom>
                <a:noFill/>
                <a:ln>
                  <a:noFill/>
                </a:ln>
              </p:spPr>
              <p:txBody>
                <a:bodyPr>
                  <a:spAutoFit/>
                </a:bodyPr>
                <a:lstStyle/>
                <a:p>
                  <a:pPr fontAlgn="auto">
                    <a:spcBef>
                      <a:spcPts val="0"/>
                    </a:spcBef>
                    <a:spcAft>
                      <a:spcPts val="0"/>
                    </a:spcAft>
                    <a:defRPr/>
                  </a:pPr>
                  <a:r>
                    <a:rPr lang="en-US" sz="2400" b="1" kern="0" dirty="0">
                      <a:solidFill>
                        <a:srgbClr val="009900"/>
                      </a:solidFill>
                      <a:latin typeface="Calibri" pitchFamily="34" charset="0"/>
                      <a:cs typeface="Calibri" pitchFamily="34" charset="0"/>
                    </a:rPr>
                    <a:t>leg</a:t>
                  </a:r>
                </a:p>
              </p:txBody>
            </p:sp>
          </p:grpSp>
          <p:grpSp>
            <p:nvGrpSpPr>
              <p:cNvPr id="7183" name="Group 102"/>
              <p:cNvGrpSpPr>
                <a:grpSpLocks/>
              </p:cNvGrpSpPr>
              <p:nvPr/>
            </p:nvGrpSpPr>
            <p:grpSpPr bwMode="auto">
              <a:xfrm>
                <a:off x="4044436" y="3392681"/>
                <a:ext cx="797719" cy="275427"/>
                <a:chOff x="6856717" y="2529018"/>
                <a:chExt cx="797719" cy="275427"/>
              </a:xfrm>
            </p:grpSpPr>
            <p:sp>
              <p:nvSpPr>
                <p:cNvPr id="51" name="Rounded Rectangle 50"/>
                <p:cNvSpPr/>
                <p:nvPr/>
              </p:nvSpPr>
              <p:spPr>
                <a:xfrm>
                  <a:off x="6857905" y="2566014"/>
                  <a:ext cx="475437" cy="200784"/>
                </a:xfrm>
                <a:prstGeom prst="roundRect">
                  <a:avLst/>
                </a:prstGeom>
                <a:solidFill>
                  <a:srgbClr val="FFFFFF">
                    <a:lumMod val="95000"/>
                  </a:srgbClr>
                </a:solidFill>
                <a:ln w="25400" cap="flat" cmpd="sng" algn="ctr">
                  <a:noFill/>
                  <a:prstDash val="solid"/>
                </a:ln>
                <a:effectLst/>
              </p:spPr>
              <p:txBody>
                <a:bodyPr anchor="ctr"/>
                <a:lstStyle/>
                <a:p>
                  <a:pPr algn="ctr" fontAlgn="auto">
                    <a:spcBef>
                      <a:spcPts val="0"/>
                    </a:spcBef>
                    <a:spcAft>
                      <a:spcPts val="0"/>
                    </a:spcAft>
                    <a:defRPr/>
                  </a:pPr>
                  <a:endParaRPr lang="en-US" sz="1100" kern="0" dirty="0">
                    <a:solidFill>
                      <a:srgbClr val="FF0000"/>
                    </a:solidFill>
                    <a:latin typeface="Arial"/>
                    <a:cs typeface="Arial"/>
                  </a:endParaRPr>
                </a:p>
              </p:txBody>
            </p:sp>
            <p:sp>
              <p:nvSpPr>
                <p:cNvPr id="52" name="TextBox 51"/>
                <p:cNvSpPr txBox="1"/>
                <p:nvPr/>
              </p:nvSpPr>
              <p:spPr>
                <a:xfrm>
                  <a:off x="6856958" y="2529077"/>
                  <a:ext cx="797447" cy="275605"/>
                </a:xfrm>
                <a:prstGeom prst="rect">
                  <a:avLst/>
                </a:prstGeom>
                <a:noFill/>
                <a:ln>
                  <a:noFill/>
                </a:ln>
              </p:spPr>
              <p:txBody>
                <a:bodyPr>
                  <a:spAutoFit/>
                </a:bodyPr>
                <a:lstStyle/>
                <a:p>
                  <a:pPr fontAlgn="auto">
                    <a:spcBef>
                      <a:spcPts val="0"/>
                    </a:spcBef>
                    <a:spcAft>
                      <a:spcPts val="0"/>
                    </a:spcAft>
                    <a:defRPr/>
                  </a:pPr>
                  <a:r>
                    <a:rPr lang="en-US" sz="2400" b="1" kern="0" dirty="0">
                      <a:solidFill>
                        <a:srgbClr val="009900"/>
                      </a:solidFill>
                      <a:latin typeface="Calibri" pitchFamily="34" charset="0"/>
                      <a:cs typeface="Calibri" pitchFamily="34" charset="0"/>
                    </a:rPr>
                    <a:t>head</a:t>
                  </a:r>
                </a:p>
              </p:txBody>
            </p:sp>
          </p:grpSp>
          <p:sp>
            <p:nvSpPr>
              <p:cNvPr id="49" name="Rounded Rectangle 48"/>
              <p:cNvSpPr/>
              <p:nvPr/>
            </p:nvSpPr>
            <p:spPr>
              <a:xfrm>
                <a:off x="4593987" y="3386110"/>
                <a:ext cx="1000124" cy="605193"/>
              </a:xfrm>
              <a:prstGeom prst="roundRect">
                <a:avLst/>
              </a:prstGeom>
              <a:solidFill>
                <a:srgbClr val="FFFFFF">
                  <a:alpha val="50196"/>
                </a:srgbClr>
              </a:solidFill>
              <a:ln w="25400" cap="flat" cmpd="sng" algn="ctr">
                <a:solidFill>
                  <a:srgbClr val="89A4A7"/>
                </a:solidFill>
                <a:prstDash val="solid"/>
              </a:ln>
              <a:effectLst/>
            </p:spPr>
            <p:txBody>
              <a:bodyPr anchor="ctr"/>
              <a:lstStyle/>
              <a:p>
                <a:pPr algn="ctr" fontAlgn="auto">
                  <a:spcBef>
                    <a:spcPts val="0"/>
                  </a:spcBef>
                  <a:spcAft>
                    <a:spcPts val="0"/>
                  </a:spcAft>
                  <a:defRPr/>
                </a:pPr>
                <a:endParaRPr lang="en-US" sz="1100" kern="0" dirty="0">
                  <a:solidFill>
                    <a:srgbClr val="FF0000"/>
                  </a:solidFill>
                  <a:latin typeface="Arial"/>
                  <a:cs typeface="Arial"/>
                </a:endParaRPr>
              </a:p>
            </p:txBody>
          </p:sp>
          <p:sp>
            <p:nvSpPr>
              <p:cNvPr id="50" name="TextBox 49"/>
              <p:cNvSpPr txBox="1"/>
              <p:nvPr/>
            </p:nvSpPr>
            <p:spPr>
              <a:xfrm>
                <a:off x="4572205" y="3385163"/>
                <a:ext cx="1143134" cy="587199"/>
              </a:xfrm>
              <a:prstGeom prst="rect">
                <a:avLst/>
              </a:prstGeom>
              <a:noFill/>
              <a:ln>
                <a:noFill/>
              </a:ln>
            </p:spPr>
            <p:txBody>
              <a:bodyPr>
                <a:spAutoFit/>
              </a:bodyPr>
              <a:lstStyle/>
              <a:p>
                <a:pPr fontAlgn="auto">
                  <a:spcBef>
                    <a:spcPts val="0"/>
                  </a:spcBef>
                  <a:spcAft>
                    <a:spcPts val="0"/>
                  </a:spcAft>
                  <a:defRPr/>
                </a:pPr>
                <a:r>
                  <a:rPr lang="en-US" sz="2400" b="1" kern="0" dirty="0">
                    <a:solidFill>
                      <a:srgbClr val="2D2D8A">
                        <a:lumMod val="75000"/>
                      </a:srgbClr>
                    </a:solidFill>
                    <a:latin typeface="Calibri" pitchFamily="34" charset="0"/>
                    <a:cs typeface="Calibri" pitchFamily="34" charset="0"/>
                  </a:rPr>
                  <a:t>Four-legged</a:t>
                </a:r>
              </a:p>
              <a:p>
                <a:pPr fontAlgn="auto">
                  <a:spcBef>
                    <a:spcPts val="0"/>
                  </a:spcBef>
                  <a:spcAft>
                    <a:spcPts val="0"/>
                  </a:spcAft>
                  <a:defRPr/>
                </a:pPr>
                <a:endParaRPr lang="en-US" sz="1000" b="1" kern="0" dirty="0">
                  <a:solidFill>
                    <a:srgbClr val="2D2D8A">
                      <a:lumMod val="75000"/>
                    </a:srgbClr>
                  </a:solidFill>
                  <a:latin typeface="Calibri" pitchFamily="34" charset="0"/>
                  <a:cs typeface="Calibri" pitchFamily="34" charset="0"/>
                </a:endParaRPr>
              </a:p>
              <a:p>
                <a:pPr fontAlgn="auto">
                  <a:spcBef>
                    <a:spcPts val="0"/>
                  </a:spcBef>
                  <a:spcAft>
                    <a:spcPts val="0"/>
                  </a:spcAft>
                  <a:defRPr/>
                </a:pPr>
                <a:r>
                  <a:rPr lang="en-US" sz="2400" b="1" kern="0" dirty="0">
                    <a:solidFill>
                      <a:srgbClr val="2D2D8A">
                        <a:lumMod val="75000"/>
                      </a:srgbClr>
                    </a:solidFill>
                    <a:latin typeface="Calibri" pitchFamily="34" charset="0"/>
                    <a:cs typeface="Calibri" pitchFamily="34" charset="0"/>
                  </a:rPr>
                  <a:t>Mammal</a:t>
                </a:r>
              </a:p>
            </p:txBody>
          </p:sp>
        </p:grpSp>
        <p:sp>
          <p:nvSpPr>
            <p:cNvPr id="67" name="Rounded Rectangle 66"/>
            <p:cNvSpPr/>
            <p:nvPr/>
          </p:nvSpPr>
          <p:spPr>
            <a:xfrm>
              <a:off x="830199" y="3067064"/>
              <a:ext cx="1143133" cy="500066"/>
            </a:xfrm>
            <a:prstGeom prst="roundRect">
              <a:avLst/>
            </a:prstGeom>
            <a:solidFill>
              <a:srgbClr val="F0F0F0"/>
            </a:solidFill>
            <a:ln w="25400" cap="flat" cmpd="sng" algn="ctr">
              <a:solidFill>
                <a:srgbClr val="BBE0E3">
                  <a:shade val="50000"/>
                </a:srgbClr>
              </a:solidFill>
              <a:prstDash val="solid"/>
            </a:ln>
            <a:effectLst/>
          </p:spPr>
          <p:txBody>
            <a:bodyPr anchor="ctr"/>
            <a:lstStyle/>
            <a:p>
              <a:pPr algn="ctr" fontAlgn="auto">
                <a:spcBef>
                  <a:spcPts val="0"/>
                </a:spcBef>
                <a:spcAft>
                  <a:spcPts val="0"/>
                </a:spcAft>
                <a:defRPr/>
              </a:pPr>
              <a:endParaRPr lang="en-US" sz="2800" kern="0">
                <a:solidFill>
                  <a:srgbClr val="FFFFFF"/>
                </a:solidFill>
                <a:latin typeface="Arial"/>
                <a:cs typeface="Arial"/>
              </a:endParaRPr>
            </a:p>
          </p:txBody>
        </p:sp>
        <p:sp>
          <p:nvSpPr>
            <p:cNvPr id="68" name="TextBox 67"/>
            <p:cNvSpPr txBox="1">
              <a:spLocks noChangeArrowheads="1"/>
            </p:cNvSpPr>
            <p:nvPr/>
          </p:nvSpPr>
          <p:spPr bwMode="auto">
            <a:xfrm>
              <a:off x="804627" y="3086006"/>
              <a:ext cx="1168705" cy="422404"/>
            </a:xfrm>
            <a:prstGeom prst="rect">
              <a:avLst/>
            </a:prstGeom>
            <a:noFill/>
            <a:ln w="9525">
              <a:noFill/>
              <a:miter lim="800000"/>
              <a:headEnd/>
              <a:tailEnd/>
            </a:ln>
          </p:spPr>
          <p:txBody>
            <a:bodyPr>
              <a:spAutoFit/>
            </a:bodyPr>
            <a:lstStyle/>
            <a:p>
              <a:pPr fontAlgn="auto">
                <a:spcBef>
                  <a:spcPts val="0"/>
                </a:spcBef>
                <a:spcAft>
                  <a:spcPts val="0"/>
                </a:spcAft>
                <a:defRPr/>
              </a:pPr>
              <a:r>
                <a:rPr lang="en-US" sz="2000" kern="0" dirty="0">
                  <a:solidFill>
                    <a:sysClr val="windowText" lastClr="000000"/>
                  </a:solidFill>
                </a:rPr>
                <a:t> Move on road</a:t>
              </a:r>
            </a:p>
            <a:p>
              <a:pPr fontAlgn="auto">
                <a:spcBef>
                  <a:spcPts val="0"/>
                </a:spcBef>
                <a:spcAft>
                  <a:spcPts val="0"/>
                </a:spcAft>
                <a:defRPr/>
              </a:pPr>
              <a:r>
                <a:rPr lang="en-US" sz="2000" kern="0" dirty="0">
                  <a:solidFill>
                    <a:sysClr val="windowText" lastClr="000000"/>
                  </a:solidFill>
                </a:rPr>
                <a:t> Facing right</a:t>
              </a:r>
            </a:p>
          </p:txBody>
        </p:sp>
        <p:grpSp>
          <p:nvGrpSpPr>
            <p:cNvPr id="7175" name="Group 68"/>
            <p:cNvGrpSpPr>
              <a:grpSpLocks/>
            </p:cNvGrpSpPr>
            <p:nvPr/>
          </p:nvGrpSpPr>
          <p:grpSpPr bwMode="auto">
            <a:xfrm>
              <a:off x="4331057" y="2675708"/>
              <a:ext cx="1428728" cy="710822"/>
              <a:chOff x="6161266" y="5910225"/>
              <a:chExt cx="1428728" cy="710822"/>
            </a:xfrm>
          </p:grpSpPr>
          <p:sp>
            <p:nvSpPr>
              <p:cNvPr id="70" name="Rounded Rectangle 69"/>
              <p:cNvSpPr/>
              <p:nvPr/>
            </p:nvSpPr>
            <p:spPr>
              <a:xfrm>
                <a:off x="6214824" y="5944527"/>
                <a:ext cx="1089150" cy="676225"/>
              </a:xfrm>
              <a:prstGeom prst="roundRect">
                <a:avLst/>
              </a:prstGeom>
              <a:solidFill>
                <a:srgbClr val="F0F0F0"/>
              </a:solidFill>
              <a:ln w="25400" cap="flat" cmpd="sng" algn="ctr">
                <a:solidFill>
                  <a:srgbClr val="BBE0E3">
                    <a:shade val="50000"/>
                  </a:srgbClr>
                </a:solidFill>
                <a:prstDash val="solid"/>
              </a:ln>
              <a:effectLst/>
            </p:spPr>
            <p:txBody>
              <a:bodyPr anchor="ctr"/>
              <a:lstStyle/>
              <a:p>
                <a:pPr algn="ctr" fontAlgn="auto">
                  <a:spcBef>
                    <a:spcPts val="0"/>
                  </a:spcBef>
                  <a:spcAft>
                    <a:spcPts val="0"/>
                  </a:spcAft>
                  <a:defRPr/>
                </a:pPr>
                <a:endParaRPr lang="en-US" sz="2800" kern="0">
                  <a:solidFill>
                    <a:srgbClr val="FFFFFF"/>
                  </a:solidFill>
                  <a:latin typeface="Arial"/>
                  <a:cs typeface="Arial"/>
                </a:endParaRPr>
              </a:p>
            </p:txBody>
          </p:sp>
          <p:sp>
            <p:nvSpPr>
              <p:cNvPr id="71" name="TextBox 66"/>
              <p:cNvSpPr txBox="1">
                <a:spLocks noChangeArrowheads="1"/>
              </p:cNvSpPr>
              <p:nvPr/>
            </p:nvSpPr>
            <p:spPr bwMode="auto">
              <a:xfrm>
                <a:off x="6160841" y="5910431"/>
                <a:ext cx="1429153" cy="642130"/>
              </a:xfrm>
              <a:prstGeom prst="rect">
                <a:avLst/>
              </a:prstGeom>
              <a:noFill/>
              <a:ln w="9525">
                <a:noFill/>
                <a:miter lim="800000"/>
                <a:headEnd/>
                <a:tailEnd/>
              </a:ln>
            </p:spPr>
            <p:txBody>
              <a:bodyPr>
                <a:spAutoFit/>
              </a:bodyPr>
              <a:lstStyle/>
              <a:p>
                <a:pPr fontAlgn="auto">
                  <a:spcBef>
                    <a:spcPts val="0"/>
                  </a:spcBef>
                  <a:spcAft>
                    <a:spcPts val="0"/>
                  </a:spcAft>
                  <a:defRPr/>
                </a:pPr>
                <a:r>
                  <a:rPr lang="en-US" sz="2400" kern="0" dirty="0">
                    <a:solidFill>
                      <a:sysClr val="windowText" lastClr="000000"/>
                    </a:solidFill>
                  </a:rPr>
                  <a:t> </a:t>
                </a:r>
                <a:r>
                  <a:rPr lang="en-US" sz="2000" kern="0" dirty="0">
                    <a:solidFill>
                      <a:sysClr val="windowText" lastClr="000000"/>
                    </a:solidFill>
                  </a:rPr>
                  <a:t>Can run, jump</a:t>
                </a:r>
              </a:p>
              <a:p>
                <a:pPr fontAlgn="auto">
                  <a:spcBef>
                    <a:spcPts val="0"/>
                  </a:spcBef>
                  <a:spcAft>
                    <a:spcPts val="0"/>
                  </a:spcAft>
                  <a:defRPr/>
                </a:pPr>
                <a:r>
                  <a:rPr lang="en-US" sz="2000" kern="0" dirty="0">
                    <a:solidFill>
                      <a:sysClr val="windowText" lastClr="000000"/>
                    </a:solidFill>
                  </a:rPr>
                  <a:t> Is herbivorous</a:t>
                </a:r>
              </a:p>
              <a:p>
                <a:pPr fontAlgn="auto">
                  <a:spcBef>
                    <a:spcPts val="0"/>
                  </a:spcBef>
                  <a:spcAft>
                    <a:spcPts val="0"/>
                  </a:spcAft>
                  <a:defRPr/>
                </a:pPr>
                <a:r>
                  <a:rPr lang="en-US" sz="2000" kern="0" dirty="0">
                    <a:solidFill>
                      <a:sysClr val="windowText" lastClr="000000"/>
                    </a:solidFill>
                  </a:rPr>
                  <a:t> Facing right</a:t>
                </a:r>
              </a:p>
            </p:txBody>
          </p:sp>
        </p:grpSp>
      </p:grpSp>
      <p:sp>
        <p:nvSpPr>
          <p:cNvPr id="34" name="TextBox 5"/>
          <p:cNvSpPr txBox="1">
            <a:spLocks noChangeArrowheads="1"/>
          </p:cNvSpPr>
          <p:nvPr/>
        </p:nvSpPr>
        <p:spPr bwMode="auto">
          <a:xfrm>
            <a:off x="7120096" y="6173762"/>
            <a:ext cx="21082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Farhadi et al. 2010</a:t>
            </a:r>
          </a:p>
        </p:txBody>
      </p:sp>
      <p:sp>
        <p:nvSpPr>
          <p:cNvPr id="36" name="Title 3">
            <a:extLst>
              <a:ext uri="{FF2B5EF4-FFF2-40B4-BE49-F238E27FC236}">
                <a16:creationId xmlns:a16="http://schemas.microsoft.com/office/drawing/2014/main" id="{0993EDD2-209F-47A8-85A2-FD91F86D167C}"/>
              </a:ext>
            </a:extLst>
          </p:cNvPr>
          <p:cNvSpPr>
            <a:spLocks noGrp="1"/>
          </p:cNvSpPr>
          <p:nvPr>
            <p:ph type="title"/>
          </p:nvPr>
        </p:nvSpPr>
        <p:spPr>
          <a:xfrm>
            <a:off x="609600" y="0"/>
            <a:ext cx="10972800" cy="914400"/>
          </a:xfrm>
        </p:spPr>
        <p:txBody>
          <a:bodyPr/>
          <a:lstStyle/>
          <a:p>
            <a:r>
              <a:rPr lang="en-US" dirty="0"/>
              <a:t>My research</a:t>
            </a:r>
          </a:p>
        </p:txBody>
      </p:sp>
    </p:spTree>
    <p:extLst>
      <p:ext uri="{BB962C8B-B14F-4D97-AF65-F5344CB8AC3E}">
        <p14:creationId xmlns:p14="http://schemas.microsoft.com/office/powerpoint/2010/main" val="3317187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r>
              <a:rPr lang="en-US" dirty="0"/>
              <a:t>Feedback is welcome</a:t>
            </a:r>
          </a:p>
        </p:txBody>
      </p:sp>
      <p:sp>
        <p:nvSpPr>
          <p:cNvPr id="54275" name="Content Placeholder 2"/>
          <p:cNvSpPr>
            <a:spLocks noGrp="1"/>
          </p:cNvSpPr>
          <p:nvPr>
            <p:ph idx="1"/>
          </p:nvPr>
        </p:nvSpPr>
        <p:spPr/>
        <p:txBody>
          <a:bodyPr/>
          <a:lstStyle/>
          <a:p>
            <a:pPr>
              <a:buFont typeface="Arial" charset="0"/>
              <a:buNone/>
            </a:pPr>
            <a:endParaRPr lang="en-US"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739900"/>
            <a:ext cx="7412038" cy="504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3810000" y="1600200"/>
            <a:ext cx="4724400" cy="518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8197" name="Group 31"/>
          <p:cNvGrpSpPr>
            <a:grpSpLocks noChangeAspect="1"/>
          </p:cNvGrpSpPr>
          <p:nvPr/>
        </p:nvGrpSpPr>
        <p:grpSpPr bwMode="auto">
          <a:xfrm>
            <a:off x="3962400" y="2743201"/>
            <a:ext cx="4222750" cy="3127375"/>
            <a:chOff x="1079500" y="4660900"/>
            <a:chExt cx="3543300" cy="2624138"/>
          </a:xfrm>
        </p:grpSpPr>
        <p:pic>
          <p:nvPicPr>
            <p:cNvPr id="820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0" y="4660900"/>
              <a:ext cx="3543300" cy="262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6"/>
            <p:cNvSpPr/>
            <p:nvPr/>
          </p:nvSpPr>
          <p:spPr bwMode="auto">
            <a:xfrm>
              <a:off x="1658950" y="6146136"/>
              <a:ext cx="595434" cy="999037"/>
            </a:xfrm>
            <a:custGeom>
              <a:avLst/>
              <a:gdLst>
                <a:gd name="connsiteX0" fmla="*/ 21265 w 595423"/>
                <a:gd name="connsiteY0" fmla="*/ 510362 h 999460"/>
                <a:gd name="connsiteX1" fmla="*/ 0 w 595423"/>
                <a:gd name="connsiteY1" fmla="*/ 0 h 999460"/>
                <a:gd name="connsiteX2" fmla="*/ 595423 w 595423"/>
                <a:gd name="connsiteY2" fmla="*/ 297711 h 999460"/>
                <a:gd name="connsiteX3" fmla="*/ 584791 w 595423"/>
                <a:gd name="connsiteY3" fmla="*/ 999460 h 999460"/>
                <a:gd name="connsiteX4" fmla="*/ 21265 w 595423"/>
                <a:gd name="connsiteY4" fmla="*/ 510362 h 9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423" h="999460">
                  <a:moveTo>
                    <a:pt x="21265" y="510362"/>
                  </a:moveTo>
                  <a:lnTo>
                    <a:pt x="0" y="0"/>
                  </a:lnTo>
                  <a:lnTo>
                    <a:pt x="595423" y="297711"/>
                  </a:lnTo>
                  <a:lnTo>
                    <a:pt x="584791" y="999460"/>
                  </a:lnTo>
                  <a:lnTo>
                    <a:pt x="21265" y="510362"/>
                  </a:lnTo>
                  <a:close/>
                </a:path>
              </a:pathLst>
            </a:custGeom>
            <a:solidFill>
              <a:schemeClr val="accent2">
                <a:lumMod val="40000"/>
                <a:lumOff val="60000"/>
                <a:alpha val="40000"/>
              </a:schemeClr>
            </a:solidFill>
            <a:ln w="25400" cap="flat" cmpd="sng" algn="ctr">
              <a:solidFill>
                <a:srgbClr val="000000"/>
              </a:solidFill>
              <a:prstDash val="solid"/>
              <a:round/>
              <a:headEnd type="none" w="med" len="med"/>
              <a:tailEnd type="none" w="med" len="med"/>
            </a:ln>
            <a:effectLst/>
          </p:spPr>
          <p:txBody>
            <a:bodyPr/>
            <a:lstStyle/>
            <a:p>
              <a:pPr fontAlgn="auto">
                <a:spcBef>
                  <a:spcPts val="0"/>
                </a:spcBef>
                <a:spcAft>
                  <a:spcPts val="0"/>
                </a:spcAft>
                <a:defRPr/>
              </a:pPr>
              <a:endParaRPr lang="en-US">
                <a:ea typeface="ＭＳ Ｐゴシック" charset="-128"/>
              </a:endParaRPr>
            </a:p>
          </p:txBody>
        </p:sp>
        <p:sp>
          <p:nvSpPr>
            <p:cNvPr id="8" name="Freeform 7"/>
            <p:cNvSpPr/>
            <p:nvPr/>
          </p:nvSpPr>
          <p:spPr bwMode="auto">
            <a:xfrm>
              <a:off x="1658950" y="5996946"/>
              <a:ext cx="2040728" cy="456893"/>
            </a:xfrm>
            <a:custGeom>
              <a:avLst/>
              <a:gdLst>
                <a:gd name="connsiteX0" fmla="*/ 0 w 2041451"/>
                <a:gd name="connsiteY0" fmla="*/ 138223 h 457200"/>
                <a:gd name="connsiteX1" fmla="*/ 1244009 w 2041451"/>
                <a:gd name="connsiteY1" fmla="*/ 0 h 457200"/>
                <a:gd name="connsiteX2" fmla="*/ 2041451 w 2041451"/>
                <a:gd name="connsiteY2" fmla="*/ 202018 h 457200"/>
                <a:gd name="connsiteX3" fmla="*/ 595423 w 2041451"/>
                <a:gd name="connsiteY3" fmla="*/ 457200 h 457200"/>
                <a:gd name="connsiteX4" fmla="*/ 0 w 2041451"/>
                <a:gd name="connsiteY4" fmla="*/ 138223 h 45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1451" h="457200">
                  <a:moveTo>
                    <a:pt x="0" y="138223"/>
                  </a:moveTo>
                  <a:lnTo>
                    <a:pt x="1244009" y="0"/>
                  </a:lnTo>
                  <a:lnTo>
                    <a:pt x="2041451" y="202018"/>
                  </a:lnTo>
                  <a:lnTo>
                    <a:pt x="595423" y="457200"/>
                  </a:lnTo>
                  <a:lnTo>
                    <a:pt x="0" y="138223"/>
                  </a:lnTo>
                  <a:close/>
                </a:path>
              </a:pathLst>
            </a:custGeom>
            <a:solidFill>
              <a:schemeClr val="accent2">
                <a:lumMod val="40000"/>
                <a:lumOff val="60000"/>
                <a:alpha val="40000"/>
              </a:schemeClr>
            </a:solidFill>
            <a:ln w="25400" cap="flat" cmpd="sng" algn="ctr">
              <a:solidFill>
                <a:srgbClr val="000000"/>
              </a:solidFill>
              <a:prstDash val="solid"/>
              <a:round/>
              <a:headEnd type="none" w="med" len="med"/>
              <a:tailEnd type="none" w="med" len="med"/>
            </a:ln>
            <a:effectLst/>
          </p:spPr>
          <p:txBody>
            <a:bodyPr/>
            <a:lstStyle/>
            <a:p>
              <a:pPr fontAlgn="auto">
                <a:spcBef>
                  <a:spcPts val="0"/>
                </a:spcBef>
                <a:spcAft>
                  <a:spcPts val="0"/>
                </a:spcAft>
                <a:defRPr/>
              </a:pPr>
              <a:endParaRPr lang="en-US">
                <a:ea typeface="ＭＳ Ｐゴシック" charset="-128"/>
              </a:endParaRPr>
            </a:p>
          </p:txBody>
        </p:sp>
        <p:sp>
          <p:nvSpPr>
            <p:cNvPr id="9" name="Freeform 8"/>
            <p:cNvSpPr/>
            <p:nvPr/>
          </p:nvSpPr>
          <p:spPr bwMode="auto">
            <a:xfrm>
              <a:off x="2265040" y="6199418"/>
              <a:ext cx="1445294" cy="945755"/>
            </a:xfrm>
            <a:custGeom>
              <a:avLst/>
              <a:gdLst>
                <a:gd name="connsiteX0" fmla="*/ 0 w 1446028"/>
                <a:gd name="connsiteY0" fmla="*/ 946298 h 946298"/>
                <a:gd name="connsiteX1" fmla="*/ 1435395 w 1446028"/>
                <a:gd name="connsiteY1" fmla="*/ 531628 h 946298"/>
                <a:gd name="connsiteX2" fmla="*/ 1446028 w 1446028"/>
                <a:gd name="connsiteY2" fmla="*/ 0 h 946298"/>
                <a:gd name="connsiteX3" fmla="*/ 0 w 1446028"/>
                <a:gd name="connsiteY3" fmla="*/ 255182 h 946298"/>
                <a:gd name="connsiteX4" fmla="*/ 0 w 1446028"/>
                <a:gd name="connsiteY4" fmla="*/ 946298 h 946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6028" h="946298">
                  <a:moveTo>
                    <a:pt x="0" y="946298"/>
                  </a:moveTo>
                  <a:lnTo>
                    <a:pt x="1435395" y="531628"/>
                  </a:lnTo>
                  <a:lnTo>
                    <a:pt x="1446028" y="0"/>
                  </a:lnTo>
                  <a:lnTo>
                    <a:pt x="0" y="255182"/>
                  </a:lnTo>
                  <a:lnTo>
                    <a:pt x="0" y="946298"/>
                  </a:lnTo>
                  <a:close/>
                </a:path>
              </a:pathLst>
            </a:custGeom>
            <a:solidFill>
              <a:schemeClr val="accent2">
                <a:lumMod val="40000"/>
                <a:lumOff val="60000"/>
                <a:alpha val="40000"/>
              </a:schemeClr>
            </a:solidFill>
            <a:ln w="25400" cap="flat" cmpd="sng" algn="ctr">
              <a:solidFill>
                <a:srgbClr val="000000"/>
              </a:solidFill>
              <a:prstDash val="solid"/>
              <a:round/>
              <a:headEnd type="none" w="med" len="med"/>
              <a:tailEnd type="none" w="med" len="med"/>
            </a:ln>
            <a:effectLst/>
          </p:spPr>
          <p:txBody>
            <a:bodyPr/>
            <a:lstStyle/>
            <a:p>
              <a:pPr fontAlgn="auto">
                <a:spcBef>
                  <a:spcPts val="0"/>
                </a:spcBef>
                <a:spcAft>
                  <a:spcPts val="0"/>
                </a:spcAft>
                <a:defRPr/>
              </a:pPr>
              <a:endParaRPr lang="en-US">
                <a:ea typeface="ＭＳ Ｐゴシック" charset="-128"/>
              </a:endParaRPr>
            </a:p>
          </p:txBody>
        </p:sp>
        <p:sp>
          <p:nvSpPr>
            <p:cNvPr id="10" name="Freeform 9"/>
            <p:cNvSpPr/>
            <p:nvPr/>
          </p:nvSpPr>
          <p:spPr bwMode="auto">
            <a:xfrm>
              <a:off x="2892445" y="5657273"/>
              <a:ext cx="828546" cy="542145"/>
            </a:xfrm>
            <a:custGeom>
              <a:avLst/>
              <a:gdLst>
                <a:gd name="connsiteX0" fmla="*/ 0 w 829339"/>
                <a:gd name="connsiteY0" fmla="*/ 329609 h 542260"/>
                <a:gd name="connsiteX1" fmla="*/ 10632 w 829339"/>
                <a:gd name="connsiteY1" fmla="*/ 0 h 542260"/>
                <a:gd name="connsiteX2" fmla="*/ 829339 w 829339"/>
                <a:gd name="connsiteY2" fmla="*/ 74428 h 542260"/>
                <a:gd name="connsiteX3" fmla="*/ 808074 w 829339"/>
                <a:gd name="connsiteY3" fmla="*/ 542260 h 542260"/>
                <a:gd name="connsiteX4" fmla="*/ 0 w 829339"/>
                <a:gd name="connsiteY4" fmla="*/ 329609 h 542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339" h="542260">
                  <a:moveTo>
                    <a:pt x="0" y="329609"/>
                  </a:moveTo>
                  <a:lnTo>
                    <a:pt x="10632" y="0"/>
                  </a:lnTo>
                  <a:lnTo>
                    <a:pt x="829339" y="74428"/>
                  </a:lnTo>
                  <a:lnTo>
                    <a:pt x="808074" y="542260"/>
                  </a:lnTo>
                  <a:lnTo>
                    <a:pt x="0" y="329609"/>
                  </a:lnTo>
                  <a:close/>
                </a:path>
              </a:pathLst>
            </a:custGeom>
            <a:solidFill>
              <a:schemeClr val="accent2">
                <a:lumMod val="40000"/>
                <a:lumOff val="60000"/>
                <a:alpha val="40000"/>
              </a:schemeClr>
            </a:solidFill>
            <a:ln w="25400" cap="flat" cmpd="sng" algn="ctr">
              <a:solidFill>
                <a:srgbClr val="000000"/>
              </a:solidFill>
              <a:prstDash val="solid"/>
              <a:round/>
              <a:headEnd type="none" w="med" len="med"/>
              <a:tailEnd type="none" w="med" len="med"/>
            </a:ln>
            <a:effectLst/>
          </p:spPr>
          <p:txBody>
            <a:bodyPr/>
            <a:lstStyle/>
            <a:p>
              <a:pPr fontAlgn="auto">
                <a:spcBef>
                  <a:spcPts val="0"/>
                </a:spcBef>
                <a:spcAft>
                  <a:spcPts val="0"/>
                </a:spcAft>
                <a:defRPr/>
              </a:pPr>
              <a:endParaRPr lang="en-US">
                <a:ea typeface="ＭＳ Ｐゴシック" charset="-128"/>
              </a:endParaRPr>
            </a:p>
          </p:txBody>
        </p:sp>
      </p:grpSp>
      <p:sp>
        <p:nvSpPr>
          <p:cNvPr id="8198" name="TextBox 11"/>
          <p:cNvSpPr txBox="1">
            <a:spLocks noChangeArrowheads="1"/>
          </p:cNvSpPr>
          <p:nvPr/>
        </p:nvSpPr>
        <p:spPr bwMode="auto">
          <a:xfrm>
            <a:off x="685800" y="1185862"/>
            <a:ext cx="8763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200" dirty="0">
                <a:latin typeface="Calibri" pitchFamily="34" charset="0"/>
              </a:rPr>
              <a:t>Recovering 3D layout and context</a:t>
            </a:r>
          </a:p>
        </p:txBody>
      </p:sp>
      <p:sp>
        <p:nvSpPr>
          <p:cNvPr id="8199" name="TextBox 12"/>
          <p:cNvSpPr txBox="1">
            <a:spLocks noChangeArrowheads="1"/>
          </p:cNvSpPr>
          <p:nvPr/>
        </p:nvSpPr>
        <p:spPr bwMode="auto">
          <a:xfrm>
            <a:off x="7239000" y="3962400"/>
            <a:ext cx="61595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b="1">
                <a:latin typeface="Calibri" pitchFamily="34" charset="0"/>
              </a:rPr>
              <a:t>BED</a:t>
            </a:r>
          </a:p>
        </p:txBody>
      </p:sp>
      <p:sp>
        <p:nvSpPr>
          <p:cNvPr id="14" name="TextBox 5"/>
          <p:cNvSpPr txBox="1">
            <a:spLocks noChangeArrowheads="1"/>
          </p:cNvSpPr>
          <p:nvPr/>
        </p:nvSpPr>
        <p:spPr bwMode="auto">
          <a:xfrm>
            <a:off x="6361841" y="6401169"/>
            <a:ext cx="26468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Hedau et al. 2009, 2010</a:t>
            </a:r>
          </a:p>
        </p:txBody>
      </p:sp>
      <p:sp>
        <p:nvSpPr>
          <p:cNvPr id="16" name="Title 3">
            <a:extLst>
              <a:ext uri="{FF2B5EF4-FFF2-40B4-BE49-F238E27FC236}">
                <a16:creationId xmlns:a16="http://schemas.microsoft.com/office/drawing/2014/main" id="{27F99A6D-543D-4412-AB58-0440CD1B17FE}"/>
              </a:ext>
            </a:extLst>
          </p:cNvPr>
          <p:cNvSpPr>
            <a:spLocks noGrp="1"/>
          </p:cNvSpPr>
          <p:nvPr>
            <p:ph type="title"/>
          </p:nvPr>
        </p:nvSpPr>
        <p:spPr>
          <a:xfrm>
            <a:off x="609600" y="0"/>
            <a:ext cx="10972800" cy="914400"/>
          </a:xfrm>
        </p:spPr>
        <p:txBody>
          <a:bodyPr/>
          <a:lstStyle/>
          <a:p>
            <a:r>
              <a:rPr lang="en-US" dirty="0"/>
              <a:t>My research</a:t>
            </a:r>
          </a:p>
        </p:txBody>
      </p:sp>
    </p:spTree>
    <p:extLst>
      <p:ext uri="{BB962C8B-B14F-4D97-AF65-F5344CB8AC3E}">
        <p14:creationId xmlns:p14="http://schemas.microsoft.com/office/powerpoint/2010/main" val="2641807563"/>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My Research</a:t>
            </a:r>
          </a:p>
        </p:txBody>
      </p:sp>
      <p:sp>
        <p:nvSpPr>
          <p:cNvPr id="3" name="Content Placeholder 2"/>
          <p:cNvSpPr>
            <a:spLocks noGrp="1"/>
          </p:cNvSpPr>
          <p:nvPr>
            <p:ph idx="1"/>
          </p:nvPr>
        </p:nvSpPr>
        <p:spPr>
          <a:xfrm>
            <a:off x="804733" y="1117156"/>
            <a:ext cx="8229600" cy="5135563"/>
          </a:xfrm>
        </p:spPr>
        <p:txBody>
          <a:bodyPr/>
          <a:lstStyle/>
          <a:p>
            <a:pPr marL="0" indent="0">
              <a:buNone/>
            </a:pPr>
            <a:r>
              <a:rPr lang="en-US" dirty="0"/>
              <a:t>3D scene model from RGB+D image</a:t>
            </a:r>
          </a:p>
        </p:txBody>
      </p:sp>
      <p:sp>
        <p:nvSpPr>
          <p:cNvPr id="4" name="Right Arrow 3"/>
          <p:cNvSpPr/>
          <p:nvPr/>
        </p:nvSpPr>
        <p:spPr>
          <a:xfrm>
            <a:off x="4538919" y="3667895"/>
            <a:ext cx="647210" cy="797537"/>
          </a:xfrm>
          <a:prstGeom prst="rightArrow">
            <a:avLst/>
          </a:prstGeom>
          <a:ln>
            <a:solidFill>
              <a:srgbClr val="000000"/>
            </a:solidFill>
          </a:ln>
          <a:effectLst>
            <a:outerShdw blurRad="127000" dist="127000" dir="2700000" algn="tl" rotWithShape="0">
              <a:srgbClr val="000000">
                <a:alpha val="43137"/>
              </a:srgbClr>
            </a:outerShdw>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200"/>
          </a:p>
        </p:txBody>
      </p:sp>
      <p:pic>
        <p:nvPicPr>
          <p:cNvPr id="5" name="Picture 2" descr="http://aqua.cs.uiuc.edu/cache_demo/1_kitchen_0004_1.png"/>
          <p:cNvPicPr>
            <a:picLocks noChangeAspect="1" noChangeArrowheads="1"/>
          </p:cNvPicPr>
          <p:nvPr/>
        </p:nvPicPr>
        <p:blipFill rotWithShape="1">
          <a:blip r:embed="rId4">
            <a:extLst>
              <a:ext uri="{28A0092B-C50C-407E-A947-70E740481C1C}">
                <a14:useLocalDpi xmlns:a14="http://schemas.microsoft.com/office/drawing/2010/main" val="0"/>
              </a:ext>
            </a:extLst>
          </a:blip>
          <a:srcRect r="83472" b="-3044"/>
          <a:stretch/>
        </p:blipFill>
        <p:spPr bwMode="auto">
          <a:xfrm>
            <a:off x="609600" y="2667000"/>
            <a:ext cx="3781035" cy="2990329"/>
          </a:xfrm>
          <a:prstGeom prst="rect">
            <a:avLst/>
          </a:prstGeom>
          <a:noFill/>
          <a:extLst>
            <a:ext uri="{909E8E84-426E-40DD-AFC4-6F175D3DCCD1}">
              <a14:hiddenFill xmlns:a14="http://schemas.microsoft.com/office/drawing/2010/main">
                <a:solidFill>
                  <a:srgbClr val="FFFFFF"/>
                </a:solidFill>
              </a14:hiddenFill>
            </a:ext>
          </a:extLst>
        </p:spPr>
      </p:pic>
      <p:pic>
        <p:nvPicPr>
          <p:cNvPr id="6" name="1_annt.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315776" y="2662517"/>
            <a:ext cx="3715931" cy="2828347"/>
          </a:xfrm>
          <a:prstGeom prst="rect">
            <a:avLst/>
          </a:prstGeom>
        </p:spPr>
      </p:pic>
      <p:pic>
        <p:nvPicPr>
          <p:cNvPr id="7" name="Picture 2" descr="http://aqua.cs.uiuc.edu/cache_demo/1_kitchen_0004_1.png"/>
          <p:cNvPicPr>
            <a:picLocks noChangeAspect="1" noChangeArrowheads="1"/>
          </p:cNvPicPr>
          <p:nvPr/>
        </p:nvPicPr>
        <p:blipFill rotWithShape="1">
          <a:blip r:embed="rId4">
            <a:extLst>
              <a:ext uri="{28A0092B-C50C-407E-A947-70E740481C1C}">
                <a14:useLocalDpi xmlns:a14="http://schemas.microsoft.com/office/drawing/2010/main" val="0"/>
              </a:ext>
            </a:extLst>
          </a:blip>
          <a:srcRect l="33217" r="49984" b="-3044"/>
          <a:stretch/>
        </p:blipFill>
        <p:spPr bwMode="auto">
          <a:xfrm>
            <a:off x="5334414" y="2671318"/>
            <a:ext cx="3733786" cy="290532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781800" y="6447390"/>
            <a:ext cx="3276600" cy="307777"/>
          </a:xfrm>
          <a:prstGeom prst="rect">
            <a:avLst/>
          </a:prstGeom>
          <a:noFill/>
        </p:spPr>
        <p:txBody>
          <a:bodyPr wrap="square" rtlCol="0">
            <a:spAutoFit/>
          </a:bodyPr>
          <a:lstStyle/>
          <a:p>
            <a:r>
              <a:rPr lang="en-US" sz="1400" dirty="0"/>
              <a:t>Guo, Zou, </a:t>
            </a:r>
            <a:r>
              <a:rPr lang="en-US" sz="1400" dirty="0" smtClean="0"/>
              <a:t>Hoiem 2018</a:t>
            </a:r>
            <a:endParaRPr lang="en-US" sz="1400" dirty="0"/>
          </a:p>
        </p:txBody>
      </p:sp>
      <p:sp>
        <p:nvSpPr>
          <p:cNvPr id="9" name="TextBox 8"/>
          <p:cNvSpPr txBox="1"/>
          <p:nvPr/>
        </p:nvSpPr>
        <p:spPr>
          <a:xfrm>
            <a:off x="1721698" y="5523799"/>
            <a:ext cx="1556836" cy="369332"/>
          </a:xfrm>
          <a:prstGeom prst="rect">
            <a:avLst/>
          </a:prstGeom>
          <a:noFill/>
        </p:spPr>
        <p:txBody>
          <a:bodyPr wrap="none" rtlCol="0">
            <a:spAutoFit/>
          </a:bodyPr>
          <a:lstStyle/>
          <a:p>
            <a:r>
              <a:rPr lang="en-US" dirty="0"/>
              <a:t>RGBD Image</a:t>
            </a:r>
          </a:p>
        </p:txBody>
      </p:sp>
      <p:sp>
        <p:nvSpPr>
          <p:cNvPr id="10" name="TextBox 9"/>
          <p:cNvSpPr txBox="1"/>
          <p:nvPr/>
        </p:nvSpPr>
        <p:spPr>
          <a:xfrm>
            <a:off x="6549499" y="5472662"/>
            <a:ext cx="1172116" cy="369332"/>
          </a:xfrm>
          <a:prstGeom prst="rect">
            <a:avLst/>
          </a:prstGeom>
          <a:noFill/>
        </p:spPr>
        <p:txBody>
          <a:bodyPr wrap="none" rtlCol="0">
            <a:spAutoFit/>
          </a:bodyPr>
          <a:lstStyle/>
          <a:p>
            <a:r>
              <a:rPr lang="en-US" dirty="0"/>
              <a:t>3D Model</a:t>
            </a:r>
          </a:p>
        </p:txBody>
      </p:sp>
    </p:spTree>
    <p:extLst>
      <p:ext uri="{BB962C8B-B14F-4D97-AF65-F5344CB8AC3E}">
        <p14:creationId xmlns:p14="http://schemas.microsoft.com/office/powerpoint/2010/main" val="129781208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66" fill="hold"/>
                                        <p:tgtEl>
                                          <p:spTgt spid="6"/>
                                        </p:tgtEl>
                                      </p:cBhvr>
                                    </p:cmd>
                                  </p:childTnLst>
                                </p:cTn>
                              </p:par>
                              <p:par>
                                <p:cTn id="7" presetID="1" presetClass="exit" presetSubtype="0" fill="hold"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6"/>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a:t>My Research</a:t>
            </a:r>
          </a:p>
        </p:txBody>
      </p:sp>
      <p:sp>
        <p:nvSpPr>
          <p:cNvPr id="9219" name="Content Placeholder 2"/>
          <p:cNvSpPr>
            <a:spLocks noGrp="1"/>
          </p:cNvSpPr>
          <p:nvPr>
            <p:ph idx="1"/>
          </p:nvPr>
        </p:nvSpPr>
        <p:spPr>
          <a:xfrm>
            <a:off x="997429" y="1143001"/>
            <a:ext cx="8229600" cy="5135563"/>
          </a:xfrm>
        </p:spPr>
        <p:txBody>
          <a:bodyPr/>
          <a:lstStyle/>
          <a:p>
            <a:pPr>
              <a:buFont typeface="Arial" charset="0"/>
              <a:buNone/>
            </a:pPr>
            <a:r>
              <a:rPr lang="en-US" dirty="0"/>
              <a:t>Editing images as if they were 3D scenes</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013" y="2576068"/>
            <a:ext cx="428625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8984" y="2550668"/>
            <a:ext cx="4362450" cy="290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5"/>
          <p:cNvSpPr txBox="1">
            <a:spLocks noChangeArrowheads="1"/>
          </p:cNvSpPr>
          <p:nvPr/>
        </p:nvSpPr>
        <p:spPr bwMode="auto">
          <a:xfrm>
            <a:off x="7120687" y="6503696"/>
            <a:ext cx="20270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Karsch et al. 2011</a:t>
            </a:r>
          </a:p>
        </p:txBody>
      </p:sp>
    </p:spTree>
    <p:extLst>
      <p:ext uri="{BB962C8B-B14F-4D97-AF65-F5344CB8AC3E}">
        <p14:creationId xmlns:p14="http://schemas.microsoft.com/office/powerpoint/2010/main" val="3430410616"/>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1|0.2|0.9"/>
</p:tagLst>
</file>

<file path=ppt/tags/tag2.xml><?xml version="1.0" encoding="utf-8"?>
<p:tagLst xmlns:a="http://schemas.openxmlformats.org/drawingml/2006/main" xmlns:r="http://schemas.openxmlformats.org/officeDocument/2006/relationships" xmlns:p="http://schemas.openxmlformats.org/presentationml/2006/main">
  <p:tag name="TIMING" val="|0.3"/>
</p:tagLst>
</file>

<file path=ppt/tags/tag3.xml><?xml version="1.0" encoding="utf-8"?>
<p:tagLst xmlns:a="http://schemas.openxmlformats.org/drawingml/2006/main" xmlns:r="http://schemas.openxmlformats.org/officeDocument/2006/relationships" xmlns:p="http://schemas.openxmlformats.org/presentationml/2006/main">
  <p:tag name="TIMING" val="|11.4|2.9|19.6|6.3|16.3"/>
</p:tagLst>
</file>

<file path=ppt/tags/tag4.xml><?xml version="1.0" encoding="utf-8"?>
<p:tagLst xmlns:a="http://schemas.openxmlformats.org/drawingml/2006/main" xmlns:r="http://schemas.openxmlformats.org/officeDocument/2006/relationships" xmlns:p="http://schemas.openxmlformats.org/presentationml/2006/main">
  <p:tag name="TIMING" val="|30.7|27.9|16.6|17|29.6|16.7"/>
</p:tagLst>
</file>

<file path=ppt/tags/tag5.xml><?xml version="1.0" encoding="utf-8"?>
<p:tagLst xmlns:a="http://schemas.openxmlformats.org/drawingml/2006/main" xmlns:r="http://schemas.openxmlformats.org/officeDocument/2006/relationships" xmlns:p="http://schemas.openxmlformats.org/presentationml/2006/main">
  <p:tag name="TIMING" val="|164.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64004</TotalTime>
  <Words>1533</Words>
  <Application>Microsoft Office PowerPoint</Application>
  <PresentationFormat>Widescreen</PresentationFormat>
  <Paragraphs>286</Paragraphs>
  <Slides>60</Slides>
  <Notes>11</Notes>
  <HiddenSlides>1</HiddenSlides>
  <MMClips>6</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60</vt:i4>
      </vt:variant>
    </vt:vector>
  </HeadingPairs>
  <TitlesOfParts>
    <vt:vector size="67" baseType="lpstr">
      <vt:lpstr>ＭＳ Ｐゴシック</vt:lpstr>
      <vt:lpstr>Arial</vt:lpstr>
      <vt:lpstr>Calibri</vt:lpstr>
      <vt:lpstr>Comic Sans MS</vt:lpstr>
      <vt:lpstr>Elephant</vt:lpstr>
      <vt:lpstr>Palatino Linotype</vt:lpstr>
      <vt:lpstr>Office Theme</vt:lpstr>
      <vt:lpstr>Computational Photography CS445</vt:lpstr>
      <vt:lpstr>Today’s Class</vt:lpstr>
      <vt:lpstr>About me</vt:lpstr>
      <vt:lpstr>About me</vt:lpstr>
      <vt:lpstr>My research</vt:lpstr>
      <vt:lpstr>My research</vt:lpstr>
      <vt:lpstr>My research</vt:lpstr>
      <vt:lpstr>My Research</vt:lpstr>
      <vt:lpstr>My Research</vt:lpstr>
      <vt:lpstr>PowerPoint Presentation</vt:lpstr>
      <vt:lpstr>PowerPoint Presentation</vt:lpstr>
      <vt:lpstr>My Research</vt:lpstr>
      <vt:lpstr>My Research</vt:lpstr>
      <vt:lpstr>Reconstruct: vision for construction</vt:lpstr>
      <vt:lpstr>Some background to computational photography and …</vt:lpstr>
      <vt:lpstr>Depicting Our World: The Beginning</vt:lpstr>
      <vt:lpstr>Depicting Our World: Middle Ages</vt:lpstr>
      <vt:lpstr>Depicting Our World: Middle Ages</vt:lpstr>
      <vt:lpstr>Depicting Our World: Renaissance</vt:lpstr>
      <vt:lpstr>Depicting Our World: Renaissance</vt:lpstr>
      <vt:lpstr>Depicting Our World: Toward Perfection</vt:lpstr>
      <vt:lpstr>Depicting Our World: Toward Perfection</vt:lpstr>
      <vt:lpstr>Depicting Our World: Perfection!</vt:lpstr>
      <vt:lpstr>But is a photo really realistic?</vt:lpstr>
      <vt:lpstr>Is reality what we want?</vt:lpstr>
      <vt:lpstr>Enter Computer Graphics...</vt:lpstr>
      <vt:lpstr>Traditional Computer Graphics</vt:lpstr>
      <vt:lpstr>Computer graphics</vt:lpstr>
      <vt:lpstr>The richness of our everyday world</vt:lpstr>
      <vt:lpstr>Which parts are hard to model?</vt:lpstr>
      <vt:lpstr>People</vt:lpstr>
      <vt:lpstr>Faces / Hair</vt:lpstr>
      <vt:lpstr>Urban Scenes</vt:lpstr>
      <vt:lpstr>Nature</vt:lpstr>
      <vt:lpstr>The Realism Spectrum</vt:lpstr>
      <vt:lpstr>Computational Photography</vt:lpstr>
      <vt:lpstr>Virtual Real World</vt:lpstr>
      <vt:lpstr>Going beyond reality…</vt:lpstr>
      <vt:lpstr>Another example of blending reality with fantasy</vt:lpstr>
      <vt:lpstr>FaceApp</vt:lpstr>
      <vt:lpstr>Course objectives</vt:lpstr>
      <vt:lpstr>Course objectives</vt:lpstr>
      <vt:lpstr>Got job?</vt:lpstr>
      <vt:lpstr>Course objectives</vt:lpstr>
      <vt:lpstr>Course objectives</vt:lpstr>
      <vt:lpstr>Projects</vt:lpstr>
      <vt:lpstr>Project 1: Hybrid Images</vt:lpstr>
      <vt:lpstr>Project 2: Image Quilting for Texture Synthesis and Transfer</vt:lpstr>
      <vt:lpstr>Project 3: Poisson Editing</vt:lpstr>
      <vt:lpstr>Project 3: Poisson Editing</vt:lpstr>
      <vt:lpstr>Project 4: Image-Based Lighting</vt:lpstr>
      <vt:lpstr>Project 5: video alignment, stitching, and editing</vt:lpstr>
      <vt:lpstr>Final Project</vt:lpstr>
      <vt:lpstr>Course outline</vt:lpstr>
      <vt:lpstr>Grades</vt:lpstr>
      <vt:lpstr>Project details</vt:lpstr>
      <vt:lpstr>Learning resources</vt:lpstr>
      <vt:lpstr>Academic Integrity</vt:lpstr>
      <vt:lpstr>Other comments</vt:lpstr>
      <vt:lpstr>Feedback is welcome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Derek Hoiem</dc:creator>
  <cp:lastModifiedBy>Hoiem, Derek W</cp:lastModifiedBy>
  <cp:revision>170</cp:revision>
  <dcterms:created xsi:type="dcterms:W3CDTF">2009-12-16T02:55:56Z</dcterms:created>
  <dcterms:modified xsi:type="dcterms:W3CDTF">2020-08-18T03:10:41Z</dcterms:modified>
</cp:coreProperties>
</file>