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0"/>
  </p:notesMasterIdLst>
  <p:sldIdLst>
    <p:sldId id="398" r:id="rId3"/>
    <p:sldId id="656" r:id="rId4"/>
    <p:sldId id="657" r:id="rId5"/>
    <p:sldId id="811" r:id="rId6"/>
    <p:sldId id="768" r:id="rId7"/>
    <p:sldId id="769" r:id="rId8"/>
    <p:sldId id="770" r:id="rId9"/>
    <p:sldId id="771" r:id="rId10"/>
    <p:sldId id="772" r:id="rId11"/>
    <p:sldId id="773" r:id="rId12"/>
    <p:sldId id="774" r:id="rId13"/>
    <p:sldId id="775" r:id="rId14"/>
    <p:sldId id="776" r:id="rId15"/>
    <p:sldId id="777" r:id="rId16"/>
    <p:sldId id="805" r:id="rId17"/>
    <p:sldId id="806" r:id="rId18"/>
    <p:sldId id="807" r:id="rId19"/>
    <p:sldId id="808" r:id="rId20"/>
    <p:sldId id="638" r:id="rId21"/>
    <p:sldId id="642" r:id="rId22"/>
    <p:sldId id="814" r:id="rId23"/>
    <p:sldId id="778" r:id="rId24"/>
    <p:sldId id="758" r:id="rId25"/>
    <p:sldId id="759" r:id="rId26"/>
    <p:sldId id="760" r:id="rId27"/>
    <p:sldId id="804" r:id="rId28"/>
    <p:sldId id="761" r:id="rId29"/>
    <p:sldId id="762" r:id="rId30"/>
    <p:sldId id="764" r:id="rId31"/>
    <p:sldId id="803" r:id="rId32"/>
    <p:sldId id="815" r:id="rId33"/>
    <p:sldId id="698" r:id="rId34"/>
    <p:sldId id="692" r:id="rId35"/>
    <p:sldId id="812" r:id="rId36"/>
    <p:sldId id="700" r:id="rId37"/>
    <p:sldId id="695" r:id="rId38"/>
    <p:sldId id="701" r:id="rId39"/>
    <p:sldId id="693" r:id="rId40"/>
    <p:sldId id="709" r:id="rId41"/>
    <p:sldId id="710" r:id="rId42"/>
    <p:sldId id="711" r:id="rId43"/>
    <p:sldId id="696" r:id="rId44"/>
    <p:sldId id="704" r:id="rId45"/>
    <p:sldId id="705" r:id="rId46"/>
    <p:sldId id="706" r:id="rId47"/>
    <p:sldId id="782" r:id="rId48"/>
    <p:sldId id="783" r:id="rId49"/>
    <p:sldId id="784" r:id="rId50"/>
    <p:sldId id="785" r:id="rId51"/>
    <p:sldId id="786" r:id="rId52"/>
    <p:sldId id="714" r:id="rId53"/>
    <p:sldId id="708" r:id="rId54"/>
    <p:sldId id="707" r:id="rId55"/>
    <p:sldId id="745" r:id="rId56"/>
    <p:sldId id="816" r:id="rId57"/>
    <p:sldId id="796" r:id="rId58"/>
    <p:sldId id="797" r:id="rId59"/>
    <p:sldId id="529" r:id="rId60"/>
    <p:sldId id="787" r:id="rId61"/>
    <p:sldId id="788" r:id="rId62"/>
    <p:sldId id="790" r:id="rId63"/>
    <p:sldId id="791" r:id="rId64"/>
    <p:sldId id="813" r:id="rId65"/>
    <p:sldId id="423" r:id="rId66"/>
    <p:sldId id="427" r:id="rId67"/>
    <p:sldId id="817" r:id="rId68"/>
    <p:sldId id="672" r:id="rId6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" userDrawn="1">
          <p15:clr>
            <a:srgbClr val="A4A3A4"/>
          </p15:clr>
        </p15:guide>
        <p15:guide id="3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CC"/>
    <a:srgbClr val="FF00FF"/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0" autoAdjust="0"/>
    <p:restoredTop sz="92552" autoAdjust="0"/>
  </p:normalViewPr>
  <p:slideViewPr>
    <p:cSldViewPr>
      <p:cViewPr varScale="1">
        <p:scale>
          <a:sx n="81" d="100"/>
          <a:sy n="81" d="100"/>
        </p:scale>
        <p:origin x="240" y="90"/>
      </p:cViewPr>
      <p:guideLst>
        <p:guide orient="horz" pos="2160"/>
        <p:guide pos="384"/>
        <p:guide pos="5760"/>
      </p:guideLst>
    </p:cSldViewPr>
  </p:slideViewPr>
  <p:outlineViewPr>
    <p:cViewPr>
      <p:scale>
        <a:sx n="33" d="100"/>
        <a:sy n="33" d="100"/>
      </p:scale>
      <p:origin x="38" y="12455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9659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8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Problem: SSD sensitive to average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5567CB-33B1-4066-99BE-90774CE08A6E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50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Invariant to mean and scale of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452E73-364D-480E-8511-AAD074D5FEEE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26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C37F90-31F6-4E3D-A627-33354BB70369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581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8CCECA-B6AC-4367-913D-2DCF078CB71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605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76D4E2-A428-4950-950B-859F039E4AC4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2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25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76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BCB7A8-4D89-476F-AB10-2D26D308CA6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976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81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25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10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Things we can’t understand without thinking in frequency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6BF9A0-06D2-49A2-8451-929C757C296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02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3200" y="5334000"/>
            <a:ext cx="11684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6096000"/>
            <a:ext cx="109728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61261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61261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534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8006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10/11/2022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10/11/2022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10/11/2022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10/11/2022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10/11/2022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10/11/2022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Lambert's_cosine_law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Bayer_filter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4.png"/><Relationship Id="rId7" Type="http://schemas.openxmlformats.org/officeDocument/2006/relationships/image" Target="../media/image5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wmf"/><Relationship Id="rId4" Type="http://schemas.openxmlformats.org/officeDocument/2006/relationships/oleObject" Target="../embeddings/oleObject4.bin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slideLayout" Target="../slideLayouts/slideLayout2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image" Target="../media/image47.wmf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image" Target="../media/image48.emf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70.xml"/><Relationship Id="rId7" Type="http://schemas.openxmlformats.org/officeDocument/2006/relationships/image" Target="../media/image49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9" Type="http://schemas.openxmlformats.org/officeDocument/2006/relationships/image" Target="../media/image50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80.xml"/><Relationship Id="rId13" Type="http://schemas.openxmlformats.org/officeDocument/2006/relationships/tags" Target="../tags/tag85.xml"/><Relationship Id="rId18" Type="http://schemas.openxmlformats.org/officeDocument/2006/relationships/tags" Target="../tags/tag90.xml"/><Relationship Id="rId26" Type="http://schemas.openxmlformats.org/officeDocument/2006/relationships/tags" Target="../tags/tag98.xml"/><Relationship Id="rId3" Type="http://schemas.openxmlformats.org/officeDocument/2006/relationships/tags" Target="../tags/tag75.xml"/><Relationship Id="rId21" Type="http://schemas.openxmlformats.org/officeDocument/2006/relationships/tags" Target="../tags/tag93.xml"/><Relationship Id="rId7" Type="http://schemas.openxmlformats.org/officeDocument/2006/relationships/tags" Target="../tags/tag79.xml"/><Relationship Id="rId12" Type="http://schemas.openxmlformats.org/officeDocument/2006/relationships/tags" Target="../tags/tag84.xml"/><Relationship Id="rId17" Type="http://schemas.openxmlformats.org/officeDocument/2006/relationships/tags" Target="../tags/tag89.xml"/><Relationship Id="rId25" Type="http://schemas.openxmlformats.org/officeDocument/2006/relationships/tags" Target="../tags/tag97.xml"/><Relationship Id="rId2" Type="http://schemas.openxmlformats.org/officeDocument/2006/relationships/tags" Target="../tags/tag74.xml"/><Relationship Id="rId16" Type="http://schemas.openxmlformats.org/officeDocument/2006/relationships/tags" Target="../tags/tag88.xml"/><Relationship Id="rId20" Type="http://schemas.openxmlformats.org/officeDocument/2006/relationships/tags" Target="../tags/tag92.xml"/><Relationship Id="rId29" Type="http://schemas.openxmlformats.org/officeDocument/2006/relationships/image" Target="../media/image51.wmf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tags" Target="../tags/tag83.xml"/><Relationship Id="rId24" Type="http://schemas.openxmlformats.org/officeDocument/2006/relationships/tags" Target="../tags/tag96.xml"/><Relationship Id="rId5" Type="http://schemas.openxmlformats.org/officeDocument/2006/relationships/tags" Target="../tags/tag77.xml"/><Relationship Id="rId15" Type="http://schemas.openxmlformats.org/officeDocument/2006/relationships/tags" Target="../tags/tag87.xml"/><Relationship Id="rId23" Type="http://schemas.openxmlformats.org/officeDocument/2006/relationships/tags" Target="../tags/tag95.xml"/><Relationship Id="rId28" Type="http://schemas.openxmlformats.org/officeDocument/2006/relationships/notesSlide" Target="../notesSlides/notesSlide3.xml"/><Relationship Id="rId10" Type="http://schemas.openxmlformats.org/officeDocument/2006/relationships/tags" Target="../tags/tag82.xml"/><Relationship Id="rId19" Type="http://schemas.openxmlformats.org/officeDocument/2006/relationships/tags" Target="../tags/tag91.xml"/><Relationship Id="rId4" Type="http://schemas.openxmlformats.org/officeDocument/2006/relationships/tags" Target="../tags/tag76.xml"/><Relationship Id="rId9" Type="http://schemas.openxmlformats.org/officeDocument/2006/relationships/tags" Target="../tags/tag81.xml"/><Relationship Id="rId14" Type="http://schemas.openxmlformats.org/officeDocument/2006/relationships/tags" Target="../tags/tag86.xml"/><Relationship Id="rId22" Type="http://schemas.openxmlformats.org/officeDocument/2006/relationships/tags" Target="../tags/tag94.xml"/><Relationship Id="rId27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Jonquil_flowers_at_f32.jpg" TargetMode="External"/><Relationship Id="rId7" Type="http://schemas.openxmlformats.org/officeDocument/2006/relationships/hyperlink" Target="http://en.wikipedia.org/wiki/Depth_of_field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hyperlink" Target="http://en.wikipedia.org/wiki/Image:Jonquil_flowers_at_f5.jpg" TargetMode="Externa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7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9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56.wmf"/><Relationship Id="rId10" Type="http://schemas.openxmlformats.org/officeDocument/2006/relationships/image" Target="../media/image59.wmf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8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jpeg"/><Relationship Id="rId7" Type="http://schemas.openxmlformats.org/officeDocument/2006/relationships/image" Target="../media/image77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wmf"/><Relationship Id="rId4" Type="http://schemas.openxmlformats.org/officeDocument/2006/relationships/oleObject" Target="../embeddings/oleObject11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://www.flickr.com/photos/igorms/136916757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108.wmf"/><Relationship Id="rId7" Type="http://schemas.openxmlformats.org/officeDocument/2006/relationships/image" Target="../media/image110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109.w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111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57611" y="6118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Midterm Review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10211" y="5340118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>
              <a:solidFill>
                <a:schemeClr val="tx1"/>
              </a:solidFill>
            </a:endParaRPr>
          </a:p>
          <a:p>
            <a:pPr eaLnBrk="1" hangingPunct="1"/>
            <a:r>
              <a:rPr lang="en-US" dirty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0226" name="Picture 2" descr="http://www.mcs.csueastbay.edu/~malek/Surrealism/magritte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4611" y="1072918"/>
            <a:ext cx="3588614" cy="470535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482211" y="5340118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Magritte, </a:t>
            </a:r>
            <a:r>
              <a:rPr lang="en-US" i="1" dirty="0"/>
              <a:t>Homesickness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http://www.cranearts.com/wordpress/wp-content/uploads/2009/01/the_crane_building_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371600"/>
            <a:ext cx="5701792" cy="4648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01694" y="3821668"/>
            <a:ext cx="312906" cy="369332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cxnSp>
        <p:nvCxnSpPr>
          <p:cNvPr id="7" name="Straight Arrow Connector 6"/>
          <p:cNvCxnSpPr>
            <a:stCxn id="6" idx="3"/>
          </p:cNvCxnSpPr>
          <p:nvPr/>
        </p:nvCxnSpPr>
        <p:spPr>
          <a:xfrm>
            <a:off x="2514600" y="4006334"/>
            <a:ext cx="381000" cy="337066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92294" y="4648200"/>
            <a:ext cx="312906" cy="369332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cxnSp>
        <p:nvCxnSpPr>
          <p:cNvPr id="9" name="Straight Arrow Connector 8"/>
          <p:cNvCxnSpPr>
            <a:stCxn id="8" idx="0"/>
          </p:cNvCxnSpPr>
          <p:nvPr/>
        </p:nvCxnSpPr>
        <p:spPr>
          <a:xfrm rot="16200000" flipV="1">
            <a:off x="3084075" y="4383528"/>
            <a:ext cx="304800" cy="224545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32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upload.wikimedia.org/wikipedia/commons/thumb/8/8f/Lambert_Cosine_Law_2.svg/300px-Lambert_Cosine_Law_2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638" y="2998241"/>
            <a:ext cx="4341962" cy="361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620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/>
              <a:t>Diffuse reflection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62000" y="990601"/>
            <a:ext cx="8229600" cy="513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i="1" dirty="0"/>
              <a:t>Intensity does not depend on viewer angle.</a:t>
            </a:r>
          </a:p>
          <a:p>
            <a:pPr lvl="1"/>
            <a:r>
              <a:rPr lang="en-US" sz="2400" dirty="0"/>
              <a:t>Amount of reflected light proportional to </a:t>
            </a:r>
            <a:r>
              <a:rPr lang="en-US" sz="2400" dirty="0" err="1"/>
              <a:t>cos</a:t>
            </a:r>
            <a:r>
              <a:rPr lang="en-US" sz="2400" dirty="0"/>
              <a:t>(theta)</a:t>
            </a:r>
          </a:p>
          <a:p>
            <a:pPr lvl="1"/>
            <a:r>
              <a:rPr lang="en-US" sz="2400" dirty="0"/>
              <a:t>Visible solid angle also proportional to </a:t>
            </a:r>
            <a:r>
              <a:rPr lang="en-US" sz="2400" dirty="0" err="1"/>
              <a:t>cos</a:t>
            </a:r>
            <a:r>
              <a:rPr lang="en-US" sz="2400" dirty="0"/>
              <a:t>(theta)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813924" y="6480677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http://en.wikipedia.org/wiki/Lambert%27s_cosine_law</a:t>
            </a:r>
            <a:endParaRPr lang="en-US" dirty="0"/>
          </a:p>
        </p:txBody>
      </p:sp>
      <p:pic>
        <p:nvPicPr>
          <p:cNvPr id="105476" name="Picture 4" descr="http://upload.wikimedia.org/wikipedia/commons/thumb/2/25/Lambert_Cosine_Law_1.svg/300px-Lambert_Cosine_Law_1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51" y="3154116"/>
            <a:ext cx="413766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15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Specular Reflection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657419" y="1118977"/>
            <a:ext cx="5257800" cy="5135563"/>
          </a:xfrm>
        </p:spPr>
        <p:txBody>
          <a:bodyPr/>
          <a:lstStyle/>
          <a:p>
            <a:r>
              <a:rPr lang="en-US" dirty="0"/>
              <a:t>Reflected direction depends on light orientation and surface normal</a:t>
            </a:r>
          </a:p>
          <a:p>
            <a:r>
              <a:rPr lang="en-US" dirty="0"/>
              <a:t>E.g., mirrors are mostly specular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246364" y="6522931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4103863" y="4186331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rot="5400000">
            <a:off x="2496522" y="4771430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96860" y="454352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λ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86369" y="3808306"/>
            <a:ext cx="136999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source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028343" y="5767177"/>
            <a:ext cx="646771" cy="68134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10087" y="512060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specular reflection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89" y="1425579"/>
            <a:ext cx="27686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/>
          </p:cNvSpPr>
          <p:nvPr/>
        </p:nvSpPr>
        <p:spPr bwMode="auto">
          <a:xfrm>
            <a:off x="6905819" y="1154204"/>
            <a:ext cx="182562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>
              <a:tabLst>
                <a:tab pos="1066800" algn="l"/>
              </a:tabLst>
            </a:pPr>
            <a:r>
              <a:rPr lang="en-US" sz="1600" dirty="0">
                <a:solidFill>
                  <a:schemeClr val="tx1"/>
                </a:solidFill>
                <a:cs typeface="Times" charset="0"/>
              </a:rPr>
              <a:t>Flickr, by </a:t>
            </a:r>
            <a:r>
              <a:rPr lang="en-US" sz="1600" dirty="0" err="1">
                <a:solidFill>
                  <a:schemeClr val="tx1"/>
                </a:solidFill>
                <a:cs typeface="Times" charset="0"/>
              </a:rPr>
              <a:t>suzysputnik</a:t>
            </a:r>
            <a:endParaRPr lang="en-US" sz="1600" dirty="0">
              <a:solidFill>
                <a:schemeClr val="tx1"/>
              </a:solidFill>
              <a:cs typeface="Times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57600"/>
            <a:ext cx="3321844" cy="232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/>
          </p:cNvSpPr>
          <p:nvPr/>
        </p:nvSpPr>
        <p:spPr bwMode="auto">
          <a:xfrm>
            <a:off x="6863926" y="5983379"/>
            <a:ext cx="188333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>
              <a:tabLst>
                <a:tab pos="1066800" algn="l"/>
              </a:tabLst>
            </a:pPr>
            <a:r>
              <a:rPr lang="en-US" sz="1600">
                <a:solidFill>
                  <a:schemeClr val="tx1"/>
                </a:solidFill>
                <a:cs typeface="Times" charset="0"/>
              </a:rPr>
              <a:t>Flickr, by piratejohnny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946863" y="6105324"/>
                <a:ext cx="399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</a:rPr>
                        <m:t>Θ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6863" y="6105324"/>
                <a:ext cx="39946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021611" y="6105324"/>
                <a:ext cx="399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</a:rPr>
                        <m:t>Θ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1611" y="6105324"/>
                <a:ext cx="39946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2994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Many surfaces have both specular and diffuse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Specularity</a:t>
            </a:r>
            <a:r>
              <a:rPr lang="en-US" dirty="0"/>
              <a:t> = spot where specular reflection dominates (typically reflects light source)</a:t>
            </a:r>
          </a:p>
          <a:p>
            <a:endParaRPr lang="en-US" dirty="0"/>
          </a:p>
        </p:txBody>
      </p:sp>
      <p:sp>
        <p:nvSpPr>
          <p:cNvPr id="4" name="AutoShape 2" descr="data:image/jpg;base64,/9j/4AAQSkZJRgABAQAAAQABAAD/2wBDAAkGBwgHBgkIBwgKCgkLDRYPDQwMDRsUFRAWIB0iIiAdHx8kKDQsJCYxJx8fLT0tMTU3Ojo6Iys/RD84QzQ5Ojf/2wBDAQoKCg0MDRoPDxo3JR8lNzc3Nzc3Nzc3Nzc3Nzc3Nzc3Nzc3Nzc3Nzc3Nzc3Nzc3Nzc3Nzc3Nzc3Nzc3Nzc3Nzf/wAARCACCAMcDASIAAhEBAxEB/8QAHAAAAQUBAQEAAAAAAAAAAAAABAACAwUGAQcI/8QAQBAAAgEDAgMFAwkFCQADAAAAAQIDAAQREiEFMUEGE1FhcRQigQcjMlKRobHB0TNCcoLhFSQ0Q2KSovDxY3Oy/8QAGQEAAgMBAAAAAAAAAAAAAAAAAgMAAQQF/8QAIxEAAgIBBAIDAQEAAAAAAAAAAAECEQMEEiExE0EiMlEzYf/aAAwDAQACEQMRAD8Acj1NDqkcJGrMx2AUZJrjcOnUe6VceVNRbm2cSIJEZTkMuRg+orNbQzhhMiSQtplRkbwYEGkr0rvit9exrHd3EkqqcqJNyDQyyGpvJtDhIKer0CJKkEnnU3k2ByyU8SUCsnnUgk86veTaGhz0p4ncciPsoIS4p4mHWr8jRWwLWXNSoS3IUAb6zicd++j/AFFTj7cYrQ8IPDbnSROrL4qcj7RSp5qDWLgA0NjOKhdyprS31xYWckcQto5RIMKRIBlvA55bb5rMdrO0vCeF3aQ2tk90c/OvG+FXyBxuf++gLUsvx30c1nwpazTIuIQ3Vqk6QTRBxkLKulh6ioWuF8KdHJYDhTJy9NLmhjODXDLmjUgaJ2eo2eoi+etMZvOpuJRIz1Gz1GWqWztJ76burddT4z9IAD4mpuJRCzVGzVLdwSWsxhlKaxz0uGH2gmhmNSyqOM1Ko2alU3Eo0ASUbjS3wxXff5NGfgQayM3HuKwcRuYUIeNJmVcqDgAnFWNv2judhPaD1XIoXmiuxnhlXBdukTDEiD+ZcVE1hbSbqCP4TTbfjlrIBrVoyeeRRK3FnLuChz4iq3wYO2SAn4Wf3JfgdqgeyuUP0M+lXaxIwHdOwz4Eml3Lj6LgnzFRqL6LUmUB1KcMCPUYqe0MDyhbmV44/rImo/iKtXjc7NGGHkc0NJBASdcJU9SBj8Kra/QSkBzFFkIicunRiukn4ZOKaGog2cROI5dPkd6ieymX6OlvQ0DTQSkhjSKDkIzHyx+OaikZsO8VuBJjIIcIxPqB+NOZXT6SkVJLJAQvcrKDj3tZByfLAFC1fYSlRJwn5Ln4larxCbjOmSf3x8wHZT5knnn7DVRxKy4nwy9Nnb3Nndeykp35Q5Y8+nXffzq2hubyJdNvLMq5zhGIGfHnUQglPJQATk5PWqktyqi4ylH2Uct52jAwosmH8J/M1c8Kj4meGe1cTFuCW2EbqCB02zk0ZFw/WPecg+FER8Mh/eLn40ai0DKaZXmTNc155VdR2Fuv+WPic1OLeJcYRP8AaKPaxbaM+qu30VY+gpGOTOND59DWhbCqfIZwKr2uwF2jPnv1otoNleLeYnHdt8acLSbqAPWp2vj0Vfiaia8fppHoM1EkU2NNk55uB5Vz2Bert8BXGuJ2+iX+CVG3tb/uTH4EUSool9gj66j/ADUqGNteNv3TfFx+tKjoo877ScTvrLtTxKKKYBRdNgMM4yf61pbe5nVBqYMRz93Gay/bpNPazin/ANwP2qDWpslyoNZc3SNcVSLOOS5wNVtqH8J3qZZgD79vpPpitdwHg1ne8HgmMqJKc6sn4DalNwyCMOUJYJncHNDHTynyhb1MIumZqO6jUgqXU+INV57TyrxNIu8nMYQAO41KGLYH4VvV4HaSsiTO3dn6QGAfhmqrj3Z3s/ZtbvonRHk+edAC+AAQVJ5HJH3mq8E4q2i454T4RTLxW4173CnPxo6DiRYfOOp9BVDJFCl6y2xZ4QSEL/SK9M+eK0tlYQMoJhQnAx7oJOaCO99BTlCPLIZOJW42kGfhn8ai/tCwcf5ieYB/LNWpsogrMIwDq04CDwzVMbNJZZAVYNr0gLjrTH5I9i4vHPofdSGMKUJZWGctUCTyuMpDn7aNuosW8f8ACfxp/CbfXY3EoGTGcgfAn8qYk5Oim0lYGvtbfRix8BUiwXh6Y/mFH2RaS7MTABQCcjPRQfxqz4fZ3SXKpeWJMXvFnIIwACRy23xTlp2K88fRTWUUiTOsrZ93OM5FZ67+UThdpcSw+z3sjROyNoiGMg4OMtWuixJPI6poDKp0/Vz0rwS+IN/dt43Ep/5mqxxTbTDb9noT/Kfaj9nwy8PrIi/rUS/KVLcXEUMXCyveOqAvcZ5nHQV55RfB118Z4ev1rqIf8hTNiAtnvkqYt5D4A4qvs7dJXfWitjGMiradf7q/oTQ/B48yP5n8jSbuSQT4TZ1eHHmLf/h/SnCxlzgQMM/CruO6DkISQAc5Pl/7UMjMkj6m2P0cUxNGR5pFZDw64nYrFBqI5jPKiU4DfE/sYh6sKseFsFEz6gTkY357mre0m188Z8RTUol+R3RnR2evzyEC+rGlWtL6ULHpSq+RlI+VPlFwna6+HLUI2/4LWs4fFmJT4gH7q72ngV+1SF7dJIyib93nG3U0fFEUA0ocdMDauZlnfFHQS4Rs+zciRcKjWRCMnZ9O3Tb/AL40ZIiaJV1HS0ZxsQMj+lZfgvHBHCIbmwuIkVsFpJIlB88FwaPl43wm2cSvxO3jQqylWmX3iRjx8a1YnS4OXlxy8jdcF4zKJY2GpgSRuDt51W9qh3llCQCDqyQRuMqP0q2sZLO+tY5QwdNIKkHY8zkUF2oYS2Mb7Y1YHwyKLJO8bRWnpZaMLGh9rUYrZ2UfviNcAkLufQ1lUA9rTathaB04hbyJ3SgLg62wTkdKVpeXRr1X0OwWjrKSzgbjI5E+7VJJEBcyhlyO/AII9a2TmNpQ0kihiTkF9sY/9rMcReNJ9gQWuwhOdsliBj7a0ZY8oz4HwyG8X+5xnHRh99S8BITh12eowQP5WpXy4s0/m/GmcJi7zh1yCcDHPfng+FIx8ZEaJ842S2DO91MZFCgD3cjGRp50bwG5uZ7u5FxPPJEsEhGpiVBGMfjQnDrJ4u8OrWmRk7nG58RVjwHhV1HNeGeJmRoHWPX9bO2M8jXQfsxQXRW27IhJZgBoUA+g3rzSTsG0s0jtdXKa3LY0R9ST4+deliMIZtechgp9cCq88e4J3jKeJ2YIOCDMBj7a5yk1J0dCk0jCr8noPO/uf9kf61PY9iYrHidnMZ72QxTJJkJHpGG671uY+KcKkI7viFm38Nwh/OiVltpf2c0b9PdYH86LySK2oMneNrZgrqSRsM1zgiAsxBBxncHPSoZk/umpWGcDcGpeDLksBtlsZ8tqqP2QMvqwp0ZTgHOXxz5b08MiINTPk+8FLZJz412XABKbAHcAnP41WNNMWYE6grjDD6p/PnTKOequi4twvssmW0tnapre5MNyBqyGACr41nri9eGWNMasnOC2BzO3lyNObiEutMZJxnPPTvtmj6YUlybGe+i7ghmKknA2pViZOISy3awu2cDVjYgfHx5UqZGcaLW4AyznJZqaYc9a6tPFc62dEyPaHs6vE+JWkrCPuonbvQ2cuDjAG3lRkPAbOO6srmOMRtZOXhVMKuT1O3lmrqRQXPrT+7+bOACSMYPWmJugfdBTdorzBR5NRGxJIP5ULd8VuLuLu5DqUHI3JxUK298yjHsyAc8KWqOWK6X6V0B5LGB+OazucvbHrEu0C6nFwr4bGfA1sLG7jeJe8hRtgMsPCsaYpi4JnlJz9b+lX3D7y6gUapA645Ooo8GSmVlxNovZZom3MCnA05U9PDb1qsnhjuJIzKoI9rSRR4ENkH4bVL/akbftYYSfENiguJ8SihWJ4IXLCQMQpB5eprS527sR4muKJ+LEJbovT3vxqTs1xGKyRu8BLFjjBGRsR19ag4kdUSMzqowc6vOq6KAOvzcsb+YNJcnGdoNRuNM2kvGIJ4u7Z5iGYE6l2G9EWHELaORzLdZypALBs86w/s0qnZM+hqRO/j3JkUeppi1MvaB8MSykIJnYY3lXl6rXz9xhZlvrkxKWiEpGTvucmve0J9nJJZ8yLknnzFeP2czCW+kkwdUwyf5aqLrkKr4MqLhlPvxoc+OM0VbMxlSI24jLHmfx5VpJL61OkMkb52GU51J2gax7qxuIEiDNpyYxuNtxTE9y6Kqn2eqcLTu+zlgnhbxD/iKsuFL/AHaVgcEKd/DagU9zhNov/wAaf/iiLG8jit3ikMZEgIZWONvWlQdTTZU03FpAFzcyQn3JHLDnhT/3/wAqSGZ5ynvZZZMEZ5+NFSQ2czBh3i42xFcAj7xUkENrBp0JLhW1b6Tk/DFO+N9mFYZr0VPGGaO6t2dQY0U5yOe55/bTeHolxeK+ogsAwTSQFOfs546VZ39vDeT94LiSMaQCjISCfhUsMVrE4dJ4tWNy+oZ8uVXK2+C5Rf4VkUDLezvhdJXGRsef9KVWAACTu7wF5H1HQ4I+zNKpFNKmFCLoqFp4qaOzb95gPTepu4hiGqVtvEnFZtpsv8AApZyAMnwolIVVcyyBRy5jahbziNvCSLZlc/6GyPiarRPLLOrSvtq2AOAPQVfkjHgJYpS5PReFdn4pLaKV2IDKDjG9UvbTh8PDzE8RY94u4x1BracFJPCrY4x7g65rMfKOVWC3JAPPnTsySxsHE3vRhQ2uRc7Dzb8q2HZ3hkN9bOGTOkjfcc6xAnwwwD+Feh/J9IXguxgbaNvDnWLSNOdGrUpqFgl32eVBLJthXK+OMVULDaI4V11kOBvXoEhjkW+jOxDn7SgNeXzTFbrJCpiTJ386fqIxhTQnBKU7TLG8jtHx3kKE+JGfxoB7Gzf3kUKPrVyZ+8AP0gM8vWnQuzRllAXHXG9Y3Lc6NSjSIzavCM29zMF/iIX7/wBKEm47eWp31uPGSLSPt2zRrK8h3LHz5D7agkgKDVpLY6nlU3NMvan2cbtVA1gRcBllyD82MqfeHLevJblrwNKItJhZtRHXOAPyr1ZrJbmI95AmnPNhgVmpeA2MqstvHM0md2iYhR+OadDVJdinpr6ZhQ06AaomAPUHP60dazi7nt4GjYa5lAygwM7fpWkXszOqkxToRnlIgP31234NxCC4RxDFIFkVgyt1BG+/OnLUwYD0017PVriILBBFGc6fd8OQx+VDCORUcd0WyNiN8VmuIcT45GkfuSKQxw8cWTnHxFG2N3xtYsziF/HKcvUg0DnHsDxTDHUqfeQj1FMJYHIJ8sE0l45MrETWbHHVX/UVJ/a9kw+eiZM89UefvFUpRfsjhJeiM3Ey/wCa/oTmue1zjctn1FSrccMn/ZyxD+fT9xpxs4nGY5GI8diKYl+MW/8AUCtfS9Qh9RSp8vDpAMqwI8xilR1MDgAk4hdyfSuZB5IoX+tCl1dveUu31mJY/fQvebZWMt/qc1IjTN9EjB+ou321y5ZWzqLGkSySYONRAHPApqSnUNCaj45zTVg1bySb/wC6pMRxDIjLEdScfdQqfNjNvo9n7PP3nBbNvGIVnPlGRnt7YALjJGWPX0pvZ3tB3fBreLCh4xjSPWi+0Fub+0ikuc/NXCgAHmrYrrZ5rw8ezmY01l5PLZD72GdgAeS1tewHEYrRbsaDlwp8OWf1qn7ScPtuG8Wmhji1YIK5PQ0PaXEyvsQinbFczT5fHks6OWHlx8Gq4nxeSSa5CsFWTBAXnyxWWKqrmRVyxbOW51IZx3uRlj1K1DKdTNnLA8t+VHn1DyMDDhWMdPIzKBv+JrsOe7cb5x1rgBCgFfsrqukaEEgnoBSIy5GNcDoCxlCspx0Zm/Kr20ijjtZ1ciRipIA6VU2dpPO4Zl0J51cBEsVbQS7EYNbMT/TNkXKopmQsmZdoh0J50BNJDp7pVVUzsiDGfXxqykieYMztoU9W6UHHDBE2x7xurGsbNKIII5Jd2Tu1HU8gPSj47aEhWZcKh2c88+VRLrZgCuQOS/rUrXCRyLrPX90cvMCjjSAlb6DTE8xwGIjX6TcsU4ujJ3cYOld+ex9aiN17a+iPKWybuxOCxqy4FZQcUaTQMBByNPhFzdITOW1Wytt7ZJXy4wD91cvLGN5giIBnlWgm4JcaW7gBsdKqO6eFtUwZWGwyKZLDOPaFrJGT4ZS3tjBEjAg94TjahrS1jRhuyknAxRl5HKZhvnO58q5EnuKJAykknbnihW6LCdNHLy49nRTFdzBuq/8AtKoLuKM6GXY433xtSo/NMDxxAVEasQApceJ1GpQpY7nNMgggRvmkJailiP722eg51zWdBUQvlRnl5k03AYZ3bzOwqSSJicAqo6k+832f1rg7pdyDI3Qvv93KqCQTZ3Txe6hJ/g2++tqeNx3PB5RgibCEAeIx+lYmM/vH3fUYo+HvNBzhUI3L8vspnke2hUscW7YR2huBxC8F0qYLoufLHnVasbc8ZH1ulFM6nAX38ciw2pkwkwZJGGkDkTg/Ck+w48KkQac7Y+FNkeOIb7moJblmJWEZPLOadFbb6pd264qw+hM7y8sip7JRCSSF/iNMkGBoXIJ56edE21jJPpMpIQDl1+NWnRTosIbsSp3cb5AO5HSr3h1lDcwl9WTg7+dZuXuYFKqwHiFOB6k1zh/FZY3MduSqdXJxmtenyx3fIzZcTcbiB8RuJTI8EeWYHBUUywgdFYSN3kpOTjkvkKkuGHeutopeRzkt/wB6V1U9jiJGkyHYnNIm0m6HRXxJrh1jULkAkVUOzXco0BhGDnX1aiWbugZrhs7+NOjCzaZVfWCMrjliomTo5N3hRIEbTH+9vy8a1nYydYu8UEBAuwrMLHk6fE860fArP5uQQtiXHTFbNI28qMmprYXV9eSKzG3wc7Hes9xmWaGSEyBlJbOPAVb2rSRqVlhBAbA8aou0d2lzcx4yu++eldTI90W2Yca+VB3tNhcxK01sHb948s7VA1nZynVBrRjtu2RVVKggcLqyD51Z27II1xux60Mfnw0SScOUyk4q4hfu/pacDOBSoDjk+JpNJz71KubN1Jm6EG4pk9qB3RON6fOxCIASAefnSpVgNS7ILnbYbDypvDwMk4HI0qVChgfwwBpGLDJHImuTsxuQCxI8CaVKr9Aew20ALyZ6Lt5VUXjEyAEkjPU0qVCGhttzPkf1o3lFkc8c6VKrZbH8L3mbO/uirO692A4226UqVUwJdmf4mzDSASBjlmiLRRpQYGAhwMcqVKiQcugy3A0yHAzig7j/ABRHQLsKVKowUVPGCdcQztjlVrbgDAAwAOQpUqNdEl0Sx/tE9a0HZsnvpNz9L9aVKt2h/sjFqv5suZicjesvx5V/tRRpGMDp60qVdXJ/NmHF9kUNx/iAPM1ccPJ9zelSpeH7BZejNcZ/bN/GaVKlXKn9mdHH9Uf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g;base64,/9j/4AAQSkZJRgABAQAAAQABAAD/2wBDAAkGBwgHBgkIBwgKCgkLDRYPDQwMDRsUFRAWIB0iIiAdHx8kKDQsJCYxJx8fLT0tMTU3Ojo6Iys/RD84QzQ5Ojf/2wBDAQoKCg0MDRoPDxo3JR8lNzc3Nzc3Nzc3Nzc3Nzc3Nzc3Nzc3Nzc3Nzc3Nzc3Nzc3Nzc3Nzc3Nzc3Nzc3Nzc3Nzf/wAARCACCAMcDASIAAhEBAxEB/8QAHAAAAQUBAQEAAAAAAAAAAAAABAACAwUGAQcI/8QAQBAAAgEDAgMFAwkFCQADAAAAAQIDAAQREiEFMUEGE1FhcRQigQcjMlKRobHB0TNCcoLhFSQ0Q2KSovDxY3Oy/8QAGQEAAgMBAAAAAAAAAAAAAAAAAgMAAQQF/8QAIxEAAgIBBAIDAQEAAAAAAAAAAAECEQMEEiExE0EiMlEzYf/aAAwDAQACEQMRAD8Acj1NDqkcJGrMx2AUZJrjcOnUe6VceVNRbm2cSIJEZTkMuRg+orNbQzhhMiSQtplRkbwYEGkr0rvit9exrHd3EkqqcqJNyDQyyGpvJtDhIKer0CJKkEnnU3k2ByyU8SUCsnnUgk86veTaGhz0p4ncciPsoIS4p4mHWr8jRWwLWXNSoS3IUAb6zicd++j/AFFTj7cYrQ8IPDbnSROrL4qcj7RSp5qDWLgA0NjOKhdyprS31xYWckcQto5RIMKRIBlvA55bb5rMdrO0vCeF3aQ2tk90c/OvG+FXyBxuf++gLUsvx30c1nwpazTIuIQ3Vqk6QTRBxkLKulh6ioWuF8KdHJYDhTJy9NLmhjODXDLmjUgaJ2eo2eoi+etMZvOpuJRIz1Gz1GWqWztJ76burddT4z9IAD4mpuJRCzVGzVLdwSWsxhlKaxz0uGH2gmhmNSyqOM1Ko2alU3Eo0ASUbjS3wxXff5NGfgQayM3HuKwcRuYUIeNJmVcqDgAnFWNv2judhPaD1XIoXmiuxnhlXBdukTDEiD+ZcVE1hbSbqCP4TTbfjlrIBrVoyeeRRK3FnLuChz4iq3wYO2SAn4Wf3JfgdqgeyuUP0M+lXaxIwHdOwz4Eml3Lj6LgnzFRqL6LUmUB1KcMCPUYqe0MDyhbmV44/rImo/iKtXjc7NGGHkc0NJBASdcJU9SBj8Kra/QSkBzFFkIicunRiukn4ZOKaGog2cROI5dPkd6ieymX6OlvQ0DTQSkhjSKDkIzHyx+OaikZsO8VuBJjIIcIxPqB+NOZXT6SkVJLJAQvcrKDj3tZByfLAFC1fYSlRJwn5Ln4larxCbjOmSf3x8wHZT5knnn7DVRxKy4nwy9Nnb3Nndeykp35Q5Y8+nXffzq2hubyJdNvLMq5zhGIGfHnUQglPJQATk5PWqktyqi4ylH2Uct52jAwosmH8J/M1c8Kj4meGe1cTFuCW2EbqCB02zk0ZFw/WPecg+FER8Mh/eLn40ai0DKaZXmTNc155VdR2Fuv+WPic1OLeJcYRP8AaKPaxbaM+qu30VY+gpGOTOND59DWhbCqfIZwKr2uwF2jPnv1otoNleLeYnHdt8acLSbqAPWp2vj0Vfiaia8fppHoM1EkU2NNk55uB5Vz2Bert8BXGuJ2+iX+CVG3tb/uTH4EUSool9gj66j/ADUqGNteNv3TfFx+tKjoo877ScTvrLtTxKKKYBRdNgMM4yf61pbe5nVBqYMRz93Gay/bpNPazin/ANwP2qDWpslyoNZc3SNcVSLOOS5wNVtqH8J3qZZgD79vpPpitdwHg1ne8HgmMqJKc6sn4DalNwyCMOUJYJncHNDHTynyhb1MIumZqO6jUgqXU+INV57TyrxNIu8nMYQAO41KGLYH4VvV4HaSsiTO3dn6QGAfhmqrj3Z3s/ZtbvonRHk+edAC+AAQVJ5HJH3mq8E4q2i454T4RTLxW4173CnPxo6DiRYfOOp9BVDJFCl6y2xZ4QSEL/SK9M+eK0tlYQMoJhQnAx7oJOaCO99BTlCPLIZOJW42kGfhn8ai/tCwcf5ieYB/LNWpsogrMIwDq04CDwzVMbNJZZAVYNr0gLjrTH5I9i4vHPofdSGMKUJZWGctUCTyuMpDn7aNuosW8f8ACfxp/CbfXY3EoGTGcgfAn8qYk5Oim0lYGvtbfRix8BUiwXh6Y/mFH2RaS7MTABQCcjPRQfxqz4fZ3SXKpeWJMXvFnIIwACRy23xTlp2K88fRTWUUiTOsrZ93OM5FZ67+UThdpcSw+z3sjROyNoiGMg4OMtWuixJPI6poDKp0/Vz0rwS+IN/dt43Ep/5mqxxTbTDb9noT/Kfaj9nwy8PrIi/rUS/KVLcXEUMXCyveOqAvcZ5nHQV55RfB118Z4ev1rqIf8hTNiAtnvkqYt5D4A4qvs7dJXfWitjGMiradf7q/oTQ/B48yP5n8jSbuSQT4TZ1eHHmLf/h/SnCxlzgQMM/CruO6DkISQAc5Pl/7UMjMkj6m2P0cUxNGR5pFZDw64nYrFBqI5jPKiU4DfE/sYh6sKseFsFEz6gTkY357mre0m188Z8RTUol+R3RnR2evzyEC+rGlWtL6ULHpSq+RlI+VPlFwna6+HLUI2/4LWs4fFmJT4gH7q72ngV+1SF7dJIyib93nG3U0fFEUA0ocdMDauZlnfFHQS4Rs+zciRcKjWRCMnZ9O3Tb/AL40ZIiaJV1HS0ZxsQMj+lZfgvHBHCIbmwuIkVsFpJIlB88FwaPl43wm2cSvxO3jQqylWmX3iRjx8a1YnS4OXlxy8jdcF4zKJY2GpgSRuDt51W9qh3llCQCDqyQRuMqP0q2sZLO+tY5QwdNIKkHY8zkUF2oYS2Mb7Y1YHwyKLJO8bRWnpZaMLGh9rUYrZ2UfviNcAkLufQ1lUA9rTathaB04hbyJ3SgLg62wTkdKVpeXRr1X0OwWjrKSzgbjI5E+7VJJEBcyhlyO/AII9a2TmNpQ0kihiTkF9sY/9rMcReNJ9gQWuwhOdsliBj7a0ZY8oz4HwyG8X+5xnHRh99S8BITh12eowQP5WpXy4s0/m/GmcJi7zh1yCcDHPfng+FIx8ZEaJ842S2DO91MZFCgD3cjGRp50bwG5uZ7u5FxPPJEsEhGpiVBGMfjQnDrJ4u8OrWmRk7nG58RVjwHhV1HNeGeJmRoHWPX9bO2M8jXQfsxQXRW27IhJZgBoUA+g3rzSTsG0s0jtdXKa3LY0R9ST4+deliMIZtechgp9cCq88e4J3jKeJ2YIOCDMBj7a5yk1J0dCk0jCr8noPO/uf9kf61PY9iYrHidnMZ72QxTJJkJHpGG671uY+KcKkI7viFm38Nwh/OiVltpf2c0b9PdYH86LySK2oMneNrZgrqSRsM1zgiAsxBBxncHPSoZk/umpWGcDcGpeDLksBtlsZ8tqqP2QMvqwp0ZTgHOXxz5b08MiINTPk+8FLZJz412XABKbAHcAnP41WNNMWYE6grjDD6p/PnTKOequi4twvssmW0tnapre5MNyBqyGACr41nri9eGWNMasnOC2BzO3lyNObiEutMZJxnPPTvtmj6YUlybGe+i7ghmKknA2pViZOISy3awu2cDVjYgfHx5UqZGcaLW4AyznJZqaYc9a6tPFc62dEyPaHs6vE+JWkrCPuonbvQ2cuDjAG3lRkPAbOO6srmOMRtZOXhVMKuT1O3lmrqRQXPrT+7+bOACSMYPWmJugfdBTdorzBR5NRGxJIP5ULd8VuLuLu5DqUHI3JxUK298yjHsyAc8KWqOWK6X6V0B5LGB+OazucvbHrEu0C6nFwr4bGfA1sLG7jeJe8hRtgMsPCsaYpi4JnlJz9b+lX3D7y6gUapA645Ooo8GSmVlxNovZZom3MCnA05U9PDb1qsnhjuJIzKoI9rSRR4ENkH4bVL/akbftYYSfENiguJ8SihWJ4IXLCQMQpB5eprS527sR4muKJ+LEJbovT3vxqTs1xGKyRu8BLFjjBGRsR19ag4kdUSMzqowc6vOq6KAOvzcsb+YNJcnGdoNRuNM2kvGIJ4u7Z5iGYE6l2G9EWHELaORzLdZypALBs86w/s0qnZM+hqRO/j3JkUeppi1MvaB8MSykIJnYY3lXl6rXz9xhZlvrkxKWiEpGTvucmve0J9nJJZ8yLknnzFeP2czCW+kkwdUwyf5aqLrkKr4MqLhlPvxoc+OM0VbMxlSI24jLHmfx5VpJL61OkMkb52GU51J2gax7qxuIEiDNpyYxuNtxTE9y6Kqn2eqcLTu+zlgnhbxD/iKsuFL/AHaVgcEKd/DagU9zhNov/wAaf/iiLG8jit3ikMZEgIZWONvWlQdTTZU03FpAFzcyQn3JHLDnhT/3/wAqSGZ5ynvZZZMEZ5+NFSQ2czBh3i42xFcAj7xUkENrBp0JLhW1b6Tk/DFO+N9mFYZr0VPGGaO6t2dQY0U5yOe55/bTeHolxeK+ogsAwTSQFOfs546VZ39vDeT94LiSMaQCjISCfhUsMVrE4dJ4tWNy+oZ8uVXK2+C5Rf4VkUDLezvhdJXGRsef9KVWAACTu7wF5H1HQ4I+zNKpFNKmFCLoqFp4qaOzb95gPTepu4hiGqVtvEnFZtpsv8AApZyAMnwolIVVcyyBRy5jahbziNvCSLZlc/6GyPiarRPLLOrSvtq2AOAPQVfkjHgJYpS5PReFdn4pLaKV2IDKDjG9UvbTh8PDzE8RY94u4x1BracFJPCrY4x7g65rMfKOVWC3JAPPnTsySxsHE3vRhQ2uRc7Dzb8q2HZ3hkN9bOGTOkjfcc6xAnwwwD+Feh/J9IXguxgbaNvDnWLSNOdGrUpqFgl32eVBLJthXK+OMVULDaI4V11kOBvXoEhjkW+jOxDn7SgNeXzTFbrJCpiTJ386fqIxhTQnBKU7TLG8jtHx3kKE+JGfxoB7Gzf3kUKPrVyZ+8AP0gM8vWnQuzRllAXHXG9Y3Lc6NSjSIzavCM29zMF/iIX7/wBKEm47eWp31uPGSLSPt2zRrK8h3LHz5D7agkgKDVpLY6nlU3NMvan2cbtVA1gRcBllyD82MqfeHLevJblrwNKItJhZtRHXOAPyr1ZrJbmI95AmnPNhgVmpeA2MqstvHM0md2iYhR+OadDVJdinpr6ZhQ06AaomAPUHP60dazi7nt4GjYa5lAygwM7fpWkXszOqkxToRnlIgP31234NxCC4RxDFIFkVgyt1BG+/OnLUwYD0017PVriILBBFGc6fd8OQx+VDCORUcd0WyNiN8VmuIcT45GkfuSKQxw8cWTnHxFG2N3xtYsziF/HKcvUg0DnHsDxTDHUqfeQj1FMJYHIJ8sE0l45MrETWbHHVX/UVJ/a9kw+eiZM89UefvFUpRfsjhJeiM3Ey/wCa/oTmue1zjctn1FSrccMn/ZyxD+fT9xpxs4nGY5GI8diKYl+MW/8AUCtfS9Qh9RSp8vDpAMqwI8xilR1MDgAk4hdyfSuZB5IoX+tCl1dveUu31mJY/fQvebZWMt/qc1IjTN9EjB+ou321y5ZWzqLGkSySYONRAHPApqSnUNCaj45zTVg1bySb/wC6pMRxDIjLEdScfdQqfNjNvo9n7PP3nBbNvGIVnPlGRnt7YALjJGWPX0pvZ3tB3fBreLCh4xjSPWi+0Fub+0ikuc/NXCgAHmrYrrZ5rw8ezmY01l5PLZD72GdgAeS1tewHEYrRbsaDlwp8OWf1qn7ScPtuG8Wmhji1YIK5PQ0PaXEyvsQinbFczT5fHks6OWHlx8Gq4nxeSSa5CsFWTBAXnyxWWKqrmRVyxbOW51IZx3uRlj1K1DKdTNnLA8t+VHn1DyMDDhWMdPIzKBv+JrsOe7cb5x1rgBCgFfsrqukaEEgnoBSIy5GNcDoCxlCspx0Zm/Kr20ijjtZ1ciRipIA6VU2dpPO4Zl0J51cBEsVbQS7EYNbMT/TNkXKopmQsmZdoh0J50BNJDp7pVVUzsiDGfXxqykieYMztoU9W6UHHDBE2x7xurGsbNKIII5Jd2Tu1HU8gPSj47aEhWZcKh2c88+VRLrZgCuQOS/rUrXCRyLrPX90cvMCjjSAlb6DTE8xwGIjX6TcsU4ujJ3cYOld+ex9aiN17a+iPKWybuxOCxqy4FZQcUaTQMBByNPhFzdITOW1Wytt7ZJXy4wD91cvLGN5giIBnlWgm4JcaW7gBsdKqO6eFtUwZWGwyKZLDOPaFrJGT4ZS3tjBEjAg94TjahrS1jRhuyknAxRl5HKZhvnO58q5EnuKJAykknbnihW6LCdNHLy49nRTFdzBuq/8AtKoLuKM6GXY433xtSo/NMDxxAVEasQApceJ1GpQpY7nNMgggRvmkJailiP722eg51zWdBUQvlRnl5k03AYZ3bzOwqSSJicAqo6k+832f1rg7pdyDI3Qvv93KqCQTZ3Txe6hJ/g2++tqeNx3PB5RgibCEAeIx+lYmM/vH3fUYo+HvNBzhUI3L8vspnke2hUscW7YR2huBxC8F0qYLoufLHnVasbc8ZH1ulFM6nAX38ciw2pkwkwZJGGkDkTg/Ck+w48KkQac7Y+FNkeOIb7moJblmJWEZPLOadFbb6pd264qw+hM7y8sip7JRCSSF/iNMkGBoXIJ56edE21jJPpMpIQDl1+NWnRTosIbsSp3cb5AO5HSr3h1lDcwl9WTg7+dZuXuYFKqwHiFOB6k1zh/FZY3MduSqdXJxmtenyx3fIzZcTcbiB8RuJTI8EeWYHBUUywgdFYSN3kpOTjkvkKkuGHeutopeRzkt/wB6V1U9jiJGkyHYnNIm0m6HRXxJrh1jULkAkVUOzXco0BhGDnX1aiWbugZrhs7+NOjCzaZVfWCMrjliomTo5N3hRIEbTH+9vy8a1nYydYu8UEBAuwrMLHk6fE860fArP5uQQtiXHTFbNI28qMmprYXV9eSKzG3wc7Hes9xmWaGSEyBlJbOPAVb2rSRqVlhBAbA8aou0d2lzcx4yu++eldTI90W2Yca+VB3tNhcxK01sHb948s7VA1nZynVBrRjtu2RVVKggcLqyD51Z27II1xux60Mfnw0SScOUyk4q4hfu/pacDOBSoDjk+JpNJz71KubN1Jm6EG4pk9qB3RON6fOxCIASAefnSpVgNS7ILnbYbDypvDwMk4HI0qVChgfwwBpGLDJHImuTsxuQCxI8CaVKr9Aew20ALyZ6Lt5VUXjEyAEkjPU0qVCGhttzPkf1o3lFkc8c6VKrZbH8L3mbO/uirO692A4226UqVUwJdmf4mzDSASBjlmiLRRpQYGAhwMcqVKiQcugy3A0yHAzig7j/ABRHQLsKVKowUVPGCdcQztjlVrbgDAAwAOQpUqNdEl0Sx/tE9a0HZsnvpNz9L9aVKt2h/sjFqv5suZicjesvx5V/tRRpGMDp60qVdXJ/NmHF9kUNx/iAPM1ccPJ9zelSpeH7BZejNcZ/bN/GaVKlXKn9mdHH9Uf/2Q=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g;base64,/9j/4AAQSkZJRgABAQAAAQABAAD/2wBDAAkGBwgHBgkIBwgKCgkLDRYPDQwMDRsUFRAWIB0iIiAdHx8kKDQsJCYxJx8fLT0tMTU3Ojo6Iys/RD84QzQ5Ojf/2wBDAQoKCg0MDRoPDxo3JR8lNzc3Nzc3Nzc3Nzc3Nzc3Nzc3Nzc3Nzc3Nzc3Nzc3Nzc3Nzc3Nzc3Nzc3Nzc3Nzc3Nzf/wAARCACCAMcDASIAAhEBAxEB/8QAHAAAAQUBAQEAAAAAAAAAAAAABAACAwUGAQcI/8QAQBAAAgEDAgMFAwkFCQADAAAAAQIDAAQREiEFMUEGE1FhcRQigQcjMlKRobHB0TNCcoLhFSQ0Q2KSovDxY3Oy/8QAGQEAAgMBAAAAAAAAAAAAAAAAAgMAAQQF/8QAIxEAAgIBBAIDAQEAAAAAAAAAAAECEQMEEiExE0EiMlEzYf/aAAwDAQACEQMRAD8Acj1NDqkcJGrMx2AUZJrjcOnUe6VceVNRbm2cSIJEZTkMuRg+orNbQzhhMiSQtplRkbwYEGkr0rvit9exrHd3EkqqcqJNyDQyyGpvJtDhIKer0CJKkEnnU3k2ByyU8SUCsnnUgk86veTaGhz0p4ncciPsoIS4p4mHWr8jRWwLWXNSoS3IUAb6zicd++j/AFFTj7cYrQ8IPDbnSROrL4qcj7RSp5qDWLgA0NjOKhdyprS31xYWckcQto5RIMKRIBlvA55bb5rMdrO0vCeF3aQ2tk90c/OvG+FXyBxuf++gLUsvx30c1nwpazTIuIQ3Vqk6QTRBxkLKulh6ioWuF8KdHJYDhTJy9NLmhjODXDLmjUgaJ2eo2eoi+etMZvOpuJRIz1Gz1GWqWztJ76burddT4z9IAD4mpuJRCzVGzVLdwSWsxhlKaxz0uGH2gmhmNSyqOM1Ko2alU3Eo0ASUbjS3wxXff5NGfgQayM3HuKwcRuYUIeNJmVcqDgAnFWNv2judhPaD1XIoXmiuxnhlXBdukTDEiD+ZcVE1hbSbqCP4TTbfjlrIBrVoyeeRRK3FnLuChz4iq3wYO2SAn4Wf3JfgdqgeyuUP0M+lXaxIwHdOwz4Eml3Lj6LgnzFRqL6LUmUB1KcMCPUYqe0MDyhbmV44/rImo/iKtXjc7NGGHkc0NJBASdcJU9SBj8Kra/QSkBzFFkIicunRiukn4ZOKaGog2cROI5dPkd6ieymX6OlvQ0DTQSkhjSKDkIzHyx+OaikZsO8VuBJjIIcIxPqB+NOZXT6SkVJLJAQvcrKDj3tZByfLAFC1fYSlRJwn5Ln4larxCbjOmSf3x8wHZT5knnn7DVRxKy4nwy9Nnb3Nndeykp35Q5Y8+nXffzq2hubyJdNvLMq5zhGIGfHnUQglPJQATk5PWqktyqi4ylH2Uct52jAwosmH8J/M1c8Kj4meGe1cTFuCW2EbqCB02zk0ZFw/WPecg+FER8Mh/eLn40ai0DKaZXmTNc155VdR2Fuv+WPic1OLeJcYRP8AaKPaxbaM+qu30VY+gpGOTOND59DWhbCqfIZwKr2uwF2jPnv1otoNleLeYnHdt8acLSbqAPWp2vj0Vfiaia8fppHoM1EkU2NNk55uB5Vz2Bert8BXGuJ2+iX+CVG3tb/uTH4EUSool9gj66j/ADUqGNteNv3TfFx+tKjoo877ScTvrLtTxKKKYBRdNgMM4yf61pbe5nVBqYMRz93Gay/bpNPazin/ANwP2qDWpslyoNZc3SNcVSLOOS5wNVtqH8J3qZZgD79vpPpitdwHg1ne8HgmMqJKc6sn4DalNwyCMOUJYJncHNDHTynyhb1MIumZqO6jUgqXU+INV57TyrxNIu8nMYQAO41KGLYH4VvV4HaSsiTO3dn6QGAfhmqrj3Z3s/ZtbvonRHk+edAC+AAQVJ5HJH3mq8E4q2i454T4RTLxW4173CnPxo6DiRYfOOp9BVDJFCl6y2xZ4QSEL/SK9M+eK0tlYQMoJhQnAx7oJOaCO99BTlCPLIZOJW42kGfhn8ai/tCwcf5ieYB/LNWpsogrMIwDq04CDwzVMbNJZZAVYNr0gLjrTH5I9i4vHPofdSGMKUJZWGctUCTyuMpDn7aNuosW8f8ACfxp/CbfXY3EoGTGcgfAn8qYk5Oim0lYGvtbfRix8BUiwXh6Y/mFH2RaS7MTABQCcjPRQfxqz4fZ3SXKpeWJMXvFnIIwACRy23xTlp2K88fRTWUUiTOsrZ93OM5FZ67+UThdpcSw+z3sjROyNoiGMg4OMtWuixJPI6poDKp0/Vz0rwS+IN/dt43Ep/5mqxxTbTDb9noT/Kfaj9nwy8PrIi/rUS/KVLcXEUMXCyveOqAvcZ5nHQV55RfB118Z4ev1rqIf8hTNiAtnvkqYt5D4A4qvs7dJXfWitjGMiradf7q/oTQ/B48yP5n8jSbuSQT4TZ1eHHmLf/h/SnCxlzgQMM/CruO6DkISQAc5Pl/7UMjMkj6m2P0cUxNGR5pFZDw64nYrFBqI5jPKiU4DfE/sYh6sKseFsFEz6gTkY357mre0m188Z8RTUol+R3RnR2evzyEC+rGlWtL6ULHpSq+RlI+VPlFwna6+HLUI2/4LWs4fFmJT4gH7q72ngV+1SF7dJIyib93nG3U0fFEUA0ocdMDauZlnfFHQS4Rs+zciRcKjWRCMnZ9O3Tb/AL40ZIiaJV1HS0ZxsQMj+lZfgvHBHCIbmwuIkVsFpJIlB88FwaPl43wm2cSvxO3jQqylWmX3iRjx8a1YnS4OXlxy8jdcF4zKJY2GpgSRuDt51W9qh3llCQCDqyQRuMqP0q2sZLO+tY5QwdNIKkHY8zkUF2oYS2Mb7Y1YHwyKLJO8bRWnpZaMLGh9rUYrZ2UfviNcAkLufQ1lUA9rTathaB04hbyJ3SgLg62wTkdKVpeXRr1X0OwWjrKSzgbjI5E+7VJJEBcyhlyO/AII9a2TmNpQ0kihiTkF9sY/9rMcReNJ9gQWuwhOdsliBj7a0ZY8oz4HwyG8X+5xnHRh99S8BITh12eowQP5WpXy4s0/m/GmcJi7zh1yCcDHPfng+FIx8ZEaJ842S2DO91MZFCgD3cjGRp50bwG5uZ7u5FxPPJEsEhGpiVBGMfjQnDrJ4u8OrWmRk7nG58RVjwHhV1HNeGeJmRoHWPX9bO2M8jXQfsxQXRW27IhJZgBoUA+g3rzSTsG0s0jtdXKa3LY0R9ST4+deliMIZtechgp9cCq88e4J3jKeJ2YIOCDMBj7a5yk1J0dCk0jCr8noPO/uf9kf61PY9iYrHidnMZ72QxTJJkJHpGG671uY+KcKkI7viFm38Nwh/OiVltpf2c0b9PdYH86LySK2oMneNrZgrqSRsM1zgiAsxBBxncHPSoZk/umpWGcDcGpeDLksBtlsZ8tqqP2QMvqwp0ZTgHOXxz5b08MiINTPk+8FLZJz412XABKbAHcAnP41WNNMWYE6grjDD6p/PnTKOequi4twvssmW0tnapre5MNyBqyGACr41nri9eGWNMasnOC2BzO3lyNObiEutMZJxnPPTvtmj6YUlybGe+i7ghmKknA2pViZOISy3awu2cDVjYgfHx5UqZGcaLW4AyznJZqaYc9a6tPFc62dEyPaHs6vE+JWkrCPuonbvQ2cuDjAG3lRkPAbOO6srmOMRtZOXhVMKuT1O3lmrqRQXPrT+7+bOACSMYPWmJugfdBTdorzBR5NRGxJIP5ULd8VuLuLu5DqUHI3JxUK298yjHsyAc8KWqOWK6X6V0B5LGB+OazucvbHrEu0C6nFwr4bGfA1sLG7jeJe8hRtgMsPCsaYpi4JnlJz9b+lX3D7y6gUapA645Ooo8GSmVlxNovZZom3MCnA05U9PDb1qsnhjuJIzKoI9rSRR4ENkH4bVL/akbftYYSfENiguJ8SihWJ4IXLCQMQpB5eprS527sR4muKJ+LEJbovT3vxqTs1xGKyRu8BLFjjBGRsR19ag4kdUSMzqowc6vOq6KAOvzcsb+YNJcnGdoNRuNM2kvGIJ4u7Z5iGYE6l2G9EWHELaORzLdZypALBs86w/s0qnZM+hqRO/j3JkUeppi1MvaB8MSykIJnYY3lXl6rXz9xhZlvrkxKWiEpGTvucmve0J9nJJZ8yLknnzFeP2czCW+kkwdUwyf5aqLrkKr4MqLhlPvxoc+OM0VbMxlSI24jLHmfx5VpJL61OkMkb52GU51J2gax7qxuIEiDNpyYxuNtxTE9y6Kqn2eqcLTu+zlgnhbxD/iKsuFL/AHaVgcEKd/DagU9zhNov/wAaf/iiLG8jit3ikMZEgIZWONvWlQdTTZU03FpAFzcyQn3JHLDnhT/3/wAqSGZ5ynvZZZMEZ5+NFSQ2czBh3i42xFcAj7xUkENrBp0JLhW1b6Tk/DFO+N9mFYZr0VPGGaO6t2dQY0U5yOe55/bTeHolxeK+ogsAwTSQFOfs546VZ39vDeT94LiSMaQCjISCfhUsMVrE4dJ4tWNy+oZ8uVXK2+C5Rf4VkUDLezvhdJXGRsef9KVWAACTu7wF5H1HQ4I+zNKpFNKmFCLoqFp4qaOzb95gPTepu4hiGqVtvEnFZtpsv8AApZyAMnwolIVVcyyBRy5jahbziNvCSLZlc/6GyPiarRPLLOrSvtq2AOAPQVfkjHgJYpS5PReFdn4pLaKV2IDKDjG9UvbTh8PDzE8RY94u4x1BracFJPCrY4x7g65rMfKOVWC3JAPPnTsySxsHE3vRhQ2uRc7Dzb8q2HZ3hkN9bOGTOkjfcc6xAnwwwD+Feh/J9IXguxgbaNvDnWLSNOdGrUpqFgl32eVBLJthXK+OMVULDaI4V11kOBvXoEhjkW+jOxDn7SgNeXzTFbrJCpiTJ386fqIxhTQnBKU7TLG8jtHx3kKE+JGfxoB7Gzf3kUKPrVyZ+8AP0gM8vWnQuzRllAXHXG9Y3Lc6NSjSIzavCM29zMF/iIX7/wBKEm47eWp31uPGSLSPt2zRrK8h3LHz5D7agkgKDVpLY6nlU3NMvan2cbtVA1gRcBllyD82MqfeHLevJblrwNKItJhZtRHXOAPyr1ZrJbmI95AmnPNhgVmpeA2MqstvHM0md2iYhR+OadDVJdinpr6ZhQ06AaomAPUHP60dazi7nt4GjYa5lAygwM7fpWkXszOqkxToRnlIgP31234NxCC4RxDFIFkVgyt1BG+/OnLUwYD0017PVriILBBFGc6fd8OQx+VDCORUcd0WyNiN8VmuIcT45GkfuSKQxw8cWTnHxFG2N3xtYsziF/HKcvUg0DnHsDxTDHUqfeQj1FMJYHIJ8sE0l45MrETWbHHVX/UVJ/a9kw+eiZM89UefvFUpRfsjhJeiM3Ey/wCa/oTmue1zjctn1FSrccMn/ZyxD+fT9xpxs4nGY5GI8diKYl+MW/8AUCtfS9Qh9RSp8vDpAMqwI8xilR1MDgAk4hdyfSuZB5IoX+tCl1dveUu31mJY/fQvebZWMt/qc1IjTN9EjB+ou321y5ZWzqLGkSySYONRAHPApqSnUNCaj45zTVg1bySb/wC6pMRxDIjLEdScfdQqfNjNvo9n7PP3nBbNvGIVnPlGRnt7YALjJGWPX0pvZ3tB3fBreLCh4xjSPWi+0Fub+0ikuc/NXCgAHmrYrrZ5rw8ezmY01l5PLZD72GdgAeS1tewHEYrRbsaDlwp8OWf1qn7ScPtuG8Wmhji1YIK5PQ0PaXEyvsQinbFczT5fHks6OWHlx8Gq4nxeSSa5CsFWTBAXnyxWWKqrmRVyxbOW51IZx3uRlj1K1DKdTNnLA8t+VHn1DyMDDhWMdPIzKBv+JrsOe7cb5x1rgBCgFfsrqukaEEgnoBSIy5GNcDoCxlCspx0Zm/Kr20ijjtZ1ciRipIA6VU2dpPO4Zl0J51cBEsVbQS7EYNbMT/TNkXKopmQsmZdoh0J50BNJDp7pVVUzsiDGfXxqykieYMztoU9W6UHHDBE2x7xurGsbNKIII5Jd2Tu1HU8gPSj47aEhWZcKh2c88+VRLrZgCuQOS/rUrXCRyLrPX90cvMCjjSAlb6DTE8xwGIjX6TcsU4ujJ3cYOld+ex9aiN17a+iPKWybuxOCxqy4FZQcUaTQMBByNPhFzdITOW1Wytt7ZJXy4wD91cvLGN5giIBnlWgm4JcaW7gBsdKqO6eFtUwZWGwyKZLDOPaFrJGT4ZS3tjBEjAg94TjahrS1jRhuyknAxRl5HKZhvnO58q5EnuKJAykknbnihW6LCdNHLy49nRTFdzBuq/8AtKoLuKM6GXY433xtSo/NMDxxAVEasQApceJ1GpQpY7nNMgggRvmkJailiP722eg51zWdBUQvlRnl5k03AYZ3bzOwqSSJicAqo6k+832f1rg7pdyDI3Qvv93KqCQTZ3Txe6hJ/g2++tqeNx3PB5RgibCEAeIx+lYmM/vH3fUYo+HvNBzhUI3L8vspnke2hUscW7YR2huBxC8F0qYLoufLHnVasbc8ZH1ulFM6nAX38ciw2pkwkwZJGGkDkTg/Ck+w48KkQac7Y+FNkeOIb7moJblmJWEZPLOadFbb6pd264qw+hM7y8sip7JRCSSF/iNMkGBoXIJ56edE21jJPpMpIQDl1+NWnRTosIbsSp3cb5AO5HSr3h1lDcwl9WTg7+dZuXuYFKqwHiFOB6k1zh/FZY3MduSqdXJxmtenyx3fIzZcTcbiB8RuJTI8EeWYHBUUywgdFYSN3kpOTjkvkKkuGHeutopeRzkt/wB6V1U9jiJGkyHYnNIm0m6HRXxJrh1jULkAkVUOzXco0BhGDnX1aiWbugZrhs7+NOjCzaZVfWCMrjliomTo5N3hRIEbTH+9vy8a1nYydYu8UEBAuwrMLHk6fE860fArP5uQQtiXHTFbNI28qMmprYXV9eSKzG3wc7Hes9xmWaGSEyBlJbOPAVb2rSRqVlhBAbA8aou0d2lzcx4yu++eldTI90W2Yca+VB3tNhcxK01sHb948s7VA1nZynVBrRjtu2RVVKggcLqyD51Z27II1xux60Mfnw0SScOUyk4q4hfu/pacDOBSoDjk+JpNJz71KubN1Jm6EG4pk9qB3RON6fOxCIASAefnSpVgNS7ILnbYbDypvDwMk4HI0qVChgfwwBpGLDJHImuTsxuQCxI8CaVKr9Aew20ALyZ6Lt5VUXjEyAEkjPU0qVCGhttzPkf1o3lFkc8c6VKrZbH8L3mbO/uirO692A4226UqVUwJdmf4mzDSASBjlmiLRRpQYGAhwMcqVKiQcugy3A0yHAzig7j/ABRHQLsKVKowUVPGCdcQztjlVrbgDAAwAOQpUqNdEl0Sx/tE9a0HZsnvpNz9L9aVKt2h/sjFqv5suZicjesvx5V/tRRpGMDp60qVdXJ/NmHF9kUNx/iAPM1ccPJ9zelSpeH7BZejNcZ/bN/GaVKlXKn9mdHH9Uf/2Q==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data:image/jpg;base64,/9j/4AAQSkZJRgABAQAAAQABAAD/2wBDAAkGBwgHBgkIBwgKCgkLDRYPDQwMDRsUFRAWIB0iIiAdHx8kKDQsJCYxJx8fLT0tMTU3Ojo6Iys/RD84QzQ5Ojf/2wBDAQoKCg0MDRoPDxo3JR8lNzc3Nzc3Nzc3Nzc3Nzc3Nzc3Nzc3Nzc3Nzc3Nzc3Nzc3Nzc3Nzc3Nzc3Nzc3Nzc3Nzf/wAARCACCAMcDASIAAhEBAxEB/8QAHAAAAQUBAQEAAAAAAAAAAAAABAACAwUGAQcI/8QAQBAAAgEDAgMFAwkFCQADAAAAAQIDAAQREiEFMUEGE1FhcRQigQcjMlKRobHB0TNCcoLhFSQ0Q2KSovDxY3Oy/8QAGQEAAgMBAAAAAAAAAAAAAAAAAgMAAQQF/8QAIxEAAgIBBAIDAQEAAAAAAAAAAAECEQMEEiExE0EiMlEzYf/aAAwDAQACEQMRAD8Acj1NDqkcJGrMx2AUZJrjcOnUe6VceVNRbm2cSIJEZTkMuRg+orNbQzhhMiSQtplRkbwYEGkr0rvit9exrHd3EkqqcqJNyDQyyGpvJtDhIKer0CJKkEnnU3k2ByyU8SUCsnnUgk86veTaGhz0p4ncciPsoIS4p4mHWr8jRWwLWXNSoS3IUAb6zicd++j/AFFTj7cYrQ8IPDbnSROrL4qcj7RSp5qDWLgA0NjOKhdyprS31xYWckcQto5RIMKRIBlvA55bb5rMdrO0vCeF3aQ2tk90c/OvG+FXyBxuf++gLUsvx30c1nwpazTIuIQ3Vqk6QTRBxkLKulh6ioWuF8KdHJYDhTJy9NLmhjODXDLmjUgaJ2eo2eoi+etMZvOpuJRIz1Gz1GWqWztJ76burddT4z9IAD4mpuJRCzVGzVLdwSWsxhlKaxz0uGH2gmhmNSyqOM1Ko2alU3Eo0ASUbjS3wxXff5NGfgQayM3HuKwcRuYUIeNJmVcqDgAnFWNv2judhPaD1XIoXmiuxnhlXBdukTDEiD+ZcVE1hbSbqCP4TTbfjlrIBrVoyeeRRK3FnLuChz4iq3wYO2SAn4Wf3JfgdqgeyuUP0M+lXaxIwHdOwz4Eml3Lj6LgnzFRqL6LUmUB1KcMCPUYqe0MDyhbmV44/rImo/iKtXjc7NGGHkc0NJBASdcJU9SBj8Kra/QSkBzFFkIicunRiukn4ZOKaGog2cROI5dPkd6ieymX6OlvQ0DTQSkhjSKDkIzHyx+OaikZsO8VuBJjIIcIxPqB+NOZXT6SkVJLJAQvcrKDj3tZByfLAFC1fYSlRJwn5Ln4larxCbjOmSf3x8wHZT5knnn7DVRxKy4nwy9Nnb3Nndeykp35Q5Y8+nXffzq2hubyJdNvLMq5zhGIGfHnUQglPJQATk5PWqktyqi4ylH2Uct52jAwosmH8J/M1c8Kj4meGe1cTFuCW2EbqCB02zk0ZFw/WPecg+FER8Mh/eLn40ai0DKaZXmTNc155VdR2Fuv+WPic1OLeJcYRP8AaKPaxbaM+qu30VY+gpGOTOND59DWhbCqfIZwKr2uwF2jPnv1otoNleLeYnHdt8acLSbqAPWp2vj0Vfiaia8fppHoM1EkU2NNk55uB5Vz2Bert8BXGuJ2+iX+CVG3tb/uTH4EUSool9gj66j/ADUqGNteNv3TfFx+tKjoo877ScTvrLtTxKKKYBRdNgMM4yf61pbe5nVBqYMRz93Gay/bpNPazin/ANwP2qDWpslyoNZc3SNcVSLOOS5wNVtqH8J3qZZgD79vpPpitdwHg1ne8HgmMqJKc6sn4DalNwyCMOUJYJncHNDHTynyhb1MIumZqO6jUgqXU+INV57TyrxNIu8nMYQAO41KGLYH4VvV4HaSsiTO3dn6QGAfhmqrj3Z3s/ZtbvonRHk+edAC+AAQVJ5HJH3mq8E4q2i454T4RTLxW4173CnPxo6DiRYfOOp9BVDJFCl6y2xZ4QSEL/SK9M+eK0tlYQMoJhQnAx7oJOaCO99BTlCPLIZOJW42kGfhn8ai/tCwcf5ieYB/LNWpsogrMIwDq04CDwzVMbNJZZAVYNr0gLjrTH5I9i4vHPofdSGMKUJZWGctUCTyuMpDn7aNuosW8f8ACfxp/CbfXY3EoGTGcgfAn8qYk5Oim0lYGvtbfRix8BUiwXh6Y/mFH2RaS7MTABQCcjPRQfxqz4fZ3SXKpeWJMXvFnIIwACRy23xTlp2K88fRTWUUiTOsrZ93OM5FZ67+UThdpcSw+z3sjROyNoiGMg4OMtWuixJPI6poDKp0/Vz0rwS+IN/dt43Ep/5mqxxTbTDb9noT/Kfaj9nwy8PrIi/rUS/KVLcXEUMXCyveOqAvcZ5nHQV55RfB118Z4ev1rqIf8hTNiAtnvkqYt5D4A4qvs7dJXfWitjGMiradf7q/oTQ/B48yP5n8jSbuSQT4TZ1eHHmLf/h/SnCxlzgQMM/CruO6DkISQAc5Pl/7UMjMkj6m2P0cUxNGR5pFZDw64nYrFBqI5jPKiU4DfE/sYh6sKseFsFEz6gTkY357mre0m188Z8RTUol+R3RnR2evzyEC+rGlWtL6ULHpSq+RlI+VPlFwna6+HLUI2/4LWs4fFmJT4gH7q72ngV+1SF7dJIyib93nG3U0fFEUA0ocdMDauZlnfFHQS4Rs+zciRcKjWRCMnZ9O3Tb/AL40ZIiaJV1HS0ZxsQMj+lZfgvHBHCIbmwuIkVsFpJIlB88FwaPl43wm2cSvxO3jQqylWmX3iRjx8a1YnS4OXlxy8jdcF4zKJY2GpgSRuDt51W9qh3llCQCDqyQRuMqP0q2sZLO+tY5QwdNIKkHY8zkUF2oYS2Mb7Y1YHwyKLJO8bRWnpZaMLGh9rUYrZ2UfviNcAkLufQ1lUA9rTathaB04hbyJ3SgLg62wTkdKVpeXRr1X0OwWjrKSzgbjI5E+7VJJEBcyhlyO/AII9a2TmNpQ0kihiTkF9sY/9rMcReNJ9gQWuwhOdsliBj7a0ZY8oz4HwyG8X+5xnHRh99S8BITh12eowQP5WpXy4s0/m/GmcJi7zh1yCcDHPfng+FIx8ZEaJ842S2DO91MZFCgD3cjGRp50bwG5uZ7u5FxPPJEsEhGpiVBGMfjQnDrJ4u8OrWmRk7nG58RVjwHhV1HNeGeJmRoHWPX9bO2M8jXQfsxQXRW27IhJZgBoUA+g3rzSTsG0s0jtdXKa3LY0R9ST4+deliMIZtechgp9cCq88e4J3jKeJ2YIOCDMBj7a5yk1J0dCk0jCr8noPO/uf9kf61PY9iYrHidnMZ72QxTJJkJHpGG671uY+KcKkI7viFm38Nwh/OiVltpf2c0b9PdYH86LySK2oMneNrZgrqSRsM1zgiAsxBBxncHPSoZk/umpWGcDcGpeDLksBtlsZ8tqqP2QMvqwp0ZTgHOXxz5b08MiINTPk+8FLZJz412XABKbAHcAnP41WNNMWYE6grjDD6p/PnTKOequi4twvssmW0tnapre5MNyBqyGACr41nri9eGWNMasnOC2BzO3lyNObiEutMZJxnPPTvtmj6YUlybGe+i7ghmKknA2pViZOISy3awu2cDVjYgfHx5UqZGcaLW4AyznJZqaYc9a6tPFc62dEyPaHs6vE+JWkrCPuonbvQ2cuDjAG3lRkPAbOO6srmOMRtZOXhVMKuT1O3lmrqRQXPrT+7+bOACSMYPWmJugfdBTdorzBR5NRGxJIP5ULd8VuLuLu5DqUHI3JxUK298yjHsyAc8KWqOWK6X6V0B5LGB+OazucvbHrEu0C6nFwr4bGfA1sLG7jeJe8hRtgMsPCsaYpi4JnlJz9b+lX3D7y6gUapA645Ooo8GSmVlxNovZZom3MCnA05U9PDb1qsnhjuJIzKoI9rSRR4ENkH4bVL/akbftYYSfENiguJ8SihWJ4IXLCQMQpB5eprS527sR4muKJ+LEJbovT3vxqTs1xGKyRu8BLFjjBGRsR19ag4kdUSMzqowc6vOq6KAOvzcsb+YNJcnGdoNRuNM2kvGIJ4u7Z5iGYE6l2G9EWHELaORzLdZypALBs86w/s0qnZM+hqRO/j3JkUeppi1MvaB8MSykIJnYY3lXl6rXz9xhZlvrkxKWiEpGTvucmve0J9nJJZ8yLknnzFeP2czCW+kkwdUwyf5aqLrkKr4MqLhlPvxoc+OM0VbMxlSI24jLHmfx5VpJL61OkMkb52GU51J2gax7qxuIEiDNpyYxuNtxTE9y6Kqn2eqcLTu+zlgnhbxD/iKsuFL/AHaVgcEKd/DagU9zhNov/wAaf/iiLG8jit3ikMZEgIZWONvWlQdTTZU03FpAFzcyQn3JHLDnhT/3/wAqSGZ5ynvZZZMEZ5+NFSQ2czBh3i42xFcAj7xUkENrBp0JLhW1b6Tk/DFO+N9mFYZr0VPGGaO6t2dQY0U5yOe55/bTeHolxeK+ogsAwTSQFOfs546VZ39vDeT94LiSMaQCjISCfhUsMVrE4dJ4tWNy+oZ8uVXK2+C5Rf4VkUDLezvhdJXGRsef9KVWAACTu7wF5H1HQ4I+zNKpFNKmFCLoqFp4qaOzb95gPTepu4hiGqVtvEnFZtpsv8AApZyAMnwolIVVcyyBRy5jahbziNvCSLZlc/6GyPiarRPLLOrSvtq2AOAPQVfkjHgJYpS5PReFdn4pLaKV2IDKDjG9UvbTh8PDzE8RY94u4x1BracFJPCrY4x7g65rMfKOVWC3JAPPnTsySxsHE3vRhQ2uRc7Dzb8q2HZ3hkN9bOGTOkjfcc6xAnwwwD+Feh/J9IXguxgbaNvDnWLSNOdGrUpqFgl32eVBLJthXK+OMVULDaI4V11kOBvXoEhjkW+jOxDn7SgNeXzTFbrJCpiTJ386fqIxhTQnBKU7TLG8jtHx3kKE+JGfxoB7Gzf3kUKPrVyZ+8AP0gM8vWnQuzRllAXHXG9Y3Lc6NSjSIzavCM29zMF/iIX7/wBKEm47eWp31uPGSLSPt2zRrK8h3LHz5D7agkgKDVpLY6nlU3NMvan2cbtVA1gRcBllyD82MqfeHLevJblrwNKItJhZtRHXOAPyr1ZrJbmI95AmnPNhgVmpeA2MqstvHM0md2iYhR+OadDVJdinpr6ZhQ06AaomAPUHP60dazi7nt4GjYa5lAygwM7fpWkXszOqkxToRnlIgP31234NxCC4RxDFIFkVgyt1BG+/OnLUwYD0017PVriILBBFGc6fd8OQx+VDCORUcd0WyNiN8VmuIcT45GkfuSKQxw8cWTnHxFG2N3xtYsziF/HKcvUg0DnHsDxTDHUqfeQj1FMJYHIJ8sE0l45MrETWbHHVX/UVJ/a9kw+eiZM89UefvFUpRfsjhJeiM3Ey/wCa/oTmue1zjctn1FSrccMn/ZyxD+fT9xpxs4nGY5GI8diKYl+MW/8AUCtfS9Qh9RSp8vDpAMqwI8xilR1MDgAk4hdyfSuZB5IoX+tCl1dveUu31mJY/fQvebZWMt/qc1IjTN9EjB+ou321y5ZWzqLGkSySYONRAHPApqSnUNCaj45zTVg1bySb/wC6pMRxDIjLEdScfdQqfNjNvo9n7PP3nBbNvGIVnPlGRnt7YALjJGWPX0pvZ3tB3fBreLCh4xjSPWi+0Fub+0ikuc/NXCgAHmrYrrZ5rw8ezmY01l5PLZD72GdgAeS1tewHEYrRbsaDlwp8OWf1qn7ScPtuG8Wmhji1YIK5PQ0PaXEyvsQinbFczT5fHks6OWHlx8Gq4nxeSSa5CsFWTBAXnyxWWKqrmRVyxbOW51IZx3uRlj1K1DKdTNnLA8t+VHn1DyMDDhWMdPIzKBv+JrsOe7cb5x1rgBCgFfsrqukaEEgnoBSIy5GNcDoCxlCspx0Zm/Kr20ijjtZ1ciRipIA6VU2dpPO4Zl0J51cBEsVbQS7EYNbMT/TNkXKopmQsmZdoh0J50BNJDp7pVVUzsiDGfXxqykieYMztoU9W6UHHDBE2x7xurGsbNKIII5Jd2Tu1HU8gPSj47aEhWZcKh2c88+VRLrZgCuQOS/rUrXCRyLrPX90cvMCjjSAlb6DTE8xwGIjX6TcsU4ujJ3cYOld+ex9aiN17a+iPKWybuxOCxqy4FZQcUaTQMBByNPhFzdITOW1Wytt7ZJXy4wD91cvLGN5giIBnlWgm4JcaW7gBsdKqO6eFtUwZWGwyKZLDOPaFrJGT4ZS3tjBEjAg94TjahrS1jRhuyknAxRl5HKZhvnO58q5EnuKJAykknbnihW6LCdNHLy49nRTFdzBuq/8AtKoLuKM6GXY433xtSo/NMDxxAVEasQApceJ1GpQpY7nNMgggRvmkJailiP722eg51zWdBUQvlRnl5k03AYZ3bzOwqSSJicAqo6k+832f1rg7pdyDI3Qvv93KqCQTZ3Txe6hJ/g2++tqeNx3PB5RgibCEAeIx+lYmM/vH3fUYo+HvNBzhUI3L8vspnke2hUscW7YR2huBxC8F0qYLoufLHnVasbc8ZH1ulFM6nAX38ciw2pkwkwZJGGkDkTg/Ck+w48KkQac7Y+FNkeOIb7moJblmJWEZPLOadFbb6pd264qw+hM7y8sip7JRCSSF/iNMkGBoXIJ56edE21jJPpMpIQDl1+NWnRTosIbsSp3cb5AO5HSr3h1lDcwl9WTg7+dZuXuYFKqwHiFOB6k1zh/FZY3MduSqdXJxmtenyx3fIzZcTcbiB8RuJTI8EeWYHBUUywgdFYSN3kpOTjkvkKkuGHeutopeRzkt/wB6V1U9jiJGkyHYnNIm0m6HRXxJrh1jULkAkVUOzXco0BhGDnX1aiWbugZrhs7+NOjCzaZVfWCMrjliomTo5N3hRIEbTH+9vy8a1nYydYu8UEBAuwrMLHk6fE860fArP5uQQtiXHTFbNI28qMmprYXV9eSKzG3wc7Hes9xmWaGSEyBlJbOPAVb2rSRqVlhBAbA8aou0d2lzcx4yu++eldTI90W2Yca+VB3tNhcxK01sHb948s7VA1nZynVBrRjtu2RVVKggcLqyD51Z27II1xux60Mfnw0SScOUyk4q4hfu/pacDOBSoDjk+JpNJz71KubN1Jm6EG4pk9qB3RON6fOxCIASAefnSpVgNS7ILnbYbDypvDwMk4HI0qVChgfwwBpGLDJHImuTsxuQCxI8CaVKr9Aew20ALyZ6Lt5VUXjEyAEkjPU0qVCGhttzPkf1o3lFkc8c6VKrZbH8L3mbO/uirO692A4226UqVUwJdmf4mzDSASBjlmiLRRpQYGAhwMcqVKiQcugy3A0yHAzig7j/ABRHQLsKVKowUVPGCdcQztjlVrbgDAAwAOQpUqNdEl0Sx/tE9a0HZsnvpNz9L9aVKt2h/sjFqv5suZicjesvx5V/tRRpGMDp60qVdXJ/NmHF9kUNx/iAPM1ccPJ9zelSpeH7BZejNcZ/bN/GaVKlXKn9mdHH9Uf/2Q==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1388" name="Picture 12" descr="http://northcountryhardwoodfloors.com/wp-content/uploads/slideshow-gallery-pro/Hard-Wood-54653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8"/>
          <a:stretch/>
        </p:blipFill>
        <p:spPr bwMode="auto">
          <a:xfrm>
            <a:off x="980836" y="2167531"/>
            <a:ext cx="3524525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24200"/>
            <a:ext cx="3321844" cy="232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12467" y="6451009"/>
            <a:ext cx="33570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Photo: northcountryhardwoodfloors.com</a:t>
            </a:r>
          </a:p>
        </p:txBody>
      </p:sp>
    </p:spTree>
    <p:extLst>
      <p:ext uri="{BB962C8B-B14F-4D97-AF65-F5344CB8AC3E}">
        <p14:creationId xmlns:p14="http://schemas.microsoft.com/office/powerpoint/2010/main" val="3371649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Questions</a:t>
            </a:r>
          </a:p>
        </p:txBody>
      </p:sp>
      <p:grpSp>
        <p:nvGrpSpPr>
          <p:cNvPr id="6148" name="Group 9"/>
          <p:cNvGrpSpPr>
            <a:grpSpLocks/>
          </p:cNvGrpSpPr>
          <p:nvPr/>
        </p:nvGrpSpPr>
        <p:grpSpPr bwMode="auto">
          <a:xfrm>
            <a:off x="813726" y="985837"/>
            <a:ext cx="7088188" cy="4886325"/>
            <a:chOff x="1210790" y="1362075"/>
            <a:chExt cx="6437785" cy="4133850"/>
          </a:xfrm>
        </p:grpSpPr>
        <p:pic>
          <p:nvPicPr>
            <p:cNvPr id="615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5425" y="1362075"/>
              <a:ext cx="6153150" cy="413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210790" y="4420157"/>
              <a:ext cx="1524018" cy="304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149" name="TextBox 10"/>
          <p:cNvSpPr txBox="1">
            <a:spLocks noChangeArrowheads="1"/>
          </p:cNvSpPr>
          <p:nvPr/>
        </p:nvSpPr>
        <p:spPr bwMode="auto">
          <a:xfrm>
            <a:off x="316840" y="6167436"/>
            <a:ext cx="8802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Possible factors: albedo, shadows, texture, specularities, curvature, lighting direction</a:t>
            </a:r>
          </a:p>
        </p:txBody>
      </p:sp>
      <p:sp>
        <p:nvSpPr>
          <p:cNvPr id="6151" name="TextBox 12"/>
          <p:cNvSpPr txBox="1">
            <a:spLocks noChangeArrowheads="1"/>
          </p:cNvSpPr>
          <p:nvPr/>
        </p:nvSpPr>
        <p:spPr bwMode="auto">
          <a:xfrm>
            <a:off x="432727" y="1290637"/>
            <a:ext cx="6969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600"/>
              <a:t>1. </a:t>
            </a:r>
          </a:p>
        </p:txBody>
      </p:sp>
    </p:spTree>
    <p:extLst>
      <p:ext uri="{BB962C8B-B14F-4D97-AF65-F5344CB8AC3E}">
        <p14:creationId xmlns:p14="http://schemas.microsoft.com/office/powerpoint/2010/main" val="1114924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382000" cy="5135563"/>
          </a:xfrm>
        </p:spPr>
        <p:txBody>
          <a:bodyPr/>
          <a:lstStyle/>
          <a:p>
            <a:r>
              <a:rPr lang="en-US" dirty="0"/>
              <a:t>Because pixel grid is discrete, pixel intensities are determined by a range of scene points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r="34503" b="17790"/>
          <a:stretch>
            <a:fillRect/>
          </a:stretch>
        </p:blipFill>
        <p:spPr bwMode="auto">
          <a:xfrm>
            <a:off x="228600" y="2438400"/>
            <a:ext cx="441960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895600"/>
            <a:ext cx="350034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840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Color Sensing: Bayer Grid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873500"/>
            <a:ext cx="2881314" cy="205263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Estimate RGB at each cell from neighboring values</a:t>
            </a:r>
          </a:p>
        </p:txBody>
      </p:sp>
      <p:pic>
        <p:nvPicPr>
          <p:cNvPr id="29700" name="Picture 4" descr="ccd_interpo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82701"/>
            <a:ext cx="212725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BayerPatternFil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143000"/>
            <a:ext cx="56388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76200" y="6430546"/>
            <a:ext cx="3672800" cy="338554"/>
          </a:xfrm>
          <a:prstGeom prst="rect">
            <a:avLst/>
          </a:prstGeom>
          <a:noFill/>
          <a:ln w="3175">
            <a:noFill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hlinkClick r:id="rId4"/>
              </a:rPr>
              <a:t>http://en.wikipedia.org/wiki/Bayer_filter</a:t>
            </a:r>
            <a:endParaRPr lang="en-US" sz="1600" dirty="0">
              <a:solidFill>
                <a:srgbClr val="00CC99"/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075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spaces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914400" y="1219200"/>
            <a:ext cx="2649957" cy="2573960"/>
            <a:chOff x="609600" y="1371600"/>
            <a:chExt cx="4875332" cy="4953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7700" y="1371600"/>
              <a:ext cx="4686300" cy="4686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37"/>
            <p:cNvGrpSpPr>
              <a:grpSpLocks/>
            </p:cNvGrpSpPr>
            <p:nvPr/>
          </p:nvGrpSpPr>
          <p:grpSpPr bwMode="auto">
            <a:xfrm>
              <a:off x="609600" y="4953000"/>
              <a:ext cx="1371600" cy="1371600"/>
              <a:chOff x="5486400" y="4648200"/>
              <a:chExt cx="1371600" cy="1371600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 rot="10800000" flipV="1">
                <a:off x="5486400" y="5410200"/>
                <a:ext cx="838200" cy="22860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rot="16200000" flipV="1">
                <a:off x="5905500" y="4991100"/>
                <a:ext cx="762000" cy="76200"/>
              </a:xfrm>
              <a:prstGeom prst="straightConnector1">
                <a:avLst/>
              </a:prstGeom>
              <a:ln w="57150">
                <a:solidFill>
                  <a:srgbClr val="00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rot="16200000" flipH="1">
                <a:off x="6286500" y="5448300"/>
                <a:ext cx="609600" cy="533400"/>
              </a:xfrm>
              <a:prstGeom prst="straightConnector1">
                <a:avLst/>
              </a:prstGeom>
              <a:ln w="571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31"/>
            <p:cNvSpPr txBox="1">
              <a:spLocks noChangeArrowheads="1"/>
            </p:cNvSpPr>
            <p:nvPr/>
          </p:nvSpPr>
          <p:spPr bwMode="auto">
            <a:xfrm>
              <a:off x="3844056" y="1468976"/>
              <a:ext cx="1283479" cy="710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/>
                <a:t>0,1,0</a:t>
              </a:r>
            </a:p>
          </p:txBody>
        </p:sp>
        <p:sp>
          <p:nvSpPr>
            <p:cNvPr id="8" name="TextBox 32"/>
            <p:cNvSpPr txBox="1">
              <a:spLocks noChangeArrowheads="1"/>
            </p:cNvSpPr>
            <p:nvPr/>
          </p:nvSpPr>
          <p:spPr bwMode="auto">
            <a:xfrm>
              <a:off x="4201453" y="5487447"/>
              <a:ext cx="1283479" cy="710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/>
                <a:t>0,0,1</a:t>
              </a:r>
            </a:p>
          </p:txBody>
        </p:sp>
        <p:sp>
          <p:nvSpPr>
            <p:cNvPr id="9" name="TextBox 33"/>
            <p:cNvSpPr txBox="1">
              <a:spLocks noChangeArrowheads="1"/>
            </p:cNvSpPr>
            <p:nvPr/>
          </p:nvSpPr>
          <p:spPr bwMode="auto">
            <a:xfrm>
              <a:off x="609600" y="4343400"/>
              <a:ext cx="1283479" cy="710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1,0,0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962566" y="83820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RGB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7708" y="1225851"/>
            <a:ext cx="2272133" cy="2370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280063" y="83820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</a:t>
            </a: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032" y="4472097"/>
            <a:ext cx="2476500" cy="218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1654670" y="403262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HSV</a:t>
            </a:r>
          </a:p>
        </p:txBody>
      </p: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4495798" y="4721143"/>
            <a:ext cx="4074724" cy="1838426"/>
            <a:chOff x="-20805" y="1509754"/>
            <a:chExt cx="7014081" cy="3164601"/>
          </a:xfrm>
        </p:grpSpPr>
        <p:pic>
          <p:nvPicPr>
            <p:cNvPr id="19" name="Picture 7" descr="http://upload.wikimedia.org/wikipedia/commons/thumb/5/53/YCbCr-CbCr_Y0.png/120px-YCbCr-CbCr_Y0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5802" y="2057400"/>
              <a:ext cx="1828800" cy="1828802"/>
            </a:xfrm>
            <a:prstGeom prst="rect">
              <a:avLst/>
            </a:prstGeom>
            <a:noFill/>
          </p:spPr>
        </p:pic>
        <p:pic>
          <p:nvPicPr>
            <p:cNvPr id="20" name="Picture 9" descr="http://upload.wikimedia.org/wikipedia/commons/thumb/9/91/YCbCr-CbCr_Y50.png/120px-YCbCr-CbCr_Y50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95602" y="2057400"/>
              <a:ext cx="1828798" cy="1828800"/>
            </a:xfrm>
            <a:prstGeom prst="rect">
              <a:avLst/>
            </a:prstGeom>
            <a:noFill/>
          </p:spPr>
        </p:pic>
        <p:pic>
          <p:nvPicPr>
            <p:cNvPr id="21" name="Picture 11" descr="http://upload.wikimedia.org/wikipedia/commons/thumb/0/08/YCbCr-CbCr_Y100.png/120px-YCbCr-CbCr_Y100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64479" y="2089667"/>
              <a:ext cx="1828797" cy="1828800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1214459" y="1509754"/>
              <a:ext cx="1035309" cy="63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Y=0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63706" y="1509754"/>
              <a:ext cx="1366430" cy="63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Y=0.5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89057" y="1515762"/>
              <a:ext cx="1035309" cy="63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Y=1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685802" y="4038600"/>
              <a:ext cx="1752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295401" y="4038600"/>
              <a:ext cx="825597" cy="63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Cb</a:t>
              </a:r>
              <a:endParaRPr lang="en-US" dirty="0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5400000" flipH="1" flipV="1">
              <a:off x="-342898" y="2933700"/>
              <a:ext cx="1752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20805" y="2819401"/>
              <a:ext cx="737298" cy="63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Cr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241591" y="427886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YCbCr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614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4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Histograms</a:t>
            </a:r>
          </a:p>
        </p:txBody>
      </p:sp>
      <p:grpSp>
        <p:nvGrpSpPr>
          <p:cNvPr id="11" name="Group 14">
            <a:extLst>
              <a:ext uri="{FF2B5EF4-FFF2-40B4-BE49-F238E27FC236}">
                <a16:creationId xmlns:a16="http://schemas.microsoft.com/office/drawing/2014/main" id="{5E5706B1-FF26-462A-A7AE-21C20BADD248}"/>
              </a:ext>
            </a:extLst>
          </p:cNvPr>
          <p:cNvGrpSpPr>
            <a:grpSpLocks/>
          </p:cNvGrpSpPr>
          <p:nvPr/>
        </p:nvGrpSpPr>
        <p:grpSpPr bwMode="auto">
          <a:xfrm>
            <a:off x="6025376" y="2390078"/>
            <a:ext cx="2590800" cy="1524000"/>
            <a:chOff x="3552" y="1536"/>
            <a:chExt cx="1632" cy="960"/>
          </a:xfrm>
        </p:grpSpPr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2F960377-8132-42CF-B0C9-B712567B00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584"/>
              <a:ext cx="19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BF032B4C-CF2D-4E87-8D33-9E24715078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208"/>
              <a:ext cx="19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A6628BBD-A5E9-4685-9BEA-952C4133F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536"/>
              <a:ext cx="19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8C9EE0EB-4A74-43EE-AD63-541991742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1920"/>
              <a:ext cx="19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422E2DB-CCFA-49B5-B381-4015E05B90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48" y="789878"/>
            <a:ext cx="1954252" cy="1465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A3D903-3D4B-44C3-AE97-F4B64BC60F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74" y="2302494"/>
            <a:ext cx="1981201" cy="14859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820518-0269-4CCC-BA95-6841A3FC10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48" y="3860180"/>
            <a:ext cx="1967727" cy="14757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377358-D7F7-4F50-950F-897143124E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74" y="5407759"/>
            <a:ext cx="1967726" cy="14757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77ED90-5DDB-4B7A-BFF2-0AB0663DC1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85" y="5350335"/>
            <a:ext cx="2120855" cy="15906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E34614-6963-4D53-9940-22FB8DE938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92" y="3792256"/>
            <a:ext cx="2091760" cy="15688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743BE30-68E8-43E0-A628-F5A8F85E05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695" y="2300244"/>
            <a:ext cx="2050032" cy="15375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B47DBE-E77D-4CF9-A85F-A55D8F827E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881" y="736106"/>
            <a:ext cx="2026608" cy="15176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68D01C-3DF2-4EEF-81CC-75094E7FA4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52" y="1486405"/>
            <a:ext cx="4534829" cy="3401122"/>
          </a:xfrm>
          <a:prstGeom prst="rect">
            <a:avLst/>
          </a:prstGeom>
        </p:spPr>
      </p:pic>
      <p:sp>
        <p:nvSpPr>
          <p:cNvPr id="25" name="Text Box 7">
            <a:extLst>
              <a:ext uri="{FF2B5EF4-FFF2-40B4-BE49-F238E27FC236}">
                <a16:creationId xmlns:a16="http://schemas.microsoft.com/office/drawing/2014/main" id="{3196F3E1-6E9B-49D3-9E80-B48586BE1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7704" y="4676081"/>
            <a:ext cx="280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/>
              <a:t>Cumulative Histograms</a:t>
            </a:r>
          </a:p>
        </p:txBody>
      </p:sp>
    </p:spTree>
    <p:extLst>
      <p:ext uri="{BB962C8B-B14F-4D97-AF65-F5344CB8AC3E}">
        <p14:creationId xmlns:p14="http://schemas.microsoft.com/office/powerpoint/2010/main" val="43946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Gamma adjustment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824780" y="1096550"/>
                <a:ext cx="323883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4000" b="0" i="1" baseline="-25000" smtClean="0">
                          <a:latin typeface="Cambria Math" panose="02040503050406030204" pitchFamily="18" charset="0"/>
                        </a:rPr>
                        <m:t>𝑜𝑢𝑡</m:t>
                      </m:r>
                      <m:r>
                        <a:rPr lang="en-US" sz="4000" i="1">
                          <a:latin typeface="Cambria Math"/>
                        </a:rPr>
                        <m:t>=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4000" b="0" i="1" baseline="-2500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sz="4000" i="1" baseline="30000">
                          <a:latin typeface="Cambria Math"/>
                        </a:rPr>
                        <m:t>𝛾</m:t>
                      </m:r>
                    </m:oMath>
                  </m:oMathPara>
                </a14:m>
                <a:endParaRPr lang="en-US" sz="4000" baseline="30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780" y="1096550"/>
                <a:ext cx="3238833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5333333" cy="40095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738" y="5653658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Intensity In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377295" y="3431426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Intensity Out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2584712"/>
            <a:ext cx="2641600" cy="198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864" y="4805986"/>
            <a:ext cx="2620537" cy="19654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57200"/>
            <a:ext cx="2648781" cy="19865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525657" y="1230868"/>
                <a:ext cx="8962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= 0.5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5657" y="1230868"/>
                <a:ext cx="896207" cy="369332"/>
              </a:xfrm>
              <a:prstGeom prst="rect">
                <a:avLst/>
              </a:prstGeom>
              <a:blipFill>
                <a:blip r:embed="rId7"/>
                <a:stretch>
                  <a:fillRect t="-9836" r="-6122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718017" y="3447503"/>
                <a:ext cx="7038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= 1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8017" y="3447503"/>
                <a:ext cx="703847" cy="369332"/>
              </a:xfrm>
              <a:prstGeom prst="rect">
                <a:avLst/>
              </a:prstGeom>
              <a:blipFill>
                <a:blip r:embed="rId8"/>
                <a:stretch>
                  <a:fillRect t="-10000" r="-695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744076" y="5664138"/>
                <a:ext cx="7038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= 2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076" y="5664138"/>
                <a:ext cx="703847" cy="369332"/>
              </a:xfrm>
              <a:prstGeom prst="rect">
                <a:avLst/>
              </a:prstGeom>
              <a:blipFill>
                <a:blip r:embed="rId9"/>
                <a:stretch>
                  <a:fillRect t="-8197" r="-68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5560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>
            <a:noAutofit/>
          </a:bodyPr>
          <a:lstStyle/>
          <a:p>
            <a:r>
              <a:rPr lang="en-US" sz="2000" dirty="0"/>
              <a:t>Linear Filtering</a:t>
            </a:r>
          </a:p>
          <a:p>
            <a:pPr lvl="1"/>
            <a:r>
              <a:rPr lang="en-US" sz="1600" dirty="0"/>
              <a:t>How it works</a:t>
            </a:r>
          </a:p>
          <a:p>
            <a:pPr lvl="1"/>
            <a:r>
              <a:rPr lang="en-US" sz="1600" dirty="0"/>
              <a:t>Template and Frequency interpretations</a:t>
            </a:r>
          </a:p>
          <a:p>
            <a:pPr lvl="1"/>
            <a:r>
              <a:rPr lang="en-US" sz="1600" dirty="0"/>
              <a:t>Image pyramids and their applications</a:t>
            </a:r>
          </a:p>
          <a:p>
            <a:pPr lvl="1"/>
            <a:r>
              <a:rPr lang="en-US" sz="1600" dirty="0"/>
              <a:t>Sampling (</a:t>
            </a:r>
            <a:r>
              <a:rPr lang="en-US" sz="1600" dirty="0" err="1"/>
              <a:t>Nyquist</a:t>
            </a:r>
            <a:r>
              <a:rPr lang="en-US" sz="1600" dirty="0"/>
              <a:t> theorem, application of low-pass filtering)</a:t>
            </a:r>
          </a:p>
          <a:p>
            <a:r>
              <a:rPr lang="en-US" sz="2000" dirty="0"/>
              <a:t>Light and color</a:t>
            </a:r>
          </a:p>
          <a:p>
            <a:pPr lvl="1"/>
            <a:r>
              <a:rPr lang="en-US" sz="1600" dirty="0" err="1"/>
              <a:t>Lambertian</a:t>
            </a:r>
            <a:r>
              <a:rPr lang="en-US" sz="1600" dirty="0"/>
              <a:t> shading, shadows, </a:t>
            </a:r>
            <a:r>
              <a:rPr lang="en-US" sz="1600" dirty="0" err="1"/>
              <a:t>specularities</a:t>
            </a:r>
            <a:endParaRPr lang="en-US" sz="1600" dirty="0"/>
          </a:p>
          <a:p>
            <a:pPr lvl="1"/>
            <a:r>
              <a:rPr lang="en-US" sz="1600" dirty="0"/>
              <a:t>Color spaces (RGB, HSV, LAB)</a:t>
            </a:r>
          </a:p>
          <a:p>
            <a:pPr lvl="1"/>
            <a:r>
              <a:rPr lang="en-US" sz="1600" dirty="0"/>
              <a:t>Image-based lighting</a:t>
            </a:r>
          </a:p>
          <a:p>
            <a:r>
              <a:rPr lang="en-US" sz="2000" dirty="0"/>
              <a:t>Techniques</a:t>
            </a:r>
          </a:p>
          <a:p>
            <a:pPr lvl="1"/>
            <a:r>
              <a:rPr lang="en-US" sz="1600" dirty="0"/>
              <a:t>Finding boundaries: intelligent scissors, graph cuts, where to cut and why</a:t>
            </a:r>
          </a:p>
          <a:p>
            <a:pPr lvl="1"/>
            <a:r>
              <a:rPr lang="en-US" sz="1600" dirty="0"/>
              <a:t>Texture synthesis: idea of sampling patches to synthesize, filling order, </a:t>
            </a:r>
            <a:r>
              <a:rPr lang="en-US" sz="1600" dirty="0" err="1"/>
              <a:t>PatchMatch</a:t>
            </a:r>
            <a:r>
              <a:rPr lang="en-US" sz="1600" dirty="0"/>
              <a:t> optimization</a:t>
            </a:r>
          </a:p>
          <a:p>
            <a:pPr lvl="1"/>
            <a:r>
              <a:rPr lang="en-US" sz="1600" dirty="0"/>
              <a:t>Compositing and blending: alpha compositing, </a:t>
            </a:r>
            <a:r>
              <a:rPr lang="en-US" sz="1600" dirty="0" err="1"/>
              <a:t>Laplacian</a:t>
            </a:r>
            <a:r>
              <a:rPr lang="en-US" sz="1600" dirty="0"/>
              <a:t> blending, Poisson editing</a:t>
            </a:r>
          </a:p>
          <a:p>
            <a:endParaRPr lang="en-US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Histogram Equalization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323" y="2086285"/>
            <a:ext cx="4682877" cy="3659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67" y="3886200"/>
            <a:ext cx="3556000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77" y="904875"/>
            <a:ext cx="35814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56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B2D00-3EA4-4794-7FAA-A1672A0E8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D6380-1279-409F-C6D6-7469A499B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9E962-C404-A7D5-EA32-EA7CD9AE4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04" y="2095499"/>
            <a:ext cx="11503000" cy="29257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5DCC22-49FB-B067-009F-286D4DCE6C74}"/>
              </a:ext>
            </a:extLst>
          </p:cNvPr>
          <p:cNvSpPr/>
          <p:nvPr/>
        </p:nvSpPr>
        <p:spPr>
          <a:xfrm>
            <a:off x="4674804" y="2895600"/>
            <a:ext cx="1878396" cy="2438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56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Camera Capture and 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39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Camera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572891" y="1703044"/>
            <a:ext cx="7186550" cy="3926775"/>
            <a:chOff x="0" y="1038100"/>
            <a:chExt cx="7186550" cy="3926775"/>
          </a:xfrm>
        </p:grpSpPr>
        <p:sp>
          <p:nvSpPr>
            <p:cNvPr id="5" name="Rectangle 4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39" name="Rectangle 38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Freeform 39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>
                <a:stCxn id="39" idx="0"/>
                <a:endCxn id="40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8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7" name="Straight Connector 36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Freeform 32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205350" y="3276600"/>
              <a:ext cx="1138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Camera Center</a:t>
              </a: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558720" imgH="698400" progId="Equation.3">
                    <p:embed/>
                  </p:oleObj>
                </mc:Choice>
                <mc:Fallback>
                  <p:oleObj name="Equation" r:id="rId2" imgW="558720" imgH="698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5586350" y="1038100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FFC000"/>
                  </a:solidFill>
                </a:rPr>
                <a:t>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30975" y="31647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tx2"/>
                  </a:solidFill>
                </a:rPr>
                <a:t>.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728850" y="20979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f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48200" y="2474025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Z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Y</a:t>
              </a:r>
            </a:p>
          </p:txBody>
        </p:sp>
        <p:graphicFrame>
          <p:nvGraphicFramePr>
            <p:cNvPr id="21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495000" imgH="469800" progId="Equation.3">
                    <p:embed/>
                  </p:oleObj>
                </mc:Choice>
                <mc:Fallback>
                  <p:oleObj name="Equation" r:id="rId4" imgW="49500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5"/>
            <p:cNvSpPr txBox="1"/>
            <p:nvPr/>
          </p:nvSpPr>
          <p:spPr>
            <a:xfrm>
              <a:off x="3471945" y="2108537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Principal Point (</a:t>
              </a:r>
              <a:r>
                <a:rPr lang="en-US" i="1" dirty="0"/>
                <a:t>u</a:t>
              </a:r>
              <a:r>
                <a:rPr lang="en-US" i="1" baseline="-25000" dirty="0"/>
                <a:t>0</a:t>
              </a:r>
              <a:r>
                <a:rPr lang="en-US" dirty="0"/>
                <a:t>, </a:t>
              </a:r>
              <a:r>
                <a:rPr lang="en-US" i="1" dirty="0"/>
                <a:t>v</a:t>
              </a:r>
              <a:r>
                <a:rPr lang="en-US" i="1" baseline="-25000" dirty="0"/>
                <a:t>0</a:t>
              </a:r>
              <a:r>
                <a:rPr lang="en-US" dirty="0"/>
                <a:t>)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828800" y="31242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2075" y="376229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u</a:t>
              </a:r>
            </a:p>
          </p:txBody>
        </p:sp>
        <p:cxnSp>
          <p:nvCxnSpPr>
            <p:cNvPr id="31" name="Straight Connector 30"/>
            <p:cNvCxnSpPr>
              <a:stCxn id="33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5080893" y="5791200"/>
            <a:ext cx="305724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Useful figure to remember</a:t>
            </a:r>
          </a:p>
        </p:txBody>
      </p:sp>
    </p:spTree>
    <p:extLst>
      <p:ext uri="{BB962C8B-B14F-4D97-AF65-F5344CB8AC3E}">
        <p14:creationId xmlns:p14="http://schemas.microsoft.com/office/powerpoint/2010/main" val="3286513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graphicFrame>
        <p:nvGraphicFramePr>
          <p:cNvPr id="67481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2925858"/>
              </p:ext>
            </p:extLst>
          </p:nvPr>
        </p:nvGraphicFramePr>
        <p:xfrm>
          <a:off x="3392489" y="4578349"/>
          <a:ext cx="5680075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666880" imgH="914400" progId="Equation.3">
                  <p:embed/>
                </p:oleObj>
              </mc:Choice>
              <mc:Fallback>
                <p:oleObj name="Equation" r:id="rId2" imgW="266688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2489" y="4578349"/>
                        <a:ext cx="5680075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6612942"/>
              </p:ext>
            </p:extLst>
          </p:nvPr>
        </p:nvGraphicFramePr>
        <p:xfrm>
          <a:off x="128379" y="5246687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39600" imgH="215640" progId="Equation.3">
                  <p:embed/>
                </p:oleObj>
              </mc:Choice>
              <mc:Fallback>
                <p:oleObj name="Equation" r:id="rId4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79" y="5246687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ight Arrow 5"/>
          <p:cNvSpPr/>
          <p:nvPr/>
        </p:nvSpPr>
        <p:spPr>
          <a:xfrm>
            <a:off x="3048000" y="5480049"/>
            <a:ext cx="304800" cy="223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144780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7543800" y="1371600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6934200" y="2590799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7543800" y="2590799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7543800" y="281940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7467600" y="2651124"/>
            <a:ext cx="50687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781800" y="31242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7848600" y="220980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7620000" y="12954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6" name="Straight Arrow Connector 15"/>
          <p:cNvCxnSpPr>
            <a:endCxn id="8" idx="0"/>
          </p:cNvCxnSpPr>
          <p:nvPr/>
        </p:nvCxnSpPr>
        <p:spPr>
          <a:xfrm flipV="1">
            <a:off x="3810000" y="2587625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6172201" y="2133599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18" name="Curved Left Arrow 17"/>
          <p:cNvSpPr/>
          <p:nvPr/>
        </p:nvSpPr>
        <p:spPr>
          <a:xfrm rot="19926854">
            <a:off x="8272464" y="911225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8001001" y="380999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653256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Single-view metrology</a:t>
            </a:r>
          </a:p>
        </p:txBody>
      </p:sp>
      <p:sp>
        <p:nvSpPr>
          <p:cNvPr id="5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1242579" y="2859016"/>
            <a:ext cx="7063928" cy="0"/>
          </a:xfrm>
          <a:prstGeom prst="line">
            <a:avLst/>
          </a:prstGeom>
          <a:noFill/>
          <a:ln w="12700">
            <a:solidFill>
              <a:srgbClr val="3333CC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90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6" name="Group 386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219200" y="2859016"/>
            <a:ext cx="7083619" cy="3223740"/>
            <a:chOff x="1050" y="1976"/>
            <a:chExt cx="3862" cy="1830"/>
          </a:xfrm>
        </p:grpSpPr>
        <p:sp>
          <p:nvSpPr>
            <p:cNvPr id="62" name="Line 4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" name="Line 5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4" name="Line 6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5" name="Line 7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6" name="Line 8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7" name="Line 9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8" name="Line 10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9" name="Line 11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0" name="Line 12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" name="Line 13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" name="Line 14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3" name="Line 15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" name="Line 16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1224121" y="2862706"/>
            <a:ext cx="7067621" cy="3223740"/>
            <a:chOff x="1050" y="1976"/>
            <a:chExt cx="3862" cy="1830"/>
          </a:xfrm>
        </p:grpSpPr>
        <p:sp>
          <p:nvSpPr>
            <p:cNvPr id="49" name="Line 18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0" name="Line 19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" name="Line 20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" name="Line 21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" name="Line 22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4" name="Line 23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5" name="Line 24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6" name="Line 25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7" name="Line 26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" name="Line 27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" name="Line 28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" name="Line 29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" name="Line 30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8" name="Line 32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 flipV="1">
            <a:off x="3810497" y="2860246"/>
            <a:ext cx="1956392" cy="157249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90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9" name="Group 33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5766889" y="1715941"/>
            <a:ext cx="531548" cy="2716800"/>
            <a:chOff x="3696" y="768"/>
            <a:chExt cx="432" cy="2208"/>
          </a:xfrm>
        </p:grpSpPr>
        <p:sp>
          <p:nvSpPr>
            <p:cNvPr id="19" name="Rectangle 34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696" y="768"/>
              <a:ext cx="384" cy="2208"/>
            </a:xfrm>
            <a:prstGeom prst="rect">
              <a:avLst/>
            </a:prstGeom>
            <a:solidFill>
              <a:srgbClr val="00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20" name="Group 35"/>
            <p:cNvGrpSpPr>
              <a:grpSpLocks/>
            </p:cNvGrpSpPr>
            <p:nvPr/>
          </p:nvGrpSpPr>
          <p:grpSpPr bwMode="auto">
            <a:xfrm>
              <a:off x="3888" y="912"/>
              <a:ext cx="240" cy="1724"/>
              <a:chOff x="3888" y="912"/>
              <a:chExt cx="240" cy="1724"/>
            </a:xfrm>
          </p:grpSpPr>
          <p:sp>
            <p:nvSpPr>
              <p:cNvPr id="44" name="Text Box 36"/>
              <p:cNvSpPr txBox="1"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888" y="2448"/>
                <a:ext cx="240" cy="1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auto" hangingPunct="0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900" b="1" kern="0">
                    <a:solidFill>
                      <a:srgbClr val="FFFFFF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45" name="Text Box 37"/>
              <p:cNvSpPr txBox="1"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888" y="2064"/>
                <a:ext cx="240" cy="1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auto" hangingPunct="0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900" b="1" kern="0">
                    <a:solidFill>
                      <a:srgbClr val="FFFFFF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46" name="Text Box 38"/>
              <p:cNvSpPr txBox="1"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888" y="1680"/>
                <a:ext cx="240" cy="1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auto" hangingPunct="0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900" b="1" kern="0">
                    <a:solidFill>
                      <a:srgbClr val="FFFFFF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47" name="Text Box 39"/>
              <p:cNvSpPr txBox="1"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888" y="1296"/>
                <a:ext cx="240" cy="1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auto" hangingPunct="0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900" b="1" kern="0">
                    <a:solidFill>
                      <a:srgbClr val="FFFFFF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48" name="Text Box 40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888" y="912"/>
                <a:ext cx="240" cy="1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auto" hangingPunct="0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900" b="1" kern="0">
                    <a:solidFill>
                      <a:srgbClr val="FFFFFF"/>
                    </a:solidFill>
                    <a:latin typeface="Times New Roman" pitchFamily="18" charset="0"/>
                  </a:rPr>
                  <a:t>5</a:t>
                </a:r>
              </a:p>
            </p:txBody>
          </p:sp>
        </p:grpSp>
        <p:grpSp>
          <p:nvGrpSpPr>
            <p:cNvPr id="21" name="Group 41"/>
            <p:cNvGrpSpPr>
              <a:grpSpLocks/>
            </p:cNvGrpSpPr>
            <p:nvPr/>
          </p:nvGrpSpPr>
          <p:grpSpPr bwMode="auto">
            <a:xfrm>
              <a:off x="3696" y="864"/>
              <a:ext cx="192" cy="2016"/>
              <a:chOff x="3696" y="864"/>
              <a:chExt cx="192" cy="2016"/>
            </a:xfrm>
          </p:grpSpPr>
          <p:sp>
            <p:nvSpPr>
              <p:cNvPr id="22" name="Line 42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696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Line 43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3696" y="2784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" name="Line 44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3696" y="2688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" name="Line 4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3696" y="2592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" name="Line 46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3696" y="2496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" name="Line 47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3696" y="2400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" name="Line 48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3696" y="2304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" name="Line 49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3696" y="2208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" name="Line 50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3696" y="2112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" name="Line 51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96" y="2016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" name="Line 52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696" y="1920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" name="Line 53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96" y="1824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" name="Line 54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696" y="1728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" name="Line 55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696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" name="Line 56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696" y="1536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7" name="Line 57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696" y="1440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8" name="Line 58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696" y="1344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" name="Line 59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696" y="1248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" name="Line 60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696" y="1152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" name="Line 61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696" y="1056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" name="Line 62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696" y="960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" name="Line 63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696" y="864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0" name="Line 64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810497" y="1878358"/>
            <a:ext cx="1956392" cy="98927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90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Text Box 6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475619" y="771553"/>
            <a:ext cx="649670" cy="2308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endParaRPr lang="en-US" sz="900" b="1" kern="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" name="Line 6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 flipV="1">
            <a:off x="1750748" y="2867627"/>
            <a:ext cx="4016141" cy="15651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90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" name="Line 7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728600" y="2852862"/>
            <a:ext cx="4030906" cy="23624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90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" name="Line 7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5759506" y="3089105"/>
            <a:ext cx="77517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90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3" name="Picture 73" descr="turtle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69" cstate="print"/>
          <a:srcRect/>
          <a:stretch>
            <a:fillRect/>
          </a:stretch>
        </p:blipFill>
        <p:spPr bwMode="auto">
          <a:xfrm>
            <a:off x="2577601" y="2929150"/>
            <a:ext cx="1063096" cy="566000"/>
          </a:xfrm>
          <a:prstGeom prst="rect">
            <a:avLst/>
          </a:prstGeom>
          <a:noFill/>
        </p:spPr>
      </p:pic>
      <p:pic>
        <p:nvPicPr>
          <p:cNvPr id="14" name="Picture 74" descr="j0078717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70" cstate="print"/>
          <a:srcRect/>
          <a:stretch>
            <a:fillRect/>
          </a:stretch>
        </p:blipFill>
        <p:spPr bwMode="auto">
          <a:xfrm>
            <a:off x="4467549" y="2365611"/>
            <a:ext cx="444188" cy="1347327"/>
          </a:xfrm>
          <a:prstGeom prst="rect">
            <a:avLst/>
          </a:prstGeom>
          <a:noFill/>
        </p:spPr>
      </p:pic>
      <p:sp>
        <p:nvSpPr>
          <p:cNvPr id="15" name="Line 77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1219200" y="2866167"/>
            <a:ext cx="708730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900" ker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8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-152401" y="381000"/>
            <a:ext cx="8686801" cy="5135563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sz="2800" dirty="0"/>
              <a:t>	Assume the man is 6 </a:t>
            </a:r>
            <a:r>
              <a:rPr lang="en-US" sz="2800" dirty="0" err="1"/>
              <a:t>ft</a:t>
            </a:r>
            <a:r>
              <a:rPr lang="en-US" sz="2800" dirty="0"/>
              <a:t> tall.  </a:t>
            </a:r>
          </a:p>
          <a:p>
            <a:pPr lvl="1"/>
            <a:r>
              <a:rPr lang="en-US" sz="2400" dirty="0"/>
              <a:t>What is the height of the building?</a:t>
            </a:r>
          </a:p>
          <a:p>
            <a:pPr lvl="1"/>
            <a:r>
              <a:rPr lang="en-US" sz="2400" dirty="0"/>
              <a:t>How long is the right side of the building compared to the small window on the right side of the building?</a:t>
            </a:r>
          </a:p>
          <a:p>
            <a:endParaRPr lang="en-US" sz="2800" dirty="0"/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2590800"/>
            <a:ext cx="5076825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87880325"/>
              </p:ext>
            </p:extLst>
          </p:nvPr>
        </p:nvGraphicFramePr>
        <p:xfrm>
          <a:off x="6597281" y="4343400"/>
          <a:ext cx="2509453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04900" imgH="469900" progId="Equation.3">
                  <p:embed/>
                </p:oleObj>
              </mc:Choice>
              <mc:Fallback>
                <p:oleObj name="Equation" r:id="rId8" imgW="1104900" imgH="4699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7281" y="4343400"/>
                        <a:ext cx="2509453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673481" y="390632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cross-ratio</a:t>
            </a:r>
          </a:p>
        </p:txBody>
      </p:sp>
      <p:sp>
        <p:nvSpPr>
          <p:cNvPr id="6" name="Line 69">
            <a:extLst>
              <a:ext uri="{FF2B5EF4-FFF2-40B4-BE49-F238E27FC236}">
                <a16:creationId xmlns:a16="http://schemas.microsoft.com/office/drawing/2014/main" id="{0CDDB572-5111-4A82-A890-1ACB872222B5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H="1">
            <a:off x="3838070" y="4649786"/>
            <a:ext cx="8277729" cy="90065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90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Line 69">
            <a:extLst>
              <a:ext uri="{FF2B5EF4-FFF2-40B4-BE49-F238E27FC236}">
                <a16:creationId xmlns:a16="http://schemas.microsoft.com/office/drawing/2014/main" id="{B553175B-540F-4C98-A581-B5D4C7E18B22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>
            <a:off x="3921429" y="4421187"/>
            <a:ext cx="8027870" cy="1508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90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Line 69">
            <a:extLst>
              <a:ext uri="{FF2B5EF4-FFF2-40B4-BE49-F238E27FC236}">
                <a16:creationId xmlns:a16="http://schemas.microsoft.com/office/drawing/2014/main" id="{CE8D325E-9594-479D-9545-1D3452C21BD6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495800" y="3352800"/>
            <a:ext cx="24665" cy="2362199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90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Line 69">
            <a:extLst>
              <a:ext uri="{FF2B5EF4-FFF2-40B4-BE49-F238E27FC236}">
                <a16:creationId xmlns:a16="http://schemas.microsoft.com/office/drawing/2014/main" id="{C55E616C-ED59-465F-95D1-A76145343461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749065" y="3352800"/>
            <a:ext cx="24665" cy="2362199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90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27012E-0E4E-47A2-A547-31E3DF498E00}"/>
              </a:ext>
            </a:extLst>
          </p:cNvPr>
          <p:cNvSpPr txBox="1"/>
          <p:nvPr/>
        </p:nvSpPr>
        <p:spPr>
          <a:xfrm>
            <a:off x="11675443" y="4012962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77D8B2-46F6-4C48-8CE4-AC172DCC024C}"/>
              </a:ext>
            </a:extLst>
          </p:cNvPr>
          <p:cNvSpPr txBox="1"/>
          <p:nvPr/>
        </p:nvSpPr>
        <p:spPr>
          <a:xfrm>
            <a:off x="4730790" y="5443558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2CF34E-809A-4804-B289-6CAC45348718}"/>
              </a:ext>
            </a:extLst>
          </p:cNvPr>
          <p:cNvSpPr txBox="1"/>
          <p:nvPr/>
        </p:nvSpPr>
        <p:spPr>
          <a:xfrm>
            <a:off x="4145800" y="5514223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6135D6-D1CB-4D9B-915E-BEC2030AEAF2}"/>
              </a:ext>
            </a:extLst>
          </p:cNvPr>
          <p:cNvSpPr txBox="1"/>
          <p:nvPr/>
        </p:nvSpPr>
        <p:spPr>
          <a:xfrm>
            <a:off x="3665270" y="555043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330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" grpId="0"/>
      <p:bldP spid="11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Adding a lens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62000" y="4495800"/>
            <a:ext cx="7772400" cy="19812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 lens focuses light onto the film</a:t>
            </a:r>
          </a:p>
          <a:p>
            <a:pPr lvl="1"/>
            <a:r>
              <a:rPr lang="en-US" dirty="0"/>
              <a:t>There is a specific distance at which objects are “in focus”</a:t>
            </a:r>
          </a:p>
          <a:p>
            <a:pPr lvl="2"/>
            <a:r>
              <a:rPr lang="en-US" dirty="0"/>
              <a:t>other points project to a “circle of confusion” in the image</a:t>
            </a:r>
          </a:p>
          <a:p>
            <a:pPr lvl="1"/>
            <a:r>
              <a:rPr lang="en-US" dirty="0"/>
              <a:t>Changing the shape of the lens changes this distance</a:t>
            </a:r>
          </a:p>
        </p:txBody>
      </p:sp>
      <p:pic>
        <p:nvPicPr>
          <p:cNvPr id="11268" name="Picture 4" descr="image-le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830388" y="1600201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392364" y="21510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347913" y="21193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665413" y="27273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392364" y="2151063"/>
            <a:ext cx="4702175" cy="1643062"/>
            <a:chOff x="1459" y="1451"/>
            <a:chExt cx="2962" cy="1035"/>
          </a:xfrm>
        </p:grpSpPr>
        <p:sp>
          <p:nvSpPr>
            <p:cNvPr id="11293" name="Line 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Line 1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392364" y="21510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91" name="Line 1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Line 14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89" name="Line 1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Line 1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697163" y="2524126"/>
            <a:ext cx="4419600" cy="752475"/>
            <a:chOff x="1651" y="1686"/>
            <a:chExt cx="2784" cy="474"/>
          </a:xfrm>
        </p:grpSpPr>
        <p:sp>
          <p:nvSpPr>
            <p:cNvPr id="11279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11281" name="Line 2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Line 22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Line 24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Line 2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Line 2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Line 2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75" name="Oval 2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684713" y="29146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34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7162800" y="3168650"/>
            <a:ext cx="1638300" cy="641350"/>
            <a:chOff x="4464" y="2092"/>
            <a:chExt cx="1032" cy="404"/>
          </a:xfrm>
        </p:grpSpPr>
        <p:sp>
          <p:nvSpPr>
            <p:cNvPr id="11277" name="Text Box 3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“circle of </a:t>
              </a:r>
            </a:p>
            <a:p>
              <a:pPr algn="ctr"/>
              <a:r>
                <a:rPr lang="en-US"/>
                <a:t>confusion”</a:t>
              </a:r>
            </a:p>
          </p:txBody>
        </p:sp>
        <p:sp>
          <p:nvSpPr>
            <p:cNvPr id="11278" name="Line 33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92265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Focal length, aperture, depth of field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91000"/>
            <a:ext cx="8153400" cy="2133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/>
              <a:t>A lens focuses parallel rays onto a single focal point</a:t>
            </a:r>
          </a:p>
          <a:p>
            <a:pPr lvl="1" eaLnBrk="1" hangingPunct="1"/>
            <a:r>
              <a:rPr lang="en-US" sz="2400"/>
              <a:t>focal point at a distance </a:t>
            </a:r>
            <a:r>
              <a:rPr lang="en-US" sz="2400" i="1"/>
              <a:t>f</a:t>
            </a:r>
            <a:r>
              <a:rPr lang="en-US" sz="2400"/>
              <a:t> beyond the plane of the lens</a:t>
            </a:r>
          </a:p>
          <a:p>
            <a:pPr lvl="1" eaLnBrk="1" hangingPunct="1"/>
            <a:r>
              <a:rPr lang="en-US" sz="2400"/>
              <a:t>Aperture of diameter D restricts the range of rays</a:t>
            </a:r>
          </a:p>
        </p:txBody>
      </p:sp>
      <p:pic>
        <p:nvPicPr>
          <p:cNvPr id="57348" name="Picture 5" descr="lens_term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5450" y="762001"/>
            <a:ext cx="53911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 Box 7"/>
          <p:cNvSpPr txBox="1">
            <a:spLocks noChangeArrowheads="1"/>
          </p:cNvSpPr>
          <p:nvPr/>
        </p:nvSpPr>
        <p:spPr bwMode="auto">
          <a:xfrm>
            <a:off x="6686550" y="2333626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focal point</a:t>
            </a:r>
          </a:p>
        </p:txBody>
      </p:sp>
      <p:sp>
        <p:nvSpPr>
          <p:cNvPr id="57350" name="Line 8"/>
          <p:cNvSpPr>
            <a:spLocks noChangeShapeType="1"/>
          </p:cNvSpPr>
          <p:nvPr/>
        </p:nvSpPr>
        <p:spPr bwMode="auto">
          <a:xfrm flipH="1" flipV="1">
            <a:off x="6248400" y="2133600"/>
            <a:ext cx="4381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1" name="Text Box 9"/>
          <p:cNvSpPr txBox="1">
            <a:spLocks noChangeArrowheads="1"/>
          </p:cNvSpPr>
          <p:nvPr/>
        </p:nvSpPr>
        <p:spPr bwMode="auto">
          <a:xfrm>
            <a:off x="6019801" y="1660526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</a:t>
            </a:r>
          </a:p>
        </p:txBody>
      </p:sp>
      <p:sp>
        <p:nvSpPr>
          <p:cNvPr id="57352" name="Text Box 10"/>
          <p:cNvSpPr txBox="1">
            <a:spLocks noChangeArrowheads="1"/>
          </p:cNvSpPr>
          <p:nvPr/>
        </p:nvSpPr>
        <p:spPr bwMode="auto">
          <a:xfrm>
            <a:off x="1670050" y="2651126"/>
            <a:ext cx="2819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/>
              <a:t>optical center</a:t>
            </a:r>
          </a:p>
          <a:p>
            <a:pPr algn="ctr"/>
            <a:r>
              <a:rPr lang="en-US" sz="2000" b="1"/>
              <a:t>(Center Of Projection)</a:t>
            </a:r>
          </a:p>
        </p:txBody>
      </p:sp>
      <p:sp>
        <p:nvSpPr>
          <p:cNvPr id="57353" name="Line 11"/>
          <p:cNvSpPr>
            <a:spLocks noChangeShapeType="1"/>
          </p:cNvSpPr>
          <p:nvPr/>
        </p:nvSpPr>
        <p:spPr bwMode="auto">
          <a:xfrm flipV="1">
            <a:off x="3733800" y="2057400"/>
            <a:ext cx="838200" cy="673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85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aperture and depth of field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5466" y="4800600"/>
            <a:ext cx="7772400" cy="2161381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r>
              <a:rPr lang="en-US" sz="2000" dirty="0"/>
              <a:t>Main way to increase depth of field: Decrease aperture size</a:t>
            </a:r>
          </a:p>
          <a:p>
            <a:pPr marL="457200" indent="-457200" eaLnBrk="1" hangingPunct="1">
              <a:buFontTx/>
              <a:buAutoNum type="arabicParenBoth"/>
            </a:pPr>
            <a:endParaRPr lang="en-US" sz="400" dirty="0"/>
          </a:p>
          <a:p>
            <a:pPr eaLnBrk="1" hangingPunct="1">
              <a:buFontTx/>
              <a:buNone/>
            </a:pPr>
            <a:r>
              <a:rPr lang="en-US" sz="2000" dirty="0"/>
              <a:t>F-number (f/#) =</a:t>
            </a:r>
            <a:r>
              <a:rPr lang="en-US" sz="2000" dirty="0" err="1"/>
              <a:t>focal_length</a:t>
            </a:r>
            <a:r>
              <a:rPr lang="en-US" sz="2000" dirty="0"/>
              <a:t> / </a:t>
            </a:r>
            <a:r>
              <a:rPr lang="en-US" sz="2000" dirty="0" err="1"/>
              <a:t>aperture_diameter</a:t>
            </a:r>
            <a:r>
              <a:rPr lang="en-US" sz="2000" dirty="0"/>
              <a:t> </a:t>
            </a:r>
          </a:p>
          <a:p>
            <a:pPr eaLnBrk="1" hangingPunct="1">
              <a:buFontTx/>
              <a:buNone/>
            </a:pPr>
            <a:r>
              <a:rPr lang="en-US" sz="1800" dirty="0"/>
              <a:t>	- E.g., f/16 means that the focal length is 16 times the diameter</a:t>
            </a:r>
          </a:p>
          <a:p>
            <a:pPr eaLnBrk="1" hangingPunct="1">
              <a:buFontTx/>
              <a:buNone/>
            </a:pPr>
            <a:r>
              <a:rPr lang="en-US" sz="1800" dirty="0"/>
              <a:t>	- When you set the f-number of a camera, you are setting the aperture</a:t>
            </a:r>
          </a:p>
        </p:txBody>
      </p:sp>
      <p:pic>
        <p:nvPicPr>
          <p:cNvPr id="58372" name="Picture 4" descr="depth_of_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4916" y="1064816"/>
            <a:ext cx="46545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5448766" y="1141015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5448766" y="2817415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8375" name="Picture 10" descr="At f/32, the background is distracting.">
            <a:hlinkClick r:id="rId3" tooltip="At f/32, the background is distracting.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0466" y="2741215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12" descr="At f/5.6, the flowers are isolated from the background.">
            <a:hlinkClick r:id="rId5" tooltip="At f/5.6, the flowers are isolated from the background.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0466" y="836215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7" name="Rectangle 10"/>
          <p:cNvSpPr>
            <a:spLocks noChangeArrowheads="1"/>
          </p:cNvSpPr>
          <p:nvPr/>
        </p:nvSpPr>
        <p:spPr bwMode="auto">
          <a:xfrm>
            <a:off x="6731466" y="2207816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5.6</a:t>
            </a:r>
          </a:p>
        </p:txBody>
      </p:sp>
      <p:sp>
        <p:nvSpPr>
          <p:cNvPr id="58378" name="Rectangle 11"/>
          <p:cNvSpPr>
            <a:spLocks noChangeArrowheads="1"/>
          </p:cNvSpPr>
          <p:nvPr/>
        </p:nvSpPr>
        <p:spPr bwMode="auto">
          <a:xfrm>
            <a:off x="6731466" y="4112816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32</a:t>
            </a:r>
          </a:p>
        </p:txBody>
      </p:sp>
      <p:sp>
        <p:nvSpPr>
          <p:cNvPr id="58379" name="Rectangle 12"/>
          <p:cNvSpPr>
            <a:spLocks noChangeArrowheads="1"/>
          </p:cNvSpPr>
          <p:nvPr/>
        </p:nvSpPr>
        <p:spPr bwMode="auto">
          <a:xfrm>
            <a:off x="4407366" y="6468399"/>
            <a:ext cx="4648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dirty="0">
                <a:latin typeface="Calibri" pitchFamily="34" charset="0"/>
              </a:rPr>
              <a:t>Flower images from Wikipedia   </a:t>
            </a:r>
            <a:r>
              <a:rPr lang="en-US" sz="1100" dirty="0">
                <a:latin typeface="Calibri" pitchFamily="34" charset="0"/>
                <a:hlinkClick r:id="rId7"/>
              </a:rPr>
              <a:t>http://en.wikipedia.org/wiki/Depth_of_field</a:t>
            </a:r>
            <a:r>
              <a:rPr lang="en-US" sz="1100" dirty="0">
                <a:latin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113264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724" y="1066800"/>
            <a:ext cx="8229600" cy="5410200"/>
          </a:xfrm>
        </p:spPr>
        <p:txBody>
          <a:bodyPr>
            <a:normAutofit/>
          </a:bodyPr>
          <a:lstStyle/>
          <a:p>
            <a:r>
              <a:rPr lang="en-US" sz="2000" dirty="0"/>
              <a:t>Warping</a:t>
            </a:r>
          </a:p>
          <a:p>
            <a:pPr lvl="1"/>
            <a:r>
              <a:rPr lang="en-US" sz="1600" dirty="0"/>
              <a:t>Transformation matrices, homogeneous coordinates, solving for parameters via system of linear equations</a:t>
            </a:r>
          </a:p>
          <a:p>
            <a:r>
              <a:rPr lang="en-US" sz="2000" dirty="0"/>
              <a:t>Modeling shape</a:t>
            </a:r>
          </a:p>
          <a:p>
            <a:pPr lvl="1"/>
            <a:r>
              <a:rPr lang="en-US" sz="1600" dirty="0"/>
              <a:t>Averaging and interpolating sets of points</a:t>
            </a:r>
            <a:endParaRPr lang="en-US" sz="2000" dirty="0"/>
          </a:p>
          <a:p>
            <a:r>
              <a:rPr lang="en-US" sz="2000" dirty="0"/>
              <a:t>Camera models and Geometry</a:t>
            </a:r>
          </a:p>
          <a:p>
            <a:pPr lvl="1"/>
            <a:r>
              <a:rPr lang="en-US" sz="1600" dirty="0"/>
              <a:t>Pinhole model: diagram, intrinsic/extrinsic matrices, camera center (or center of projection), image plane</a:t>
            </a:r>
          </a:p>
          <a:p>
            <a:pPr lvl="1"/>
            <a:r>
              <a:rPr lang="en-US" sz="1600" dirty="0"/>
              <a:t>Focal length, depth of field, field of view, aperture size</a:t>
            </a:r>
          </a:p>
          <a:p>
            <a:pPr lvl="1"/>
            <a:r>
              <a:rPr lang="en-US" sz="1600" dirty="0"/>
              <a:t>Vanishing points and vanishing lines (what they are, how to find them)</a:t>
            </a:r>
          </a:p>
          <a:p>
            <a:pPr lvl="1"/>
            <a:r>
              <a:rPr lang="en-US" sz="1600" dirty="0"/>
              <a:t>Measuring relative lengths based on vanishing points and horizon</a:t>
            </a:r>
          </a:p>
          <a:p>
            <a:endParaRPr lang="en-US" sz="2000" dirty="0"/>
          </a:p>
          <a:p>
            <a:endParaRPr lang="en-US" sz="4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Photographer’s Great Compromise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914400"/>
            <a:ext cx="3414653" cy="575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+mj-lt"/>
              </a:rPr>
              <a:t>	What we want</a:t>
            </a:r>
          </a:p>
          <a:p>
            <a:endParaRPr lang="en-US" sz="2800" dirty="0">
              <a:latin typeface="+mj-lt"/>
            </a:endParaRPr>
          </a:p>
          <a:p>
            <a:pPr algn="r"/>
            <a:r>
              <a:rPr lang="en-US" sz="2400" dirty="0">
                <a:latin typeface="+mj-lt"/>
              </a:rPr>
              <a:t>More spatial resolution</a:t>
            </a:r>
          </a:p>
          <a:p>
            <a:pPr algn="r"/>
            <a:endParaRPr lang="en-US" sz="2400" dirty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>
                <a:latin typeface="+mj-lt"/>
              </a:rPr>
              <a:t>Broader field of view</a:t>
            </a:r>
          </a:p>
          <a:p>
            <a:pPr algn="r"/>
            <a:endParaRPr lang="en-US" sz="2400" dirty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>
                <a:latin typeface="+mn-lt"/>
              </a:rPr>
              <a:t>More depth of field</a:t>
            </a:r>
          </a:p>
          <a:p>
            <a:pPr algn="r"/>
            <a:endParaRPr lang="en-US" sz="2400" dirty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>
                <a:latin typeface="+mj-lt"/>
              </a:rPr>
              <a:t>More temporal resolution</a:t>
            </a:r>
          </a:p>
          <a:p>
            <a:pPr algn="r"/>
            <a:endParaRPr lang="en-US" sz="2400" dirty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>
                <a:latin typeface="+mj-lt"/>
              </a:rPr>
              <a:t>		More light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21809" y="914400"/>
            <a:ext cx="2455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How we get 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01036" y="1979337"/>
            <a:ext cx="2755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Increase focal length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24952" y="3561279"/>
            <a:ext cx="2497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Decrease aperture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01037" y="4800205"/>
            <a:ext cx="2386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Shorten exposure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24951" y="5221347"/>
            <a:ext cx="2564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Lengthen exposure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24951" y="3881401"/>
            <a:ext cx="2393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Increase aperture</a:t>
            </a:r>
          </a:p>
        </p:txBody>
      </p:sp>
      <p:cxnSp>
        <p:nvCxnSpPr>
          <p:cNvPr id="14" name="Straight Arrow Connector 13"/>
          <p:cNvCxnSpPr>
            <a:endCxn id="7" idx="1"/>
          </p:cNvCxnSpPr>
          <p:nvPr/>
        </p:nvCxnSpPr>
        <p:spPr>
          <a:xfrm>
            <a:off x="3567052" y="1994277"/>
            <a:ext cx="833984" cy="2158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531452" y="5683011"/>
            <a:ext cx="869585" cy="489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9" idx="1"/>
          </p:cNvCxnSpPr>
          <p:nvPr/>
        </p:nvCxnSpPr>
        <p:spPr>
          <a:xfrm flipV="1">
            <a:off x="3567052" y="5031037"/>
            <a:ext cx="833984" cy="2308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446282" y="4343065"/>
            <a:ext cx="1075527" cy="1829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652223" y="2178943"/>
            <a:ext cx="772729" cy="13998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27" idx="1"/>
          </p:cNvCxnSpPr>
          <p:nvPr/>
        </p:nvCxnSpPr>
        <p:spPr>
          <a:xfrm flipV="1">
            <a:off x="3567053" y="2668050"/>
            <a:ext cx="833985" cy="379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01037" y="2437218"/>
            <a:ext cx="2859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Decrease focal length</a:t>
            </a:r>
          </a:p>
        </p:txBody>
      </p:sp>
      <p:cxnSp>
        <p:nvCxnSpPr>
          <p:cNvPr id="33" name="Straight Arrow Connector 32"/>
          <p:cNvCxnSpPr>
            <a:endCxn id="8" idx="1"/>
          </p:cNvCxnSpPr>
          <p:nvPr/>
        </p:nvCxnSpPr>
        <p:spPr>
          <a:xfrm flipV="1">
            <a:off x="3567053" y="3792112"/>
            <a:ext cx="857899" cy="3201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543800" y="914400"/>
            <a:ext cx="108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Cost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563286" y="1994278"/>
            <a:ext cx="1449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Light, FOV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585493" y="2473869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DOF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540922" y="3578758"/>
            <a:ext cx="79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Light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524814" y="3927567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DOF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467599" y="4839083"/>
            <a:ext cx="79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Light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439268" y="5267514"/>
            <a:ext cx="1854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Temporal Res</a:t>
            </a:r>
          </a:p>
        </p:txBody>
      </p:sp>
    </p:spTree>
    <p:extLst>
      <p:ext uri="{BB962C8B-B14F-4D97-AF65-F5344CB8AC3E}">
        <p14:creationId xmlns:p14="http://schemas.microsoft.com/office/powerpoint/2010/main" val="18567379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E2BE6-CA59-ECBE-D365-BE571B0B8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19F23-C474-D5D7-0C24-F0AB91EB6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39, 44, 45</a:t>
            </a:r>
          </a:p>
        </p:txBody>
      </p:sp>
    </p:spTree>
    <p:extLst>
      <p:ext uri="{BB962C8B-B14F-4D97-AF65-F5344CB8AC3E}">
        <p14:creationId xmlns:p14="http://schemas.microsoft.com/office/powerpoint/2010/main" val="3024975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Linear filtering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think of filtering as </a:t>
            </a:r>
          </a:p>
          <a:p>
            <a:pPr lvl="1"/>
            <a:r>
              <a:rPr lang="en-US" dirty="0"/>
              <a:t>A function in the spatial domain (e.g., compute average of each 3x3 window)</a:t>
            </a:r>
          </a:p>
          <a:p>
            <a:pPr lvl="1"/>
            <a:r>
              <a:rPr lang="en-US" dirty="0"/>
              <a:t>Template matching </a:t>
            </a:r>
          </a:p>
          <a:p>
            <a:pPr lvl="1"/>
            <a:r>
              <a:rPr lang="en-US" dirty="0"/>
              <a:t>Modifying the frequency of the image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in spatial domain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64562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Slide filter over image and take dot product at each position</a:t>
            </a:r>
          </a:p>
          <a:p>
            <a:pPr lvl="1">
              <a:buNone/>
            </a:pPr>
            <a:endParaRPr lang="en-US" sz="3200" dirty="0"/>
          </a:p>
        </p:txBody>
      </p:sp>
      <p:graphicFrame>
        <p:nvGraphicFramePr>
          <p:cNvPr id="4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078265"/>
              </p:ext>
            </p:extLst>
          </p:nvPr>
        </p:nvGraphicFramePr>
        <p:xfrm>
          <a:off x="4495800" y="32766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Rectangle 127"/>
          <p:cNvSpPr>
            <a:spLocks noChangeArrowheads="1"/>
          </p:cNvSpPr>
          <p:nvPr/>
        </p:nvSpPr>
        <p:spPr bwMode="auto">
          <a:xfrm>
            <a:off x="5943600" y="53340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" name="Group 1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271586"/>
              </p:ext>
            </p:extLst>
          </p:nvPr>
        </p:nvGraphicFramePr>
        <p:xfrm>
          <a:off x="482600" y="32781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Rectangle 252"/>
          <p:cNvSpPr>
            <a:spLocks noChangeArrowheads="1"/>
          </p:cNvSpPr>
          <p:nvPr/>
        </p:nvSpPr>
        <p:spPr bwMode="auto">
          <a:xfrm>
            <a:off x="1584325" y="50165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4195256"/>
              </p:ext>
            </p:extLst>
          </p:nvPr>
        </p:nvGraphicFramePr>
        <p:xfrm>
          <a:off x="4749801" y="2607514"/>
          <a:ext cx="990600" cy="613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120" imgH="203040" progId="Equation.3">
                  <p:embed/>
                </p:oleObj>
              </mc:Choice>
              <mc:Fallback>
                <p:oleObj name="Equation" r:id="rId4" imgW="330120" imgH="20304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9801" y="2607514"/>
                        <a:ext cx="990600" cy="6135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7872032"/>
              </p:ext>
            </p:extLst>
          </p:nvPr>
        </p:nvGraphicFramePr>
        <p:xfrm>
          <a:off x="177801" y="2743203"/>
          <a:ext cx="964339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320" imgH="203040" progId="Equation.3">
                  <p:embed/>
                </p:oleObj>
              </mc:Choice>
              <mc:Fallback>
                <p:oleObj name="Equation" r:id="rId6" imgW="355320" imgH="203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1" y="2743203"/>
                        <a:ext cx="964339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7874000" y="2133602"/>
            <a:ext cx="1143000" cy="973138"/>
            <a:chOff x="3799" y="2064"/>
            <a:chExt cx="1433" cy="1136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3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6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7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8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9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0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1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2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3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5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6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7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8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9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12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30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2302671"/>
              </p:ext>
            </p:extLst>
          </p:nvPr>
        </p:nvGraphicFramePr>
        <p:xfrm>
          <a:off x="6807201" y="23622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280" imgH="203040" progId="Equation.3">
                  <p:embed/>
                </p:oleObj>
              </mc:Choice>
              <mc:Fallback>
                <p:oleObj name="Equation" r:id="rId9" imgW="368280" imgH="20304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7201" y="23622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1"/>
          <p:cNvSpPr txBox="1">
            <a:spLocks noChangeArrowheads="1"/>
          </p:cNvSpPr>
          <p:nvPr/>
        </p:nvSpPr>
        <p:spPr bwMode="auto">
          <a:xfrm>
            <a:off x="5988050" y="5341939"/>
            <a:ext cx="325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?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A2759-81A1-4517-87E7-B2C11889F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DB726-8478-445C-B9B1-C0E410753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51E6CB-A9E7-4107-B915-C22306824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727181"/>
            <a:ext cx="7690107" cy="3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729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Filtering in spatial domain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 cstate="print"/>
          <a:srcRect l="61539" t="12923" r="12308" b="45232"/>
          <a:stretch>
            <a:fillRect/>
          </a:stretch>
        </p:blipFill>
        <p:spPr bwMode="auto">
          <a:xfrm>
            <a:off x="3981275" y="40386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6876875" y="304800"/>
            <a:ext cx="1390650" cy="1371600"/>
            <a:chOff x="144" y="144"/>
            <a:chExt cx="1152" cy="1136"/>
          </a:xfrm>
        </p:grpSpPr>
        <p:sp>
          <p:nvSpPr>
            <p:cNvPr id="31753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31754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31755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31756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-2</a:t>
              </a:r>
            </a:p>
          </p:txBody>
        </p:sp>
        <p:sp>
          <p:nvSpPr>
            <p:cNvPr id="31757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31758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2</a:t>
              </a:r>
            </a:p>
          </p:txBody>
        </p:sp>
        <p:sp>
          <p:nvSpPr>
            <p:cNvPr id="31759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31760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31761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31762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3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4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5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6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7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8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9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4" cstate="print"/>
          <a:srcRect l="24074" t="59259" r="44444" b="5185"/>
          <a:stretch>
            <a:fillRect/>
          </a:stretch>
        </p:blipFill>
        <p:spPr bwMode="auto">
          <a:xfrm>
            <a:off x="5492575" y="3048000"/>
            <a:ext cx="36703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3"/>
          <p:cNvPicPr>
            <a:picLocks noChangeAspect="1" noChangeArrowheads="1"/>
          </p:cNvPicPr>
          <p:nvPr/>
        </p:nvPicPr>
        <p:blipFill>
          <a:blip r:embed="rId4" cstate="print"/>
          <a:srcRect l="22221" t="14815" r="44444" b="46667"/>
          <a:stretch>
            <a:fillRect/>
          </a:stretch>
        </p:blipFill>
        <p:spPr bwMode="auto">
          <a:xfrm>
            <a:off x="18875" y="2971800"/>
            <a:ext cx="335280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3371675" y="3886201"/>
            <a:ext cx="623888" cy="1446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800" dirty="0">
                <a:solidFill>
                  <a:schemeClr val="accent1">
                    <a:lumMod val="75000"/>
                  </a:schemeClr>
                </a:solidFill>
              </a:rPr>
              <a:t>*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19476" y="3937000"/>
            <a:ext cx="63341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=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609600" y="1621"/>
            <a:ext cx="10972800" cy="914400"/>
          </a:xfrm>
        </p:spPr>
        <p:txBody>
          <a:bodyPr/>
          <a:lstStyle/>
          <a:p>
            <a:r>
              <a:rPr lang="en-US" dirty="0"/>
              <a:t>Filtering in frequency domain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229600" cy="5135563"/>
          </a:xfrm>
        </p:spPr>
        <p:txBody>
          <a:bodyPr>
            <a:normAutofit/>
          </a:bodyPr>
          <a:lstStyle/>
          <a:p>
            <a:r>
              <a:rPr lang="en-US" dirty="0"/>
              <a:t>Can be faster than filtering in spatial domain (for large filters)</a:t>
            </a:r>
          </a:p>
          <a:p>
            <a:endParaRPr lang="en-US" dirty="0"/>
          </a:p>
          <a:p>
            <a:r>
              <a:rPr lang="en-US" dirty="0"/>
              <a:t>Can help understand effect of filter</a:t>
            </a:r>
          </a:p>
          <a:p>
            <a:endParaRPr lang="en-US" dirty="0"/>
          </a:p>
          <a:p>
            <a:r>
              <a:rPr lang="en-US" dirty="0"/>
              <a:t>Algorithm:</a:t>
            </a: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/>
              <a:t>Convert image and filter to </a:t>
            </a:r>
            <a:r>
              <a:rPr lang="en-US" dirty="0" err="1"/>
              <a:t>fft</a:t>
            </a:r>
            <a:r>
              <a:rPr lang="en-US" dirty="0"/>
              <a:t> (fft2 in </a:t>
            </a:r>
            <a:r>
              <a:rPr lang="en-US" dirty="0" err="1"/>
              <a:t>matlab</a:t>
            </a:r>
            <a:r>
              <a:rPr lang="en-US" dirty="0"/>
              <a:t>)</a:t>
            </a: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 err="1"/>
              <a:t>Pointwise</a:t>
            </a:r>
            <a:r>
              <a:rPr lang="en-US" dirty="0"/>
              <a:t>-multiply </a:t>
            </a:r>
            <a:r>
              <a:rPr lang="en-US" dirty="0" err="1"/>
              <a:t>ffts</a:t>
            </a:r>
            <a:endParaRPr lang="en-US" dirty="0"/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/>
              <a:t>Convert result to spatial domain with ifft2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in frequency domain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 cstate="print"/>
          <a:srcRect l="12308" t="45232" r="61539" b="12923"/>
          <a:stretch>
            <a:fillRect/>
          </a:stretch>
        </p:blipFill>
        <p:spPr bwMode="auto">
          <a:xfrm>
            <a:off x="7772400" y="304799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 cstate="print"/>
          <a:srcRect l="50603" t="52437" r="24097" b="18646"/>
          <a:stretch>
            <a:fillRect/>
          </a:stretch>
        </p:blipFill>
        <p:spPr bwMode="auto">
          <a:xfrm>
            <a:off x="6705600" y="2285999"/>
            <a:ext cx="2286000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4" cstate="print"/>
          <a:srcRect l="24074" t="59259" r="44444" b="5185"/>
          <a:stretch>
            <a:fillRect/>
          </a:stretch>
        </p:blipFill>
        <p:spPr bwMode="auto">
          <a:xfrm>
            <a:off x="228600" y="4638675"/>
            <a:ext cx="28194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4" cstate="print"/>
          <a:srcRect l="59259" t="62222" r="14815" b="8148"/>
          <a:stretch>
            <a:fillRect/>
          </a:stretch>
        </p:blipFill>
        <p:spPr bwMode="auto">
          <a:xfrm>
            <a:off x="4953000" y="4560887"/>
            <a:ext cx="2895600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3"/>
          <p:cNvPicPr>
            <a:picLocks noChangeAspect="1" noChangeArrowheads="1"/>
          </p:cNvPicPr>
          <p:nvPr/>
        </p:nvPicPr>
        <p:blipFill>
          <a:blip r:embed="rId4" cstate="print"/>
          <a:srcRect l="59259" t="14815" r="9259" b="46667"/>
          <a:stretch>
            <a:fillRect/>
          </a:stretch>
        </p:blipFill>
        <p:spPr bwMode="auto">
          <a:xfrm>
            <a:off x="3733800" y="2133600"/>
            <a:ext cx="24384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3"/>
          <p:cNvPicPr>
            <a:picLocks noChangeAspect="1" noChangeArrowheads="1"/>
          </p:cNvPicPr>
          <p:nvPr/>
        </p:nvPicPr>
        <p:blipFill>
          <a:blip r:embed="rId4" cstate="print"/>
          <a:srcRect l="22221" t="14815" r="44444" b="46667"/>
          <a:stretch>
            <a:fillRect/>
          </a:stretch>
        </p:blipFill>
        <p:spPr bwMode="auto">
          <a:xfrm>
            <a:off x="228600" y="2057400"/>
            <a:ext cx="2819400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ight Arrow 28"/>
          <p:cNvSpPr/>
          <p:nvPr/>
        </p:nvSpPr>
        <p:spPr>
          <a:xfrm rot="5400000">
            <a:off x="7658100" y="1562099"/>
            <a:ext cx="1066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3124200" y="2971799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Multiply 32"/>
          <p:cNvSpPr/>
          <p:nvPr/>
        </p:nvSpPr>
        <p:spPr>
          <a:xfrm>
            <a:off x="6248400" y="2819399"/>
            <a:ext cx="381000" cy="533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10800000">
            <a:off x="3505200" y="5562599"/>
            <a:ext cx="914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781" name="TextBox 34"/>
          <p:cNvSpPr txBox="1">
            <a:spLocks noChangeArrowheads="1"/>
          </p:cNvSpPr>
          <p:nvPr/>
        </p:nvSpPr>
        <p:spPr bwMode="auto">
          <a:xfrm>
            <a:off x="3124201" y="2514599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FFT</a:t>
            </a:r>
          </a:p>
        </p:txBody>
      </p:sp>
      <p:sp>
        <p:nvSpPr>
          <p:cNvPr id="32782" name="TextBox 35"/>
          <p:cNvSpPr txBox="1">
            <a:spLocks noChangeArrowheads="1"/>
          </p:cNvSpPr>
          <p:nvPr/>
        </p:nvSpPr>
        <p:spPr bwMode="auto">
          <a:xfrm>
            <a:off x="7543801" y="1523999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FFT</a:t>
            </a:r>
          </a:p>
        </p:txBody>
      </p:sp>
      <p:sp>
        <p:nvSpPr>
          <p:cNvPr id="32783" name="TextBox 37"/>
          <p:cNvSpPr txBox="1">
            <a:spLocks noChangeArrowheads="1"/>
          </p:cNvSpPr>
          <p:nvPr/>
        </p:nvSpPr>
        <p:spPr bwMode="auto">
          <a:xfrm>
            <a:off x="3276600" y="5105399"/>
            <a:ext cx="1416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Inverse FFT</a:t>
            </a:r>
          </a:p>
        </p:txBody>
      </p:sp>
      <p:sp>
        <p:nvSpPr>
          <p:cNvPr id="39" name="TextBox 38"/>
          <p:cNvSpPr txBox="1"/>
          <p:nvPr/>
        </p:nvSpPr>
        <p:spPr>
          <a:xfrm rot="5400000">
            <a:off x="6134894" y="3694906"/>
            <a:ext cx="63341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=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in frequency domain</a:t>
            </a:r>
          </a:p>
        </p:txBody>
      </p:sp>
      <p:sp>
        <p:nvSpPr>
          <p:cNvPr id="1126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Linear filters for basic processing</a:t>
            </a:r>
          </a:p>
          <a:p>
            <a:pPr lvl="1"/>
            <a:r>
              <a:rPr lang="en-US" sz="3200"/>
              <a:t>Edge filter (high-pass)</a:t>
            </a:r>
          </a:p>
          <a:p>
            <a:pPr lvl="1"/>
            <a:r>
              <a:rPr lang="en-US" sz="3200"/>
              <a:t>Gaussian filter (low-pass)</a:t>
            </a:r>
          </a:p>
          <a:p>
            <a:pPr lvl="1"/>
            <a:endParaRPr lang="en-US" sz="3200"/>
          </a:p>
        </p:txBody>
      </p:sp>
      <p:graphicFrame>
        <p:nvGraphicFramePr>
          <p:cNvPr id="1126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0604078"/>
              </p:ext>
            </p:extLst>
          </p:nvPr>
        </p:nvGraphicFramePr>
        <p:xfrm>
          <a:off x="7315200" y="4572001"/>
          <a:ext cx="1314450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133333" imgH="2905531" progId="MSPhotoEd.3">
                  <p:embed/>
                </p:oleObj>
              </mc:Choice>
              <mc:Fallback>
                <p:oleObj name="Photo Editor Photo" r:id="rId2" imgW="4133333" imgH="2905531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4572001"/>
                        <a:ext cx="1314450" cy="92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4789488" y="6376989"/>
            <a:ext cx="1898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FFT of Gaussian</a:t>
            </a:r>
          </a:p>
        </p:txBody>
      </p:sp>
      <p:sp>
        <p:nvSpPr>
          <p:cNvPr id="11270" name="TextBox 19"/>
          <p:cNvSpPr txBox="1">
            <a:spLocks noChangeArrowheads="1"/>
          </p:cNvSpPr>
          <p:nvPr/>
        </p:nvSpPr>
        <p:spPr bwMode="auto">
          <a:xfrm>
            <a:off x="1600200" y="2828926"/>
            <a:ext cx="1003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[-1 1]</a:t>
            </a:r>
          </a:p>
        </p:txBody>
      </p:sp>
      <p:pic>
        <p:nvPicPr>
          <p:cNvPr id="11271" name="Picture 3"/>
          <p:cNvPicPr>
            <a:picLocks noChangeAspect="1" noChangeArrowheads="1"/>
          </p:cNvPicPr>
          <p:nvPr/>
        </p:nvPicPr>
        <p:blipFill>
          <a:blip r:embed="rId4" cstate="print"/>
          <a:srcRect l="39873" t="14542" r="38863" b="47655"/>
          <a:stretch>
            <a:fillRect/>
          </a:stretch>
        </p:blipFill>
        <p:spPr bwMode="auto">
          <a:xfrm>
            <a:off x="685800" y="33528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TextBox 21"/>
          <p:cNvSpPr txBox="1">
            <a:spLocks noChangeArrowheads="1"/>
          </p:cNvSpPr>
          <p:nvPr/>
        </p:nvSpPr>
        <p:spPr bwMode="auto">
          <a:xfrm>
            <a:off x="990601" y="6335714"/>
            <a:ext cx="23860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FFT of Gradient Filter</a:t>
            </a:r>
          </a:p>
        </p:txBody>
      </p:sp>
      <p:pic>
        <p:nvPicPr>
          <p:cNvPr id="11273" name="Picture 4"/>
          <p:cNvPicPr>
            <a:picLocks noChangeAspect="1" noChangeArrowheads="1"/>
          </p:cNvPicPr>
          <p:nvPr/>
        </p:nvPicPr>
        <p:blipFill>
          <a:blip r:embed="rId5" cstate="print"/>
          <a:srcRect l="40083" t="14822" r="38849" b="47720"/>
          <a:stretch>
            <a:fillRect/>
          </a:stretch>
        </p:blipFill>
        <p:spPr bwMode="auto">
          <a:xfrm>
            <a:off x="4114800" y="34290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Text Box 6"/>
          <p:cNvSpPr txBox="1">
            <a:spLocks noChangeArrowheads="1"/>
          </p:cNvSpPr>
          <p:nvPr/>
        </p:nvSpPr>
        <p:spPr bwMode="auto">
          <a:xfrm>
            <a:off x="7391401" y="5486400"/>
            <a:ext cx="115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Gaussian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45269"/>
            <a:ext cx="8229600" cy="5135563"/>
          </a:xfrm>
        </p:spPr>
        <p:txBody>
          <a:bodyPr/>
          <a:lstStyle/>
          <a:p>
            <a:pPr marL="0">
              <a:buNone/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Why does the Gaussian give a nice smooth image, but the square filter give edgy artifacts?</a:t>
            </a:r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97868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2016868"/>
            <a:ext cx="3175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397868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2016868"/>
            <a:ext cx="3175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Box 7"/>
          <p:cNvSpPr txBox="1">
            <a:spLocks noChangeArrowheads="1"/>
          </p:cNvSpPr>
          <p:nvPr/>
        </p:nvSpPr>
        <p:spPr bwMode="auto">
          <a:xfrm>
            <a:off x="1" y="2016868"/>
            <a:ext cx="115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Gaussian</a:t>
            </a:r>
          </a:p>
        </p:txBody>
      </p:sp>
      <p:sp>
        <p:nvSpPr>
          <p:cNvPr id="36872" name="TextBox 8"/>
          <p:cNvSpPr txBox="1">
            <a:spLocks noChangeArrowheads="1"/>
          </p:cNvSpPr>
          <p:nvPr/>
        </p:nvSpPr>
        <p:spPr bwMode="auto">
          <a:xfrm>
            <a:off x="4648201" y="2016868"/>
            <a:ext cx="108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Box filter</a:t>
            </a:r>
          </a:p>
        </p:txBody>
      </p:sp>
      <p:sp>
        <p:nvSpPr>
          <p:cNvPr id="36873" name="TextBox 9"/>
          <p:cNvSpPr txBox="1">
            <a:spLocks noChangeArrowheads="1"/>
          </p:cNvSpPr>
          <p:nvPr/>
        </p:nvSpPr>
        <p:spPr bwMode="auto">
          <a:xfrm>
            <a:off x="3352801" y="35668"/>
            <a:ext cx="1641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Filtering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5904A-C290-405C-93AF-BA05CE176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for the Exam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1B061-B6C1-4CB8-AE0D-F36B567D4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8229600" cy="5135563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Review the slides briefly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Do the practice questions without looking at anything else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Carefully review material related to any that you miss or feel unsure about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433572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t="10001" b="3999"/>
          <a:stretch>
            <a:fillRect/>
          </a:stretch>
        </p:blipFill>
        <p:spPr bwMode="auto">
          <a:xfrm>
            <a:off x="0" y="1447800"/>
            <a:ext cx="89789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Box 7"/>
          <p:cNvSpPr txBox="1">
            <a:spLocks noChangeArrowheads="1"/>
          </p:cNvSpPr>
          <p:nvPr/>
        </p:nvSpPr>
        <p:spPr bwMode="auto">
          <a:xfrm>
            <a:off x="3657600" y="838201"/>
            <a:ext cx="1485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Gaussian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2" cstate="print"/>
          <a:srcRect l="4601" t="9814" r="3384" b="5122"/>
          <a:stretch>
            <a:fillRect/>
          </a:stretch>
        </p:blipFill>
        <p:spPr bwMode="auto">
          <a:xfrm>
            <a:off x="152400" y="1066800"/>
            <a:ext cx="8686800" cy="451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Box 7"/>
          <p:cNvSpPr txBox="1">
            <a:spLocks noChangeArrowheads="1"/>
          </p:cNvSpPr>
          <p:nvPr/>
        </p:nvSpPr>
        <p:spPr bwMode="auto">
          <a:xfrm>
            <a:off x="3581401" y="457201"/>
            <a:ext cx="1484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Box Filter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filters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Template matching (SSD or Normxcorr2)</a:t>
            </a:r>
          </a:p>
          <a:p>
            <a:pPr lvl="1"/>
            <a:r>
              <a:rPr lang="en-US" dirty="0"/>
              <a:t>SSD can be done with linear filters, is sensitive to overall intensity</a:t>
            </a:r>
          </a:p>
          <a:p>
            <a:pPr lvl="1"/>
            <a:r>
              <a:rPr lang="en-US" dirty="0"/>
              <a:t>Basis for object detection</a:t>
            </a:r>
          </a:p>
          <a:p>
            <a:r>
              <a:rPr lang="en-US" dirty="0"/>
              <a:t>Gaussian pyramid</a:t>
            </a:r>
          </a:p>
          <a:p>
            <a:pPr lvl="1"/>
            <a:r>
              <a:rPr lang="en-US" dirty="0"/>
              <a:t>Coarse-to-fine search, multi-scale detection</a:t>
            </a:r>
          </a:p>
          <a:p>
            <a:r>
              <a:rPr lang="en-US" dirty="0" err="1"/>
              <a:t>Laplacian</a:t>
            </a:r>
            <a:r>
              <a:rPr lang="en-US" dirty="0"/>
              <a:t> pyramid</a:t>
            </a:r>
          </a:p>
          <a:p>
            <a:pPr lvl="1"/>
            <a:r>
              <a:rPr lang="en-US" dirty="0"/>
              <a:t>Can be used for blending</a:t>
            </a:r>
          </a:p>
          <a:p>
            <a:pPr lvl="1"/>
            <a:r>
              <a:rPr lang="en-US" dirty="0"/>
              <a:t>More compact image representation</a:t>
            </a:r>
          </a:p>
          <a:p>
            <a:pPr lvl="2">
              <a:buFont typeface="Arial" pitchFamily="34" charset="0"/>
              <a:buNone/>
            </a:pPr>
            <a:endParaRPr lang="en-US" dirty="0"/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895600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Matching with filters</a:t>
            </a:r>
          </a:p>
        </p:txBody>
      </p:sp>
      <p:sp>
        <p:nvSpPr>
          <p:cNvPr id="3077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4648200" cy="1447800"/>
          </a:xfrm>
        </p:spPr>
        <p:txBody>
          <a:bodyPr/>
          <a:lstStyle/>
          <a:p>
            <a:pPr eaLnBrk="1" hangingPunct="1"/>
            <a:r>
              <a:rPr lang="en-US"/>
              <a:t>Goal: find       in image</a:t>
            </a:r>
          </a:p>
          <a:p>
            <a:pPr eaLnBrk="1" hangingPunct="1"/>
            <a:r>
              <a:rPr lang="en-US"/>
              <a:t>Method 2: SSD</a:t>
            </a:r>
          </a:p>
          <a:p>
            <a:pPr lvl="1" eaLnBrk="1" hangingPunct="1">
              <a:buFont typeface="Arial" pitchFamily="34" charset="0"/>
              <a:buNone/>
            </a:pPr>
            <a:endParaRPr lang="en-US"/>
          </a:p>
        </p:txBody>
      </p:sp>
      <p:pic>
        <p:nvPicPr>
          <p:cNvPr id="3078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2" descr="C:\Documents and Settings\Derek Hoiem\My Documents\Classes\Spring10 - Computer Vision\figs\eyedet_ss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2895600"/>
            <a:ext cx="27368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Box 7"/>
          <p:cNvSpPr txBox="1">
            <a:spLocks noChangeArrowheads="1"/>
          </p:cNvSpPr>
          <p:nvPr/>
        </p:nvSpPr>
        <p:spPr bwMode="auto">
          <a:xfrm>
            <a:off x="13700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3081" name="TextBox 8"/>
          <p:cNvSpPr txBox="1">
            <a:spLocks noChangeArrowheads="1"/>
          </p:cNvSpPr>
          <p:nvPr/>
        </p:nvSpPr>
        <p:spPr bwMode="auto">
          <a:xfrm>
            <a:off x="4038600" y="6369050"/>
            <a:ext cx="1466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1- sqrt(SSD)</a:t>
            </a:r>
          </a:p>
        </p:txBody>
      </p:sp>
      <p:sp>
        <p:nvSpPr>
          <p:cNvPr id="3082" name="TextBox 9"/>
          <p:cNvSpPr txBox="1">
            <a:spLocks noChangeArrowheads="1"/>
          </p:cNvSpPr>
          <p:nvPr/>
        </p:nvSpPr>
        <p:spPr bwMode="auto">
          <a:xfrm>
            <a:off x="6515100" y="6354764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Thresholded Image</a:t>
            </a:r>
          </a:p>
        </p:txBody>
      </p:sp>
      <p:graphicFrame>
        <p:nvGraphicFramePr>
          <p:cNvPr id="3074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0973269"/>
              </p:ext>
            </p:extLst>
          </p:nvPr>
        </p:nvGraphicFramePr>
        <p:xfrm>
          <a:off x="1730375" y="2065338"/>
          <a:ext cx="5746750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336760" imgH="355320" progId="Equation.3">
                  <p:embed/>
                </p:oleObj>
              </mc:Choice>
              <mc:Fallback>
                <p:oleObj name="Equation" r:id="rId6" imgW="2336760" imgH="35532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0375" y="2065338"/>
                        <a:ext cx="5746750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3" name="Picture 12" descr="C:\Users\Hoiem\Documents\Classes\Computational Photography - Fall 2010\lectures\figs\filters\eyedet_ssd_thresh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8400" y="2895600"/>
            <a:ext cx="27368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rot="5400000">
            <a:off x="6972300" y="3848100"/>
            <a:ext cx="609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7385050" y="4000500"/>
            <a:ext cx="6096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6" name="TextBox 14"/>
          <p:cNvSpPr txBox="1">
            <a:spLocks noChangeArrowheads="1"/>
          </p:cNvSpPr>
          <p:nvPr/>
        </p:nvSpPr>
        <p:spPr bwMode="auto">
          <a:xfrm>
            <a:off x="7086601" y="320040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True detections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Matching with filters</a:t>
            </a:r>
          </a:p>
        </p:txBody>
      </p:sp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773111" y="958174"/>
            <a:ext cx="8153400" cy="1752600"/>
          </a:xfrm>
        </p:spPr>
        <p:txBody>
          <a:bodyPr/>
          <a:lstStyle/>
          <a:p>
            <a:pPr eaLnBrk="1" hangingPunct="1"/>
            <a:r>
              <a:rPr lang="en-US"/>
              <a:t>Goal: find       in image</a:t>
            </a:r>
          </a:p>
          <a:p>
            <a:pPr eaLnBrk="1" hangingPunct="1"/>
            <a:r>
              <a:rPr lang="en-US"/>
              <a:t>Method 3: Normalized cross-correlation</a:t>
            </a:r>
          </a:p>
          <a:p>
            <a:pPr eaLnBrk="1" hangingPunct="1">
              <a:buFont typeface="Arial" pitchFamily="34" charset="0"/>
              <a:buNone/>
            </a:pPr>
            <a:endParaRPr lang="en-US"/>
          </a:p>
          <a:p>
            <a:pPr lvl="1" eaLnBrk="1" hangingPunct="1">
              <a:buFont typeface="Arial" pitchFamily="34" charset="0"/>
              <a:buNone/>
            </a:pPr>
            <a:endParaRPr lang="en-US"/>
          </a:p>
        </p:txBody>
      </p:sp>
      <p:pic>
        <p:nvPicPr>
          <p:cNvPr id="6149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2911" y="1110574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46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7088313"/>
              </p:ext>
            </p:extLst>
          </p:nvPr>
        </p:nvGraphicFramePr>
        <p:xfrm>
          <a:off x="533400" y="3193375"/>
          <a:ext cx="8434387" cy="209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29000" imgH="850680" progId="Equation.3">
                  <p:embed/>
                </p:oleObj>
              </mc:Choice>
              <mc:Fallback>
                <p:oleObj name="Equation" r:id="rId4" imgW="3429000" imgH="85068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193375"/>
                        <a:ext cx="8434387" cy="2093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TextBox 14"/>
          <p:cNvSpPr txBox="1">
            <a:spLocks noChangeArrowheads="1"/>
          </p:cNvSpPr>
          <p:nvPr/>
        </p:nvSpPr>
        <p:spPr bwMode="auto">
          <a:xfrm>
            <a:off x="2449511" y="5834975"/>
            <a:ext cx="57038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Matlab: </a:t>
            </a:r>
            <a:r>
              <a:rPr lang="en-US" sz="2400">
                <a:latin typeface="Courier New" pitchFamily="49" charset="0"/>
                <a:cs typeface="Courier New" pitchFamily="49" charset="0"/>
              </a:rPr>
              <a:t>normxcorr2(template, im)</a:t>
            </a:r>
          </a:p>
        </p:txBody>
      </p:sp>
      <p:sp>
        <p:nvSpPr>
          <p:cNvPr id="6151" name="TextBox 15"/>
          <p:cNvSpPr txBox="1">
            <a:spLocks noChangeArrowheads="1"/>
          </p:cNvSpPr>
          <p:nvPr/>
        </p:nvSpPr>
        <p:spPr bwMode="auto">
          <a:xfrm>
            <a:off x="6792911" y="2482174"/>
            <a:ext cx="208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mean image patch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7478712" y="3013987"/>
            <a:ext cx="457200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3" name="TextBox 18"/>
          <p:cNvSpPr txBox="1">
            <a:spLocks noChangeArrowheads="1"/>
          </p:cNvSpPr>
          <p:nvPr/>
        </p:nvSpPr>
        <p:spPr bwMode="auto">
          <a:xfrm>
            <a:off x="4159250" y="2417088"/>
            <a:ext cx="1711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mean template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5400000">
            <a:off x="4506912" y="3015575"/>
            <a:ext cx="457200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895600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Matching with filters</a:t>
            </a:r>
          </a:p>
        </p:txBody>
      </p:sp>
      <p:sp>
        <p:nvSpPr>
          <p:cNvPr id="18436" name="Content Placeholder 2"/>
          <p:cNvSpPr>
            <a:spLocks noGrp="1"/>
          </p:cNvSpPr>
          <p:nvPr>
            <p:ph idx="1"/>
          </p:nvPr>
        </p:nvSpPr>
        <p:spPr>
          <a:xfrm>
            <a:off x="2057400" y="990600"/>
            <a:ext cx="8153400" cy="1752600"/>
          </a:xfrm>
        </p:spPr>
        <p:txBody>
          <a:bodyPr/>
          <a:lstStyle/>
          <a:p>
            <a:pPr eaLnBrk="1" hangingPunct="1"/>
            <a:r>
              <a:rPr lang="en-US"/>
              <a:t>Goal: find       in image</a:t>
            </a:r>
          </a:p>
          <a:p>
            <a:pPr eaLnBrk="1" hangingPunct="1"/>
            <a:r>
              <a:rPr lang="en-US"/>
              <a:t>Method 3: Normalized cross-correlation</a:t>
            </a:r>
          </a:p>
          <a:p>
            <a:pPr eaLnBrk="1" hangingPunct="1">
              <a:buFont typeface="Arial" pitchFamily="34" charset="0"/>
              <a:buNone/>
            </a:pPr>
            <a:endParaRPr lang="en-US"/>
          </a:p>
          <a:p>
            <a:pPr lvl="1" eaLnBrk="1" hangingPunct="1">
              <a:buFont typeface="Arial" pitchFamily="34" charset="0"/>
              <a:buNone/>
            </a:pPr>
            <a:endParaRPr lang="en-US"/>
          </a:p>
        </p:txBody>
      </p:sp>
      <p:pic>
        <p:nvPicPr>
          <p:cNvPr id="18437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2817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18439" name="TextBox 8"/>
          <p:cNvSpPr txBox="1">
            <a:spLocks noChangeArrowheads="1"/>
          </p:cNvSpPr>
          <p:nvPr/>
        </p:nvSpPr>
        <p:spPr bwMode="auto">
          <a:xfrm>
            <a:off x="4800600" y="6411914"/>
            <a:ext cx="2774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Normalized X-Correlation</a:t>
            </a:r>
          </a:p>
        </p:txBody>
      </p:sp>
      <p:sp>
        <p:nvSpPr>
          <p:cNvPr id="18440" name="TextBox 9"/>
          <p:cNvSpPr txBox="1">
            <a:spLocks noChangeArrowheads="1"/>
          </p:cNvSpPr>
          <p:nvPr/>
        </p:nvSpPr>
        <p:spPr bwMode="auto">
          <a:xfrm>
            <a:off x="8039100" y="6354764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Thresholded Image</a:t>
            </a:r>
          </a:p>
        </p:txBody>
      </p:sp>
      <p:pic>
        <p:nvPicPr>
          <p:cNvPr id="18441" name="Picture 2" descr="C:\Documents and Settings\Derek Hoiem\My Documents\Classes\Spring10 - Computer Vision\figs\eyedet_normxcor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6150" y="2909888"/>
            <a:ext cx="2776538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3" descr="C:\Documents and Settings\Derek Hoiem\My Documents\Classes\Spring10 - Computer Vision\figs\eyedet_normxcorr_thresh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6201" y="2895601"/>
            <a:ext cx="2778125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rot="5400000">
            <a:off x="8420100" y="3848100"/>
            <a:ext cx="609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8807450" y="3962400"/>
            <a:ext cx="6858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5" name="TextBox 12"/>
          <p:cNvSpPr txBox="1">
            <a:spLocks noChangeArrowheads="1"/>
          </p:cNvSpPr>
          <p:nvPr/>
        </p:nvSpPr>
        <p:spPr bwMode="auto">
          <a:xfrm>
            <a:off x="8534401" y="320040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True detections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8"/>
          <p:cNvSpPr txBox="1">
            <a:spLocks noChangeArrowheads="1"/>
          </p:cNvSpPr>
          <p:nvPr/>
        </p:nvSpPr>
        <p:spPr bwMode="auto">
          <a:xfrm>
            <a:off x="528637" y="5562600"/>
            <a:ext cx="446246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/>
              <a:t>Throw away every other row and column to create a </a:t>
            </a:r>
            <a:r>
              <a:rPr lang="en-US"/>
              <a:t>1/2</a:t>
            </a:r>
            <a:r>
              <a:rPr lang="en-US" sz="2000"/>
              <a:t> size image</a:t>
            </a:r>
          </a:p>
          <a:p>
            <a:pPr lvl="1" eaLnBrk="0" hangingPunct="0"/>
            <a:endParaRPr lang="en-US" sz="2000" i="1"/>
          </a:p>
        </p:txBody>
      </p:sp>
      <p:pic>
        <p:nvPicPr>
          <p:cNvPr id="40963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0"/>
            <a:ext cx="4491037" cy="38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3053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9686" y="2438399"/>
            <a:ext cx="244475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4"/>
          <p:cNvGrpSpPr>
            <a:grpSpLocks/>
          </p:cNvGrpSpPr>
          <p:nvPr/>
        </p:nvGrpSpPr>
        <p:grpSpPr bwMode="auto">
          <a:xfrm>
            <a:off x="615949" y="1523999"/>
            <a:ext cx="4343400" cy="3581400"/>
            <a:chOff x="48" y="1056"/>
            <a:chExt cx="2736" cy="2256"/>
          </a:xfrm>
        </p:grpSpPr>
        <p:grpSp>
          <p:nvGrpSpPr>
            <p:cNvPr id="3" name="Group 30"/>
            <p:cNvGrpSpPr>
              <a:grpSpLocks/>
            </p:cNvGrpSpPr>
            <p:nvPr/>
          </p:nvGrpSpPr>
          <p:grpSpPr bwMode="auto">
            <a:xfrm>
              <a:off x="48" y="1056"/>
              <a:ext cx="2736" cy="96"/>
              <a:chOff x="48" y="1056"/>
              <a:chExt cx="2736" cy="96"/>
            </a:xfrm>
          </p:grpSpPr>
          <p:sp>
            <p:nvSpPr>
              <p:cNvPr id="41086" name="Oval 16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7" name="Oval 17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8" name="Oval 18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9" name="Oval 19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0" name="Oval 21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1" name="Oval 22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2" name="Oval 23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3" name="Oval 24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4" name="Oval 25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5" name="Oval 26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6" name="Oval 27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7" name="Oval 29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48" y="1296"/>
              <a:ext cx="2736" cy="96"/>
              <a:chOff x="48" y="1056"/>
              <a:chExt cx="2736" cy="96"/>
            </a:xfrm>
          </p:grpSpPr>
          <p:sp>
            <p:nvSpPr>
              <p:cNvPr id="41074" name="Oval 32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5" name="Oval 33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6" name="Oval 34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7" name="Oval 35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8" name="Oval 36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9" name="Oval 37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0" name="Oval 38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1" name="Oval 39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2" name="Oval 40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3" name="Oval 41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4" name="Oval 42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5" name="Oval 43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48" y="1536"/>
              <a:ext cx="2736" cy="96"/>
              <a:chOff x="48" y="1056"/>
              <a:chExt cx="2736" cy="96"/>
            </a:xfrm>
          </p:grpSpPr>
          <p:sp>
            <p:nvSpPr>
              <p:cNvPr id="41062" name="Oval 45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3" name="Oval 46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4" name="Oval 47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5" name="Oval 48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6" name="Oval 49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7" name="Oval 50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8" name="Oval 51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9" name="Oval 52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0" name="Oval 53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1" name="Oval 54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2" name="Oval 55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3" name="Oval 56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57"/>
            <p:cNvGrpSpPr>
              <a:grpSpLocks/>
            </p:cNvGrpSpPr>
            <p:nvPr/>
          </p:nvGrpSpPr>
          <p:grpSpPr bwMode="auto">
            <a:xfrm>
              <a:off x="48" y="1776"/>
              <a:ext cx="2736" cy="96"/>
              <a:chOff x="48" y="1056"/>
              <a:chExt cx="2736" cy="96"/>
            </a:xfrm>
          </p:grpSpPr>
          <p:sp>
            <p:nvSpPr>
              <p:cNvPr id="41050" name="Oval 58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1" name="Oval 59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2" name="Oval 60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3" name="Oval 61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4" name="Oval 62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5" name="Oval 63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6" name="Oval 64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7" name="Oval 65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8" name="Oval 66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9" name="Oval 67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0" name="Oval 68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1" name="Oval 69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70"/>
            <p:cNvGrpSpPr>
              <a:grpSpLocks/>
            </p:cNvGrpSpPr>
            <p:nvPr/>
          </p:nvGrpSpPr>
          <p:grpSpPr bwMode="auto">
            <a:xfrm>
              <a:off x="48" y="2016"/>
              <a:ext cx="2736" cy="96"/>
              <a:chOff x="48" y="1056"/>
              <a:chExt cx="2736" cy="96"/>
            </a:xfrm>
          </p:grpSpPr>
          <p:sp>
            <p:nvSpPr>
              <p:cNvPr id="41038" name="Oval 71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9" name="Oval 72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0" name="Oval 73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1" name="Oval 74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2" name="Oval 75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3" name="Oval 76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4" name="Oval 77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5" name="Oval 78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6" name="Oval 79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7" name="Oval 80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8" name="Oval 81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9" name="Oval 82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83"/>
            <p:cNvGrpSpPr>
              <a:grpSpLocks/>
            </p:cNvGrpSpPr>
            <p:nvPr/>
          </p:nvGrpSpPr>
          <p:grpSpPr bwMode="auto">
            <a:xfrm>
              <a:off x="48" y="2256"/>
              <a:ext cx="2736" cy="96"/>
              <a:chOff x="48" y="1056"/>
              <a:chExt cx="2736" cy="96"/>
            </a:xfrm>
          </p:grpSpPr>
          <p:sp>
            <p:nvSpPr>
              <p:cNvPr id="41026" name="Oval 84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7" name="Oval 85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8" name="Oval 86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9" name="Oval 87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0" name="Oval 88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1" name="Oval 89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2" name="Oval 90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3" name="Oval 91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4" name="Oval 92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5" name="Oval 93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6" name="Oval 94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7" name="Oval 95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96"/>
            <p:cNvGrpSpPr>
              <a:grpSpLocks/>
            </p:cNvGrpSpPr>
            <p:nvPr/>
          </p:nvGrpSpPr>
          <p:grpSpPr bwMode="auto">
            <a:xfrm>
              <a:off x="48" y="2496"/>
              <a:ext cx="2736" cy="96"/>
              <a:chOff x="48" y="1056"/>
              <a:chExt cx="2736" cy="96"/>
            </a:xfrm>
          </p:grpSpPr>
          <p:sp>
            <p:nvSpPr>
              <p:cNvPr id="41014" name="Oval 97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5" name="Oval 98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6" name="Oval 99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7" name="Oval 100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8" name="Oval 101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9" name="Oval 102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0" name="Oval 103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1" name="Oval 104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2" name="Oval 105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3" name="Oval 106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4" name="Oval 107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5" name="Oval 108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109"/>
            <p:cNvGrpSpPr>
              <a:grpSpLocks/>
            </p:cNvGrpSpPr>
            <p:nvPr/>
          </p:nvGrpSpPr>
          <p:grpSpPr bwMode="auto">
            <a:xfrm>
              <a:off x="48" y="2736"/>
              <a:ext cx="2736" cy="96"/>
              <a:chOff x="48" y="1056"/>
              <a:chExt cx="2736" cy="96"/>
            </a:xfrm>
          </p:grpSpPr>
          <p:sp>
            <p:nvSpPr>
              <p:cNvPr id="41002" name="Oval 110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3" name="Oval 111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4" name="Oval 112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5" name="Oval 113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6" name="Oval 114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7" name="Oval 115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8" name="Oval 116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9" name="Oval 117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0" name="Oval 118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1" name="Oval 119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2" name="Oval 120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3" name="Oval 121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122"/>
            <p:cNvGrpSpPr>
              <a:grpSpLocks/>
            </p:cNvGrpSpPr>
            <p:nvPr/>
          </p:nvGrpSpPr>
          <p:grpSpPr bwMode="auto">
            <a:xfrm>
              <a:off x="48" y="2976"/>
              <a:ext cx="2736" cy="96"/>
              <a:chOff x="48" y="1056"/>
              <a:chExt cx="2736" cy="96"/>
            </a:xfrm>
          </p:grpSpPr>
          <p:sp>
            <p:nvSpPr>
              <p:cNvPr id="40990" name="Oval 123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1" name="Oval 124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2" name="Oval 125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3" name="Oval 126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4" name="Oval 127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5" name="Oval 128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6" name="Oval 129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7" name="Oval 130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8" name="Oval 131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9" name="Oval 132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0" name="Oval 133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1" name="Oval 134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135"/>
            <p:cNvGrpSpPr>
              <a:grpSpLocks/>
            </p:cNvGrpSpPr>
            <p:nvPr/>
          </p:nvGrpSpPr>
          <p:grpSpPr bwMode="auto">
            <a:xfrm>
              <a:off x="48" y="3216"/>
              <a:ext cx="2736" cy="96"/>
              <a:chOff x="48" y="1056"/>
              <a:chExt cx="2736" cy="96"/>
            </a:xfrm>
          </p:grpSpPr>
          <p:sp>
            <p:nvSpPr>
              <p:cNvPr id="40978" name="Oval 136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79" name="Oval 137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0" name="Oval 138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1" name="Oval 139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2" name="Oval 140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3" name="Oval 141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4" name="Oval 142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5" name="Oval 143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6" name="Oval 144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7" name="Oval 145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8" name="Oval 146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9" name="Oval 147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43215" name="Line 175"/>
          <p:cNvSpPr>
            <a:spLocks noChangeShapeType="1"/>
          </p:cNvSpPr>
          <p:nvPr/>
        </p:nvSpPr>
        <p:spPr bwMode="auto">
          <a:xfrm>
            <a:off x="5405436" y="3581399"/>
            <a:ext cx="5334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1" name="Title 1"/>
          <p:cNvSpPr txBox="1">
            <a:spLocks/>
          </p:cNvSpPr>
          <p:nvPr/>
        </p:nvSpPr>
        <p:spPr>
          <a:xfrm>
            <a:off x="1981200" y="0"/>
            <a:ext cx="8229600" cy="914400"/>
          </a:xfrm>
          <a:prstGeom prst="rect">
            <a:avLst/>
          </a:prstGeom>
        </p:spPr>
        <p:txBody>
          <a:bodyPr anchor="ctr"/>
          <a:lstStyle/>
          <a:p>
            <a:pPr eaLnBrk="0" hangingPunct="0">
              <a:defRPr/>
            </a:pPr>
            <a:r>
              <a:rPr lang="en-US" sz="4000" dirty="0" err="1">
                <a:latin typeface="+mj-lt"/>
                <a:ea typeface="+mj-ea"/>
                <a:cs typeface="+mj-cs"/>
              </a:rPr>
              <a:t>Subsampling</a:t>
            </a:r>
            <a:r>
              <a:rPr lang="en-US" sz="4000" dirty="0">
                <a:latin typeface="+mj-lt"/>
                <a:ea typeface="+mj-ea"/>
                <a:cs typeface="+mj-cs"/>
              </a:rPr>
              <a:t> by a factor of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72136" y="5105400"/>
            <a:ext cx="3695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Problem: This approach causes “aliasing”</a:t>
            </a:r>
          </a:p>
        </p:txBody>
      </p:sp>
    </p:spTree>
    <p:extLst>
      <p:ext uri="{BB962C8B-B14F-4D97-AF65-F5344CB8AC3E}">
        <p14:creationId xmlns:p14="http://schemas.microsoft.com/office/powerpoint/2010/main" val="112528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215" grpId="0" animBg="1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/>
          </p:cNvSpPr>
          <p:nvPr/>
        </p:nvSpPr>
        <p:spPr bwMode="auto">
          <a:xfrm>
            <a:off x="1981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endParaRPr 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066800"/>
            <a:ext cx="7772400" cy="4114800"/>
          </a:xfrm>
        </p:spPr>
        <p:txBody>
          <a:bodyPr/>
          <a:lstStyle/>
          <a:p>
            <a:pPr eaLnBrk="1" hangingPunct="1"/>
            <a:r>
              <a:rPr lang="en-US" sz="2800"/>
              <a:t>When sampling a signal at discrete intervals, the sampling frequency must be </a:t>
            </a:r>
            <a:r>
              <a:rPr lang="en-US" sz="2800">
                <a:sym typeface="Symbol" pitchFamily="18" charset="2"/>
              </a:rPr>
              <a:t></a:t>
            </a:r>
            <a:r>
              <a:rPr lang="en-US" sz="2800"/>
              <a:t> 2 </a:t>
            </a:r>
            <a:r>
              <a:rPr lang="en-US" sz="2800">
                <a:sym typeface="Symbol" pitchFamily="18" charset="2"/>
              </a:rPr>
              <a:t> f</a:t>
            </a:r>
            <a:r>
              <a:rPr lang="en-US" sz="2800" baseline="-25000">
                <a:sym typeface="Symbol" pitchFamily="18" charset="2"/>
              </a:rPr>
              <a:t>max</a:t>
            </a:r>
            <a:endParaRPr lang="en-US" sz="2800">
              <a:sym typeface="Symbol" pitchFamily="18" charset="2"/>
            </a:endParaRPr>
          </a:p>
          <a:p>
            <a:pPr eaLnBrk="1" hangingPunct="1"/>
            <a:r>
              <a:rPr lang="en-US" sz="2800">
                <a:sym typeface="Symbol" pitchFamily="18" charset="2"/>
              </a:rPr>
              <a:t>f</a:t>
            </a:r>
            <a:r>
              <a:rPr lang="en-US" sz="2800" baseline="-25000"/>
              <a:t>max</a:t>
            </a:r>
            <a:r>
              <a:rPr lang="en-US" sz="2800"/>
              <a:t> = max frequency of the input signal</a:t>
            </a:r>
          </a:p>
          <a:p>
            <a:pPr eaLnBrk="1" hangingPunct="1"/>
            <a:r>
              <a:rPr lang="en-US" sz="2800"/>
              <a:t>This will allows to reconstruct the original perfectly from the sampled version</a:t>
            </a:r>
          </a:p>
        </p:txBody>
      </p:sp>
      <p:pic>
        <p:nvPicPr>
          <p:cNvPr id="48132" name="Picture 5" descr="sine-sample-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657601"/>
            <a:ext cx="60960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6" descr="sine-sample-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5180014"/>
            <a:ext cx="5913438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 Box 7"/>
          <p:cNvSpPr txBox="1">
            <a:spLocks noChangeArrowheads="1"/>
          </p:cNvSpPr>
          <p:nvPr/>
        </p:nvSpPr>
        <p:spPr bwMode="auto">
          <a:xfrm>
            <a:off x="7756526" y="4533901"/>
            <a:ext cx="720725" cy="366713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good</a:t>
            </a:r>
          </a:p>
        </p:txBody>
      </p:sp>
      <p:sp>
        <p:nvSpPr>
          <p:cNvPr id="48135" name="Text Box 8"/>
          <p:cNvSpPr txBox="1">
            <a:spLocks noChangeArrowheads="1"/>
          </p:cNvSpPr>
          <p:nvPr/>
        </p:nvSpPr>
        <p:spPr bwMode="auto">
          <a:xfrm>
            <a:off x="7772400" y="6034088"/>
            <a:ext cx="584200" cy="366712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bad</a:t>
            </a:r>
          </a:p>
        </p:txBody>
      </p:sp>
      <p:sp>
        <p:nvSpPr>
          <p:cNvPr id="48136" name="Oval 7"/>
          <p:cNvSpPr>
            <a:spLocks noChangeArrowheads="1"/>
          </p:cNvSpPr>
          <p:nvPr/>
        </p:nvSpPr>
        <p:spPr bwMode="auto">
          <a:xfrm>
            <a:off x="1676400" y="3733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37" name="Oval 8"/>
          <p:cNvSpPr>
            <a:spLocks noChangeArrowheads="1"/>
          </p:cNvSpPr>
          <p:nvPr/>
        </p:nvSpPr>
        <p:spPr bwMode="auto">
          <a:xfrm>
            <a:off x="1905000" y="4114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38" name="Oval 9"/>
          <p:cNvSpPr>
            <a:spLocks noChangeArrowheads="1"/>
          </p:cNvSpPr>
          <p:nvPr/>
        </p:nvSpPr>
        <p:spPr bwMode="auto">
          <a:xfrm>
            <a:off x="20574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39" name="Oval 10"/>
          <p:cNvSpPr>
            <a:spLocks noChangeArrowheads="1"/>
          </p:cNvSpPr>
          <p:nvPr/>
        </p:nvSpPr>
        <p:spPr bwMode="auto">
          <a:xfrm>
            <a:off x="24384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r>
              <a:rPr lang="en-US"/>
              <a:t>v</a:t>
            </a:r>
          </a:p>
        </p:txBody>
      </p:sp>
      <p:sp>
        <p:nvSpPr>
          <p:cNvPr id="48140" name="Oval 11"/>
          <p:cNvSpPr>
            <a:spLocks noChangeArrowheads="1"/>
          </p:cNvSpPr>
          <p:nvPr/>
        </p:nvSpPr>
        <p:spPr bwMode="auto">
          <a:xfrm>
            <a:off x="25146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1" name="Oval 12"/>
          <p:cNvSpPr>
            <a:spLocks noChangeArrowheads="1"/>
          </p:cNvSpPr>
          <p:nvPr/>
        </p:nvSpPr>
        <p:spPr bwMode="auto">
          <a:xfrm>
            <a:off x="2743200" y="3657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2" name="Oval 13"/>
          <p:cNvSpPr>
            <a:spLocks noChangeArrowheads="1"/>
          </p:cNvSpPr>
          <p:nvPr/>
        </p:nvSpPr>
        <p:spPr bwMode="auto">
          <a:xfrm>
            <a:off x="28956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3" name="Oval 14"/>
          <p:cNvSpPr>
            <a:spLocks noChangeArrowheads="1"/>
          </p:cNvSpPr>
          <p:nvPr/>
        </p:nvSpPr>
        <p:spPr bwMode="auto">
          <a:xfrm>
            <a:off x="30480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4" name="Oval 15"/>
          <p:cNvSpPr>
            <a:spLocks noChangeArrowheads="1"/>
          </p:cNvSpPr>
          <p:nvPr/>
        </p:nvSpPr>
        <p:spPr bwMode="auto">
          <a:xfrm>
            <a:off x="22098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5" name="Oval 16"/>
          <p:cNvSpPr>
            <a:spLocks noChangeArrowheads="1"/>
          </p:cNvSpPr>
          <p:nvPr/>
        </p:nvSpPr>
        <p:spPr bwMode="auto">
          <a:xfrm>
            <a:off x="32766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6" name="Oval 17"/>
          <p:cNvSpPr>
            <a:spLocks noChangeArrowheads="1"/>
          </p:cNvSpPr>
          <p:nvPr/>
        </p:nvSpPr>
        <p:spPr bwMode="auto">
          <a:xfrm>
            <a:off x="3733800" y="3733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7" name="Oval 18"/>
          <p:cNvSpPr>
            <a:spLocks noChangeArrowheads="1"/>
          </p:cNvSpPr>
          <p:nvPr/>
        </p:nvSpPr>
        <p:spPr bwMode="auto">
          <a:xfrm>
            <a:off x="3962400" y="4114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8" name="Oval 19"/>
          <p:cNvSpPr>
            <a:spLocks noChangeArrowheads="1"/>
          </p:cNvSpPr>
          <p:nvPr/>
        </p:nvSpPr>
        <p:spPr bwMode="auto">
          <a:xfrm>
            <a:off x="41148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9" name="Oval 20"/>
          <p:cNvSpPr>
            <a:spLocks noChangeArrowheads="1"/>
          </p:cNvSpPr>
          <p:nvPr/>
        </p:nvSpPr>
        <p:spPr bwMode="auto">
          <a:xfrm>
            <a:off x="44196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r>
              <a:rPr lang="en-US"/>
              <a:t>v</a:t>
            </a:r>
          </a:p>
        </p:txBody>
      </p:sp>
      <p:sp>
        <p:nvSpPr>
          <p:cNvPr id="48150" name="Oval 21"/>
          <p:cNvSpPr>
            <a:spLocks noChangeArrowheads="1"/>
          </p:cNvSpPr>
          <p:nvPr/>
        </p:nvSpPr>
        <p:spPr bwMode="auto">
          <a:xfrm>
            <a:off x="45720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1" name="Oval 22"/>
          <p:cNvSpPr>
            <a:spLocks noChangeArrowheads="1"/>
          </p:cNvSpPr>
          <p:nvPr/>
        </p:nvSpPr>
        <p:spPr bwMode="auto">
          <a:xfrm>
            <a:off x="4724400" y="3657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2" name="Oval 23"/>
          <p:cNvSpPr>
            <a:spLocks noChangeArrowheads="1"/>
          </p:cNvSpPr>
          <p:nvPr/>
        </p:nvSpPr>
        <p:spPr bwMode="auto">
          <a:xfrm>
            <a:off x="49530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3" name="Oval 24"/>
          <p:cNvSpPr>
            <a:spLocks noChangeArrowheads="1"/>
          </p:cNvSpPr>
          <p:nvPr/>
        </p:nvSpPr>
        <p:spPr bwMode="auto">
          <a:xfrm>
            <a:off x="51054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4" name="Oval 25"/>
          <p:cNvSpPr>
            <a:spLocks noChangeArrowheads="1"/>
          </p:cNvSpPr>
          <p:nvPr/>
        </p:nvSpPr>
        <p:spPr bwMode="auto">
          <a:xfrm>
            <a:off x="41910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5" name="Oval 26"/>
          <p:cNvSpPr>
            <a:spLocks noChangeArrowheads="1"/>
          </p:cNvSpPr>
          <p:nvPr/>
        </p:nvSpPr>
        <p:spPr bwMode="auto">
          <a:xfrm>
            <a:off x="53340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6" name="Oval 27"/>
          <p:cNvSpPr>
            <a:spLocks noChangeArrowheads="1"/>
          </p:cNvSpPr>
          <p:nvPr/>
        </p:nvSpPr>
        <p:spPr bwMode="auto">
          <a:xfrm>
            <a:off x="5715000" y="3733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7" name="Oval 28"/>
          <p:cNvSpPr>
            <a:spLocks noChangeArrowheads="1"/>
          </p:cNvSpPr>
          <p:nvPr/>
        </p:nvSpPr>
        <p:spPr bwMode="auto">
          <a:xfrm>
            <a:off x="5943600" y="4114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8" name="Oval 29"/>
          <p:cNvSpPr>
            <a:spLocks noChangeArrowheads="1"/>
          </p:cNvSpPr>
          <p:nvPr/>
        </p:nvSpPr>
        <p:spPr bwMode="auto">
          <a:xfrm>
            <a:off x="60960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9" name="Oval 30"/>
          <p:cNvSpPr>
            <a:spLocks noChangeArrowheads="1"/>
          </p:cNvSpPr>
          <p:nvPr/>
        </p:nvSpPr>
        <p:spPr bwMode="auto">
          <a:xfrm>
            <a:off x="64008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r>
              <a:rPr lang="en-US"/>
              <a:t>v</a:t>
            </a:r>
          </a:p>
        </p:txBody>
      </p:sp>
      <p:sp>
        <p:nvSpPr>
          <p:cNvPr id="48160" name="Oval 31"/>
          <p:cNvSpPr>
            <a:spLocks noChangeArrowheads="1"/>
          </p:cNvSpPr>
          <p:nvPr/>
        </p:nvSpPr>
        <p:spPr bwMode="auto">
          <a:xfrm>
            <a:off x="65532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61" name="Oval 32"/>
          <p:cNvSpPr>
            <a:spLocks noChangeArrowheads="1"/>
          </p:cNvSpPr>
          <p:nvPr/>
        </p:nvSpPr>
        <p:spPr bwMode="auto">
          <a:xfrm>
            <a:off x="6705600" y="3657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62" name="Oval 33"/>
          <p:cNvSpPr>
            <a:spLocks noChangeArrowheads="1"/>
          </p:cNvSpPr>
          <p:nvPr/>
        </p:nvSpPr>
        <p:spPr bwMode="auto">
          <a:xfrm>
            <a:off x="69342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63" name="Oval 34"/>
          <p:cNvSpPr>
            <a:spLocks noChangeArrowheads="1"/>
          </p:cNvSpPr>
          <p:nvPr/>
        </p:nvSpPr>
        <p:spPr bwMode="auto">
          <a:xfrm>
            <a:off x="70866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64" name="Oval 35"/>
          <p:cNvSpPr>
            <a:spLocks noChangeArrowheads="1"/>
          </p:cNvSpPr>
          <p:nvPr/>
        </p:nvSpPr>
        <p:spPr bwMode="auto">
          <a:xfrm>
            <a:off x="62484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65" name="Oval 36"/>
          <p:cNvSpPr>
            <a:spLocks noChangeArrowheads="1"/>
          </p:cNvSpPr>
          <p:nvPr/>
        </p:nvSpPr>
        <p:spPr bwMode="auto">
          <a:xfrm>
            <a:off x="72390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66" name="Title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Nyquist-Shannon 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16268477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Algorithm for downsampling by factor of 2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990600" y="1066800"/>
            <a:ext cx="8229600" cy="5135563"/>
          </a:xfrm>
          <a:prstGeom prst="rect">
            <a:avLst/>
          </a:prstGeom>
        </p:spPr>
        <p:txBody>
          <a:bodyPr/>
          <a:lstStyle/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endParaRPr lang="en-US" sz="2800" dirty="0">
              <a:latin typeface="+mn-lt"/>
            </a:endParaRPr>
          </a:p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800" dirty="0">
                <a:latin typeface="+mn-lt"/>
              </a:rPr>
              <a:t>Start with image(h, w)</a:t>
            </a:r>
          </a:p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800" dirty="0">
                <a:latin typeface="+mn-lt"/>
              </a:rPr>
              <a:t>Apply low-pass filter</a:t>
            </a:r>
          </a:p>
          <a:p>
            <a:pPr marL="800100" lvl="1" indent="-342900" eaLnBrk="0" hangingPunct="0">
              <a:spcBef>
                <a:spcPct val="20000"/>
              </a:spcBef>
              <a:defRPr/>
            </a:pPr>
            <a:r>
              <a:rPr lang="en-US" sz="2400" dirty="0">
                <a:latin typeface="+mn-lt"/>
              </a:rPr>
              <a:t>	</a:t>
            </a:r>
            <a:r>
              <a:rPr lang="en-US" sz="2400" dirty="0" err="1">
                <a:latin typeface="+mn-lt"/>
              </a:rPr>
              <a:t>im_blur</a:t>
            </a:r>
            <a:r>
              <a:rPr lang="en-US" sz="2400" dirty="0">
                <a:latin typeface="+mn-lt"/>
              </a:rPr>
              <a:t> = </a:t>
            </a:r>
            <a:r>
              <a:rPr lang="en-US" sz="2400" dirty="0" err="1">
                <a:latin typeface="+mn-lt"/>
              </a:rPr>
              <a:t>imfilter</a:t>
            </a:r>
            <a:r>
              <a:rPr lang="en-US" sz="2400" dirty="0">
                <a:latin typeface="+mn-lt"/>
              </a:rPr>
              <a:t>(image, </a:t>
            </a:r>
            <a:r>
              <a:rPr lang="en-US" sz="2400" dirty="0" err="1">
                <a:latin typeface="+mn-lt"/>
              </a:rPr>
              <a:t>fspecial</a:t>
            </a:r>
            <a:r>
              <a:rPr lang="en-US" sz="2400" dirty="0">
                <a:latin typeface="+mn-lt"/>
              </a:rPr>
              <a:t>(‘</a:t>
            </a:r>
            <a:r>
              <a:rPr lang="en-US" sz="2400" dirty="0" err="1">
                <a:latin typeface="+mn-lt"/>
              </a:rPr>
              <a:t>gaussian</a:t>
            </a:r>
            <a:r>
              <a:rPr lang="en-US" sz="2400" dirty="0">
                <a:latin typeface="+mn-lt"/>
              </a:rPr>
              <a:t>’, 13, 2))</a:t>
            </a:r>
          </a:p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800" dirty="0">
                <a:latin typeface="+mn-lt"/>
              </a:rPr>
              <a:t>Sample every other pixel</a:t>
            </a:r>
          </a:p>
          <a:p>
            <a:pPr marL="800100" lvl="1" indent="-342900" eaLnBrk="0" hangingPunct="0">
              <a:spcBef>
                <a:spcPct val="20000"/>
              </a:spcBef>
              <a:defRPr/>
            </a:pPr>
            <a:r>
              <a:rPr lang="en-US" sz="2400" dirty="0">
                <a:latin typeface="+mn-lt"/>
              </a:rPr>
              <a:t>	</a:t>
            </a:r>
            <a:r>
              <a:rPr lang="en-US" sz="2400" dirty="0" err="1">
                <a:latin typeface="+mn-lt"/>
              </a:rPr>
              <a:t>im_small</a:t>
            </a:r>
            <a:r>
              <a:rPr lang="en-US" sz="2400" dirty="0">
                <a:latin typeface="+mn-lt"/>
              </a:rPr>
              <a:t> = </a:t>
            </a:r>
            <a:r>
              <a:rPr lang="en-US" sz="2400" dirty="0" err="1">
                <a:latin typeface="+mn-lt"/>
              </a:rPr>
              <a:t>im_blur</a:t>
            </a:r>
            <a:r>
              <a:rPr lang="en-US" sz="2400" dirty="0">
                <a:latin typeface="+mn-lt"/>
              </a:rPr>
              <a:t>(1:2:end, 1:2:end);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19972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vg-nn-ha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318135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 descr="vg-nn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838200"/>
            <a:ext cx="31813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vg-nn-eigh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1" y="823912"/>
            <a:ext cx="3198813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Subsampling without pre-filtering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3962401" y="5029199"/>
            <a:ext cx="1681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1/4  </a:t>
            </a:r>
            <a:r>
              <a:rPr lang="en-US" sz="1600"/>
              <a:t>(2x zoom)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7162801" y="5029199"/>
            <a:ext cx="1681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1/8  </a:t>
            </a:r>
            <a:r>
              <a:rPr lang="en-US" sz="1600"/>
              <a:t>(4x zoom)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1524001" y="5029199"/>
            <a:ext cx="608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1/2</a:t>
            </a: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6420256" y="6477000"/>
            <a:ext cx="23749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84864702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Light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Camera capture and geometry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Image filtering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Region selection and compositing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Solving for transformations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Purposes</a:t>
            </a:r>
          </a:p>
          <a:p>
            <a:r>
              <a:rPr lang="en-US" dirty="0"/>
              <a:t>Remind you of key concepts</a:t>
            </a:r>
          </a:p>
          <a:p>
            <a:r>
              <a:rPr lang="en-US" dirty="0"/>
              <a:t>Chance for you to ask questions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9180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vg-gauss-eigh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1" y="831716"/>
            <a:ext cx="3154363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 descr="vg-gauss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8814" y="831715"/>
            <a:ext cx="3125787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 descr="vg-gauss-hal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31715"/>
            <a:ext cx="3132138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Rectangle 5"/>
          <p:cNvSpPr>
            <a:spLocks noGrp="1" noChangeArrowheads="1"/>
          </p:cNvSpPr>
          <p:nvPr>
            <p:ph type="title"/>
          </p:nvPr>
        </p:nvSpPr>
        <p:spPr>
          <a:xfrm>
            <a:off x="838200" y="-6485"/>
            <a:ext cx="7924800" cy="838200"/>
          </a:xfrm>
        </p:spPr>
        <p:txBody>
          <a:bodyPr/>
          <a:lstStyle/>
          <a:p>
            <a:r>
              <a:rPr lang="en-US"/>
              <a:t>Subsampling with Gaussian pre-filtering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4419601" y="5022715"/>
            <a:ext cx="1012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 1/4 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7529514" y="5022715"/>
            <a:ext cx="928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 1/8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685800" y="502271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Gaussian 1/2</a:t>
            </a:r>
          </a:p>
        </p:txBody>
      </p:sp>
      <p:sp>
        <p:nvSpPr>
          <p:cNvPr id="53257" name="Text Box 10"/>
          <p:cNvSpPr txBox="1">
            <a:spLocks noChangeArrowheads="1"/>
          </p:cNvSpPr>
          <p:nvPr/>
        </p:nvSpPr>
        <p:spPr bwMode="auto">
          <a:xfrm>
            <a:off x="6858000" y="6394315"/>
            <a:ext cx="23749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942075957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1"/>
            <a:ext cx="8229600" cy="4906963"/>
          </a:xfrm>
        </p:spPr>
        <p:txBody>
          <a:bodyPr/>
          <a:lstStyle/>
          <a:p>
            <a:pPr marL="0">
              <a:buNone/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Why does a lower resolution image still make sense to us?  What do we lose?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5486400" y="41148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940" name="TextBox 18"/>
          <p:cNvSpPr txBox="1">
            <a:spLocks noChangeArrowheads="1"/>
          </p:cNvSpPr>
          <p:nvPr/>
        </p:nvSpPr>
        <p:spPr bwMode="auto">
          <a:xfrm>
            <a:off x="4422776" y="6473826"/>
            <a:ext cx="4721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Image: </a:t>
            </a:r>
            <a:r>
              <a:rPr lang="en-US" sz="1400">
                <a:hlinkClick r:id="rId2"/>
              </a:rPr>
              <a:t>http://www.flickr.com/photos/igorms/136916757/ </a:t>
            </a:r>
            <a:endParaRPr lang="en-US" sz="1400"/>
          </a:p>
        </p:txBody>
      </p:sp>
      <p:pic>
        <p:nvPicPr>
          <p:cNvPr id="39941" name="Picture 4" descr="http://farm1.static.flickr.com/47/136916757_8237b4a9f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590800"/>
            <a:ext cx="47625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4" descr="http://farm1.static.flickr.com/47/136916757_8237b4a9f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581400"/>
            <a:ext cx="2008188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TextBox 6"/>
          <p:cNvSpPr txBox="1">
            <a:spLocks noChangeArrowheads="1"/>
          </p:cNvSpPr>
          <p:nvPr/>
        </p:nvSpPr>
        <p:spPr bwMode="auto">
          <a:xfrm>
            <a:off x="3352800" y="-76200"/>
            <a:ext cx="18938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Sampling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3038553"/>
            <a:ext cx="4724400" cy="351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Gaussian pyramid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066800"/>
            <a:ext cx="8229600" cy="5135563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Useful for coarse-to-fine matching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Applications include multi-scale object detection, image alignment, optical flow, point tracking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Computing Gaussian/</a:t>
            </a:r>
            <a:r>
              <a:rPr lang="en-US" dirty="0" err="1"/>
              <a:t>Laplacian</a:t>
            </a:r>
            <a:r>
              <a:rPr lang="en-US" dirty="0"/>
              <a:t> Pyramid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 l="13889" t="37556" r="44444" b="21555"/>
          <a:stretch>
            <a:fillRect/>
          </a:stretch>
        </p:blipFill>
        <p:spPr bwMode="auto">
          <a:xfrm>
            <a:off x="617706" y="1215956"/>
            <a:ext cx="78263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3086269" y="6546782"/>
            <a:ext cx="6065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http://sepwww.stanford.edu/~morgan/texturematch/paper_html/node3.html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13506" y="5805247"/>
            <a:ext cx="305724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Useful figure to remember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41906" y="758756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Gaussian Pyramid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913105" y="1062421"/>
            <a:ext cx="1828800" cy="3926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186830" y="1258755"/>
            <a:ext cx="0" cy="6243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811703" y="1128089"/>
            <a:ext cx="1968803" cy="9513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30893" y="5178356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3-level Laplacian Pyramid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3978589" y="4885224"/>
            <a:ext cx="449116" cy="293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894628" y="4612220"/>
            <a:ext cx="0" cy="566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613513" y="2739956"/>
            <a:ext cx="1166992" cy="2438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686800" cy="914400"/>
          </a:xfrm>
        </p:spPr>
        <p:txBody>
          <a:bodyPr/>
          <a:lstStyle/>
          <a:p>
            <a:r>
              <a:rPr lang="en-US" dirty="0"/>
              <a:t>Image reconstruction from </a:t>
            </a:r>
            <a:r>
              <a:rPr lang="en-US" dirty="0" err="1"/>
              <a:t>Laplacian</a:t>
            </a:r>
            <a:r>
              <a:rPr lang="en-US" dirty="0"/>
              <a:t> pyramid</a:t>
            </a:r>
          </a:p>
        </p:txBody>
      </p:sp>
      <p:pic>
        <p:nvPicPr>
          <p:cNvPr id="210948" name="Picture 4" descr="http://sepwww.stanford.edu/~morgan/texturematch/Gif/lapl-pyr-rec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05000"/>
            <a:ext cx="5591175" cy="34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5210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F64C8-E2EB-E0F3-7E53-B0BF57EFA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31617-931D-1BA8-A7A7-071F8F9CD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1,2,5,7,9,12</a:t>
            </a:r>
          </a:p>
        </p:txBody>
      </p:sp>
    </p:spTree>
    <p:extLst>
      <p:ext uri="{BB962C8B-B14F-4D97-AF65-F5344CB8AC3E}">
        <p14:creationId xmlns:p14="http://schemas.microsoft.com/office/powerpoint/2010/main" val="11407762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Cutting and pasting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Texture synthesis</a:t>
            </a:r>
          </a:p>
          <a:p>
            <a:r>
              <a:rPr lang="en-US" dirty="0"/>
              <a:t>Selecting image regions</a:t>
            </a:r>
          </a:p>
          <a:p>
            <a:pPr lvl="1"/>
            <a:r>
              <a:rPr lang="en-US" dirty="0"/>
              <a:t>Intelligent scissors</a:t>
            </a:r>
          </a:p>
          <a:p>
            <a:pPr lvl="1"/>
            <a:r>
              <a:rPr lang="en-US" dirty="0"/>
              <a:t>Graph cuts</a:t>
            </a:r>
          </a:p>
          <a:p>
            <a:r>
              <a:rPr lang="en-US" dirty="0"/>
              <a:t>Compositing</a:t>
            </a:r>
          </a:p>
          <a:p>
            <a:pPr lvl="1"/>
            <a:r>
              <a:rPr lang="en-US" dirty="0"/>
              <a:t>Alpha masks</a:t>
            </a:r>
          </a:p>
          <a:p>
            <a:pPr lvl="1"/>
            <a:r>
              <a:rPr lang="en-US" dirty="0"/>
              <a:t>Feathering</a:t>
            </a:r>
          </a:p>
          <a:p>
            <a:pPr lvl="1"/>
            <a:r>
              <a:rPr lang="en-US" dirty="0" err="1"/>
              <a:t>Laplacian</a:t>
            </a:r>
            <a:r>
              <a:rPr lang="en-US" dirty="0"/>
              <a:t> pyramid blending</a:t>
            </a:r>
          </a:p>
          <a:p>
            <a:pPr lvl="1"/>
            <a:r>
              <a:rPr lang="en-US" dirty="0"/>
              <a:t>Poisson blending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1446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Texture synthesis and hole-filling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Efros &amp; Leung: To fill in pixels, take the center pixel from a patch that matches known surrounding values  </a:t>
            </a:r>
          </a:p>
          <a:p>
            <a:r>
              <a:rPr lang="en-US" sz="2400" dirty="0" err="1"/>
              <a:t>Criminisi</a:t>
            </a:r>
            <a:r>
              <a:rPr lang="en-US" sz="2400" dirty="0"/>
              <a:t> et al: Work from the outside in, prioritizing pixels with strong gradients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802062"/>
            <a:ext cx="832644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35597675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0DDC-CA66-413B-35C8-35B4077B0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PatchMatch</a:t>
            </a:r>
            <a:r>
              <a:rPr lang="en-US" dirty="0"/>
              <a:t>: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61EDA-F08B-0DC3-A1C1-BC4B86EAA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Solve for labels that minimize some cost function</a:t>
            </a:r>
          </a:p>
          <a:p>
            <a:r>
              <a:rPr lang="en-US" dirty="0"/>
              <a:t>Key assumption: a pixel and its neighbor very likely have the same or similar labels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D1CDBC-A929-8058-1BB6-A2264D02F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742" y="3407229"/>
            <a:ext cx="4285343" cy="2535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8F3CBD-3F17-A027-87DF-CBB7C5891702}"/>
              </a:ext>
            </a:extLst>
          </p:cNvPr>
          <p:cNvSpPr txBox="1"/>
          <p:nvPr/>
        </p:nvSpPr>
        <p:spPr>
          <a:xfrm>
            <a:off x="609600" y="3407229"/>
            <a:ext cx="70031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PatchMatch</a:t>
            </a:r>
            <a:r>
              <a:rPr lang="en-US" sz="2400" b="1" dirty="0"/>
              <a:t> Algorithm basics</a:t>
            </a:r>
          </a:p>
          <a:p>
            <a:pPr marL="465138" indent="-465138">
              <a:buFont typeface="+mj-lt"/>
              <a:buAutoNum type="arabicPeriod"/>
            </a:pPr>
            <a:r>
              <a:rPr lang="en-US" sz="2400" dirty="0"/>
              <a:t>Randomly initialize matches</a:t>
            </a:r>
          </a:p>
          <a:p>
            <a:pPr marL="465138" indent="-465138">
              <a:buFont typeface="+mj-lt"/>
              <a:buAutoNum type="arabicPeriod"/>
            </a:pPr>
            <a:r>
              <a:rPr lang="en-US" sz="2400" dirty="0"/>
              <a:t>Scan across image (forward and backward)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400" dirty="0"/>
              <a:t>Check if neighbor’s offsets or random perturbations around current offset produce better scores 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400" dirty="0"/>
              <a:t>Keep best found so far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Repeat (2) several times</a:t>
            </a:r>
          </a:p>
        </p:txBody>
      </p:sp>
    </p:spTree>
    <p:extLst>
      <p:ext uri="{BB962C8B-B14F-4D97-AF65-F5344CB8AC3E}">
        <p14:creationId xmlns:p14="http://schemas.microsoft.com/office/powerpoint/2010/main" val="40109365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Intelligent Scissors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 treat the image as a graph</a:t>
            </a:r>
          </a:p>
          <a:p>
            <a:pPr lvl="1"/>
            <a:r>
              <a:rPr lang="en-US" dirty="0"/>
              <a:t>Nodes = pixels, edges connect neighboring pixels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81000" y="2392394"/>
            <a:ext cx="3962400" cy="2971800"/>
            <a:chOff x="2209800" y="3124200"/>
            <a:chExt cx="4673600" cy="3505200"/>
          </a:xfrm>
        </p:grpSpPr>
        <p:pic>
          <p:nvPicPr>
            <p:cNvPr id="4" name="Picture 2" descr="C:\Users\Hoiem\Documents\Classes\Computational Photography - Fall 2010\lectures\figs\gradim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09800" y="3124200"/>
              <a:ext cx="4673600" cy="3505200"/>
            </a:xfrm>
            <a:prstGeom prst="rect">
              <a:avLst/>
            </a:prstGeom>
            <a:noFill/>
          </p:spPr>
        </p:pic>
        <p:sp>
          <p:nvSpPr>
            <p:cNvPr id="5" name="Freeform 4"/>
            <p:cNvSpPr/>
            <p:nvPr/>
          </p:nvSpPr>
          <p:spPr>
            <a:xfrm>
              <a:off x="4852359" y="3778370"/>
              <a:ext cx="990600" cy="2393830"/>
            </a:xfrm>
            <a:custGeom>
              <a:avLst/>
              <a:gdLst>
                <a:gd name="connsiteX0" fmla="*/ 517585 w 1148036"/>
                <a:gd name="connsiteY0" fmla="*/ 5751 h 2076090"/>
                <a:gd name="connsiteX1" fmla="*/ 379563 w 1148036"/>
                <a:gd name="connsiteY1" fmla="*/ 74762 h 2076090"/>
                <a:gd name="connsiteX2" fmla="*/ 310551 w 1148036"/>
                <a:gd name="connsiteY2" fmla="*/ 126520 h 2076090"/>
                <a:gd name="connsiteX3" fmla="*/ 172529 w 1148036"/>
                <a:gd name="connsiteY3" fmla="*/ 143773 h 2076090"/>
                <a:gd name="connsiteX4" fmla="*/ 120770 w 1148036"/>
                <a:gd name="connsiteY4" fmla="*/ 281796 h 2076090"/>
                <a:gd name="connsiteX5" fmla="*/ 69012 w 1148036"/>
                <a:gd name="connsiteY5" fmla="*/ 299049 h 2076090"/>
                <a:gd name="connsiteX6" fmla="*/ 17253 w 1148036"/>
                <a:gd name="connsiteY6" fmla="*/ 695864 h 2076090"/>
                <a:gd name="connsiteX7" fmla="*/ 0 w 1148036"/>
                <a:gd name="connsiteY7" fmla="*/ 1109932 h 2076090"/>
                <a:gd name="connsiteX8" fmla="*/ 17253 w 1148036"/>
                <a:gd name="connsiteY8" fmla="*/ 1351471 h 2076090"/>
                <a:gd name="connsiteX9" fmla="*/ 51759 w 1148036"/>
                <a:gd name="connsiteY9" fmla="*/ 1403230 h 2076090"/>
                <a:gd name="connsiteX10" fmla="*/ 69012 w 1148036"/>
                <a:gd name="connsiteY10" fmla="*/ 1489494 h 2076090"/>
                <a:gd name="connsiteX11" fmla="*/ 155276 w 1148036"/>
                <a:gd name="connsiteY11" fmla="*/ 1575758 h 2076090"/>
                <a:gd name="connsiteX12" fmla="*/ 189781 w 1148036"/>
                <a:gd name="connsiteY12" fmla="*/ 1627517 h 2076090"/>
                <a:gd name="connsiteX13" fmla="*/ 207034 w 1148036"/>
                <a:gd name="connsiteY13" fmla="*/ 1679275 h 2076090"/>
                <a:gd name="connsiteX14" fmla="*/ 310551 w 1148036"/>
                <a:gd name="connsiteY14" fmla="*/ 1782792 h 2076090"/>
                <a:gd name="connsiteX15" fmla="*/ 362310 w 1148036"/>
                <a:gd name="connsiteY15" fmla="*/ 1834551 h 2076090"/>
                <a:gd name="connsiteX16" fmla="*/ 465827 w 1148036"/>
                <a:gd name="connsiteY16" fmla="*/ 1903562 h 2076090"/>
                <a:gd name="connsiteX17" fmla="*/ 517585 w 1148036"/>
                <a:gd name="connsiteY17" fmla="*/ 1955320 h 2076090"/>
                <a:gd name="connsiteX18" fmla="*/ 707366 w 1148036"/>
                <a:gd name="connsiteY18" fmla="*/ 2041585 h 2076090"/>
                <a:gd name="connsiteX19" fmla="*/ 810883 w 1148036"/>
                <a:gd name="connsiteY19" fmla="*/ 2076090 h 2076090"/>
                <a:gd name="connsiteX20" fmla="*/ 948906 w 1148036"/>
                <a:gd name="connsiteY20" fmla="*/ 2058837 h 2076090"/>
                <a:gd name="connsiteX21" fmla="*/ 1035170 w 1148036"/>
                <a:gd name="connsiteY21" fmla="*/ 1955320 h 2076090"/>
                <a:gd name="connsiteX22" fmla="*/ 1052423 w 1148036"/>
                <a:gd name="connsiteY22" fmla="*/ 1869056 h 2076090"/>
                <a:gd name="connsiteX23" fmla="*/ 1069676 w 1148036"/>
                <a:gd name="connsiteY23" fmla="*/ 1800045 h 2076090"/>
                <a:gd name="connsiteX24" fmla="*/ 1121434 w 1148036"/>
                <a:gd name="connsiteY24" fmla="*/ 885645 h 2076090"/>
                <a:gd name="connsiteX25" fmla="*/ 1121434 w 1148036"/>
                <a:gd name="connsiteY25" fmla="*/ 506083 h 2076090"/>
                <a:gd name="connsiteX26" fmla="*/ 1069676 w 1148036"/>
                <a:gd name="connsiteY26" fmla="*/ 385313 h 2076090"/>
                <a:gd name="connsiteX27" fmla="*/ 1017917 w 1148036"/>
                <a:gd name="connsiteY27" fmla="*/ 350807 h 2076090"/>
                <a:gd name="connsiteX28" fmla="*/ 914400 w 1148036"/>
                <a:gd name="connsiteY28" fmla="*/ 281796 h 2076090"/>
                <a:gd name="connsiteX29" fmla="*/ 776378 w 1148036"/>
                <a:gd name="connsiteY29" fmla="*/ 195532 h 2076090"/>
                <a:gd name="connsiteX30" fmla="*/ 724619 w 1148036"/>
                <a:gd name="connsiteY30" fmla="*/ 161026 h 2076090"/>
                <a:gd name="connsiteX31" fmla="*/ 586596 w 1148036"/>
                <a:gd name="connsiteY31" fmla="*/ 126520 h 2076090"/>
                <a:gd name="connsiteX32" fmla="*/ 534838 w 1148036"/>
                <a:gd name="connsiteY32" fmla="*/ 109268 h 2076090"/>
                <a:gd name="connsiteX33" fmla="*/ 517585 w 1148036"/>
                <a:gd name="connsiteY33" fmla="*/ 5751 h 20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48036" h="2076090">
                  <a:moveTo>
                    <a:pt x="517585" y="5751"/>
                  </a:moveTo>
                  <a:cubicBezTo>
                    <a:pt x="491706" y="0"/>
                    <a:pt x="423994" y="48844"/>
                    <a:pt x="379563" y="74762"/>
                  </a:cubicBezTo>
                  <a:cubicBezTo>
                    <a:pt x="354725" y="89251"/>
                    <a:pt x="337830" y="117427"/>
                    <a:pt x="310551" y="126520"/>
                  </a:cubicBezTo>
                  <a:cubicBezTo>
                    <a:pt x="266565" y="141182"/>
                    <a:pt x="218536" y="138022"/>
                    <a:pt x="172529" y="143773"/>
                  </a:cubicBezTo>
                  <a:cubicBezTo>
                    <a:pt x="162901" y="182284"/>
                    <a:pt x="150844" y="251722"/>
                    <a:pt x="120770" y="281796"/>
                  </a:cubicBezTo>
                  <a:cubicBezTo>
                    <a:pt x="107911" y="294655"/>
                    <a:pt x="86265" y="293298"/>
                    <a:pt x="69012" y="299049"/>
                  </a:cubicBezTo>
                  <a:cubicBezTo>
                    <a:pt x="4976" y="491155"/>
                    <a:pt x="32764" y="377890"/>
                    <a:pt x="17253" y="695864"/>
                  </a:cubicBezTo>
                  <a:cubicBezTo>
                    <a:pt x="10522" y="833842"/>
                    <a:pt x="5751" y="971909"/>
                    <a:pt x="0" y="1109932"/>
                  </a:cubicBezTo>
                  <a:cubicBezTo>
                    <a:pt x="5751" y="1190445"/>
                    <a:pt x="3225" y="1271981"/>
                    <a:pt x="17253" y="1351471"/>
                  </a:cubicBezTo>
                  <a:cubicBezTo>
                    <a:pt x="20857" y="1371891"/>
                    <a:pt x="44478" y="1383815"/>
                    <a:pt x="51759" y="1403230"/>
                  </a:cubicBezTo>
                  <a:cubicBezTo>
                    <a:pt x="62055" y="1430687"/>
                    <a:pt x="58716" y="1462037"/>
                    <a:pt x="69012" y="1489494"/>
                  </a:cubicBezTo>
                  <a:cubicBezTo>
                    <a:pt x="88182" y="1540614"/>
                    <a:pt x="113102" y="1547642"/>
                    <a:pt x="155276" y="1575758"/>
                  </a:cubicBezTo>
                  <a:cubicBezTo>
                    <a:pt x="166778" y="1593011"/>
                    <a:pt x="180508" y="1608971"/>
                    <a:pt x="189781" y="1627517"/>
                  </a:cubicBezTo>
                  <a:cubicBezTo>
                    <a:pt x="197914" y="1643783"/>
                    <a:pt x="195869" y="1664920"/>
                    <a:pt x="207034" y="1679275"/>
                  </a:cubicBezTo>
                  <a:cubicBezTo>
                    <a:pt x="236993" y="1717794"/>
                    <a:pt x="276045" y="1748286"/>
                    <a:pt x="310551" y="1782792"/>
                  </a:cubicBezTo>
                  <a:cubicBezTo>
                    <a:pt x="327804" y="1800045"/>
                    <a:pt x="342008" y="1821017"/>
                    <a:pt x="362310" y="1834551"/>
                  </a:cubicBezTo>
                  <a:cubicBezTo>
                    <a:pt x="396816" y="1857555"/>
                    <a:pt x="436503" y="1874238"/>
                    <a:pt x="465827" y="1903562"/>
                  </a:cubicBezTo>
                  <a:cubicBezTo>
                    <a:pt x="483080" y="1920815"/>
                    <a:pt x="498326" y="1940340"/>
                    <a:pt x="517585" y="1955320"/>
                  </a:cubicBezTo>
                  <a:cubicBezTo>
                    <a:pt x="643208" y="2053027"/>
                    <a:pt x="582058" y="2007410"/>
                    <a:pt x="707366" y="2041585"/>
                  </a:cubicBezTo>
                  <a:cubicBezTo>
                    <a:pt x="742457" y="2051155"/>
                    <a:pt x="810883" y="2076090"/>
                    <a:pt x="810883" y="2076090"/>
                  </a:cubicBezTo>
                  <a:cubicBezTo>
                    <a:pt x="856891" y="2070339"/>
                    <a:pt x="905332" y="2074682"/>
                    <a:pt x="948906" y="2058837"/>
                  </a:cubicBezTo>
                  <a:cubicBezTo>
                    <a:pt x="978131" y="2048210"/>
                    <a:pt x="1018740" y="1979964"/>
                    <a:pt x="1035170" y="1955320"/>
                  </a:cubicBezTo>
                  <a:cubicBezTo>
                    <a:pt x="1040921" y="1926565"/>
                    <a:pt x="1046062" y="1897682"/>
                    <a:pt x="1052423" y="1869056"/>
                  </a:cubicBezTo>
                  <a:cubicBezTo>
                    <a:pt x="1057567" y="1845909"/>
                    <a:pt x="1068782" y="1823740"/>
                    <a:pt x="1069676" y="1800045"/>
                  </a:cubicBezTo>
                  <a:cubicBezTo>
                    <a:pt x="1103780" y="896289"/>
                    <a:pt x="959391" y="1209735"/>
                    <a:pt x="1121434" y="885645"/>
                  </a:cubicBezTo>
                  <a:cubicBezTo>
                    <a:pt x="1145226" y="695310"/>
                    <a:pt x="1148036" y="745503"/>
                    <a:pt x="1121434" y="506083"/>
                  </a:cubicBezTo>
                  <a:cubicBezTo>
                    <a:pt x="1116485" y="461538"/>
                    <a:pt x="1102177" y="417814"/>
                    <a:pt x="1069676" y="385313"/>
                  </a:cubicBezTo>
                  <a:cubicBezTo>
                    <a:pt x="1055014" y="370651"/>
                    <a:pt x="1033846" y="364082"/>
                    <a:pt x="1017917" y="350807"/>
                  </a:cubicBezTo>
                  <a:cubicBezTo>
                    <a:pt x="931760" y="279010"/>
                    <a:pt x="1005361" y="312116"/>
                    <a:pt x="914400" y="281796"/>
                  </a:cubicBezTo>
                  <a:cubicBezTo>
                    <a:pt x="831629" y="157636"/>
                    <a:pt x="948840" y="310507"/>
                    <a:pt x="776378" y="195532"/>
                  </a:cubicBezTo>
                  <a:cubicBezTo>
                    <a:pt x="759125" y="184030"/>
                    <a:pt x="743165" y="170299"/>
                    <a:pt x="724619" y="161026"/>
                  </a:cubicBezTo>
                  <a:cubicBezTo>
                    <a:pt x="685181" y="141307"/>
                    <a:pt x="625970" y="136363"/>
                    <a:pt x="586596" y="126520"/>
                  </a:cubicBezTo>
                  <a:cubicBezTo>
                    <a:pt x="568953" y="122109"/>
                    <a:pt x="552091" y="115019"/>
                    <a:pt x="534838" y="109268"/>
                  </a:cubicBezTo>
                  <a:cubicBezTo>
                    <a:pt x="510311" y="35686"/>
                    <a:pt x="543464" y="11502"/>
                    <a:pt x="517585" y="5751"/>
                  </a:cubicBezTo>
                  <a:close/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98941"/>
            <a:ext cx="442168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85799" y="5499341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Intelligent Scissors: Good boundaries are a short (high gradient) path through the graph</a:t>
            </a:r>
          </a:p>
        </p:txBody>
      </p:sp>
    </p:spTree>
    <p:extLst>
      <p:ext uri="{BB962C8B-B14F-4D97-AF65-F5344CB8AC3E}">
        <p14:creationId xmlns:p14="http://schemas.microsoft.com/office/powerpoint/2010/main" val="143407572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Light and color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Lighting</a:t>
            </a:r>
          </a:p>
          <a:p>
            <a:pPr lvl="1"/>
            <a:r>
              <a:rPr lang="en-US" sz="1600" dirty="0" err="1"/>
              <a:t>Lambertian</a:t>
            </a:r>
            <a:r>
              <a:rPr lang="en-US" sz="1600" dirty="0"/>
              <a:t> shading, shadows, </a:t>
            </a:r>
            <a:r>
              <a:rPr lang="en-US" sz="1600" dirty="0" err="1"/>
              <a:t>specularities</a:t>
            </a:r>
            <a:endParaRPr lang="en-US" sz="1600" dirty="0"/>
          </a:p>
          <a:p>
            <a:pPr lvl="1"/>
            <a:r>
              <a:rPr lang="en-US" sz="1600" dirty="0"/>
              <a:t>Color spaces (RGB, HSV, LAB)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b="23529"/>
          <a:stretch>
            <a:fillRect/>
          </a:stretch>
        </p:blipFill>
        <p:spPr bwMode="auto">
          <a:xfrm>
            <a:off x="228601" y="2819400"/>
            <a:ext cx="538814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http://www.cranearts.com/wordpress/wp-content/uploads/2009/01/the_crane_building_p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590800"/>
            <a:ext cx="4191000" cy="3416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67861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Graph Cuts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 treat the image as a graph</a:t>
            </a:r>
          </a:p>
          <a:p>
            <a:pPr lvl="1"/>
            <a:r>
              <a:rPr lang="en-US" dirty="0"/>
              <a:t>Nodes = pixels, edges connect neighboring pixels</a:t>
            </a:r>
          </a:p>
        </p:txBody>
      </p:sp>
      <p:grpSp>
        <p:nvGrpSpPr>
          <p:cNvPr id="4" name="Group 61"/>
          <p:cNvGrpSpPr>
            <a:grpSpLocks noChangeAspect="1"/>
          </p:cNvGrpSpPr>
          <p:nvPr/>
        </p:nvGrpSpPr>
        <p:grpSpPr>
          <a:xfrm>
            <a:off x="274959" y="2819401"/>
            <a:ext cx="4525641" cy="2365439"/>
            <a:chOff x="304800" y="1219200"/>
            <a:chExt cx="8687614" cy="4540798"/>
          </a:xfrm>
        </p:grpSpPr>
        <p:sp>
          <p:nvSpPr>
            <p:cNvPr id="9" name="Oval 8"/>
            <p:cNvSpPr/>
            <p:nvPr/>
          </p:nvSpPr>
          <p:spPr>
            <a:xfrm>
              <a:off x="4648200" y="5029200"/>
              <a:ext cx="914400" cy="457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cxnSp>
          <p:nvCxnSpPr>
            <p:cNvPr id="10" name="Straight Connector 9"/>
            <p:cNvCxnSpPr/>
            <p:nvPr/>
          </p:nvCxnSpPr>
          <p:spPr>
            <a:xfrm rot="5400000">
              <a:off x="4953000" y="3733800"/>
              <a:ext cx="1676400" cy="1371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 flipV="1">
              <a:off x="5086350" y="3657600"/>
              <a:ext cx="2381250" cy="1600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4686300" y="4533900"/>
              <a:ext cx="1143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0800000" flipV="1">
              <a:off x="5105400" y="4343400"/>
              <a:ext cx="152400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4762500" y="4152900"/>
              <a:ext cx="1447800" cy="76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1"/>
            <p:cNvGrpSpPr/>
            <p:nvPr/>
          </p:nvGrpSpPr>
          <p:grpSpPr>
            <a:xfrm>
              <a:off x="2860675" y="2057400"/>
              <a:ext cx="4911725" cy="3276600"/>
              <a:chOff x="1411287" y="2057400"/>
              <a:chExt cx="4911725" cy="3276600"/>
            </a:xfrm>
            <a:scene3d>
              <a:camera prst="isometricOffAxis2Top"/>
              <a:lightRig rig="threePt" dir="t"/>
            </a:scene3d>
          </p:grpSpPr>
          <p:sp>
            <p:nvSpPr>
              <p:cNvPr id="16" name="Oval 15"/>
              <p:cNvSpPr/>
              <p:nvPr/>
            </p:nvSpPr>
            <p:spPr>
              <a:xfrm>
                <a:off x="1411287" y="20574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782887" y="20574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411287" y="32766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19" name="Straight Connector 18"/>
              <p:cNvCxnSpPr>
                <a:stCxn id="16" idx="6"/>
                <a:endCxn id="17" idx="2"/>
              </p:cNvCxnSpPr>
              <p:nvPr/>
            </p:nvCxnSpPr>
            <p:spPr>
              <a:xfrm>
                <a:off x="2173287" y="24384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>
                <a:stCxn id="16" idx="4"/>
                <a:endCxn id="18" idx="0"/>
              </p:cNvCxnSpPr>
              <p:nvPr/>
            </p:nvCxnSpPr>
            <p:spPr>
              <a:xfrm rot="5400000">
                <a:off x="1563688" y="3048000"/>
                <a:ext cx="457200" cy="31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/>
              <p:nvPr/>
            </p:nvSpPr>
            <p:spPr>
              <a:xfrm>
                <a:off x="2782887" y="32766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 rot="5400000">
                <a:off x="2935288" y="3048000"/>
                <a:ext cx="457200" cy="31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2173287" y="37338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/>
              <p:cNvSpPr/>
              <p:nvPr/>
            </p:nvSpPr>
            <p:spPr>
              <a:xfrm>
                <a:off x="4189412" y="2109788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561012" y="2109788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189412" y="3328988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27" name="Straight Connector 26"/>
              <p:cNvCxnSpPr>
                <a:stCxn id="24" idx="6"/>
                <a:endCxn id="25" idx="2"/>
              </p:cNvCxnSpPr>
              <p:nvPr/>
            </p:nvCxnSpPr>
            <p:spPr>
              <a:xfrm>
                <a:off x="4951412" y="2490788"/>
                <a:ext cx="609600" cy="15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>
                <a:stCxn id="24" idx="4"/>
                <a:endCxn id="26" idx="0"/>
              </p:cNvCxnSpPr>
              <p:nvPr/>
            </p:nvCxnSpPr>
            <p:spPr>
              <a:xfrm rot="5400000">
                <a:off x="4342606" y="3101181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5561012" y="3328988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30" name="Straight Connector 29"/>
              <p:cNvCxnSpPr>
                <a:stCxn id="25" idx="4"/>
                <a:endCxn id="29" idx="0"/>
              </p:cNvCxnSpPr>
              <p:nvPr/>
            </p:nvCxnSpPr>
            <p:spPr>
              <a:xfrm rot="5400000">
                <a:off x="5714206" y="3101181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951412" y="3786188"/>
                <a:ext cx="609600" cy="15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1411287" y="4519613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33" name="Straight Connector 32"/>
              <p:cNvCxnSpPr>
                <a:endCxn id="32" idx="0"/>
              </p:cNvCxnSpPr>
              <p:nvPr/>
            </p:nvCxnSpPr>
            <p:spPr>
              <a:xfrm rot="5400000">
                <a:off x="1563688" y="4289425"/>
                <a:ext cx="457200" cy="31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Oval 33"/>
              <p:cNvSpPr/>
              <p:nvPr/>
            </p:nvSpPr>
            <p:spPr>
              <a:xfrm>
                <a:off x="2782887" y="4519613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rot="5400000">
                <a:off x="2935288" y="4289425"/>
                <a:ext cx="457200" cy="31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2173287" y="4976813"/>
                <a:ext cx="609600" cy="15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/>
              <p:nvPr/>
            </p:nvSpPr>
            <p:spPr>
              <a:xfrm>
                <a:off x="4189412" y="45720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38" name="Straight Connector 37"/>
              <p:cNvCxnSpPr>
                <a:endCxn id="37" idx="0"/>
              </p:cNvCxnSpPr>
              <p:nvPr/>
            </p:nvCxnSpPr>
            <p:spPr>
              <a:xfrm rot="5400000">
                <a:off x="4342606" y="4344194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5561012" y="45720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40" name="Straight Connector 39"/>
              <p:cNvCxnSpPr>
                <a:endCxn id="39" idx="0"/>
              </p:cNvCxnSpPr>
              <p:nvPr/>
            </p:nvCxnSpPr>
            <p:spPr>
              <a:xfrm rot="5400000">
                <a:off x="5714206" y="4344194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4951412" y="50292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3562350" y="24384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3562350" y="37338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3562350" y="4976813"/>
                <a:ext cx="609600" cy="15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Oval 44"/>
            <p:cNvSpPr/>
            <p:nvPr/>
          </p:nvSpPr>
          <p:spPr>
            <a:xfrm>
              <a:off x="4800600" y="1447800"/>
              <a:ext cx="9144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cxnSp>
          <p:nvCxnSpPr>
            <p:cNvPr id="46" name="Straight Connector 45"/>
            <p:cNvCxnSpPr>
              <a:stCxn id="45" idx="4"/>
            </p:cNvCxnSpPr>
            <p:nvPr/>
          </p:nvCxnSpPr>
          <p:spPr>
            <a:xfrm rot="5400000">
              <a:off x="4038600" y="1828800"/>
              <a:ext cx="1143000" cy="1295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5" idx="4"/>
            </p:cNvCxnSpPr>
            <p:nvPr/>
          </p:nvCxnSpPr>
          <p:spPr>
            <a:xfrm rot="5400000">
              <a:off x="4572000" y="2514600"/>
              <a:ext cx="1295400" cy="76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45" idx="4"/>
            </p:cNvCxnSpPr>
            <p:nvPr/>
          </p:nvCxnSpPr>
          <p:spPr>
            <a:xfrm rot="5400000">
              <a:off x="3162300" y="1638300"/>
              <a:ext cx="1828800" cy="2362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45" idx="4"/>
            </p:cNvCxnSpPr>
            <p:nvPr/>
          </p:nvCxnSpPr>
          <p:spPr>
            <a:xfrm rot="5400000">
              <a:off x="3695700" y="2324100"/>
              <a:ext cx="1981200" cy="1143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45" idx="4"/>
            </p:cNvCxnSpPr>
            <p:nvPr/>
          </p:nvCxnSpPr>
          <p:spPr>
            <a:xfrm rot="5400000">
              <a:off x="4152900" y="2476500"/>
              <a:ext cx="1676400" cy="533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45" idx="4"/>
            </p:cNvCxnSpPr>
            <p:nvPr/>
          </p:nvCxnSpPr>
          <p:spPr>
            <a:xfrm rot="5400000">
              <a:off x="3581400" y="1752600"/>
              <a:ext cx="1524000" cy="1828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125"/>
            <p:cNvSpPr txBox="1">
              <a:spLocks noChangeArrowheads="1"/>
            </p:cNvSpPr>
            <p:nvPr/>
          </p:nvSpPr>
          <p:spPr bwMode="auto">
            <a:xfrm>
              <a:off x="6019799" y="1219200"/>
              <a:ext cx="2354668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Source (Label 0)</a:t>
              </a:r>
            </a:p>
          </p:txBody>
        </p:sp>
        <p:sp>
          <p:nvSpPr>
            <p:cNvPr id="53" name="TextBox 126"/>
            <p:cNvSpPr txBox="1">
              <a:spLocks noChangeArrowheads="1"/>
            </p:cNvSpPr>
            <p:nvPr/>
          </p:nvSpPr>
          <p:spPr bwMode="auto">
            <a:xfrm>
              <a:off x="5867400" y="5257800"/>
              <a:ext cx="2025409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Sink (Label 1)</a:t>
              </a:r>
            </a:p>
          </p:txBody>
        </p:sp>
        <p:sp>
          <p:nvSpPr>
            <p:cNvPr id="54" name="TextBox 127"/>
            <p:cNvSpPr txBox="1">
              <a:spLocks noChangeArrowheads="1"/>
            </p:cNvSpPr>
            <p:nvPr/>
          </p:nvSpPr>
          <p:spPr bwMode="auto">
            <a:xfrm>
              <a:off x="6400800" y="2285999"/>
              <a:ext cx="2591614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Cost to assign to 0</a:t>
              </a:r>
            </a:p>
          </p:txBody>
        </p:sp>
        <p:sp>
          <p:nvSpPr>
            <p:cNvPr id="55" name="TextBox 128"/>
            <p:cNvSpPr txBox="1">
              <a:spLocks noChangeArrowheads="1"/>
            </p:cNvSpPr>
            <p:nvPr/>
          </p:nvSpPr>
          <p:spPr bwMode="auto">
            <a:xfrm>
              <a:off x="2286000" y="4876801"/>
              <a:ext cx="2591614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Cost to assign to 1</a:t>
              </a:r>
            </a:p>
          </p:txBody>
        </p:sp>
        <p:sp>
          <p:nvSpPr>
            <p:cNvPr id="56" name="TextBox 129"/>
            <p:cNvSpPr txBox="1">
              <a:spLocks noChangeArrowheads="1"/>
            </p:cNvSpPr>
            <p:nvPr/>
          </p:nvSpPr>
          <p:spPr bwMode="auto">
            <a:xfrm>
              <a:off x="304800" y="4038601"/>
              <a:ext cx="2579305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Cost to split nodes</a:t>
              </a:r>
            </a:p>
          </p:txBody>
        </p:sp>
        <p:cxnSp>
          <p:nvCxnSpPr>
            <p:cNvPr id="57" name="Straight Arrow Connector 56"/>
            <p:cNvCxnSpPr>
              <a:stCxn id="56" idx="3"/>
            </p:cNvCxnSpPr>
            <p:nvPr/>
          </p:nvCxnSpPr>
          <p:spPr>
            <a:xfrm flipV="1">
              <a:off x="2884105" y="3886204"/>
              <a:ext cx="697297" cy="40349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5638800" y="30480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105400" y="35052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572000" y="38862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3067050" y="2057400"/>
              <a:ext cx="3867150" cy="2476500"/>
            </a:xfrm>
            <a:custGeom>
              <a:avLst/>
              <a:gdLst>
                <a:gd name="connsiteX0" fmla="*/ 2076450 w 2076450"/>
                <a:gd name="connsiteY0" fmla="*/ 0 h 2171700"/>
                <a:gd name="connsiteX1" fmla="*/ 1905000 w 2076450"/>
                <a:gd name="connsiteY1" fmla="*/ 38100 h 2171700"/>
                <a:gd name="connsiteX2" fmla="*/ 1790700 w 2076450"/>
                <a:gd name="connsiteY2" fmla="*/ 95250 h 2171700"/>
                <a:gd name="connsiteX3" fmla="*/ 1676400 w 2076450"/>
                <a:gd name="connsiteY3" fmla="*/ 209550 h 2171700"/>
                <a:gd name="connsiteX4" fmla="*/ 1638300 w 2076450"/>
                <a:gd name="connsiteY4" fmla="*/ 266700 h 2171700"/>
                <a:gd name="connsiteX5" fmla="*/ 1543050 w 2076450"/>
                <a:gd name="connsiteY5" fmla="*/ 381000 h 2171700"/>
                <a:gd name="connsiteX6" fmla="*/ 1504950 w 2076450"/>
                <a:gd name="connsiteY6" fmla="*/ 514350 h 2171700"/>
                <a:gd name="connsiteX7" fmla="*/ 1428750 w 2076450"/>
                <a:gd name="connsiteY7" fmla="*/ 628650 h 2171700"/>
                <a:gd name="connsiteX8" fmla="*/ 1352550 w 2076450"/>
                <a:gd name="connsiteY8" fmla="*/ 723900 h 2171700"/>
                <a:gd name="connsiteX9" fmla="*/ 1276350 w 2076450"/>
                <a:gd name="connsiteY9" fmla="*/ 838200 h 2171700"/>
                <a:gd name="connsiteX10" fmla="*/ 1162050 w 2076450"/>
                <a:gd name="connsiteY10" fmla="*/ 952500 h 2171700"/>
                <a:gd name="connsiteX11" fmla="*/ 1104900 w 2076450"/>
                <a:gd name="connsiteY11" fmla="*/ 1009650 h 2171700"/>
                <a:gd name="connsiteX12" fmla="*/ 1047750 w 2076450"/>
                <a:gd name="connsiteY12" fmla="*/ 1085850 h 2171700"/>
                <a:gd name="connsiteX13" fmla="*/ 971550 w 2076450"/>
                <a:gd name="connsiteY13" fmla="*/ 1200150 h 2171700"/>
                <a:gd name="connsiteX14" fmla="*/ 933450 w 2076450"/>
                <a:gd name="connsiteY14" fmla="*/ 1257300 h 2171700"/>
                <a:gd name="connsiteX15" fmla="*/ 876300 w 2076450"/>
                <a:gd name="connsiteY15" fmla="*/ 1295400 h 2171700"/>
                <a:gd name="connsiteX16" fmla="*/ 819150 w 2076450"/>
                <a:gd name="connsiteY16" fmla="*/ 1352550 h 2171700"/>
                <a:gd name="connsiteX17" fmla="*/ 762000 w 2076450"/>
                <a:gd name="connsiteY17" fmla="*/ 1371600 h 2171700"/>
                <a:gd name="connsiteX18" fmla="*/ 647700 w 2076450"/>
                <a:gd name="connsiteY18" fmla="*/ 1447800 h 2171700"/>
                <a:gd name="connsiteX19" fmla="*/ 590550 w 2076450"/>
                <a:gd name="connsiteY19" fmla="*/ 1485900 h 2171700"/>
                <a:gd name="connsiteX20" fmla="*/ 476250 w 2076450"/>
                <a:gd name="connsiteY20" fmla="*/ 1543050 h 2171700"/>
                <a:gd name="connsiteX21" fmla="*/ 419100 w 2076450"/>
                <a:gd name="connsiteY21" fmla="*/ 1562100 h 2171700"/>
                <a:gd name="connsiteX22" fmla="*/ 361950 w 2076450"/>
                <a:gd name="connsiteY22" fmla="*/ 1600200 h 2171700"/>
                <a:gd name="connsiteX23" fmla="*/ 247650 w 2076450"/>
                <a:gd name="connsiteY23" fmla="*/ 1638300 h 2171700"/>
                <a:gd name="connsiteX24" fmla="*/ 114300 w 2076450"/>
                <a:gd name="connsiteY24" fmla="*/ 1695450 h 2171700"/>
                <a:gd name="connsiteX25" fmla="*/ 57150 w 2076450"/>
                <a:gd name="connsiteY25" fmla="*/ 1733550 h 2171700"/>
                <a:gd name="connsiteX26" fmla="*/ 0 w 2076450"/>
                <a:gd name="connsiteY26" fmla="*/ 1847850 h 2171700"/>
                <a:gd name="connsiteX27" fmla="*/ 19050 w 2076450"/>
                <a:gd name="connsiteY27" fmla="*/ 2000250 h 2171700"/>
                <a:gd name="connsiteX28" fmla="*/ 38100 w 2076450"/>
                <a:gd name="connsiteY28" fmla="*/ 2095500 h 2171700"/>
                <a:gd name="connsiteX29" fmla="*/ 95250 w 2076450"/>
                <a:gd name="connsiteY29" fmla="*/ 2114550 h 2171700"/>
                <a:gd name="connsiteX30" fmla="*/ 114300 w 2076450"/>
                <a:gd name="connsiteY30" fmla="*/ 2171700 h 2171700"/>
                <a:gd name="connsiteX0" fmla="*/ 3867150 w 3867150"/>
                <a:gd name="connsiteY0" fmla="*/ 0 h 2476500"/>
                <a:gd name="connsiteX1" fmla="*/ 3695700 w 3867150"/>
                <a:gd name="connsiteY1" fmla="*/ 38100 h 2476500"/>
                <a:gd name="connsiteX2" fmla="*/ 3581400 w 3867150"/>
                <a:gd name="connsiteY2" fmla="*/ 95250 h 2476500"/>
                <a:gd name="connsiteX3" fmla="*/ 3467100 w 3867150"/>
                <a:gd name="connsiteY3" fmla="*/ 209550 h 2476500"/>
                <a:gd name="connsiteX4" fmla="*/ 3429000 w 3867150"/>
                <a:gd name="connsiteY4" fmla="*/ 266700 h 2476500"/>
                <a:gd name="connsiteX5" fmla="*/ 3333750 w 3867150"/>
                <a:gd name="connsiteY5" fmla="*/ 381000 h 2476500"/>
                <a:gd name="connsiteX6" fmla="*/ 3295650 w 3867150"/>
                <a:gd name="connsiteY6" fmla="*/ 514350 h 2476500"/>
                <a:gd name="connsiteX7" fmla="*/ 3219450 w 3867150"/>
                <a:gd name="connsiteY7" fmla="*/ 628650 h 2476500"/>
                <a:gd name="connsiteX8" fmla="*/ 3143250 w 3867150"/>
                <a:gd name="connsiteY8" fmla="*/ 723900 h 2476500"/>
                <a:gd name="connsiteX9" fmla="*/ 3067050 w 3867150"/>
                <a:gd name="connsiteY9" fmla="*/ 838200 h 2476500"/>
                <a:gd name="connsiteX10" fmla="*/ 2952750 w 3867150"/>
                <a:gd name="connsiteY10" fmla="*/ 952500 h 2476500"/>
                <a:gd name="connsiteX11" fmla="*/ 2895600 w 3867150"/>
                <a:gd name="connsiteY11" fmla="*/ 1009650 h 2476500"/>
                <a:gd name="connsiteX12" fmla="*/ 2838450 w 3867150"/>
                <a:gd name="connsiteY12" fmla="*/ 1085850 h 2476500"/>
                <a:gd name="connsiteX13" fmla="*/ 2762250 w 3867150"/>
                <a:gd name="connsiteY13" fmla="*/ 1200150 h 2476500"/>
                <a:gd name="connsiteX14" fmla="*/ 2724150 w 3867150"/>
                <a:gd name="connsiteY14" fmla="*/ 1257300 h 2476500"/>
                <a:gd name="connsiteX15" fmla="*/ 2667000 w 3867150"/>
                <a:gd name="connsiteY15" fmla="*/ 1295400 h 2476500"/>
                <a:gd name="connsiteX16" fmla="*/ 2609850 w 3867150"/>
                <a:gd name="connsiteY16" fmla="*/ 1352550 h 2476500"/>
                <a:gd name="connsiteX17" fmla="*/ 2552700 w 3867150"/>
                <a:gd name="connsiteY17" fmla="*/ 1371600 h 2476500"/>
                <a:gd name="connsiteX18" fmla="*/ 2438400 w 3867150"/>
                <a:gd name="connsiteY18" fmla="*/ 1447800 h 2476500"/>
                <a:gd name="connsiteX19" fmla="*/ 2381250 w 3867150"/>
                <a:gd name="connsiteY19" fmla="*/ 1485900 h 2476500"/>
                <a:gd name="connsiteX20" fmla="*/ 2266950 w 3867150"/>
                <a:gd name="connsiteY20" fmla="*/ 1543050 h 2476500"/>
                <a:gd name="connsiteX21" fmla="*/ 2209800 w 3867150"/>
                <a:gd name="connsiteY21" fmla="*/ 1562100 h 2476500"/>
                <a:gd name="connsiteX22" fmla="*/ 2152650 w 3867150"/>
                <a:gd name="connsiteY22" fmla="*/ 1600200 h 2476500"/>
                <a:gd name="connsiteX23" fmla="*/ 2038350 w 3867150"/>
                <a:gd name="connsiteY23" fmla="*/ 1638300 h 2476500"/>
                <a:gd name="connsiteX24" fmla="*/ 1905000 w 3867150"/>
                <a:gd name="connsiteY24" fmla="*/ 1695450 h 2476500"/>
                <a:gd name="connsiteX25" fmla="*/ 1847850 w 3867150"/>
                <a:gd name="connsiteY25" fmla="*/ 1733550 h 2476500"/>
                <a:gd name="connsiteX26" fmla="*/ 1790700 w 3867150"/>
                <a:gd name="connsiteY26" fmla="*/ 1847850 h 2476500"/>
                <a:gd name="connsiteX27" fmla="*/ 1809750 w 3867150"/>
                <a:gd name="connsiteY27" fmla="*/ 2000250 h 2476500"/>
                <a:gd name="connsiteX28" fmla="*/ 1828800 w 3867150"/>
                <a:gd name="connsiteY28" fmla="*/ 2095500 h 2476500"/>
                <a:gd name="connsiteX29" fmla="*/ 1885950 w 3867150"/>
                <a:gd name="connsiteY29" fmla="*/ 2114550 h 2476500"/>
                <a:gd name="connsiteX30" fmla="*/ 0 w 3867150"/>
                <a:gd name="connsiteY30" fmla="*/ 2476500 h 2476500"/>
                <a:gd name="connsiteX0" fmla="*/ 3867150 w 3867150"/>
                <a:gd name="connsiteY0" fmla="*/ 0 h 2476500"/>
                <a:gd name="connsiteX1" fmla="*/ 3695700 w 3867150"/>
                <a:gd name="connsiteY1" fmla="*/ 38100 h 2476500"/>
                <a:gd name="connsiteX2" fmla="*/ 3581400 w 3867150"/>
                <a:gd name="connsiteY2" fmla="*/ 95250 h 2476500"/>
                <a:gd name="connsiteX3" fmla="*/ 3467100 w 3867150"/>
                <a:gd name="connsiteY3" fmla="*/ 209550 h 2476500"/>
                <a:gd name="connsiteX4" fmla="*/ 3429000 w 3867150"/>
                <a:gd name="connsiteY4" fmla="*/ 266700 h 2476500"/>
                <a:gd name="connsiteX5" fmla="*/ 3333750 w 3867150"/>
                <a:gd name="connsiteY5" fmla="*/ 381000 h 2476500"/>
                <a:gd name="connsiteX6" fmla="*/ 3295650 w 3867150"/>
                <a:gd name="connsiteY6" fmla="*/ 514350 h 2476500"/>
                <a:gd name="connsiteX7" fmla="*/ 3219450 w 3867150"/>
                <a:gd name="connsiteY7" fmla="*/ 628650 h 2476500"/>
                <a:gd name="connsiteX8" fmla="*/ 3143250 w 3867150"/>
                <a:gd name="connsiteY8" fmla="*/ 723900 h 2476500"/>
                <a:gd name="connsiteX9" fmla="*/ 3067050 w 3867150"/>
                <a:gd name="connsiteY9" fmla="*/ 838200 h 2476500"/>
                <a:gd name="connsiteX10" fmla="*/ 2952750 w 3867150"/>
                <a:gd name="connsiteY10" fmla="*/ 952500 h 2476500"/>
                <a:gd name="connsiteX11" fmla="*/ 2895600 w 3867150"/>
                <a:gd name="connsiteY11" fmla="*/ 1009650 h 2476500"/>
                <a:gd name="connsiteX12" fmla="*/ 2838450 w 3867150"/>
                <a:gd name="connsiteY12" fmla="*/ 1085850 h 2476500"/>
                <a:gd name="connsiteX13" fmla="*/ 2762250 w 3867150"/>
                <a:gd name="connsiteY13" fmla="*/ 1200150 h 2476500"/>
                <a:gd name="connsiteX14" fmla="*/ 2724150 w 3867150"/>
                <a:gd name="connsiteY14" fmla="*/ 1257300 h 2476500"/>
                <a:gd name="connsiteX15" fmla="*/ 2667000 w 3867150"/>
                <a:gd name="connsiteY15" fmla="*/ 1295400 h 2476500"/>
                <a:gd name="connsiteX16" fmla="*/ 2609850 w 3867150"/>
                <a:gd name="connsiteY16" fmla="*/ 1352550 h 2476500"/>
                <a:gd name="connsiteX17" fmla="*/ 2552700 w 3867150"/>
                <a:gd name="connsiteY17" fmla="*/ 1371600 h 2476500"/>
                <a:gd name="connsiteX18" fmla="*/ 2438400 w 3867150"/>
                <a:gd name="connsiteY18" fmla="*/ 1447800 h 2476500"/>
                <a:gd name="connsiteX19" fmla="*/ 2381250 w 3867150"/>
                <a:gd name="connsiteY19" fmla="*/ 1485900 h 2476500"/>
                <a:gd name="connsiteX20" fmla="*/ 2266950 w 3867150"/>
                <a:gd name="connsiteY20" fmla="*/ 1543050 h 2476500"/>
                <a:gd name="connsiteX21" fmla="*/ 2209800 w 3867150"/>
                <a:gd name="connsiteY21" fmla="*/ 1562100 h 2476500"/>
                <a:gd name="connsiteX22" fmla="*/ 2152650 w 3867150"/>
                <a:gd name="connsiteY22" fmla="*/ 1600200 h 2476500"/>
                <a:gd name="connsiteX23" fmla="*/ 2038350 w 3867150"/>
                <a:gd name="connsiteY23" fmla="*/ 1638300 h 2476500"/>
                <a:gd name="connsiteX24" fmla="*/ 1905000 w 3867150"/>
                <a:gd name="connsiteY24" fmla="*/ 1695450 h 2476500"/>
                <a:gd name="connsiteX25" fmla="*/ 1847850 w 3867150"/>
                <a:gd name="connsiteY25" fmla="*/ 1733550 h 2476500"/>
                <a:gd name="connsiteX26" fmla="*/ 1790700 w 3867150"/>
                <a:gd name="connsiteY26" fmla="*/ 1847850 h 2476500"/>
                <a:gd name="connsiteX27" fmla="*/ 1809750 w 3867150"/>
                <a:gd name="connsiteY27" fmla="*/ 2000250 h 2476500"/>
                <a:gd name="connsiteX28" fmla="*/ 1828800 w 3867150"/>
                <a:gd name="connsiteY28" fmla="*/ 2095500 h 2476500"/>
                <a:gd name="connsiteX29" fmla="*/ 1504950 w 3867150"/>
                <a:gd name="connsiteY29" fmla="*/ 2114550 h 2476500"/>
                <a:gd name="connsiteX30" fmla="*/ 0 w 3867150"/>
                <a:gd name="connsiteY30" fmla="*/ 2476500 h 2476500"/>
                <a:gd name="connsiteX0" fmla="*/ 3867150 w 3867150"/>
                <a:gd name="connsiteY0" fmla="*/ 0 h 2476500"/>
                <a:gd name="connsiteX1" fmla="*/ 3695700 w 3867150"/>
                <a:gd name="connsiteY1" fmla="*/ 38100 h 2476500"/>
                <a:gd name="connsiteX2" fmla="*/ 3581400 w 3867150"/>
                <a:gd name="connsiteY2" fmla="*/ 95250 h 2476500"/>
                <a:gd name="connsiteX3" fmla="*/ 3467100 w 3867150"/>
                <a:gd name="connsiteY3" fmla="*/ 209550 h 2476500"/>
                <a:gd name="connsiteX4" fmla="*/ 3429000 w 3867150"/>
                <a:gd name="connsiteY4" fmla="*/ 266700 h 2476500"/>
                <a:gd name="connsiteX5" fmla="*/ 3333750 w 3867150"/>
                <a:gd name="connsiteY5" fmla="*/ 381000 h 2476500"/>
                <a:gd name="connsiteX6" fmla="*/ 3295650 w 3867150"/>
                <a:gd name="connsiteY6" fmla="*/ 514350 h 2476500"/>
                <a:gd name="connsiteX7" fmla="*/ 3219450 w 3867150"/>
                <a:gd name="connsiteY7" fmla="*/ 628650 h 2476500"/>
                <a:gd name="connsiteX8" fmla="*/ 3143250 w 3867150"/>
                <a:gd name="connsiteY8" fmla="*/ 723900 h 2476500"/>
                <a:gd name="connsiteX9" fmla="*/ 3067050 w 3867150"/>
                <a:gd name="connsiteY9" fmla="*/ 838200 h 2476500"/>
                <a:gd name="connsiteX10" fmla="*/ 2952750 w 3867150"/>
                <a:gd name="connsiteY10" fmla="*/ 952500 h 2476500"/>
                <a:gd name="connsiteX11" fmla="*/ 2895600 w 3867150"/>
                <a:gd name="connsiteY11" fmla="*/ 1009650 h 2476500"/>
                <a:gd name="connsiteX12" fmla="*/ 2838450 w 3867150"/>
                <a:gd name="connsiteY12" fmla="*/ 1085850 h 2476500"/>
                <a:gd name="connsiteX13" fmla="*/ 2762250 w 3867150"/>
                <a:gd name="connsiteY13" fmla="*/ 1200150 h 2476500"/>
                <a:gd name="connsiteX14" fmla="*/ 2724150 w 3867150"/>
                <a:gd name="connsiteY14" fmla="*/ 1257300 h 2476500"/>
                <a:gd name="connsiteX15" fmla="*/ 2667000 w 3867150"/>
                <a:gd name="connsiteY15" fmla="*/ 1295400 h 2476500"/>
                <a:gd name="connsiteX16" fmla="*/ 2609850 w 3867150"/>
                <a:gd name="connsiteY16" fmla="*/ 1352550 h 2476500"/>
                <a:gd name="connsiteX17" fmla="*/ 2552700 w 3867150"/>
                <a:gd name="connsiteY17" fmla="*/ 1371600 h 2476500"/>
                <a:gd name="connsiteX18" fmla="*/ 2438400 w 3867150"/>
                <a:gd name="connsiteY18" fmla="*/ 1447800 h 2476500"/>
                <a:gd name="connsiteX19" fmla="*/ 2381250 w 3867150"/>
                <a:gd name="connsiteY19" fmla="*/ 1485900 h 2476500"/>
                <a:gd name="connsiteX20" fmla="*/ 2266950 w 3867150"/>
                <a:gd name="connsiteY20" fmla="*/ 1543050 h 2476500"/>
                <a:gd name="connsiteX21" fmla="*/ 2209800 w 3867150"/>
                <a:gd name="connsiteY21" fmla="*/ 1562100 h 2476500"/>
                <a:gd name="connsiteX22" fmla="*/ 2152650 w 3867150"/>
                <a:gd name="connsiteY22" fmla="*/ 1600200 h 2476500"/>
                <a:gd name="connsiteX23" fmla="*/ 2038350 w 3867150"/>
                <a:gd name="connsiteY23" fmla="*/ 1638300 h 2476500"/>
                <a:gd name="connsiteX24" fmla="*/ 1905000 w 3867150"/>
                <a:gd name="connsiteY24" fmla="*/ 1695450 h 2476500"/>
                <a:gd name="connsiteX25" fmla="*/ 1847850 w 3867150"/>
                <a:gd name="connsiteY25" fmla="*/ 1733550 h 2476500"/>
                <a:gd name="connsiteX26" fmla="*/ 1790700 w 3867150"/>
                <a:gd name="connsiteY26" fmla="*/ 1847850 h 2476500"/>
                <a:gd name="connsiteX27" fmla="*/ 1809750 w 3867150"/>
                <a:gd name="connsiteY27" fmla="*/ 2000250 h 2476500"/>
                <a:gd name="connsiteX28" fmla="*/ 1143000 w 3867150"/>
                <a:gd name="connsiteY28" fmla="*/ 2324100 h 2476500"/>
                <a:gd name="connsiteX29" fmla="*/ 1504950 w 3867150"/>
                <a:gd name="connsiteY29" fmla="*/ 2114550 h 2476500"/>
                <a:gd name="connsiteX30" fmla="*/ 0 w 3867150"/>
                <a:gd name="connsiteY30" fmla="*/ 2476500 h 2476500"/>
                <a:gd name="connsiteX0" fmla="*/ 3867150 w 3867150"/>
                <a:gd name="connsiteY0" fmla="*/ 0 h 2476500"/>
                <a:gd name="connsiteX1" fmla="*/ 3695700 w 3867150"/>
                <a:gd name="connsiteY1" fmla="*/ 38100 h 2476500"/>
                <a:gd name="connsiteX2" fmla="*/ 3581400 w 3867150"/>
                <a:gd name="connsiteY2" fmla="*/ 95250 h 2476500"/>
                <a:gd name="connsiteX3" fmla="*/ 3467100 w 3867150"/>
                <a:gd name="connsiteY3" fmla="*/ 209550 h 2476500"/>
                <a:gd name="connsiteX4" fmla="*/ 3429000 w 3867150"/>
                <a:gd name="connsiteY4" fmla="*/ 266700 h 2476500"/>
                <a:gd name="connsiteX5" fmla="*/ 3333750 w 3867150"/>
                <a:gd name="connsiteY5" fmla="*/ 381000 h 2476500"/>
                <a:gd name="connsiteX6" fmla="*/ 3295650 w 3867150"/>
                <a:gd name="connsiteY6" fmla="*/ 514350 h 2476500"/>
                <a:gd name="connsiteX7" fmla="*/ 3219450 w 3867150"/>
                <a:gd name="connsiteY7" fmla="*/ 628650 h 2476500"/>
                <a:gd name="connsiteX8" fmla="*/ 3143250 w 3867150"/>
                <a:gd name="connsiteY8" fmla="*/ 723900 h 2476500"/>
                <a:gd name="connsiteX9" fmla="*/ 3067050 w 3867150"/>
                <a:gd name="connsiteY9" fmla="*/ 838200 h 2476500"/>
                <a:gd name="connsiteX10" fmla="*/ 2952750 w 3867150"/>
                <a:gd name="connsiteY10" fmla="*/ 952500 h 2476500"/>
                <a:gd name="connsiteX11" fmla="*/ 2895600 w 3867150"/>
                <a:gd name="connsiteY11" fmla="*/ 1009650 h 2476500"/>
                <a:gd name="connsiteX12" fmla="*/ 2838450 w 3867150"/>
                <a:gd name="connsiteY12" fmla="*/ 1085850 h 2476500"/>
                <a:gd name="connsiteX13" fmla="*/ 2762250 w 3867150"/>
                <a:gd name="connsiteY13" fmla="*/ 1200150 h 2476500"/>
                <a:gd name="connsiteX14" fmla="*/ 2724150 w 3867150"/>
                <a:gd name="connsiteY14" fmla="*/ 1257300 h 2476500"/>
                <a:gd name="connsiteX15" fmla="*/ 2667000 w 3867150"/>
                <a:gd name="connsiteY15" fmla="*/ 1295400 h 2476500"/>
                <a:gd name="connsiteX16" fmla="*/ 2609850 w 3867150"/>
                <a:gd name="connsiteY16" fmla="*/ 1352550 h 2476500"/>
                <a:gd name="connsiteX17" fmla="*/ 2552700 w 3867150"/>
                <a:gd name="connsiteY17" fmla="*/ 1371600 h 2476500"/>
                <a:gd name="connsiteX18" fmla="*/ 2438400 w 3867150"/>
                <a:gd name="connsiteY18" fmla="*/ 1447800 h 2476500"/>
                <a:gd name="connsiteX19" fmla="*/ 2381250 w 3867150"/>
                <a:gd name="connsiteY19" fmla="*/ 1485900 h 2476500"/>
                <a:gd name="connsiteX20" fmla="*/ 2266950 w 3867150"/>
                <a:gd name="connsiteY20" fmla="*/ 1543050 h 2476500"/>
                <a:gd name="connsiteX21" fmla="*/ 2209800 w 3867150"/>
                <a:gd name="connsiteY21" fmla="*/ 1562100 h 2476500"/>
                <a:gd name="connsiteX22" fmla="*/ 2152650 w 3867150"/>
                <a:gd name="connsiteY22" fmla="*/ 1600200 h 2476500"/>
                <a:gd name="connsiteX23" fmla="*/ 2038350 w 3867150"/>
                <a:gd name="connsiteY23" fmla="*/ 1638300 h 2476500"/>
                <a:gd name="connsiteX24" fmla="*/ 1905000 w 3867150"/>
                <a:gd name="connsiteY24" fmla="*/ 1695450 h 2476500"/>
                <a:gd name="connsiteX25" fmla="*/ 1847850 w 3867150"/>
                <a:gd name="connsiteY25" fmla="*/ 1733550 h 2476500"/>
                <a:gd name="connsiteX26" fmla="*/ 1790700 w 3867150"/>
                <a:gd name="connsiteY26" fmla="*/ 1847850 h 2476500"/>
                <a:gd name="connsiteX27" fmla="*/ 1809750 w 3867150"/>
                <a:gd name="connsiteY27" fmla="*/ 2000250 h 2476500"/>
                <a:gd name="connsiteX28" fmla="*/ 1143000 w 3867150"/>
                <a:gd name="connsiteY28" fmla="*/ 2324100 h 2476500"/>
                <a:gd name="connsiteX29" fmla="*/ 895350 w 3867150"/>
                <a:gd name="connsiteY29" fmla="*/ 2343150 h 2476500"/>
                <a:gd name="connsiteX30" fmla="*/ 0 w 3867150"/>
                <a:gd name="connsiteY30" fmla="*/ 2476500 h 247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867150" h="2476500">
                  <a:moveTo>
                    <a:pt x="3867150" y="0"/>
                  </a:moveTo>
                  <a:cubicBezTo>
                    <a:pt x="3823250" y="7317"/>
                    <a:pt x="3742597" y="14652"/>
                    <a:pt x="3695700" y="38100"/>
                  </a:cubicBezTo>
                  <a:cubicBezTo>
                    <a:pt x="3547984" y="111958"/>
                    <a:pt x="3725048" y="47367"/>
                    <a:pt x="3581400" y="95250"/>
                  </a:cubicBezTo>
                  <a:cubicBezTo>
                    <a:pt x="3543300" y="133350"/>
                    <a:pt x="3496988" y="164718"/>
                    <a:pt x="3467100" y="209550"/>
                  </a:cubicBezTo>
                  <a:cubicBezTo>
                    <a:pt x="3454400" y="228600"/>
                    <a:pt x="3443657" y="249111"/>
                    <a:pt x="3429000" y="266700"/>
                  </a:cubicBezTo>
                  <a:cubicBezTo>
                    <a:pt x="3306768" y="413379"/>
                    <a:pt x="3428345" y="239107"/>
                    <a:pt x="3333750" y="381000"/>
                  </a:cubicBezTo>
                  <a:cubicBezTo>
                    <a:pt x="3329266" y="398936"/>
                    <a:pt x="3308072" y="491990"/>
                    <a:pt x="3295650" y="514350"/>
                  </a:cubicBezTo>
                  <a:cubicBezTo>
                    <a:pt x="3273412" y="554378"/>
                    <a:pt x="3233930" y="585209"/>
                    <a:pt x="3219450" y="628650"/>
                  </a:cubicBezTo>
                  <a:cubicBezTo>
                    <a:pt x="3193160" y="707520"/>
                    <a:pt x="3217108" y="674661"/>
                    <a:pt x="3143250" y="723900"/>
                  </a:cubicBezTo>
                  <a:cubicBezTo>
                    <a:pt x="3117850" y="762000"/>
                    <a:pt x="3099429" y="805821"/>
                    <a:pt x="3067050" y="838200"/>
                  </a:cubicBezTo>
                  <a:lnTo>
                    <a:pt x="2952750" y="952500"/>
                  </a:lnTo>
                  <a:cubicBezTo>
                    <a:pt x="2933700" y="971550"/>
                    <a:pt x="2911764" y="988097"/>
                    <a:pt x="2895600" y="1009650"/>
                  </a:cubicBezTo>
                  <a:lnTo>
                    <a:pt x="2838450" y="1085850"/>
                  </a:lnTo>
                  <a:cubicBezTo>
                    <a:pt x="2804972" y="1186285"/>
                    <a:pt x="2841527" y="1105018"/>
                    <a:pt x="2762250" y="1200150"/>
                  </a:cubicBezTo>
                  <a:cubicBezTo>
                    <a:pt x="2747593" y="1217739"/>
                    <a:pt x="2740339" y="1241111"/>
                    <a:pt x="2724150" y="1257300"/>
                  </a:cubicBezTo>
                  <a:cubicBezTo>
                    <a:pt x="2707961" y="1273489"/>
                    <a:pt x="2684589" y="1280743"/>
                    <a:pt x="2667000" y="1295400"/>
                  </a:cubicBezTo>
                  <a:cubicBezTo>
                    <a:pt x="2646304" y="1312647"/>
                    <a:pt x="2632266" y="1337606"/>
                    <a:pt x="2609850" y="1352550"/>
                  </a:cubicBezTo>
                  <a:cubicBezTo>
                    <a:pt x="2593142" y="1363689"/>
                    <a:pt x="2570253" y="1361848"/>
                    <a:pt x="2552700" y="1371600"/>
                  </a:cubicBezTo>
                  <a:cubicBezTo>
                    <a:pt x="2512672" y="1393838"/>
                    <a:pt x="2476500" y="1422400"/>
                    <a:pt x="2438400" y="1447800"/>
                  </a:cubicBezTo>
                  <a:cubicBezTo>
                    <a:pt x="2419350" y="1460500"/>
                    <a:pt x="2402970" y="1478660"/>
                    <a:pt x="2381250" y="1485900"/>
                  </a:cubicBezTo>
                  <a:cubicBezTo>
                    <a:pt x="2237602" y="1533783"/>
                    <a:pt x="2414666" y="1469192"/>
                    <a:pt x="2266950" y="1543050"/>
                  </a:cubicBezTo>
                  <a:cubicBezTo>
                    <a:pt x="2248989" y="1552030"/>
                    <a:pt x="2227761" y="1553120"/>
                    <a:pt x="2209800" y="1562100"/>
                  </a:cubicBezTo>
                  <a:cubicBezTo>
                    <a:pt x="2189322" y="1572339"/>
                    <a:pt x="2173572" y="1590901"/>
                    <a:pt x="2152650" y="1600200"/>
                  </a:cubicBezTo>
                  <a:cubicBezTo>
                    <a:pt x="2115950" y="1616511"/>
                    <a:pt x="2071766" y="1616023"/>
                    <a:pt x="2038350" y="1638300"/>
                  </a:cubicBezTo>
                  <a:cubicBezTo>
                    <a:pt x="1959415" y="1690923"/>
                    <a:pt x="2003412" y="1670847"/>
                    <a:pt x="1905000" y="1695450"/>
                  </a:cubicBezTo>
                  <a:cubicBezTo>
                    <a:pt x="1885950" y="1708150"/>
                    <a:pt x="1864039" y="1717361"/>
                    <a:pt x="1847850" y="1733550"/>
                  </a:cubicBezTo>
                  <a:cubicBezTo>
                    <a:pt x="1810921" y="1770479"/>
                    <a:pt x="1806194" y="1801369"/>
                    <a:pt x="1790700" y="1847850"/>
                  </a:cubicBezTo>
                  <a:cubicBezTo>
                    <a:pt x="1797050" y="1898650"/>
                    <a:pt x="1801965" y="1949650"/>
                    <a:pt x="1809750" y="2000250"/>
                  </a:cubicBezTo>
                  <a:cubicBezTo>
                    <a:pt x="1814673" y="2032252"/>
                    <a:pt x="1125039" y="2297159"/>
                    <a:pt x="1143000" y="2324100"/>
                  </a:cubicBezTo>
                  <a:cubicBezTo>
                    <a:pt x="1154139" y="2340808"/>
                    <a:pt x="876300" y="2336800"/>
                    <a:pt x="895350" y="2343150"/>
                  </a:cubicBezTo>
                  <a:lnTo>
                    <a:pt x="0" y="2476500"/>
                  </a:lnTo>
                </a:path>
              </a:pathLst>
            </a:cu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</p:grpSp>
      <p:pic>
        <p:nvPicPr>
          <p:cNvPr id="6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667000"/>
            <a:ext cx="393382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Box 64"/>
          <p:cNvSpPr txBox="1"/>
          <p:nvPr/>
        </p:nvSpPr>
        <p:spPr>
          <a:xfrm>
            <a:off x="228599" y="558165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Graph cut: Good boundaries are a cheap cut, where some pixels want to be foreground, and some to be background</a:t>
            </a:r>
          </a:p>
        </p:txBody>
      </p:sp>
    </p:spTree>
    <p:extLst>
      <p:ext uri="{BB962C8B-B14F-4D97-AF65-F5344CB8AC3E}">
        <p14:creationId xmlns:p14="http://schemas.microsoft.com/office/powerpoint/2010/main" val="2292529334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Compositing and Blending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Feathering: blur mask around its edges</a:t>
            </a:r>
          </a:p>
          <a:p>
            <a:r>
              <a:rPr lang="en-US" sz="2800" dirty="0" err="1"/>
              <a:t>Laplacian</a:t>
            </a:r>
            <a:r>
              <a:rPr lang="en-US" sz="2800" dirty="0"/>
              <a:t> blending: blend low-frequency slowly, high frequency quickly</a:t>
            </a:r>
          </a:p>
          <a:p>
            <a:pPr lvl="1"/>
            <a:r>
              <a:rPr lang="en-US" sz="2400" dirty="0"/>
              <a:t>Blend with alpha mask values ranging from 0 to 1</a:t>
            </a:r>
          </a:p>
          <a:p>
            <a:pPr>
              <a:buNone/>
            </a:pPr>
            <a:endParaRPr lang="en-US" sz="2800" dirty="0"/>
          </a:p>
          <a:p>
            <a:endParaRPr lang="en-US" sz="2800" dirty="0"/>
          </a:p>
        </p:txBody>
      </p:sp>
      <p:grpSp>
        <p:nvGrpSpPr>
          <p:cNvPr id="4" name="Group 28"/>
          <p:cNvGrpSpPr>
            <a:grpSpLocks noChangeAspect="1"/>
          </p:cNvGrpSpPr>
          <p:nvPr/>
        </p:nvGrpSpPr>
        <p:grpSpPr>
          <a:xfrm>
            <a:off x="609600" y="3581400"/>
            <a:ext cx="4495604" cy="2814352"/>
            <a:chOff x="-1438275" y="255588"/>
            <a:chExt cx="10201275" cy="6386234"/>
          </a:xfrm>
        </p:grpSpPr>
        <p:pic>
          <p:nvPicPr>
            <p:cNvPr id="21" name="Picture 3" descr="level0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96988" y="4340225"/>
              <a:ext cx="7466012" cy="2060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-1438275" y="255588"/>
              <a:ext cx="10199688" cy="2316162"/>
              <a:chOff x="-906" y="161"/>
              <a:chExt cx="6425" cy="1459"/>
            </a:xfrm>
          </p:grpSpPr>
          <p:pic>
            <p:nvPicPr>
              <p:cNvPr id="23" name="Picture 5" descr="level4R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16" y="161"/>
                <a:ext cx="4703" cy="1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Text Box 6"/>
              <p:cNvSpPr txBox="1">
                <a:spLocks noChangeArrowheads="1"/>
              </p:cNvSpPr>
              <p:nvPr/>
            </p:nvSpPr>
            <p:spPr bwMode="auto">
              <a:xfrm>
                <a:off x="-906" y="432"/>
                <a:ext cx="2047" cy="1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 err="1">
                    <a:latin typeface="Times New Roman" pitchFamily="18" charset="0"/>
                  </a:rPr>
                  <a:t>laplacian</a:t>
                </a:r>
                <a:endParaRPr lang="en-US" sz="1600" dirty="0">
                  <a:latin typeface="Times New Roman" pitchFamily="18" charset="0"/>
                </a:endParaRPr>
              </a:p>
              <a:p>
                <a:pPr algn="ctr"/>
                <a:r>
                  <a:rPr lang="en-US" sz="1600" dirty="0">
                    <a:latin typeface="Times New Roman" pitchFamily="18" charset="0"/>
                  </a:rPr>
                  <a:t>level</a:t>
                </a:r>
              </a:p>
              <a:p>
                <a:pPr algn="ctr"/>
                <a:r>
                  <a:rPr lang="en-US" sz="1600" dirty="0">
                    <a:latin typeface="Times New Roman" pitchFamily="18" charset="0"/>
                  </a:rPr>
                  <a:t>4</a:t>
                </a:r>
              </a:p>
            </p:txBody>
          </p:sp>
        </p:grpSp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-1438275" y="2305050"/>
              <a:ext cx="10201275" cy="2324101"/>
              <a:chOff x="-906" y="1452"/>
              <a:chExt cx="6426" cy="1464"/>
            </a:xfrm>
          </p:grpSpPr>
          <p:pic>
            <p:nvPicPr>
              <p:cNvPr id="26" name="Picture 8" descr="level2R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16" y="1452"/>
                <a:ext cx="4704" cy="12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" name="Text Box 9"/>
              <p:cNvSpPr txBox="1">
                <a:spLocks noChangeArrowheads="1"/>
              </p:cNvSpPr>
              <p:nvPr/>
            </p:nvSpPr>
            <p:spPr bwMode="auto">
              <a:xfrm>
                <a:off x="-906" y="1728"/>
                <a:ext cx="2047" cy="1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>
                    <a:latin typeface="Times New Roman" pitchFamily="18" charset="0"/>
                  </a:rPr>
                  <a:t>laplacian</a:t>
                </a:r>
              </a:p>
              <a:p>
                <a:pPr algn="ctr"/>
                <a:r>
                  <a:rPr lang="en-US" sz="1600">
                    <a:latin typeface="Times New Roman" pitchFamily="18" charset="0"/>
                  </a:rPr>
                  <a:t>level</a:t>
                </a:r>
              </a:p>
              <a:p>
                <a:pPr algn="ctr"/>
                <a:r>
                  <a:rPr lang="en-US" sz="1600">
                    <a:latin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28" name="Text Box 10"/>
            <p:cNvSpPr txBox="1">
              <a:spLocks noChangeArrowheads="1"/>
            </p:cNvSpPr>
            <p:nvPr/>
          </p:nvSpPr>
          <p:spPr bwMode="auto">
            <a:xfrm>
              <a:off x="-1438034" y="4756151"/>
              <a:ext cx="3249483" cy="1885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latin typeface="Times New Roman" pitchFamily="18" charset="0"/>
                </a:rPr>
                <a:t>laplacian</a:t>
              </a:r>
            </a:p>
            <a:p>
              <a:pPr algn="ctr"/>
              <a:r>
                <a:rPr lang="en-US" sz="1600">
                  <a:latin typeface="Times New Roman" pitchFamily="18" charset="0"/>
                </a:rPr>
                <a:t>level</a:t>
              </a:r>
            </a:p>
            <a:p>
              <a:pPr algn="ctr"/>
              <a:r>
                <a:rPr lang="en-US" sz="1600">
                  <a:latin typeface="Times New Roman" pitchFamily="18" charset="0"/>
                </a:rPr>
                <a:t>0</a:t>
              </a:r>
            </a:p>
          </p:txBody>
        </p:sp>
      </p:grpSp>
      <p:pic>
        <p:nvPicPr>
          <p:cNvPr id="30" name="Picture 5" descr="contribR"/>
          <p:cNvPicPr>
            <a:picLocks noChangeAspect="1" noChangeArrowheads="1"/>
          </p:cNvPicPr>
          <p:nvPr/>
        </p:nvPicPr>
        <p:blipFill>
          <a:blip r:embed="rId5" cstate="print"/>
          <a:srcRect l="66957"/>
          <a:stretch>
            <a:fillRect/>
          </a:stretch>
        </p:blipFill>
        <p:spPr bwMode="auto">
          <a:xfrm>
            <a:off x="5714804" y="3886200"/>
            <a:ext cx="28956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65701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458200" cy="5135563"/>
          </a:xfrm>
        </p:spPr>
        <p:txBody>
          <a:bodyPr/>
          <a:lstStyle/>
          <a:p>
            <a:pPr marL="514350" indent="-514350">
              <a:buNone/>
            </a:pPr>
            <a:r>
              <a:rPr lang="en-US" dirty="0"/>
              <a:t>1)  I am trying to blend this bear into this pool.  What problems will I have if I use:</a:t>
            </a:r>
          </a:p>
          <a:p>
            <a:pPr marL="914400" lvl="1" indent="-514350">
              <a:buFont typeface="Calibri" pitchFamily="34" charset="0"/>
              <a:buAutoNum type="alphaLcParenR"/>
            </a:pPr>
            <a:r>
              <a:rPr lang="en-US" dirty="0"/>
              <a:t>Alpha compositing with feathering</a:t>
            </a:r>
          </a:p>
          <a:p>
            <a:pPr marL="914400" lvl="1" indent="-514350">
              <a:buFont typeface="Calibri" pitchFamily="34" charset="0"/>
              <a:buAutoNum type="alphaLcParenR"/>
            </a:pPr>
            <a:r>
              <a:rPr lang="en-US" dirty="0"/>
              <a:t>Laplacian pyramid blending</a:t>
            </a:r>
          </a:p>
          <a:p>
            <a:pPr marL="914400" lvl="1" indent="-514350">
              <a:buFont typeface="Calibri" pitchFamily="34" charset="0"/>
              <a:buAutoNum type="alphaLcParenR"/>
            </a:pPr>
            <a:r>
              <a:rPr lang="en-US" dirty="0"/>
              <a:t>Poisson editing?</a:t>
            </a:r>
          </a:p>
        </p:txBody>
      </p:sp>
      <p:pic>
        <p:nvPicPr>
          <p:cNvPr id="8197" name="Picture 2" descr="http://www.cs.brown.edu/courses/csci1950-g/results/proj2/steveg/image/res_img02-dum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2590800"/>
            <a:ext cx="31464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www.cs.brown.edu/courses/csci1950-g/results/proj2/edwallac/res_img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799" y="3581400"/>
            <a:ext cx="2402702" cy="3200400"/>
          </a:xfrm>
          <a:prstGeom prst="rect">
            <a:avLst/>
          </a:prstGeom>
          <a:noFill/>
        </p:spPr>
      </p:pic>
      <p:pic>
        <p:nvPicPr>
          <p:cNvPr id="8" name="Picture 4" descr="http://www.cs.brown.edu/courses/csci1950-g/results/proj2/steveg/image/2-laplaci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999" y="3609974"/>
            <a:ext cx="2381250" cy="317182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61999" y="3669268"/>
            <a:ext cx="15440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Lap. Pyramid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00400" y="3657600"/>
            <a:ext cx="17748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Poisson Editing</a:t>
            </a:r>
          </a:p>
        </p:txBody>
      </p:sp>
    </p:spTree>
    <p:extLst>
      <p:ext uri="{BB962C8B-B14F-4D97-AF65-F5344CB8AC3E}">
        <p14:creationId xmlns:p14="http://schemas.microsoft.com/office/powerpoint/2010/main" val="245943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1E449-4162-0270-CA81-EC308C1BC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06269-6013-8992-C6E5-AB6791260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Practice 	questions</a:t>
            </a:r>
          </a:p>
        </p:txBody>
      </p:sp>
    </p:spTree>
    <p:extLst>
      <p:ext uri="{BB962C8B-B14F-4D97-AF65-F5344CB8AC3E}">
        <p14:creationId xmlns:p14="http://schemas.microsoft.com/office/powerpoint/2010/main" val="30075893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9375"/>
            <a:ext cx="7770812" cy="838200"/>
          </a:xfrm>
        </p:spPr>
        <p:txBody>
          <a:bodyPr>
            <a:normAutofit/>
          </a:bodyPr>
          <a:lstStyle/>
          <a:p>
            <a:r>
              <a:rPr lang="en-US" sz="3200" dirty="0"/>
              <a:t>Basic 2D transformations as 3x3 matrices</a:t>
            </a:r>
          </a:p>
        </p:txBody>
      </p:sp>
      <p:graphicFrame>
        <p:nvGraphicFramePr>
          <p:cNvPr id="13314" name="Object 4"/>
          <p:cNvGraphicFramePr>
            <a:graphicFrameLocks noChangeAspect="1"/>
          </p:cNvGraphicFramePr>
          <p:nvPr/>
        </p:nvGraphicFramePr>
        <p:xfrm>
          <a:off x="1142999" y="4114800"/>
          <a:ext cx="3182938" cy="110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057400" imgH="711000" progId="Equation.3">
                  <p:embed/>
                </p:oleObj>
              </mc:Choice>
              <mc:Fallback>
                <p:oleObj name="Equation" r:id="rId2" imgW="2057400" imgH="711000" progId="Equation.3">
                  <p:embed/>
                  <p:pic>
                    <p:nvPicPr>
                      <p:cNvPr id="1331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2999" y="4114800"/>
                        <a:ext cx="3182938" cy="1100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5"/>
          <p:cNvGraphicFramePr>
            <a:graphicFrameLocks noChangeAspect="1"/>
          </p:cNvGraphicFramePr>
          <p:nvPr/>
        </p:nvGraphicFramePr>
        <p:xfrm>
          <a:off x="1577974" y="1914526"/>
          <a:ext cx="2101850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33440" imgH="698400" progId="Equation.3">
                  <p:embed/>
                </p:oleObj>
              </mc:Choice>
              <mc:Fallback>
                <p:oleObj name="Equation" r:id="rId4" imgW="1333440" imgH="698400" progId="Equation.3">
                  <p:embed/>
                  <p:pic>
                    <p:nvPicPr>
                      <p:cNvPr id="1331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7974" y="1914526"/>
                        <a:ext cx="2101850" cy="1101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6"/>
          <p:cNvGraphicFramePr>
            <a:graphicFrameLocks noChangeAspect="1"/>
          </p:cNvGraphicFramePr>
          <p:nvPr/>
        </p:nvGraphicFramePr>
        <p:xfrm>
          <a:off x="5599112" y="4124325"/>
          <a:ext cx="2343150" cy="110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85720" imgH="698400" progId="Equation.3">
                  <p:embed/>
                </p:oleObj>
              </mc:Choice>
              <mc:Fallback>
                <p:oleObj name="Equation" r:id="rId6" imgW="1485720" imgH="698400" progId="Equation.3">
                  <p:embed/>
                  <p:pic>
                    <p:nvPicPr>
                      <p:cNvPr id="1331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9112" y="4124325"/>
                        <a:ext cx="2343150" cy="1100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0" name="Text Box 7"/>
          <p:cNvSpPr txBox="1">
            <a:spLocks noChangeArrowheads="1"/>
          </p:cNvSpPr>
          <p:nvPr/>
        </p:nvSpPr>
        <p:spPr bwMode="auto">
          <a:xfrm>
            <a:off x="1981200" y="3025775"/>
            <a:ext cx="11378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Translate</a:t>
            </a:r>
          </a:p>
        </p:txBody>
      </p:sp>
      <p:sp>
        <p:nvSpPr>
          <p:cNvPr id="13321" name="Text Box 8"/>
          <p:cNvSpPr txBox="1">
            <a:spLocks noChangeArrowheads="1"/>
          </p:cNvSpPr>
          <p:nvPr/>
        </p:nvSpPr>
        <p:spPr bwMode="auto">
          <a:xfrm>
            <a:off x="2057400" y="5235575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Rotate</a:t>
            </a:r>
          </a:p>
        </p:txBody>
      </p:sp>
      <p:sp>
        <p:nvSpPr>
          <p:cNvPr id="13322" name="Text Box 9"/>
          <p:cNvSpPr txBox="1">
            <a:spLocks noChangeArrowheads="1"/>
          </p:cNvSpPr>
          <p:nvPr/>
        </p:nvSpPr>
        <p:spPr bwMode="auto">
          <a:xfrm>
            <a:off x="6248400" y="5235575"/>
            <a:ext cx="8002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Shear</a:t>
            </a:r>
          </a:p>
        </p:txBody>
      </p:sp>
      <p:graphicFrame>
        <p:nvGraphicFramePr>
          <p:cNvPr id="13317" name="Object 10"/>
          <p:cNvGraphicFramePr>
            <a:graphicFrameLocks noChangeAspect="1"/>
          </p:cNvGraphicFramePr>
          <p:nvPr/>
        </p:nvGraphicFramePr>
        <p:xfrm>
          <a:off x="5510213" y="1905001"/>
          <a:ext cx="2282825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447560" imgH="711000" progId="Equation.3">
                  <p:embed/>
                </p:oleObj>
              </mc:Choice>
              <mc:Fallback>
                <p:oleObj name="Equation" r:id="rId8" imgW="1447560" imgH="711000" progId="Equation.3">
                  <p:embed/>
                  <p:pic>
                    <p:nvPicPr>
                      <p:cNvPr id="13317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0213" y="1905001"/>
                        <a:ext cx="2282825" cy="1120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6248400" y="3048000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Scale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16085" y="9728"/>
            <a:ext cx="10972800" cy="914400"/>
          </a:xfrm>
        </p:spPr>
        <p:txBody>
          <a:bodyPr/>
          <a:lstStyle/>
          <a:p>
            <a:r>
              <a:rPr lang="en-US" dirty="0"/>
              <a:t>2D image transformations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 l="23714" t="51855" r="14572" b="21048"/>
          <a:stretch>
            <a:fillRect/>
          </a:stretch>
        </p:blipFill>
        <p:spPr bwMode="auto">
          <a:xfrm>
            <a:off x="1600200" y="990599"/>
            <a:ext cx="6477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 l="6572" t="30191" r="4286" b="14952"/>
          <a:stretch>
            <a:fillRect/>
          </a:stretch>
        </p:blipFill>
        <p:spPr bwMode="auto">
          <a:xfrm>
            <a:off x="1905000" y="3124199"/>
            <a:ext cx="5943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5541" name="Text Box 5"/>
          <p:cNvSpPr txBox="1">
            <a:spLocks noChangeArrowheads="1"/>
          </p:cNvSpPr>
          <p:nvPr/>
        </p:nvSpPr>
        <p:spPr bwMode="auto">
          <a:xfrm>
            <a:off x="1279526" y="5908675"/>
            <a:ext cx="79406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Arial" charset="0"/>
              </a:rPr>
              <a:t>These transformations are a nested set of groups</a:t>
            </a:r>
          </a:p>
          <a:p>
            <a:pPr lvl="1">
              <a:buFontTx/>
              <a:buChar char="•"/>
            </a:pPr>
            <a:r>
              <a:rPr lang="en-US" dirty="0">
                <a:latin typeface="Arial" charset="0"/>
              </a:rPr>
              <a:t> Closed under composition and inverse is a member</a:t>
            </a:r>
          </a:p>
        </p:txBody>
      </p:sp>
      <p:sp>
        <p:nvSpPr>
          <p:cNvPr id="705544" name="Rectangle 8"/>
          <p:cNvSpPr>
            <a:spLocks noChangeArrowheads="1"/>
          </p:cNvSpPr>
          <p:nvPr/>
        </p:nvSpPr>
        <p:spPr bwMode="auto">
          <a:xfrm>
            <a:off x="4800600" y="3581400"/>
            <a:ext cx="2209800" cy="2251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5541" grpId="0"/>
      <p:bldP spid="70554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C1B719-4752-DAE4-C22D-FBAF7F305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questions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8ED9DD-BA4A-0450-1EE7-A90D300FE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32, 34, 36</a:t>
            </a:r>
          </a:p>
        </p:txBody>
      </p:sp>
    </p:spTree>
    <p:extLst>
      <p:ext uri="{BB962C8B-B14F-4D97-AF65-F5344CB8AC3E}">
        <p14:creationId xmlns:p14="http://schemas.microsoft.com/office/powerpoint/2010/main" val="22685308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luck!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Exam is Thursday</a:t>
            </a:r>
          </a:p>
          <a:p>
            <a:pPr lvl="1"/>
            <a:r>
              <a:rPr lang="en-US" dirty="0"/>
              <a:t>Take on your own, in your own private space</a:t>
            </a:r>
          </a:p>
          <a:p>
            <a:pPr lvl="1"/>
            <a:r>
              <a:rPr lang="en-US" dirty="0"/>
              <a:t>Exam window is 9:30am to 10pm (can start exam by 10pm)</a:t>
            </a:r>
          </a:p>
          <a:p>
            <a:pPr lvl="1"/>
            <a:r>
              <a:rPr lang="en-US" dirty="0"/>
              <a:t>Let me know by email if you have trouble with access</a:t>
            </a:r>
          </a:p>
          <a:p>
            <a:pPr lvl="1"/>
            <a:r>
              <a:rPr lang="en-US" dirty="0"/>
              <a:t>Most students have 90 minutes</a:t>
            </a:r>
          </a:p>
          <a:p>
            <a:pPr lvl="1"/>
            <a:r>
              <a:rPr lang="en-US" dirty="0"/>
              <a:t>DRES students should automatically have additional time. Let me know if not</a:t>
            </a:r>
          </a:p>
          <a:p>
            <a:endParaRPr lang="en-US" dirty="0"/>
          </a:p>
          <a:p>
            <a:r>
              <a:rPr lang="en-US" dirty="0"/>
              <a:t>Do not come to class on Thursday</a:t>
            </a:r>
          </a:p>
          <a:p>
            <a:endParaRPr lang="en-US" dirty="0"/>
          </a:p>
          <a:p>
            <a:r>
              <a:rPr lang="en-US" dirty="0"/>
              <a:t>Questions?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light reflected from a surface?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Depends on</a:t>
            </a:r>
          </a:p>
          <a:p>
            <a:r>
              <a:rPr lang="en-US" sz="2800" dirty="0"/>
              <a:t>Illumination properties: wavelength, orientation, intensity</a:t>
            </a:r>
          </a:p>
          <a:p>
            <a:r>
              <a:rPr lang="en-US" sz="2800" dirty="0"/>
              <a:t>Surface properties: material, surface orientation, roughness, etc.</a:t>
            </a:r>
          </a:p>
          <a:p>
            <a:endParaRPr lang="en-US" sz="2800" dirty="0"/>
          </a:p>
          <a:p>
            <a:endParaRPr lang="en-US" sz="2800" dirty="0"/>
          </a:p>
        </p:txBody>
      </p:sp>
      <p:grpSp>
        <p:nvGrpSpPr>
          <p:cNvPr id="24" name="Group 37"/>
          <p:cNvGrpSpPr>
            <a:grpSpLocks noChangeAspect="1"/>
          </p:cNvGrpSpPr>
          <p:nvPr/>
        </p:nvGrpSpPr>
        <p:grpSpPr>
          <a:xfrm>
            <a:off x="4209153" y="3217319"/>
            <a:ext cx="3810000" cy="3429000"/>
            <a:chOff x="6629400" y="2882264"/>
            <a:chExt cx="2438400" cy="2194560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6629400" y="4619624"/>
              <a:ext cx="1600200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8458200" y="3124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/>
            <p:cNvCxnSpPr>
              <a:stCxn id="26" idx="3"/>
            </p:cNvCxnSpPr>
            <p:nvPr/>
          </p:nvCxnSpPr>
          <p:spPr>
            <a:xfrm rot="5400000">
              <a:off x="7429501" y="3498663"/>
              <a:ext cx="1187637" cy="95903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005718" y="3352800"/>
              <a:ext cx="192052" cy="236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/>
                <a:t>λ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191004" y="2882264"/>
              <a:ext cx="876796" cy="243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light source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rot="16200000" flipV="1">
              <a:off x="7124700" y="4152900"/>
              <a:ext cx="457202" cy="38100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458456" y="4255236"/>
              <a:ext cx="213360" cy="236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rot="10800000">
              <a:off x="6934200" y="4343400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7620000" y="4343400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rot="5400000">
              <a:off x="7124700" y="4733924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5400000">
              <a:off x="6972300" y="4733924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10800000">
              <a:off x="6781800" y="4419600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193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Lambertian</a:t>
            </a:r>
            <a:r>
              <a:rPr lang="en-US" dirty="0"/>
              <a:t> surface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/>
          <a:lstStyle/>
          <a:p>
            <a:r>
              <a:rPr lang="en-US" dirty="0"/>
              <a:t>Some light is absorbed (function of albedo)</a:t>
            </a:r>
          </a:p>
          <a:p>
            <a:r>
              <a:rPr lang="en-US" dirty="0"/>
              <a:t>Remaining light is reflected equally in all directions (diffuse reflection)</a:t>
            </a:r>
          </a:p>
          <a:p>
            <a:r>
              <a:rPr lang="en-US" dirty="0"/>
              <a:t>Examples: soft cloth, concrete, matte paints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029200" y="6400800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7886699" y="4064200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rot="5400000">
            <a:off x="6279358" y="4649299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79696" y="442138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λ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69205" y="3686175"/>
            <a:ext cx="136999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source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5803105" y="5671544"/>
            <a:ext cx="714378" cy="59531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5505449" y="596920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476999" y="5972175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19767" y="6400800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577266" y="4064200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14" idx="3"/>
          </p:cNvCxnSpPr>
          <p:nvPr/>
        </p:nvCxnSpPr>
        <p:spPr>
          <a:xfrm rot="5400000">
            <a:off x="1969925" y="4649299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870263" y="442138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λ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159772" y="3686175"/>
            <a:ext cx="136999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source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82839" y="4629137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absorption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17828" y="4571002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diffuse reflection</a:t>
            </a:r>
          </a:p>
        </p:txBody>
      </p:sp>
    </p:spTree>
    <p:extLst>
      <p:ext uri="{BB962C8B-B14F-4D97-AF65-F5344CB8AC3E}">
        <p14:creationId xmlns:p14="http://schemas.microsoft.com/office/powerpoint/2010/main" val="3289705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reflection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8424549" cy="51355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i="1" dirty="0"/>
                  <a:t>Intensity does depend on illumination angle </a:t>
                </a:r>
                <a:r>
                  <a:rPr lang="en-US" dirty="0"/>
                  <a:t>because less light comes in at oblique angles.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𝜌</m:t>
                    </m:r>
                    <m:r>
                      <a:rPr lang="en-US" sz="2400">
                        <a:latin typeface="Cambria Math"/>
                      </a:rPr>
                      <m:t>= </m:t>
                    </m:r>
                  </m:oMath>
                </a14:m>
                <a:r>
                  <a:rPr lang="en-US" sz="2400" dirty="0"/>
                  <a:t>albedo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</a:rPr>
                      <m:t>𝑺</m:t>
                    </m:r>
                    <m:r>
                      <a:rPr lang="en-US" sz="2400">
                        <a:latin typeface="Cambria Math"/>
                      </a:rPr>
                      <m:t>=</m:t>
                    </m:r>
                  </m:oMath>
                </a14:m>
                <a:r>
                  <a:rPr lang="en-US" sz="2400" dirty="0"/>
                  <a:t> directional source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</a:rPr>
                      <m:t>𝑵</m:t>
                    </m:r>
                    <m:r>
                      <a:rPr lang="en-US" sz="2400">
                        <a:latin typeface="Cambria Math"/>
                      </a:rPr>
                      <m:t>=</m:t>
                    </m:r>
                  </m:oMath>
                </a14:m>
                <a:r>
                  <a:rPr lang="en-US" sz="2400" dirty="0"/>
                  <a:t> surface normal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/>
                      </a:rPr>
                      <m:t>I</m:t>
                    </m:r>
                    <m:r>
                      <a:rPr lang="en-US" sz="2400">
                        <a:latin typeface="Cambria Math"/>
                      </a:rPr>
                      <m:t>=</m:t>
                    </m:r>
                  </m:oMath>
                </a14:m>
                <a:r>
                  <a:rPr lang="en-US" sz="2400" dirty="0"/>
                  <a:t> image intensity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8424549" cy="5135563"/>
              </a:xfrm>
              <a:blipFill>
                <a:blip r:embed="rId3"/>
                <a:stretch>
                  <a:fillRect l="-1809" t="-1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60716" y="5166485"/>
                <a:ext cx="4724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/>
                        </a:rPr>
                        <m:t>𝐼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3600" i="1">
                          <a:latin typeface="Cambria Math"/>
                        </a:rPr>
                        <m:t>=</m:t>
                      </m:r>
                      <m:r>
                        <a:rPr lang="en-US" sz="3600" i="1">
                          <a:latin typeface="Cambria Math"/>
                        </a:rPr>
                        <m:t>𝜌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/>
                            </a:rPr>
                            <m:t>𝑥</m:t>
                          </m:r>
                        </m:e>
                      </m:d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>
                              <a:latin typeface="Cambria Math"/>
                            </a:rPr>
                            <m:t>𝑺</m:t>
                          </m:r>
                          <m:r>
                            <a:rPr lang="en-US" sz="3600" b="1" i="1">
                              <a:latin typeface="Cambria Math"/>
                            </a:rPr>
                            <m:t>⋅</m:t>
                          </m:r>
                          <m:r>
                            <a:rPr lang="en-US" sz="3600" b="1" i="1">
                              <a:latin typeface="Cambria Math"/>
                            </a:rPr>
                            <m:t>𝑵</m:t>
                          </m:r>
                          <m:r>
                            <a:rPr lang="en-US" sz="3600" i="1">
                              <a:latin typeface="Cambria Math"/>
                            </a:rPr>
                            <m:t>(</m:t>
                          </m:r>
                          <m:r>
                            <a:rPr lang="en-US" sz="3600" i="1">
                              <a:latin typeface="Cambria Math"/>
                            </a:rPr>
                            <m:t>𝑥</m:t>
                          </m:r>
                          <m:r>
                            <a:rPr lang="en-US" sz="3600" i="1">
                              <a:latin typeface="Cambria Math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716" y="5166485"/>
                <a:ext cx="472440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124200"/>
            <a:ext cx="5071749" cy="2817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5917" y="6397823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Slide: Forsyth</a:t>
            </a:r>
          </a:p>
        </p:txBody>
      </p:sp>
    </p:spTree>
    <p:extLst>
      <p:ext uri="{BB962C8B-B14F-4D97-AF65-F5344CB8AC3E}">
        <p14:creationId xmlns:p14="http://schemas.microsoft.com/office/powerpoint/2010/main" val="28864511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heme/theme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38873</TotalTime>
  <Words>2048</Words>
  <Application>Microsoft Office PowerPoint</Application>
  <PresentationFormat>Widescreen</PresentationFormat>
  <Paragraphs>554</Paragraphs>
  <Slides>67</Slides>
  <Notes>14</Notes>
  <HiddenSlides>1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9" baseType="lpstr">
      <vt:lpstr>Arial</vt:lpstr>
      <vt:lpstr>Arial Narrow</vt:lpstr>
      <vt:lpstr>Calibri</vt:lpstr>
      <vt:lpstr>Cambria Math</vt:lpstr>
      <vt:lpstr>Courier New</vt:lpstr>
      <vt:lpstr>Futura Bk BT</vt:lpstr>
      <vt:lpstr>Times</vt:lpstr>
      <vt:lpstr>Times New Roman</vt:lpstr>
      <vt:lpstr>Lecture1 - Introduction - CP Fall 2010</vt:lpstr>
      <vt:lpstr>Custom Design</vt:lpstr>
      <vt:lpstr>Equation</vt:lpstr>
      <vt:lpstr>Photo Editor Photo</vt:lpstr>
      <vt:lpstr>Midterm Review</vt:lpstr>
      <vt:lpstr>Major Topics</vt:lpstr>
      <vt:lpstr>Major Topics</vt:lpstr>
      <vt:lpstr>Preparing for the Exam</vt:lpstr>
      <vt:lpstr>Today’s review</vt:lpstr>
      <vt:lpstr>1. Light and color</vt:lpstr>
      <vt:lpstr>How is light reflected from a surface?</vt:lpstr>
      <vt:lpstr>Lambertian surface</vt:lpstr>
      <vt:lpstr>Diffuse reflection</vt:lpstr>
      <vt:lpstr>PowerPoint Presentation</vt:lpstr>
      <vt:lpstr>PowerPoint Presentation</vt:lpstr>
      <vt:lpstr>Specular Reflection</vt:lpstr>
      <vt:lpstr>Many surfaces have both specular and diffuse components</vt:lpstr>
      <vt:lpstr>Questions</vt:lpstr>
      <vt:lpstr>Discretization</vt:lpstr>
      <vt:lpstr>Color Sensing: Bayer Grid</vt:lpstr>
      <vt:lpstr>Color spaces</vt:lpstr>
      <vt:lpstr>Image Histograms</vt:lpstr>
      <vt:lpstr>Gamma adjustment</vt:lpstr>
      <vt:lpstr>Histogram Equalization</vt:lpstr>
      <vt:lpstr>Practice question</vt:lpstr>
      <vt:lpstr>2. Camera Capture and Geometry</vt:lpstr>
      <vt:lpstr>Pinhole Camera</vt:lpstr>
      <vt:lpstr>Projection Matrix</vt:lpstr>
      <vt:lpstr>Single-view metrology</vt:lpstr>
      <vt:lpstr>PowerPoint Presentation</vt:lpstr>
      <vt:lpstr>Adding a lens</vt:lpstr>
      <vt:lpstr>Focal length, aperture, depth of field</vt:lpstr>
      <vt:lpstr>The aperture and depth of field</vt:lpstr>
      <vt:lpstr>The Photographer’s Great Compromise</vt:lpstr>
      <vt:lpstr>Practice questions</vt:lpstr>
      <vt:lpstr>3. Linear filtering </vt:lpstr>
      <vt:lpstr>Filtering in spatial domain</vt:lpstr>
      <vt:lpstr>PowerPoint Presentation</vt:lpstr>
      <vt:lpstr>Filtering in spatial domain</vt:lpstr>
      <vt:lpstr>Filtering in frequency domain</vt:lpstr>
      <vt:lpstr>Filtering in frequency domain</vt:lpstr>
      <vt:lpstr>Filtering in frequency domain</vt:lpstr>
      <vt:lpstr>PowerPoint Presentation</vt:lpstr>
      <vt:lpstr>PowerPoint Presentation</vt:lpstr>
      <vt:lpstr>PowerPoint Presentation</vt:lpstr>
      <vt:lpstr>Applications of filters</vt:lpstr>
      <vt:lpstr>Matching with filters</vt:lpstr>
      <vt:lpstr>Matching with filters</vt:lpstr>
      <vt:lpstr>Matching with filters</vt:lpstr>
      <vt:lpstr>PowerPoint Presentation</vt:lpstr>
      <vt:lpstr>Nyquist-Shannon Sampling Theorem</vt:lpstr>
      <vt:lpstr>Algorithm for downsampling by factor of 2</vt:lpstr>
      <vt:lpstr>Subsampling without pre-filtering</vt:lpstr>
      <vt:lpstr>Subsampling with Gaussian pre-filtering</vt:lpstr>
      <vt:lpstr>PowerPoint Presentation</vt:lpstr>
      <vt:lpstr>Gaussian pyramid</vt:lpstr>
      <vt:lpstr>Computing Gaussian/Laplacian Pyramid</vt:lpstr>
      <vt:lpstr>Image reconstruction from Laplacian pyramid</vt:lpstr>
      <vt:lpstr>Practice questions</vt:lpstr>
      <vt:lpstr>4. Cutting and pasting</vt:lpstr>
      <vt:lpstr>Texture synthesis and hole-filling</vt:lpstr>
      <vt:lpstr>PatchMatch: Optimization</vt:lpstr>
      <vt:lpstr>Intelligent Scissors</vt:lpstr>
      <vt:lpstr>Graph Cuts</vt:lpstr>
      <vt:lpstr>Compositing and Blending</vt:lpstr>
      <vt:lpstr>Question</vt:lpstr>
      <vt:lpstr>Transformations</vt:lpstr>
      <vt:lpstr>Basic 2D transformations as 3x3 matrices</vt:lpstr>
      <vt:lpstr>2D image transformations</vt:lpstr>
      <vt:lpstr>Practice questions</vt:lpstr>
      <vt:lpstr>Good luck!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Hoiem, Derek W</cp:lastModifiedBy>
  <cp:revision>116</cp:revision>
  <dcterms:created xsi:type="dcterms:W3CDTF">2010-08-30T03:58:01Z</dcterms:created>
  <dcterms:modified xsi:type="dcterms:W3CDTF">2022-10-11T15:34:48Z</dcterms:modified>
</cp:coreProperties>
</file>