
<file path=[Content_Types].xml><?xml version="1.0" encoding="utf-8"?>
<Types xmlns="http://schemas.openxmlformats.org/package/2006/content-types">
  <Default Extension="avi" ContentType="video/x-msvideo"/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mf" ContentType="image/x-wmf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tags/tag1.xml" ContentType="application/vnd.openxmlformats-officedocument.presentationml.tags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8"/>
  </p:notesMasterIdLst>
  <p:sldIdLst>
    <p:sldId id="581" r:id="rId2"/>
    <p:sldId id="582" r:id="rId3"/>
    <p:sldId id="583" r:id="rId4"/>
    <p:sldId id="584" r:id="rId5"/>
    <p:sldId id="585" r:id="rId6"/>
    <p:sldId id="601" r:id="rId7"/>
    <p:sldId id="587" r:id="rId8"/>
    <p:sldId id="586" r:id="rId9"/>
    <p:sldId id="588" r:id="rId10"/>
    <p:sldId id="589" r:id="rId11"/>
    <p:sldId id="590" r:id="rId12"/>
    <p:sldId id="591" r:id="rId13"/>
    <p:sldId id="592" r:id="rId14"/>
    <p:sldId id="593" r:id="rId15"/>
    <p:sldId id="594" r:id="rId16"/>
    <p:sldId id="595" r:id="rId17"/>
    <p:sldId id="596" r:id="rId18"/>
    <p:sldId id="597" r:id="rId19"/>
    <p:sldId id="598" r:id="rId20"/>
    <p:sldId id="599" r:id="rId21"/>
    <p:sldId id="600" r:id="rId22"/>
    <p:sldId id="602" r:id="rId23"/>
    <p:sldId id="606" r:id="rId24"/>
    <p:sldId id="603" r:id="rId25"/>
    <p:sldId id="604" r:id="rId26"/>
    <p:sldId id="605" r:id="rId27"/>
    <p:sldId id="607" r:id="rId28"/>
    <p:sldId id="608" r:id="rId29"/>
    <p:sldId id="609" r:id="rId30"/>
    <p:sldId id="610" r:id="rId31"/>
    <p:sldId id="611" r:id="rId32"/>
    <p:sldId id="612" r:id="rId33"/>
    <p:sldId id="613" r:id="rId34"/>
    <p:sldId id="614" r:id="rId35"/>
    <p:sldId id="615" r:id="rId36"/>
    <p:sldId id="616" r:id="rId37"/>
    <p:sldId id="617" r:id="rId38"/>
    <p:sldId id="618" r:id="rId39"/>
    <p:sldId id="619" r:id="rId40"/>
    <p:sldId id="620" r:id="rId41"/>
    <p:sldId id="621" r:id="rId42"/>
    <p:sldId id="622" r:id="rId43"/>
    <p:sldId id="623" r:id="rId44"/>
    <p:sldId id="679" r:id="rId45"/>
    <p:sldId id="624" r:id="rId46"/>
    <p:sldId id="625" r:id="rId47"/>
    <p:sldId id="680" r:id="rId48"/>
    <p:sldId id="626" r:id="rId49"/>
    <p:sldId id="629" r:id="rId50"/>
    <p:sldId id="628" r:id="rId51"/>
    <p:sldId id="627" r:id="rId52"/>
    <p:sldId id="630" r:id="rId53"/>
    <p:sldId id="631" r:id="rId54"/>
    <p:sldId id="632" r:id="rId55"/>
    <p:sldId id="633" r:id="rId56"/>
    <p:sldId id="634" r:id="rId57"/>
    <p:sldId id="635" r:id="rId58"/>
    <p:sldId id="636" r:id="rId59"/>
    <p:sldId id="637" r:id="rId60"/>
    <p:sldId id="638" r:id="rId61"/>
    <p:sldId id="639" r:id="rId62"/>
    <p:sldId id="640" r:id="rId63"/>
    <p:sldId id="641" r:id="rId64"/>
    <p:sldId id="642" r:id="rId65"/>
    <p:sldId id="643" r:id="rId66"/>
    <p:sldId id="644" r:id="rId67"/>
    <p:sldId id="645" r:id="rId68"/>
    <p:sldId id="646" r:id="rId69"/>
    <p:sldId id="647" r:id="rId70"/>
    <p:sldId id="648" r:id="rId71"/>
    <p:sldId id="677" r:id="rId72"/>
    <p:sldId id="678" r:id="rId73"/>
    <p:sldId id="651" r:id="rId74"/>
    <p:sldId id="652" r:id="rId75"/>
    <p:sldId id="653" r:id="rId76"/>
    <p:sldId id="654" r:id="rId77"/>
    <p:sldId id="655" r:id="rId78"/>
    <p:sldId id="656" r:id="rId79"/>
    <p:sldId id="657" r:id="rId80"/>
    <p:sldId id="658" r:id="rId81"/>
    <p:sldId id="662" r:id="rId82"/>
    <p:sldId id="663" r:id="rId83"/>
    <p:sldId id="666" r:id="rId84"/>
    <p:sldId id="674" r:id="rId85"/>
    <p:sldId id="675" r:id="rId86"/>
    <p:sldId id="676" r:id="rId87"/>
    <p:sldId id="664" r:id="rId88"/>
    <p:sldId id="665" r:id="rId89"/>
    <p:sldId id="667" r:id="rId90"/>
    <p:sldId id="668" r:id="rId91"/>
    <p:sldId id="669" r:id="rId92"/>
    <p:sldId id="670" r:id="rId93"/>
    <p:sldId id="671" r:id="rId94"/>
    <p:sldId id="681" r:id="rId95"/>
    <p:sldId id="672" r:id="rId96"/>
    <p:sldId id="673" r:id="rId97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" userDrawn="1">
          <p15:clr>
            <a:srgbClr val="A4A3A4"/>
          </p15:clr>
        </p15:guide>
        <p15:guide id="3" pos="5760" userDrawn="1">
          <p15:clr>
            <a:srgbClr val="A4A3A4"/>
          </p15:clr>
        </p15:guide>
        <p15:guide id="4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CCCC00"/>
    <a:srgbClr val="00FF00"/>
    <a:srgbClr val="0AA676"/>
    <a:srgbClr val="32000C"/>
    <a:srgbClr val="CB6B30"/>
    <a:srgbClr val="E36243"/>
    <a:srgbClr val="FF4A7E"/>
    <a:srgbClr val="0B0B0B"/>
    <a:srgbClr val="2341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08" autoAdjust="0"/>
    <p:restoredTop sz="79464" autoAdjust="0"/>
  </p:normalViewPr>
  <p:slideViewPr>
    <p:cSldViewPr>
      <p:cViewPr varScale="1">
        <p:scale>
          <a:sx n="82" d="100"/>
          <a:sy n="82" d="100"/>
        </p:scale>
        <p:origin x="120" y="408"/>
      </p:cViewPr>
      <p:guideLst>
        <p:guide pos="384"/>
        <p:guide pos="5760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tableStyles" Target="tableStyle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presProps" Target="presProps.xml"/><Relationship Id="rId10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notesMaster" Target="notesMasters/notesMaster1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B0CD970-CD09-4724-822C-C586AC9A7F99}" type="datetimeFigureOut">
              <a:rPr lang="en-US"/>
              <a:pPr>
                <a:defRPr/>
              </a:pPr>
              <a:t>11/30/2022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74F91C9-C3D1-4588-B28B-EA1D2034134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42515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2E8B90B-E87A-4A88-9CB1-71A47E956C96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2760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8477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9598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rtl="0"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8927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4220430-C9E0-49B5-AD11-13EBA8241374}" type="slidenum">
              <a:rPr lang="zh-CN" altLang="en-US"/>
              <a:pPr/>
              <a:t>9</a:t>
            </a:fld>
            <a:endParaRPr lang="en-US" altLang="zh-CN"/>
          </a:p>
        </p:txBody>
      </p:sp>
      <p:sp>
        <p:nvSpPr>
          <p:cNvPr id="68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963518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656A3EA-75C5-4284-B2AE-1E4BB8BED7E9}" type="slidenum">
              <a:rPr lang="zh-CN" altLang="en-US"/>
              <a:pPr/>
              <a:t>10</a:t>
            </a:fld>
            <a:endParaRPr lang="en-US" altLang="zh-CN"/>
          </a:p>
        </p:txBody>
      </p:sp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277105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4131DEE-8CE4-4EB2-811E-F33DA461980B}" type="slidenum">
              <a:rPr lang="zh-CN" altLang="en-US"/>
              <a:pPr/>
              <a:t>11</a:t>
            </a:fld>
            <a:endParaRPr lang="en-US" altLang="zh-CN"/>
          </a:p>
        </p:txBody>
      </p:sp>
      <p:sp>
        <p:nvSpPr>
          <p:cNvPr id="1177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38779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3A801E9-23D9-4774-8BD8-5ADA981D9A88}" type="slidenum">
              <a:rPr lang="zh-CN" altLang="en-US"/>
              <a:pPr/>
              <a:t>12</a:t>
            </a:fld>
            <a:endParaRPr lang="en-US" altLang="zh-CN"/>
          </a:p>
        </p:txBody>
      </p:sp>
      <p:sp>
        <p:nvSpPr>
          <p:cNvPr id="1187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18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033828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D316AB-F9D6-4224-A292-FC65140D1DB4}" type="slidenum">
              <a:rPr lang="zh-CN" altLang="en-US"/>
              <a:pPr/>
              <a:t>14</a:t>
            </a:fld>
            <a:endParaRPr lang="en-US" altLang="zh-CN"/>
          </a:p>
        </p:txBody>
      </p:sp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686011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8028CB8-08FB-4955-9241-9CF83969D699}" type="slidenum">
              <a:rPr lang="zh-CN" altLang="en-US"/>
              <a:pPr/>
              <a:t>15</a:t>
            </a:fld>
            <a:endParaRPr lang="en-US" altLang="zh-CN"/>
          </a:p>
        </p:txBody>
      </p:sp>
      <p:sp>
        <p:nvSpPr>
          <p:cNvPr id="130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355584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205009D-6C13-42D9-8B15-2268A2D5EA9C}" type="slidenum">
              <a:rPr lang="zh-CN" altLang="en-US"/>
              <a:pPr/>
              <a:t>16</a:t>
            </a:fld>
            <a:endParaRPr lang="en-US" altLang="zh-CN"/>
          </a:p>
        </p:txBody>
      </p:sp>
      <p:sp>
        <p:nvSpPr>
          <p:cNvPr id="137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64810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E94A36-6061-405C-9191-6C77EE812539}" type="slidenum">
              <a:rPr lang="zh-CN" altLang="en-US"/>
              <a:pPr/>
              <a:t>17</a:t>
            </a:fld>
            <a:endParaRPr lang="en-US" altLang="zh-CN"/>
          </a:p>
        </p:txBody>
      </p:sp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717866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1E22B21-E263-4857-9BE3-1AEE92987B35}" type="slidenum">
              <a:rPr lang="zh-CN" altLang="en-US"/>
              <a:pPr/>
              <a:t>18</a:t>
            </a:fld>
            <a:endParaRPr lang="en-US" altLang="zh-CN"/>
          </a:p>
        </p:txBody>
      </p:sp>
      <p:sp>
        <p:nvSpPr>
          <p:cNvPr id="72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8188392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C15CF92-68CC-4CD7-BBD0-1CA48E63EFC6}" type="slidenum">
              <a:rPr lang="zh-CN" altLang="en-US"/>
              <a:pPr/>
              <a:t>19</a:t>
            </a:fld>
            <a:endParaRPr lang="en-US" altLang="zh-CN"/>
          </a:p>
        </p:txBody>
      </p:sp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204965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D0A10CF-482B-4B8B-A594-636F599A9AA0}" type="slidenum">
              <a:rPr lang="zh-CN" altLang="en-US"/>
              <a:pPr/>
              <a:t>20</a:t>
            </a:fld>
            <a:endParaRPr lang="en-US" altLang="zh-CN"/>
          </a:p>
        </p:txBody>
      </p:sp>
      <p:sp>
        <p:nvSpPr>
          <p:cNvPr id="132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32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599789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1D48C4-609C-4662-A981-18DE1C38180A}" type="slidenum">
              <a:rPr lang="zh-CN" altLang="en-US"/>
              <a:pPr/>
              <a:t>21</a:t>
            </a:fld>
            <a:endParaRPr lang="en-US" altLang="zh-CN"/>
          </a:p>
        </p:txBody>
      </p:sp>
      <p:sp>
        <p:nvSpPr>
          <p:cNvPr id="136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36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982214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69197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28033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03449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55789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92025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25572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22343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33922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73857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9299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1598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24438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66523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14119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6411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95741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72560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00353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77745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96723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81945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22606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31228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28221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50530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95103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96175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475605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2354C-4431-42F0-9A3F-F7A603AD6F3A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7373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2354C-4431-42F0-9A3F-F7A603AD6F3A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334461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840382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475770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299057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297309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481718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116831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94062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800314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307587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477082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792033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927841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D3F66A-F079-4BA7-8ED7-8FFE2DB7BB01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565922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349689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70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196407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076510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758676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73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920734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74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446532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2354C-4431-42F0-9A3F-F7A603AD6F3A}" type="slidenum">
              <a:rPr lang="en-US" smtClean="0"/>
              <a:t>75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718307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2354C-4431-42F0-9A3F-F7A603AD6F3A}" type="slidenum">
              <a:rPr lang="en-US" smtClean="0"/>
              <a:t>77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626941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78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30124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483306"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79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971176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129275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616255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212200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287880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092854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927557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325745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877799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955619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90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93078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91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871008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92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491572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93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381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600201"/>
            <a:ext cx="10363200" cy="1470025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35597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3FE1A1-AAA6-447A-9146-FB008EAC947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11/30/2022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AAC5D9-4D02-4355-9F81-DAACC891245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914400"/>
          </a:xfrm>
        </p:spPr>
        <p:txBody>
          <a:bodyPr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10972800" cy="5135563"/>
          </a:xfrm>
        </p:spPr>
        <p:txBody>
          <a:bodyPr>
            <a:normAutofit/>
          </a:bodyPr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14353C-F3C6-4085-8161-4F43B3B8001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11/30/2022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D8E536-C3BC-4AF8-BDAE-990257F1A01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122DC-D15F-4E63-B794-47EEDD81945E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11/30/2022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00F70D-592C-461E-A451-2ECB186765F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47DF20-6B62-42FD-BBE2-D601524C872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11/30/2022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7F32F3-42F6-4BCC-A530-FA9ABF4AB6EC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64D6A9-7EEC-4663-A64E-97BE8D07D67E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11/30/2022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71AB79-448B-4A22-B124-8CD52AE9430D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D26700-0B26-4B62-A23E-7B345285D2A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11/30/2022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A8285D-4628-4143-ABC7-15BC7EFC2EA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A018B7-AB9D-432C-9FFB-AF3C912570D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11/30/2022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8FF512-A535-4841-A8E3-7EA728EAFD1A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109491-8924-47B8-A3F4-89E9093C0498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11/30/2022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5855C-4D77-44B0-9385-CA251612F092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CC2CE9-B325-4CB4-804D-AEF05B13FCB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11/30/2022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3F802-CDCB-4EA6-8A17-12F0E9CED9F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DA6644-E7CB-4198-83B0-E187ABEED2D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11/30/2022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74C39D-E774-4CE2-AD63-30B8EC54B83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59957-F88E-489E-883F-66C83F50371F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11/30/2022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53CE7-5EAA-437E-987A-20949CA3E0C0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0721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2"/>
          </p:nvPr>
        </p:nvSpPr>
        <p:spPr>
          <a:xfrm>
            <a:off x="609600" y="1137921"/>
            <a:ext cx="10972800" cy="49662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63571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0"/>
            <a:ext cx="109728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066800"/>
            <a:ext cx="10972800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C9578BF-A6EC-4EA9-9C25-5BCD69A3C80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11/30/2022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AAC96C-50B8-4C85-A244-73E2179D9781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video" Target="file:///C:\Users\Derek%20Hoiem\Box\Documents\Classes\ComputationalPhotography\materials\freeman-motion\presentations\vidmag13\OriginalSwingSet.wmv" TargetMode="External"/><Relationship Id="rId13" Type="http://schemas.openxmlformats.org/officeDocument/2006/relationships/slideLayout" Target="../slideLayouts/slideLayout6.xml"/><Relationship Id="rId18" Type="http://schemas.openxmlformats.org/officeDocument/2006/relationships/image" Target="../media/image5.png"/><Relationship Id="rId3" Type="http://schemas.microsoft.com/office/2007/relationships/media" Target="file:///C:\Users\Derek%20Hoiem\Box\Documents\Classes\ComputationalPhotography\materials\freeman-motion\presentations\vidmag13\face_source_timecode.wmv" TargetMode="External"/><Relationship Id="rId7" Type="http://schemas.microsoft.com/office/2007/relationships/media" Target="file:///C:\Users\Derek%20Hoiem\Box\Documents\Classes\ComputationalPhotography\materials\freeman-motion\presentations\vidmag13\OriginalSwingSet.wmv" TargetMode="External"/><Relationship Id="rId12" Type="http://schemas.openxmlformats.org/officeDocument/2006/relationships/video" Target="file:///C:\Users\Derek%20Hoiem\Box\Documents\Classes\ComputationalPhotography\materials\freeman-motion\presentations\vidmag13\wriststevelb.wmv" TargetMode="External"/><Relationship Id="rId17" Type="http://schemas.openxmlformats.org/officeDocument/2006/relationships/image" Target="../media/image4.png"/><Relationship Id="rId2" Type="http://schemas.openxmlformats.org/officeDocument/2006/relationships/video" Target="file:///C:\Users\Derek%20Hoiem\Box\Documents\Classes\ComputationalPhotography\materials\freeman-motion\presentations\vidmag13\babysleeping.wmv" TargetMode="External"/><Relationship Id="rId16" Type="http://schemas.openxmlformats.org/officeDocument/2006/relationships/image" Target="../media/image3.png"/><Relationship Id="rId20" Type="http://schemas.openxmlformats.org/officeDocument/2006/relationships/image" Target="../media/image7.png"/><Relationship Id="rId1" Type="http://schemas.microsoft.com/office/2007/relationships/media" Target="file:///C:\Users\Derek%20Hoiem\Box\Documents\Classes\ComputationalPhotography\materials\freeman-motion\presentations\vidmag13\babysleeping.wmv" TargetMode="External"/><Relationship Id="rId6" Type="http://schemas.openxmlformats.org/officeDocument/2006/relationships/video" Target="file:///C:\Users\Derek%20Hoiem\Box\Documents\Classes\ComputationalPhotography\materials\freeman-motion\presentations\vidmag13\camera.wmv" TargetMode="External"/><Relationship Id="rId11" Type="http://schemas.microsoft.com/office/2007/relationships/media" Target="file:///C:\Users\Derek%20Hoiem\Box\Documents\Classes\ComputationalPhotography\materials\freeman-motion\presentations\vidmag13\wriststevelb.wmv" TargetMode="External"/><Relationship Id="rId5" Type="http://schemas.microsoft.com/office/2007/relationships/media" Target="file:///C:\Users\Derek%20Hoiem\Box\Documents\Classes\ComputationalPhotography\materials\freeman-motion\presentations\vidmag13\camera.wmv" TargetMode="External"/><Relationship Id="rId15" Type="http://schemas.openxmlformats.org/officeDocument/2006/relationships/image" Target="../media/image2.png"/><Relationship Id="rId10" Type="http://schemas.microsoft.com/office/2007/relationships/media" Target="file:///C:\Users\Derek%20Hoiem\Box\Documents\Classes\ComputationalPhotography\materials\freeman-motion\presentations\vidmag13\shelf.wmv" TargetMode="External"/><Relationship Id="rId19" Type="http://schemas.openxmlformats.org/officeDocument/2006/relationships/image" Target="../media/image6.png"/><Relationship Id="rId4" Type="http://schemas.openxmlformats.org/officeDocument/2006/relationships/video" Target="file:///C:\Users\Derek%20Hoiem\Box\Documents\Classes\ComputationalPhotography\materials\freeman-motion\presentations\vidmag13\face_source_timecode.wmv" TargetMode="External"/><Relationship Id="rId9" Type="http://schemas.openxmlformats.org/officeDocument/2006/relationships/video" Target="NULL" TargetMode="External"/><Relationship Id="rId1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video" Target="file:///C:\Users\Derek%20Hoiem\Box\Documents\Classes\ComputationalPhotography\materials\freeman-motion\presentations\vidmag13\MagSwingSet.wmv" TargetMode="External"/><Relationship Id="rId13" Type="http://schemas.openxmlformats.org/officeDocument/2006/relationships/slideLayout" Target="../slideLayouts/slideLayout6.xml"/><Relationship Id="rId18" Type="http://schemas.openxmlformats.org/officeDocument/2006/relationships/image" Target="../media/image11.png"/><Relationship Id="rId3" Type="http://schemas.microsoft.com/office/2007/relationships/media" Target="file:///C:\Users\Derek%20Hoiem\Box\Documents\Classes\ComputationalPhotography\materials\freeman-motion\presentations\vidmag13\face-narrowband-from0.83333to1-alpha100-delta0.2-chromAtn1.avi" TargetMode="External"/><Relationship Id="rId7" Type="http://schemas.microsoft.com/office/2007/relationships/media" Target="file:///C:\Users\Derek%20Hoiem\Box\Documents\Classes\ComputationalPhotography\materials\freeman-motion\presentations\vidmag13\MagSwingSet.wmv" TargetMode="External"/><Relationship Id="rId12" Type="http://schemas.openxmlformats.org/officeDocument/2006/relationships/video" Target="../media/media1.wmv"/><Relationship Id="rId17" Type="http://schemas.openxmlformats.org/officeDocument/2006/relationships/image" Target="../media/image10.png"/><Relationship Id="rId2" Type="http://schemas.openxmlformats.org/officeDocument/2006/relationships/video" Target="file:///C:\Users\Derek%20Hoiem\Box\Documents\Classes\ComputationalPhotography\materials\freeman-motion\presentations\vidmag13\babysleeping-iir-alpha10-delta0.2.wmv" TargetMode="External"/><Relationship Id="rId16" Type="http://schemas.openxmlformats.org/officeDocument/2006/relationships/image" Target="../media/image9.png"/><Relationship Id="rId20" Type="http://schemas.openxmlformats.org/officeDocument/2006/relationships/image" Target="../media/image13.png"/><Relationship Id="rId1" Type="http://schemas.microsoft.com/office/2007/relationships/media" Target="file:///C:\Users\Derek%20Hoiem\Box\Documents\Classes\ComputationalPhotography\materials\freeman-motion\presentations\vidmag13\babysleeping-iir-alpha10-delta0.2.wmv" TargetMode="External"/><Relationship Id="rId6" Type="http://schemas.microsoft.com/office/2007/relationships/media" Target="file:///C:\Users\Derek%20Hoiem\Box\Documents\Classes\ComputationalPhotography\materials\freeman-motion\presentations\vidmag13\camera-butter-alpha120-delta0.02-chrom0.avi" TargetMode="External"/><Relationship Id="rId11" Type="http://schemas.microsoft.com/office/2007/relationships/media" Target="../media/media1.wmv"/><Relationship Id="rId5" Type="http://schemas.openxmlformats.org/officeDocument/2006/relationships/video" Target="NULL" TargetMode="External"/><Relationship Id="rId15" Type="http://schemas.openxmlformats.org/officeDocument/2006/relationships/image" Target="../media/image8.png"/><Relationship Id="rId10" Type="http://schemas.openxmlformats.org/officeDocument/2006/relationships/video" Target="file:///C:\Users\Derek%20Hoiem\Box\Documents\Classes\ComputationalPhotography\materials\freeman-motion\presentations\vidmag13\shelf_momag.wmv" TargetMode="External"/><Relationship Id="rId19" Type="http://schemas.openxmlformats.org/officeDocument/2006/relationships/image" Target="../media/image12.png"/><Relationship Id="rId4" Type="http://schemas.openxmlformats.org/officeDocument/2006/relationships/video" Target="file:///C:\Users\Derek%20Hoiem\Box\Documents\Classes\ComputationalPhotography\materials\freeman-motion\presentations\vidmag13\face-narrowband-from0.83333to1-alpha100-delta0.2-chromAtn1.avi" TargetMode="External"/><Relationship Id="rId9" Type="http://schemas.microsoft.com/office/2007/relationships/media" Target="file:///C:\Users\Derek%20Hoiem\Box\Documents\Classes\ComputationalPhotography\materials\freeman-motion\presentations\vidmag13\shelf_momag.wmv" TargetMode="External"/><Relationship Id="rId1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Derek%20Hoiem\Box\Documents\Classes\ComputationalPhotography\materials\freeman-motion\presentations\vidmag13\OriginalSwingSet.wmv" TargetMode="External"/><Relationship Id="rId1" Type="http://schemas.microsoft.com/office/2007/relationships/media" Target="file:///C:\Users\Derek%20Hoiem\Box\Documents\Classes\ComputationalPhotography\materials\freeman-motion\presentations\vidmag13\OriginalSwingSet.wmv" TargetMode="Externa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people.csail.mit.edu/celiu/motionmag/motionmag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file:///C:\Users\Derek%20Hoiem\Box\Documents\Classes\ComputationalPhotography\materials\freeman-motion\presentations\motionmag\naiveapproach_new.wmv" TargetMode="External"/><Relationship Id="rId7" Type="http://schemas.openxmlformats.org/officeDocument/2006/relationships/image" Target="../media/image15.png"/><Relationship Id="rId2" Type="http://schemas.openxmlformats.org/officeDocument/2006/relationships/video" Target="file:///C:\Users\Derek%20Hoiem\Box\Documents\Classes\ComputationalPhotography\materials\freeman-motion\presentations\motionmag\OriginalSwingSet.wmv" TargetMode="External"/><Relationship Id="rId1" Type="http://schemas.microsoft.com/office/2007/relationships/media" Target="file:///C:\Users\Derek%20Hoiem\Box\Documents\Classes\ComputationalPhotography\materials\freeman-motion\presentations\motionmag\OriginalSwingSet.wmv" TargetMode="External"/><Relationship Id="rId6" Type="http://schemas.openxmlformats.org/officeDocument/2006/relationships/image" Target="../media/image14.png"/><Relationship Id="rId5" Type="http://schemas.openxmlformats.org/officeDocument/2006/relationships/slideLayout" Target="../slideLayouts/slideLayout2.xml"/><Relationship Id="rId4" Type="http://schemas.openxmlformats.org/officeDocument/2006/relationships/video" Target="file:///C:\Users\Derek%20Hoiem\Box\Documents\Classes\ComputationalPhotography\materials\freeman-motion\presentations\motionmag\naiveapproach_new.wmv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wmf"/><Relationship Id="rId13" Type="http://schemas.openxmlformats.org/officeDocument/2006/relationships/image" Target="../media/image55.wmf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12" Type="http://schemas.openxmlformats.org/officeDocument/2006/relationships/image" Target="../media/image54.wmf"/><Relationship Id="rId17" Type="http://schemas.openxmlformats.org/officeDocument/2006/relationships/image" Target="../media/image59.png"/><Relationship Id="rId2" Type="http://schemas.openxmlformats.org/officeDocument/2006/relationships/notesSlide" Target="../notesSlides/notesSlide14.xml"/><Relationship Id="rId16" Type="http://schemas.openxmlformats.org/officeDocument/2006/relationships/image" Target="../media/image5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11" Type="http://schemas.openxmlformats.org/officeDocument/2006/relationships/image" Target="../media/image53.png"/><Relationship Id="rId5" Type="http://schemas.openxmlformats.org/officeDocument/2006/relationships/image" Target="../media/image47.png"/><Relationship Id="rId15" Type="http://schemas.openxmlformats.org/officeDocument/2006/relationships/image" Target="../media/image57.wmf"/><Relationship Id="rId10" Type="http://schemas.openxmlformats.org/officeDocument/2006/relationships/image" Target="../media/image52.wmf"/><Relationship Id="rId4" Type="http://schemas.openxmlformats.org/officeDocument/2006/relationships/image" Target="../media/image46.png"/><Relationship Id="rId9" Type="http://schemas.openxmlformats.org/officeDocument/2006/relationships/image" Target="../media/image51.wmf"/><Relationship Id="rId14" Type="http://schemas.openxmlformats.org/officeDocument/2006/relationships/image" Target="../media/image5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Derek%20Hoiem\Box\Documents\Classes\ComputationalPhotography\materials\freeman-motion\presentations\motionmag\Sarah_smooth.wmv" TargetMode="External"/><Relationship Id="rId1" Type="http://schemas.microsoft.com/office/2007/relationships/media" Target="file:///C:\Users\Derek%20Hoiem\Box\Documents\Classes\ComputationalPhotography\materials\freeman-motion\presentations\motionmag\Sarah_smooth.wmv" TargetMode="External"/><Relationship Id="rId5" Type="http://schemas.openxmlformats.org/officeDocument/2006/relationships/image" Target="../media/image60.png"/><Relationship Id="rId4" Type="http://schemas.openxmlformats.org/officeDocument/2006/relationships/notesSlide" Target="../notesSlides/notesSlide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file:///C:\Users\Derek%20Hoiem\Box\Documents\Classes\ComputationalPhotography\materials\freeman-motion\presentations\motionmag\FredoFace.wmv" TargetMode="External"/><Relationship Id="rId1" Type="http://schemas.microsoft.com/office/2007/relationships/media" Target="file:///C:\Users\Derek%20Hoiem\Box\Documents\Classes\ComputationalPhotography\materials\freeman-motion\presentations\motionmag\FredoFace.wmv" TargetMode="External"/><Relationship Id="rId5" Type="http://schemas.openxmlformats.org/officeDocument/2006/relationships/image" Target="../media/image61.png"/><Relationship Id="rId4" Type="http://schemas.openxmlformats.org/officeDocument/2006/relationships/notesSlide" Target="../notesSlides/notesSlide1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people.csail.mit.edu/mrub/vidmag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people.csail.mit.edu/nwadhwa/phase-video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4.jpeg"/><Relationship Id="rId4" Type="http://schemas.openxmlformats.org/officeDocument/2006/relationships/image" Target="../media/image63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4.jpeg"/><Relationship Id="rId4" Type="http://schemas.openxmlformats.org/officeDocument/2006/relationships/image" Target="../media/image66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12" Type="http://schemas.openxmlformats.org/officeDocument/2006/relationships/image" Target="../media/image7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0.png"/><Relationship Id="rId11" Type="http://schemas.openxmlformats.org/officeDocument/2006/relationships/image" Target="../media/image75.png"/><Relationship Id="rId5" Type="http://schemas.openxmlformats.org/officeDocument/2006/relationships/image" Target="../media/image69.png"/><Relationship Id="rId10" Type="http://schemas.openxmlformats.org/officeDocument/2006/relationships/image" Target="../media/image74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7.png"/><Relationship Id="rId4" Type="http://schemas.openxmlformats.org/officeDocument/2006/relationships/image" Target="../media/image7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emf"/><Relationship Id="rId7" Type="http://schemas.openxmlformats.org/officeDocument/2006/relationships/image" Target="../media/image7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png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face.wmv" TargetMode="External"/><Relationship Id="rId1" Type="http://schemas.microsoft.com/office/2007/relationships/media" Target="file:///C:\Users\Derek%20Hoiem\Box\Documents\Classes\ComputationalPhotography\materials\freeman-motion\presentations\vidmag12\face.wmv" TargetMode="External"/><Relationship Id="rId5" Type="http://schemas.openxmlformats.org/officeDocument/2006/relationships/image" Target="../media/image84.png"/><Relationship Id="rId4" Type="http://schemas.openxmlformats.org/officeDocument/2006/relationships/notesSlide" Target="../notesSlides/notesSlide2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6.png"/><Relationship Id="rId4" Type="http://schemas.openxmlformats.org/officeDocument/2006/relationships/image" Target="../media/image80.e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baby2.wmv" TargetMode="External"/><Relationship Id="rId1" Type="http://schemas.microsoft.com/office/2007/relationships/media" Target="file:///C:\Users\Derek%20Hoiem\Box\Documents\Classes\ComputationalPhotography\materials\freeman-motion\presentations\vidmag12\baby2.wmv" TargetMode="External"/><Relationship Id="rId5" Type="http://schemas.openxmlformats.org/officeDocument/2006/relationships/image" Target="../media/image87.png"/><Relationship Id="rId4" Type="http://schemas.openxmlformats.org/officeDocument/2006/relationships/notesSlide" Target="../notesSlides/notesSlide2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babysleeping_result.wmv" TargetMode="External"/><Relationship Id="rId1" Type="http://schemas.microsoft.com/office/2007/relationships/media" Target="file:///C:\Users\Derek%20Hoiem\Box\Documents\Classes\ComputationalPhotography\materials\freeman-motion\presentations\vidmag12\babysleeping_result.wmv" TargetMode="External"/><Relationship Id="rId6" Type="http://schemas.openxmlformats.org/officeDocument/2006/relationships/image" Target="../media/image66.png"/><Relationship Id="rId5" Type="http://schemas.openxmlformats.org/officeDocument/2006/relationships/image" Target="../media/image88.png"/><Relationship Id="rId4" Type="http://schemas.openxmlformats.org/officeDocument/2006/relationships/notesSlide" Target="../notesSlides/notesSlide27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png"/><Relationship Id="rId3" Type="http://schemas.openxmlformats.org/officeDocument/2006/relationships/image" Target="../media/image89.png"/><Relationship Id="rId7" Type="http://schemas.openxmlformats.org/officeDocument/2006/relationships/image" Target="../media/image9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2.png"/><Relationship Id="rId5" Type="http://schemas.openxmlformats.org/officeDocument/2006/relationships/image" Target="../media/image91.png"/><Relationship Id="rId10" Type="http://schemas.openxmlformats.org/officeDocument/2006/relationships/image" Target="../media/image96.png"/><Relationship Id="rId4" Type="http://schemas.openxmlformats.org/officeDocument/2006/relationships/image" Target="../media/image90.png"/><Relationship Id="rId9" Type="http://schemas.openxmlformats.org/officeDocument/2006/relationships/image" Target="../media/image9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99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98.png"/><Relationship Id="rId5" Type="http://schemas.openxmlformats.org/officeDocument/2006/relationships/image" Target="../media/image97.png"/><Relationship Id="rId4" Type="http://schemas.openxmlformats.org/officeDocument/2006/relationships/notesSlide" Target="../notesSlides/notesSlide29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sim1.wmv" TargetMode="External"/><Relationship Id="rId1" Type="http://schemas.microsoft.com/office/2007/relationships/media" Target="file:///C:\Users\Derek%20Hoiem\Box\Documents\Classes\ComputationalPhotography\materials\freeman-motion\presentations\vidmag12\sim1.wmv" TargetMode="External"/><Relationship Id="rId5" Type="http://schemas.openxmlformats.org/officeDocument/2006/relationships/image" Target="../media/image100.png"/><Relationship Id="rId4" Type="http://schemas.openxmlformats.org/officeDocument/2006/relationships/notesSlide" Target="../notesSlides/notesSlide3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sim4_2hz.wmv" TargetMode="External"/><Relationship Id="rId1" Type="http://schemas.microsoft.com/office/2007/relationships/media" Target="file:///C:\Users\Derek%20Hoiem\Box\Documents\Classes\ComputationalPhotography\materials\freeman-motion\presentations\vidmag12\sim4_2hz.wmv" TargetMode="External"/><Relationship Id="rId6" Type="http://schemas.openxmlformats.org/officeDocument/2006/relationships/image" Target="../media/image102.png"/><Relationship Id="rId5" Type="http://schemas.openxmlformats.org/officeDocument/2006/relationships/image" Target="../media/image101.png"/><Relationship Id="rId4" Type="http://schemas.openxmlformats.org/officeDocument/2006/relationships/notesSlide" Target="../notesSlides/notesSlide3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sim4_3hz.wmv" TargetMode="External"/><Relationship Id="rId1" Type="http://schemas.microsoft.com/office/2007/relationships/media" Target="file:///C:\Users\Derek%20Hoiem\Box\Documents\Classes\ComputationalPhotography\materials\freeman-motion\presentations\vidmag12\sim4_3hz.wmv" TargetMode="External"/><Relationship Id="rId6" Type="http://schemas.openxmlformats.org/officeDocument/2006/relationships/image" Target="../media/image104.png"/><Relationship Id="rId5" Type="http://schemas.openxmlformats.org/officeDocument/2006/relationships/image" Target="../media/image103.png"/><Relationship Id="rId4" Type="http://schemas.openxmlformats.org/officeDocument/2006/relationships/notesSlide" Target="../notesSlides/notesSlide3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sim4_5hz.wmv" TargetMode="External"/><Relationship Id="rId1" Type="http://schemas.microsoft.com/office/2007/relationships/media" Target="file:///C:\Users\Derek%20Hoiem\Box\Documents\Classes\ComputationalPhotography\materials\freeman-motion\presentations\vidmag12\sim4_5hz.wmv" TargetMode="External"/><Relationship Id="rId6" Type="http://schemas.openxmlformats.org/officeDocument/2006/relationships/image" Target="../media/image105.png"/><Relationship Id="rId5" Type="http://schemas.openxmlformats.org/officeDocument/2006/relationships/image" Target="../media/image103.png"/><Relationship Id="rId4" Type="http://schemas.openxmlformats.org/officeDocument/2006/relationships/notesSlide" Target="../notesSlides/notesSlide3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sim4_7hz.wmv" TargetMode="External"/><Relationship Id="rId1" Type="http://schemas.microsoft.com/office/2007/relationships/media" Target="file:///C:\Users\Derek%20Hoiem\Box\Documents\Classes\ComputationalPhotography\materials\freeman-motion\presentations\vidmag12\sim4_7hz.wmv" TargetMode="External"/><Relationship Id="rId6" Type="http://schemas.openxmlformats.org/officeDocument/2006/relationships/image" Target="../media/image106.png"/><Relationship Id="rId5" Type="http://schemas.openxmlformats.org/officeDocument/2006/relationships/image" Target="../media/image103.png"/><Relationship Id="rId4" Type="http://schemas.openxmlformats.org/officeDocument/2006/relationships/notesSlide" Target="../notesSlides/notesSlide3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09.png"/><Relationship Id="rId2" Type="http://schemas.openxmlformats.org/officeDocument/2006/relationships/video" Target="file:///C:\Users\Derek%20Hoiem\Box\Documents\Classes\ComputationalPhotography\materials\freeman-motion\presentations\vidmag12\applet_sine.mp4" TargetMode="External"/><Relationship Id="rId1" Type="http://schemas.microsoft.com/office/2007/relationships/media" Target="file:///C:\Users\Derek%20Hoiem\Box\Documents\Classes\ComputationalPhotography\materials\freeman-motion\presentations\vidmag12\applet_sine.mp4" TargetMode="External"/><Relationship Id="rId6" Type="http://schemas.openxmlformats.org/officeDocument/2006/relationships/image" Target="../media/image108.png"/><Relationship Id="rId5" Type="http://schemas.openxmlformats.org/officeDocument/2006/relationships/image" Target="../media/image107.png"/><Relationship Id="rId4" Type="http://schemas.openxmlformats.org/officeDocument/2006/relationships/notesSlide" Target="../notesSlides/notesSlide3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subway.wmv" TargetMode="External"/><Relationship Id="rId1" Type="http://schemas.microsoft.com/office/2007/relationships/media" Target="file:///C:\Users\Derek%20Hoiem\Box\Documents\Classes\ComputationalPhotography\materials\freeman-motion\presentations\vidmag12\subway.wmv" TargetMode="External"/><Relationship Id="rId5" Type="http://schemas.openxmlformats.org/officeDocument/2006/relationships/image" Target="../media/image110.png"/><Relationship Id="rId4" Type="http://schemas.openxmlformats.org/officeDocument/2006/relationships/notesSlide" Target="../notesSlides/notesSlide3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3.png"/><Relationship Id="rId4" Type="http://schemas.openxmlformats.org/officeDocument/2006/relationships/image" Target="../media/image112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12" Type="http://schemas.openxmlformats.org/officeDocument/2006/relationships/image" Target="../media/image76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0.png"/><Relationship Id="rId11" Type="http://schemas.openxmlformats.org/officeDocument/2006/relationships/image" Target="../media/image75.png"/><Relationship Id="rId5" Type="http://schemas.openxmlformats.org/officeDocument/2006/relationships/image" Target="../media/image69.png"/><Relationship Id="rId10" Type="http://schemas.openxmlformats.org/officeDocument/2006/relationships/image" Target="../media/image74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Derek%20Hoiem\Box\Documents\Classes\ComputationalPhotography\materials\freeman-motion\presentations\vidmag12\babysleeping.wmv" TargetMode="External"/><Relationship Id="rId1" Type="http://schemas.microsoft.com/office/2007/relationships/media" Target="file:///C:\Users\Derek%20Hoiem\Box\Documents\Classes\ComputationalPhotography\materials\freeman-motion\presentations\vidmag12\babysleeping.wmv" TargetMode="External"/><Relationship Id="rId5" Type="http://schemas.openxmlformats.org/officeDocument/2006/relationships/image" Target="../media/image114.png"/><Relationship Id="rId4" Type="http://schemas.openxmlformats.org/officeDocument/2006/relationships/notesSlide" Target="../notesSlides/notesSlide39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17.png"/><Relationship Id="rId2" Type="http://schemas.openxmlformats.org/officeDocument/2006/relationships/video" Target="file:///C:\Users\Derek%20Hoiem\Box\Documents\Classes\ComputationalPhotography\materials\freeman-motion\presentations\vidmag12\wrist.wmv" TargetMode="External"/><Relationship Id="rId1" Type="http://schemas.microsoft.com/office/2007/relationships/media" Target="file:///C:\Users\Derek%20Hoiem\Box\Documents\Classes\ComputationalPhotography\materials\freeman-motion\presentations\vidmag12\wrist.wmv" TargetMode="External"/><Relationship Id="rId6" Type="http://schemas.openxmlformats.org/officeDocument/2006/relationships/image" Target="../media/image116.png"/><Relationship Id="rId5" Type="http://schemas.openxmlformats.org/officeDocument/2006/relationships/image" Target="../media/image115.png"/><Relationship Id="rId4" Type="http://schemas.openxmlformats.org/officeDocument/2006/relationships/notesSlide" Target="../notesSlides/notesSlide40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00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20.png"/><Relationship Id="rId2" Type="http://schemas.openxmlformats.org/officeDocument/2006/relationships/video" Target="file:///C:\Users\Derek%20Hoiem\Box\Documents\Classes\ComputationalPhotography\materials\freeman-motion\presentations\vidmag13\noiseSweep.wmv" TargetMode="External"/><Relationship Id="rId1" Type="http://schemas.microsoft.com/office/2007/relationships/media" Target="file:///C:\Users\Derek%20Hoiem\Box\Documents\Classes\ComputationalPhotography\materials\freeman-motion\presentations\vidmag13\noiseSweep.wmv" TargetMode="External"/><Relationship Id="rId6" Type="http://schemas.openxmlformats.org/officeDocument/2006/relationships/image" Target="../media/image119.png"/><Relationship Id="rId11" Type="http://schemas.openxmlformats.org/officeDocument/2006/relationships/image" Target="../media/image123.png"/><Relationship Id="rId5" Type="http://schemas.openxmlformats.org/officeDocument/2006/relationships/image" Target="../media/image118.png"/><Relationship Id="rId10" Type="http://schemas.openxmlformats.org/officeDocument/2006/relationships/image" Target="../media/image122.png"/><Relationship Id="rId4" Type="http://schemas.openxmlformats.org/officeDocument/2006/relationships/notesSlide" Target="../notesSlides/notesSlide41.xml"/><Relationship Id="rId9" Type="http://schemas.openxmlformats.org/officeDocument/2006/relationships/image" Target="../media/image121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crane_compare.wmv" TargetMode="External"/><Relationship Id="rId1" Type="http://schemas.microsoft.com/office/2007/relationships/media" Target="file:///C:\Users\Derek%20Hoiem\Box\Documents\Classes\ComputationalPhotography\materials\freeman-motion\presentations\vidmag13\crane_compare.wmv" TargetMode="External"/><Relationship Id="rId6" Type="http://schemas.openxmlformats.org/officeDocument/2006/relationships/image" Target="../media/image125.png"/><Relationship Id="rId5" Type="http://schemas.openxmlformats.org/officeDocument/2006/relationships/image" Target="../media/image124.png"/><Relationship Id="rId4" Type="http://schemas.openxmlformats.org/officeDocument/2006/relationships/notesSlide" Target="../notesSlides/notesSlide4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9.png"/><Relationship Id="rId4" Type="http://schemas.openxmlformats.org/officeDocument/2006/relationships/image" Target="../media/image128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crane_compare.wmv" TargetMode="External"/><Relationship Id="rId1" Type="http://schemas.microsoft.com/office/2007/relationships/media" Target="file:///C:\Users\Derek%20Hoiem\Box\Documents\Classes\ComputationalPhotography\materials\freeman-motion\presentations\vidmag13\crane_compare.wmv" TargetMode="External"/><Relationship Id="rId6" Type="http://schemas.openxmlformats.org/officeDocument/2006/relationships/image" Target="../media/image125.png"/><Relationship Id="rId5" Type="http://schemas.openxmlformats.org/officeDocument/2006/relationships/image" Target="../media/image124.png"/><Relationship Id="rId4" Type="http://schemas.openxmlformats.org/officeDocument/2006/relationships/notesSlide" Target="../notesSlides/notesSlide43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5.png"/><Relationship Id="rId13" Type="http://schemas.openxmlformats.org/officeDocument/2006/relationships/image" Target="../media/image140.png"/><Relationship Id="rId3" Type="http://schemas.openxmlformats.org/officeDocument/2006/relationships/image" Target="../media/image130.png"/><Relationship Id="rId7" Type="http://schemas.openxmlformats.org/officeDocument/2006/relationships/image" Target="../media/image134.png"/><Relationship Id="rId12" Type="http://schemas.openxmlformats.org/officeDocument/2006/relationships/image" Target="../media/image139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3.png"/><Relationship Id="rId11" Type="http://schemas.openxmlformats.org/officeDocument/2006/relationships/image" Target="../media/image138.png"/><Relationship Id="rId5" Type="http://schemas.openxmlformats.org/officeDocument/2006/relationships/image" Target="../media/image132.png"/><Relationship Id="rId10" Type="http://schemas.openxmlformats.org/officeDocument/2006/relationships/image" Target="../media/image137.png"/><Relationship Id="rId4" Type="http://schemas.openxmlformats.org/officeDocument/2006/relationships/image" Target="../media/image131.png"/><Relationship Id="rId9" Type="http://schemas.openxmlformats.org/officeDocument/2006/relationships/image" Target="../media/image136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video" Target="file:///C:\Users\Derek\Box%20Sync\Documents\Classes\ComputationalPhotography\materials\freeman-motion\presentations\vidmag13\timeMag1.wmv" TargetMode="External"/><Relationship Id="rId13" Type="http://schemas.openxmlformats.org/officeDocument/2006/relationships/image" Target="../media/image141.png"/><Relationship Id="rId18" Type="http://schemas.openxmlformats.org/officeDocument/2006/relationships/image" Target="../media/image146.png"/><Relationship Id="rId3" Type="http://schemas.microsoft.com/office/2007/relationships/media" Target="file:///C:\Users\Derek%20Hoiem\Box\Documents\Classes\ComputationalPhotography\materials\freeman-motion\presentations\vidmag13\vidBig1D.wmv" TargetMode="External"/><Relationship Id="rId7" Type="http://schemas.microsoft.com/office/2007/relationships/media" Target="file:///C:\Users\Derek\Box%20Sync\Documents\Classes\ComputationalPhotography\materials\freeman-motion\presentations\vidmag13\timeMag1.wmv" TargetMode="External"/><Relationship Id="rId12" Type="http://schemas.openxmlformats.org/officeDocument/2006/relationships/notesSlide" Target="../notesSlides/notesSlide45.xml"/><Relationship Id="rId17" Type="http://schemas.openxmlformats.org/officeDocument/2006/relationships/image" Target="../media/image145.png"/><Relationship Id="rId2" Type="http://schemas.openxmlformats.org/officeDocument/2006/relationships/video" Target="file:///C:\Users\Derek%20Hoiem\Box\Documents\Classes\ComputationalPhotography\materials\freeman-motion\presentations\vidmag13\Wave1.wmv" TargetMode="External"/><Relationship Id="rId16" Type="http://schemas.openxmlformats.org/officeDocument/2006/relationships/image" Target="../media/image144.png"/><Relationship Id="rId1" Type="http://schemas.microsoft.com/office/2007/relationships/media" Target="file:///C:\Users\Derek%20Hoiem\Box\Documents\Classes\ComputationalPhotography\materials\freeman-motion\presentations\vidmag13\Wave1.wmv" TargetMode="External"/><Relationship Id="rId6" Type="http://schemas.openxmlformats.org/officeDocument/2006/relationships/video" Target="file:///C:\Users\Derek%20Hoiem\Box\Documents\Classes\ComputationalPhotography\materials\freeman-motion\presentations\vidmag13\Wave2.wmv" TargetMode="External"/><Relationship Id="rId11" Type="http://schemas.openxmlformats.org/officeDocument/2006/relationships/slideLayout" Target="../slideLayouts/slideLayout6.xml"/><Relationship Id="rId5" Type="http://schemas.microsoft.com/office/2007/relationships/media" Target="file:///C:\Users\Derek%20Hoiem\Box\Documents\Classes\ComputationalPhotography\materials\freeman-motion\presentations\vidmag13\Wave2.wmv" TargetMode="External"/><Relationship Id="rId15" Type="http://schemas.openxmlformats.org/officeDocument/2006/relationships/image" Target="../media/image143.png"/><Relationship Id="rId10" Type="http://schemas.openxmlformats.org/officeDocument/2006/relationships/video" Target="file:///C:\Users\Derek\Box%20Sync\Documents\Classes\ComputationalPhotography\materials\freeman-motion\presentations\vidmag13\timeMag2.wmv" TargetMode="External"/><Relationship Id="rId4" Type="http://schemas.openxmlformats.org/officeDocument/2006/relationships/video" Target="file:///C:\Users\Derek%20Hoiem\Box\Documents\Classes\ComputationalPhotography\materials\freeman-motion\presentations\vidmag13\vidBig1D.wmv" TargetMode="External"/><Relationship Id="rId9" Type="http://schemas.microsoft.com/office/2007/relationships/media" Target="file:///C:\Users\Derek\Box%20Sync\Documents\Classes\ComputationalPhotography\materials\freeman-motion\presentations\vidmag13\timeMag2.wmv" TargetMode="External"/><Relationship Id="rId14" Type="http://schemas.openxmlformats.org/officeDocument/2006/relationships/image" Target="../media/image142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video" Target="file:///C:\Users\Derek%20Hoiem\Box\Documents\Classes\ComputationalPhotography\materials\freeman-motion\presentations\vidmag13\timeMag2.wmv" TargetMode="External"/><Relationship Id="rId13" Type="http://schemas.openxmlformats.org/officeDocument/2006/relationships/slideLayout" Target="../slideLayouts/slideLayout6.xml"/><Relationship Id="rId18" Type="http://schemas.openxmlformats.org/officeDocument/2006/relationships/image" Target="../media/image142.png"/><Relationship Id="rId3" Type="http://schemas.microsoft.com/office/2007/relationships/media" Target="file:///C:\Users\Derek%20Hoiem\Box\Documents\Classes\ComputationalPhotography\materials\freeman-motion\presentations\vidmag13\resBig1D.wmv" TargetMode="External"/><Relationship Id="rId21" Type="http://schemas.openxmlformats.org/officeDocument/2006/relationships/image" Target="../media/image150.png"/><Relationship Id="rId7" Type="http://schemas.microsoft.com/office/2007/relationships/media" Target="file:///C:\Users\Derek%20Hoiem\Box\Documents\Classes\ComputationalPhotography\materials\freeman-motion\presentations\vidmag13\timeMag2.wmv" TargetMode="External"/><Relationship Id="rId12" Type="http://schemas.openxmlformats.org/officeDocument/2006/relationships/video" Target="file:///C:\Users\Derek%20Hoiem\Box\Documents\Classes\ComputationalPhotography\materials\freeman-motion\presentations\vidmag13\Wave2Large.wmv" TargetMode="External"/><Relationship Id="rId17" Type="http://schemas.openxmlformats.org/officeDocument/2006/relationships/image" Target="../media/image141.png"/><Relationship Id="rId2" Type="http://schemas.openxmlformats.org/officeDocument/2006/relationships/video" Target="file:///C:\Users\Derek%20Hoiem\Box\Documents\Classes\ComputationalPhotography\materials\freeman-motion\presentations\vidmag13\vidBig1D.wmv" TargetMode="External"/><Relationship Id="rId16" Type="http://schemas.openxmlformats.org/officeDocument/2006/relationships/image" Target="../media/image147.png"/><Relationship Id="rId20" Type="http://schemas.openxmlformats.org/officeDocument/2006/relationships/image" Target="../media/image149.png"/><Relationship Id="rId1" Type="http://schemas.microsoft.com/office/2007/relationships/media" Target="file:///C:\Users\Derek%20Hoiem\Box\Documents\Classes\ComputationalPhotography\materials\freeman-motion\presentations\vidmag13\vidBig1D.wmv" TargetMode="External"/><Relationship Id="rId6" Type="http://schemas.openxmlformats.org/officeDocument/2006/relationships/video" Target="file:///C:\Users\Derek%20Hoiem\Box\Documents\Classes\ComputationalPhotography\materials\freeman-motion\presentations\vidmag13\timeMag1.wmv" TargetMode="External"/><Relationship Id="rId11" Type="http://schemas.microsoft.com/office/2007/relationships/media" Target="file:///C:\Users\Derek%20Hoiem\Box\Documents\Classes\ComputationalPhotography\materials\freeman-motion\presentations\vidmag13\Wave2Large.wmv" TargetMode="External"/><Relationship Id="rId5" Type="http://schemas.microsoft.com/office/2007/relationships/media" Target="file:///C:\Users\Derek%20Hoiem\Box\Documents\Classes\ComputationalPhotography\materials\freeman-motion\presentations\vidmag13\timeMag1.wmv" TargetMode="External"/><Relationship Id="rId15" Type="http://schemas.openxmlformats.org/officeDocument/2006/relationships/image" Target="../media/image144.png"/><Relationship Id="rId10" Type="http://schemas.openxmlformats.org/officeDocument/2006/relationships/video" Target="file:///C:\Users\Derek%20Hoiem\Box\Documents\Classes\ComputationalPhotography\materials\freeman-motion\presentations\vidmag13\Wave1Large.wmv" TargetMode="External"/><Relationship Id="rId19" Type="http://schemas.openxmlformats.org/officeDocument/2006/relationships/image" Target="../media/image148.png"/><Relationship Id="rId4" Type="http://schemas.openxmlformats.org/officeDocument/2006/relationships/video" Target="file:///C:\Users\Derek%20Hoiem\Box\Documents\Classes\ComputationalPhotography\materials\freeman-motion\presentations\vidmag13\resBig1D.wmv" TargetMode="External"/><Relationship Id="rId9" Type="http://schemas.microsoft.com/office/2007/relationships/media" Target="file:///C:\Users\Derek%20Hoiem\Box\Documents\Classes\ComputationalPhotography\materials\freeman-motion\presentations\vidmag13\Wave1Large.wmv" TargetMode="External"/><Relationship Id="rId14" Type="http://schemas.openxmlformats.org/officeDocument/2006/relationships/notesSlide" Target="../notesSlides/notesSlide46.xml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5.png"/><Relationship Id="rId13" Type="http://schemas.openxmlformats.org/officeDocument/2006/relationships/image" Target="../media/image152.png"/><Relationship Id="rId3" Type="http://schemas.openxmlformats.org/officeDocument/2006/relationships/image" Target="../media/image130.png"/><Relationship Id="rId7" Type="http://schemas.openxmlformats.org/officeDocument/2006/relationships/image" Target="../media/image134.png"/><Relationship Id="rId12" Type="http://schemas.openxmlformats.org/officeDocument/2006/relationships/image" Target="../media/image151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3.png"/><Relationship Id="rId11" Type="http://schemas.openxmlformats.org/officeDocument/2006/relationships/image" Target="../media/image138.png"/><Relationship Id="rId5" Type="http://schemas.openxmlformats.org/officeDocument/2006/relationships/image" Target="../media/image132.png"/><Relationship Id="rId10" Type="http://schemas.openxmlformats.org/officeDocument/2006/relationships/image" Target="../media/image137.png"/><Relationship Id="rId4" Type="http://schemas.openxmlformats.org/officeDocument/2006/relationships/image" Target="../media/image131.png"/><Relationship Id="rId9" Type="http://schemas.openxmlformats.org/officeDocument/2006/relationships/image" Target="../media/image136.pn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png"/><Relationship Id="rId13" Type="http://schemas.openxmlformats.org/officeDocument/2006/relationships/image" Target="../media/image135.png"/><Relationship Id="rId18" Type="http://schemas.openxmlformats.org/officeDocument/2006/relationships/image" Target="../media/image160.png"/><Relationship Id="rId3" Type="http://schemas.openxmlformats.org/officeDocument/2006/relationships/image" Target="../media/image153.png"/><Relationship Id="rId21" Type="http://schemas.openxmlformats.org/officeDocument/2006/relationships/image" Target="../media/image163.png"/><Relationship Id="rId7" Type="http://schemas.openxmlformats.org/officeDocument/2006/relationships/image" Target="../media/image157.png"/><Relationship Id="rId12" Type="http://schemas.openxmlformats.org/officeDocument/2006/relationships/image" Target="../media/image134.png"/><Relationship Id="rId17" Type="http://schemas.openxmlformats.org/officeDocument/2006/relationships/image" Target="../media/image159.png"/><Relationship Id="rId2" Type="http://schemas.openxmlformats.org/officeDocument/2006/relationships/notesSlide" Target="../notesSlides/notesSlide48.xml"/><Relationship Id="rId16" Type="http://schemas.openxmlformats.org/officeDocument/2006/relationships/image" Target="../media/image158.png"/><Relationship Id="rId20" Type="http://schemas.openxmlformats.org/officeDocument/2006/relationships/image" Target="../media/image16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6.png"/><Relationship Id="rId11" Type="http://schemas.openxmlformats.org/officeDocument/2006/relationships/image" Target="../media/image133.png"/><Relationship Id="rId24" Type="http://schemas.openxmlformats.org/officeDocument/2006/relationships/image" Target="../media/image166.png"/><Relationship Id="rId5" Type="http://schemas.openxmlformats.org/officeDocument/2006/relationships/image" Target="../media/image155.png"/><Relationship Id="rId15" Type="http://schemas.openxmlformats.org/officeDocument/2006/relationships/image" Target="../media/image137.png"/><Relationship Id="rId23" Type="http://schemas.openxmlformats.org/officeDocument/2006/relationships/image" Target="../media/image165.png"/><Relationship Id="rId10" Type="http://schemas.openxmlformats.org/officeDocument/2006/relationships/image" Target="../media/image132.png"/><Relationship Id="rId19" Type="http://schemas.openxmlformats.org/officeDocument/2006/relationships/image" Target="../media/image161.png"/><Relationship Id="rId4" Type="http://schemas.openxmlformats.org/officeDocument/2006/relationships/image" Target="../media/image154.png"/><Relationship Id="rId9" Type="http://schemas.openxmlformats.org/officeDocument/2006/relationships/image" Target="../media/image131.png"/><Relationship Id="rId14" Type="http://schemas.openxmlformats.org/officeDocument/2006/relationships/image" Target="../media/image136.png"/><Relationship Id="rId22" Type="http://schemas.openxmlformats.org/officeDocument/2006/relationships/image" Target="../media/image164.pn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6.png"/><Relationship Id="rId13" Type="http://schemas.openxmlformats.org/officeDocument/2006/relationships/image" Target="../media/image133.png"/><Relationship Id="rId18" Type="http://schemas.openxmlformats.org/officeDocument/2006/relationships/image" Target="../media/image158.png"/><Relationship Id="rId3" Type="http://schemas.openxmlformats.org/officeDocument/2006/relationships/slideLayout" Target="../slideLayouts/slideLayout2.xml"/><Relationship Id="rId21" Type="http://schemas.openxmlformats.org/officeDocument/2006/relationships/image" Target="../media/image161.png"/><Relationship Id="rId7" Type="http://schemas.openxmlformats.org/officeDocument/2006/relationships/image" Target="../media/image155.png"/><Relationship Id="rId12" Type="http://schemas.openxmlformats.org/officeDocument/2006/relationships/image" Target="../media/image132.png"/><Relationship Id="rId17" Type="http://schemas.openxmlformats.org/officeDocument/2006/relationships/image" Target="../media/image137.png"/><Relationship Id="rId2" Type="http://schemas.openxmlformats.org/officeDocument/2006/relationships/video" Target="file:///C:\Users\Derek%20Hoiem\Box\Documents\Classes\ComputationalPhotography\materials\freeman-motion\presentations\vidmag13\BPMag.wmv" TargetMode="External"/><Relationship Id="rId16" Type="http://schemas.openxmlformats.org/officeDocument/2006/relationships/image" Target="../media/image136.png"/><Relationship Id="rId20" Type="http://schemas.openxmlformats.org/officeDocument/2006/relationships/image" Target="../media/image160.png"/><Relationship Id="rId1" Type="http://schemas.microsoft.com/office/2007/relationships/media" Target="file:///C:\Users\Derek%20Hoiem\Box\Documents\Classes\ComputationalPhotography\materials\freeman-motion\presentations\vidmag13\BPMag.wmv" TargetMode="External"/><Relationship Id="rId6" Type="http://schemas.openxmlformats.org/officeDocument/2006/relationships/image" Target="../media/image154.png"/><Relationship Id="rId11" Type="http://schemas.openxmlformats.org/officeDocument/2006/relationships/image" Target="../media/image131.png"/><Relationship Id="rId5" Type="http://schemas.openxmlformats.org/officeDocument/2006/relationships/image" Target="../media/image153.png"/><Relationship Id="rId15" Type="http://schemas.openxmlformats.org/officeDocument/2006/relationships/image" Target="../media/image135.png"/><Relationship Id="rId23" Type="http://schemas.openxmlformats.org/officeDocument/2006/relationships/image" Target="../media/image168.png"/><Relationship Id="rId10" Type="http://schemas.openxmlformats.org/officeDocument/2006/relationships/image" Target="../media/image130.png"/><Relationship Id="rId19" Type="http://schemas.openxmlformats.org/officeDocument/2006/relationships/image" Target="../media/image159.png"/><Relationship Id="rId4" Type="http://schemas.openxmlformats.org/officeDocument/2006/relationships/notesSlide" Target="../notesSlides/notesSlide49.xml"/><Relationship Id="rId9" Type="http://schemas.openxmlformats.org/officeDocument/2006/relationships/image" Target="../media/image157.png"/><Relationship Id="rId14" Type="http://schemas.openxmlformats.org/officeDocument/2006/relationships/image" Target="../media/image134.png"/><Relationship Id="rId22" Type="http://schemas.openxmlformats.org/officeDocument/2006/relationships/image" Target="../media/image167.png"/></Relationships>
</file>

<file path=ppt/slides/_rels/slide59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32.png"/><Relationship Id="rId18" Type="http://schemas.openxmlformats.org/officeDocument/2006/relationships/image" Target="../media/image137.png"/><Relationship Id="rId26" Type="http://schemas.openxmlformats.org/officeDocument/2006/relationships/image" Target="../media/image1680.png"/><Relationship Id="rId3" Type="http://schemas.openxmlformats.org/officeDocument/2006/relationships/slideLayout" Target="../slideLayouts/slideLayout2.xml"/><Relationship Id="rId21" Type="http://schemas.openxmlformats.org/officeDocument/2006/relationships/image" Target="../media/image160.png"/><Relationship Id="rId34" Type="http://schemas.openxmlformats.org/officeDocument/2006/relationships/image" Target="../media/image176.png"/><Relationship Id="rId7" Type="http://schemas.openxmlformats.org/officeDocument/2006/relationships/image" Target="../media/image155.png"/><Relationship Id="rId12" Type="http://schemas.openxmlformats.org/officeDocument/2006/relationships/image" Target="../media/image131.png"/><Relationship Id="rId17" Type="http://schemas.openxmlformats.org/officeDocument/2006/relationships/image" Target="../media/image136.png"/><Relationship Id="rId25" Type="http://schemas.openxmlformats.org/officeDocument/2006/relationships/image" Target="../media/image1670.png"/><Relationship Id="rId33" Type="http://schemas.openxmlformats.org/officeDocument/2006/relationships/image" Target="../media/image175.png"/><Relationship Id="rId2" Type="http://schemas.openxmlformats.org/officeDocument/2006/relationships/video" Target="file:///C:\Users\Derek%20Hoiem\Box\Documents\Classes\ComputationalPhotography\materials\freeman-motion\presentations\vidmag13\color-Crane003_crop-quarterOctave.avi" TargetMode="External"/><Relationship Id="rId16" Type="http://schemas.openxmlformats.org/officeDocument/2006/relationships/image" Target="../media/image135.png"/><Relationship Id="rId20" Type="http://schemas.openxmlformats.org/officeDocument/2006/relationships/image" Target="../media/image159.png"/><Relationship Id="rId29" Type="http://schemas.openxmlformats.org/officeDocument/2006/relationships/image" Target="../media/image171.png"/><Relationship Id="rId1" Type="http://schemas.microsoft.com/office/2007/relationships/media" Target="file:///C:\Users\Derek%20Hoiem\Box\Documents\Classes\ComputationalPhotography\materials\freeman-motion\presentations\vidmag13\color-Crane003_crop-quarterOctave.avi" TargetMode="External"/><Relationship Id="rId6" Type="http://schemas.openxmlformats.org/officeDocument/2006/relationships/image" Target="../media/image154.png"/><Relationship Id="rId11" Type="http://schemas.openxmlformats.org/officeDocument/2006/relationships/image" Target="../media/image130.png"/><Relationship Id="rId24" Type="http://schemas.openxmlformats.org/officeDocument/2006/relationships/image" Target="../media/image1660.png"/><Relationship Id="rId32" Type="http://schemas.openxmlformats.org/officeDocument/2006/relationships/image" Target="../media/image174.png"/><Relationship Id="rId5" Type="http://schemas.openxmlformats.org/officeDocument/2006/relationships/image" Target="../media/image153.png"/><Relationship Id="rId15" Type="http://schemas.openxmlformats.org/officeDocument/2006/relationships/image" Target="../media/image134.png"/><Relationship Id="rId23" Type="http://schemas.openxmlformats.org/officeDocument/2006/relationships/image" Target="../media/image1650.png"/><Relationship Id="rId28" Type="http://schemas.openxmlformats.org/officeDocument/2006/relationships/image" Target="../media/image170.png"/><Relationship Id="rId10" Type="http://schemas.openxmlformats.org/officeDocument/2006/relationships/image" Target="../media/image169.png"/><Relationship Id="rId19" Type="http://schemas.openxmlformats.org/officeDocument/2006/relationships/image" Target="../media/image158.png"/><Relationship Id="rId31" Type="http://schemas.openxmlformats.org/officeDocument/2006/relationships/image" Target="../media/image173.png"/><Relationship Id="rId4" Type="http://schemas.openxmlformats.org/officeDocument/2006/relationships/notesSlide" Target="../notesSlides/notesSlide50.xml"/><Relationship Id="rId9" Type="http://schemas.openxmlformats.org/officeDocument/2006/relationships/image" Target="../media/image157.png"/><Relationship Id="rId14" Type="http://schemas.openxmlformats.org/officeDocument/2006/relationships/image" Target="../media/image133.png"/><Relationship Id="rId22" Type="http://schemas.openxmlformats.org/officeDocument/2006/relationships/image" Target="../media/image161.png"/><Relationship Id="rId27" Type="http://schemas.openxmlformats.org/officeDocument/2006/relationships/image" Target="../media/image1690.png"/><Relationship Id="rId30" Type="http://schemas.openxmlformats.org/officeDocument/2006/relationships/image" Target="../media/image172.png"/><Relationship Id="rId8" Type="http://schemas.openxmlformats.org/officeDocument/2006/relationships/image" Target="../media/image156.pn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51.xml"/><Relationship Id="rId3" Type="http://schemas.microsoft.com/office/2007/relationships/media" Target="file:///C:\Users\Derek%20Hoiem\Box\Documents\Classes\ComputationalPhotography\materials\freeman-motion\presentations\vidmag13\linearNoiseSeqAlpha50.wmv" TargetMode="External"/><Relationship Id="rId7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originalNoise.wmv" TargetMode="External"/><Relationship Id="rId1" Type="http://schemas.microsoft.com/office/2007/relationships/media" Target="file:///C:\Users\Derek%20Hoiem\Box\Documents\Classes\ComputationalPhotography\materials\freeman-motion\presentations\vidmag13\originalNoise.wmv" TargetMode="External"/><Relationship Id="rId6" Type="http://schemas.openxmlformats.org/officeDocument/2006/relationships/video" Target="file:///C:\Users\Derek%20Hoiem\Box\Documents\Classes\ComputationalPhotography\materials\freeman-motion\presentations\vidmag13\nlNoiseSeqAlpha50.wmv" TargetMode="External"/><Relationship Id="rId11" Type="http://schemas.openxmlformats.org/officeDocument/2006/relationships/image" Target="../media/image179.png"/><Relationship Id="rId5" Type="http://schemas.microsoft.com/office/2007/relationships/media" Target="file:///C:\Users\Derek%20Hoiem\Box\Documents\Classes\ComputationalPhotography\materials\freeman-motion\presentations\vidmag13\nlNoiseSeqAlpha50.wmv" TargetMode="External"/><Relationship Id="rId10" Type="http://schemas.openxmlformats.org/officeDocument/2006/relationships/image" Target="../media/image178.png"/><Relationship Id="rId4" Type="http://schemas.openxmlformats.org/officeDocument/2006/relationships/video" Target="file:///C:\Users\Derek%20Hoiem\Box\Documents\Classes\ComputationalPhotography\materials\freeman-motion\presentations\vidmag13\linearNoiseSeqAlpha50.wmv" TargetMode="External"/><Relationship Id="rId9" Type="http://schemas.openxmlformats.org/officeDocument/2006/relationships/image" Target="../media/image177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file:///C:\Users\Derek%20Hoiem\Box\Documents\Classes\ComputationalPhotography\materials\freeman-motion\presentations\vidmag13\Gaussian_phase.wmv" TargetMode="External"/><Relationship Id="rId1" Type="http://schemas.openxmlformats.org/officeDocument/2006/relationships/video" Target="NULL" TargetMode="External"/><Relationship Id="rId5" Type="http://schemas.openxmlformats.org/officeDocument/2006/relationships/image" Target="../media/image180.png"/><Relationship Id="rId4" Type="http://schemas.openxmlformats.org/officeDocument/2006/relationships/notesSlide" Target="../notesSlides/notesSlide52.xml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2.png"/><Relationship Id="rId3" Type="http://schemas.microsoft.com/office/2007/relationships/media" Target="file:///C:\Users\Derek%20Hoiem\Box\Documents\Classes\ComputationalPhotography\materials\freeman-motion\presentations\vidmag13\quarter-with_window.wmv" TargetMode="External"/><Relationship Id="rId7" Type="http://schemas.openxmlformats.org/officeDocument/2006/relationships/image" Target="../media/image181.png"/><Relationship Id="rId2" Type="http://schemas.openxmlformats.org/officeDocument/2006/relationships/video" Target="file:///C:\Users\Derek%20Hoiem\Box\Documents\Classes\ComputationalPhotography\materials\freeman-motion\presentations\vidmag13\half-with_window.wmv" TargetMode="External"/><Relationship Id="rId1" Type="http://schemas.microsoft.com/office/2007/relationships/media" Target="file:///C:\Users\Derek%20Hoiem\Box\Documents\Classes\ComputationalPhotography\materials\freeman-motion\presentations\vidmag13\half-with_window.wmv" TargetMode="External"/><Relationship Id="rId6" Type="http://schemas.openxmlformats.org/officeDocument/2006/relationships/notesSlide" Target="../notesSlides/notesSlide53.xml"/><Relationship Id="rId5" Type="http://schemas.openxmlformats.org/officeDocument/2006/relationships/slideLayout" Target="../slideLayouts/slideLayout2.xml"/><Relationship Id="rId4" Type="http://schemas.openxmlformats.org/officeDocument/2006/relationships/video" Target="file:///C:\Users\Derek%20Hoiem\Box\Documents\Classes\ComputationalPhotography\materials\freeman-motion\presentations\vidmag13\quarter-with_window.wmv" TargetMode="External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54.xml"/><Relationship Id="rId3" Type="http://schemas.microsoft.com/office/2007/relationships/media" Target="file:///C:\Users\Derek%20Hoiem\Box\Documents\Classes\ComputationalPhotography\materials\freeman-motion\presentations\vidmag13\babysleeping-iir-alpha20-delta0.2.wmv" TargetMode="External"/><Relationship Id="rId7" Type="http://schemas.openxmlformats.org/officeDocument/2006/relationships/slideLayout" Target="../slideLayouts/slideLayout2.xml"/><Relationship Id="rId2" Type="http://schemas.openxmlformats.org/officeDocument/2006/relationships/video" Target="file:///C:\Users\Derek%20Hoiem\Box\Documents\Classes\ComputationalPhotography\materials\freeman-motion\presentations\vidmag13\guitar_comparison_wide.wmv" TargetMode="External"/><Relationship Id="rId1" Type="http://schemas.microsoft.com/office/2007/relationships/media" Target="file:///C:\Users\Derek%20Hoiem\Box\Documents\Classes\ComputationalPhotography\materials\freeman-motion\presentations\vidmag13\guitar_comparison_wide.wmv" TargetMode="External"/><Relationship Id="rId6" Type="http://schemas.openxmlformats.org/officeDocument/2006/relationships/video" Target="file:///C:\Users\Derek%20Hoiem\Box\Documents\Classes\ComputationalPhotography\materials\freeman-motion\presentations\vidmag13\babysleeping-half.wmv" TargetMode="External"/><Relationship Id="rId11" Type="http://schemas.openxmlformats.org/officeDocument/2006/relationships/image" Target="../media/image185.png"/><Relationship Id="rId5" Type="http://schemas.microsoft.com/office/2007/relationships/media" Target="file:///C:\Users\Derek%20Hoiem\Box\Documents\Classes\ComputationalPhotography\materials\freeman-motion\presentations\vidmag13\babysleeping-half.wmv" TargetMode="External"/><Relationship Id="rId10" Type="http://schemas.openxmlformats.org/officeDocument/2006/relationships/image" Target="../media/image184.png"/><Relationship Id="rId4" Type="http://schemas.openxmlformats.org/officeDocument/2006/relationships/video" Target="file:///C:\Users\Derek%20Hoiem\Box\Documents\Classes\ComputationalPhotography\materials\freeman-motion\presentations\vidmag13\babysleeping-iir-alpha20-delta0.2.wmv" TargetMode="External"/><Relationship Id="rId9" Type="http://schemas.openxmlformats.org/officeDocument/2006/relationships/image" Target="../media/image183.png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7.png"/><Relationship Id="rId3" Type="http://schemas.microsoft.com/office/2007/relationships/media" Target="file:///C:\Users\Derek%20Hoiem\Box\Documents\Classes\ComputationalPhotography\materials\freeman-motion\presentations\vidmag13\eyeC001_WB-steerable-alpha150-frame50to575-band30to50-bandpass-IdealBandPass2D-mask-remove120.wmv" TargetMode="External"/><Relationship Id="rId7" Type="http://schemas.openxmlformats.org/officeDocument/2006/relationships/image" Target="../media/image186.png"/><Relationship Id="rId2" Type="http://schemas.openxmlformats.org/officeDocument/2006/relationships/video" Target="file:///C:\Users\Derek%20Hoiem\Box\Documents\Classes\ComputationalPhotography\materials\freeman-motion\presentations\vidmag13\eyeC001_WB_50to575-remove120.wmv" TargetMode="External"/><Relationship Id="rId1" Type="http://schemas.microsoft.com/office/2007/relationships/media" Target="file:///C:\Users\Derek%20Hoiem\Box\Documents\Classes\ComputationalPhotography\materials\freeman-motion\presentations\vidmag13\eyeC001_WB_50to575-remove120.wmv" TargetMode="External"/><Relationship Id="rId6" Type="http://schemas.openxmlformats.org/officeDocument/2006/relationships/notesSlide" Target="../notesSlides/notesSlide55.xml"/><Relationship Id="rId5" Type="http://schemas.openxmlformats.org/officeDocument/2006/relationships/slideLayout" Target="../slideLayouts/slideLayout2.xml"/><Relationship Id="rId4" Type="http://schemas.openxmlformats.org/officeDocument/2006/relationships/video" Target="file:///C:\Users\Derek%20Hoiem\Box\Documents\Classes\ComputationalPhotography\materials\freeman-motion\presentations\vidmag13\eyeC001_WB-steerable-alpha150-frame50to575-band30to50-bandpass-IdealBandPass2D-mask-remove120.wmv" TargetMode="External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56.xml"/><Relationship Id="rId3" Type="http://schemas.microsoft.com/office/2007/relationships/media" Target="file:///C:\Users\Derek%20Hoiem\Box\Documents\Classes\ComputationalPhotography\materials\freeman-motion\presentations\vidmag13\billDaughter-steerable-alpha30-band1.00to2.00-motPause.wmv" TargetMode="External"/><Relationship Id="rId7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billDaughter.wmv" TargetMode="External"/><Relationship Id="rId1" Type="http://schemas.microsoft.com/office/2007/relationships/media" Target="file:///C:\Users\Derek%20Hoiem\Box\Documents\Classes\ComputationalPhotography\materials\freeman-motion\presentations\vidmag13\billDaughter.wmv" TargetMode="External"/><Relationship Id="rId6" Type="http://schemas.openxmlformats.org/officeDocument/2006/relationships/video" Target="file:///C:\Users\Derek%20Hoiem\Box\Documents\Classes\ComputationalPhotography\materials\freeman-motion\presentations\vidmag13\billDaughter-steerable-alpha30-band0.35to0.71-motPause.wmv" TargetMode="External"/><Relationship Id="rId11" Type="http://schemas.openxmlformats.org/officeDocument/2006/relationships/image" Target="../media/image190.png"/><Relationship Id="rId5" Type="http://schemas.microsoft.com/office/2007/relationships/media" Target="file:///C:\Users\Derek%20Hoiem\Box\Documents\Classes\ComputationalPhotography\materials\freeman-motion\presentations\vidmag13\billDaughter-steerable-alpha30-band0.35to0.71-motPause.wmv" TargetMode="External"/><Relationship Id="rId10" Type="http://schemas.openxmlformats.org/officeDocument/2006/relationships/image" Target="../media/image189.png"/><Relationship Id="rId4" Type="http://schemas.openxmlformats.org/officeDocument/2006/relationships/video" Target="file:///C:\Users\Derek%20Hoiem\Box\Documents\Classes\ComputationalPhotography\materials\freeman-motion\presentations\vidmag13\billDaughter-steerable-alpha30-band1.00to2.00-motPause.wmv" TargetMode="External"/><Relationship Id="rId9" Type="http://schemas.openxmlformats.org/officeDocument/2006/relationships/image" Target="../media/image188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Derek%20Hoiem\Box\Documents\Classes\ComputationalPhotography\materials\freeman-motion\presentations\vidmag13\hammerhit.wmv" TargetMode="External"/><Relationship Id="rId1" Type="http://schemas.microsoft.com/office/2007/relationships/media" Target="file:///C:\Users\Derek%20Hoiem\Box\Documents\Classes\ComputationalPhotography\materials\freeman-motion\presentations\vidmag13\hammerhit.wmv" TargetMode="External"/><Relationship Id="rId5" Type="http://schemas.openxmlformats.org/officeDocument/2006/relationships/image" Target="../media/image191.png"/><Relationship Id="rId4" Type="http://schemas.openxmlformats.org/officeDocument/2006/relationships/notesSlide" Target="../notesSlides/notesSlide5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2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4.png"/><Relationship Id="rId4" Type="http://schemas.openxmlformats.org/officeDocument/2006/relationships/image" Target="../media/image193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Derek%20Hoiem\Box\Documents\Classes\ComputationalPhotography\materials\freeman-motion\presentations\vidmag13\MotionAtten.wmv" TargetMode="External"/><Relationship Id="rId1" Type="http://schemas.microsoft.com/office/2007/relationships/media" Target="file:///C:\Users\Derek%20Hoiem\Box\Documents\Classes\ComputationalPhotography\materials\freeman-motion\presentations\vidmag13\MotionAtten.wmv" TargetMode="External"/><Relationship Id="rId5" Type="http://schemas.openxmlformats.org/officeDocument/2006/relationships/image" Target="../media/image195.png"/><Relationship Id="rId4" Type="http://schemas.openxmlformats.org/officeDocument/2006/relationships/notesSlide" Target="../notesSlides/notesSlide59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car_input_f50-650_50FPS-remove120.wmv" TargetMode="External"/><Relationship Id="rId1" Type="http://schemas.microsoft.com/office/2007/relationships/media" Target="file:///C:\Users\Derek%20Hoiem\Box\Documents\Classes\ComputationalPhotography\materials\freeman-motion\presentations\vidmag13\car_input_f50-650_50FPS-remove120.wmv" TargetMode="External"/><Relationship Id="rId6" Type="http://schemas.openxmlformats.org/officeDocument/2006/relationships/image" Target="../media/image197.png"/><Relationship Id="rId5" Type="http://schemas.openxmlformats.org/officeDocument/2006/relationships/image" Target="../media/image196.png"/><Relationship Id="rId4" Type="http://schemas.openxmlformats.org/officeDocument/2006/relationships/notesSlide" Target="../notesSlides/notesSlide60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car_engine_22Hz_f50-650-remove120.wmv" TargetMode="External"/><Relationship Id="rId1" Type="http://schemas.microsoft.com/office/2007/relationships/media" Target="file:///C:\Users\Derek%20Hoiem\Box\Documents\Classes\ComputationalPhotography\materials\freeman-motion\presentations\vidmag13\car_engine_22Hz_f50-650-remove120.wmv" TargetMode="External"/><Relationship Id="rId6" Type="http://schemas.openxmlformats.org/officeDocument/2006/relationships/image" Target="../media/image197.png"/><Relationship Id="rId5" Type="http://schemas.openxmlformats.org/officeDocument/2006/relationships/image" Target="../media/image198.png"/><Relationship Id="rId4" Type="http://schemas.openxmlformats.org/officeDocument/2006/relationships/notesSlide" Target="../notesSlides/notesSlide61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car_input_f50-650_50FPS-remove120.wmv" TargetMode="External"/><Relationship Id="rId1" Type="http://schemas.microsoft.com/office/2007/relationships/media" Target="file:///C:\Users\Derek%20Hoiem\Box\Documents\Classes\ComputationalPhotography\materials\freeman-motion\presentations\vidmag13\car_input_f50-650_50FPS-remove120.wmv" TargetMode="External"/><Relationship Id="rId6" Type="http://schemas.openxmlformats.org/officeDocument/2006/relationships/image" Target="../media/image197.png"/><Relationship Id="rId5" Type="http://schemas.openxmlformats.org/officeDocument/2006/relationships/image" Target="../media/image196.png"/><Relationship Id="rId4" Type="http://schemas.openxmlformats.org/officeDocument/2006/relationships/notesSlide" Target="../notesSlides/notesSlide6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car_engine_22Hz_f50-650-remove120.wmv" TargetMode="External"/><Relationship Id="rId1" Type="http://schemas.microsoft.com/office/2007/relationships/media" Target="file:///C:\Users\Derek%20Hoiem\Box\Documents\Classes\ComputationalPhotography\materials\freeman-motion\presentations\vidmag13\car_engine_22Hz_f50-650-remove120.wmv" TargetMode="External"/><Relationship Id="rId6" Type="http://schemas.openxmlformats.org/officeDocument/2006/relationships/image" Target="../media/image197.png"/><Relationship Id="rId5" Type="http://schemas.openxmlformats.org/officeDocument/2006/relationships/image" Target="../media/image198.png"/><Relationship Id="rId4" Type="http://schemas.openxmlformats.org/officeDocument/2006/relationships/notesSlide" Target="../notesSlides/notesSlide63.xml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0.png"/><Relationship Id="rId3" Type="http://schemas.microsoft.com/office/2007/relationships/media" Target="file:///C:\Users\Derek%20Hoiem\Box\Documents\Classes\ComputationalPhotography\materials\freeman-motion\presentations\vidmag13\voice_f100-400-remove120.wmv" TargetMode="External"/><Relationship Id="rId7" Type="http://schemas.openxmlformats.org/officeDocument/2006/relationships/image" Target="../media/image199.png"/><Relationship Id="rId2" Type="http://schemas.openxmlformats.org/officeDocument/2006/relationships/video" Target="file:///C:\Users\Derek%20Hoiem\Box\Documents\Classes\ComputationalPhotography\materials\freeman-motion\presentations\vidmag13\miki_humming.wmv" TargetMode="External"/><Relationship Id="rId1" Type="http://schemas.microsoft.com/office/2007/relationships/media" Target="file:///C:\Users\Derek%20Hoiem\Box\Documents\Classes\ComputationalPhotography\materials\freeman-motion\presentations\vidmag13\miki_humming.wmv" TargetMode="External"/><Relationship Id="rId6" Type="http://schemas.openxmlformats.org/officeDocument/2006/relationships/notesSlide" Target="../notesSlides/notesSlide64.xml"/><Relationship Id="rId5" Type="http://schemas.openxmlformats.org/officeDocument/2006/relationships/slideLayout" Target="../slideLayouts/slideLayout6.xml"/><Relationship Id="rId10" Type="http://schemas.openxmlformats.org/officeDocument/2006/relationships/image" Target="../media/image202.png"/><Relationship Id="rId4" Type="http://schemas.openxmlformats.org/officeDocument/2006/relationships/video" Target="file:///C:\Users\Derek%20Hoiem\Box\Documents\Classes\ComputationalPhotography\materials\freeman-motion\presentations\vidmag13\voice_f100-400-remove120.wmv" TargetMode="External"/><Relationship Id="rId9" Type="http://schemas.openxmlformats.org/officeDocument/2006/relationships/image" Target="../media/image201.png"/></Relationships>
</file>

<file path=ppt/slides/_rels/slide7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4.png"/><Relationship Id="rId3" Type="http://schemas.microsoft.com/office/2007/relationships/media" Target="file:///C:\Users\Derek\Box%20Sync\Documents\Classes\ComputationalPhotography\materials\freeman-motion\presentations\vidmag13\voice_f100-400.wmv" TargetMode="External"/><Relationship Id="rId7" Type="http://schemas.openxmlformats.org/officeDocument/2006/relationships/image" Target="../media/image203.png"/><Relationship Id="rId2" Type="http://schemas.openxmlformats.org/officeDocument/2006/relationships/video" Target="file:///C:\Users\Derek%20Hoiem\Box\Documents\Classes\ComputationalPhotography\materials\freeman-motion\presentations\vidmag13\throat_miki_hires-remove120.avi" TargetMode="External"/><Relationship Id="rId1" Type="http://schemas.microsoft.com/office/2007/relationships/media" Target="file:///C:\Users\Derek%20Hoiem\Box\Documents\Classes\ComputationalPhotography\materials\freeman-motion\presentations\vidmag13\throat_miki_hires-remove120.avi" TargetMode="External"/><Relationship Id="rId6" Type="http://schemas.openxmlformats.org/officeDocument/2006/relationships/notesSlide" Target="../notesSlides/notesSlide65.xml"/><Relationship Id="rId5" Type="http://schemas.openxmlformats.org/officeDocument/2006/relationships/slideLayout" Target="../slideLayouts/slideLayout7.xml"/><Relationship Id="rId10" Type="http://schemas.openxmlformats.org/officeDocument/2006/relationships/image" Target="../media/image201.png"/><Relationship Id="rId4" Type="http://schemas.openxmlformats.org/officeDocument/2006/relationships/video" Target="file:///C:\Users\Derek\Box%20Sync\Documents\Classes\ComputationalPhotography\materials\freeman-motion\presentations\vidmag13\voice_f100-400.wmv" TargetMode="External"/><Relationship Id="rId9" Type="http://schemas.openxmlformats.org/officeDocument/2006/relationships/image" Target="../media/image200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file:///C:\Users\Derek%20Hoiem\Box\Documents\Classes\ComputationalPhotography\materials\freeman-motion\presentations\vidmag13\throat_miki_hires-remove120.avi" TargetMode="External"/><Relationship Id="rId1" Type="http://schemas.microsoft.com/office/2007/relationships/media" Target="file:///C:\Users\Derek%20Hoiem\Box\Documents\Classes\ComputationalPhotography\materials\freeman-motion\presentations\vidmag13\throat_miki_hires-remove120.avi" TargetMode="External"/><Relationship Id="rId5" Type="http://schemas.openxmlformats.org/officeDocument/2006/relationships/image" Target="../media/image205.png"/><Relationship Id="rId4" Type="http://schemas.openxmlformats.org/officeDocument/2006/relationships/notesSlide" Target="../notesSlides/notesSlide66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JumpingBoy.wmv" TargetMode="External"/><Relationship Id="rId1" Type="http://schemas.microsoft.com/office/2007/relationships/media" Target="file:///C:\Users\Derek%20Hoiem\Box\Documents\Classes\ComputationalPhotography\materials\freeman-motion\presentations\vidmag13\JumpingBoy.wmv" TargetMode="External"/><Relationship Id="rId5" Type="http://schemas.openxmlformats.org/officeDocument/2006/relationships/image" Target="../media/image206.png"/><Relationship Id="rId4" Type="http://schemas.openxmlformats.org/officeDocument/2006/relationships/notesSlide" Target="../notesSlides/notesSlide67.xml"/></Relationships>
</file>

<file path=ppt/slides/_rels/slide7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2.jpeg"/><Relationship Id="rId3" Type="http://schemas.openxmlformats.org/officeDocument/2006/relationships/image" Target="../media/image207.png"/><Relationship Id="rId7" Type="http://schemas.openxmlformats.org/officeDocument/2006/relationships/image" Target="../media/image211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0.jpeg"/><Relationship Id="rId5" Type="http://schemas.openxmlformats.org/officeDocument/2006/relationships/image" Target="../media/image209.png"/><Relationship Id="rId4" Type="http://schemas.openxmlformats.org/officeDocument/2006/relationships/image" Target="../media/image208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3.emf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gif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5.gif"/></Relationships>
</file>

<file path=ppt/slides/_rels/slide8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1.emf"/><Relationship Id="rId3" Type="http://schemas.openxmlformats.org/officeDocument/2006/relationships/image" Target="../media/image216.emf"/><Relationship Id="rId7" Type="http://schemas.openxmlformats.org/officeDocument/2006/relationships/image" Target="../media/image220.emf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19.emf"/><Relationship Id="rId11" Type="http://schemas.openxmlformats.org/officeDocument/2006/relationships/image" Target="../media/image224.png"/><Relationship Id="rId5" Type="http://schemas.openxmlformats.org/officeDocument/2006/relationships/image" Target="../media/image218.emf"/><Relationship Id="rId10" Type="http://schemas.openxmlformats.org/officeDocument/2006/relationships/image" Target="../media/image223.emf"/><Relationship Id="rId4" Type="http://schemas.openxmlformats.org/officeDocument/2006/relationships/image" Target="../media/image217.emf"/><Relationship Id="rId9" Type="http://schemas.openxmlformats.org/officeDocument/2006/relationships/image" Target="../media/image222.emf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video" Target="../media/media3.mp4"/><Relationship Id="rId2" Type="http://schemas.microsoft.com/office/2007/relationships/media" Target="../media/media3.mp4"/><Relationship Id="rId1" Type="http://schemas.openxmlformats.org/officeDocument/2006/relationships/tags" Target="../tags/tag1.xml"/><Relationship Id="rId6" Type="http://schemas.openxmlformats.org/officeDocument/2006/relationships/image" Target="../media/image225.png"/><Relationship Id="rId5" Type="http://schemas.openxmlformats.org/officeDocument/2006/relationships/notesSlide" Target="../notesSlides/notesSlide72.xml"/><Relationship Id="rId4" Type="http://schemas.openxmlformats.org/officeDocument/2006/relationships/slideLayout" Target="../slideLayouts/slideLayout13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6.emf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29.emf"/><Relationship Id="rId5" Type="http://schemas.openxmlformats.org/officeDocument/2006/relationships/image" Target="../media/image228.emf"/><Relationship Id="rId4" Type="http://schemas.openxmlformats.org/officeDocument/2006/relationships/image" Target="../media/image227.emf"/></Relationships>
</file>

<file path=ppt/slides/_rels/slide8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1.png"/><Relationship Id="rId3" Type="http://schemas.microsoft.com/office/2007/relationships/media" Target="file:///C:\Users\Derek%20Hoiem\Box\Documents\Classes\ComputationalPhotography\materials\freeman-motion\presentations\vidmic\Media\MaryMIDI_Chips_wav.wmv" TargetMode="External"/><Relationship Id="rId7" Type="http://schemas.openxmlformats.org/officeDocument/2006/relationships/image" Target="../media/image230.png"/><Relationship Id="rId12" Type="http://schemas.openxmlformats.org/officeDocument/2006/relationships/image" Target="../media/image235.png"/><Relationship Id="rId2" Type="http://schemas.microsoft.com/office/2007/relationships/media" Target="file:///C:\Users\Derek%20Hoiem\Box\Documents\Classes\ComputationalPhotography\materials\freeman-motion\presentations\vidmic\Media\MaryMIDI_wav.wmv" TargetMode="External"/><Relationship Id="rId1" Type="http://schemas.openxmlformats.org/officeDocument/2006/relationships/video" Target="NULL" TargetMode="External"/><Relationship Id="rId6" Type="http://schemas.openxmlformats.org/officeDocument/2006/relationships/notesSlide" Target="../notesSlides/notesSlide74.xml"/><Relationship Id="rId11" Type="http://schemas.openxmlformats.org/officeDocument/2006/relationships/image" Target="../media/image234.jpeg"/><Relationship Id="rId5" Type="http://schemas.openxmlformats.org/officeDocument/2006/relationships/slideLayout" Target="../slideLayouts/slideLayout12.xml"/><Relationship Id="rId10" Type="http://schemas.openxmlformats.org/officeDocument/2006/relationships/image" Target="../media/image233.png"/><Relationship Id="rId4" Type="http://schemas.openxmlformats.org/officeDocument/2006/relationships/video" Target="file:///C:\Users\Derek%20Hoiem\Box\Documents\Classes\ComputationalPhotography\materials\freeman-motion\presentations\vidmic\Media\MaryMIDI_Chips_wav.wmv" TargetMode="External"/><Relationship Id="rId9" Type="http://schemas.openxmlformats.org/officeDocument/2006/relationships/image" Target="../media/image232.png"/></Relationships>
</file>

<file path=ppt/slides/_rels/slide8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0.png"/><Relationship Id="rId3" Type="http://schemas.openxmlformats.org/officeDocument/2006/relationships/video" Target="NULL" TargetMode="External"/><Relationship Id="rId7" Type="http://schemas.openxmlformats.org/officeDocument/2006/relationships/image" Target="../media/image236.png"/><Relationship Id="rId2" Type="http://schemas.openxmlformats.org/officeDocument/2006/relationships/video" Target="file:///C:\Users\Derek%20Hoiem\Box\Documents\Classes\ComputationalPhotography\materials\freeman-motion\presentations\vidmic\Media\MaryMIDI_Plant_wav.wmv" TargetMode="External"/><Relationship Id="rId1" Type="http://schemas.microsoft.com/office/2007/relationships/media" Target="file:///C:\Users\Derek%20Hoiem\Box\Documents\Classes\ComputationalPhotography\materials\freeman-motion\presentations\vidmic\Media\MaryMIDI_Plant_wav.wmv" TargetMode="External"/><Relationship Id="rId6" Type="http://schemas.openxmlformats.org/officeDocument/2006/relationships/notesSlide" Target="../notesSlides/notesSlide75.xml"/><Relationship Id="rId11" Type="http://schemas.openxmlformats.org/officeDocument/2006/relationships/image" Target="../media/image238.png"/><Relationship Id="rId5" Type="http://schemas.openxmlformats.org/officeDocument/2006/relationships/slideLayout" Target="../slideLayouts/slideLayout12.xml"/><Relationship Id="rId10" Type="http://schemas.openxmlformats.org/officeDocument/2006/relationships/image" Target="../media/image237.jpeg"/><Relationship Id="rId4" Type="http://schemas.microsoft.com/office/2007/relationships/media" Target="file:///C:\Users\Derek%20Hoiem\Box\Documents\Classes\ComputationalPhotography\materials\freeman-motion\presentations\vidmic\Media\MaryMIDI_wav.wmv" TargetMode="External"/><Relationship Id="rId9" Type="http://schemas.openxmlformats.org/officeDocument/2006/relationships/image" Target="../media/image231.png"/></Relationships>
</file>

<file path=ppt/slides/_rels/slide8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0.png"/><Relationship Id="rId3" Type="http://schemas.microsoft.com/office/2007/relationships/media" Target="file:///C:\Users\Derek%20Hoiem\Box\Documents\Classes\ComputationalPhotography\materials\freeman-motion\presentations\vidmic\Media\MarySpeech_wav.wmv" TargetMode="External"/><Relationship Id="rId7" Type="http://schemas.openxmlformats.org/officeDocument/2006/relationships/image" Target="../media/image239.png"/><Relationship Id="rId2" Type="http://schemas.openxmlformats.org/officeDocument/2006/relationships/video" Target="file:///C:\Users\Derek%20Hoiem\Box\Documents\Classes\ComputationalPhotography\materials\freeman-motion\presentations\vidmic\Media\MarySpeech_Chips_wav.wmv" TargetMode="External"/><Relationship Id="rId1" Type="http://schemas.microsoft.com/office/2007/relationships/media" Target="file:///C:\Users\Derek%20Hoiem\Box\Documents\Classes\ComputationalPhotography\materials\freeman-motion\presentations\vidmic\Media\MarySpeech_Chips_wav.wmv" TargetMode="External"/><Relationship Id="rId6" Type="http://schemas.openxmlformats.org/officeDocument/2006/relationships/notesSlide" Target="../notesSlides/notesSlide76.xml"/><Relationship Id="rId11" Type="http://schemas.openxmlformats.org/officeDocument/2006/relationships/image" Target="../media/image243.png"/><Relationship Id="rId5" Type="http://schemas.openxmlformats.org/officeDocument/2006/relationships/slideLayout" Target="../slideLayouts/slideLayout12.xml"/><Relationship Id="rId10" Type="http://schemas.openxmlformats.org/officeDocument/2006/relationships/image" Target="../media/image242.png"/><Relationship Id="rId4" Type="http://schemas.openxmlformats.org/officeDocument/2006/relationships/video" Target="file:///C:\Users\Derek%20Hoiem\Box\Documents\Classes\ComputationalPhotography\materials\freeman-motion\presentations\vidmic\Media\MarySpeech_wav.wmv" TargetMode="External"/><Relationship Id="rId9" Type="http://schemas.openxmlformats.org/officeDocument/2006/relationships/image" Target="../media/image241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244.png"/><Relationship Id="rId4" Type="http://schemas.openxmlformats.org/officeDocument/2006/relationships/notesSlide" Target="../notesSlides/notesSlide77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245.pn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6.jp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flickr.com/photos/boo66/5730668979/" TargetMode="External"/><Relationship Id="rId5" Type="http://schemas.openxmlformats.org/officeDocument/2006/relationships/hyperlink" Target="https://www.flickr.com/photos/sorenragsdale/3904937619/" TargetMode="External"/><Relationship Id="rId4" Type="http://schemas.openxmlformats.org/officeDocument/2006/relationships/image" Target="../media/image247.jpe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248.png"/><Relationship Id="rId4" Type="http://schemas.openxmlformats.org/officeDocument/2006/relationships/notesSlide" Target="../notesSlides/notesSlide79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249.png"/><Relationship Id="rId4" Type="http://schemas.openxmlformats.org/officeDocument/2006/relationships/notesSlide" Target="../notesSlides/notesSlide80.xml"/></Relationships>
</file>

<file path=ppt/slides/_rels/slide9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81.xml"/><Relationship Id="rId3" Type="http://schemas.microsoft.com/office/2007/relationships/media" Target="../media/media9.mp4"/><Relationship Id="rId7" Type="http://schemas.openxmlformats.org/officeDocument/2006/relationships/slideLayout" Target="../slideLayouts/slideLayout1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video" Target="../media/media10.avi"/><Relationship Id="rId11" Type="http://schemas.openxmlformats.org/officeDocument/2006/relationships/image" Target="../media/image252.png"/><Relationship Id="rId5" Type="http://schemas.microsoft.com/office/2007/relationships/media" Target="../media/media10.avi"/><Relationship Id="rId10" Type="http://schemas.openxmlformats.org/officeDocument/2006/relationships/image" Target="../media/image251.png"/><Relationship Id="rId4" Type="http://schemas.openxmlformats.org/officeDocument/2006/relationships/video" Target="../media/media9.mp4"/><Relationship Id="rId9" Type="http://schemas.openxmlformats.org/officeDocument/2006/relationships/image" Target="../media/image250.png"/></Relationships>
</file>

<file path=ppt/slides/_rels/slide9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82.xml"/><Relationship Id="rId3" Type="http://schemas.microsoft.com/office/2007/relationships/media" Target="../media/media9.mp4"/><Relationship Id="rId7" Type="http://schemas.openxmlformats.org/officeDocument/2006/relationships/slideLayout" Target="../slideLayouts/slideLayout1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video" Target="../media/media10.avi"/><Relationship Id="rId11" Type="http://schemas.openxmlformats.org/officeDocument/2006/relationships/image" Target="../media/image252.png"/><Relationship Id="rId5" Type="http://schemas.microsoft.com/office/2007/relationships/media" Target="../media/media10.avi"/><Relationship Id="rId10" Type="http://schemas.openxmlformats.org/officeDocument/2006/relationships/image" Target="../media/image251.png"/><Relationship Id="rId4" Type="http://schemas.openxmlformats.org/officeDocument/2006/relationships/video" Target="../media/media9.mp4"/><Relationship Id="rId9" Type="http://schemas.openxmlformats.org/officeDocument/2006/relationships/image" Target="../media/image250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3.png"/><Relationship Id="rId2" Type="http://schemas.openxmlformats.org/officeDocument/2006/relationships/hyperlink" Target="https://imaging.cs.cmu.edu/vibration/" TargetMode="External"/><Relationship Id="rId1" Type="http://schemas.openxmlformats.org/officeDocument/2006/relationships/slideLayout" Target="../slideLayouts/slideLayout1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 txBox="1">
            <a:spLocks/>
          </p:cNvSpPr>
          <p:nvPr/>
        </p:nvSpPr>
        <p:spPr bwMode="auto">
          <a:xfrm>
            <a:off x="1143000" y="-115518"/>
            <a:ext cx="6096000" cy="990600"/>
          </a:xfrm>
          <a:prstGeom prst="rect">
            <a:avLst/>
          </a:prstGeom>
          <a:solidFill>
            <a:schemeClr val="bg1">
              <a:alpha val="20000"/>
            </a:schemeClr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algn="ctr">
              <a:defRPr/>
            </a:pPr>
            <a:r>
              <a:rPr lang="en-US" sz="4000" dirty="0">
                <a:solidFill>
                  <a:prstClr val="black"/>
                </a:solidFill>
                <a:latin typeface="Calibri"/>
              </a:rPr>
              <a:t>Video Magnification</a:t>
            </a:r>
          </a:p>
        </p:txBody>
      </p:sp>
      <p:sp>
        <p:nvSpPr>
          <p:cNvPr id="9" name="Subtitle 2"/>
          <p:cNvSpPr txBox="1">
            <a:spLocks/>
          </p:cNvSpPr>
          <p:nvPr/>
        </p:nvSpPr>
        <p:spPr bwMode="auto">
          <a:xfrm>
            <a:off x="1600200" y="5675682"/>
            <a:ext cx="5181600" cy="1066800"/>
          </a:xfrm>
          <a:prstGeom prst="rect">
            <a:avLst/>
          </a:prstGeom>
          <a:solidFill>
            <a:schemeClr val="bg1">
              <a:alpha val="20000"/>
            </a:schemeClr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en-US" sz="2800" dirty="0">
                <a:solidFill>
                  <a:prstClr val="black"/>
                </a:solidFill>
                <a:latin typeface="Calibri"/>
              </a:rPr>
              <a:t>Computational Photography</a:t>
            </a: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en-US" sz="2800" dirty="0">
                <a:solidFill>
                  <a:prstClr val="black"/>
                </a:solidFill>
                <a:latin typeface="Calibri"/>
              </a:rPr>
              <a:t>Derek Hoiem, University of Illinois</a:t>
            </a:r>
          </a:p>
        </p:txBody>
      </p:sp>
      <p:pic>
        <p:nvPicPr>
          <p:cNvPr id="1028" name="Picture 4" descr="http://www.gdfsuez.com/wp-content/gdfsuez-cms-upload/files/Groupe/M__c__nat_et_partenariats/Mecenat_Magritte___Chambre_d___cout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1295400"/>
            <a:ext cx="4876800" cy="3959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328770" y="5287791"/>
            <a:ext cx="23006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i="1" dirty="0"/>
              <a:t>Magritte</a:t>
            </a:r>
            <a:r>
              <a:rPr lang="en-US" sz="1200" dirty="0"/>
              <a:t>, “The Listening Room”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This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Video Magnification</a:t>
            </a:r>
          </a:p>
          <a:p>
            <a:pPr marL="914400" lvl="1" indent="-514350"/>
            <a:r>
              <a:rPr lang="en-US" dirty="0" err="1"/>
              <a:t>Lagrangian</a:t>
            </a:r>
            <a:r>
              <a:rPr lang="en-US" dirty="0"/>
              <a:t> (point tracking) approach</a:t>
            </a:r>
          </a:p>
          <a:p>
            <a:pPr marL="914400" lvl="1" indent="-514350"/>
            <a:r>
              <a:rPr lang="en-US" dirty="0" err="1"/>
              <a:t>Eulerian</a:t>
            </a:r>
            <a:r>
              <a:rPr lang="en-US" dirty="0"/>
              <a:t> (signal within a pixel) approach</a:t>
            </a:r>
          </a:p>
          <a:p>
            <a:pPr marL="914400" lvl="1" indent="-514350"/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Video Microphone</a:t>
            </a:r>
          </a:p>
        </p:txBody>
      </p:sp>
    </p:spTree>
    <p:extLst>
      <p:ext uri="{BB962C8B-B14F-4D97-AF65-F5344CB8AC3E}">
        <p14:creationId xmlns:p14="http://schemas.microsoft.com/office/powerpoint/2010/main" val="3750131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Imperceptible Motions and Changes</a:t>
            </a:r>
          </a:p>
        </p:txBody>
      </p:sp>
      <p:pic>
        <p:nvPicPr>
          <p:cNvPr id="4" name="babysleeping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15"/>
          <a:srcRect l="4026" r="3279"/>
          <a:stretch/>
        </p:blipFill>
        <p:spPr>
          <a:xfrm>
            <a:off x="3376432" y="3886201"/>
            <a:ext cx="3060308" cy="1871401"/>
          </a:xfrm>
          <a:prstGeom prst="rect">
            <a:avLst/>
          </a:prstGeom>
        </p:spPr>
      </p:pic>
      <p:pic>
        <p:nvPicPr>
          <p:cNvPr id="5" name="face_source_timecode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045881" y="1782821"/>
            <a:ext cx="1652908" cy="1871400"/>
          </a:xfrm>
          <a:prstGeom prst="rect">
            <a:avLst/>
          </a:prstGeom>
        </p:spPr>
      </p:pic>
      <p:pic>
        <p:nvPicPr>
          <p:cNvPr id="6" name="camera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6624736" y="3886200"/>
            <a:ext cx="2495201" cy="1871401"/>
          </a:xfrm>
          <a:prstGeom prst="rect">
            <a:avLst/>
          </a:prstGeom>
        </p:spPr>
      </p:pic>
      <p:pic>
        <p:nvPicPr>
          <p:cNvPr id="7" name="OriginalSwingSet.avi">
            <a:hlinkClick r:id="" action="ppaction://media"/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link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88328" y="3886201"/>
            <a:ext cx="2495200" cy="1871400"/>
          </a:xfrm>
          <a:prstGeom prst="rect">
            <a:avLst/>
          </a:prstGeom>
        </p:spPr>
      </p:pic>
      <p:pic>
        <p:nvPicPr>
          <p:cNvPr id="3" name="shelf">
            <a:hlinkClick r:id="" action="ppaction://media"/>
          </p:cNvPr>
          <p:cNvPicPr>
            <a:picLocks noChangeAspect="1"/>
          </p:cNvPicPr>
          <p:nvPr>
            <a:videoFile r:link="rId9"/>
            <p:extLst>
              <p:ext uri="{DAA4B4D4-6D71-4841-9C94-3DE7FCFB9230}">
                <p14:media xmlns:p14="http://schemas.microsoft.com/office/powerpoint/2010/main" r:link="rId10">
                  <p14:trim st="543.5799" end="557.518"/>
                </p14:media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388328" y="1782821"/>
            <a:ext cx="2495200" cy="1871400"/>
          </a:xfrm>
          <a:prstGeom prst="rect">
            <a:avLst/>
          </a:prstGeom>
        </p:spPr>
      </p:pic>
      <p:pic>
        <p:nvPicPr>
          <p:cNvPr id="9" name="wriststevelb">
            <a:hlinkClick r:id="" action="ppaction://media"/>
          </p:cNvPr>
          <p:cNvPicPr>
            <a:picLocks noChangeAspect="1"/>
          </p:cNvPicPr>
          <p:nvPr>
            <a:videoFile r:link="rId12"/>
            <p:extLst>
              <p:ext uri="{DAA4B4D4-6D71-4841-9C94-3DE7FCFB9230}">
                <p14:media xmlns:p14="http://schemas.microsoft.com/office/powerpoint/2010/main" r:link="rId11"/>
              </p:ext>
            </p:extLst>
          </p:nvPr>
        </p:nvPicPr>
        <p:blipFill rotWithShape="1">
          <a:blip r:embed="rId20"/>
          <a:srcRect r="8056"/>
          <a:stretch/>
        </p:blipFill>
        <p:spPr>
          <a:xfrm>
            <a:off x="3376434" y="1782821"/>
            <a:ext cx="3060309" cy="18714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817244" y="5758800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[Liu et al. 2005]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674558" y="5758800"/>
            <a:ext cx="1796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[Wu et al. 2012]</a:t>
            </a:r>
          </a:p>
        </p:txBody>
      </p:sp>
    </p:spTree>
    <p:extLst>
      <p:ext uri="{BB962C8B-B14F-4D97-AF65-F5344CB8AC3E}">
        <p14:creationId xmlns:p14="http://schemas.microsoft.com/office/powerpoint/2010/main" val="1936928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8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979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339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99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473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00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video>
              <p:cMediaNode vol="80000">
                <p:cTn id="18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video>
              <p:cMediaNode vol="80000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>
                <p:cTn id="20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video>
              <p:cMediaNode vol="80000">
                <p:cTn id="21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80000">
                <p:cTn id="22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babysleeping-iir-alpha10-delta0.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15"/>
          <a:srcRect l="3885" r="3330"/>
          <a:stretch/>
        </p:blipFill>
        <p:spPr>
          <a:xfrm>
            <a:off x="3370247" y="3868057"/>
            <a:ext cx="3063240" cy="18714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MAGNIFIED</a:t>
            </a:r>
            <a:r>
              <a:rPr lang="en-US" dirty="0"/>
              <a:t> Imperceptible Motions and Changes</a:t>
            </a:r>
          </a:p>
        </p:txBody>
      </p:sp>
      <p:pic>
        <p:nvPicPr>
          <p:cNvPr id="10" name="face-narrowband-from0.83333to1-alpha100-delta0.2-chromAtn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037832" y="1761817"/>
            <a:ext cx="1655826" cy="1874520"/>
          </a:xfrm>
          <a:prstGeom prst="rect">
            <a:avLst/>
          </a:prstGeom>
        </p:spPr>
      </p:pic>
      <p:pic>
        <p:nvPicPr>
          <p:cNvPr id="12" name="camera-butter-alpha120-delta0.02-chrom0">
            <a:hlinkClick r:id="" action="ppaction://media"/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link="rId6">
                  <p14:trim st="10785" end="13214.9675"/>
                </p14:media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6617208" y="3864937"/>
            <a:ext cx="2500038" cy="1874520"/>
          </a:xfrm>
          <a:prstGeom prst="rect">
            <a:avLst/>
          </a:prstGeom>
        </p:spPr>
      </p:pic>
      <p:pic>
        <p:nvPicPr>
          <p:cNvPr id="13" name="MagSwingSet.avi">
            <a:hlinkClick r:id="" action="ppaction://media"/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link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81000" y="3864937"/>
            <a:ext cx="2495200" cy="1871400"/>
          </a:xfrm>
          <a:prstGeom prst="rect">
            <a:avLst/>
          </a:prstGeom>
        </p:spPr>
      </p:pic>
      <p:pic>
        <p:nvPicPr>
          <p:cNvPr id="19" name="shelf_momag">
            <a:hlinkClick r:id="" action="ppaction://media"/>
          </p:cNvPr>
          <p:cNvPicPr>
            <a:picLocks noChangeAspect="1"/>
          </p:cNvPicPr>
          <p:nvPr>
            <a:videoFile r:link="rId10"/>
            <p:extLst>
              <p:ext uri="{DAA4B4D4-6D71-4841-9C94-3DE7FCFB9230}">
                <p14:media xmlns:p14="http://schemas.microsoft.com/office/powerpoint/2010/main" r:link="rId9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381000" y="1761817"/>
            <a:ext cx="2495200" cy="187140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5668373" y="5738700"/>
            <a:ext cx="1796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[Wu et al. 2012]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1059" y="5738700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[Liu et al. 2005]</a:t>
            </a:r>
          </a:p>
        </p:txBody>
      </p:sp>
      <p:pic>
        <p:nvPicPr>
          <p:cNvPr id="16" name="wriststevelb-output-alpha10-cutoff3">
            <a:hlinkClick r:id="" action="ppaction://media"/>
          </p:cNvPr>
          <p:cNvPicPr>
            <a:picLocks noChangeAspect="1"/>
          </p:cNvPicPr>
          <p:nvPr>
            <a:vide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3366741" y="1781623"/>
            <a:ext cx="3064137" cy="1872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427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940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79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520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0032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29799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video>
              <p:cMediaNode vol="80000">
                <p:cTn id="18" repeatCount="indefinite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video>
              <p:cMediaNode vol="80000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video>
              <p:cMediaNode vol="80000">
                <p:cTn id="20" repeatCount="indefinite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video>
              <p:cMediaNode vol="80000">
                <p:cTn id="21" repeatCount="indefinite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Motion Magnification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	Goal: exaggerate selected motions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			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				Ideas?</a:t>
            </a:r>
          </a:p>
        </p:txBody>
      </p:sp>
      <p:pic>
        <p:nvPicPr>
          <p:cNvPr id="4" name="OriginalSwingSet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429000" y="2514600"/>
            <a:ext cx="3149600" cy="236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960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Approach 1: Point Tracking</a:t>
            </a: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920262" y="1524001"/>
            <a:ext cx="8229600" cy="2511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spcAft>
                <a:spcPct val="40000"/>
              </a:spcAft>
            </a:pPr>
            <a:r>
              <a:rPr lang="en-US" altLang="zh-CN" sz="2800" dirty="0">
                <a:latin typeface="Arial" panose="020B0604020202020204" pitchFamily="34" charset="0"/>
                <a:ea typeface="宋体" panose="02010600030101010101" pitchFamily="2" charset="-122"/>
              </a:rPr>
              <a:t>Motion Magnification (SIGGRAPH 2005)</a:t>
            </a:r>
          </a:p>
          <a:p>
            <a:pPr algn="ctr">
              <a:spcBef>
                <a:spcPct val="50000"/>
              </a:spcBef>
              <a:spcAft>
                <a:spcPct val="40000"/>
              </a:spcAft>
            </a:pPr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Ce Liu   Antonio </a:t>
            </a:r>
            <a:r>
              <a:rPr lang="en-US" altLang="zh-CN" sz="2000" dirty="0" err="1">
                <a:latin typeface="Arial" panose="020B0604020202020204" pitchFamily="34" charset="0"/>
                <a:ea typeface="宋体" panose="02010600030101010101" pitchFamily="2" charset="-122"/>
              </a:rPr>
              <a:t>Torralba</a:t>
            </a:r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   William T. Freeman   </a:t>
            </a:r>
            <a:r>
              <a:rPr lang="en-US" altLang="zh-CN" sz="2000" dirty="0" err="1">
                <a:latin typeface="Arial" panose="020B0604020202020204" pitchFamily="34" charset="0"/>
                <a:ea typeface="宋体" panose="02010600030101010101" pitchFamily="2" charset="-122"/>
              </a:rPr>
              <a:t>Fr</a:t>
            </a:r>
            <a:r>
              <a:rPr lang="en-US" altLang="zh-CN" sz="2000" dirty="0" err="1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é</a:t>
            </a:r>
            <a:r>
              <a:rPr lang="en-US" altLang="zh-CN" sz="2000" dirty="0" err="1">
                <a:latin typeface="Arial" panose="020B0604020202020204" pitchFamily="34" charset="0"/>
                <a:ea typeface="宋体" panose="02010600030101010101" pitchFamily="2" charset="-122"/>
              </a:rPr>
              <a:t>do</a:t>
            </a:r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 Durand   Edward H. Adelson</a:t>
            </a:r>
          </a:p>
          <a:p>
            <a:pPr algn="ctr">
              <a:spcBef>
                <a:spcPct val="50000"/>
              </a:spcBef>
            </a:pPr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Computer Science and Artificial Intelligence Laboratory</a:t>
            </a:r>
          </a:p>
          <a:p>
            <a:pPr algn="ctr">
              <a:spcBef>
                <a:spcPct val="50000"/>
              </a:spcBef>
            </a:pPr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Massachusetts Institute of Technology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53663" y="5410200"/>
            <a:ext cx="62504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Following slides based on SG 2005 presentation: </a:t>
            </a:r>
            <a:br>
              <a:rPr lang="en-US" dirty="0"/>
            </a:br>
            <a:r>
              <a:rPr lang="en-US" dirty="0">
                <a:hlinkClick r:id="rId2"/>
              </a:rPr>
              <a:t>http://people.csail.mit.edu/celiu/motionmag/motionmag.html</a:t>
            </a:r>
            <a:endParaRPr lang="en-US" dirty="0"/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107767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Naïve Approach</a:t>
            </a:r>
          </a:p>
        </p:txBody>
      </p:sp>
      <p:sp>
        <p:nvSpPr>
          <p:cNvPr id="143364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r>
              <a:rPr lang="en-US" altLang="zh-CN" dirty="0">
                <a:ea typeface="宋体" panose="02010600030101010101" pitchFamily="2" charset="-122"/>
              </a:rPr>
              <a:t>Magnify the estimated optical flow field</a:t>
            </a:r>
          </a:p>
          <a:p>
            <a:pPr marL="457200" lvl="1" indent="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  <a:buNone/>
            </a:pPr>
            <a:r>
              <a:rPr lang="en-US" altLang="zh-CN" dirty="0">
                <a:ea typeface="宋体" panose="02010600030101010101" pitchFamily="2" charset="-122"/>
              </a:rPr>
              <a:t>Optical flow = displacement of each pixel between frames</a:t>
            </a:r>
          </a:p>
          <a:p>
            <a:pPr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r>
              <a:rPr lang="en-US" altLang="zh-CN" dirty="0">
                <a:ea typeface="宋体" panose="02010600030101010101" pitchFamily="2" charset="-122"/>
              </a:rPr>
              <a:t>Render by warping</a:t>
            </a:r>
          </a:p>
        </p:txBody>
      </p:sp>
      <p:pic>
        <p:nvPicPr>
          <p:cNvPr id="143365" name="OriginalSwingSet">
            <a:hlinkClick r:id="" action="ppaction://media"/>
          </p:cNvPr>
          <p:cNvPicPr>
            <a:picLocks noChangeAspect="1" noChangeArrowheads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6"/>
          <a:srcRect/>
          <a:stretch>
            <a:fillRect/>
          </a:stretch>
        </p:blipFill>
        <p:spPr bwMode="auto">
          <a:xfrm>
            <a:off x="621323" y="3021013"/>
            <a:ext cx="4140200" cy="3105150"/>
          </a:xfrm>
          <a:prstGeom prst="rect">
            <a:avLst/>
          </a:prstGeom>
          <a:noFill/>
          <a:ln w="15875">
            <a:solidFill>
              <a:srgbClr val="FF99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66" name="naiveapproach_new">
            <a:hlinkClick r:id="" action="ppaction://media"/>
          </p:cNvPr>
          <p:cNvPicPr>
            <a:picLocks noChangeAspect="1" noChangeArrowheads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7"/>
          <a:srcRect/>
          <a:stretch>
            <a:fillRect/>
          </a:stretch>
        </p:blipFill>
        <p:spPr bwMode="auto">
          <a:xfrm>
            <a:off x="4894873" y="3021013"/>
            <a:ext cx="4140200" cy="3105150"/>
          </a:xfrm>
          <a:prstGeom prst="rect">
            <a:avLst/>
          </a:prstGeom>
          <a:noFill/>
          <a:ln w="15875">
            <a:solidFill>
              <a:srgbClr val="FF99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367" name="Text Box 7"/>
          <p:cNvSpPr txBox="1">
            <a:spLocks noChangeArrowheads="1"/>
          </p:cNvSpPr>
          <p:nvPr/>
        </p:nvSpPr>
        <p:spPr bwMode="auto">
          <a:xfrm>
            <a:off x="1084873" y="6278564"/>
            <a:ext cx="3352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Original sequence</a:t>
            </a:r>
          </a:p>
        </p:txBody>
      </p:sp>
      <p:sp>
        <p:nvSpPr>
          <p:cNvPr id="143368" name="Text Box 8"/>
          <p:cNvSpPr txBox="1">
            <a:spLocks noChangeArrowheads="1"/>
          </p:cNvSpPr>
          <p:nvPr/>
        </p:nvSpPr>
        <p:spPr bwMode="auto">
          <a:xfrm>
            <a:off x="5352073" y="6278564"/>
            <a:ext cx="3352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Magnified by naïve approach</a:t>
            </a:r>
          </a:p>
        </p:txBody>
      </p:sp>
    </p:spTree>
    <p:extLst>
      <p:ext uri="{BB962C8B-B14F-4D97-AF65-F5344CB8AC3E}">
        <p14:creationId xmlns:p14="http://schemas.microsoft.com/office/powerpoint/2010/main" val="3292538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999" fill="hold"/>
                                        <p:tgtEl>
                                          <p:spTgt spid="14336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3832" fill="hold"/>
                                        <p:tgtEl>
                                          <p:spTgt spid="1433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7" repeatCount="indefinite" fill="remove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43365"/>
                </p:tgtEl>
              </p:cMediaNode>
            </p:video>
            <p:video>
              <p:cMediaNode>
                <p:cTn id="18" repeatCount="indefinite" fill="remove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43366"/>
                </p:tgtEl>
              </p:cMediaNode>
            </p:video>
          </p:childTnLst>
        </p:cTn>
      </p:par>
    </p:tnLst>
    <p:bldLst>
      <p:bldP spid="143367" grpId="0"/>
      <p:bldP spid="14336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Tracking-based Motion Magnification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160020" y="1650111"/>
            <a:ext cx="8983980" cy="4495800"/>
            <a:chOff x="160020" y="1143000"/>
            <a:chExt cx="8546404" cy="4200525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" y="1143000"/>
              <a:ext cx="8249224" cy="42005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2976518" y="1905000"/>
              <a:ext cx="346463" cy="4313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400" dirty="0"/>
                <a:t>+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5791200" y="1904999"/>
              <a:ext cx="346463" cy="4313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400" dirty="0"/>
                <a:t>+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959641" y="3962400"/>
              <a:ext cx="346463" cy="4313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400" dirty="0"/>
                <a:t>+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160020" y="3962400"/>
              <a:ext cx="304800" cy="4313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/>
                <a:t>+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5791200" y="3962399"/>
              <a:ext cx="346463" cy="4313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400" dirty="0"/>
                <a:t>+</a:t>
              </a:r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750982" y="6531169"/>
            <a:ext cx="34692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Liu et al. </a:t>
            </a:r>
            <a:r>
              <a:rPr lang="en-US" sz="1600" i="1" dirty="0"/>
              <a:t>Motion Magnification</a:t>
            </a:r>
            <a:r>
              <a:rPr lang="en-US" sz="1600" dirty="0"/>
              <a:t>, 2005</a:t>
            </a:r>
          </a:p>
        </p:txBody>
      </p:sp>
    </p:spTree>
    <p:extLst>
      <p:ext uri="{BB962C8B-B14F-4D97-AF65-F5344CB8AC3E}">
        <p14:creationId xmlns:p14="http://schemas.microsoft.com/office/powerpoint/2010/main" val="16499487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Robust Video Registration</a:t>
            </a:r>
          </a:p>
        </p:txBody>
      </p:sp>
      <p:sp>
        <p:nvSpPr>
          <p:cNvPr id="48137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603738" y="1828800"/>
            <a:ext cx="8415337" cy="4648200"/>
          </a:xfrm>
        </p:spPr>
        <p:txBody>
          <a:bodyPr/>
          <a:lstStyle/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Find feature points with Harris corner detector on the reference frame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Track feature points 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Select a set of robust feature points with inlier and outlier estimation (most from the rigid background)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Warp each frame to the reference frame with a global affine transform</a:t>
            </a:r>
          </a:p>
        </p:txBody>
      </p:sp>
    </p:spTree>
    <p:extLst>
      <p:ext uri="{BB962C8B-B14F-4D97-AF65-F5344CB8AC3E}">
        <p14:creationId xmlns:p14="http://schemas.microsoft.com/office/powerpoint/2010/main" val="35220582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283187" y="311518"/>
            <a:ext cx="8229600" cy="914400"/>
          </a:xfrm>
        </p:spPr>
        <p:txBody>
          <a:bodyPr>
            <a:normAutofit fontScale="90000"/>
          </a:bodyPr>
          <a:lstStyle/>
          <a:p>
            <a:r>
              <a:rPr lang="en-US" altLang="zh-CN" dirty="0">
                <a:ea typeface="宋体" panose="02010600030101010101" pitchFamily="2" charset="-122"/>
              </a:rPr>
              <a:t>Feature tracking trick 1: Adaptive Region of Support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3187" y="1687512"/>
            <a:ext cx="8415337" cy="4648200"/>
          </a:xfrm>
        </p:spPr>
        <p:txBody>
          <a:bodyPr/>
          <a:lstStyle/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SSD patch matching search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 dirty="0">
              <a:ea typeface="宋体" panose="02010600030101010101" pitchFamily="2" charset="-122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 dirty="0">
              <a:ea typeface="宋体" panose="02010600030101010101" pitchFamily="2" charset="-122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 dirty="0">
              <a:ea typeface="宋体" panose="02010600030101010101" pitchFamily="2" charset="-122"/>
            </a:endParaRPr>
          </a:p>
          <a:p>
            <a:pPr>
              <a:spcBef>
                <a:spcPts val="1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Learn adaptive region of support using expectation-maximization (EM) algorithm</a:t>
            </a:r>
          </a:p>
        </p:txBody>
      </p:sp>
      <p:sp>
        <p:nvSpPr>
          <p:cNvPr id="40994" name="Text Box 34"/>
          <p:cNvSpPr txBox="1">
            <a:spLocks noChangeArrowheads="1"/>
          </p:cNvSpPr>
          <p:nvPr/>
        </p:nvSpPr>
        <p:spPr bwMode="auto">
          <a:xfrm>
            <a:off x="697523" y="4529138"/>
            <a:ext cx="1143000" cy="58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rIns="0">
            <a:spAutoFit/>
          </a:bodyPr>
          <a:lstStyle/>
          <a:p>
            <a:pPr algn="ctr">
              <a:lnSpc>
                <a:spcPct val="90000"/>
              </a:lnSpc>
              <a:spcBef>
                <a:spcPct val="50000"/>
              </a:spcBef>
            </a:pPr>
            <a:r>
              <a:rPr lang="en-US" altLang="zh-CN">
                <a:ea typeface="宋体" panose="02010600030101010101" pitchFamily="2" charset="-122"/>
              </a:rPr>
              <a:t>region of support</a:t>
            </a:r>
          </a:p>
        </p:txBody>
      </p:sp>
      <p:pic>
        <p:nvPicPr>
          <p:cNvPr id="40998" name="Picture 38" descr="mo magnific oct 25 09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924" y="2373313"/>
            <a:ext cx="1077913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9" name="Picture 39" descr="mo magnific oct 25 09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9124" y="2373313"/>
            <a:ext cx="1077913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0" name="Picture 40" descr="mo magnific oct 25 10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7211" y="2373313"/>
            <a:ext cx="1077912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1" name="Picture 41" descr="mo magnific oct 25 10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6411" y="2373313"/>
            <a:ext cx="1077912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2" name="Picture 42" descr="mo magnific oct 25 10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611" y="2373313"/>
            <a:ext cx="1077912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3" name="Picture 43" descr="mo magnific oct 25 10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811" y="2373313"/>
            <a:ext cx="1077912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005" name="Group 45"/>
          <p:cNvGrpSpPr>
            <a:grpSpLocks/>
          </p:cNvGrpSpPr>
          <p:nvPr/>
        </p:nvGrpSpPr>
        <p:grpSpPr bwMode="auto">
          <a:xfrm>
            <a:off x="1383324" y="2678113"/>
            <a:ext cx="328613" cy="328613"/>
            <a:chOff x="1701" y="1071"/>
            <a:chExt cx="207" cy="207"/>
          </a:xfrm>
        </p:grpSpPr>
        <p:sp>
          <p:nvSpPr>
            <p:cNvPr id="41006" name="Rectangle 46"/>
            <p:cNvSpPr>
              <a:spLocks noChangeAspect="1" noChangeArrowheads="1"/>
            </p:cNvSpPr>
            <p:nvPr/>
          </p:nvSpPr>
          <p:spPr bwMode="auto">
            <a:xfrm>
              <a:off x="1701" y="1071"/>
              <a:ext cx="207" cy="207"/>
            </a:xfrm>
            <a:prstGeom prst="rect">
              <a:avLst/>
            </a:prstGeom>
            <a:noFill/>
            <a:ln w="158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07" name="Oval 47"/>
            <p:cNvSpPr>
              <a:spLocks noChangeAspect="1" noChangeArrowheads="1"/>
            </p:cNvSpPr>
            <p:nvPr/>
          </p:nvSpPr>
          <p:spPr bwMode="auto">
            <a:xfrm>
              <a:off x="1792" y="1164"/>
              <a:ext cx="23" cy="23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587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41096" name="Group 136"/>
          <p:cNvGrpSpPr>
            <a:grpSpLocks/>
          </p:cNvGrpSpPr>
          <p:nvPr/>
        </p:nvGrpSpPr>
        <p:grpSpPr bwMode="auto">
          <a:xfrm>
            <a:off x="2548549" y="2613025"/>
            <a:ext cx="5121275" cy="488950"/>
            <a:chOff x="1646" y="1735"/>
            <a:chExt cx="3226" cy="308"/>
          </a:xfrm>
        </p:grpSpPr>
        <p:grpSp>
          <p:nvGrpSpPr>
            <p:cNvPr id="41014" name="Group 54"/>
            <p:cNvGrpSpPr>
              <a:grpSpLocks/>
            </p:cNvGrpSpPr>
            <p:nvPr/>
          </p:nvGrpSpPr>
          <p:grpSpPr bwMode="auto">
            <a:xfrm>
              <a:off x="1646" y="1836"/>
              <a:ext cx="207" cy="207"/>
              <a:chOff x="1701" y="1071"/>
              <a:chExt cx="207" cy="207"/>
            </a:xfrm>
          </p:grpSpPr>
          <p:sp>
            <p:nvSpPr>
              <p:cNvPr id="41015" name="Rectangle 55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16" name="Oval 56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17" name="Group 57"/>
            <p:cNvGrpSpPr>
              <a:grpSpLocks/>
            </p:cNvGrpSpPr>
            <p:nvPr/>
          </p:nvGrpSpPr>
          <p:grpSpPr bwMode="auto">
            <a:xfrm>
              <a:off x="2374" y="1772"/>
              <a:ext cx="207" cy="207"/>
              <a:chOff x="1701" y="1071"/>
              <a:chExt cx="207" cy="207"/>
            </a:xfrm>
          </p:grpSpPr>
          <p:sp>
            <p:nvSpPr>
              <p:cNvPr id="41018" name="Rectangle 58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19" name="Oval 59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20" name="Group 60"/>
            <p:cNvGrpSpPr>
              <a:grpSpLocks/>
            </p:cNvGrpSpPr>
            <p:nvPr/>
          </p:nvGrpSpPr>
          <p:grpSpPr bwMode="auto">
            <a:xfrm>
              <a:off x="3150" y="1735"/>
              <a:ext cx="207" cy="207"/>
              <a:chOff x="1701" y="1071"/>
              <a:chExt cx="207" cy="207"/>
            </a:xfrm>
          </p:grpSpPr>
          <p:sp>
            <p:nvSpPr>
              <p:cNvPr id="41021" name="Rectangle 61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22" name="Oval 62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23" name="Group 63"/>
            <p:cNvGrpSpPr>
              <a:grpSpLocks/>
            </p:cNvGrpSpPr>
            <p:nvPr/>
          </p:nvGrpSpPr>
          <p:grpSpPr bwMode="auto">
            <a:xfrm>
              <a:off x="3921" y="1768"/>
              <a:ext cx="207" cy="207"/>
              <a:chOff x="1701" y="1071"/>
              <a:chExt cx="207" cy="207"/>
            </a:xfrm>
          </p:grpSpPr>
          <p:sp>
            <p:nvSpPr>
              <p:cNvPr id="41024" name="Rectangle 64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25" name="Oval 65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26" name="Group 66"/>
            <p:cNvGrpSpPr>
              <a:grpSpLocks/>
            </p:cNvGrpSpPr>
            <p:nvPr/>
          </p:nvGrpSpPr>
          <p:grpSpPr bwMode="auto">
            <a:xfrm>
              <a:off x="4665" y="1784"/>
              <a:ext cx="207" cy="207"/>
              <a:chOff x="1701" y="1071"/>
              <a:chExt cx="207" cy="207"/>
            </a:xfrm>
          </p:grpSpPr>
          <p:sp>
            <p:nvSpPr>
              <p:cNvPr id="41027" name="Rectangle 67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28" name="Oval 68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pic>
        <p:nvPicPr>
          <p:cNvPr id="41048" name="Picture 88" descr="mask_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0523" y="4554537"/>
            <a:ext cx="547688" cy="54768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9" name="Picture 89" descr="mask_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2998" y="4554537"/>
            <a:ext cx="547688" cy="54768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0" name="Picture 90" descr="mask_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0237" y="4554537"/>
            <a:ext cx="547687" cy="54768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1" name="Picture 91" descr="mask_8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2237" y="4554537"/>
            <a:ext cx="547687" cy="54768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61" name="Text Box 101"/>
          <p:cNvSpPr txBox="1">
            <a:spLocks noChangeArrowheads="1"/>
          </p:cNvSpPr>
          <p:nvPr/>
        </p:nvSpPr>
        <p:spPr bwMode="auto">
          <a:xfrm>
            <a:off x="7403123" y="1611312"/>
            <a:ext cx="17526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Confused by occlusion !</a:t>
            </a:r>
          </a:p>
        </p:txBody>
      </p:sp>
      <p:pic>
        <p:nvPicPr>
          <p:cNvPr id="41065" name="Picture 105" descr="mo magnific oct 25 09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924" y="5257800"/>
            <a:ext cx="1077913" cy="10779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6" name="Picture 106" descr="mo magnific oct 25 09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9124" y="5257800"/>
            <a:ext cx="1077913" cy="10779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7" name="Picture 107" descr="mo magnific oct 25 10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7211" y="5257800"/>
            <a:ext cx="1077912" cy="10779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8" name="Picture 108" descr="mo magnific oct 25 10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6411" y="5257800"/>
            <a:ext cx="1077912" cy="10779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9" name="Picture 109" descr="mo magnific oct 25 10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611" y="5257800"/>
            <a:ext cx="1077912" cy="10779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0" name="Picture 110" descr="mo magnific oct 25 10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811" y="5257800"/>
            <a:ext cx="1077912" cy="10779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071" name="Group 111"/>
          <p:cNvGrpSpPr>
            <a:grpSpLocks/>
          </p:cNvGrpSpPr>
          <p:nvPr/>
        </p:nvGrpSpPr>
        <p:grpSpPr bwMode="auto">
          <a:xfrm>
            <a:off x="1383324" y="5562600"/>
            <a:ext cx="328613" cy="328612"/>
            <a:chOff x="1701" y="1071"/>
            <a:chExt cx="207" cy="207"/>
          </a:xfrm>
        </p:grpSpPr>
        <p:sp>
          <p:nvSpPr>
            <p:cNvPr id="41072" name="Rectangle 112"/>
            <p:cNvSpPr>
              <a:spLocks noChangeAspect="1" noChangeArrowheads="1"/>
            </p:cNvSpPr>
            <p:nvPr/>
          </p:nvSpPr>
          <p:spPr bwMode="auto">
            <a:xfrm>
              <a:off x="1701" y="1071"/>
              <a:ext cx="207" cy="207"/>
            </a:xfrm>
            <a:prstGeom prst="rect">
              <a:avLst/>
            </a:prstGeom>
            <a:noFill/>
            <a:ln w="158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73" name="Oval 113"/>
            <p:cNvSpPr>
              <a:spLocks noChangeAspect="1" noChangeArrowheads="1"/>
            </p:cNvSpPr>
            <p:nvPr/>
          </p:nvSpPr>
          <p:spPr bwMode="auto">
            <a:xfrm>
              <a:off x="1792" y="1164"/>
              <a:ext cx="23" cy="23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587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41080" name="Group 120"/>
          <p:cNvGrpSpPr>
            <a:grpSpLocks/>
          </p:cNvGrpSpPr>
          <p:nvPr/>
        </p:nvGrpSpPr>
        <p:grpSpPr bwMode="auto">
          <a:xfrm>
            <a:off x="2591411" y="5562600"/>
            <a:ext cx="5211762" cy="328612"/>
            <a:chOff x="1673" y="2016"/>
            <a:chExt cx="3283" cy="207"/>
          </a:xfrm>
        </p:grpSpPr>
        <p:grpSp>
          <p:nvGrpSpPr>
            <p:cNvPr id="41081" name="Group 121"/>
            <p:cNvGrpSpPr>
              <a:grpSpLocks/>
            </p:cNvGrpSpPr>
            <p:nvPr/>
          </p:nvGrpSpPr>
          <p:grpSpPr bwMode="auto">
            <a:xfrm>
              <a:off x="1673" y="2016"/>
              <a:ext cx="207" cy="207"/>
              <a:chOff x="1701" y="1071"/>
              <a:chExt cx="207" cy="207"/>
            </a:xfrm>
          </p:grpSpPr>
          <p:sp>
            <p:nvSpPr>
              <p:cNvPr id="41082" name="Rectangle 122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99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83" name="Oval 123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84" name="Group 124"/>
            <p:cNvGrpSpPr>
              <a:grpSpLocks/>
            </p:cNvGrpSpPr>
            <p:nvPr/>
          </p:nvGrpSpPr>
          <p:grpSpPr bwMode="auto">
            <a:xfrm>
              <a:off x="2433" y="2016"/>
              <a:ext cx="207" cy="207"/>
              <a:chOff x="1701" y="1071"/>
              <a:chExt cx="207" cy="207"/>
            </a:xfrm>
          </p:grpSpPr>
          <p:sp>
            <p:nvSpPr>
              <p:cNvPr id="41085" name="Rectangle 125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99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86" name="Oval 126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87" name="Group 127"/>
            <p:cNvGrpSpPr>
              <a:grpSpLocks/>
            </p:cNvGrpSpPr>
            <p:nvPr/>
          </p:nvGrpSpPr>
          <p:grpSpPr bwMode="auto">
            <a:xfrm>
              <a:off x="3201" y="2016"/>
              <a:ext cx="207" cy="207"/>
              <a:chOff x="1701" y="1071"/>
              <a:chExt cx="207" cy="207"/>
            </a:xfrm>
          </p:grpSpPr>
          <p:sp>
            <p:nvSpPr>
              <p:cNvPr id="41088" name="Rectangle 128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99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89" name="Oval 129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90" name="Group 130"/>
            <p:cNvGrpSpPr>
              <a:grpSpLocks/>
            </p:cNvGrpSpPr>
            <p:nvPr/>
          </p:nvGrpSpPr>
          <p:grpSpPr bwMode="auto">
            <a:xfrm>
              <a:off x="3973" y="2016"/>
              <a:ext cx="207" cy="207"/>
              <a:chOff x="1701" y="1071"/>
              <a:chExt cx="207" cy="207"/>
            </a:xfrm>
          </p:grpSpPr>
          <p:sp>
            <p:nvSpPr>
              <p:cNvPr id="41091" name="Rectangle 131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99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92" name="Oval 132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93" name="Group 133"/>
            <p:cNvGrpSpPr>
              <a:grpSpLocks/>
            </p:cNvGrpSpPr>
            <p:nvPr/>
          </p:nvGrpSpPr>
          <p:grpSpPr bwMode="auto">
            <a:xfrm>
              <a:off x="4749" y="2016"/>
              <a:ext cx="207" cy="207"/>
              <a:chOff x="1701" y="1071"/>
              <a:chExt cx="207" cy="207"/>
            </a:xfrm>
          </p:grpSpPr>
          <p:sp>
            <p:nvSpPr>
              <p:cNvPr id="41094" name="Rectangle 134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99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95" name="Oval 135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41097" name="Line 137"/>
          <p:cNvSpPr>
            <a:spLocks noChangeShapeType="1"/>
          </p:cNvSpPr>
          <p:nvPr/>
        </p:nvSpPr>
        <p:spPr bwMode="auto">
          <a:xfrm>
            <a:off x="5650523" y="3592512"/>
            <a:ext cx="2362200" cy="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triangle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99" name="Text Box 139"/>
          <p:cNvSpPr txBox="1">
            <a:spLocks noChangeArrowheads="1"/>
          </p:cNvSpPr>
          <p:nvPr/>
        </p:nvSpPr>
        <p:spPr bwMode="auto">
          <a:xfrm>
            <a:off x="8060348" y="3402013"/>
            <a:ext cx="762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ea typeface="宋体" panose="02010600030101010101" pitchFamily="2" charset="-122"/>
              </a:rPr>
              <a:t>time</a:t>
            </a:r>
          </a:p>
        </p:txBody>
      </p:sp>
      <p:sp>
        <p:nvSpPr>
          <p:cNvPr id="41100" name="Line 140"/>
          <p:cNvSpPr>
            <a:spLocks noChangeShapeType="1"/>
          </p:cNvSpPr>
          <p:nvPr/>
        </p:nvSpPr>
        <p:spPr bwMode="auto">
          <a:xfrm>
            <a:off x="5650523" y="6450012"/>
            <a:ext cx="2362200" cy="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triangle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101" name="Text Box 141"/>
          <p:cNvSpPr txBox="1">
            <a:spLocks noChangeArrowheads="1"/>
          </p:cNvSpPr>
          <p:nvPr/>
        </p:nvSpPr>
        <p:spPr bwMode="auto">
          <a:xfrm>
            <a:off x="8060348" y="6259513"/>
            <a:ext cx="762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ea typeface="宋体" panose="02010600030101010101" pitchFamily="2" charset="-122"/>
              </a:rPr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19353399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281721" y="153987"/>
            <a:ext cx="10972800" cy="914400"/>
          </a:xfrm>
        </p:spPr>
        <p:txBody>
          <a:bodyPr>
            <a:normAutofit/>
          </a:bodyPr>
          <a:lstStyle/>
          <a:p>
            <a:r>
              <a:rPr lang="en-US" altLang="zh-CN" dirty="0">
                <a:ea typeface="宋体" panose="02010600030101010101" pitchFamily="2" charset="-122"/>
              </a:rPr>
              <a:t>Feature tracking trick 2: trajectory pruning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6862" y="1639886"/>
            <a:ext cx="8415338" cy="1143000"/>
          </a:xfrm>
        </p:spPr>
        <p:txBody>
          <a:bodyPr>
            <a:no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Tracking with adaptive region of support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 dirty="0">
              <a:ea typeface="宋体" panose="02010600030101010101" pitchFamily="2" charset="-122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 dirty="0">
              <a:ea typeface="宋体" panose="02010600030101010101" pitchFamily="2" charset="-122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 dirty="0">
              <a:ea typeface="宋体" panose="02010600030101010101" pitchFamily="2" charset="-122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 dirty="0">
              <a:ea typeface="宋体" panose="02010600030101010101" pitchFamily="2" charset="-122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 dirty="0">
              <a:ea typeface="宋体" panose="02010600030101010101" pitchFamily="2" charset="-122"/>
            </a:endParaRPr>
          </a:p>
          <a:p>
            <a:pPr>
              <a:spcBef>
                <a:spcPts val="1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Outlier detection (by checking SSD error and distance to other parts of trajectory), and replacement by interpolation</a:t>
            </a:r>
          </a:p>
        </p:txBody>
      </p:sp>
      <p:pic>
        <p:nvPicPr>
          <p:cNvPr id="50180" name="Picture 4" descr="frame_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3987" y="23622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181" name="Picture 5" descr="frame_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387" y="23622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182" name="Picture 6" descr="frame_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4787" y="23622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183" name="Picture 7" descr="frame_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187" y="23622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184" name="Picture 8" descr="frame_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587" y="23622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0185" name="Group 9"/>
          <p:cNvGrpSpPr>
            <a:grpSpLocks/>
          </p:cNvGrpSpPr>
          <p:nvPr/>
        </p:nvGrpSpPr>
        <p:grpSpPr bwMode="auto">
          <a:xfrm>
            <a:off x="1882287" y="2692399"/>
            <a:ext cx="381000" cy="381000"/>
            <a:chOff x="480" y="542"/>
            <a:chExt cx="240" cy="240"/>
          </a:xfrm>
        </p:grpSpPr>
        <p:sp>
          <p:nvSpPr>
            <p:cNvPr id="50186" name="Rectangle 10"/>
            <p:cNvSpPr>
              <a:spLocks noChangeArrowheads="1"/>
            </p:cNvSpPr>
            <p:nvPr/>
          </p:nvSpPr>
          <p:spPr bwMode="auto">
            <a:xfrm>
              <a:off x="480" y="542"/>
              <a:ext cx="240" cy="240"/>
            </a:xfrm>
            <a:prstGeom prst="rect">
              <a:avLst/>
            </a:prstGeom>
            <a:noFill/>
            <a:ln w="158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0187" name="Oval 11"/>
            <p:cNvSpPr>
              <a:spLocks noChangeAspect="1" noChangeArrowheads="1"/>
            </p:cNvSpPr>
            <p:nvPr/>
          </p:nvSpPr>
          <p:spPr bwMode="auto">
            <a:xfrm>
              <a:off x="588" y="651"/>
              <a:ext cx="23" cy="23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5875">
                  <a:solidFill>
                    <a:srgbClr val="FF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50252" name="Group 76"/>
          <p:cNvGrpSpPr>
            <a:grpSpLocks/>
          </p:cNvGrpSpPr>
          <p:nvPr/>
        </p:nvGrpSpPr>
        <p:grpSpPr bwMode="auto">
          <a:xfrm>
            <a:off x="3177688" y="2630486"/>
            <a:ext cx="4264025" cy="609600"/>
            <a:chOff x="1998" y="1728"/>
            <a:chExt cx="2686" cy="384"/>
          </a:xfrm>
        </p:grpSpPr>
        <p:grpSp>
          <p:nvGrpSpPr>
            <p:cNvPr id="50188" name="Group 12"/>
            <p:cNvGrpSpPr>
              <a:grpSpLocks/>
            </p:cNvGrpSpPr>
            <p:nvPr/>
          </p:nvGrpSpPr>
          <p:grpSpPr bwMode="auto">
            <a:xfrm>
              <a:off x="1998" y="1761"/>
              <a:ext cx="240" cy="240"/>
              <a:chOff x="480" y="542"/>
              <a:chExt cx="240" cy="240"/>
            </a:xfrm>
          </p:grpSpPr>
          <p:sp>
            <p:nvSpPr>
              <p:cNvPr id="50189" name="Rectangle 13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190" name="Oval 14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0191" name="Group 15"/>
            <p:cNvGrpSpPr>
              <a:grpSpLocks/>
            </p:cNvGrpSpPr>
            <p:nvPr/>
          </p:nvGrpSpPr>
          <p:grpSpPr bwMode="auto">
            <a:xfrm>
              <a:off x="2703" y="1728"/>
              <a:ext cx="240" cy="240"/>
              <a:chOff x="480" y="542"/>
              <a:chExt cx="240" cy="240"/>
            </a:xfrm>
          </p:grpSpPr>
          <p:sp>
            <p:nvSpPr>
              <p:cNvPr id="50192" name="Rectangle 16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193" name="Oval 17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0194" name="Group 18"/>
            <p:cNvGrpSpPr>
              <a:grpSpLocks/>
            </p:cNvGrpSpPr>
            <p:nvPr/>
          </p:nvGrpSpPr>
          <p:grpSpPr bwMode="auto">
            <a:xfrm>
              <a:off x="3711" y="1872"/>
              <a:ext cx="240" cy="240"/>
              <a:chOff x="480" y="542"/>
              <a:chExt cx="240" cy="240"/>
            </a:xfrm>
          </p:grpSpPr>
          <p:sp>
            <p:nvSpPr>
              <p:cNvPr id="50195" name="Rectangle 19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196" name="Oval 20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0197" name="Group 21"/>
            <p:cNvGrpSpPr>
              <a:grpSpLocks/>
            </p:cNvGrpSpPr>
            <p:nvPr/>
          </p:nvGrpSpPr>
          <p:grpSpPr bwMode="auto">
            <a:xfrm>
              <a:off x="4444" y="1759"/>
              <a:ext cx="240" cy="240"/>
              <a:chOff x="480" y="542"/>
              <a:chExt cx="240" cy="240"/>
            </a:xfrm>
          </p:grpSpPr>
          <p:sp>
            <p:nvSpPr>
              <p:cNvPr id="50198" name="Rectangle 22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199" name="Oval 23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50208" name="Text Box 32"/>
          <p:cNvSpPr txBox="1">
            <a:spLocks noChangeArrowheads="1"/>
          </p:cNvSpPr>
          <p:nvPr/>
        </p:nvSpPr>
        <p:spPr bwMode="auto">
          <a:xfrm>
            <a:off x="6254262" y="1716087"/>
            <a:ext cx="2895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solidFill>
                  <a:srgbClr val="FF9933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Nonsense at full occlusion!</a:t>
            </a:r>
          </a:p>
        </p:txBody>
      </p:sp>
      <p:pic>
        <p:nvPicPr>
          <p:cNvPr id="50210" name="Picture 34" descr="frame_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9043" y="5449886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211" name="Picture 35" descr="frame_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4443" y="5449886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212" name="Picture 36" descr="frame_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9843" y="5449886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213" name="Picture 37" descr="frame_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243" y="5449886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214" name="Picture 38" descr="frame_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643" y="5449886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0215" name="Group 39"/>
          <p:cNvGrpSpPr>
            <a:grpSpLocks/>
          </p:cNvGrpSpPr>
          <p:nvPr/>
        </p:nvGrpSpPr>
        <p:grpSpPr bwMode="auto">
          <a:xfrm>
            <a:off x="1697343" y="5780085"/>
            <a:ext cx="381000" cy="381000"/>
            <a:chOff x="480" y="542"/>
            <a:chExt cx="240" cy="240"/>
          </a:xfrm>
        </p:grpSpPr>
        <p:sp>
          <p:nvSpPr>
            <p:cNvPr id="50216" name="Rectangle 40"/>
            <p:cNvSpPr>
              <a:spLocks noChangeArrowheads="1"/>
            </p:cNvSpPr>
            <p:nvPr/>
          </p:nvSpPr>
          <p:spPr bwMode="auto">
            <a:xfrm>
              <a:off x="480" y="542"/>
              <a:ext cx="240" cy="240"/>
            </a:xfrm>
            <a:prstGeom prst="rect">
              <a:avLst/>
            </a:prstGeom>
            <a:noFill/>
            <a:ln w="158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0217" name="Oval 41"/>
            <p:cNvSpPr>
              <a:spLocks noChangeAspect="1" noChangeArrowheads="1"/>
            </p:cNvSpPr>
            <p:nvPr/>
          </p:nvSpPr>
          <p:spPr bwMode="auto">
            <a:xfrm>
              <a:off x="588" y="651"/>
              <a:ext cx="23" cy="23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5875">
                  <a:solidFill>
                    <a:srgbClr val="FF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50218" name="Group 42"/>
          <p:cNvGrpSpPr>
            <a:grpSpLocks/>
          </p:cNvGrpSpPr>
          <p:nvPr/>
        </p:nvGrpSpPr>
        <p:grpSpPr bwMode="auto">
          <a:xfrm>
            <a:off x="2992744" y="5767386"/>
            <a:ext cx="4264025" cy="384175"/>
            <a:chOff x="1624" y="1982"/>
            <a:chExt cx="2686" cy="242"/>
          </a:xfrm>
        </p:grpSpPr>
        <p:grpSp>
          <p:nvGrpSpPr>
            <p:cNvPr id="50219" name="Group 43"/>
            <p:cNvGrpSpPr>
              <a:grpSpLocks/>
            </p:cNvGrpSpPr>
            <p:nvPr/>
          </p:nvGrpSpPr>
          <p:grpSpPr bwMode="auto">
            <a:xfrm>
              <a:off x="1624" y="1984"/>
              <a:ext cx="240" cy="240"/>
              <a:chOff x="480" y="542"/>
              <a:chExt cx="240" cy="240"/>
            </a:xfrm>
          </p:grpSpPr>
          <p:sp>
            <p:nvSpPr>
              <p:cNvPr id="50220" name="Rectangle 44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22225">
                <a:solidFill>
                  <a:srgbClr val="FF33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221" name="Oval 45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22225">
                <a:solidFill>
                  <a:srgbClr val="FF33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0222" name="Group 46"/>
            <p:cNvGrpSpPr>
              <a:grpSpLocks/>
            </p:cNvGrpSpPr>
            <p:nvPr/>
          </p:nvGrpSpPr>
          <p:grpSpPr bwMode="auto">
            <a:xfrm>
              <a:off x="2450" y="1984"/>
              <a:ext cx="240" cy="240"/>
              <a:chOff x="480" y="542"/>
              <a:chExt cx="240" cy="240"/>
            </a:xfrm>
          </p:grpSpPr>
          <p:sp>
            <p:nvSpPr>
              <p:cNvPr id="50223" name="Rectangle 47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22225">
                <a:solidFill>
                  <a:srgbClr val="FF3300"/>
                </a:solidFill>
                <a:prstDash val="dash"/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224" name="Oval 48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22225">
                <a:solidFill>
                  <a:srgbClr val="FF3300"/>
                </a:solidFill>
                <a:prstDash val="dash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0225" name="Group 49"/>
            <p:cNvGrpSpPr>
              <a:grpSpLocks/>
            </p:cNvGrpSpPr>
            <p:nvPr/>
          </p:nvGrpSpPr>
          <p:grpSpPr bwMode="auto">
            <a:xfrm>
              <a:off x="3264" y="1984"/>
              <a:ext cx="240" cy="240"/>
              <a:chOff x="480" y="542"/>
              <a:chExt cx="240" cy="240"/>
            </a:xfrm>
          </p:grpSpPr>
          <p:sp>
            <p:nvSpPr>
              <p:cNvPr id="50226" name="Rectangle 50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22225">
                <a:solidFill>
                  <a:srgbClr val="FF3300"/>
                </a:solidFill>
                <a:prstDash val="dash"/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227" name="Oval 51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22225">
                <a:solidFill>
                  <a:srgbClr val="FF3300"/>
                </a:solidFill>
                <a:prstDash val="dash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0228" name="Group 52"/>
            <p:cNvGrpSpPr>
              <a:grpSpLocks/>
            </p:cNvGrpSpPr>
            <p:nvPr/>
          </p:nvGrpSpPr>
          <p:grpSpPr bwMode="auto">
            <a:xfrm>
              <a:off x="4070" y="1982"/>
              <a:ext cx="240" cy="240"/>
              <a:chOff x="480" y="542"/>
              <a:chExt cx="240" cy="240"/>
            </a:xfrm>
          </p:grpSpPr>
          <p:sp>
            <p:nvSpPr>
              <p:cNvPr id="50229" name="Rectangle 53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22225">
                <a:solidFill>
                  <a:srgbClr val="FF33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230" name="Oval 54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22225">
                <a:solidFill>
                  <a:srgbClr val="FF33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50237" name="Line 61"/>
          <p:cNvSpPr>
            <a:spLocks noChangeShapeType="1"/>
          </p:cNvSpPr>
          <p:nvPr/>
        </p:nvSpPr>
        <p:spPr bwMode="auto">
          <a:xfrm>
            <a:off x="1553675" y="4154486"/>
            <a:ext cx="6248400" cy="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triangl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50250" name="Group 74"/>
          <p:cNvGrpSpPr>
            <a:grpSpLocks/>
          </p:cNvGrpSpPr>
          <p:nvPr/>
        </p:nvGrpSpPr>
        <p:grpSpPr bwMode="auto">
          <a:xfrm>
            <a:off x="1982301" y="3697286"/>
            <a:ext cx="5394325" cy="457200"/>
            <a:chOff x="1182" y="2400"/>
            <a:chExt cx="3398" cy="288"/>
          </a:xfrm>
        </p:grpSpPr>
        <p:sp>
          <p:nvSpPr>
            <p:cNvPr id="50238" name="Rectangle 62"/>
            <p:cNvSpPr>
              <a:spLocks noChangeArrowheads="1"/>
            </p:cNvSpPr>
            <p:nvPr/>
          </p:nvSpPr>
          <p:spPr bwMode="auto">
            <a:xfrm>
              <a:off x="1182" y="2400"/>
              <a:ext cx="144" cy="288"/>
            </a:xfrm>
            <a:prstGeom prst="rect">
              <a:avLst/>
            </a:prstGeom>
            <a:solidFill>
              <a:srgbClr val="0000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0241" name="Rectangle 65"/>
            <p:cNvSpPr>
              <a:spLocks noChangeArrowheads="1"/>
            </p:cNvSpPr>
            <p:nvPr/>
          </p:nvSpPr>
          <p:spPr bwMode="auto">
            <a:xfrm>
              <a:off x="1968" y="2448"/>
              <a:ext cx="144" cy="240"/>
            </a:xfrm>
            <a:prstGeom prst="rect">
              <a:avLst/>
            </a:prstGeom>
            <a:solidFill>
              <a:srgbClr val="0000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0242" name="Rectangle 66"/>
            <p:cNvSpPr>
              <a:spLocks noChangeArrowheads="1"/>
            </p:cNvSpPr>
            <p:nvPr/>
          </p:nvSpPr>
          <p:spPr bwMode="auto">
            <a:xfrm>
              <a:off x="4436" y="2448"/>
              <a:ext cx="144" cy="240"/>
            </a:xfrm>
            <a:prstGeom prst="rect">
              <a:avLst/>
            </a:prstGeom>
            <a:solidFill>
              <a:srgbClr val="0000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0243" name="Rectangle 67"/>
            <p:cNvSpPr>
              <a:spLocks noChangeArrowheads="1"/>
            </p:cNvSpPr>
            <p:nvPr/>
          </p:nvSpPr>
          <p:spPr bwMode="auto">
            <a:xfrm>
              <a:off x="2784" y="2671"/>
              <a:ext cx="144" cy="17"/>
            </a:xfrm>
            <a:prstGeom prst="rect">
              <a:avLst/>
            </a:prstGeom>
            <a:solidFill>
              <a:srgbClr val="0000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0244" name="Rectangle 68"/>
            <p:cNvSpPr>
              <a:spLocks noChangeArrowheads="1"/>
            </p:cNvSpPr>
            <p:nvPr/>
          </p:nvSpPr>
          <p:spPr bwMode="auto">
            <a:xfrm>
              <a:off x="3623" y="2671"/>
              <a:ext cx="144" cy="17"/>
            </a:xfrm>
            <a:prstGeom prst="rect">
              <a:avLst/>
            </a:prstGeom>
            <a:solidFill>
              <a:srgbClr val="0000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50245" name="Line 69"/>
          <p:cNvSpPr>
            <a:spLocks noChangeShapeType="1"/>
          </p:cNvSpPr>
          <p:nvPr/>
        </p:nvSpPr>
        <p:spPr bwMode="auto">
          <a:xfrm flipV="1">
            <a:off x="1561612" y="3621086"/>
            <a:ext cx="0" cy="53340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triangl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0246" name="Text Box 70"/>
          <p:cNvSpPr txBox="1">
            <a:spLocks noChangeArrowheads="1"/>
          </p:cNvSpPr>
          <p:nvPr/>
        </p:nvSpPr>
        <p:spPr bwMode="auto">
          <a:xfrm>
            <a:off x="7930662" y="3933824"/>
            <a:ext cx="8382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ea typeface="宋体" panose="02010600030101010101" pitchFamily="2" charset="-122"/>
              </a:rPr>
              <a:t>time</a:t>
            </a:r>
          </a:p>
        </p:txBody>
      </p:sp>
      <p:sp>
        <p:nvSpPr>
          <p:cNvPr id="50247" name="Text Box 71"/>
          <p:cNvSpPr txBox="1">
            <a:spLocks noChangeArrowheads="1"/>
          </p:cNvSpPr>
          <p:nvPr/>
        </p:nvSpPr>
        <p:spPr bwMode="auto">
          <a:xfrm>
            <a:off x="258275" y="3544887"/>
            <a:ext cx="12192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1600" dirty="0">
                <a:ea typeface="宋体" panose="02010600030101010101" pitchFamily="2" charset="-122"/>
              </a:rPr>
              <a:t>inlier probability</a:t>
            </a:r>
          </a:p>
        </p:txBody>
      </p:sp>
      <p:sp>
        <p:nvSpPr>
          <p:cNvPr id="50249" name="Rectangle 73"/>
          <p:cNvSpPr>
            <a:spLocks noChangeArrowheads="1"/>
          </p:cNvSpPr>
          <p:nvPr/>
        </p:nvSpPr>
        <p:spPr bwMode="auto">
          <a:xfrm>
            <a:off x="4007950" y="2249486"/>
            <a:ext cx="2590800" cy="2057400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0251" name="Text Box 75"/>
          <p:cNvSpPr txBox="1">
            <a:spLocks noChangeArrowheads="1"/>
          </p:cNvSpPr>
          <p:nvPr/>
        </p:nvSpPr>
        <p:spPr bwMode="auto">
          <a:xfrm>
            <a:off x="4601675" y="3621086"/>
            <a:ext cx="1371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400">
                <a:solidFill>
                  <a:srgbClr val="EA3800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Outliers</a:t>
            </a:r>
          </a:p>
        </p:txBody>
      </p:sp>
    </p:spTree>
    <p:extLst>
      <p:ext uri="{BB962C8B-B14F-4D97-AF65-F5344CB8AC3E}">
        <p14:creationId xmlns:p14="http://schemas.microsoft.com/office/powerpoint/2010/main" val="42695965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6" name="Text Box 6"/>
          <p:cNvSpPr txBox="1">
            <a:spLocks noChangeArrowheads="1"/>
          </p:cNvSpPr>
          <p:nvPr/>
        </p:nvSpPr>
        <p:spPr bwMode="auto">
          <a:xfrm>
            <a:off x="1600200" y="6248401"/>
            <a:ext cx="6400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solidFill>
                  <a:srgbClr val="FF9933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Without</a:t>
            </a: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 adaptive region of support and trajectory pruning</a:t>
            </a:r>
          </a:p>
        </p:txBody>
      </p:sp>
      <p:sp>
        <p:nvSpPr>
          <p:cNvPr id="51207" name="Text Box 7"/>
          <p:cNvSpPr txBox="1">
            <a:spLocks noChangeArrowheads="1"/>
          </p:cNvSpPr>
          <p:nvPr/>
        </p:nvSpPr>
        <p:spPr bwMode="auto">
          <a:xfrm>
            <a:off x="1914525" y="6248401"/>
            <a:ext cx="6172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solidFill>
                  <a:srgbClr val="66FF33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With</a:t>
            </a: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 adaptive region of support and trajectory pruning</a:t>
            </a:r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Comparison </a:t>
            </a:r>
          </a:p>
        </p:txBody>
      </p:sp>
      <p:pic>
        <p:nvPicPr>
          <p:cNvPr id="5120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754188"/>
            <a:ext cx="6618288" cy="4386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05" name="Picture 5" descr="Match_013"/>
          <p:cNvPicPr>
            <a:picLocks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752600"/>
            <a:ext cx="6618288" cy="438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7829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6" grpId="0"/>
      <p:bldP spid="5120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144340"/>
            <a:ext cx="10972800" cy="914400"/>
          </a:xfrm>
        </p:spPr>
        <p:txBody>
          <a:bodyPr>
            <a:normAutofit fontScale="90000"/>
          </a:bodyPr>
          <a:lstStyle/>
          <a:p>
            <a:r>
              <a:rPr lang="en-US" altLang="zh-CN" dirty="0">
                <a:ea typeface="宋体" panose="02010600030101010101" pitchFamily="2" charset="-122"/>
              </a:rPr>
              <a:t>Cluster trajectories based on normalized complex correlation</a:t>
            </a:r>
          </a:p>
        </p:txBody>
      </p:sp>
      <p:sp>
        <p:nvSpPr>
          <p:cNvPr id="145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905000"/>
            <a:ext cx="4986337" cy="4648200"/>
          </a:xfrm>
        </p:spPr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The similarity metric should be independent of phase and magnitude</a:t>
            </a:r>
          </a:p>
          <a:p>
            <a:r>
              <a:rPr lang="en-US" altLang="zh-CN">
                <a:ea typeface="宋体" panose="02010600030101010101" pitchFamily="2" charset="-122"/>
              </a:rPr>
              <a:t>Normalized complex correlation</a:t>
            </a:r>
          </a:p>
        </p:txBody>
      </p:sp>
      <p:grpSp>
        <p:nvGrpSpPr>
          <p:cNvPr id="145423" name="Group 15"/>
          <p:cNvGrpSpPr>
            <a:grpSpLocks/>
          </p:cNvGrpSpPr>
          <p:nvPr/>
        </p:nvGrpSpPr>
        <p:grpSpPr bwMode="auto">
          <a:xfrm>
            <a:off x="5900737" y="2057400"/>
            <a:ext cx="3254375" cy="2438400"/>
            <a:chOff x="3168" y="2496"/>
            <a:chExt cx="2400" cy="1536"/>
          </a:xfrm>
        </p:grpSpPr>
        <p:pic>
          <p:nvPicPr>
            <p:cNvPr id="145412" name="Picture 4" descr="mo magnific oct 25 096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68" y="2496"/>
              <a:ext cx="2400" cy="15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145413" name="Group 5"/>
            <p:cNvGrpSpPr>
              <a:grpSpLocks/>
            </p:cNvGrpSpPr>
            <p:nvPr/>
          </p:nvGrpSpPr>
          <p:grpSpPr bwMode="auto">
            <a:xfrm>
              <a:off x="3212" y="3176"/>
              <a:ext cx="388" cy="178"/>
              <a:chOff x="332" y="3224"/>
              <a:chExt cx="388" cy="178"/>
            </a:xfrm>
          </p:grpSpPr>
          <p:sp>
            <p:nvSpPr>
              <p:cNvPr id="145414" name="Rectangle 6"/>
              <p:cNvSpPr>
                <a:spLocks noChangeArrowheads="1"/>
              </p:cNvSpPr>
              <p:nvPr/>
            </p:nvSpPr>
            <p:spPr bwMode="auto">
              <a:xfrm>
                <a:off x="332" y="3224"/>
                <a:ext cx="388" cy="178"/>
              </a:xfrm>
              <a:prstGeom prst="rect">
                <a:avLst/>
              </a:prstGeom>
              <a:noFill/>
              <a:ln w="25400">
                <a:solidFill>
                  <a:srgbClr val="FFFF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45415" name="Oval 7"/>
              <p:cNvSpPr>
                <a:spLocks noChangeAspect="1" noChangeArrowheads="1"/>
              </p:cNvSpPr>
              <p:nvPr/>
            </p:nvSpPr>
            <p:spPr bwMode="auto">
              <a:xfrm>
                <a:off x="516" y="3300"/>
                <a:ext cx="29" cy="29"/>
              </a:xfrm>
              <a:prstGeom prst="ellipse">
                <a:avLst/>
              </a:prstGeom>
              <a:solidFill>
                <a:srgbClr val="FFFF00"/>
              </a:solidFill>
              <a:ln w="9525">
                <a:solidFill>
                  <a:srgbClr val="003366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145416" name="Group 8"/>
            <p:cNvGrpSpPr>
              <a:grpSpLocks/>
            </p:cNvGrpSpPr>
            <p:nvPr/>
          </p:nvGrpSpPr>
          <p:grpSpPr bwMode="auto">
            <a:xfrm>
              <a:off x="3961" y="3304"/>
              <a:ext cx="220" cy="255"/>
              <a:chOff x="1081" y="3352"/>
              <a:chExt cx="220" cy="255"/>
            </a:xfrm>
          </p:grpSpPr>
          <p:sp>
            <p:nvSpPr>
              <p:cNvPr id="145417" name="Rectangle 9"/>
              <p:cNvSpPr>
                <a:spLocks noChangeArrowheads="1"/>
              </p:cNvSpPr>
              <p:nvPr/>
            </p:nvSpPr>
            <p:spPr bwMode="auto">
              <a:xfrm>
                <a:off x="1081" y="3352"/>
                <a:ext cx="220" cy="255"/>
              </a:xfrm>
              <a:prstGeom prst="rect">
                <a:avLst/>
              </a:prstGeom>
              <a:noFill/>
              <a:ln w="25400">
                <a:solidFill>
                  <a:srgbClr val="00FF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45418" name="Oval 10"/>
              <p:cNvSpPr>
                <a:spLocks noChangeAspect="1" noChangeArrowheads="1"/>
              </p:cNvSpPr>
              <p:nvPr/>
            </p:nvSpPr>
            <p:spPr bwMode="auto">
              <a:xfrm>
                <a:off x="1182" y="3475"/>
                <a:ext cx="29" cy="29"/>
              </a:xfrm>
              <a:prstGeom prst="ellipse">
                <a:avLst/>
              </a:prstGeom>
              <a:solidFill>
                <a:srgbClr val="00FF00"/>
              </a:solidFill>
              <a:ln w="9525">
                <a:solidFill>
                  <a:srgbClr val="00008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145419" name="Group 11"/>
            <p:cNvGrpSpPr>
              <a:grpSpLocks/>
            </p:cNvGrpSpPr>
            <p:nvPr/>
          </p:nvGrpSpPr>
          <p:grpSpPr bwMode="auto">
            <a:xfrm>
              <a:off x="4401" y="3006"/>
              <a:ext cx="396" cy="170"/>
              <a:chOff x="1521" y="3054"/>
              <a:chExt cx="396" cy="170"/>
            </a:xfrm>
          </p:grpSpPr>
          <p:sp>
            <p:nvSpPr>
              <p:cNvPr id="145420" name="Rectangle 12"/>
              <p:cNvSpPr>
                <a:spLocks noChangeArrowheads="1"/>
              </p:cNvSpPr>
              <p:nvPr/>
            </p:nvSpPr>
            <p:spPr bwMode="auto">
              <a:xfrm>
                <a:off x="1521" y="3054"/>
                <a:ext cx="396" cy="170"/>
              </a:xfrm>
              <a:prstGeom prst="rect">
                <a:avLst/>
              </a:prstGeom>
              <a:noFill/>
              <a:ln w="25400">
                <a:solidFill>
                  <a:srgbClr val="FF33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3300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45421" name="Oval 13"/>
              <p:cNvSpPr>
                <a:spLocks noChangeAspect="1" noChangeArrowheads="1"/>
              </p:cNvSpPr>
              <p:nvPr/>
            </p:nvSpPr>
            <p:spPr bwMode="auto">
              <a:xfrm>
                <a:off x="1699" y="3126"/>
                <a:ext cx="29" cy="29"/>
              </a:xfrm>
              <a:prstGeom prst="ellipse">
                <a:avLst/>
              </a:prstGeom>
              <a:solidFill>
                <a:srgbClr val="FF0000"/>
              </a:solidFill>
              <a:ln w="9525">
                <a:solidFill>
                  <a:srgbClr val="00008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aphicFrame>
        <p:nvGraphicFramePr>
          <p:cNvPr id="145422" name="Objec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18218765"/>
              </p:ext>
            </p:extLst>
          </p:nvPr>
        </p:nvGraphicFramePr>
        <p:xfrm>
          <a:off x="1100136" y="4572001"/>
          <a:ext cx="4286250" cy="873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2679480" imgH="545760" progId="Equation.3">
                  <p:embed/>
                </p:oleObj>
              </mc:Choice>
              <mc:Fallback>
                <p:oleObj name="Equation" r:id="rId3" imgW="2679480" imgH="54576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00136" y="4572001"/>
                        <a:ext cx="4286250" cy="873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337472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71" name="Picture 27" descr="AffinityMatrix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225" y="3048000"/>
            <a:ext cx="2286000" cy="2286000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972" name="Picture 28" descr="ClusteringMatrix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225" y="3048000"/>
            <a:ext cx="2286000" cy="2286000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Spectral Clustering</a:t>
            </a:r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400"/>
              </a:spcBef>
              <a:spcAft>
                <a:spcPts val="400"/>
              </a:spcAft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82973" name="Text Box 29"/>
          <p:cNvSpPr txBox="1">
            <a:spLocks noChangeArrowheads="1"/>
          </p:cNvSpPr>
          <p:nvPr/>
        </p:nvSpPr>
        <p:spPr bwMode="auto">
          <a:xfrm>
            <a:off x="1114425" y="5424488"/>
            <a:ext cx="1981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Affinity matrix</a:t>
            </a:r>
          </a:p>
        </p:txBody>
      </p:sp>
      <p:sp>
        <p:nvSpPr>
          <p:cNvPr id="82974" name="Text Box 30"/>
          <p:cNvSpPr txBox="1">
            <a:spLocks noChangeArrowheads="1"/>
          </p:cNvSpPr>
          <p:nvPr/>
        </p:nvSpPr>
        <p:spPr bwMode="auto">
          <a:xfrm>
            <a:off x="3933825" y="5410200"/>
            <a:ext cx="19812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Clustering</a:t>
            </a:r>
          </a:p>
        </p:txBody>
      </p:sp>
      <p:pic>
        <p:nvPicPr>
          <p:cNvPr id="82975" name="Picture 31" descr="ClusteringReorderedAffinityMatrix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3048000"/>
            <a:ext cx="2286000" cy="2286000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976" name="Text Box 32"/>
          <p:cNvSpPr txBox="1">
            <a:spLocks noChangeArrowheads="1"/>
          </p:cNvSpPr>
          <p:nvPr/>
        </p:nvSpPr>
        <p:spPr bwMode="auto">
          <a:xfrm>
            <a:off x="6172200" y="5410200"/>
            <a:ext cx="31242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Reordering of affinity matrix</a:t>
            </a:r>
          </a:p>
        </p:txBody>
      </p:sp>
      <p:pic>
        <p:nvPicPr>
          <p:cNvPr id="82977" name="Picture 33" descr="ReorderedAffinityMatrix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3048000"/>
            <a:ext cx="2286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979" name="Text Box 35"/>
          <p:cNvSpPr txBox="1">
            <a:spLocks noChangeArrowheads="1"/>
          </p:cNvSpPr>
          <p:nvPr/>
        </p:nvSpPr>
        <p:spPr bwMode="auto">
          <a:xfrm>
            <a:off x="3962400" y="2528888"/>
            <a:ext cx="1981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 dirty="0">
                <a:latin typeface="Arial" panose="020B0604020202020204" pitchFamily="34" charset="0"/>
                <a:ea typeface="宋体" panose="02010600030101010101" pitchFamily="2" charset="-122"/>
              </a:rPr>
              <a:t>Two clusters</a:t>
            </a:r>
          </a:p>
        </p:txBody>
      </p:sp>
      <p:grpSp>
        <p:nvGrpSpPr>
          <p:cNvPr id="82986" name="Group 42"/>
          <p:cNvGrpSpPr>
            <a:grpSpLocks/>
          </p:cNvGrpSpPr>
          <p:nvPr/>
        </p:nvGrpSpPr>
        <p:grpSpPr bwMode="auto">
          <a:xfrm>
            <a:off x="457200" y="2528887"/>
            <a:ext cx="2895600" cy="2743200"/>
            <a:chOff x="120" y="1728"/>
            <a:chExt cx="1824" cy="1728"/>
          </a:xfrm>
        </p:grpSpPr>
        <p:sp>
          <p:nvSpPr>
            <p:cNvPr id="82982" name="Line 38"/>
            <p:cNvSpPr>
              <a:spLocks noChangeShapeType="1"/>
            </p:cNvSpPr>
            <p:nvPr/>
          </p:nvSpPr>
          <p:spPr bwMode="auto">
            <a:xfrm>
              <a:off x="408" y="1968"/>
              <a:ext cx="153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triangle" w="lg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2983" name="Text Box 39"/>
            <p:cNvSpPr txBox="1">
              <a:spLocks noChangeArrowheads="1"/>
            </p:cNvSpPr>
            <p:nvPr/>
          </p:nvSpPr>
          <p:spPr bwMode="auto">
            <a:xfrm>
              <a:off x="504" y="1728"/>
              <a:ext cx="115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altLang="zh-CN">
                  <a:latin typeface="Arial" panose="020B0604020202020204" pitchFamily="34" charset="0"/>
                  <a:ea typeface="宋体" panose="02010600030101010101" pitchFamily="2" charset="-122"/>
                </a:rPr>
                <a:t>Trajectory</a:t>
              </a:r>
            </a:p>
          </p:txBody>
        </p:sp>
        <p:sp>
          <p:nvSpPr>
            <p:cNvPr id="82984" name="Line 40"/>
            <p:cNvSpPr>
              <a:spLocks noChangeShapeType="1"/>
            </p:cNvSpPr>
            <p:nvPr/>
          </p:nvSpPr>
          <p:spPr bwMode="auto">
            <a:xfrm>
              <a:off x="408" y="1968"/>
              <a:ext cx="0" cy="148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triangle" w="lg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2985" name="Text Box 41"/>
            <p:cNvSpPr txBox="1">
              <a:spLocks noChangeArrowheads="1"/>
            </p:cNvSpPr>
            <p:nvPr/>
          </p:nvSpPr>
          <p:spPr bwMode="auto">
            <a:xfrm rot="16200000">
              <a:off x="-220" y="2164"/>
              <a:ext cx="91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altLang="zh-CN">
                  <a:latin typeface="Arial" panose="020B0604020202020204" pitchFamily="34" charset="0"/>
                  <a:ea typeface="宋体" panose="02010600030101010101" pitchFamily="2" charset="-122"/>
                </a:rPr>
                <a:t>Trajectory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78279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2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29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3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00195 -0.00023 L 0.22734 -1.11111E-6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829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26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2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29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29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829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74" grpId="0"/>
      <p:bldP spid="82976" grpId="0"/>
      <p:bldP spid="8297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Clustering Results</a:t>
            </a:r>
          </a:p>
        </p:txBody>
      </p:sp>
      <p:pic>
        <p:nvPicPr>
          <p:cNvPr id="53252" name="Picture 4" descr="Frame_01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828800"/>
            <a:ext cx="6704012" cy="444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76960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809624" y="4264025"/>
            <a:ext cx="220980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Flow vectors of clustered sparse feature points</a:t>
            </a:r>
          </a:p>
        </p:txBody>
      </p:sp>
      <p:pic>
        <p:nvPicPr>
          <p:cNvPr id="80907" name="Picture 11" descr="half_FlowVecto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1828800"/>
            <a:ext cx="5305425" cy="4419600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808037" y="4265614"/>
            <a:ext cx="2133600" cy="91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Dense optical flow field of </a:t>
            </a:r>
            <a:r>
              <a:rPr lang="en-US" altLang="zh-CN">
                <a:solidFill>
                  <a:srgbClr val="66FF66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cluster 1 (leaves)</a:t>
            </a:r>
          </a:p>
        </p:txBody>
      </p:sp>
      <p:sp>
        <p:nvSpPr>
          <p:cNvPr id="80898" name="Text Box 2"/>
          <p:cNvSpPr txBox="1">
            <a:spLocks noChangeArrowheads="1"/>
          </p:cNvSpPr>
          <p:nvPr/>
        </p:nvSpPr>
        <p:spPr bwMode="auto">
          <a:xfrm>
            <a:off x="808037" y="4265614"/>
            <a:ext cx="2133600" cy="91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Dense optical flow field of </a:t>
            </a:r>
            <a:r>
              <a:rPr lang="en-US" altLang="zh-CN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cluster 2 (swing)</a:t>
            </a:r>
          </a:p>
        </p:txBody>
      </p:sp>
      <p:sp>
        <p:nvSpPr>
          <p:cNvPr id="80901" name="Rectangle 5"/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8458200" cy="914400"/>
          </a:xfrm>
        </p:spPr>
        <p:txBody>
          <a:bodyPr>
            <a:normAutofit fontScale="90000"/>
          </a:bodyPr>
          <a:lstStyle/>
          <a:p>
            <a:r>
              <a:rPr lang="en-US" altLang="zh-CN" dirty="0">
                <a:ea typeface="宋体" panose="02010600030101010101" pitchFamily="2" charset="-122"/>
              </a:rPr>
              <a:t>From Sparse Feature Points to Dense Optical Flow Field</a:t>
            </a:r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838199" y="5686426"/>
            <a:ext cx="1981200" cy="696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20000"/>
              </a:spcBef>
            </a:pPr>
            <a:r>
              <a:rPr lang="en-US" altLang="zh-CN">
                <a:solidFill>
                  <a:srgbClr val="66FF66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Cluster 1: leaves</a:t>
            </a:r>
          </a:p>
          <a:p>
            <a:pPr>
              <a:spcBef>
                <a:spcPct val="20000"/>
              </a:spcBef>
            </a:pPr>
            <a:r>
              <a:rPr lang="en-US" altLang="zh-CN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Cluster 2: swing</a:t>
            </a:r>
          </a:p>
        </p:txBody>
      </p:sp>
      <p:sp>
        <p:nvSpPr>
          <p:cNvPr id="80906" name="Rectangle 10"/>
          <p:cNvSpPr>
            <a:spLocks noGrp="1" noChangeArrowheads="1"/>
          </p:cNvSpPr>
          <p:nvPr>
            <p:ph type="body" idx="1"/>
          </p:nvPr>
        </p:nvSpPr>
        <p:spPr>
          <a:xfrm>
            <a:off x="471488" y="1752600"/>
            <a:ext cx="3081337" cy="4648200"/>
          </a:xfrm>
          <a:noFill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buNone/>
            </a:pPr>
            <a:r>
              <a:rPr lang="en-US" altLang="zh-CN" sz="2400" dirty="0">
                <a:ea typeface="宋体" panose="02010600030101010101" pitchFamily="2" charset="-122"/>
              </a:rPr>
              <a:t>Interpolate dense optical flow field using locally weighted linear regression </a:t>
            </a:r>
          </a:p>
        </p:txBody>
      </p:sp>
      <p:pic>
        <p:nvPicPr>
          <p:cNvPr id="80908" name="Picture 12" descr="half_DenseFlowField_cluster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1828800"/>
            <a:ext cx="5305425" cy="4419600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909" name="Picture 13" descr="half_DenseFlowField_cluster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1828800"/>
            <a:ext cx="5305425" cy="4419600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2760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4" grpId="0"/>
      <p:bldP spid="80904" grpId="1"/>
      <p:bldP spid="80904" grpId="2"/>
      <p:bldP spid="80905" grpId="0"/>
      <p:bldP spid="80905" grpId="1"/>
      <p:bldP spid="8089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Motion Layer Assignment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600200"/>
            <a:ext cx="8643937" cy="4648200"/>
          </a:xfrm>
        </p:spPr>
        <p:txBody>
          <a:bodyPr/>
          <a:lstStyle/>
          <a:p>
            <a:pPr>
              <a:lnSpc>
                <a:spcPct val="105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Assign each pixel to a motion cluster layer, using four cues:</a:t>
            </a:r>
          </a:p>
          <a:p>
            <a:pPr lvl="1">
              <a:lnSpc>
                <a:spcPct val="105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altLang="zh-CN" sz="2000" b="1" dirty="0">
                <a:ea typeface="宋体" panose="02010600030101010101" pitchFamily="2" charset="-122"/>
              </a:rPr>
              <a:t>Motion likelihood</a:t>
            </a:r>
            <a:r>
              <a:rPr lang="en-US" altLang="zh-CN" sz="2000" dirty="0">
                <a:ea typeface="宋体" panose="02010600030101010101" pitchFamily="2" charset="-122"/>
              </a:rPr>
              <a:t>—consistency of pixel’s intensity if it moves with the motion of a given layer (dense optical flow field)</a:t>
            </a:r>
          </a:p>
          <a:p>
            <a:pPr lvl="1">
              <a:lnSpc>
                <a:spcPct val="105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altLang="zh-CN" sz="2000" b="1" dirty="0">
                <a:ea typeface="宋体" panose="02010600030101010101" pitchFamily="2" charset="-122"/>
              </a:rPr>
              <a:t>Color likelihood</a:t>
            </a:r>
            <a:r>
              <a:rPr lang="en-US" altLang="zh-CN" sz="2000" dirty="0">
                <a:ea typeface="宋体" panose="02010600030101010101" pitchFamily="2" charset="-122"/>
              </a:rPr>
              <a:t>—consistency of the color in a layer</a:t>
            </a:r>
          </a:p>
          <a:p>
            <a:pPr lvl="1">
              <a:lnSpc>
                <a:spcPct val="105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altLang="zh-CN" sz="2000" b="1" dirty="0">
                <a:ea typeface="宋体" panose="02010600030101010101" pitchFamily="2" charset="-122"/>
              </a:rPr>
              <a:t>Spatial connectivity</a:t>
            </a:r>
            <a:r>
              <a:rPr lang="en-US" altLang="zh-CN" sz="2000" dirty="0">
                <a:ea typeface="宋体" panose="02010600030101010101" pitchFamily="2" charset="-122"/>
              </a:rPr>
              <a:t>—adjacent pixels favored to belong the same group</a:t>
            </a:r>
          </a:p>
          <a:p>
            <a:pPr lvl="1">
              <a:lnSpc>
                <a:spcPct val="105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altLang="zh-CN" sz="2000" b="1" dirty="0">
                <a:ea typeface="宋体" panose="02010600030101010101" pitchFamily="2" charset="-122"/>
              </a:rPr>
              <a:t>Temporal coherence</a:t>
            </a:r>
            <a:r>
              <a:rPr lang="en-US" altLang="zh-CN" sz="2000" dirty="0">
                <a:ea typeface="宋体" panose="02010600030101010101" pitchFamily="2" charset="-122"/>
              </a:rPr>
              <a:t>—label assignment stays constant over time</a:t>
            </a:r>
          </a:p>
          <a:p>
            <a:pPr>
              <a:lnSpc>
                <a:spcPct val="105000"/>
              </a:lnSpc>
              <a:spcBef>
                <a:spcPts val="1000"/>
              </a:spcBef>
              <a:spcAft>
                <a:spcPts val="500"/>
              </a:spcAft>
            </a:pPr>
            <a:r>
              <a:rPr lang="en-US" altLang="zh-CN" sz="2300" dirty="0">
                <a:ea typeface="宋体" panose="02010600030101010101" pitchFamily="2" charset="-122"/>
              </a:rPr>
              <a:t>Energy minimization using graph cuts</a:t>
            </a:r>
          </a:p>
          <a:p>
            <a:pPr lvl="1">
              <a:lnSpc>
                <a:spcPct val="105000"/>
              </a:lnSpc>
            </a:pPr>
            <a:endParaRPr lang="zh-CN" altLang="en-US" sz="2000" dirty="0"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36426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Segmentation Results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0292" y="1295400"/>
            <a:ext cx="8415337" cy="4648200"/>
          </a:xfrm>
        </p:spPr>
        <p:txBody>
          <a:bodyPr/>
          <a:lstStyle/>
          <a:p>
            <a:pPr marL="0" indent="0">
              <a:buNone/>
            </a:pPr>
            <a:r>
              <a:rPr lang="en-US" altLang="zh-CN" sz="2400" dirty="0">
                <a:ea typeface="宋体" panose="02010600030101010101" pitchFamily="2" charset="-122"/>
              </a:rPr>
              <a:t>	Two additional layers: static </a:t>
            </a:r>
            <a:r>
              <a:rPr lang="en-US" altLang="zh-CN" sz="2400" b="1" dirty="0">
                <a:solidFill>
                  <a:schemeClr val="tx1">
                    <a:lumMod val="50000"/>
                    <a:lumOff val="50000"/>
                  </a:schemeClr>
                </a:solidFill>
                <a:ea typeface="宋体" panose="02010600030101010101" pitchFamily="2" charset="-122"/>
              </a:rPr>
              <a:t>background</a:t>
            </a:r>
            <a:r>
              <a:rPr lang="en-US" altLang="zh-CN" sz="2400" dirty="0">
                <a:ea typeface="宋体" panose="02010600030101010101" pitchFamily="2" charset="-122"/>
              </a:rPr>
              <a:t> and </a:t>
            </a:r>
            <a:r>
              <a:rPr lang="en-US" altLang="zh-CN" sz="2400" b="1" dirty="0">
                <a:effectLst>
                  <a:outerShdw blurRad="38100" dist="38100" dir="2700000" algn="tl">
                    <a:srgbClr val="FFFFFF"/>
                  </a:outerShdw>
                </a:effectLst>
                <a:ea typeface="宋体" panose="02010600030101010101" pitchFamily="2" charset="-122"/>
              </a:rPr>
              <a:t>outlier</a:t>
            </a:r>
          </a:p>
        </p:txBody>
      </p:sp>
      <p:pic>
        <p:nvPicPr>
          <p:cNvPr id="57348" name="Picture 4" descr="Semgentation_0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5628" y="2286000"/>
            <a:ext cx="6324600" cy="419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94199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8686800" cy="914400"/>
          </a:xfrm>
        </p:spPr>
        <p:txBody>
          <a:bodyPr>
            <a:normAutofit fontScale="90000"/>
          </a:bodyPr>
          <a:lstStyle/>
          <a:p>
            <a:r>
              <a:rPr lang="en-US" altLang="zh-CN" sz="3300" dirty="0">
                <a:ea typeface="宋体" panose="02010600030101010101" pitchFamily="2" charset="-122"/>
              </a:rPr>
              <a:t>Layered Motion Representation for Motion Processing</a:t>
            </a:r>
          </a:p>
        </p:txBody>
      </p:sp>
      <p:pic>
        <p:nvPicPr>
          <p:cNvPr id="59401" name="Picture 9" descr="color_layer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1995489"/>
            <a:ext cx="1514475" cy="1004887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402" name="Picture 10" descr="color_layer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687" y="1995489"/>
            <a:ext cx="1516063" cy="1004887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403" name="Picture 11" descr="composelayer_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7" y="3138489"/>
            <a:ext cx="1516063" cy="1004887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404" name="Picture 12" descr="composelayer_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799" y="3138489"/>
            <a:ext cx="1516062" cy="1004887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405" name="Picture 13" descr="composelayer_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687" y="3138489"/>
            <a:ext cx="1516063" cy="1004887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406" name="Picture 1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7" y="4267200"/>
            <a:ext cx="1520825" cy="1004888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407" name="Picture 1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4267200"/>
            <a:ext cx="1520825" cy="1004888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408" name="Picture 1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687" y="4267200"/>
            <a:ext cx="1520825" cy="1004888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416" name="Picture 24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7" y="1995489"/>
            <a:ext cx="1516063" cy="1004887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9417" name="Text Box 25"/>
          <p:cNvSpPr txBox="1">
            <a:spLocks noChangeArrowheads="1"/>
          </p:cNvSpPr>
          <p:nvPr/>
        </p:nvSpPr>
        <p:spPr bwMode="auto">
          <a:xfrm>
            <a:off x="1214436" y="1571626"/>
            <a:ext cx="1600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Background</a:t>
            </a:r>
          </a:p>
        </p:txBody>
      </p:sp>
      <p:sp>
        <p:nvSpPr>
          <p:cNvPr id="59418" name="Text Box 26"/>
          <p:cNvSpPr txBox="1">
            <a:spLocks noChangeArrowheads="1"/>
          </p:cNvSpPr>
          <p:nvPr/>
        </p:nvSpPr>
        <p:spPr bwMode="auto">
          <a:xfrm>
            <a:off x="2928936" y="1571626"/>
            <a:ext cx="1600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Layer 1</a:t>
            </a:r>
          </a:p>
        </p:txBody>
      </p:sp>
      <p:sp>
        <p:nvSpPr>
          <p:cNvPr id="59419" name="Text Box 27"/>
          <p:cNvSpPr txBox="1">
            <a:spLocks noChangeArrowheads="1"/>
          </p:cNvSpPr>
          <p:nvPr/>
        </p:nvSpPr>
        <p:spPr bwMode="auto">
          <a:xfrm>
            <a:off x="4681536" y="1571626"/>
            <a:ext cx="1600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Layer 2</a:t>
            </a:r>
          </a:p>
        </p:txBody>
      </p:sp>
      <p:sp>
        <p:nvSpPr>
          <p:cNvPr id="59420" name="Text Box 28"/>
          <p:cNvSpPr txBox="1">
            <a:spLocks noChangeArrowheads="1"/>
          </p:cNvSpPr>
          <p:nvPr/>
        </p:nvSpPr>
        <p:spPr bwMode="auto">
          <a:xfrm>
            <a:off x="6548436" y="2305051"/>
            <a:ext cx="2362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Layer mask</a:t>
            </a:r>
          </a:p>
        </p:txBody>
      </p:sp>
      <p:sp>
        <p:nvSpPr>
          <p:cNvPr id="59422" name="Text Box 30"/>
          <p:cNvSpPr txBox="1">
            <a:spLocks noChangeArrowheads="1"/>
          </p:cNvSpPr>
          <p:nvPr/>
        </p:nvSpPr>
        <p:spPr bwMode="auto">
          <a:xfrm>
            <a:off x="6548436" y="3448051"/>
            <a:ext cx="2362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Occluding layers</a:t>
            </a:r>
          </a:p>
        </p:txBody>
      </p:sp>
      <p:sp>
        <p:nvSpPr>
          <p:cNvPr id="59423" name="Text Box 31"/>
          <p:cNvSpPr txBox="1">
            <a:spLocks noChangeArrowheads="1"/>
          </p:cNvSpPr>
          <p:nvPr/>
        </p:nvSpPr>
        <p:spPr bwMode="auto">
          <a:xfrm>
            <a:off x="6548436" y="4286250"/>
            <a:ext cx="236220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Appearance for each layer </a:t>
            </a:r>
            <a:r>
              <a:rPr lang="en-US" altLang="zh-CN">
                <a:solidFill>
                  <a:schemeClr val="accent1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before</a:t>
            </a: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 texture filling-in</a:t>
            </a:r>
          </a:p>
        </p:txBody>
      </p:sp>
      <p:sp>
        <p:nvSpPr>
          <p:cNvPr id="59424" name="Text Box 32"/>
          <p:cNvSpPr txBox="1">
            <a:spLocks noChangeArrowheads="1"/>
          </p:cNvSpPr>
          <p:nvPr/>
        </p:nvSpPr>
        <p:spPr bwMode="auto">
          <a:xfrm>
            <a:off x="6548436" y="5427664"/>
            <a:ext cx="2362200" cy="91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Appearance for each layer </a:t>
            </a:r>
            <a:r>
              <a:rPr lang="en-US" altLang="zh-CN">
                <a:solidFill>
                  <a:srgbClr val="66FF66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after</a:t>
            </a: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 texture filling-in</a:t>
            </a:r>
          </a:p>
        </p:txBody>
      </p:sp>
      <p:pic>
        <p:nvPicPr>
          <p:cNvPr id="59426" name="Picture 34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7037" y="5414964"/>
            <a:ext cx="1520825" cy="1004887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427" name="Picture 35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687" y="5411789"/>
            <a:ext cx="1520825" cy="1004887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428" name="Picture 36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2849" y="5411789"/>
            <a:ext cx="1517650" cy="1006475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9429" name="Group 37"/>
          <p:cNvGrpSpPr>
            <a:grpSpLocks/>
          </p:cNvGrpSpPr>
          <p:nvPr/>
        </p:nvGrpSpPr>
        <p:grpSpPr bwMode="auto">
          <a:xfrm>
            <a:off x="1212850" y="5411788"/>
            <a:ext cx="7697787" cy="1008062"/>
            <a:chOff x="719" y="3541"/>
            <a:chExt cx="4849" cy="635"/>
          </a:xfrm>
        </p:grpSpPr>
        <p:pic>
          <p:nvPicPr>
            <p:cNvPr id="59430" name="Picture 38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24" y="3544"/>
              <a:ext cx="956" cy="632"/>
            </a:xfrm>
            <a:prstGeom prst="rect">
              <a:avLst/>
            </a:prstGeom>
            <a:noFill/>
            <a:ln w="12700">
              <a:solidFill>
                <a:srgbClr val="FF99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9431" name="Picture 39"/>
            <p:cNvPicPr>
              <a:picLocks noChangeAspect="1" noChangeArrowheads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40" y="3543"/>
              <a:ext cx="956" cy="632"/>
            </a:xfrm>
            <a:prstGeom prst="rect">
              <a:avLst/>
            </a:prstGeom>
            <a:noFill/>
            <a:ln w="12700">
              <a:solidFill>
                <a:srgbClr val="FF99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9432" name="Text Box 40"/>
            <p:cNvSpPr txBox="1">
              <a:spLocks noChangeArrowheads="1"/>
            </p:cNvSpPr>
            <p:nvPr/>
          </p:nvSpPr>
          <p:spPr bwMode="auto">
            <a:xfrm>
              <a:off x="4080" y="3551"/>
              <a:ext cx="1488" cy="5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altLang="zh-CN">
                  <a:latin typeface="Arial" panose="020B0604020202020204" pitchFamily="34" charset="0"/>
                  <a:ea typeface="宋体" panose="02010600030101010101" pitchFamily="2" charset="-122"/>
                </a:rPr>
                <a:t>Appearance for each layer </a:t>
              </a:r>
              <a:r>
                <a:rPr lang="en-US" altLang="zh-CN">
                  <a:solidFill>
                    <a:srgbClr val="66FF66"/>
                  </a:solidFill>
                  <a:latin typeface="Arial" panose="020B0604020202020204" pitchFamily="34" charset="0"/>
                  <a:ea typeface="宋体" panose="02010600030101010101" pitchFamily="2" charset="-122"/>
                </a:rPr>
                <a:t>after</a:t>
              </a:r>
              <a:r>
                <a:rPr lang="en-US" altLang="zh-CN">
                  <a:latin typeface="Arial" panose="020B0604020202020204" pitchFamily="34" charset="0"/>
                  <a:ea typeface="宋体" panose="02010600030101010101" pitchFamily="2" charset="-122"/>
                </a:rPr>
                <a:t> </a:t>
              </a:r>
              <a:r>
                <a:rPr lang="en-US" altLang="zh-CN">
                  <a:solidFill>
                    <a:srgbClr val="66FF66"/>
                  </a:solidFill>
                  <a:latin typeface="Arial" panose="020B0604020202020204" pitchFamily="34" charset="0"/>
                  <a:ea typeface="宋体" panose="02010600030101010101" pitchFamily="2" charset="-122"/>
                </a:rPr>
                <a:t>user editing</a:t>
              </a:r>
            </a:p>
          </p:txBody>
        </p:sp>
        <p:pic>
          <p:nvPicPr>
            <p:cNvPr id="59433" name="Picture 41"/>
            <p:cNvPicPr>
              <a:picLocks noChangeAspect="1" noChangeArrowheads="1"/>
            </p:cNvPicPr>
            <p:nvPr/>
          </p:nvPicPr>
          <p:blipFill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9" y="3541"/>
              <a:ext cx="956" cy="634"/>
            </a:xfrm>
            <a:prstGeom prst="rect">
              <a:avLst/>
            </a:prstGeom>
            <a:noFill/>
            <a:ln w="12700">
              <a:solidFill>
                <a:srgbClr val="FF99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020581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422" grpId="0"/>
      <p:bldP spid="59423" grpId="0"/>
      <p:bldP spid="59424" grpId="0"/>
      <p:bldP spid="59424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194" name="Sarah_smooth">
            <a:hlinkClick r:id="" action="ppaction://media"/>
          </p:cNvPr>
          <p:cNvPicPr>
            <a:picLocks noChangeAspect="1" noChangeArrowheads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1752600" y="1524000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026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099" fill="hold"/>
                                        <p:tgtEl>
                                          <p:spTgt spid="9319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93194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72" name="FredoFace">
            <a:hlinkClick r:id="" action="ppaction://media"/>
          </p:cNvPr>
          <p:cNvPicPr>
            <a:picLocks noChangeAspect="1" noChangeArrowheads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1066800" y="1219200"/>
            <a:ext cx="7886700" cy="4421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1922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33" fill="hold"/>
                                        <p:tgtEl>
                                          <p:spTgt spid="6247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733" fill="hold"/>
                                        <p:tgtEl>
                                          <p:spTgt spid="6247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1" repeatCount="indefinite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247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24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6247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472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 of point tracking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8229600" cy="5135563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Good: applies to any motion</a:t>
            </a:r>
          </a:p>
          <a:p>
            <a:endParaRPr lang="en-US" dirty="0"/>
          </a:p>
          <a:p>
            <a:r>
              <a:rPr lang="en-US" dirty="0"/>
              <a:t>Bad: requires accurate point tracking, clustering and texture synthesis, so likely to fail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6500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0341" y="2071810"/>
            <a:ext cx="8955883" cy="1069975"/>
          </a:xfrm>
        </p:spPr>
        <p:txBody>
          <a:bodyPr>
            <a:noAutofit/>
          </a:bodyPr>
          <a:lstStyle/>
          <a:p>
            <a:r>
              <a:rPr lang="en-US" sz="1800" b="1" dirty="0" err="1"/>
              <a:t>Eulerian</a:t>
            </a:r>
            <a:r>
              <a:rPr lang="en-US" sz="1800" b="1" dirty="0"/>
              <a:t> Video Magnification for Revealing Subtle Changes in the World</a:t>
            </a:r>
            <a:br>
              <a:rPr lang="en-US" sz="1800" b="1" dirty="0"/>
            </a:br>
            <a:r>
              <a:rPr lang="en-US" sz="1800" dirty="0"/>
              <a:t>Hao-Yu Wu, Michael Rubinstein, Eugene Shih, John </a:t>
            </a:r>
            <a:r>
              <a:rPr lang="en-US" sz="1800" dirty="0" err="1"/>
              <a:t>Guttag</a:t>
            </a:r>
            <a:r>
              <a:rPr lang="en-US" sz="1800" dirty="0"/>
              <a:t>, </a:t>
            </a:r>
            <a:r>
              <a:rPr lang="en-US" sz="1800" dirty="0" err="1"/>
              <a:t>Fredo</a:t>
            </a:r>
            <a:r>
              <a:rPr lang="en-US" sz="1800" dirty="0"/>
              <a:t> Durand, William T. Freeman</a:t>
            </a:r>
            <a:br>
              <a:rPr lang="en-US" sz="1800" dirty="0"/>
            </a:br>
            <a:r>
              <a:rPr lang="en-US" sz="1800" dirty="0"/>
              <a:t>ACM Transactions on Graphics, Volume 31, Number 4 (Proc. SIGGRAPH) 2012</a:t>
            </a:r>
          </a:p>
        </p:txBody>
      </p:sp>
      <p:sp>
        <p:nvSpPr>
          <p:cNvPr id="9" name="AutoShape 3" descr="http://people.csail.mit.edu/mrub/vidmag/images/teaser.jpg"/>
          <p:cNvSpPr>
            <a:spLocks noChangeAspect="1" noChangeArrowheads="1"/>
          </p:cNvSpPr>
          <p:nvPr/>
        </p:nvSpPr>
        <p:spPr bwMode="auto">
          <a:xfrm>
            <a:off x="341856" y="-126879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1790945" y="5675256"/>
            <a:ext cx="53270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Following slides based on </a:t>
            </a:r>
            <a:r>
              <a:rPr lang="en-US" dirty="0" err="1"/>
              <a:t>Siggraph</a:t>
            </a:r>
            <a:r>
              <a:rPr lang="en-US" dirty="0"/>
              <a:t> presentations:</a:t>
            </a:r>
          </a:p>
          <a:p>
            <a:r>
              <a:rPr lang="en-US" dirty="0">
                <a:hlinkClick r:id="rId3"/>
              </a:rPr>
              <a:t>http://people.csail.mit.edu/mrub/vidmag/</a:t>
            </a:r>
            <a:endParaRPr lang="en-US" dirty="0"/>
          </a:p>
          <a:p>
            <a:r>
              <a:rPr lang="en-US" dirty="0">
                <a:hlinkClick r:id="rId4"/>
              </a:rPr>
              <a:t>http://people.csail.mit.edu/nwadhwa/phase-video/</a:t>
            </a:r>
            <a:endParaRPr lang="en-US" dirty="0"/>
          </a:p>
          <a:p>
            <a:endParaRPr lang="en-US" dirty="0"/>
          </a:p>
        </p:txBody>
      </p:sp>
      <p:sp>
        <p:nvSpPr>
          <p:cNvPr id="11" name="Title 1"/>
          <p:cNvSpPr txBox="1">
            <a:spLocks/>
          </p:cNvSpPr>
          <p:nvPr/>
        </p:nvSpPr>
        <p:spPr bwMode="auto">
          <a:xfrm>
            <a:off x="643481" y="17584"/>
            <a:ext cx="82296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75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/>
            <a:r>
              <a:rPr lang="en-US" dirty="0"/>
              <a:t>Approach 2: </a:t>
            </a:r>
            <a:r>
              <a:rPr lang="en-US" dirty="0" err="1"/>
              <a:t>pixelwise</a:t>
            </a:r>
            <a:r>
              <a:rPr lang="en-US" dirty="0"/>
              <a:t> processing</a:t>
            </a:r>
          </a:p>
        </p:txBody>
      </p:sp>
      <p:sp>
        <p:nvSpPr>
          <p:cNvPr id="12" name="Title 1"/>
          <p:cNvSpPr txBox="1">
            <a:spLocks/>
          </p:cNvSpPr>
          <p:nvPr/>
        </p:nvSpPr>
        <p:spPr bwMode="auto">
          <a:xfrm>
            <a:off x="-23446" y="3446585"/>
            <a:ext cx="8955883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US" sz="1800" b="1" dirty="0"/>
              <a:t>Phase-based Video Motion Processing</a:t>
            </a:r>
          </a:p>
          <a:p>
            <a:r>
              <a:rPr lang="en-US" sz="1800" dirty="0"/>
              <a:t>Neal </a:t>
            </a:r>
            <a:r>
              <a:rPr lang="en-US" sz="1800" dirty="0" err="1"/>
              <a:t>Wadhwa</a:t>
            </a:r>
            <a:r>
              <a:rPr lang="en-US" sz="1800" dirty="0"/>
              <a:t>, Michael Rubinstein, </a:t>
            </a:r>
            <a:r>
              <a:rPr lang="en-US" sz="1800" dirty="0" err="1"/>
              <a:t>Fredo</a:t>
            </a:r>
            <a:r>
              <a:rPr lang="en-US" sz="1800" dirty="0"/>
              <a:t> Durand, William T. Freeman</a:t>
            </a:r>
          </a:p>
          <a:p>
            <a:r>
              <a:rPr lang="en-US" sz="1800" dirty="0"/>
              <a:t>ACM Transactions on Graphics, Volume 32, Number 4 (Proc. SIGGRAPH) 2013</a:t>
            </a:r>
          </a:p>
        </p:txBody>
      </p:sp>
    </p:spTree>
    <p:extLst>
      <p:ext uri="{BB962C8B-B14F-4D97-AF65-F5344CB8AC3E}">
        <p14:creationId xmlns:p14="http://schemas.microsoft.com/office/powerpoint/2010/main" val="34685504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8" name="Picture 2" descr="http://www.wallpapercube.com/water-wave_wallpapers_4563_1152x8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900518"/>
            <a:ext cx="3973702" cy="2455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Lagrangian</a:t>
            </a:r>
            <a:r>
              <a:rPr lang="en-US" dirty="0"/>
              <a:t> and </a:t>
            </a:r>
            <a:r>
              <a:rPr lang="en-US" dirty="0" err="1"/>
              <a:t>Eulerian</a:t>
            </a:r>
            <a:r>
              <a:rPr lang="en-US" dirty="0"/>
              <a:t> Perspectives: Fluid Dynamics</a:t>
            </a:r>
          </a:p>
        </p:txBody>
      </p:sp>
      <p:grpSp>
        <p:nvGrpSpPr>
          <p:cNvPr id="181" name="Group 180"/>
          <p:cNvGrpSpPr/>
          <p:nvPr/>
        </p:nvGrpSpPr>
        <p:grpSpPr>
          <a:xfrm>
            <a:off x="1219200" y="1639241"/>
            <a:ext cx="2870938" cy="1499276"/>
            <a:chOff x="1318319" y="1396324"/>
            <a:chExt cx="2870938" cy="1499276"/>
          </a:xfrm>
        </p:grpSpPr>
        <p:sp>
          <p:nvSpPr>
            <p:cNvPr id="9" name="TextBox 8"/>
            <p:cNvSpPr txBox="1"/>
            <p:nvPr/>
          </p:nvSpPr>
          <p:spPr>
            <a:xfrm>
              <a:off x="2621199" y="2273741"/>
              <a:ext cx="156805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 err="1"/>
                <a:t>Lagrangian</a:t>
              </a:r>
              <a:endParaRPr lang="en-US" sz="2000" b="1" dirty="0"/>
            </a:p>
          </p:txBody>
        </p:sp>
        <p:pic>
          <p:nvPicPr>
            <p:cNvPr id="219" name="Picture 6" descr="http://tenoch.scimexico.com/wp-content/uploads/2012/01/JosephLouisLagrange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318319" y="1396324"/>
              <a:ext cx="1226680" cy="14992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82" name="Group 181"/>
          <p:cNvGrpSpPr/>
          <p:nvPr/>
        </p:nvGrpSpPr>
        <p:grpSpPr>
          <a:xfrm>
            <a:off x="5706788" y="1640943"/>
            <a:ext cx="2370412" cy="1497575"/>
            <a:chOff x="5562600" y="1398025"/>
            <a:chExt cx="2370412" cy="1497575"/>
          </a:xfrm>
        </p:grpSpPr>
        <p:sp>
          <p:nvSpPr>
            <p:cNvPr id="11" name="TextBox 10"/>
            <p:cNvSpPr txBox="1"/>
            <p:nvPr/>
          </p:nvSpPr>
          <p:spPr>
            <a:xfrm>
              <a:off x="5562600" y="2274906"/>
              <a:ext cx="119616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 err="1"/>
                <a:t>Eulerian</a:t>
              </a:r>
              <a:endParaRPr lang="en-US" sz="2000" b="1" dirty="0"/>
            </a:p>
          </p:txBody>
        </p:sp>
        <p:pic>
          <p:nvPicPr>
            <p:cNvPr id="220" name="Picture 8" descr="http://www-history.mcs.st-and.ac.uk/BigPictures/Euler_3.jpe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701877" y="1398025"/>
              <a:ext cx="1231135" cy="14975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1" name="Oval 60"/>
          <p:cNvSpPr/>
          <p:nvPr/>
        </p:nvSpPr>
        <p:spPr>
          <a:xfrm>
            <a:off x="1612165" y="5344067"/>
            <a:ext cx="153489" cy="15348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1688908" y="4678427"/>
            <a:ext cx="923790" cy="733655"/>
          </a:xfrm>
          <a:custGeom>
            <a:avLst/>
            <a:gdLst>
              <a:gd name="connsiteX0" fmla="*/ 0 w 838200"/>
              <a:gd name="connsiteY0" fmla="*/ 604318 h 604318"/>
              <a:gd name="connsiteX1" fmla="*/ 91440 w 838200"/>
              <a:gd name="connsiteY1" fmla="*/ 375718 h 604318"/>
              <a:gd name="connsiteX2" fmla="*/ 254000 w 838200"/>
              <a:gd name="connsiteY2" fmla="*/ 152198 h 604318"/>
              <a:gd name="connsiteX3" fmla="*/ 518160 w 838200"/>
              <a:gd name="connsiteY3" fmla="*/ 15038 h 604318"/>
              <a:gd name="connsiteX4" fmla="*/ 736600 w 838200"/>
              <a:gd name="connsiteY4" fmla="*/ 20118 h 604318"/>
              <a:gd name="connsiteX5" fmla="*/ 838200 w 838200"/>
              <a:gd name="connsiteY5" fmla="*/ 162358 h 604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00" h="604318">
                <a:moveTo>
                  <a:pt x="0" y="604318"/>
                </a:moveTo>
                <a:cubicBezTo>
                  <a:pt x="24553" y="527694"/>
                  <a:pt x="49107" y="451071"/>
                  <a:pt x="91440" y="375718"/>
                </a:cubicBezTo>
                <a:cubicBezTo>
                  <a:pt x="133773" y="300365"/>
                  <a:pt x="182880" y="212311"/>
                  <a:pt x="254000" y="152198"/>
                </a:cubicBezTo>
                <a:cubicBezTo>
                  <a:pt x="325120" y="92085"/>
                  <a:pt x="437727" y="37051"/>
                  <a:pt x="518160" y="15038"/>
                </a:cubicBezTo>
                <a:cubicBezTo>
                  <a:pt x="598593" y="-6975"/>
                  <a:pt x="683260" y="-4435"/>
                  <a:pt x="736600" y="20118"/>
                </a:cubicBezTo>
                <a:cubicBezTo>
                  <a:pt x="789940" y="44671"/>
                  <a:pt x="814070" y="103514"/>
                  <a:pt x="838200" y="162358"/>
                </a:cubicBezTo>
              </a:path>
            </a:pathLst>
          </a:custGeom>
          <a:noFill/>
          <a:ln w="44450">
            <a:solidFill>
              <a:srgbClr val="FF0000"/>
            </a:solidFill>
            <a:tailEnd type="stealth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5" name="Picture 2" descr="http://www.wallpapercube.com/water-wave_wallpapers_4563_1152x8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7714" y="3900518"/>
            <a:ext cx="3973702" cy="2455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Group 6"/>
          <p:cNvGrpSpPr/>
          <p:nvPr/>
        </p:nvGrpSpPr>
        <p:grpSpPr>
          <a:xfrm>
            <a:off x="4953000" y="3889339"/>
            <a:ext cx="4003202" cy="2439882"/>
            <a:chOff x="5233086" y="3646422"/>
            <a:chExt cx="3353725" cy="2044037"/>
          </a:xfrm>
        </p:grpSpPr>
        <p:sp>
          <p:nvSpPr>
            <p:cNvPr id="67" name="Rectangle 66"/>
            <p:cNvSpPr/>
            <p:nvPr/>
          </p:nvSpPr>
          <p:spPr>
            <a:xfrm>
              <a:off x="5233086" y="364642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Rectangle 67"/>
            <p:cNvSpPr/>
            <p:nvPr/>
          </p:nvSpPr>
          <p:spPr>
            <a:xfrm>
              <a:off x="5233086" y="390010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Rectangle 68"/>
            <p:cNvSpPr/>
            <p:nvPr/>
          </p:nvSpPr>
          <p:spPr>
            <a:xfrm>
              <a:off x="5233086" y="416108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Rectangle 69"/>
            <p:cNvSpPr/>
            <p:nvPr/>
          </p:nvSpPr>
          <p:spPr>
            <a:xfrm>
              <a:off x="5233086" y="441476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Rectangle 70"/>
            <p:cNvSpPr/>
            <p:nvPr/>
          </p:nvSpPr>
          <p:spPr>
            <a:xfrm>
              <a:off x="5233086" y="466844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Rectangle 71"/>
            <p:cNvSpPr/>
            <p:nvPr/>
          </p:nvSpPr>
          <p:spPr>
            <a:xfrm>
              <a:off x="5233086" y="492942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Rectangle 72"/>
            <p:cNvSpPr/>
            <p:nvPr/>
          </p:nvSpPr>
          <p:spPr>
            <a:xfrm>
              <a:off x="5233086" y="518310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Rectangle 73"/>
            <p:cNvSpPr/>
            <p:nvPr/>
          </p:nvSpPr>
          <p:spPr>
            <a:xfrm>
              <a:off x="5233086" y="543677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Rectangle 79"/>
            <p:cNvSpPr/>
            <p:nvPr/>
          </p:nvSpPr>
          <p:spPr>
            <a:xfrm>
              <a:off x="5491728" y="364642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Rectangle 80"/>
            <p:cNvSpPr/>
            <p:nvPr/>
          </p:nvSpPr>
          <p:spPr>
            <a:xfrm>
              <a:off x="5491728" y="390009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Rectangle 81"/>
            <p:cNvSpPr/>
            <p:nvPr/>
          </p:nvSpPr>
          <p:spPr>
            <a:xfrm>
              <a:off x="5491728" y="4161085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Rectangle 82"/>
            <p:cNvSpPr/>
            <p:nvPr/>
          </p:nvSpPr>
          <p:spPr>
            <a:xfrm>
              <a:off x="5491728" y="441476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83"/>
            <p:cNvSpPr/>
            <p:nvPr/>
          </p:nvSpPr>
          <p:spPr>
            <a:xfrm>
              <a:off x="5491728" y="466843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84"/>
            <p:cNvSpPr/>
            <p:nvPr/>
          </p:nvSpPr>
          <p:spPr>
            <a:xfrm>
              <a:off x="5491728" y="4929425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Rectangle 85"/>
            <p:cNvSpPr/>
            <p:nvPr/>
          </p:nvSpPr>
          <p:spPr>
            <a:xfrm>
              <a:off x="5491728" y="518310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Rectangle 86"/>
            <p:cNvSpPr/>
            <p:nvPr/>
          </p:nvSpPr>
          <p:spPr>
            <a:xfrm>
              <a:off x="5491728" y="543677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Rectangle 92"/>
            <p:cNvSpPr/>
            <p:nvPr/>
          </p:nvSpPr>
          <p:spPr>
            <a:xfrm>
              <a:off x="5745197" y="364642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Rectangle 93"/>
            <p:cNvSpPr/>
            <p:nvPr/>
          </p:nvSpPr>
          <p:spPr>
            <a:xfrm>
              <a:off x="5745197" y="390010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Rectangle 94"/>
            <p:cNvSpPr/>
            <p:nvPr/>
          </p:nvSpPr>
          <p:spPr>
            <a:xfrm>
              <a:off x="5745197" y="416108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Rectangle 95"/>
            <p:cNvSpPr/>
            <p:nvPr/>
          </p:nvSpPr>
          <p:spPr>
            <a:xfrm>
              <a:off x="5745197" y="441476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 96"/>
            <p:cNvSpPr/>
            <p:nvPr/>
          </p:nvSpPr>
          <p:spPr>
            <a:xfrm>
              <a:off x="5745197" y="466844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Rectangle 97"/>
            <p:cNvSpPr/>
            <p:nvPr/>
          </p:nvSpPr>
          <p:spPr>
            <a:xfrm>
              <a:off x="5745197" y="4929427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Rectangle 98"/>
            <p:cNvSpPr/>
            <p:nvPr/>
          </p:nvSpPr>
          <p:spPr>
            <a:xfrm>
              <a:off x="5745197" y="518310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Rectangle 99"/>
            <p:cNvSpPr/>
            <p:nvPr/>
          </p:nvSpPr>
          <p:spPr>
            <a:xfrm>
              <a:off x="5745197" y="543678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" name="Rectangle 106"/>
            <p:cNvSpPr/>
            <p:nvPr/>
          </p:nvSpPr>
          <p:spPr>
            <a:xfrm>
              <a:off x="6003839" y="364642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8" name="Rectangle 107"/>
            <p:cNvSpPr/>
            <p:nvPr/>
          </p:nvSpPr>
          <p:spPr>
            <a:xfrm>
              <a:off x="6003839" y="390010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9" name="Rectangle 108"/>
            <p:cNvSpPr/>
            <p:nvPr/>
          </p:nvSpPr>
          <p:spPr>
            <a:xfrm>
              <a:off x="6003839" y="416108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0" name="Rectangle 109"/>
            <p:cNvSpPr/>
            <p:nvPr/>
          </p:nvSpPr>
          <p:spPr>
            <a:xfrm>
              <a:off x="6003839" y="441476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1" name="Rectangle 110"/>
            <p:cNvSpPr/>
            <p:nvPr/>
          </p:nvSpPr>
          <p:spPr>
            <a:xfrm>
              <a:off x="6003839" y="466844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" name="Rectangle 111"/>
            <p:cNvSpPr/>
            <p:nvPr/>
          </p:nvSpPr>
          <p:spPr>
            <a:xfrm>
              <a:off x="6003839" y="492942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4" name="Rectangle 113"/>
            <p:cNvSpPr/>
            <p:nvPr/>
          </p:nvSpPr>
          <p:spPr>
            <a:xfrm>
              <a:off x="6003839" y="518310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5" name="Rectangle 114"/>
            <p:cNvSpPr/>
            <p:nvPr/>
          </p:nvSpPr>
          <p:spPr>
            <a:xfrm>
              <a:off x="6003839" y="543677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4" name="Rectangle 133"/>
            <p:cNvSpPr/>
            <p:nvPr/>
          </p:nvSpPr>
          <p:spPr>
            <a:xfrm>
              <a:off x="6265930" y="364642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5" name="Rectangle 134"/>
            <p:cNvSpPr/>
            <p:nvPr/>
          </p:nvSpPr>
          <p:spPr>
            <a:xfrm>
              <a:off x="6265930" y="390010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8" name="Rectangle 137"/>
            <p:cNvSpPr/>
            <p:nvPr/>
          </p:nvSpPr>
          <p:spPr>
            <a:xfrm>
              <a:off x="6265930" y="416108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7" name="Rectangle 146"/>
            <p:cNvSpPr/>
            <p:nvPr/>
          </p:nvSpPr>
          <p:spPr>
            <a:xfrm>
              <a:off x="6265930" y="441476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8" name="Rectangle 147"/>
            <p:cNvSpPr/>
            <p:nvPr/>
          </p:nvSpPr>
          <p:spPr>
            <a:xfrm>
              <a:off x="6265930" y="4668441"/>
              <a:ext cx="258642" cy="253677"/>
            </a:xfrm>
            <a:prstGeom prst="rect">
              <a:avLst/>
            </a:prstGeom>
            <a:solidFill>
              <a:srgbClr val="0000FF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4" name="Rectangle 153"/>
            <p:cNvSpPr/>
            <p:nvPr/>
          </p:nvSpPr>
          <p:spPr>
            <a:xfrm>
              <a:off x="6265930" y="4929427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6" name="Rectangle 155"/>
            <p:cNvSpPr/>
            <p:nvPr/>
          </p:nvSpPr>
          <p:spPr>
            <a:xfrm>
              <a:off x="6265930" y="518310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7" name="Rectangle 156"/>
            <p:cNvSpPr/>
            <p:nvPr/>
          </p:nvSpPr>
          <p:spPr>
            <a:xfrm>
              <a:off x="6265930" y="543678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3" name="Rectangle 162"/>
            <p:cNvSpPr/>
            <p:nvPr/>
          </p:nvSpPr>
          <p:spPr>
            <a:xfrm>
              <a:off x="6524572" y="364642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4" name="Rectangle 163"/>
            <p:cNvSpPr/>
            <p:nvPr/>
          </p:nvSpPr>
          <p:spPr>
            <a:xfrm>
              <a:off x="6524572" y="390010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1" name="Rectangle 170"/>
            <p:cNvSpPr/>
            <p:nvPr/>
          </p:nvSpPr>
          <p:spPr>
            <a:xfrm>
              <a:off x="6524572" y="416108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2" name="Rectangle 171"/>
            <p:cNvSpPr/>
            <p:nvPr/>
          </p:nvSpPr>
          <p:spPr>
            <a:xfrm>
              <a:off x="6524572" y="441476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3" name="Rectangle 172"/>
            <p:cNvSpPr/>
            <p:nvPr/>
          </p:nvSpPr>
          <p:spPr>
            <a:xfrm>
              <a:off x="6524572" y="466844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5" name="Rectangle 174"/>
            <p:cNvSpPr/>
            <p:nvPr/>
          </p:nvSpPr>
          <p:spPr>
            <a:xfrm>
              <a:off x="6524572" y="492942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6" name="Rectangle 175"/>
            <p:cNvSpPr/>
            <p:nvPr/>
          </p:nvSpPr>
          <p:spPr>
            <a:xfrm>
              <a:off x="6524572" y="518310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7" name="Rectangle 176"/>
            <p:cNvSpPr/>
            <p:nvPr/>
          </p:nvSpPr>
          <p:spPr>
            <a:xfrm>
              <a:off x="6524572" y="543677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8" name="Rectangle 187"/>
            <p:cNvSpPr/>
            <p:nvPr/>
          </p:nvSpPr>
          <p:spPr>
            <a:xfrm>
              <a:off x="6778041" y="3646425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5" name="Rectangle 194"/>
            <p:cNvSpPr/>
            <p:nvPr/>
          </p:nvSpPr>
          <p:spPr>
            <a:xfrm>
              <a:off x="6778041" y="390010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6" name="Rectangle 195"/>
            <p:cNvSpPr/>
            <p:nvPr/>
          </p:nvSpPr>
          <p:spPr>
            <a:xfrm>
              <a:off x="6778041" y="416108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7" name="Rectangle 196"/>
            <p:cNvSpPr/>
            <p:nvPr/>
          </p:nvSpPr>
          <p:spPr>
            <a:xfrm>
              <a:off x="6778041" y="4414765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8" name="Rectangle 197"/>
            <p:cNvSpPr/>
            <p:nvPr/>
          </p:nvSpPr>
          <p:spPr>
            <a:xfrm>
              <a:off x="6778041" y="466844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9" name="Rectangle 198"/>
            <p:cNvSpPr/>
            <p:nvPr/>
          </p:nvSpPr>
          <p:spPr>
            <a:xfrm>
              <a:off x="6778041" y="492942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0" name="Rectangle 199"/>
            <p:cNvSpPr/>
            <p:nvPr/>
          </p:nvSpPr>
          <p:spPr>
            <a:xfrm>
              <a:off x="6778041" y="5183105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1" name="Rectangle 200"/>
            <p:cNvSpPr/>
            <p:nvPr/>
          </p:nvSpPr>
          <p:spPr>
            <a:xfrm>
              <a:off x="6778041" y="543678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7" name="Rectangle 206"/>
            <p:cNvSpPr/>
            <p:nvPr/>
          </p:nvSpPr>
          <p:spPr>
            <a:xfrm>
              <a:off x="7036683" y="364642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8" name="Rectangle 207"/>
            <p:cNvSpPr/>
            <p:nvPr/>
          </p:nvSpPr>
          <p:spPr>
            <a:xfrm>
              <a:off x="7036683" y="390010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9" name="Rectangle 208"/>
            <p:cNvSpPr/>
            <p:nvPr/>
          </p:nvSpPr>
          <p:spPr>
            <a:xfrm>
              <a:off x="7036683" y="416108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0" name="Rectangle 209"/>
            <p:cNvSpPr/>
            <p:nvPr/>
          </p:nvSpPr>
          <p:spPr>
            <a:xfrm>
              <a:off x="7036683" y="441476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1" name="Rectangle 210"/>
            <p:cNvSpPr/>
            <p:nvPr/>
          </p:nvSpPr>
          <p:spPr>
            <a:xfrm>
              <a:off x="7036683" y="466844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2" name="Rectangle 211"/>
            <p:cNvSpPr/>
            <p:nvPr/>
          </p:nvSpPr>
          <p:spPr>
            <a:xfrm>
              <a:off x="7036683" y="4929427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3" name="Rectangle 212"/>
            <p:cNvSpPr/>
            <p:nvPr/>
          </p:nvSpPr>
          <p:spPr>
            <a:xfrm>
              <a:off x="7036683" y="518310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4" name="Rectangle 213"/>
            <p:cNvSpPr/>
            <p:nvPr/>
          </p:nvSpPr>
          <p:spPr>
            <a:xfrm>
              <a:off x="7036683" y="543678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2" name="Rectangle 221"/>
            <p:cNvSpPr/>
            <p:nvPr/>
          </p:nvSpPr>
          <p:spPr>
            <a:xfrm>
              <a:off x="7295325" y="364642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3" name="Rectangle 222"/>
            <p:cNvSpPr/>
            <p:nvPr/>
          </p:nvSpPr>
          <p:spPr>
            <a:xfrm>
              <a:off x="7295325" y="390010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5" name="Rectangle 224"/>
            <p:cNvSpPr/>
            <p:nvPr/>
          </p:nvSpPr>
          <p:spPr>
            <a:xfrm>
              <a:off x="7295325" y="416108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6" name="Rectangle 225"/>
            <p:cNvSpPr/>
            <p:nvPr/>
          </p:nvSpPr>
          <p:spPr>
            <a:xfrm>
              <a:off x="7295325" y="441476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7" name="Rectangle 226"/>
            <p:cNvSpPr/>
            <p:nvPr/>
          </p:nvSpPr>
          <p:spPr>
            <a:xfrm>
              <a:off x="7295325" y="466844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8" name="Rectangle 227"/>
            <p:cNvSpPr/>
            <p:nvPr/>
          </p:nvSpPr>
          <p:spPr>
            <a:xfrm>
              <a:off x="7295325" y="492942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9" name="Rectangle 228"/>
            <p:cNvSpPr/>
            <p:nvPr/>
          </p:nvSpPr>
          <p:spPr>
            <a:xfrm>
              <a:off x="7295325" y="518310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0" name="Rectangle 229"/>
            <p:cNvSpPr/>
            <p:nvPr/>
          </p:nvSpPr>
          <p:spPr>
            <a:xfrm>
              <a:off x="7295325" y="543677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6" name="Rectangle 235"/>
            <p:cNvSpPr/>
            <p:nvPr/>
          </p:nvSpPr>
          <p:spPr>
            <a:xfrm>
              <a:off x="7553968" y="364642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7" name="Rectangle 236"/>
            <p:cNvSpPr/>
            <p:nvPr/>
          </p:nvSpPr>
          <p:spPr>
            <a:xfrm>
              <a:off x="7553968" y="390009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8" name="Rectangle 237"/>
            <p:cNvSpPr/>
            <p:nvPr/>
          </p:nvSpPr>
          <p:spPr>
            <a:xfrm>
              <a:off x="7553968" y="4161085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9" name="Rectangle 238"/>
            <p:cNvSpPr/>
            <p:nvPr/>
          </p:nvSpPr>
          <p:spPr>
            <a:xfrm>
              <a:off x="7553968" y="441476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0" name="Rectangle 239"/>
            <p:cNvSpPr/>
            <p:nvPr/>
          </p:nvSpPr>
          <p:spPr>
            <a:xfrm>
              <a:off x="7553968" y="466843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1" name="Rectangle 240"/>
            <p:cNvSpPr/>
            <p:nvPr/>
          </p:nvSpPr>
          <p:spPr>
            <a:xfrm>
              <a:off x="7553968" y="4929425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2" name="Rectangle 241"/>
            <p:cNvSpPr/>
            <p:nvPr/>
          </p:nvSpPr>
          <p:spPr>
            <a:xfrm>
              <a:off x="7553968" y="518310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3" name="Rectangle 242"/>
            <p:cNvSpPr/>
            <p:nvPr/>
          </p:nvSpPr>
          <p:spPr>
            <a:xfrm>
              <a:off x="7553968" y="543677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9" name="Rectangle 248"/>
            <p:cNvSpPr/>
            <p:nvPr/>
          </p:nvSpPr>
          <p:spPr>
            <a:xfrm>
              <a:off x="7807436" y="364642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0" name="Rectangle 249"/>
            <p:cNvSpPr/>
            <p:nvPr/>
          </p:nvSpPr>
          <p:spPr>
            <a:xfrm>
              <a:off x="7807436" y="390010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1" name="Rectangle 250"/>
            <p:cNvSpPr/>
            <p:nvPr/>
          </p:nvSpPr>
          <p:spPr>
            <a:xfrm>
              <a:off x="7807436" y="416108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2" name="Rectangle 251"/>
            <p:cNvSpPr/>
            <p:nvPr/>
          </p:nvSpPr>
          <p:spPr>
            <a:xfrm>
              <a:off x="7807436" y="441476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3" name="Rectangle 252"/>
            <p:cNvSpPr/>
            <p:nvPr/>
          </p:nvSpPr>
          <p:spPr>
            <a:xfrm>
              <a:off x="7807436" y="466844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4" name="Rectangle 253"/>
            <p:cNvSpPr/>
            <p:nvPr/>
          </p:nvSpPr>
          <p:spPr>
            <a:xfrm>
              <a:off x="7807436" y="4929427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5" name="Rectangle 254"/>
            <p:cNvSpPr/>
            <p:nvPr/>
          </p:nvSpPr>
          <p:spPr>
            <a:xfrm>
              <a:off x="7807436" y="518310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6" name="Rectangle 255"/>
            <p:cNvSpPr/>
            <p:nvPr/>
          </p:nvSpPr>
          <p:spPr>
            <a:xfrm>
              <a:off x="7807436" y="543678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2" name="Rectangle 261"/>
            <p:cNvSpPr/>
            <p:nvPr/>
          </p:nvSpPr>
          <p:spPr>
            <a:xfrm>
              <a:off x="8066078" y="364642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3" name="Rectangle 262"/>
            <p:cNvSpPr/>
            <p:nvPr/>
          </p:nvSpPr>
          <p:spPr>
            <a:xfrm>
              <a:off x="8066078" y="390010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4" name="Rectangle 263"/>
            <p:cNvSpPr/>
            <p:nvPr/>
          </p:nvSpPr>
          <p:spPr>
            <a:xfrm>
              <a:off x="8066078" y="416108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5" name="Rectangle 264"/>
            <p:cNvSpPr/>
            <p:nvPr/>
          </p:nvSpPr>
          <p:spPr>
            <a:xfrm>
              <a:off x="8066078" y="441476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6" name="Rectangle 265"/>
            <p:cNvSpPr/>
            <p:nvPr/>
          </p:nvSpPr>
          <p:spPr>
            <a:xfrm>
              <a:off x="8066078" y="466844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7" name="Rectangle 266"/>
            <p:cNvSpPr/>
            <p:nvPr/>
          </p:nvSpPr>
          <p:spPr>
            <a:xfrm>
              <a:off x="8066078" y="492942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8" name="Rectangle 267"/>
            <p:cNvSpPr/>
            <p:nvPr/>
          </p:nvSpPr>
          <p:spPr>
            <a:xfrm>
              <a:off x="8066078" y="518310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9" name="Rectangle 268"/>
            <p:cNvSpPr/>
            <p:nvPr/>
          </p:nvSpPr>
          <p:spPr>
            <a:xfrm>
              <a:off x="8066078" y="543677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5" name="Rectangle 274"/>
            <p:cNvSpPr/>
            <p:nvPr/>
          </p:nvSpPr>
          <p:spPr>
            <a:xfrm>
              <a:off x="8328169" y="364642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6" name="Rectangle 275"/>
            <p:cNvSpPr/>
            <p:nvPr/>
          </p:nvSpPr>
          <p:spPr>
            <a:xfrm>
              <a:off x="8328169" y="390010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7" name="Rectangle 276"/>
            <p:cNvSpPr/>
            <p:nvPr/>
          </p:nvSpPr>
          <p:spPr>
            <a:xfrm>
              <a:off x="8328169" y="416108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8" name="Rectangle 277"/>
            <p:cNvSpPr/>
            <p:nvPr/>
          </p:nvSpPr>
          <p:spPr>
            <a:xfrm>
              <a:off x="8328169" y="441476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9" name="Rectangle 278"/>
            <p:cNvSpPr/>
            <p:nvPr/>
          </p:nvSpPr>
          <p:spPr>
            <a:xfrm>
              <a:off x="8328169" y="466844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0" name="Rectangle 279"/>
            <p:cNvSpPr/>
            <p:nvPr/>
          </p:nvSpPr>
          <p:spPr>
            <a:xfrm>
              <a:off x="8328169" y="4929427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1" name="Rectangle 280"/>
            <p:cNvSpPr/>
            <p:nvPr/>
          </p:nvSpPr>
          <p:spPr>
            <a:xfrm>
              <a:off x="8328169" y="518310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2" name="Rectangle 281"/>
            <p:cNvSpPr/>
            <p:nvPr/>
          </p:nvSpPr>
          <p:spPr>
            <a:xfrm>
              <a:off x="8328169" y="543678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586334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" name="Picture 6" descr="C:\Users\Michael\Documents\Projects\vidphotometry\code\Matlab\Figures\overview\input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8081" y="3581400"/>
            <a:ext cx="3369397" cy="2518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Eulerian</a:t>
            </a:r>
            <a:r>
              <a:rPr lang="en-US" dirty="0"/>
              <a:t> Perspective: Videos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97877" y="1311332"/>
            <a:ext cx="5486400" cy="4983163"/>
          </a:xfrm>
        </p:spPr>
        <p:txBody>
          <a:bodyPr>
            <a:normAutofit/>
          </a:bodyPr>
          <a:lstStyle/>
          <a:p>
            <a:r>
              <a:rPr lang="en-US" sz="2400" dirty="0"/>
              <a:t>Each pixel is processed independently</a:t>
            </a:r>
          </a:p>
          <a:p>
            <a:r>
              <a:rPr lang="en-US" sz="2400" dirty="0"/>
              <a:t>Treat each pixel as a time series and apply signal processing to it</a:t>
            </a:r>
          </a:p>
          <a:p>
            <a:endParaRPr lang="en-US" sz="2400" dirty="0"/>
          </a:p>
          <a:p>
            <a:endParaRPr lang="en-US" sz="2400" dirty="0"/>
          </a:p>
        </p:txBody>
      </p:sp>
      <p:grpSp>
        <p:nvGrpSpPr>
          <p:cNvPr id="178" name="Group 177"/>
          <p:cNvGrpSpPr/>
          <p:nvPr/>
        </p:nvGrpSpPr>
        <p:grpSpPr>
          <a:xfrm>
            <a:off x="4987465" y="3578281"/>
            <a:ext cx="3840012" cy="2853690"/>
            <a:chOff x="4673375" y="2608397"/>
            <a:chExt cx="3840012" cy="2853690"/>
          </a:xfrm>
        </p:grpSpPr>
        <p:cxnSp>
          <p:nvCxnSpPr>
            <p:cNvPr id="124" name="Straight Arrow Connector 123"/>
            <p:cNvCxnSpPr/>
            <p:nvPr/>
          </p:nvCxnSpPr>
          <p:spPr>
            <a:xfrm>
              <a:off x="4926677" y="4990523"/>
              <a:ext cx="331123" cy="66675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Arrow Connector 126"/>
            <p:cNvCxnSpPr/>
            <p:nvPr/>
          </p:nvCxnSpPr>
          <p:spPr>
            <a:xfrm flipV="1">
              <a:off x="4926677" y="4533324"/>
              <a:ext cx="0" cy="466880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TextBox 125"/>
            <p:cNvSpPr txBox="1"/>
            <p:nvPr/>
          </p:nvSpPr>
          <p:spPr>
            <a:xfrm>
              <a:off x="4673375" y="4240842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y</a:t>
              </a:r>
            </a:p>
          </p:txBody>
        </p:sp>
        <p:sp>
          <p:nvSpPr>
            <p:cNvPr id="131" name="TextBox 130"/>
            <p:cNvSpPr txBox="1"/>
            <p:nvPr/>
          </p:nvSpPr>
          <p:spPr>
            <a:xfrm>
              <a:off x="5181600" y="4921242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x</a:t>
              </a:r>
            </a:p>
          </p:txBody>
        </p:sp>
        <p:cxnSp>
          <p:nvCxnSpPr>
            <p:cNvPr id="132" name="Straight Arrow Connector 131"/>
            <p:cNvCxnSpPr/>
            <p:nvPr/>
          </p:nvCxnSpPr>
          <p:spPr>
            <a:xfrm flipV="1">
              <a:off x="7643050" y="5000204"/>
              <a:ext cx="430530" cy="247494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6" name="TextBox 135"/>
            <p:cNvSpPr txBox="1"/>
            <p:nvPr/>
          </p:nvSpPr>
          <p:spPr>
            <a:xfrm>
              <a:off x="7766444" y="5092755"/>
              <a:ext cx="62068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time</a:t>
              </a:r>
            </a:p>
          </p:txBody>
        </p:sp>
        <p:cxnSp>
          <p:nvCxnSpPr>
            <p:cNvPr id="5" name="Straight Connector 4"/>
            <p:cNvCxnSpPr/>
            <p:nvPr/>
          </p:nvCxnSpPr>
          <p:spPr>
            <a:xfrm>
              <a:off x="5146040" y="3218180"/>
              <a:ext cx="2245360" cy="28702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Connector 112"/>
            <p:cNvCxnSpPr/>
            <p:nvPr/>
          </p:nvCxnSpPr>
          <p:spPr>
            <a:xfrm>
              <a:off x="5143990" y="4847648"/>
              <a:ext cx="2247410" cy="28575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Straight Connector 115"/>
            <p:cNvCxnSpPr/>
            <p:nvPr/>
          </p:nvCxnSpPr>
          <p:spPr>
            <a:xfrm flipH="1">
              <a:off x="5143990" y="3218180"/>
              <a:ext cx="2050" cy="162946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/>
            <p:cNvCxnSpPr/>
            <p:nvPr/>
          </p:nvCxnSpPr>
          <p:spPr>
            <a:xfrm flipV="1">
              <a:off x="7391400" y="3505200"/>
              <a:ext cx="0" cy="162819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/>
            <p:cNvCxnSpPr/>
            <p:nvPr/>
          </p:nvCxnSpPr>
          <p:spPr>
            <a:xfrm flipV="1">
              <a:off x="7391400" y="4536440"/>
              <a:ext cx="1112520" cy="59695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/>
            <p:cNvCxnSpPr/>
            <p:nvPr/>
          </p:nvCxnSpPr>
          <p:spPr>
            <a:xfrm flipV="1">
              <a:off x="7385685" y="2908242"/>
              <a:ext cx="1127702" cy="60267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/>
            <p:cNvCxnSpPr/>
            <p:nvPr/>
          </p:nvCxnSpPr>
          <p:spPr>
            <a:xfrm flipV="1">
              <a:off x="5143990" y="2608397"/>
              <a:ext cx="1127270" cy="60900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/>
            <p:cNvCxnSpPr/>
            <p:nvPr/>
          </p:nvCxnSpPr>
          <p:spPr>
            <a:xfrm>
              <a:off x="6256510" y="2610285"/>
              <a:ext cx="2247410" cy="29847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/>
            <p:cNvCxnSpPr/>
            <p:nvPr/>
          </p:nvCxnSpPr>
          <p:spPr>
            <a:xfrm flipV="1">
              <a:off x="8503920" y="2908242"/>
              <a:ext cx="0" cy="162819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/>
            <p:cNvCxnSpPr/>
            <p:nvPr/>
          </p:nvCxnSpPr>
          <p:spPr>
            <a:xfrm>
              <a:off x="5143990" y="3453384"/>
              <a:ext cx="2256877" cy="30480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/>
            <p:cNvCxnSpPr/>
            <p:nvPr/>
          </p:nvCxnSpPr>
          <p:spPr>
            <a:xfrm>
              <a:off x="5130800" y="3682469"/>
              <a:ext cx="2256877" cy="30480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/>
            <p:cNvCxnSpPr/>
            <p:nvPr/>
          </p:nvCxnSpPr>
          <p:spPr>
            <a:xfrm>
              <a:off x="5143990" y="3910099"/>
              <a:ext cx="2256877" cy="30480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/>
            <p:cNvCxnSpPr/>
            <p:nvPr/>
          </p:nvCxnSpPr>
          <p:spPr>
            <a:xfrm>
              <a:off x="5130800" y="4139184"/>
              <a:ext cx="2256877" cy="30480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/>
            <p:cNvCxnSpPr/>
            <p:nvPr/>
          </p:nvCxnSpPr>
          <p:spPr>
            <a:xfrm>
              <a:off x="5134523" y="4367784"/>
              <a:ext cx="2256877" cy="30480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>
              <a:off x="5134523" y="4596869"/>
              <a:ext cx="2256877" cy="30480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/>
            <p:cNvCxnSpPr/>
            <p:nvPr/>
          </p:nvCxnSpPr>
          <p:spPr>
            <a:xfrm flipH="1">
              <a:off x="7391400" y="3163824"/>
              <a:ext cx="1100328" cy="59436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/>
            <p:cNvCxnSpPr/>
            <p:nvPr/>
          </p:nvCxnSpPr>
          <p:spPr>
            <a:xfrm flipH="1">
              <a:off x="7391400" y="3395472"/>
              <a:ext cx="1112520" cy="599417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/>
            <p:cNvCxnSpPr/>
            <p:nvPr/>
          </p:nvCxnSpPr>
          <p:spPr>
            <a:xfrm flipH="1">
              <a:off x="7400867" y="3614928"/>
              <a:ext cx="1103053" cy="599971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/>
            <p:cNvCxnSpPr/>
            <p:nvPr/>
          </p:nvCxnSpPr>
          <p:spPr>
            <a:xfrm flipH="1">
              <a:off x="7387677" y="3848100"/>
              <a:ext cx="1108623" cy="59944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Connector 151"/>
            <p:cNvCxnSpPr/>
            <p:nvPr/>
          </p:nvCxnSpPr>
          <p:spPr>
            <a:xfrm flipH="1">
              <a:off x="7380215" y="4066103"/>
              <a:ext cx="1120980" cy="62123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Connector 152"/>
            <p:cNvCxnSpPr/>
            <p:nvPr/>
          </p:nvCxnSpPr>
          <p:spPr>
            <a:xfrm flipH="1">
              <a:off x="7385274" y="4291584"/>
              <a:ext cx="1128113" cy="613214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Straight Connector 154"/>
            <p:cNvCxnSpPr/>
            <p:nvPr/>
          </p:nvCxnSpPr>
          <p:spPr>
            <a:xfrm>
              <a:off x="5410200" y="3240024"/>
              <a:ext cx="0" cy="16453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>
              <a:off x="5685010" y="3278459"/>
              <a:ext cx="0" cy="16453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>
              <a:off x="5974080" y="3319468"/>
              <a:ext cx="0" cy="16453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Straight Connector 166"/>
            <p:cNvCxnSpPr/>
            <p:nvPr/>
          </p:nvCxnSpPr>
          <p:spPr>
            <a:xfrm>
              <a:off x="6253462" y="3361690"/>
              <a:ext cx="0" cy="162883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/>
            <p:cNvCxnSpPr/>
            <p:nvPr/>
          </p:nvCxnSpPr>
          <p:spPr>
            <a:xfrm>
              <a:off x="6534912" y="3409586"/>
              <a:ext cx="0" cy="161713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>
              <a:off x="6816498" y="3445764"/>
              <a:ext cx="0" cy="1611434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Straight Connector 169"/>
            <p:cNvCxnSpPr/>
            <p:nvPr/>
          </p:nvCxnSpPr>
          <p:spPr>
            <a:xfrm>
              <a:off x="7092696" y="3460519"/>
              <a:ext cx="0" cy="16453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/>
            <p:cNvCxnSpPr/>
            <p:nvPr/>
          </p:nvCxnSpPr>
          <p:spPr>
            <a:xfrm flipH="1">
              <a:off x="5410200" y="2646045"/>
              <a:ext cx="1101090" cy="59397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flipH="1">
              <a:off x="5679948" y="2684145"/>
              <a:ext cx="1118997" cy="60566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flipH="1">
              <a:off x="5975604" y="2716530"/>
              <a:ext cx="1091946" cy="59481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1" name="Straight Connector 190"/>
            <p:cNvCxnSpPr/>
            <p:nvPr/>
          </p:nvCxnSpPr>
          <p:spPr>
            <a:xfrm flipH="1">
              <a:off x="6252455" y="2756535"/>
              <a:ext cx="1104655" cy="60132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2" name="Straight Connector 191"/>
            <p:cNvCxnSpPr/>
            <p:nvPr/>
          </p:nvCxnSpPr>
          <p:spPr>
            <a:xfrm flipH="1">
              <a:off x="6534912" y="2796540"/>
              <a:ext cx="1098423" cy="595884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3" name="Straight Connector 192"/>
            <p:cNvCxnSpPr/>
            <p:nvPr/>
          </p:nvCxnSpPr>
          <p:spPr>
            <a:xfrm flipH="1">
              <a:off x="6816498" y="2832735"/>
              <a:ext cx="1112112" cy="60540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4" name="Straight Connector 193"/>
            <p:cNvCxnSpPr/>
            <p:nvPr/>
          </p:nvCxnSpPr>
          <p:spPr>
            <a:xfrm flipH="1">
              <a:off x="7092696" y="2870835"/>
              <a:ext cx="1100709" cy="5977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6" name="Group 185"/>
          <p:cNvGrpSpPr/>
          <p:nvPr/>
        </p:nvGrpSpPr>
        <p:grpSpPr>
          <a:xfrm>
            <a:off x="2655277" y="3063931"/>
            <a:ext cx="3253450" cy="1748058"/>
            <a:chOff x="228600" y="2895600"/>
            <a:chExt cx="3253450" cy="1748058"/>
          </a:xfrm>
        </p:grpSpPr>
        <p:pic>
          <p:nvPicPr>
            <p:cNvPr id="224" name="Picture 8" descr="C:\Users\Miki\Projects\vidphotometry\code\matlab\Figures\overview\pixel_values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8600" y="2895600"/>
              <a:ext cx="2128666" cy="1645539"/>
            </a:xfrm>
            <a:prstGeom prst="rect">
              <a:avLst/>
            </a:prstGeom>
            <a:noFill/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5" name="Freeform 184"/>
            <p:cNvSpPr/>
            <p:nvPr/>
          </p:nvSpPr>
          <p:spPr>
            <a:xfrm>
              <a:off x="2221819" y="4191000"/>
              <a:ext cx="1260231" cy="452658"/>
            </a:xfrm>
            <a:custGeom>
              <a:avLst/>
              <a:gdLst>
                <a:gd name="connsiteX0" fmla="*/ 0 w 1184031"/>
                <a:gd name="connsiteY0" fmla="*/ 0 h 328246"/>
                <a:gd name="connsiteX1" fmla="*/ 386862 w 1184031"/>
                <a:gd name="connsiteY1" fmla="*/ 246184 h 328246"/>
                <a:gd name="connsiteX2" fmla="*/ 1184031 w 1184031"/>
                <a:gd name="connsiteY2" fmla="*/ 328246 h 32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84031" h="328246">
                  <a:moveTo>
                    <a:pt x="0" y="0"/>
                  </a:moveTo>
                  <a:cubicBezTo>
                    <a:pt x="94762" y="95738"/>
                    <a:pt x="189524" y="191476"/>
                    <a:pt x="386862" y="246184"/>
                  </a:cubicBezTo>
                  <a:cubicBezTo>
                    <a:pt x="584200" y="300892"/>
                    <a:pt x="1043354" y="312615"/>
                    <a:pt x="1184031" y="328246"/>
                  </a:cubicBezTo>
                </a:path>
              </a:pathLst>
            </a:custGeom>
            <a:noFill/>
            <a:ln w="19050">
              <a:solidFill>
                <a:schemeClr val="tx1"/>
              </a:solidFill>
              <a:tailEnd type="stealth" w="lg" len="lg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3" name="Group 62"/>
          <p:cNvGrpSpPr/>
          <p:nvPr/>
        </p:nvGrpSpPr>
        <p:grpSpPr>
          <a:xfrm>
            <a:off x="5771265" y="1566357"/>
            <a:ext cx="2370412" cy="1497575"/>
            <a:chOff x="5562600" y="1398025"/>
            <a:chExt cx="2370412" cy="1497575"/>
          </a:xfrm>
        </p:grpSpPr>
        <p:sp>
          <p:nvSpPr>
            <p:cNvPr id="64" name="TextBox 63"/>
            <p:cNvSpPr txBox="1"/>
            <p:nvPr/>
          </p:nvSpPr>
          <p:spPr>
            <a:xfrm>
              <a:off x="5562600" y="2274906"/>
              <a:ext cx="119616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 err="1"/>
                <a:t>Eulerian</a:t>
              </a:r>
              <a:endParaRPr lang="en-US" sz="2000" b="1" dirty="0"/>
            </a:p>
          </p:txBody>
        </p:sp>
        <p:pic>
          <p:nvPicPr>
            <p:cNvPr id="65" name="Picture 8" descr="http://www-history.mcs.st-and.ac.uk/BigPictures/Euler_3.jpe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701877" y="1398025"/>
              <a:ext cx="1231135" cy="14975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0917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Method Overview</a:t>
            </a:r>
          </a:p>
        </p:txBody>
      </p:sp>
      <p:pic>
        <p:nvPicPr>
          <p:cNvPr id="4" name="Picture 6" descr="C:\Users\Michael\Documents\Projects\vidphotometry\code\Matlab\Figures\overview\inpu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134" y="2743200"/>
            <a:ext cx="1324188" cy="989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4"/>
          <p:cNvGrpSpPr/>
          <p:nvPr/>
        </p:nvGrpSpPr>
        <p:grpSpPr>
          <a:xfrm>
            <a:off x="180134" y="1795986"/>
            <a:ext cx="3604710" cy="3084603"/>
            <a:chOff x="103934" y="1924655"/>
            <a:chExt cx="3604710" cy="3084603"/>
          </a:xfrm>
        </p:grpSpPr>
        <p:pic>
          <p:nvPicPr>
            <p:cNvPr id="6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Rectangle 7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</a:p>
          </p:txBody>
        </p:sp>
        <p:cxnSp>
          <p:nvCxnSpPr>
            <p:cNvPr id="9" name="Straight Connector 8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Group 13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18" name="Oval 17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pic>
          <p:nvPicPr>
            <p:cNvPr id="15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1" name="Group 20"/>
          <p:cNvGrpSpPr/>
          <p:nvPr/>
        </p:nvGrpSpPr>
        <p:grpSpPr>
          <a:xfrm>
            <a:off x="180135" y="1789552"/>
            <a:ext cx="5804913" cy="3091037"/>
            <a:chOff x="103934" y="1918221"/>
            <a:chExt cx="5804913" cy="3091037"/>
          </a:xfrm>
        </p:grpSpPr>
        <p:pic>
          <p:nvPicPr>
            <p:cNvPr id="22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Rectangle 23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</a:p>
          </p:txBody>
        </p:sp>
        <p:cxnSp>
          <p:nvCxnSpPr>
            <p:cNvPr id="25" name="Straight Connector 24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Rectangle 29"/>
            <p:cNvSpPr/>
            <p:nvPr/>
          </p:nvSpPr>
          <p:spPr>
            <a:xfrm>
              <a:off x="3979803" y="1924655"/>
              <a:ext cx="340751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 anchorCtr="0"/>
            <a:lstStyle/>
            <a:p>
              <a:pPr algn="ctr"/>
              <a:r>
                <a:rPr lang="en-US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Temporal filtering</a:t>
              </a:r>
            </a:p>
          </p:txBody>
        </p:sp>
        <p:cxnSp>
          <p:nvCxnSpPr>
            <p:cNvPr id="31" name="Straight Connector 30"/>
            <p:cNvCxnSpPr/>
            <p:nvPr/>
          </p:nvCxnSpPr>
          <p:spPr>
            <a:xfrm>
              <a:off x="3708764" y="2415067"/>
              <a:ext cx="27103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2" name="Group 31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51" name="Oval 50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52" name="Oval 51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53" name="Oval 52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33" name="Straight Connector 32"/>
            <p:cNvCxnSpPr/>
            <p:nvPr/>
          </p:nvCxnSpPr>
          <p:spPr>
            <a:xfrm>
              <a:off x="3542362" y="3333694"/>
              <a:ext cx="439555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3377759" y="4334239"/>
              <a:ext cx="604280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5" name="Group 34"/>
            <p:cNvGrpSpPr/>
            <p:nvPr/>
          </p:nvGrpSpPr>
          <p:grpSpPr>
            <a:xfrm>
              <a:off x="5231792" y="3799955"/>
              <a:ext cx="30085" cy="230653"/>
              <a:chOff x="5455030" y="3352800"/>
              <a:chExt cx="45719" cy="350519"/>
            </a:xfrm>
          </p:grpSpPr>
          <p:sp>
            <p:nvSpPr>
              <p:cNvPr id="48" name="Oval 47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49" name="Oval 48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50" name="Oval 49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36" name="Straight Connector 35"/>
            <p:cNvCxnSpPr>
              <a:stCxn id="41" idx="3"/>
            </p:cNvCxnSpPr>
            <p:nvPr/>
          </p:nvCxnSpPr>
          <p:spPr>
            <a:xfrm>
              <a:off x="3294887" y="4823651"/>
              <a:ext cx="687153" cy="954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flipV="1">
              <a:off x="4323079" y="2414120"/>
              <a:ext cx="261746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>
              <a:endCxn id="45" idx="1"/>
            </p:cNvCxnSpPr>
            <p:nvPr/>
          </p:nvCxnSpPr>
          <p:spPr>
            <a:xfrm>
              <a:off x="4320553" y="3333694"/>
              <a:ext cx="430553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>
              <a:endCxn id="46" idx="1"/>
            </p:cNvCxnSpPr>
            <p:nvPr/>
          </p:nvCxnSpPr>
          <p:spPr>
            <a:xfrm>
              <a:off x="4323079" y="4334239"/>
              <a:ext cx="59275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>
              <a:endCxn id="47" idx="1"/>
            </p:cNvCxnSpPr>
            <p:nvPr/>
          </p:nvCxnSpPr>
          <p:spPr>
            <a:xfrm flipV="1">
              <a:off x="4320553" y="4823651"/>
              <a:ext cx="678029" cy="955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1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18" descr="C:\Users\Michael\Documents\Projects\vidphotometry\code\Matlab\Figures\overview\bandpass1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4825" y="1918221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19" descr="C:\Users\Michael\Documents\Projects\vidphotometry\code\Matlab\Figures\overview\bandpass2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1106" y="2962641"/>
              <a:ext cx="991460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6" name="Picture 20" descr="C:\Users\Michael\Documents\Projects\vidphotometry\code\Matlab\Figures\overview\bandpass3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5831" y="4087394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24" descr="C:\Users\Michael\Documents\Projects\vidphotometry\code\Matlab\Figures\overview\dc-bandpass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8582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4" name="Group 53"/>
          <p:cNvGrpSpPr/>
          <p:nvPr/>
        </p:nvGrpSpPr>
        <p:grpSpPr>
          <a:xfrm>
            <a:off x="180134" y="1789551"/>
            <a:ext cx="6693376" cy="3198556"/>
            <a:chOff x="103934" y="1918221"/>
            <a:chExt cx="6693376" cy="3198556"/>
          </a:xfrm>
        </p:grpSpPr>
        <p:pic>
          <p:nvPicPr>
            <p:cNvPr id="55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57" name="Straight Connector 56"/>
            <p:cNvCxnSpPr/>
            <p:nvPr/>
          </p:nvCxnSpPr>
          <p:spPr>
            <a:xfrm>
              <a:off x="3809049" y="462345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>
              <a:off x="3809049" y="511677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>
              <a:off x="3809049" y="3731446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>
              <a:off x="3809049" y="2938599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Rectangle 60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</a:p>
          </p:txBody>
        </p:sp>
        <p:cxnSp>
          <p:nvCxnSpPr>
            <p:cNvPr id="62" name="Straight Connector 61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Rectangle 66"/>
            <p:cNvSpPr/>
            <p:nvPr/>
          </p:nvSpPr>
          <p:spPr>
            <a:xfrm>
              <a:off x="3979803" y="1924655"/>
              <a:ext cx="340751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 anchorCtr="0"/>
            <a:lstStyle/>
            <a:p>
              <a:pPr algn="ctr"/>
              <a:r>
                <a:rPr lang="en-US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Temporal filtering</a:t>
              </a:r>
            </a:p>
          </p:txBody>
        </p:sp>
        <p:cxnSp>
          <p:nvCxnSpPr>
            <p:cNvPr id="68" name="Straight Connector 67"/>
            <p:cNvCxnSpPr/>
            <p:nvPr/>
          </p:nvCxnSpPr>
          <p:spPr>
            <a:xfrm>
              <a:off x="3708764" y="2415067"/>
              <a:ext cx="27103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9" name="Group 68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116" name="Oval 115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7" name="Oval 116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8" name="Oval 117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70" name="Straight Connector 69"/>
            <p:cNvCxnSpPr/>
            <p:nvPr/>
          </p:nvCxnSpPr>
          <p:spPr>
            <a:xfrm>
              <a:off x="3542362" y="3333694"/>
              <a:ext cx="439555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>
              <a:off x="3377759" y="4334239"/>
              <a:ext cx="604280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2" name="Group 71"/>
            <p:cNvGrpSpPr/>
            <p:nvPr/>
          </p:nvGrpSpPr>
          <p:grpSpPr>
            <a:xfrm>
              <a:off x="5231792" y="3799955"/>
              <a:ext cx="30085" cy="230653"/>
              <a:chOff x="5455030" y="3352800"/>
              <a:chExt cx="45719" cy="350519"/>
            </a:xfrm>
          </p:grpSpPr>
          <p:sp>
            <p:nvSpPr>
              <p:cNvPr id="113" name="Oval 112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4" name="Oval 113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5" name="Oval 114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sp>
          <p:nvSpPr>
            <p:cNvPr id="73" name="Isosceles Triangle 72"/>
            <p:cNvSpPr/>
            <p:nvPr/>
          </p:nvSpPr>
          <p:spPr>
            <a:xfrm rot="5400000">
              <a:off x="6126025" y="224442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74" name="TextBox 73"/>
            <p:cNvSpPr txBox="1"/>
            <p:nvPr/>
          </p:nvSpPr>
          <p:spPr>
            <a:xfrm>
              <a:off x="6017666" y="2237575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1</a:t>
              </a:r>
              <a:endParaRPr lang="en-US" sz="1200" dirty="0"/>
            </a:p>
          </p:txBody>
        </p:sp>
        <p:sp>
          <p:nvSpPr>
            <p:cNvPr id="75" name="Isosceles Triangle 74"/>
            <p:cNvSpPr/>
            <p:nvPr/>
          </p:nvSpPr>
          <p:spPr>
            <a:xfrm rot="5400000">
              <a:off x="6126025" y="3137370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6015659" y="3134452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2</a:t>
              </a:r>
              <a:endParaRPr lang="en-US" sz="1200" dirty="0"/>
            </a:p>
          </p:txBody>
        </p:sp>
        <p:sp>
          <p:nvSpPr>
            <p:cNvPr id="77" name="Isosceles Triangle 76"/>
            <p:cNvSpPr/>
            <p:nvPr/>
          </p:nvSpPr>
          <p:spPr>
            <a:xfrm rot="5400000">
              <a:off x="6126025" y="4159372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78" name="TextBox 77"/>
            <p:cNvSpPr txBox="1"/>
            <p:nvPr/>
          </p:nvSpPr>
          <p:spPr>
            <a:xfrm>
              <a:off x="6015660" y="4153695"/>
              <a:ext cx="51841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n-1</a:t>
              </a:r>
              <a:endParaRPr lang="en-US" sz="1200" dirty="0"/>
            </a:p>
          </p:txBody>
        </p:sp>
        <p:cxnSp>
          <p:nvCxnSpPr>
            <p:cNvPr id="79" name="Straight Connector 78"/>
            <p:cNvCxnSpPr>
              <a:stCxn id="106" idx="3"/>
            </p:cNvCxnSpPr>
            <p:nvPr/>
          </p:nvCxnSpPr>
          <p:spPr>
            <a:xfrm>
              <a:off x="3294887" y="4823651"/>
              <a:ext cx="687153" cy="954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flipV="1">
              <a:off x="4323079" y="2414120"/>
              <a:ext cx="261746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>
              <a:endCxn id="110" idx="1"/>
            </p:cNvCxnSpPr>
            <p:nvPr/>
          </p:nvCxnSpPr>
          <p:spPr>
            <a:xfrm>
              <a:off x="4320553" y="3333694"/>
              <a:ext cx="430553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>
              <a:endCxn id="111" idx="1"/>
            </p:cNvCxnSpPr>
            <p:nvPr/>
          </p:nvCxnSpPr>
          <p:spPr>
            <a:xfrm>
              <a:off x="4323079" y="4334239"/>
              <a:ext cx="59275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>
              <a:stCxn id="111" idx="3"/>
              <a:endCxn id="77" idx="3"/>
            </p:cNvCxnSpPr>
            <p:nvPr/>
          </p:nvCxnSpPr>
          <p:spPr>
            <a:xfrm>
              <a:off x="5577841" y="4334870"/>
              <a:ext cx="511518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>
              <a:endCxn id="112" idx="1"/>
            </p:cNvCxnSpPr>
            <p:nvPr/>
          </p:nvCxnSpPr>
          <p:spPr>
            <a:xfrm flipV="1">
              <a:off x="4320553" y="4823651"/>
              <a:ext cx="678029" cy="955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>
              <a:stCxn id="112" idx="3"/>
            </p:cNvCxnSpPr>
            <p:nvPr/>
          </p:nvCxnSpPr>
          <p:spPr>
            <a:xfrm>
              <a:off x="5495089" y="4823651"/>
              <a:ext cx="598029" cy="1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6" name="Isosceles Triangle 85"/>
            <p:cNvSpPr/>
            <p:nvPr/>
          </p:nvSpPr>
          <p:spPr>
            <a:xfrm rot="5400000">
              <a:off x="6126025" y="464031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87" name="TextBox 86"/>
            <p:cNvSpPr txBox="1"/>
            <p:nvPr/>
          </p:nvSpPr>
          <p:spPr>
            <a:xfrm>
              <a:off x="6015660" y="4639543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</a:t>
              </a:r>
              <a:endParaRPr lang="en-US" sz="1200" dirty="0"/>
            </a:p>
          </p:txBody>
        </p:sp>
        <p:cxnSp>
          <p:nvCxnSpPr>
            <p:cNvPr id="88" name="Straight Connector 87"/>
            <p:cNvCxnSpPr/>
            <p:nvPr/>
          </p:nvCxnSpPr>
          <p:spPr>
            <a:xfrm>
              <a:off x="3809049" y="2414120"/>
              <a:ext cx="0" cy="5244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>
              <a:off x="3809049" y="3333694"/>
              <a:ext cx="0" cy="39775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>
              <a:off x="3809049" y="433409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/>
            <p:cNvCxnSpPr/>
            <p:nvPr/>
          </p:nvCxnSpPr>
          <p:spPr>
            <a:xfrm>
              <a:off x="3809049" y="482741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" name="Oval 91"/>
            <p:cNvSpPr/>
            <p:nvPr/>
          </p:nvSpPr>
          <p:spPr>
            <a:xfrm>
              <a:off x="6573211" y="231827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93" name="Straight Connector 92"/>
            <p:cNvCxnSpPr>
              <a:endCxn id="92" idx="2"/>
            </p:cNvCxnSpPr>
            <p:nvPr/>
          </p:nvCxnSpPr>
          <p:spPr>
            <a:xfrm>
              <a:off x="6437249" y="241992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/>
            <p:cNvCxnSpPr/>
            <p:nvPr/>
          </p:nvCxnSpPr>
          <p:spPr>
            <a:xfrm>
              <a:off x="5903767" y="2413173"/>
              <a:ext cx="180512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/>
            <p:cNvCxnSpPr>
              <a:stCxn id="92" idx="4"/>
            </p:cNvCxnSpPr>
            <p:nvPr/>
          </p:nvCxnSpPr>
          <p:spPr>
            <a:xfrm>
              <a:off x="6683589" y="2523470"/>
              <a:ext cx="3343" cy="41513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/>
            <p:cNvCxnSpPr>
              <a:stCxn id="110" idx="3"/>
            </p:cNvCxnSpPr>
            <p:nvPr/>
          </p:nvCxnSpPr>
          <p:spPr>
            <a:xfrm flipV="1">
              <a:off x="5742566" y="3333176"/>
              <a:ext cx="346793" cy="6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7" name="Oval 96"/>
            <p:cNvSpPr/>
            <p:nvPr/>
          </p:nvSpPr>
          <p:spPr>
            <a:xfrm>
              <a:off x="6573211" y="3210274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98" name="Straight Connector 97"/>
            <p:cNvCxnSpPr/>
            <p:nvPr/>
          </p:nvCxnSpPr>
          <p:spPr>
            <a:xfrm flipH="1">
              <a:off x="6683589" y="3415464"/>
              <a:ext cx="1" cy="31598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/>
            <p:cNvCxnSpPr/>
            <p:nvPr/>
          </p:nvCxnSpPr>
          <p:spPr>
            <a:xfrm>
              <a:off x="6435939" y="331569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0" name="Oval 99"/>
            <p:cNvSpPr/>
            <p:nvPr/>
          </p:nvSpPr>
          <p:spPr>
            <a:xfrm>
              <a:off x="6574214" y="422514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01" name="Straight Connector 100"/>
            <p:cNvCxnSpPr/>
            <p:nvPr/>
          </p:nvCxnSpPr>
          <p:spPr>
            <a:xfrm flipH="1">
              <a:off x="6683589" y="4430340"/>
              <a:ext cx="1004" cy="19311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/>
            <p:cNvCxnSpPr/>
            <p:nvPr/>
          </p:nvCxnSpPr>
          <p:spPr>
            <a:xfrm>
              <a:off x="6436941" y="4333112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3" name="Oval 102"/>
            <p:cNvSpPr/>
            <p:nvPr/>
          </p:nvSpPr>
          <p:spPr>
            <a:xfrm>
              <a:off x="6576554" y="4707851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04" name="Straight Connector 103"/>
            <p:cNvCxnSpPr/>
            <p:nvPr/>
          </p:nvCxnSpPr>
          <p:spPr>
            <a:xfrm>
              <a:off x="6686933" y="4913042"/>
              <a:ext cx="0" cy="203735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/>
            <p:cNvCxnSpPr/>
            <p:nvPr/>
          </p:nvCxnSpPr>
          <p:spPr>
            <a:xfrm>
              <a:off x="6439282" y="4815814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06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7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8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9" name="Picture 18" descr="C:\Users\Michael\Documents\Projects\vidphotometry\code\Matlab\Figures\overview\bandpass1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4825" y="1918221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0" name="Picture 19" descr="C:\Users\Michael\Documents\Projects\vidphotometry\code\Matlab\Figures\overview\bandpass2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1106" y="2962641"/>
              <a:ext cx="991460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1" name="Picture 20" descr="C:\Users\Michael\Documents\Projects\vidphotometry\code\Matlab\Figures\overview\bandpass3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5831" y="4087394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2" name="Picture 24" descr="C:\Users\Michael\Documents\Projects\vidphotometry\code\Matlab\Figures\overview\dc-bandpass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8582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9" name="Group 118"/>
          <p:cNvGrpSpPr/>
          <p:nvPr/>
        </p:nvGrpSpPr>
        <p:grpSpPr>
          <a:xfrm>
            <a:off x="180134" y="1789551"/>
            <a:ext cx="8963866" cy="3198556"/>
            <a:chOff x="103934" y="1918221"/>
            <a:chExt cx="8963866" cy="3198556"/>
          </a:xfrm>
        </p:grpSpPr>
        <p:pic>
          <p:nvPicPr>
            <p:cNvPr id="120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1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22" name="Straight Connector 121"/>
            <p:cNvCxnSpPr/>
            <p:nvPr/>
          </p:nvCxnSpPr>
          <p:spPr>
            <a:xfrm>
              <a:off x="3809049" y="462345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/>
            <p:cNvCxnSpPr/>
            <p:nvPr/>
          </p:nvCxnSpPr>
          <p:spPr>
            <a:xfrm>
              <a:off x="3809049" y="511677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/>
            <p:cNvCxnSpPr/>
            <p:nvPr/>
          </p:nvCxnSpPr>
          <p:spPr>
            <a:xfrm>
              <a:off x="3809049" y="3731446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/>
            <p:cNvCxnSpPr/>
            <p:nvPr/>
          </p:nvCxnSpPr>
          <p:spPr>
            <a:xfrm>
              <a:off x="3809049" y="2938599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Rectangle 125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</a:p>
          </p:txBody>
        </p:sp>
        <p:cxnSp>
          <p:nvCxnSpPr>
            <p:cNvPr id="127" name="Straight Connector 126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2" name="Rectangle 131"/>
            <p:cNvSpPr/>
            <p:nvPr/>
          </p:nvSpPr>
          <p:spPr>
            <a:xfrm>
              <a:off x="3979803" y="1924655"/>
              <a:ext cx="340751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 anchorCtr="0"/>
            <a:lstStyle/>
            <a:p>
              <a:pPr algn="ctr"/>
              <a:r>
                <a:rPr lang="en-US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Temporal</a:t>
              </a:r>
              <a:r>
                <a:rPr lang="en-US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 filtering</a:t>
              </a:r>
            </a:p>
          </p:txBody>
        </p:sp>
        <p:cxnSp>
          <p:nvCxnSpPr>
            <p:cNvPr id="133" name="Straight Connector 132"/>
            <p:cNvCxnSpPr/>
            <p:nvPr/>
          </p:nvCxnSpPr>
          <p:spPr>
            <a:xfrm>
              <a:off x="3708764" y="2415067"/>
              <a:ext cx="27103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4" name="Group 133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189" name="Oval 188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90" name="Oval 189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91" name="Oval 190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135" name="Straight Connector 134"/>
            <p:cNvCxnSpPr/>
            <p:nvPr/>
          </p:nvCxnSpPr>
          <p:spPr>
            <a:xfrm>
              <a:off x="3542362" y="3333694"/>
              <a:ext cx="439555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/>
            <p:cNvCxnSpPr/>
            <p:nvPr/>
          </p:nvCxnSpPr>
          <p:spPr>
            <a:xfrm>
              <a:off x="3377759" y="4334239"/>
              <a:ext cx="604280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7" name="Group 136"/>
            <p:cNvGrpSpPr/>
            <p:nvPr/>
          </p:nvGrpSpPr>
          <p:grpSpPr>
            <a:xfrm>
              <a:off x="5231792" y="3799955"/>
              <a:ext cx="30085" cy="230653"/>
              <a:chOff x="5455030" y="3352800"/>
              <a:chExt cx="45719" cy="350519"/>
            </a:xfrm>
          </p:grpSpPr>
          <p:sp>
            <p:nvSpPr>
              <p:cNvPr id="186" name="Oval 185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87" name="Oval 186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88" name="Oval 187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sp>
          <p:nvSpPr>
            <p:cNvPr id="138" name="Isosceles Triangle 137"/>
            <p:cNvSpPr/>
            <p:nvPr/>
          </p:nvSpPr>
          <p:spPr>
            <a:xfrm rot="5400000">
              <a:off x="6126025" y="224442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39" name="TextBox 138"/>
            <p:cNvSpPr txBox="1"/>
            <p:nvPr/>
          </p:nvSpPr>
          <p:spPr>
            <a:xfrm>
              <a:off x="6017666" y="2237575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1</a:t>
              </a:r>
              <a:endParaRPr lang="en-US" sz="1200" dirty="0"/>
            </a:p>
          </p:txBody>
        </p:sp>
        <p:sp>
          <p:nvSpPr>
            <p:cNvPr id="140" name="Isosceles Triangle 139"/>
            <p:cNvSpPr/>
            <p:nvPr/>
          </p:nvSpPr>
          <p:spPr>
            <a:xfrm rot="5400000">
              <a:off x="6126025" y="3137370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41" name="TextBox 140"/>
            <p:cNvSpPr txBox="1"/>
            <p:nvPr/>
          </p:nvSpPr>
          <p:spPr>
            <a:xfrm>
              <a:off x="6015659" y="3134452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2</a:t>
              </a:r>
              <a:endParaRPr lang="en-US" sz="1200" dirty="0"/>
            </a:p>
          </p:txBody>
        </p:sp>
        <p:sp>
          <p:nvSpPr>
            <p:cNvPr id="142" name="Isosceles Triangle 141"/>
            <p:cNvSpPr/>
            <p:nvPr/>
          </p:nvSpPr>
          <p:spPr>
            <a:xfrm rot="5400000">
              <a:off x="6126025" y="4159372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43" name="TextBox 142"/>
            <p:cNvSpPr txBox="1"/>
            <p:nvPr/>
          </p:nvSpPr>
          <p:spPr>
            <a:xfrm>
              <a:off x="6015660" y="4153695"/>
              <a:ext cx="51841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n-1</a:t>
              </a:r>
              <a:endParaRPr lang="en-US" sz="1200" dirty="0"/>
            </a:p>
          </p:txBody>
        </p:sp>
        <p:sp>
          <p:nvSpPr>
            <p:cNvPr id="144" name="Rectangle 143"/>
            <p:cNvSpPr/>
            <p:nvPr/>
          </p:nvSpPr>
          <p:spPr>
            <a:xfrm>
              <a:off x="7037044" y="1924655"/>
              <a:ext cx="350995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Reconstruction</a:t>
              </a:r>
            </a:p>
          </p:txBody>
        </p:sp>
        <p:cxnSp>
          <p:nvCxnSpPr>
            <p:cNvPr id="145" name="Straight Connector 144"/>
            <p:cNvCxnSpPr>
              <a:stCxn id="178" idx="3"/>
            </p:cNvCxnSpPr>
            <p:nvPr/>
          </p:nvCxnSpPr>
          <p:spPr>
            <a:xfrm>
              <a:off x="3294887" y="4823651"/>
              <a:ext cx="687153" cy="954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/>
            <p:cNvCxnSpPr/>
            <p:nvPr/>
          </p:nvCxnSpPr>
          <p:spPr>
            <a:xfrm flipV="1">
              <a:off x="4323079" y="2414120"/>
              <a:ext cx="261746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/>
            <p:cNvCxnSpPr>
              <a:endCxn id="182" idx="1"/>
            </p:cNvCxnSpPr>
            <p:nvPr/>
          </p:nvCxnSpPr>
          <p:spPr>
            <a:xfrm>
              <a:off x="4320553" y="3333694"/>
              <a:ext cx="430553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/>
            <p:cNvCxnSpPr>
              <a:endCxn id="183" idx="1"/>
            </p:cNvCxnSpPr>
            <p:nvPr/>
          </p:nvCxnSpPr>
          <p:spPr>
            <a:xfrm>
              <a:off x="4323079" y="4334239"/>
              <a:ext cx="59275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/>
            <p:cNvCxnSpPr>
              <a:stCxn id="183" idx="3"/>
              <a:endCxn id="142" idx="3"/>
            </p:cNvCxnSpPr>
            <p:nvPr/>
          </p:nvCxnSpPr>
          <p:spPr>
            <a:xfrm>
              <a:off x="5577841" y="4334870"/>
              <a:ext cx="511518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/>
            <p:cNvCxnSpPr/>
            <p:nvPr/>
          </p:nvCxnSpPr>
          <p:spPr>
            <a:xfrm flipV="1">
              <a:off x="6793967" y="2413173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/>
            <p:cNvCxnSpPr/>
            <p:nvPr/>
          </p:nvCxnSpPr>
          <p:spPr>
            <a:xfrm>
              <a:off x="7388039" y="3357281"/>
              <a:ext cx="3557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Connector 151"/>
            <p:cNvCxnSpPr/>
            <p:nvPr/>
          </p:nvCxnSpPr>
          <p:spPr>
            <a:xfrm>
              <a:off x="7821377" y="3393347"/>
              <a:ext cx="0" cy="99505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Connector 152"/>
            <p:cNvCxnSpPr>
              <a:endCxn id="184" idx="1"/>
            </p:cNvCxnSpPr>
            <p:nvPr/>
          </p:nvCxnSpPr>
          <p:spPr>
            <a:xfrm flipV="1">
              <a:off x="4320553" y="4823651"/>
              <a:ext cx="678029" cy="955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Connector 153"/>
            <p:cNvCxnSpPr>
              <a:stCxn id="184" idx="3"/>
            </p:cNvCxnSpPr>
            <p:nvPr/>
          </p:nvCxnSpPr>
          <p:spPr>
            <a:xfrm>
              <a:off x="5495089" y="4823651"/>
              <a:ext cx="598029" cy="1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5" name="Isosceles Triangle 154"/>
            <p:cNvSpPr/>
            <p:nvPr/>
          </p:nvSpPr>
          <p:spPr>
            <a:xfrm rot="5400000">
              <a:off x="6126025" y="464031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56" name="TextBox 155"/>
            <p:cNvSpPr txBox="1"/>
            <p:nvPr/>
          </p:nvSpPr>
          <p:spPr>
            <a:xfrm>
              <a:off x="6015660" y="4639543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</a:t>
              </a:r>
              <a:endParaRPr lang="en-US" sz="1200" dirty="0"/>
            </a:p>
          </p:txBody>
        </p:sp>
        <p:cxnSp>
          <p:nvCxnSpPr>
            <p:cNvPr id="157" name="Straight Connector 156"/>
            <p:cNvCxnSpPr/>
            <p:nvPr/>
          </p:nvCxnSpPr>
          <p:spPr>
            <a:xfrm>
              <a:off x="3809049" y="2414120"/>
              <a:ext cx="0" cy="5244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/>
            <p:cNvCxnSpPr/>
            <p:nvPr/>
          </p:nvCxnSpPr>
          <p:spPr>
            <a:xfrm>
              <a:off x="3809049" y="3333694"/>
              <a:ext cx="0" cy="39775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/>
            <p:cNvCxnSpPr/>
            <p:nvPr/>
          </p:nvCxnSpPr>
          <p:spPr>
            <a:xfrm>
              <a:off x="3809049" y="433409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Straight Connector 159"/>
            <p:cNvCxnSpPr/>
            <p:nvPr/>
          </p:nvCxnSpPr>
          <p:spPr>
            <a:xfrm>
              <a:off x="3809049" y="482741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1" name="Oval 160"/>
            <p:cNvSpPr/>
            <p:nvPr/>
          </p:nvSpPr>
          <p:spPr>
            <a:xfrm>
              <a:off x="6573211" y="231827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62" name="Straight Connector 161"/>
            <p:cNvCxnSpPr>
              <a:endCxn id="161" idx="2"/>
            </p:cNvCxnSpPr>
            <p:nvPr/>
          </p:nvCxnSpPr>
          <p:spPr>
            <a:xfrm>
              <a:off x="6437249" y="241992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/>
            <p:cNvCxnSpPr/>
            <p:nvPr/>
          </p:nvCxnSpPr>
          <p:spPr>
            <a:xfrm>
              <a:off x="5903767" y="2413173"/>
              <a:ext cx="180512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Connector 163"/>
            <p:cNvCxnSpPr>
              <a:stCxn id="161" idx="4"/>
            </p:cNvCxnSpPr>
            <p:nvPr/>
          </p:nvCxnSpPr>
          <p:spPr>
            <a:xfrm>
              <a:off x="6683589" y="2523470"/>
              <a:ext cx="3343" cy="41513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>
              <a:stCxn id="182" idx="3"/>
            </p:cNvCxnSpPr>
            <p:nvPr/>
          </p:nvCxnSpPr>
          <p:spPr>
            <a:xfrm flipV="1">
              <a:off x="5742566" y="3333176"/>
              <a:ext cx="346793" cy="6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6" name="Oval 165"/>
            <p:cNvSpPr/>
            <p:nvPr/>
          </p:nvSpPr>
          <p:spPr>
            <a:xfrm>
              <a:off x="6573211" y="3210274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67" name="Straight Connector 166"/>
            <p:cNvCxnSpPr/>
            <p:nvPr/>
          </p:nvCxnSpPr>
          <p:spPr>
            <a:xfrm flipH="1">
              <a:off x="6683589" y="3415464"/>
              <a:ext cx="1" cy="31598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/>
            <p:cNvCxnSpPr/>
            <p:nvPr/>
          </p:nvCxnSpPr>
          <p:spPr>
            <a:xfrm>
              <a:off x="6435939" y="331569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flipV="1">
              <a:off x="6799989" y="3311921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0" name="Oval 169"/>
            <p:cNvSpPr/>
            <p:nvPr/>
          </p:nvSpPr>
          <p:spPr>
            <a:xfrm>
              <a:off x="6574214" y="422514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71" name="Straight Connector 170"/>
            <p:cNvCxnSpPr/>
            <p:nvPr/>
          </p:nvCxnSpPr>
          <p:spPr>
            <a:xfrm flipH="1">
              <a:off x="6683589" y="4430340"/>
              <a:ext cx="1004" cy="19311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/>
            <p:cNvCxnSpPr/>
            <p:nvPr/>
          </p:nvCxnSpPr>
          <p:spPr>
            <a:xfrm>
              <a:off x="6436941" y="4333112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flipV="1">
              <a:off x="6800992" y="4326797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4" name="Oval 173"/>
            <p:cNvSpPr/>
            <p:nvPr/>
          </p:nvSpPr>
          <p:spPr>
            <a:xfrm>
              <a:off x="6576554" y="4707851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75" name="Straight Connector 174"/>
            <p:cNvCxnSpPr/>
            <p:nvPr/>
          </p:nvCxnSpPr>
          <p:spPr>
            <a:xfrm>
              <a:off x="6686933" y="4913042"/>
              <a:ext cx="0" cy="203735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/>
            <p:cNvCxnSpPr/>
            <p:nvPr/>
          </p:nvCxnSpPr>
          <p:spPr>
            <a:xfrm>
              <a:off x="6439282" y="4815814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flipV="1">
              <a:off x="6803332" y="4809499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78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9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0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1" name="Picture 18" descr="C:\Users\Michael\Documents\Projects\vidphotometry\code\Matlab\Figures\overview\bandpass1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4825" y="1918221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2" name="Picture 19" descr="C:\Users\Michael\Documents\Projects\vidphotometry\code\Matlab\Figures\overview\bandpass2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1106" y="2962641"/>
              <a:ext cx="991460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3" name="Picture 20" descr="C:\Users\Michael\Documents\Projects\vidphotometry\code\Matlab\Figures\overview\bandpass3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5831" y="4087394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4" name="Picture 24" descr="C:\Users\Michael\Documents\Projects\vidphotometry\code\Matlab\Figures\overview\dc-bandpass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8582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5" name="Picture 27" descr="C:\Users\Michael\Documents\Projects\vidphotometry\code\Matlab\Figures\overview\output.pn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43778" y="2862330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12" name="TextBox 511"/>
          <p:cNvSpPr txBox="1"/>
          <p:nvPr/>
        </p:nvSpPr>
        <p:spPr>
          <a:xfrm>
            <a:off x="2320681" y="5386798"/>
            <a:ext cx="18510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Laplacian</a:t>
            </a:r>
            <a:r>
              <a:rPr lang="en-US" dirty="0"/>
              <a:t> Pyramid </a:t>
            </a:r>
          </a:p>
        </p:txBody>
      </p:sp>
      <p:sp>
        <p:nvSpPr>
          <p:cNvPr id="194" name="TextBox 193"/>
          <p:cNvSpPr txBox="1"/>
          <p:nvPr/>
        </p:nvSpPr>
        <p:spPr>
          <a:xfrm>
            <a:off x="4318282" y="5366892"/>
            <a:ext cx="18510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Bandpass</a:t>
            </a:r>
            <a:r>
              <a:rPr lang="en-US" dirty="0"/>
              <a:t> filter intensity at each pixel over time</a:t>
            </a:r>
          </a:p>
        </p:txBody>
      </p:sp>
      <p:sp>
        <p:nvSpPr>
          <p:cNvPr id="195" name="TextBox 194"/>
          <p:cNvSpPr txBox="1"/>
          <p:nvPr/>
        </p:nvSpPr>
        <p:spPr>
          <a:xfrm>
            <a:off x="6330489" y="5300216"/>
            <a:ext cx="18510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Amplify </a:t>
            </a:r>
            <a:r>
              <a:rPr lang="en-US" dirty="0" err="1"/>
              <a:t>bandpassed</a:t>
            </a:r>
            <a:r>
              <a:rPr lang="en-US" dirty="0"/>
              <a:t> signal and add back to original</a:t>
            </a:r>
          </a:p>
        </p:txBody>
      </p:sp>
    </p:spTree>
    <p:extLst>
      <p:ext uri="{BB962C8B-B14F-4D97-AF65-F5344CB8AC3E}">
        <p14:creationId xmlns:p14="http://schemas.microsoft.com/office/powerpoint/2010/main" val="3853799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Subtle Color Variations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069337"/>
            <a:ext cx="8229600" cy="5135563"/>
          </a:xfrm>
        </p:spPr>
        <p:txBody>
          <a:bodyPr>
            <a:normAutofit/>
          </a:bodyPr>
          <a:lstStyle/>
          <a:p>
            <a:r>
              <a:rPr lang="en-US" dirty="0"/>
              <a:t>The face gets slightly redder when blood flows</a:t>
            </a:r>
          </a:p>
          <a:p>
            <a:r>
              <a:rPr lang="en-US" dirty="0"/>
              <a:t>Unfortunately	 usually below the per pixel noise level</a:t>
            </a:r>
          </a:p>
        </p:txBody>
      </p:sp>
      <p:pic>
        <p:nvPicPr>
          <p:cNvPr id="4" name="Picture 2" descr="C:\Users\Miki\Projects\vidmag\SIGGRAPH2012\paper\figures\results\steve_crop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71" y="3024436"/>
            <a:ext cx="2667000" cy="301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 15"/>
          <p:cNvSpPr/>
          <p:nvPr/>
        </p:nvSpPr>
        <p:spPr>
          <a:xfrm>
            <a:off x="1750487" y="3651073"/>
            <a:ext cx="121645" cy="12294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1164306" y="6043680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Input frame</a:t>
            </a:r>
          </a:p>
        </p:txBody>
      </p:sp>
      <p:sp>
        <p:nvSpPr>
          <p:cNvPr id="9" name="Rectangle 8"/>
          <p:cNvSpPr/>
          <p:nvPr/>
        </p:nvSpPr>
        <p:spPr>
          <a:xfrm>
            <a:off x="5105400" y="5943600"/>
            <a:ext cx="29661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/>
              <a:t>Luminance trace (zero mean)</a:t>
            </a:r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3798333"/>
            <a:ext cx="3810565" cy="2156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1419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Subtle Color Variations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8341296" cy="5135563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1.  Average spatially to overcome sensor and quantization noise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175503" y="6324599"/>
            <a:ext cx="3775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Spatially averaged luminance trace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4191000"/>
            <a:ext cx="3803903" cy="2156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Rectangle 30"/>
          <p:cNvSpPr/>
          <p:nvPr/>
        </p:nvSpPr>
        <p:spPr>
          <a:xfrm>
            <a:off x="5404102" y="3809999"/>
            <a:ext cx="29661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/>
              <a:t>Luminance trace (zero mean)</a:t>
            </a:r>
          </a:p>
        </p:txBody>
      </p:sp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0703" y="1664732"/>
            <a:ext cx="3810565" cy="2156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4351" name="Group 14350"/>
          <p:cNvGrpSpPr/>
          <p:nvPr/>
        </p:nvGrpSpPr>
        <p:grpSpPr>
          <a:xfrm>
            <a:off x="6775985" y="4084021"/>
            <a:ext cx="1301906" cy="716578"/>
            <a:chOff x="3756214" y="4491122"/>
            <a:chExt cx="1301906" cy="716578"/>
          </a:xfrm>
        </p:grpSpPr>
        <p:cxnSp>
          <p:nvCxnSpPr>
            <p:cNvPr id="24" name="Straight Arrow Connector 23"/>
            <p:cNvCxnSpPr/>
            <p:nvPr/>
          </p:nvCxnSpPr>
          <p:spPr>
            <a:xfrm flipH="1">
              <a:off x="3756214" y="4790969"/>
              <a:ext cx="336601" cy="227844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/>
            <p:cNvCxnSpPr/>
            <p:nvPr/>
          </p:nvCxnSpPr>
          <p:spPr>
            <a:xfrm flipH="1">
              <a:off x="4092815" y="4896504"/>
              <a:ext cx="120316" cy="31119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Arrow Connector 33"/>
            <p:cNvCxnSpPr/>
            <p:nvPr/>
          </p:nvCxnSpPr>
          <p:spPr>
            <a:xfrm>
              <a:off x="4357510" y="4851127"/>
              <a:ext cx="33651" cy="216813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350" name="TextBox 14349"/>
            <p:cNvSpPr txBox="1"/>
            <p:nvPr/>
          </p:nvSpPr>
          <p:spPr>
            <a:xfrm>
              <a:off x="4060731" y="4491122"/>
              <a:ext cx="99738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>
                  <a:solidFill>
                    <a:srgbClr val="FF0000"/>
                  </a:solidFill>
                </a:rPr>
                <a:t>pulses</a:t>
              </a:r>
            </a:p>
          </p:txBody>
        </p:sp>
      </p:grpSp>
      <p:pic>
        <p:nvPicPr>
          <p:cNvPr id="21" name="Picture 2" descr="C:\Users\Miki\Projects\vidmag\SIGGRAPH2012\paper\figures\results\steve_crop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71" y="3024436"/>
            <a:ext cx="2667000" cy="301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Rectangle 21"/>
          <p:cNvSpPr/>
          <p:nvPr/>
        </p:nvSpPr>
        <p:spPr>
          <a:xfrm>
            <a:off x="1750487" y="3651073"/>
            <a:ext cx="121645" cy="12294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/>
          <p:cNvSpPr txBox="1"/>
          <p:nvPr/>
        </p:nvSpPr>
        <p:spPr>
          <a:xfrm>
            <a:off x="1164306" y="6043680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Input frame</a:t>
            </a:r>
          </a:p>
        </p:txBody>
      </p:sp>
    </p:spTree>
    <p:extLst>
      <p:ext uri="{BB962C8B-B14F-4D97-AF65-F5344CB8AC3E}">
        <p14:creationId xmlns:p14="http://schemas.microsoft.com/office/powerpoint/2010/main" val="40768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Amplifying Subtle Color Variations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8534400" cy="5135563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2.  Filter temporally to extract the signal of interest</a:t>
            </a:r>
          </a:p>
        </p:txBody>
      </p:sp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91029" y="4521418"/>
            <a:ext cx="3194978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Box 15"/>
          <p:cNvSpPr txBox="1"/>
          <p:nvPr/>
        </p:nvSpPr>
        <p:spPr>
          <a:xfrm>
            <a:off x="5816754" y="6304172"/>
            <a:ext cx="3198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Temporally </a:t>
            </a:r>
            <a:r>
              <a:rPr lang="en-US" dirty="0" err="1"/>
              <a:t>bandpassed</a:t>
            </a:r>
            <a:r>
              <a:rPr lang="en-US" dirty="0"/>
              <a:t> trace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/>
              <p:cNvSpPr txBox="1"/>
              <p:nvPr/>
            </p:nvSpPr>
            <p:spPr>
              <a:xfrm>
                <a:off x="6938829" y="2406305"/>
                <a:ext cx="4572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400" i="1">
                          <a:latin typeface="Cambria Math"/>
                        </a:rPr>
                        <m:t>⊗</m:t>
                      </m:r>
                    </m:oMath>
                  </m:oMathPara>
                </a14:m>
                <a:endParaRPr lang="en-US" sz="2400" dirty="0"/>
              </a:p>
            </p:txBody>
          </p:sp>
        </mc:Choice>
        <mc:Fallback xmlns="">
          <p:sp>
            <p:nvSpPr>
              <p:cNvPr id="17" name="TextBox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8829" y="2406305"/>
                <a:ext cx="457200" cy="461665"/>
              </a:xfrm>
              <a:prstGeom prst="rect">
                <a:avLst/>
              </a:prstGeom>
              <a:blipFill>
                <a:blip r:embed="rId4"/>
                <a:stretch>
                  <a:fillRect l="-8000" r="-16000" b="-1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Box 17"/>
          <p:cNvSpPr txBox="1"/>
          <p:nvPr/>
        </p:nvSpPr>
        <p:spPr>
          <a:xfrm>
            <a:off x="7894803" y="3651072"/>
            <a:ext cx="1633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Temporal filter</a:t>
            </a:r>
          </a:p>
        </p:txBody>
      </p:sp>
      <p:pic>
        <p:nvPicPr>
          <p:cNvPr id="13315" name="Picture 3" descr="D:\Projects\vidmag\code\matlab\Figures\tmp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1761" y="1949105"/>
            <a:ext cx="2130268" cy="165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874230" y="4920054"/>
            <a:ext cx="4844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=</a:t>
            </a:r>
          </a:p>
        </p:txBody>
      </p:sp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085" y="1949105"/>
            <a:ext cx="3002545" cy="1701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Box 22"/>
          <p:cNvSpPr txBox="1"/>
          <p:nvPr/>
        </p:nvSpPr>
        <p:spPr>
          <a:xfrm>
            <a:off x="3803649" y="3661600"/>
            <a:ext cx="3775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Spatially averaged luminance trace</a:t>
            </a:r>
          </a:p>
        </p:txBody>
      </p:sp>
      <p:pic>
        <p:nvPicPr>
          <p:cNvPr id="20" name="Picture 2" descr="C:\Users\Miki\Projects\vidmag\SIGGRAPH2012\paper\figures\results\steve_crop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71" y="3024436"/>
            <a:ext cx="2667000" cy="301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angle 20"/>
          <p:cNvSpPr/>
          <p:nvPr/>
        </p:nvSpPr>
        <p:spPr>
          <a:xfrm>
            <a:off x="1750487" y="3651073"/>
            <a:ext cx="121645" cy="12294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164306" y="6043680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Input frame</a:t>
            </a:r>
          </a:p>
        </p:txBody>
      </p:sp>
    </p:spTree>
    <p:extLst>
      <p:ext uri="{BB962C8B-B14F-4D97-AF65-F5344CB8AC3E}">
        <p14:creationId xmlns:p14="http://schemas.microsoft.com/office/powerpoint/2010/main" val="3547504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Color Amplification Results</a:t>
            </a:r>
          </a:p>
        </p:txBody>
      </p:sp>
      <p:pic>
        <p:nvPicPr>
          <p:cNvPr id="4" name="face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2000" y="1219200"/>
            <a:ext cx="8169275" cy="46323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255836" y="5833029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40473" y="5821362"/>
            <a:ext cx="25058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Color-amplified (x100)</a:t>
            </a:r>
          </a:p>
          <a:p>
            <a:pPr algn="ctr"/>
            <a:r>
              <a:rPr lang="en-US" dirty="0"/>
              <a:t>0.83-1 Hz (50-60 </a:t>
            </a:r>
            <a:r>
              <a:rPr lang="en-US" dirty="0" err="1"/>
              <a:t>bpm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80318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541" y="2214247"/>
            <a:ext cx="5071110" cy="450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Heart Rate Extraction</a:t>
            </a:r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5485" y="1568790"/>
            <a:ext cx="2827337" cy="1618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08721" y="3216277"/>
            <a:ext cx="31983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Temporally </a:t>
            </a:r>
            <a:r>
              <a:rPr lang="en-US" dirty="0" err="1"/>
              <a:t>bandpassed</a:t>
            </a:r>
            <a:r>
              <a:rPr lang="en-US" dirty="0"/>
              <a:t> trace</a:t>
            </a:r>
          </a:p>
          <a:p>
            <a:pPr algn="ctr"/>
            <a:r>
              <a:rPr lang="en-US" dirty="0"/>
              <a:t>(one pixel)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1087967" y="1604044"/>
            <a:ext cx="1736560" cy="477256"/>
            <a:chOff x="1042736" y="1511968"/>
            <a:chExt cx="1736560" cy="477256"/>
          </a:xfrm>
        </p:grpSpPr>
        <p:sp>
          <p:nvSpPr>
            <p:cNvPr id="3" name="Oval 2"/>
            <p:cNvSpPr/>
            <p:nvPr/>
          </p:nvSpPr>
          <p:spPr>
            <a:xfrm>
              <a:off x="1042736" y="1600200"/>
              <a:ext cx="152400" cy="1524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/>
            <p:cNvSpPr/>
            <p:nvPr/>
          </p:nvSpPr>
          <p:spPr>
            <a:xfrm>
              <a:off x="1283368" y="1652336"/>
              <a:ext cx="152400" cy="1524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/>
            <p:cNvSpPr/>
            <p:nvPr/>
          </p:nvSpPr>
          <p:spPr>
            <a:xfrm>
              <a:off x="1564104" y="1664368"/>
              <a:ext cx="152400" cy="1524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/>
            <p:cNvSpPr/>
            <p:nvPr/>
          </p:nvSpPr>
          <p:spPr>
            <a:xfrm>
              <a:off x="1776664" y="1836824"/>
              <a:ext cx="152400" cy="1524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/>
            <p:cNvSpPr/>
            <p:nvPr/>
          </p:nvSpPr>
          <p:spPr>
            <a:xfrm>
              <a:off x="2097512" y="1511968"/>
              <a:ext cx="152400" cy="1524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/>
            <p:cNvSpPr/>
            <p:nvPr/>
          </p:nvSpPr>
          <p:spPr>
            <a:xfrm>
              <a:off x="2334136" y="1824792"/>
              <a:ext cx="152400" cy="1524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/>
            <p:cNvSpPr/>
            <p:nvPr/>
          </p:nvSpPr>
          <p:spPr>
            <a:xfrm>
              <a:off x="2626896" y="1712496"/>
              <a:ext cx="152400" cy="1524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883432" y="1082676"/>
            <a:ext cx="18806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Peak detection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3415" y="2214246"/>
            <a:ext cx="5070047" cy="4507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Straight Connector 3"/>
          <p:cNvCxnSpPr/>
          <p:nvPr/>
        </p:nvCxnSpPr>
        <p:spPr>
          <a:xfrm>
            <a:off x="3072821" y="1604044"/>
            <a:ext cx="1315810" cy="8502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3072821" y="2454277"/>
            <a:ext cx="1315810" cy="725269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4411491" y="2446656"/>
            <a:ext cx="4290060" cy="1524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389" name="Group 16388"/>
          <p:cNvGrpSpPr/>
          <p:nvPr/>
        </p:nvGrpSpPr>
        <p:grpSpPr>
          <a:xfrm>
            <a:off x="5162395" y="1164870"/>
            <a:ext cx="1911101" cy="1053186"/>
            <a:chOff x="5117163" y="1301394"/>
            <a:chExt cx="1911101" cy="1053186"/>
          </a:xfrm>
        </p:grpSpPr>
        <p:sp>
          <p:nvSpPr>
            <p:cNvPr id="7" name="TextBox 6"/>
            <p:cNvSpPr txBox="1"/>
            <p:nvPr/>
          </p:nvSpPr>
          <p:spPr>
            <a:xfrm>
              <a:off x="5117163" y="1301394"/>
              <a:ext cx="191110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dirty="0">
                  <a:solidFill>
                    <a:srgbClr val="FF0000"/>
                  </a:solidFill>
                </a:rPr>
                <a:t>Pulse locations</a:t>
              </a:r>
            </a:p>
          </p:txBody>
        </p:sp>
        <p:cxnSp>
          <p:nvCxnSpPr>
            <p:cNvPr id="27" name="Straight Arrow Connector 26"/>
            <p:cNvCxnSpPr/>
            <p:nvPr/>
          </p:nvCxnSpPr>
          <p:spPr>
            <a:xfrm flipH="1">
              <a:off x="5257800" y="1705314"/>
              <a:ext cx="533400" cy="64545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/>
            <p:cNvCxnSpPr/>
            <p:nvPr/>
          </p:nvCxnSpPr>
          <p:spPr>
            <a:xfrm flipH="1">
              <a:off x="5791200" y="1705314"/>
              <a:ext cx="152400" cy="64545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Arrow Connector 38"/>
            <p:cNvCxnSpPr/>
            <p:nvPr/>
          </p:nvCxnSpPr>
          <p:spPr>
            <a:xfrm>
              <a:off x="6158866" y="1705314"/>
              <a:ext cx="116204" cy="64926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78561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Heart Rate Extraction</a:t>
            </a:r>
          </a:p>
        </p:txBody>
      </p:sp>
      <p:pic>
        <p:nvPicPr>
          <p:cNvPr id="4" name="baby2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5"/>
          <a:srcRect r="16709"/>
          <a:stretch>
            <a:fillRect/>
          </a:stretch>
        </p:blipFill>
        <p:spPr>
          <a:xfrm>
            <a:off x="914400" y="1066800"/>
            <a:ext cx="7616142" cy="51435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656889" y="6221968"/>
            <a:ext cx="3082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2.33-2.67 Hz (140-160 </a:t>
            </a:r>
            <a:r>
              <a:rPr lang="en-US" dirty="0" err="1"/>
              <a:t>bpm</a:t>
            </a:r>
            <a:r>
              <a:rPr lang="en-US" dirty="0"/>
              <a:t>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26672" y="6285985"/>
            <a:ext cx="45528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Thanks to Dr. Donna </a:t>
            </a:r>
            <a:r>
              <a:rPr lang="en-US" sz="1200" dirty="0" err="1"/>
              <a:t>Brezinski</a:t>
            </a:r>
            <a:r>
              <a:rPr lang="en-US" sz="1200" dirty="0"/>
              <a:t> and the Winchester Hospital staff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084672" y="1338454"/>
            <a:ext cx="726481" cy="400110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EKG</a:t>
            </a:r>
          </a:p>
        </p:txBody>
      </p:sp>
    </p:spTree>
    <p:extLst>
      <p:ext uri="{BB962C8B-B14F-4D97-AF65-F5344CB8AC3E}">
        <p14:creationId xmlns:p14="http://schemas.microsoft.com/office/powerpoint/2010/main" val="2274412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5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Why It Amplifies Motion</a:t>
            </a:r>
          </a:p>
        </p:txBody>
      </p:sp>
      <p:sp>
        <p:nvSpPr>
          <p:cNvPr id="436" name="Content Placeholder 435"/>
          <p:cNvSpPr>
            <a:spLocks noGrp="1"/>
          </p:cNvSpPr>
          <p:nvPr>
            <p:ph idx="4294967295"/>
          </p:nvPr>
        </p:nvSpPr>
        <p:spPr>
          <a:xfrm>
            <a:off x="-381000" y="1143794"/>
            <a:ext cx="8229600" cy="4983163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babysleeping_result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82792" y="2226651"/>
            <a:ext cx="5216416" cy="2955743"/>
          </a:xfrm>
          <a:prstGeom prst="rect">
            <a:avLst/>
          </a:prstGeom>
        </p:spPr>
      </p:pic>
      <p:grpSp>
        <p:nvGrpSpPr>
          <p:cNvPr id="435" name="Group 434"/>
          <p:cNvGrpSpPr/>
          <p:nvPr/>
        </p:nvGrpSpPr>
        <p:grpSpPr>
          <a:xfrm>
            <a:off x="1566964" y="2216191"/>
            <a:ext cx="5237987" cy="2951681"/>
            <a:chOff x="2019301" y="1986969"/>
            <a:chExt cx="5237987" cy="2951681"/>
          </a:xfrm>
        </p:grpSpPr>
        <p:sp>
          <p:nvSpPr>
            <p:cNvPr id="6" name="Rectangle 5"/>
            <p:cNvSpPr/>
            <p:nvPr/>
          </p:nvSpPr>
          <p:spPr>
            <a:xfrm>
              <a:off x="2019301" y="19869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/>
            <p:cNvSpPr/>
            <p:nvPr/>
          </p:nvSpPr>
          <p:spPr>
            <a:xfrm>
              <a:off x="2019301" y="221118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2019301" y="24418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2019301" y="26660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2019301" y="289027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2019301" y="312094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2019301" y="334515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2019301" y="35693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2019301" y="380004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2019301" y="40242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2019301" y="42484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2019301" y="447913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2019301" y="471411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2247901" y="19869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2247901" y="221118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2247901" y="24418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2247901" y="26660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2247901" y="289027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2247901" y="312094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2247901" y="334515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2247901" y="356936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2247901" y="380004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2247901" y="402425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2247901" y="424846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2247901" y="447913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2247901" y="471411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83"/>
            <p:cNvSpPr/>
            <p:nvPr/>
          </p:nvSpPr>
          <p:spPr>
            <a:xfrm>
              <a:off x="2471928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84"/>
            <p:cNvSpPr/>
            <p:nvPr/>
          </p:nvSpPr>
          <p:spPr>
            <a:xfrm>
              <a:off x="2471928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Rectangle 85"/>
            <p:cNvSpPr/>
            <p:nvPr/>
          </p:nvSpPr>
          <p:spPr>
            <a:xfrm>
              <a:off x="2471928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Rectangle 86"/>
            <p:cNvSpPr/>
            <p:nvPr/>
          </p:nvSpPr>
          <p:spPr>
            <a:xfrm>
              <a:off x="2471928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8" name="Rectangle 87"/>
            <p:cNvSpPr/>
            <p:nvPr/>
          </p:nvSpPr>
          <p:spPr>
            <a:xfrm>
              <a:off x="2471928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Rectangle 88"/>
            <p:cNvSpPr/>
            <p:nvPr/>
          </p:nvSpPr>
          <p:spPr>
            <a:xfrm>
              <a:off x="2471928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Rectangle 89"/>
            <p:cNvSpPr/>
            <p:nvPr/>
          </p:nvSpPr>
          <p:spPr>
            <a:xfrm>
              <a:off x="2471928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 90"/>
            <p:cNvSpPr/>
            <p:nvPr/>
          </p:nvSpPr>
          <p:spPr>
            <a:xfrm>
              <a:off x="2471928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Rectangle 91"/>
            <p:cNvSpPr/>
            <p:nvPr/>
          </p:nvSpPr>
          <p:spPr>
            <a:xfrm>
              <a:off x="2471928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Rectangle 92"/>
            <p:cNvSpPr/>
            <p:nvPr/>
          </p:nvSpPr>
          <p:spPr>
            <a:xfrm>
              <a:off x="2471928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Rectangle 93"/>
            <p:cNvSpPr/>
            <p:nvPr/>
          </p:nvSpPr>
          <p:spPr>
            <a:xfrm>
              <a:off x="2471928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Rectangle 94"/>
            <p:cNvSpPr/>
            <p:nvPr/>
          </p:nvSpPr>
          <p:spPr>
            <a:xfrm>
              <a:off x="2471928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Rectangle 95"/>
            <p:cNvSpPr/>
            <p:nvPr/>
          </p:nvSpPr>
          <p:spPr>
            <a:xfrm>
              <a:off x="2471928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 96"/>
            <p:cNvSpPr/>
            <p:nvPr/>
          </p:nvSpPr>
          <p:spPr>
            <a:xfrm>
              <a:off x="2700528" y="19869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Rectangle 97"/>
            <p:cNvSpPr/>
            <p:nvPr/>
          </p:nvSpPr>
          <p:spPr>
            <a:xfrm>
              <a:off x="2700528" y="221118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Rectangle 98"/>
            <p:cNvSpPr/>
            <p:nvPr/>
          </p:nvSpPr>
          <p:spPr>
            <a:xfrm>
              <a:off x="2700528" y="24418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Rectangle 99"/>
            <p:cNvSpPr/>
            <p:nvPr/>
          </p:nvSpPr>
          <p:spPr>
            <a:xfrm>
              <a:off x="2700528" y="26660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1" name="Rectangle 100"/>
            <p:cNvSpPr/>
            <p:nvPr/>
          </p:nvSpPr>
          <p:spPr>
            <a:xfrm>
              <a:off x="2700528" y="289027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" name="Rectangle 101"/>
            <p:cNvSpPr/>
            <p:nvPr/>
          </p:nvSpPr>
          <p:spPr>
            <a:xfrm>
              <a:off x="2700528" y="312094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" name="Rectangle 102"/>
            <p:cNvSpPr/>
            <p:nvPr/>
          </p:nvSpPr>
          <p:spPr>
            <a:xfrm>
              <a:off x="2700528" y="334515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" name="Rectangle 103"/>
            <p:cNvSpPr/>
            <p:nvPr/>
          </p:nvSpPr>
          <p:spPr>
            <a:xfrm>
              <a:off x="2700528" y="35693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" name="Rectangle 104"/>
            <p:cNvSpPr/>
            <p:nvPr/>
          </p:nvSpPr>
          <p:spPr>
            <a:xfrm>
              <a:off x="2700528" y="380004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6" name="Rectangle 105"/>
            <p:cNvSpPr/>
            <p:nvPr/>
          </p:nvSpPr>
          <p:spPr>
            <a:xfrm>
              <a:off x="2700528" y="40242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" name="Rectangle 106"/>
            <p:cNvSpPr/>
            <p:nvPr/>
          </p:nvSpPr>
          <p:spPr>
            <a:xfrm>
              <a:off x="2700528" y="42484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8" name="Rectangle 107"/>
            <p:cNvSpPr/>
            <p:nvPr/>
          </p:nvSpPr>
          <p:spPr>
            <a:xfrm>
              <a:off x="2700528" y="447913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9" name="Rectangle 108"/>
            <p:cNvSpPr/>
            <p:nvPr/>
          </p:nvSpPr>
          <p:spPr>
            <a:xfrm>
              <a:off x="2700528" y="471411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0" name="Rectangle 109"/>
            <p:cNvSpPr/>
            <p:nvPr/>
          </p:nvSpPr>
          <p:spPr>
            <a:xfrm>
              <a:off x="2932176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1" name="Rectangle 110"/>
            <p:cNvSpPr/>
            <p:nvPr/>
          </p:nvSpPr>
          <p:spPr>
            <a:xfrm>
              <a:off x="2932176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" name="Rectangle 111"/>
            <p:cNvSpPr/>
            <p:nvPr/>
          </p:nvSpPr>
          <p:spPr>
            <a:xfrm>
              <a:off x="2932176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" name="Rectangle 112"/>
            <p:cNvSpPr/>
            <p:nvPr/>
          </p:nvSpPr>
          <p:spPr>
            <a:xfrm>
              <a:off x="2932176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4" name="Rectangle 113"/>
            <p:cNvSpPr/>
            <p:nvPr/>
          </p:nvSpPr>
          <p:spPr>
            <a:xfrm>
              <a:off x="2932176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5" name="Rectangle 114"/>
            <p:cNvSpPr/>
            <p:nvPr/>
          </p:nvSpPr>
          <p:spPr>
            <a:xfrm>
              <a:off x="2932176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6" name="Rectangle 115"/>
            <p:cNvSpPr/>
            <p:nvPr/>
          </p:nvSpPr>
          <p:spPr>
            <a:xfrm>
              <a:off x="2932176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7" name="Rectangle 116"/>
            <p:cNvSpPr/>
            <p:nvPr/>
          </p:nvSpPr>
          <p:spPr>
            <a:xfrm>
              <a:off x="2932176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8" name="Rectangle 117"/>
            <p:cNvSpPr/>
            <p:nvPr/>
          </p:nvSpPr>
          <p:spPr>
            <a:xfrm>
              <a:off x="2932176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9" name="Rectangle 118"/>
            <p:cNvSpPr/>
            <p:nvPr/>
          </p:nvSpPr>
          <p:spPr>
            <a:xfrm>
              <a:off x="2932176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0" name="Rectangle 119"/>
            <p:cNvSpPr/>
            <p:nvPr/>
          </p:nvSpPr>
          <p:spPr>
            <a:xfrm>
              <a:off x="2932176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1" name="Rectangle 120"/>
            <p:cNvSpPr/>
            <p:nvPr/>
          </p:nvSpPr>
          <p:spPr>
            <a:xfrm>
              <a:off x="2932176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2" name="Rectangle 121"/>
            <p:cNvSpPr/>
            <p:nvPr/>
          </p:nvSpPr>
          <p:spPr>
            <a:xfrm>
              <a:off x="2932176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" name="Rectangle 122"/>
            <p:cNvSpPr/>
            <p:nvPr/>
          </p:nvSpPr>
          <p:spPr>
            <a:xfrm>
              <a:off x="3160776" y="19869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4" name="Rectangle 123"/>
            <p:cNvSpPr/>
            <p:nvPr/>
          </p:nvSpPr>
          <p:spPr>
            <a:xfrm>
              <a:off x="3160776" y="221118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5" name="Rectangle 124"/>
            <p:cNvSpPr/>
            <p:nvPr/>
          </p:nvSpPr>
          <p:spPr>
            <a:xfrm>
              <a:off x="3160776" y="24418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6" name="Rectangle 125"/>
            <p:cNvSpPr/>
            <p:nvPr/>
          </p:nvSpPr>
          <p:spPr>
            <a:xfrm>
              <a:off x="3160776" y="26660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7" name="Rectangle 126"/>
            <p:cNvSpPr/>
            <p:nvPr/>
          </p:nvSpPr>
          <p:spPr>
            <a:xfrm>
              <a:off x="3160776" y="289027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8" name="Rectangle 127"/>
            <p:cNvSpPr/>
            <p:nvPr/>
          </p:nvSpPr>
          <p:spPr>
            <a:xfrm>
              <a:off x="3160776" y="312094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9" name="Rectangle 128"/>
            <p:cNvSpPr/>
            <p:nvPr/>
          </p:nvSpPr>
          <p:spPr>
            <a:xfrm>
              <a:off x="3160776" y="334515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0" name="Rectangle 129"/>
            <p:cNvSpPr/>
            <p:nvPr/>
          </p:nvSpPr>
          <p:spPr>
            <a:xfrm>
              <a:off x="3160776" y="35693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1" name="Rectangle 130"/>
            <p:cNvSpPr/>
            <p:nvPr/>
          </p:nvSpPr>
          <p:spPr>
            <a:xfrm>
              <a:off x="3160776" y="380004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2" name="Rectangle 131"/>
            <p:cNvSpPr/>
            <p:nvPr/>
          </p:nvSpPr>
          <p:spPr>
            <a:xfrm>
              <a:off x="3160776" y="40242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3" name="Rectangle 132"/>
            <p:cNvSpPr/>
            <p:nvPr/>
          </p:nvSpPr>
          <p:spPr>
            <a:xfrm>
              <a:off x="3160776" y="42484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4" name="Rectangle 133"/>
            <p:cNvSpPr/>
            <p:nvPr/>
          </p:nvSpPr>
          <p:spPr>
            <a:xfrm>
              <a:off x="3160776" y="447913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5" name="Rectangle 134"/>
            <p:cNvSpPr/>
            <p:nvPr/>
          </p:nvSpPr>
          <p:spPr>
            <a:xfrm>
              <a:off x="3160776" y="471411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6" name="Rectangle 135"/>
            <p:cNvSpPr/>
            <p:nvPr/>
          </p:nvSpPr>
          <p:spPr>
            <a:xfrm>
              <a:off x="3384803" y="198697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7" name="Rectangle 136"/>
            <p:cNvSpPr/>
            <p:nvPr/>
          </p:nvSpPr>
          <p:spPr>
            <a:xfrm>
              <a:off x="3384803" y="221118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8" name="Rectangle 137"/>
            <p:cNvSpPr/>
            <p:nvPr/>
          </p:nvSpPr>
          <p:spPr>
            <a:xfrm>
              <a:off x="3384803" y="244185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9" name="Rectangle 138"/>
            <p:cNvSpPr/>
            <p:nvPr/>
          </p:nvSpPr>
          <p:spPr>
            <a:xfrm>
              <a:off x="3384803" y="266606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0" name="Rectangle 139"/>
            <p:cNvSpPr/>
            <p:nvPr/>
          </p:nvSpPr>
          <p:spPr>
            <a:xfrm>
              <a:off x="3384803" y="289027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1" name="Rectangle 140"/>
            <p:cNvSpPr/>
            <p:nvPr/>
          </p:nvSpPr>
          <p:spPr>
            <a:xfrm>
              <a:off x="3384803" y="312094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2" name="Rectangle 141"/>
            <p:cNvSpPr/>
            <p:nvPr/>
          </p:nvSpPr>
          <p:spPr>
            <a:xfrm>
              <a:off x="3384803" y="334516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3" name="Rectangle 142"/>
            <p:cNvSpPr/>
            <p:nvPr/>
          </p:nvSpPr>
          <p:spPr>
            <a:xfrm>
              <a:off x="3384803" y="35693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4" name="Rectangle 143"/>
            <p:cNvSpPr/>
            <p:nvPr/>
          </p:nvSpPr>
          <p:spPr>
            <a:xfrm>
              <a:off x="3384803" y="380004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5" name="Rectangle 144"/>
            <p:cNvSpPr/>
            <p:nvPr/>
          </p:nvSpPr>
          <p:spPr>
            <a:xfrm>
              <a:off x="3384803" y="40242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6" name="Rectangle 145"/>
            <p:cNvSpPr/>
            <p:nvPr/>
          </p:nvSpPr>
          <p:spPr>
            <a:xfrm>
              <a:off x="3384803" y="42484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7" name="Rectangle 146"/>
            <p:cNvSpPr/>
            <p:nvPr/>
          </p:nvSpPr>
          <p:spPr>
            <a:xfrm>
              <a:off x="3384803" y="447913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8" name="Rectangle 147"/>
            <p:cNvSpPr/>
            <p:nvPr/>
          </p:nvSpPr>
          <p:spPr>
            <a:xfrm>
              <a:off x="3384803" y="471411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9" name="Rectangle 148"/>
            <p:cNvSpPr/>
            <p:nvPr/>
          </p:nvSpPr>
          <p:spPr>
            <a:xfrm>
              <a:off x="3613403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0" name="Rectangle 149"/>
            <p:cNvSpPr/>
            <p:nvPr/>
          </p:nvSpPr>
          <p:spPr>
            <a:xfrm>
              <a:off x="3613403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1" name="Rectangle 150"/>
            <p:cNvSpPr/>
            <p:nvPr/>
          </p:nvSpPr>
          <p:spPr>
            <a:xfrm>
              <a:off x="3613403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2" name="Rectangle 151"/>
            <p:cNvSpPr/>
            <p:nvPr/>
          </p:nvSpPr>
          <p:spPr>
            <a:xfrm>
              <a:off x="3613403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3" name="Rectangle 152"/>
            <p:cNvSpPr/>
            <p:nvPr/>
          </p:nvSpPr>
          <p:spPr>
            <a:xfrm>
              <a:off x="3613403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4" name="Rectangle 153"/>
            <p:cNvSpPr/>
            <p:nvPr/>
          </p:nvSpPr>
          <p:spPr>
            <a:xfrm>
              <a:off x="3613403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5" name="Rectangle 154"/>
            <p:cNvSpPr/>
            <p:nvPr/>
          </p:nvSpPr>
          <p:spPr>
            <a:xfrm>
              <a:off x="3613403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6" name="Rectangle 155"/>
            <p:cNvSpPr/>
            <p:nvPr/>
          </p:nvSpPr>
          <p:spPr>
            <a:xfrm>
              <a:off x="3613403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7" name="Rectangle 156"/>
            <p:cNvSpPr/>
            <p:nvPr/>
          </p:nvSpPr>
          <p:spPr>
            <a:xfrm>
              <a:off x="3613403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8" name="Rectangle 157"/>
            <p:cNvSpPr/>
            <p:nvPr/>
          </p:nvSpPr>
          <p:spPr>
            <a:xfrm>
              <a:off x="3613403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9" name="Rectangle 158"/>
            <p:cNvSpPr/>
            <p:nvPr/>
          </p:nvSpPr>
          <p:spPr>
            <a:xfrm>
              <a:off x="3613403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0" name="Rectangle 159"/>
            <p:cNvSpPr/>
            <p:nvPr/>
          </p:nvSpPr>
          <p:spPr>
            <a:xfrm>
              <a:off x="3613403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1" name="Rectangle 160"/>
            <p:cNvSpPr/>
            <p:nvPr/>
          </p:nvSpPr>
          <p:spPr>
            <a:xfrm>
              <a:off x="3613403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2" name="Rectangle 161"/>
            <p:cNvSpPr/>
            <p:nvPr/>
          </p:nvSpPr>
          <p:spPr>
            <a:xfrm>
              <a:off x="3842003" y="19869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3" name="Rectangle 162"/>
            <p:cNvSpPr/>
            <p:nvPr/>
          </p:nvSpPr>
          <p:spPr>
            <a:xfrm>
              <a:off x="3842003" y="221118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4" name="Rectangle 163"/>
            <p:cNvSpPr/>
            <p:nvPr/>
          </p:nvSpPr>
          <p:spPr>
            <a:xfrm>
              <a:off x="3842003" y="24418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5" name="Rectangle 164"/>
            <p:cNvSpPr/>
            <p:nvPr/>
          </p:nvSpPr>
          <p:spPr>
            <a:xfrm>
              <a:off x="3842003" y="26660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6" name="Rectangle 165"/>
            <p:cNvSpPr/>
            <p:nvPr/>
          </p:nvSpPr>
          <p:spPr>
            <a:xfrm>
              <a:off x="3842003" y="289027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7" name="Rectangle 166"/>
            <p:cNvSpPr/>
            <p:nvPr/>
          </p:nvSpPr>
          <p:spPr>
            <a:xfrm>
              <a:off x="3842003" y="312094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8" name="Rectangle 167"/>
            <p:cNvSpPr/>
            <p:nvPr/>
          </p:nvSpPr>
          <p:spPr>
            <a:xfrm>
              <a:off x="3842003" y="334515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9" name="Rectangle 168"/>
            <p:cNvSpPr/>
            <p:nvPr/>
          </p:nvSpPr>
          <p:spPr>
            <a:xfrm>
              <a:off x="3842003" y="35693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0" name="Rectangle 169"/>
            <p:cNvSpPr/>
            <p:nvPr/>
          </p:nvSpPr>
          <p:spPr>
            <a:xfrm>
              <a:off x="3842003" y="380004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1" name="Rectangle 170"/>
            <p:cNvSpPr/>
            <p:nvPr/>
          </p:nvSpPr>
          <p:spPr>
            <a:xfrm>
              <a:off x="3842003" y="40242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2" name="Rectangle 171"/>
            <p:cNvSpPr/>
            <p:nvPr/>
          </p:nvSpPr>
          <p:spPr>
            <a:xfrm>
              <a:off x="3842003" y="42484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3" name="Rectangle 172"/>
            <p:cNvSpPr/>
            <p:nvPr/>
          </p:nvSpPr>
          <p:spPr>
            <a:xfrm>
              <a:off x="3842003" y="447913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4" name="Rectangle 173"/>
            <p:cNvSpPr/>
            <p:nvPr/>
          </p:nvSpPr>
          <p:spPr>
            <a:xfrm>
              <a:off x="3842003" y="471411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5" name="Rectangle 174"/>
            <p:cNvSpPr/>
            <p:nvPr/>
          </p:nvSpPr>
          <p:spPr>
            <a:xfrm>
              <a:off x="4070603" y="19869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6" name="Rectangle 175"/>
            <p:cNvSpPr/>
            <p:nvPr/>
          </p:nvSpPr>
          <p:spPr>
            <a:xfrm>
              <a:off x="4070603" y="221118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7" name="Rectangle 176"/>
            <p:cNvSpPr/>
            <p:nvPr/>
          </p:nvSpPr>
          <p:spPr>
            <a:xfrm>
              <a:off x="4070603" y="24418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8" name="Rectangle 177"/>
            <p:cNvSpPr/>
            <p:nvPr/>
          </p:nvSpPr>
          <p:spPr>
            <a:xfrm>
              <a:off x="4070603" y="26660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9" name="Rectangle 178"/>
            <p:cNvSpPr/>
            <p:nvPr/>
          </p:nvSpPr>
          <p:spPr>
            <a:xfrm>
              <a:off x="4070603" y="289027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0" name="Rectangle 179"/>
            <p:cNvSpPr/>
            <p:nvPr/>
          </p:nvSpPr>
          <p:spPr>
            <a:xfrm>
              <a:off x="4070603" y="312094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1" name="Rectangle 180"/>
            <p:cNvSpPr/>
            <p:nvPr/>
          </p:nvSpPr>
          <p:spPr>
            <a:xfrm>
              <a:off x="4070603" y="334515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2" name="Rectangle 181"/>
            <p:cNvSpPr/>
            <p:nvPr/>
          </p:nvSpPr>
          <p:spPr>
            <a:xfrm>
              <a:off x="4070603" y="356936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3" name="Rectangle 182"/>
            <p:cNvSpPr/>
            <p:nvPr/>
          </p:nvSpPr>
          <p:spPr>
            <a:xfrm>
              <a:off x="4070603" y="380004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4" name="Rectangle 183"/>
            <p:cNvSpPr/>
            <p:nvPr/>
          </p:nvSpPr>
          <p:spPr>
            <a:xfrm>
              <a:off x="4070603" y="402425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5" name="Rectangle 184"/>
            <p:cNvSpPr/>
            <p:nvPr/>
          </p:nvSpPr>
          <p:spPr>
            <a:xfrm>
              <a:off x="4070603" y="424846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6" name="Rectangle 185"/>
            <p:cNvSpPr/>
            <p:nvPr/>
          </p:nvSpPr>
          <p:spPr>
            <a:xfrm>
              <a:off x="4070603" y="447913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7" name="Rectangle 186"/>
            <p:cNvSpPr/>
            <p:nvPr/>
          </p:nvSpPr>
          <p:spPr>
            <a:xfrm>
              <a:off x="4070603" y="471411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8" name="Rectangle 187"/>
            <p:cNvSpPr/>
            <p:nvPr/>
          </p:nvSpPr>
          <p:spPr>
            <a:xfrm>
              <a:off x="4294630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9" name="Rectangle 188"/>
            <p:cNvSpPr/>
            <p:nvPr/>
          </p:nvSpPr>
          <p:spPr>
            <a:xfrm>
              <a:off x="4294630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0" name="Rectangle 189"/>
            <p:cNvSpPr/>
            <p:nvPr/>
          </p:nvSpPr>
          <p:spPr>
            <a:xfrm>
              <a:off x="4294630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1" name="Rectangle 190"/>
            <p:cNvSpPr/>
            <p:nvPr/>
          </p:nvSpPr>
          <p:spPr>
            <a:xfrm>
              <a:off x="4294630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2" name="Rectangle 191"/>
            <p:cNvSpPr/>
            <p:nvPr/>
          </p:nvSpPr>
          <p:spPr>
            <a:xfrm>
              <a:off x="4294630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3" name="Rectangle 192"/>
            <p:cNvSpPr/>
            <p:nvPr/>
          </p:nvSpPr>
          <p:spPr>
            <a:xfrm>
              <a:off x="4294630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4" name="Rectangle 193"/>
            <p:cNvSpPr/>
            <p:nvPr/>
          </p:nvSpPr>
          <p:spPr>
            <a:xfrm>
              <a:off x="4294630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5" name="Rectangle 194"/>
            <p:cNvSpPr/>
            <p:nvPr/>
          </p:nvSpPr>
          <p:spPr>
            <a:xfrm>
              <a:off x="4294630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6" name="Rectangle 195"/>
            <p:cNvSpPr/>
            <p:nvPr/>
          </p:nvSpPr>
          <p:spPr>
            <a:xfrm>
              <a:off x="4294630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7" name="Rectangle 196"/>
            <p:cNvSpPr/>
            <p:nvPr/>
          </p:nvSpPr>
          <p:spPr>
            <a:xfrm>
              <a:off x="4294630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8" name="Rectangle 197"/>
            <p:cNvSpPr/>
            <p:nvPr/>
          </p:nvSpPr>
          <p:spPr>
            <a:xfrm>
              <a:off x="4294630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9" name="Rectangle 198"/>
            <p:cNvSpPr/>
            <p:nvPr/>
          </p:nvSpPr>
          <p:spPr>
            <a:xfrm>
              <a:off x="4294630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0" name="Rectangle 199"/>
            <p:cNvSpPr/>
            <p:nvPr/>
          </p:nvSpPr>
          <p:spPr>
            <a:xfrm>
              <a:off x="4294630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1" name="Rectangle 200"/>
            <p:cNvSpPr/>
            <p:nvPr/>
          </p:nvSpPr>
          <p:spPr>
            <a:xfrm>
              <a:off x="4523230" y="19869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2" name="Rectangle 201"/>
            <p:cNvSpPr/>
            <p:nvPr/>
          </p:nvSpPr>
          <p:spPr>
            <a:xfrm>
              <a:off x="4523230" y="221118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3" name="Rectangle 202"/>
            <p:cNvSpPr/>
            <p:nvPr/>
          </p:nvSpPr>
          <p:spPr>
            <a:xfrm>
              <a:off x="4523230" y="24418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4" name="Rectangle 203"/>
            <p:cNvSpPr/>
            <p:nvPr/>
          </p:nvSpPr>
          <p:spPr>
            <a:xfrm>
              <a:off x="4523230" y="26660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5" name="Rectangle 204"/>
            <p:cNvSpPr/>
            <p:nvPr/>
          </p:nvSpPr>
          <p:spPr>
            <a:xfrm>
              <a:off x="4523230" y="289027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6" name="Rectangle 205"/>
            <p:cNvSpPr/>
            <p:nvPr/>
          </p:nvSpPr>
          <p:spPr>
            <a:xfrm>
              <a:off x="4523230" y="312094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7" name="Rectangle 206"/>
            <p:cNvSpPr/>
            <p:nvPr/>
          </p:nvSpPr>
          <p:spPr>
            <a:xfrm>
              <a:off x="4523230" y="334515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8" name="Rectangle 207"/>
            <p:cNvSpPr/>
            <p:nvPr/>
          </p:nvSpPr>
          <p:spPr>
            <a:xfrm>
              <a:off x="4523230" y="35693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9" name="Rectangle 208"/>
            <p:cNvSpPr/>
            <p:nvPr/>
          </p:nvSpPr>
          <p:spPr>
            <a:xfrm>
              <a:off x="4523230" y="380004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0" name="Rectangle 209"/>
            <p:cNvSpPr/>
            <p:nvPr/>
          </p:nvSpPr>
          <p:spPr>
            <a:xfrm>
              <a:off x="4523230" y="40242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1" name="Rectangle 210"/>
            <p:cNvSpPr/>
            <p:nvPr/>
          </p:nvSpPr>
          <p:spPr>
            <a:xfrm>
              <a:off x="4523230" y="42484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2" name="Rectangle 211"/>
            <p:cNvSpPr/>
            <p:nvPr/>
          </p:nvSpPr>
          <p:spPr>
            <a:xfrm>
              <a:off x="4523230" y="447913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3" name="Rectangle 212"/>
            <p:cNvSpPr/>
            <p:nvPr/>
          </p:nvSpPr>
          <p:spPr>
            <a:xfrm>
              <a:off x="4523230" y="471411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4" name="Rectangle 213"/>
            <p:cNvSpPr/>
            <p:nvPr/>
          </p:nvSpPr>
          <p:spPr>
            <a:xfrm>
              <a:off x="4754878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5" name="Rectangle 214"/>
            <p:cNvSpPr/>
            <p:nvPr/>
          </p:nvSpPr>
          <p:spPr>
            <a:xfrm>
              <a:off x="4754878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6" name="Rectangle 215"/>
            <p:cNvSpPr/>
            <p:nvPr/>
          </p:nvSpPr>
          <p:spPr>
            <a:xfrm>
              <a:off x="4754878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7" name="Rectangle 216"/>
            <p:cNvSpPr/>
            <p:nvPr/>
          </p:nvSpPr>
          <p:spPr>
            <a:xfrm>
              <a:off x="4754878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8" name="Rectangle 217"/>
            <p:cNvSpPr/>
            <p:nvPr/>
          </p:nvSpPr>
          <p:spPr>
            <a:xfrm>
              <a:off x="4754878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9" name="Rectangle 218"/>
            <p:cNvSpPr/>
            <p:nvPr/>
          </p:nvSpPr>
          <p:spPr>
            <a:xfrm>
              <a:off x="4754878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0" name="Rectangle 219"/>
            <p:cNvSpPr/>
            <p:nvPr/>
          </p:nvSpPr>
          <p:spPr>
            <a:xfrm>
              <a:off x="4754878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1" name="Rectangle 220"/>
            <p:cNvSpPr/>
            <p:nvPr/>
          </p:nvSpPr>
          <p:spPr>
            <a:xfrm>
              <a:off x="4754878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2" name="Rectangle 221"/>
            <p:cNvSpPr/>
            <p:nvPr/>
          </p:nvSpPr>
          <p:spPr>
            <a:xfrm>
              <a:off x="4754878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3" name="Rectangle 222"/>
            <p:cNvSpPr/>
            <p:nvPr/>
          </p:nvSpPr>
          <p:spPr>
            <a:xfrm>
              <a:off x="4754878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4" name="Rectangle 223"/>
            <p:cNvSpPr/>
            <p:nvPr/>
          </p:nvSpPr>
          <p:spPr>
            <a:xfrm>
              <a:off x="4754878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5" name="Rectangle 224"/>
            <p:cNvSpPr/>
            <p:nvPr/>
          </p:nvSpPr>
          <p:spPr>
            <a:xfrm>
              <a:off x="4754878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6" name="Rectangle 225"/>
            <p:cNvSpPr/>
            <p:nvPr/>
          </p:nvSpPr>
          <p:spPr>
            <a:xfrm>
              <a:off x="4754878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7" name="Rectangle 226"/>
            <p:cNvSpPr/>
            <p:nvPr/>
          </p:nvSpPr>
          <p:spPr>
            <a:xfrm>
              <a:off x="4983478" y="19869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8" name="Rectangle 227"/>
            <p:cNvSpPr/>
            <p:nvPr/>
          </p:nvSpPr>
          <p:spPr>
            <a:xfrm>
              <a:off x="4983478" y="221118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9" name="Rectangle 228"/>
            <p:cNvSpPr/>
            <p:nvPr/>
          </p:nvSpPr>
          <p:spPr>
            <a:xfrm>
              <a:off x="4983478" y="24418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0" name="Rectangle 229"/>
            <p:cNvSpPr/>
            <p:nvPr/>
          </p:nvSpPr>
          <p:spPr>
            <a:xfrm>
              <a:off x="4983478" y="26660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1" name="Rectangle 230"/>
            <p:cNvSpPr/>
            <p:nvPr/>
          </p:nvSpPr>
          <p:spPr>
            <a:xfrm>
              <a:off x="4983478" y="289027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2" name="Rectangle 231"/>
            <p:cNvSpPr/>
            <p:nvPr/>
          </p:nvSpPr>
          <p:spPr>
            <a:xfrm>
              <a:off x="4983478" y="312094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3" name="Rectangle 232"/>
            <p:cNvSpPr/>
            <p:nvPr/>
          </p:nvSpPr>
          <p:spPr>
            <a:xfrm>
              <a:off x="4983478" y="334515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4" name="Rectangle 233"/>
            <p:cNvSpPr/>
            <p:nvPr/>
          </p:nvSpPr>
          <p:spPr>
            <a:xfrm>
              <a:off x="4983478" y="35693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5" name="Rectangle 234"/>
            <p:cNvSpPr/>
            <p:nvPr/>
          </p:nvSpPr>
          <p:spPr>
            <a:xfrm>
              <a:off x="4983478" y="380004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6" name="Rectangle 235"/>
            <p:cNvSpPr/>
            <p:nvPr/>
          </p:nvSpPr>
          <p:spPr>
            <a:xfrm>
              <a:off x="4983478" y="40242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7" name="Rectangle 236"/>
            <p:cNvSpPr/>
            <p:nvPr/>
          </p:nvSpPr>
          <p:spPr>
            <a:xfrm>
              <a:off x="4983478" y="42484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8" name="Rectangle 237"/>
            <p:cNvSpPr/>
            <p:nvPr/>
          </p:nvSpPr>
          <p:spPr>
            <a:xfrm>
              <a:off x="4983478" y="447913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9" name="Rectangle 238"/>
            <p:cNvSpPr/>
            <p:nvPr/>
          </p:nvSpPr>
          <p:spPr>
            <a:xfrm>
              <a:off x="4983478" y="471411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0" name="Rectangle 239"/>
            <p:cNvSpPr/>
            <p:nvPr/>
          </p:nvSpPr>
          <p:spPr>
            <a:xfrm>
              <a:off x="5207505" y="198697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1" name="Rectangle 240"/>
            <p:cNvSpPr/>
            <p:nvPr/>
          </p:nvSpPr>
          <p:spPr>
            <a:xfrm>
              <a:off x="5207505" y="221118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2" name="Rectangle 241"/>
            <p:cNvSpPr/>
            <p:nvPr/>
          </p:nvSpPr>
          <p:spPr>
            <a:xfrm>
              <a:off x="5207505" y="244185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3" name="Rectangle 242"/>
            <p:cNvSpPr/>
            <p:nvPr/>
          </p:nvSpPr>
          <p:spPr>
            <a:xfrm>
              <a:off x="5207505" y="266606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4" name="Rectangle 243"/>
            <p:cNvSpPr/>
            <p:nvPr/>
          </p:nvSpPr>
          <p:spPr>
            <a:xfrm>
              <a:off x="5207505" y="289027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5" name="Rectangle 244"/>
            <p:cNvSpPr/>
            <p:nvPr/>
          </p:nvSpPr>
          <p:spPr>
            <a:xfrm>
              <a:off x="5207505" y="312094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6" name="Rectangle 245"/>
            <p:cNvSpPr/>
            <p:nvPr/>
          </p:nvSpPr>
          <p:spPr>
            <a:xfrm>
              <a:off x="5207505" y="334516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7" name="Rectangle 246"/>
            <p:cNvSpPr/>
            <p:nvPr/>
          </p:nvSpPr>
          <p:spPr>
            <a:xfrm>
              <a:off x="5207505" y="35693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8" name="Rectangle 247"/>
            <p:cNvSpPr/>
            <p:nvPr/>
          </p:nvSpPr>
          <p:spPr>
            <a:xfrm>
              <a:off x="5207505" y="380004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9" name="Rectangle 248"/>
            <p:cNvSpPr/>
            <p:nvPr/>
          </p:nvSpPr>
          <p:spPr>
            <a:xfrm>
              <a:off x="5207505" y="40242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0" name="Rectangle 249"/>
            <p:cNvSpPr/>
            <p:nvPr/>
          </p:nvSpPr>
          <p:spPr>
            <a:xfrm>
              <a:off x="5207505" y="42484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1" name="Rectangle 250"/>
            <p:cNvSpPr/>
            <p:nvPr/>
          </p:nvSpPr>
          <p:spPr>
            <a:xfrm>
              <a:off x="5207505" y="447913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2" name="Rectangle 251"/>
            <p:cNvSpPr/>
            <p:nvPr/>
          </p:nvSpPr>
          <p:spPr>
            <a:xfrm>
              <a:off x="5207505" y="471411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3" name="Rectangle 252"/>
            <p:cNvSpPr/>
            <p:nvPr/>
          </p:nvSpPr>
          <p:spPr>
            <a:xfrm>
              <a:off x="5436105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4" name="Rectangle 253"/>
            <p:cNvSpPr/>
            <p:nvPr/>
          </p:nvSpPr>
          <p:spPr>
            <a:xfrm>
              <a:off x="5436105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5" name="Rectangle 254"/>
            <p:cNvSpPr/>
            <p:nvPr/>
          </p:nvSpPr>
          <p:spPr>
            <a:xfrm>
              <a:off x="5436105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6" name="Rectangle 255"/>
            <p:cNvSpPr/>
            <p:nvPr/>
          </p:nvSpPr>
          <p:spPr>
            <a:xfrm>
              <a:off x="5436105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7" name="Rectangle 256"/>
            <p:cNvSpPr/>
            <p:nvPr/>
          </p:nvSpPr>
          <p:spPr>
            <a:xfrm>
              <a:off x="5436105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8" name="Rectangle 257"/>
            <p:cNvSpPr/>
            <p:nvPr/>
          </p:nvSpPr>
          <p:spPr>
            <a:xfrm>
              <a:off x="5436105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9" name="Rectangle 258"/>
            <p:cNvSpPr/>
            <p:nvPr/>
          </p:nvSpPr>
          <p:spPr>
            <a:xfrm>
              <a:off x="5436105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0" name="Rectangle 259"/>
            <p:cNvSpPr/>
            <p:nvPr/>
          </p:nvSpPr>
          <p:spPr>
            <a:xfrm>
              <a:off x="5436105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1" name="Rectangle 260"/>
            <p:cNvSpPr/>
            <p:nvPr/>
          </p:nvSpPr>
          <p:spPr>
            <a:xfrm>
              <a:off x="5436105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2" name="Rectangle 261"/>
            <p:cNvSpPr/>
            <p:nvPr/>
          </p:nvSpPr>
          <p:spPr>
            <a:xfrm>
              <a:off x="5436105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3" name="Rectangle 262"/>
            <p:cNvSpPr/>
            <p:nvPr/>
          </p:nvSpPr>
          <p:spPr>
            <a:xfrm>
              <a:off x="5436105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4" name="Rectangle 263"/>
            <p:cNvSpPr/>
            <p:nvPr/>
          </p:nvSpPr>
          <p:spPr>
            <a:xfrm>
              <a:off x="5436105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5" name="Rectangle 264"/>
            <p:cNvSpPr/>
            <p:nvPr/>
          </p:nvSpPr>
          <p:spPr>
            <a:xfrm>
              <a:off x="5436105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4" name="Rectangle 343"/>
            <p:cNvSpPr/>
            <p:nvPr/>
          </p:nvSpPr>
          <p:spPr>
            <a:xfrm>
              <a:off x="5663184" y="198697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5" name="Rectangle 344"/>
            <p:cNvSpPr/>
            <p:nvPr/>
          </p:nvSpPr>
          <p:spPr>
            <a:xfrm>
              <a:off x="5663184" y="221118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6" name="Rectangle 345"/>
            <p:cNvSpPr/>
            <p:nvPr/>
          </p:nvSpPr>
          <p:spPr>
            <a:xfrm>
              <a:off x="5663184" y="244185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7" name="Rectangle 346"/>
            <p:cNvSpPr/>
            <p:nvPr/>
          </p:nvSpPr>
          <p:spPr>
            <a:xfrm>
              <a:off x="5663184" y="266606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8" name="Rectangle 347"/>
            <p:cNvSpPr/>
            <p:nvPr/>
          </p:nvSpPr>
          <p:spPr>
            <a:xfrm>
              <a:off x="5663184" y="289027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9" name="Rectangle 348"/>
            <p:cNvSpPr/>
            <p:nvPr/>
          </p:nvSpPr>
          <p:spPr>
            <a:xfrm>
              <a:off x="5663184" y="312094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0" name="Rectangle 349"/>
            <p:cNvSpPr/>
            <p:nvPr/>
          </p:nvSpPr>
          <p:spPr>
            <a:xfrm>
              <a:off x="5663184" y="334516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1" name="Rectangle 350"/>
            <p:cNvSpPr/>
            <p:nvPr/>
          </p:nvSpPr>
          <p:spPr>
            <a:xfrm>
              <a:off x="5663184" y="35693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2" name="Rectangle 351"/>
            <p:cNvSpPr/>
            <p:nvPr/>
          </p:nvSpPr>
          <p:spPr>
            <a:xfrm>
              <a:off x="5663184" y="380004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3" name="Rectangle 352"/>
            <p:cNvSpPr/>
            <p:nvPr/>
          </p:nvSpPr>
          <p:spPr>
            <a:xfrm>
              <a:off x="5663184" y="40242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4" name="Rectangle 353"/>
            <p:cNvSpPr/>
            <p:nvPr/>
          </p:nvSpPr>
          <p:spPr>
            <a:xfrm>
              <a:off x="5663184" y="42484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5" name="Rectangle 354"/>
            <p:cNvSpPr/>
            <p:nvPr/>
          </p:nvSpPr>
          <p:spPr>
            <a:xfrm>
              <a:off x="5663184" y="447913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6" name="Rectangle 355"/>
            <p:cNvSpPr/>
            <p:nvPr/>
          </p:nvSpPr>
          <p:spPr>
            <a:xfrm>
              <a:off x="5663184" y="471411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7" name="Rectangle 356"/>
            <p:cNvSpPr/>
            <p:nvPr/>
          </p:nvSpPr>
          <p:spPr>
            <a:xfrm>
              <a:off x="5891784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8" name="Rectangle 357"/>
            <p:cNvSpPr/>
            <p:nvPr/>
          </p:nvSpPr>
          <p:spPr>
            <a:xfrm>
              <a:off x="5891784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9" name="Rectangle 358"/>
            <p:cNvSpPr/>
            <p:nvPr/>
          </p:nvSpPr>
          <p:spPr>
            <a:xfrm>
              <a:off x="5891784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0" name="Rectangle 359"/>
            <p:cNvSpPr/>
            <p:nvPr/>
          </p:nvSpPr>
          <p:spPr>
            <a:xfrm>
              <a:off x="5891784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1" name="Rectangle 360"/>
            <p:cNvSpPr/>
            <p:nvPr/>
          </p:nvSpPr>
          <p:spPr>
            <a:xfrm>
              <a:off x="5891784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2" name="Rectangle 361"/>
            <p:cNvSpPr/>
            <p:nvPr/>
          </p:nvSpPr>
          <p:spPr>
            <a:xfrm>
              <a:off x="5891784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3" name="Rectangle 362"/>
            <p:cNvSpPr/>
            <p:nvPr/>
          </p:nvSpPr>
          <p:spPr>
            <a:xfrm>
              <a:off x="5891784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4" name="Rectangle 363"/>
            <p:cNvSpPr/>
            <p:nvPr/>
          </p:nvSpPr>
          <p:spPr>
            <a:xfrm>
              <a:off x="5891784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5" name="Rectangle 364"/>
            <p:cNvSpPr/>
            <p:nvPr/>
          </p:nvSpPr>
          <p:spPr>
            <a:xfrm>
              <a:off x="5891784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6" name="Rectangle 365"/>
            <p:cNvSpPr/>
            <p:nvPr/>
          </p:nvSpPr>
          <p:spPr>
            <a:xfrm>
              <a:off x="5891784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7" name="Rectangle 366"/>
            <p:cNvSpPr/>
            <p:nvPr/>
          </p:nvSpPr>
          <p:spPr>
            <a:xfrm>
              <a:off x="5891784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8" name="Rectangle 367"/>
            <p:cNvSpPr/>
            <p:nvPr/>
          </p:nvSpPr>
          <p:spPr>
            <a:xfrm>
              <a:off x="5891784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9" name="Rectangle 368"/>
            <p:cNvSpPr/>
            <p:nvPr/>
          </p:nvSpPr>
          <p:spPr>
            <a:xfrm>
              <a:off x="5891784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0" name="Rectangle 369"/>
            <p:cNvSpPr/>
            <p:nvPr/>
          </p:nvSpPr>
          <p:spPr>
            <a:xfrm>
              <a:off x="6123432" y="198697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1" name="Rectangle 370"/>
            <p:cNvSpPr/>
            <p:nvPr/>
          </p:nvSpPr>
          <p:spPr>
            <a:xfrm>
              <a:off x="6123432" y="221118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2" name="Rectangle 371"/>
            <p:cNvSpPr/>
            <p:nvPr/>
          </p:nvSpPr>
          <p:spPr>
            <a:xfrm>
              <a:off x="6123432" y="244185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3" name="Rectangle 372"/>
            <p:cNvSpPr/>
            <p:nvPr/>
          </p:nvSpPr>
          <p:spPr>
            <a:xfrm>
              <a:off x="6123432" y="266606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4" name="Rectangle 373"/>
            <p:cNvSpPr/>
            <p:nvPr/>
          </p:nvSpPr>
          <p:spPr>
            <a:xfrm>
              <a:off x="6123432" y="289027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5" name="Rectangle 374"/>
            <p:cNvSpPr/>
            <p:nvPr/>
          </p:nvSpPr>
          <p:spPr>
            <a:xfrm>
              <a:off x="6123432" y="312094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6" name="Rectangle 375"/>
            <p:cNvSpPr/>
            <p:nvPr/>
          </p:nvSpPr>
          <p:spPr>
            <a:xfrm>
              <a:off x="6123432" y="334516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7" name="Rectangle 376"/>
            <p:cNvSpPr/>
            <p:nvPr/>
          </p:nvSpPr>
          <p:spPr>
            <a:xfrm>
              <a:off x="6123432" y="35693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8" name="Rectangle 377"/>
            <p:cNvSpPr/>
            <p:nvPr/>
          </p:nvSpPr>
          <p:spPr>
            <a:xfrm>
              <a:off x="6123432" y="380004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9" name="Rectangle 378"/>
            <p:cNvSpPr/>
            <p:nvPr/>
          </p:nvSpPr>
          <p:spPr>
            <a:xfrm>
              <a:off x="6123432" y="40242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0" name="Rectangle 379"/>
            <p:cNvSpPr/>
            <p:nvPr/>
          </p:nvSpPr>
          <p:spPr>
            <a:xfrm>
              <a:off x="6123432" y="42484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1" name="Rectangle 380"/>
            <p:cNvSpPr/>
            <p:nvPr/>
          </p:nvSpPr>
          <p:spPr>
            <a:xfrm>
              <a:off x="6123432" y="447913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2" name="Rectangle 381"/>
            <p:cNvSpPr/>
            <p:nvPr/>
          </p:nvSpPr>
          <p:spPr>
            <a:xfrm>
              <a:off x="6123432" y="471411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3" name="Rectangle 382"/>
            <p:cNvSpPr/>
            <p:nvPr/>
          </p:nvSpPr>
          <p:spPr>
            <a:xfrm>
              <a:off x="6352032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4" name="Rectangle 383"/>
            <p:cNvSpPr/>
            <p:nvPr/>
          </p:nvSpPr>
          <p:spPr>
            <a:xfrm>
              <a:off x="6352032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5" name="Rectangle 384"/>
            <p:cNvSpPr/>
            <p:nvPr/>
          </p:nvSpPr>
          <p:spPr>
            <a:xfrm>
              <a:off x="6352032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6" name="Rectangle 385"/>
            <p:cNvSpPr/>
            <p:nvPr/>
          </p:nvSpPr>
          <p:spPr>
            <a:xfrm>
              <a:off x="6352032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7" name="Rectangle 386"/>
            <p:cNvSpPr/>
            <p:nvPr/>
          </p:nvSpPr>
          <p:spPr>
            <a:xfrm>
              <a:off x="6352032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8" name="Rectangle 387"/>
            <p:cNvSpPr/>
            <p:nvPr/>
          </p:nvSpPr>
          <p:spPr>
            <a:xfrm>
              <a:off x="6352032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9" name="Rectangle 388"/>
            <p:cNvSpPr/>
            <p:nvPr/>
          </p:nvSpPr>
          <p:spPr>
            <a:xfrm>
              <a:off x="6352032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0" name="Rectangle 389"/>
            <p:cNvSpPr/>
            <p:nvPr/>
          </p:nvSpPr>
          <p:spPr>
            <a:xfrm>
              <a:off x="6352032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1" name="Rectangle 390"/>
            <p:cNvSpPr/>
            <p:nvPr/>
          </p:nvSpPr>
          <p:spPr>
            <a:xfrm>
              <a:off x="6352032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2" name="Rectangle 391"/>
            <p:cNvSpPr/>
            <p:nvPr/>
          </p:nvSpPr>
          <p:spPr>
            <a:xfrm>
              <a:off x="6352032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3" name="Rectangle 392"/>
            <p:cNvSpPr/>
            <p:nvPr/>
          </p:nvSpPr>
          <p:spPr>
            <a:xfrm>
              <a:off x="6352032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4" name="Rectangle 393"/>
            <p:cNvSpPr/>
            <p:nvPr/>
          </p:nvSpPr>
          <p:spPr>
            <a:xfrm>
              <a:off x="6352032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5" name="Rectangle 394"/>
            <p:cNvSpPr/>
            <p:nvPr/>
          </p:nvSpPr>
          <p:spPr>
            <a:xfrm>
              <a:off x="6352032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6" name="Rectangle 395"/>
            <p:cNvSpPr/>
            <p:nvPr/>
          </p:nvSpPr>
          <p:spPr>
            <a:xfrm>
              <a:off x="6576059" y="198697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7" name="Rectangle 396"/>
            <p:cNvSpPr/>
            <p:nvPr/>
          </p:nvSpPr>
          <p:spPr>
            <a:xfrm>
              <a:off x="6576059" y="221118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8" name="Rectangle 397"/>
            <p:cNvSpPr/>
            <p:nvPr/>
          </p:nvSpPr>
          <p:spPr>
            <a:xfrm>
              <a:off x="6576059" y="244185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9" name="Rectangle 398"/>
            <p:cNvSpPr/>
            <p:nvPr/>
          </p:nvSpPr>
          <p:spPr>
            <a:xfrm>
              <a:off x="6576059" y="266606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0" name="Rectangle 399"/>
            <p:cNvSpPr/>
            <p:nvPr/>
          </p:nvSpPr>
          <p:spPr>
            <a:xfrm>
              <a:off x="6576059" y="289027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1" name="Rectangle 400"/>
            <p:cNvSpPr/>
            <p:nvPr/>
          </p:nvSpPr>
          <p:spPr>
            <a:xfrm>
              <a:off x="6576059" y="312095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2" name="Rectangle 401"/>
            <p:cNvSpPr/>
            <p:nvPr/>
          </p:nvSpPr>
          <p:spPr>
            <a:xfrm>
              <a:off x="6576059" y="334516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3" name="Rectangle 402"/>
            <p:cNvSpPr/>
            <p:nvPr/>
          </p:nvSpPr>
          <p:spPr>
            <a:xfrm>
              <a:off x="6576059" y="356937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4" name="Rectangle 403"/>
            <p:cNvSpPr/>
            <p:nvPr/>
          </p:nvSpPr>
          <p:spPr>
            <a:xfrm>
              <a:off x="6576059" y="380004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5" name="Rectangle 404"/>
            <p:cNvSpPr/>
            <p:nvPr/>
          </p:nvSpPr>
          <p:spPr>
            <a:xfrm>
              <a:off x="6576059" y="402425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6" name="Rectangle 405"/>
            <p:cNvSpPr/>
            <p:nvPr/>
          </p:nvSpPr>
          <p:spPr>
            <a:xfrm>
              <a:off x="6576059" y="424846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7" name="Rectangle 406"/>
            <p:cNvSpPr/>
            <p:nvPr/>
          </p:nvSpPr>
          <p:spPr>
            <a:xfrm>
              <a:off x="6576059" y="447913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8" name="Rectangle 407"/>
            <p:cNvSpPr/>
            <p:nvPr/>
          </p:nvSpPr>
          <p:spPr>
            <a:xfrm>
              <a:off x="6576059" y="471411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9" name="Rectangle 408"/>
            <p:cNvSpPr/>
            <p:nvPr/>
          </p:nvSpPr>
          <p:spPr>
            <a:xfrm>
              <a:off x="6804659" y="198697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" name="Rectangle 409"/>
            <p:cNvSpPr/>
            <p:nvPr/>
          </p:nvSpPr>
          <p:spPr>
            <a:xfrm>
              <a:off x="6804659" y="221118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1" name="Rectangle 410"/>
            <p:cNvSpPr/>
            <p:nvPr/>
          </p:nvSpPr>
          <p:spPr>
            <a:xfrm>
              <a:off x="6804659" y="244185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2" name="Rectangle 411"/>
            <p:cNvSpPr/>
            <p:nvPr/>
          </p:nvSpPr>
          <p:spPr>
            <a:xfrm>
              <a:off x="6804659" y="266606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3" name="Rectangle 412"/>
            <p:cNvSpPr/>
            <p:nvPr/>
          </p:nvSpPr>
          <p:spPr>
            <a:xfrm>
              <a:off x="6804659" y="289027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4" name="Rectangle 413"/>
            <p:cNvSpPr/>
            <p:nvPr/>
          </p:nvSpPr>
          <p:spPr>
            <a:xfrm>
              <a:off x="6804659" y="312094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5" name="Rectangle 414"/>
            <p:cNvSpPr/>
            <p:nvPr/>
          </p:nvSpPr>
          <p:spPr>
            <a:xfrm>
              <a:off x="6804659" y="334516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6" name="Rectangle 415"/>
            <p:cNvSpPr/>
            <p:nvPr/>
          </p:nvSpPr>
          <p:spPr>
            <a:xfrm>
              <a:off x="6804659" y="35693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7" name="Rectangle 416"/>
            <p:cNvSpPr/>
            <p:nvPr/>
          </p:nvSpPr>
          <p:spPr>
            <a:xfrm>
              <a:off x="6804659" y="380004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8" name="Rectangle 417"/>
            <p:cNvSpPr/>
            <p:nvPr/>
          </p:nvSpPr>
          <p:spPr>
            <a:xfrm>
              <a:off x="6804659" y="40242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9" name="Rectangle 418"/>
            <p:cNvSpPr/>
            <p:nvPr/>
          </p:nvSpPr>
          <p:spPr>
            <a:xfrm>
              <a:off x="6804659" y="42484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0" name="Rectangle 419"/>
            <p:cNvSpPr/>
            <p:nvPr/>
          </p:nvSpPr>
          <p:spPr>
            <a:xfrm>
              <a:off x="6804659" y="447913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1" name="Rectangle 420"/>
            <p:cNvSpPr/>
            <p:nvPr/>
          </p:nvSpPr>
          <p:spPr>
            <a:xfrm>
              <a:off x="6804659" y="471411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2" name="Rectangle 421"/>
            <p:cNvSpPr/>
            <p:nvPr/>
          </p:nvSpPr>
          <p:spPr>
            <a:xfrm>
              <a:off x="7028688" y="198729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3" name="Rectangle 422"/>
            <p:cNvSpPr/>
            <p:nvPr/>
          </p:nvSpPr>
          <p:spPr>
            <a:xfrm>
              <a:off x="7028688" y="221150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4" name="Rectangle 423"/>
            <p:cNvSpPr/>
            <p:nvPr/>
          </p:nvSpPr>
          <p:spPr>
            <a:xfrm>
              <a:off x="7028688" y="244217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5" name="Rectangle 424"/>
            <p:cNvSpPr/>
            <p:nvPr/>
          </p:nvSpPr>
          <p:spPr>
            <a:xfrm>
              <a:off x="7028688" y="266639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6" name="Rectangle 425"/>
            <p:cNvSpPr/>
            <p:nvPr/>
          </p:nvSpPr>
          <p:spPr>
            <a:xfrm>
              <a:off x="7028688" y="289060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7" name="Rectangle 426"/>
            <p:cNvSpPr/>
            <p:nvPr/>
          </p:nvSpPr>
          <p:spPr>
            <a:xfrm>
              <a:off x="7028688" y="312127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8" name="Rectangle 427"/>
            <p:cNvSpPr/>
            <p:nvPr/>
          </p:nvSpPr>
          <p:spPr>
            <a:xfrm>
              <a:off x="7028688" y="334548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9" name="Rectangle 428"/>
            <p:cNvSpPr/>
            <p:nvPr/>
          </p:nvSpPr>
          <p:spPr>
            <a:xfrm>
              <a:off x="7028688" y="356969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0" name="Rectangle 429"/>
            <p:cNvSpPr/>
            <p:nvPr/>
          </p:nvSpPr>
          <p:spPr>
            <a:xfrm>
              <a:off x="7028688" y="380036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1" name="Rectangle 430"/>
            <p:cNvSpPr/>
            <p:nvPr/>
          </p:nvSpPr>
          <p:spPr>
            <a:xfrm>
              <a:off x="7028688" y="402457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2" name="Rectangle 431"/>
            <p:cNvSpPr/>
            <p:nvPr/>
          </p:nvSpPr>
          <p:spPr>
            <a:xfrm>
              <a:off x="7028688" y="424878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3" name="Rectangle 432"/>
            <p:cNvSpPr/>
            <p:nvPr/>
          </p:nvSpPr>
          <p:spPr>
            <a:xfrm>
              <a:off x="7028688" y="447946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4" name="Rectangle 433"/>
            <p:cNvSpPr/>
            <p:nvPr/>
          </p:nvSpPr>
          <p:spPr>
            <a:xfrm>
              <a:off x="7028688" y="471443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37" name="Rectangle 436"/>
          <p:cNvSpPr/>
          <p:nvPr/>
        </p:nvSpPr>
        <p:spPr>
          <a:xfrm>
            <a:off x="4299492" y="3344034"/>
            <a:ext cx="228600" cy="224211"/>
          </a:xfrm>
          <a:prstGeom prst="rect">
            <a:avLst/>
          </a:prstGeom>
          <a:solidFill>
            <a:srgbClr val="0000FF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4" name="Group 443"/>
          <p:cNvGrpSpPr/>
          <p:nvPr/>
        </p:nvGrpSpPr>
        <p:grpSpPr>
          <a:xfrm>
            <a:off x="4401379" y="1261042"/>
            <a:ext cx="3407026" cy="2082665"/>
            <a:chOff x="4782379" y="985520"/>
            <a:chExt cx="3407026" cy="2082665"/>
          </a:xfrm>
        </p:grpSpPr>
        <p:grpSp>
          <p:nvGrpSpPr>
            <p:cNvPr id="440" name="Group 439"/>
            <p:cNvGrpSpPr/>
            <p:nvPr/>
          </p:nvGrpSpPr>
          <p:grpSpPr>
            <a:xfrm>
              <a:off x="6151880" y="985520"/>
              <a:ext cx="2037525" cy="1642637"/>
              <a:chOff x="7391400" y="1295400"/>
              <a:chExt cx="2281066" cy="1838978"/>
            </a:xfrm>
          </p:grpSpPr>
          <p:sp>
            <p:nvSpPr>
              <p:cNvPr id="439" name="Rectangle 438"/>
              <p:cNvSpPr/>
              <p:nvPr/>
            </p:nvSpPr>
            <p:spPr>
              <a:xfrm>
                <a:off x="7391400" y="1295400"/>
                <a:ext cx="2281066" cy="183897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pic>
            <p:nvPicPr>
              <p:cNvPr id="438" name="Picture 8" descr="C:\Users\Miki\Projects\vidphotometry\code\matlab\Figures\overview\pixel_values.pn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472534" y="1402461"/>
                <a:ext cx="2128666" cy="1645539"/>
              </a:xfrm>
              <a:prstGeom prst="rect">
                <a:avLst/>
              </a:prstGeom>
              <a:noFill/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441" name="Freeform 440"/>
            <p:cNvSpPr/>
            <p:nvPr/>
          </p:nvSpPr>
          <p:spPr>
            <a:xfrm>
              <a:off x="4782379" y="1848985"/>
              <a:ext cx="1371600" cy="1219200"/>
            </a:xfrm>
            <a:custGeom>
              <a:avLst/>
              <a:gdLst>
                <a:gd name="connsiteX0" fmla="*/ 1371600 w 1371600"/>
                <a:gd name="connsiteY0" fmla="*/ 0 h 1219200"/>
                <a:gd name="connsiteX1" fmla="*/ 274320 w 1371600"/>
                <a:gd name="connsiteY1" fmla="*/ 396240 h 1219200"/>
                <a:gd name="connsiteX2" fmla="*/ 0 w 1371600"/>
                <a:gd name="connsiteY2" fmla="*/ 1219200 h 121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1600" h="1219200">
                  <a:moveTo>
                    <a:pt x="1371600" y="0"/>
                  </a:moveTo>
                  <a:cubicBezTo>
                    <a:pt x="937260" y="96520"/>
                    <a:pt x="502920" y="193040"/>
                    <a:pt x="274320" y="396240"/>
                  </a:cubicBezTo>
                  <a:cubicBezTo>
                    <a:pt x="45720" y="599440"/>
                    <a:pt x="22860" y="909320"/>
                    <a:pt x="0" y="1219200"/>
                  </a:cubicBezTo>
                </a:path>
              </a:pathLst>
            </a:custGeom>
            <a:noFill/>
            <a:ln>
              <a:solidFill>
                <a:schemeClr val="tx1"/>
              </a:solidFill>
              <a:tailEnd type="stealth" w="lg" len="lg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97430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437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Relating Temporal and Spatial Changes</a:t>
            </a:r>
          </a:p>
        </p:txBody>
      </p:sp>
      <p:pic>
        <p:nvPicPr>
          <p:cNvPr id="77" name="Picture 4" descr="D:\Projects\vidmag\code\matlab\Figures\motionmag1DPresentation\motionmag1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222248"/>
            <a:ext cx="7864652" cy="524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Projects\vidmag\code\matlab\Figures\motionmag1DPresentation\motionmag1D_5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219200"/>
            <a:ext cx="7864652" cy="524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8" name="TextBox 77"/>
          <p:cNvSpPr txBox="1"/>
          <p:nvPr/>
        </p:nvSpPr>
        <p:spPr>
          <a:xfrm>
            <a:off x="4312921" y="5955267"/>
            <a:ext cx="9124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Space</a:t>
            </a:r>
          </a:p>
        </p:txBody>
      </p:sp>
      <p:sp>
        <p:nvSpPr>
          <p:cNvPr id="79" name="TextBox 78"/>
          <p:cNvSpPr txBox="1"/>
          <p:nvPr/>
        </p:nvSpPr>
        <p:spPr>
          <a:xfrm rot="16200000">
            <a:off x="575562" y="3552041"/>
            <a:ext cx="11384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Intensity</a:t>
            </a:r>
          </a:p>
        </p:txBody>
      </p:sp>
      <p:sp>
        <p:nvSpPr>
          <p:cNvPr id="80" name="TextBox 79"/>
          <p:cNvSpPr txBox="1"/>
          <p:nvPr/>
        </p:nvSpPr>
        <p:spPr>
          <a:xfrm>
            <a:off x="1341120" y="3581399"/>
            <a:ext cx="2749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0</a:t>
            </a:r>
          </a:p>
        </p:txBody>
      </p:sp>
      <p:cxnSp>
        <p:nvCxnSpPr>
          <p:cNvPr id="82" name="Straight Arrow Connector 81"/>
          <p:cNvCxnSpPr/>
          <p:nvPr/>
        </p:nvCxnSpPr>
        <p:spPr>
          <a:xfrm flipV="1">
            <a:off x="2941878" y="2667000"/>
            <a:ext cx="0" cy="762735"/>
          </a:xfrm>
          <a:prstGeom prst="straightConnector1">
            <a:avLst/>
          </a:prstGeom>
          <a:ln w="31750">
            <a:solidFill>
              <a:srgbClr val="00C8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/>
          <p:cNvCxnSpPr/>
          <p:nvPr/>
        </p:nvCxnSpPr>
        <p:spPr>
          <a:xfrm>
            <a:off x="2941878" y="2667000"/>
            <a:ext cx="609042" cy="762735"/>
          </a:xfrm>
          <a:prstGeom prst="line">
            <a:avLst/>
          </a:prstGeom>
          <a:ln w="508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Arrow Connector 86"/>
          <p:cNvCxnSpPr/>
          <p:nvPr/>
        </p:nvCxnSpPr>
        <p:spPr>
          <a:xfrm>
            <a:off x="2941320" y="3429000"/>
            <a:ext cx="609600" cy="735"/>
          </a:xfrm>
          <a:prstGeom prst="straightConnector1">
            <a:avLst/>
          </a:prstGeom>
          <a:ln w="31750">
            <a:solidFill>
              <a:schemeClr val="tx2"/>
            </a:solidFill>
            <a:prstDash val="sysDash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9" name="Rectangle 88"/>
              <p:cNvSpPr/>
              <p:nvPr/>
            </p:nvSpPr>
            <p:spPr>
              <a:xfrm>
                <a:off x="1864361" y="2971799"/>
                <a:ext cx="91242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𝐵</m:t>
                      </m:r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(</m:t>
                      </m:r>
                      <m:r>
                        <a:rPr lang="en-US" b="0" i="1" dirty="0" err="1" smtClean="0">
                          <a:solidFill>
                            <a:srgbClr val="00C800"/>
                          </a:solidFill>
                          <a:latin typeface="Cambria Math"/>
                        </a:rPr>
                        <m:t>𝑥</m:t>
                      </m:r>
                      <m:r>
                        <a:rPr lang="en-US" b="0" i="1" dirty="0" err="1" smtClean="0">
                          <a:solidFill>
                            <a:srgbClr val="00C800"/>
                          </a:solidFill>
                          <a:latin typeface="Cambria Math"/>
                        </a:rPr>
                        <m:t>,</m:t>
                      </m:r>
                      <m:r>
                        <a:rPr lang="en-US" b="0" i="1" dirty="0" err="1" smtClean="0">
                          <a:solidFill>
                            <a:srgbClr val="00C800"/>
                          </a:solidFill>
                          <a:latin typeface="Cambria Math"/>
                        </a:rPr>
                        <m:t>𝑡</m:t>
                      </m:r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en-US" dirty="0">
                  <a:solidFill>
                    <a:srgbClr val="00C800"/>
                  </a:solidFill>
                </a:endParaRPr>
              </a:p>
            </p:txBody>
          </p:sp>
        </mc:Choice>
        <mc:Fallback xmlns="">
          <p:sp>
            <p:nvSpPr>
              <p:cNvPr id="89" name="Rectangle 8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4361" y="2971799"/>
                <a:ext cx="912429" cy="369332"/>
              </a:xfrm>
              <a:prstGeom prst="rect">
                <a:avLst/>
              </a:prstGeom>
              <a:blipFill>
                <a:blip r:embed="rId5"/>
                <a:stretch>
                  <a:fillRect b="-1475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0" name="Rectangle 89"/>
              <p:cNvSpPr/>
              <p:nvPr/>
            </p:nvSpPr>
            <p:spPr>
              <a:xfrm>
                <a:off x="1940423" y="3505199"/>
                <a:ext cx="1415837" cy="923330"/>
              </a:xfrm>
              <a:prstGeom prst="rect">
                <a:avLst/>
              </a:prstGeom>
              <a:ln>
                <a:noFill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b="1" dirty="0">
                    <a:solidFill>
                      <a:schemeClr val="tx2"/>
                    </a:solidFill>
                  </a:rPr>
                  <a:t>Implied</a:t>
                </a:r>
              </a:p>
              <a:p>
                <a:pPr algn="ctr"/>
                <a:r>
                  <a:rPr lang="en-US" b="1" dirty="0">
                    <a:solidFill>
                      <a:schemeClr val="tx2"/>
                    </a:solidFill>
                  </a:rPr>
                  <a:t>Translation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US" b="1" i="1" smtClean="0">
                              <a:solidFill>
                                <a:schemeClr val="tx2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1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en-US" b="1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en-US" b="1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𝜶</m:t>
                          </m:r>
                        </m:e>
                      </m:d>
                      <m:r>
                        <a:rPr lang="en-US" b="1" i="1" smtClean="0">
                          <a:solidFill>
                            <a:schemeClr val="tx2"/>
                          </a:solidFill>
                          <a:latin typeface="Cambria Math"/>
                        </a:rPr>
                        <m:t>𝜹</m:t>
                      </m:r>
                    </m:oMath>
                  </m:oMathPara>
                </a14:m>
                <a:endParaRPr lang="en-US" b="1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90" name="Rectangle 8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0423" y="3505199"/>
                <a:ext cx="1415837" cy="923330"/>
              </a:xfrm>
              <a:prstGeom prst="rect">
                <a:avLst/>
              </a:prstGeom>
              <a:blipFill>
                <a:blip r:embed="rId6"/>
                <a:stretch>
                  <a:fillRect l="-3433" t="-3311" r="-38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1" name="Straight Arrow Connector 90"/>
          <p:cNvCxnSpPr/>
          <p:nvPr/>
        </p:nvCxnSpPr>
        <p:spPr>
          <a:xfrm flipH="1" flipV="1">
            <a:off x="2941320" y="3037975"/>
            <a:ext cx="558" cy="393267"/>
          </a:xfrm>
          <a:prstGeom prst="straightConnector1">
            <a:avLst/>
          </a:prstGeom>
          <a:ln w="31750">
            <a:solidFill>
              <a:srgbClr val="00C8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7" name="Rectangle 96"/>
              <p:cNvSpPr/>
              <p:nvPr/>
            </p:nvSpPr>
            <p:spPr>
              <a:xfrm>
                <a:off x="1135670" y="2973307"/>
                <a:ext cx="166103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(1+</m:t>
                      </m:r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𝑎</m:t>
                      </m:r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)</m:t>
                      </m:r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𝐵</m:t>
                      </m:r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(</m:t>
                      </m:r>
                      <m:r>
                        <a:rPr lang="en-US" b="0" i="1" dirty="0" err="1" smtClean="0">
                          <a:solidFill>
                            <a:srgbClr val="00C800"/>
                          </a:solidFill>
                          <a:latin typeface="Cambria Math"/>
                        </a:rPr>
                        <m:t>𝑥</m:t>
                      </m:r>
                      <m:r>
                        <a:rPr lang="en-US" b="0" i="1" dirty="0" err="1" smtClean="0">
                          <a:solidFill>
                            <a:srgbClr val="00C800"/>
                          </a:solidFill>
                          <a:latin typeface="Cambria Math"/>
                        </a:rPr>
                        <m:t>,</m:t>
                      </m:r>
                      <m:r>
                        <a:rPr lang="en-US" b="0" i="1" dirty="0" err="1" smtClean="0">
                          <a:solidFill>
                            <a:srgbClr val="00C800"/>
                          </a:solidFill>
                          <a:latin typeface="Cambria Math"/>
                        </a:rPr>
                        <m:t>𝑡</m:t>
                      </m:r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en-US" dirty="0">
                  <a:solidFill>
                    <a:srgbClr val="00C800"/>
                  </a:solidFill>
                </a:endParaRPr>
              </a:p>
            </p:txBody>
          </p:sp>
        </mc:Choice>
        <mc:Fallback xmlns="">
          <p:sp>
            <p:nvSpPr>
              <p:cNvPr id="97" name="Rectangle 9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5670" y="2973307"/>
                <a:ext cx="1661032" cy="369332"/>
              </a:xfrm>
              <a:prstGeom prst="rect">
                <a:avLst/>
              </a:prstGeom>
              <a:blipFill>
                <a:blip r:embed="rId7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2" name="TextBox 101"/>
              <p:cNvSpPr txBox="1"/>
              <p:nvPr/>
            </p:nvSpPr>
            <p:spPr>
              <a:xfrm>
                <a:off x="2197725" y="1807684"/>
                <a:ext cx="5097101" cy="104644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lvl="1"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200" b="1" i="1">
                              <a:latin typeface="Cambria Math"/>
                            </a:rPr>
                            <m:t>𝟏</m:t>
                          </m:r>
                          <m:r>
                            <a:rPr lang="en-US" sz="2200" b="1" i="1">
                              <a:latin typeface="Cambria Math"/>
                            </a:rPr>
                            <m:t>+</m:t>
                          </m:r>
                          <m:r>
                            <a:rPr lang="en-US" sz="2200" b="1" i="1">
                              <a:latin typeface="Cambria Math"/>
                            </a:rPr>
                            <m:t>𝜶</m:t>
                          </m:r>
                        </m:e>
                      </m:d>
                      <m:r>
                        <a:rPr lang="en-US" sz="2200" b="1" i="1">
                          <a:latin typeface="Cambria Math"/>
                        </a:rPr>
                        <m:t>𝑩</m:t>
                      </m:r>
                      <m:d>
                        <m:d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200" b="1" i="1">
                              <a:latin typeface="Cambria Math"/>
                            </a:rPr>
                            <m:t>𝒙</m:t>
                          </m:r>
                          <m:r>
                            <a:rPr lang="en-US" sz="2200" b="1" i="1">
                              <a:latin typeface="Cambria Math"/>
                            </a:rPr>
                            <m:t>,</m:t>
                          </m:r>
                          <m:r>
                            <a:rPr lang="en-US" sz="2200" b="1" i="1">
                              <a:latin typeface="Cambria Math"/>
                            </a:rPr>
                            <m:t>𝒕</m:t>
                          </m:r>
                        </m:e>
                      </m:d>
                      <m:r>
                        <a:rPr lang="en-US" sz="2200" b="1" i="1">
                          <a:latin typeface="Cambria Math"/>
                        </a:rPr>
                        <m:t>≈</m:t>
                      </m:r>
                      <m:d>
                        <m:d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200" b="1" i="1">
                              <a:latin typeface="Cambria Math"/>
                            </a:rPr>
                            <m:t>𝟏</m:t>
                          </m:r>
                          <m:r>
                            <a:rPr lang="en-US" sz="2200" b="1" i="1">
                              <a:latin typeface="Cambria Math"/>
                            </a:rPr>
                            <m:t>+</m:t>
                          </m:r>
                          <m:r>
                            <a:rPr lang="en-US" sz="2200" b="1" i="1">
                              <a:latin typeface="Cambria Math"/>
                            </a:rPr>
                            <m:t>𝜶</m:t>
                          </m:r>
                        </m:e>
                      </m:d>
                      <m:r>
                        <a:rPr lang="en-US" sz="2200" b="1" i="1">
                          <a:latin typeface="Cambria Math"/>
                        </a:rPr>
                        <m:t>𝜹</m:t>
                      </m:r>
                      <m:r>
                        <a:rPr lang="en-US" sz="2200" b="1" i="1">
                          <a:latin typeface="Cambria Math"/>
                        </a:rPr>
                        <m:t>(</m:t>
                      </m:r>
                      <m:r>
                        <a:rPr lang="en-US" sz="2200" b="1" i="1">
                          <a:latin typeface="Cambria Math"/>
                        </a:rPr>
                        <m:t>𝒕</m:t>
                      </m:r>
                      <m:r>
                        <a:rPr lang="en-US" sz="2200" b="1" i="1">
                          <a:latin typeface="Cambria Math"/>
                        </a:rPr>
                        <m:t>)</m:t>
                      </m:r>
                      <m:sSup>
                        <m:sSup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2200" b="1" i="1">
                              <a:latin typeface="Cambria Math"/>
                            </a:rPr>
                            <m:t>𝑰</m:t>
                          </m:r>
                        </m:e>
                        <m:sup>
                          <m:r>
                            <a:rPr lang="en-US" sz="2200" b="1" i="1">
                              <a:latin typeface="Cambria Math"/>
                            </a:rPr>
                            <m:t>′</m:t>
                          </m:r>
                        </m:sup>
                      </m:sSup>
                      <m:d>
                        <m:d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200" b="1" i="1">
                              <a:latin typeface="Cambria Math"/>
                            </a:rPr>
                            <m:t>𝒙</m:t>
                          </m:r>
                          <m:r>
                            <a:rPr lang="en-US" sz="2200" b="1" i="1">
                              <a:latin typeface="Cambria Math"/>
                            </a:rPr>
                            <m:t>,</m:t>
                          </m:r>
                          <m:r>
                            <a:rPr lang="en-US" sz="2200" b="1" i="1">
                              <a:latin typeface="Cambria Math"/>
                            </a:rPr>
                            <m:t>𝒕</m:t>
                          </m:r>
                        </m:e>
                      </m:d>
                    </m:oMath>
                  </m:oMathPara>
                </a14:m>
                <a:endParaRPr lang="en-US" sz="2200" b="1" dirty="0"/>
              </a:p>
              <a:p>
                <a:pPr lvl="1" algn="ctr"/>
                <a:r>
                  <a:rPr lang="en-US" dirty="0"/>
                  <a:t>(1</a:t>
                </a:r>
                <a:r>
                  <a:rPr lang="en-US" baseline="30000" dirty="0"/>
                  <a:t>st</a:t>
                </a:r>
                <a:r>
                  <a:rPr lang="en-US" dirty="0"/>
                  <a:t> order Taylor expansion)</a:t>
                </a:r>
              </a:p>
              <a:p>
                <a:pPr lvl="1" algn="ctr"/>
                <a:endParaRPr lang="en-US" sz="2200" dirty="0"/>
              </a:p>
            </p:txBody>
          </p:sp>
        </mc:Choice>
        <mc:Fallback xmlns="">
          <p:sp>
            <p:nvSpPr>
              <p:cNvPr id="102" name="TextBox 10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7725" y="1807684"/>
                <a:ext cx="5097101" cy="1046440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354" name="TextBox 14353"/>
              <p:cNvSpPr txBox="1"/>
              <p:nvPr/>
            </p:nvSpPr>
            <p:spPr>
              <a:xfrm>
                <a:off x="3322600" y="2865275"/>
                <a:ext cx="8946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𝐼</m:t>
                      </m:r>
                      <m:r>
                        <a:rPr lang="en-US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’(</m:t>
                      </m:r>
                      <m:r>
                        <a:rPr lang="en-US" i="1" dirty="0" err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en-US" i="1" dirty="0" err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en-US" i="1" dirty="0" err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𝑡</m:t>
                      </m:r>
                      <m:r>
                        <a:rPr lang="en-US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en-US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4354" name="TextBox 143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2600" y="2865275"/>
                <a:ext cx="894604" cy="369332"/>
              </a:xfrm>
              <a:prstGeom prst="rect">
                <a:avLst/>
              </a:prstGeom>
              <a:blipFill>
                <a:blip r:embed="rId9"/>
                <a:stretch>
                  <a:fillRect b="-1475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8" name="TextBox 107"/>
              <p:cNvSpPr txBox="1"/>
              <p:nvPr/>
            </p:nvSpPr>
            <p:spPr>
              <a:xfrm>
                <a:off x="3490853" y="1807684"/>
                <a:ext cx="2981009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200" b="1" i="1">
                          <a:latin typeface="Cambria Math"/>
                        </a:rPr>
                        <m:t>𝑩</m:t>
                      </m:r>
                      <m:d>
                        <m:d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200" b="1" i="1">
                              <a:latin typeface="Cambria Math"/>
                            </a:rPr>
                            <m:t>𝒙</m:t>
                          </m:r>
                          <m:r>
                            <a:rPr lang="en-US" sz="2200" b="1" i="1">
                              <a:latin typeface="Cambria Math"/>
                            </a:rPr>
                            <m:t>,</m:t>
                          </m:r>
                          <m:r>
                            <a:rPr lang="en-US" sz="2200" b="1" i="1">
                              <a:latin typeface="Cambria Math"/>
                            </a:rPr>
                            <m:t>𝒕</m:t>
                          </m:r>
                        </m:e>
                      </m:d>
                      <m:r>
                        <a:rPr lang="en-US" sz="2200" b="1" i="1">
                          <a:latin typeface="Cambria Math"/>
                        </a:rPr>
                        <m:t>≈</m:t>
                      </m:r>
                      <m:r>
                        <a:rPr lang="en-US" sz="2200" b="1" i="1">
                          <a:latin typeface="Cambria Math"/>
                        </a:rPr>
                        <m:t>𝜹</m:t>
                      </m:r>
                      <m:r>
                        <a:rPr lang="en-US" sz="2200" b="1" i="1">
                          <a:latin typeface="Cambria Math"/>
                        </a:rPr>
                        <m:t>(</m:t>
                      </m:r>
                      <m:r>
                        <a:rPr lang="en-US" sz="2200" b="1" i="1">
                          <a:latin typeface="Cambria Math"/>
                        </a:rPr>
                        <m:t>𝒕</m:t>
                      </m:r>
                      <m:r>
                        <a:rPr lang="en-US" sz="2200" b="1" i="1">
                          <a:latin typeface="Cambria Math"/>
                        </a:rPr>
                        <m:t>)</m:t>
                      </m:r>
                      <m:sSup>
                        <m:sSup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2200" b="1" i="1">
                              <a:latin typeface="Cambria Math"/>
                            </a:rPr>
                            <m:t>𝑰</m:t>
                          </m:r>
                        </m:e>
                        <m:sup>
                          <m:r>
                            <a:rPr lang="en-US" sz="2200" b="1" i="1">
                              <a:latin typeface="Cambria Math"/>
                            </a:rPr>
                            <m:t>′</m:t>
                          </m:r>
                        </m:sup>
                      </m:sSup>
                      <m:d>
                        <m:d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200" b="1" i="1">
                              <a:latin typeface="Cambria Math"/>
                            </a:rPr>
                            <m:t>𝒙</m:t>
                          </m:r>
                          <m:r>
                            <a:rPr lang="en-US" sz="2200" b="1" i="1">
                              <a:latin typeface="Cambria Math"/>
                            </a:rPr>
                            <m:t>,</m:t>
                          </m:r>
                          <m:r>
                            <a:rPr lang="en-US" sz="2200" b="1" i="1">
                              <a:latin typeface="Cambria Math"/>
                            </a:rPr>
                            <m:t>𝒕</m:t>
                          </m:r>
                        </m:e>
                      </m:d>
                    </m:oMath>
                  </m:oMathPara>
                </a14:m>
                <a:endParaRPr lang="en-US" sz="2200" b="1" dirty="0"/>
              </a:p>
              <a:p>
                <a:pPr algn="ctr"/>
                <a:r>
                  <a:rPr lang="en-US" dirty="0"/>
                  <a:t>(1</a:t>
                </a:r>
                <a:r>
                  <a:rPr lang="en-US" baseline="30000" dirty="0"/>
                  <a:t>st</a:t>
                </a:r>
                <a:r>
                  <a:rPr lang="en-US" dirty="0"/>
                  <a:t> order Taylor expansion)</a:t>
                </a:r>
              </a:p>
            </p:txBody>
          </p:sp>
        </mc:Choice>
        <mc:Fallback xmlns="">
          <p:sp>
            <p:nvSpPr>
              <p:cNvPr id="108" name="TextBox 10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53" y="1807684"/>
                <a:ext cx="2981009" cy="707886"/>
              </a:xfrm>
              <a:prstGeom prst="rect">
                <a:avLst/>
              </a:prstGeom>
              <a:blipFill>
                <a:blip r:embed="rId10"/>
                <a:stretch>
                  <a:fillRect l="-1431" r="-1227" b="-1293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60575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" grpId="0"/>
      <p:bldP spid="90" grpId="0"/>
      <p:bldP spid="97" grpId="0"/>
      <p:bldP spid="102" grpId="0"/>
      <p:bldP spid="14354" grpId="0"/>
      <p:bldP spid="108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Relating Temporal and Spatial Changes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6142036" y="1143000"/>
            <a:ext cx="2050117" cy="369332"/>
            <a:chOff x="1966796" y="1215280"/>
            <a:chExt cx="2050117" cy="369332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TextBox 7"/>
                <p:cNvSpPr txBox="1"/>
                <p:nvPr/>
              </p:nvSpPr>
              <p:spPr>
                <a:xfrm>
                  <a:off x="2273294" y="1215280"/>
                  <a:ext cx="1743619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/>
                    <a:t>Signal at time </a:t>
                  </a:r>
                  <a14:m>
                    <m:oMath xmlns:m="http://schemas.openxmlformats.org/officeDocument/2006/math">
                      <m:r>
                        <a:rPr lang="en-US" i="1" dirty="0" smtClean="0">
                          <a:latin typeface="Cambria Math"/>
                        </a:rPr>
                        <m:t>𝑡</m:t>
                      </m:r>
                    </m:oMath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8" name="TextBox 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273294" y="1215280"/>
                  <a:ext cx="1743619" cy="369332"/>
                </a:xfrm>
                <a:prstGeom prst="rect">
                  <a:avLst/>
                </a:prstGeom>
                <a:blipFill>
                  <a:blip r:embed="rId5"/>
                  <a:stretch>
                    <a:fillRect l="-3147" t="-10000" b="-2500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9" name="Straight Connector 8"/>
            <p:cNvCxnSpPr/>
            <p:nvPr/>
          </p:nvCxnSpPr>
          <p:spPr>
            <a:xfrm flipV="1">
              <a:off x="1966796" y="1380743"/>
              <a:ext cx="248920" cy="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/>
          <p:cNvGrpSpPr/>
          <p:nvPr/>
        </p:nvGrpSpPr>
        <p:grpSpPr>
          <a:xfrm>
            <a:off x="6146860" y="1459468"/>
            <a:ext cx="2447553" cy="369332"/>
            <a:chOff x="3115835" y="1185446"/>
            <a:chExt cx="2447553" cy="369332"/>
          </a:xfrm>
        </p:grpSpPr>
        <p:cxnSp>
          <p:nvCxnSpPr>
            <p:cNvPr id="11" name="Straight Connector 10"/>
            <p:cNvCxnSpPr/>
            <p:nvPr/>
          </p:nvCxnSpPr>
          <p:spPr>
            <a:xfrm flipV="1">
              <a:off x="3115835" y="1373087"/>
              <a:ext cx="248920" cy="1"/>
            </a:xfrm>
            <a:prstGeom prst="line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TextBox 11"/>
                <p:cNvSpPr txBox="1"/>
                <p:nvPr/>
              </p:nvSpPr>
              <p:spPr>
                <a:xfrm>
                  <a:off x="3415812" y="1185446"/>
                  <a:ext cx="2147576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/>
                    <a:t>Signal at time </a:t>
                  </a:r>
                  <a14:m>
                    <m:oMath xmlns:m="http://schemas.openxmlformats.org/officeDocument/2006/math">
                      <m:r>
                        <a:rPr lang="en-US" i="1" dirty="0" smtClean="0">
                          <a:latin typeface="Cambria Math"/>
                        </a:rPr>
                        <m:t>𝑡</m:t>
                      </m:r>
                      <m:r>
                        <a:rPr lang="en-US" i="1" dirty="0" smtClean="0">
                          <a:latin typeface="Cambria Math"/>
                        </a:rPr>
                        <m:t>+1</m:t>
                      </m:r>
                    </m:oMath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12" name="TextBox 1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415812" y="1185446"/>
                  <a:ext cx="2147576" cy="369332"/>
                </a:xfrm>
                <a:prstGeom prst="rect">
                  <a:avLst/>
                </a:prstGeom>
                <a:blipFill>
                  <a:blip r:embed="rId6"/>
                  <a:stretch>
                    <a:fillRect l="-2557" t="-8197" b="-2459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3" name="Group 12"/>
          <p:cNvGrpSpPr/>
          <p:nvPr/>
        </p:nvGrpSpPr>
        <p:grpSpPr>
          <a:xfrm>
            <a:off x="6146859" y="1828800"/>
            <a:ext cx="2254358" cy="369332"/>
            <a:chOff x="3115835" y="1185446"/>
            <a:chExt cx="2254358" cy="369332"/>
          </a:xfrm>
        </p:grpSpPr>
        <p:cxnSp>
          <p:nvCxnSpPr>
            <p:cNvPr id="14" name="Straight Connector 13"/>
            <p:cNvCxnSpPr/>
            <p:nvPr/>
          </p:nvCxnSpPr>
          <p:spPr>
            <a:xfrm flipV="1">
              <a:off x="3115835" y="1373087"/>
              <a:ext cx="248920" cy="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/>
            <p:cNvSpPr txBox="1"/>
            <p:nvPr/>
          </p:nvSpPr>
          <p:spPr>
            <a:xfrm>
              <a:off x="3415812" y="1185446"/>
              <a:ext cx="19543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Motion-magnified</a:t>
              </a:r>
            </a:p>
          </p:txBody>
        </p:sp>
      </p:grpSp>
      <p:pic>
        <p:nvPicPr>
          <p:cNvPr id="16" name="applet_Gaussian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66800" y="2209800"/>
            <a:ext cx="6340475" cy="3810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84236" y="6014106"/>
            <a:ext cx="2185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Courtesy of </a:t>
            </a:r>
            <a:r>
              <a:rPr lang="en-US" dirty="0" err="1"/>
              <a:t>Lili</a:t>
            </a:r>
            <a:r>
              <a:rPr lang="en-US" dirty="0"/>
              <a:t> Sun</a:t>
            </a:r>
          </a:p>
        </p:txBody>
      </p:sp>
    </p:spTree>
    <p:extLst>
      <p:ext uri="{BB962C8B-B14F-4D97-AF65-F5344CB8AC3E}">
        <p14:creationId xmlns:p14="http://schemas.microsoft.com/office/powerpoint/2010/main" val="2308768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10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Synthetic 2D Example</a:t>
            </a:r>
          </a:p>
        </p:txBody>
      </p:sp>
      <p:pic>
        <p:nvPicPr>
          <p:cNvPr id="5" name="sim1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138489" y="1935164"/>
            <a:ext cx="5913437" cy="29876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191000" y="4946952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629401" y="4953000"/>
            <a:ext cx="1954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Motion-magnified</a:t>
            </a:r>
          </a:p>
        </p:txBody>
      </p:sp>
      <p:sp>
        <p:nvSpPr>
          <p:cNvPr id="3" name="Rectangle 2"/>
          <p:cNvSpPr/>
          <p:nvPr/>
        </p:nvSpPr>
        <p:spPr>
          <a:xfrm>
            <a:off x="6107723" y="1752600"/>
            <a:ext cx="3048794" cy="3505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339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9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3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Selective Motion Magnification</a:t>
            </a:r>
          </a:p>
        </p:txBody>
      </p:sp>
      <p:pic>
        <p:nvPicPr>
          <p:cNvPr id="4" name="sim4_2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47800" y="1905000"/>
            <a:ext cx="5913437" cy="298767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487988" y="4916789"/>
            <a:ext cx="28777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Source</a:t>
            </a:r>
          </a:p>
          <a:p>
            <a:pPr algn="ctr"/>
            <a:r>
              <a:rPr lang="en-US" dirty="0"/>
              <a:t>(Single video with 4 blobs)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5234395" y="5208586"/>
            <a:ext cx="3666717" cy="1543050"/>
            <a:chOff x="5401083" y="5162550"/>
            <a:chExt cx="3666717" cy="1543050"/>
          </a:xfrm>
        </p:grpSpPr>
        <p:pic>
          <p:nvPicPr>
            <p:cNvPr id="6151" name="Picture 7" descr="C:\Users\Miki\Projects\vidmag\SIGGRAPH2012\video\motionmag\ideal2Hz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10400" y="5162550"/>
              <a:ext cx="2057400" cy="15430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5401083" y="5955268"/>
              <a:ext cx="16979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Temporal filter: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7650211" y="5316284"/>
              <a:ext cx="86433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1-3 Hz</a:t>
              </a: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4603514" y="4922836"/>
            <a:ext cx="2646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Motion-magnified (2 Hz)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1983044" y="3228815"/>
            <a:ext cx="1894289" cy="1625282"/>
            <a:chOff x="2149732" y="3258979"/>
            <a:chExt cx="1894289" cy="1625282"/>
          </a:xfrm>
        </p:grpSpPr>
        <p:sp>
          <p:nvSpPr>
            <p:cNvPr id="7" name="TextBox 6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4973881" y="3221354"/>
            <a:ext cx="1894289" cy="1625282"/>
            <a:chOff x="2149732" y="3258979"/>
            <a:chExt cx="1894289" cy="1625282"/>
          </a:xfrm>
          <a:solidFill>
            <a:srgbClr val="818082"/>
          </a:solidFill>
        </p:grpSpPr>
        <p:sp>
          <p:nvSpPr>
            <p:cNvPr id="20" name="TextBox 19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sp>
        <p:nvSpPr>
          <p:cNvPr id="11" name="Rectangle 10"/>
          <p:cNvSpPr/>
          <p:nvPr/>
        </p:nvSpPr>
        <p:spPr>
          <a:xfrm>
            <a:off x="4430025" y="1722436"/>
            <a:ext cx="3048794" cy="3505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5320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Selective Motion Magnification</a:t>
            </a:r>
          </a:p>
        </p:txBody>
      </p:sp>
      <p:pic>
        <p:nvPicPr>
          <p:cNvPr id="4" name="sim4_3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47800" y="1880702"/>
            <a:ext cx="5913437" cy="298767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603514" y="4898538"/>
            <a:ext cx="2646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Motion-magnified (3 Hz)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5234395" y="5184288"/>
            <a:ext cx="3666717" cy="1543050"/>
            <a:chOff x="5401083" y="5162550"/>
            <a:chExt cx="3666717" cy="1543050"/>
          </a:xfrm>
        </p:grpSpPr>
        <p:pic>
          <p:nvPicPr>
            <p:cNvPr id="9" name="Picture 8" descr="C:\Users\Miki\Projects\vidmag\SIGGRAPH2012\video\motionmag\ideal3Hz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10400" y="5162550"/>
              <a:ext cx="2057400" cy="15430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Box 11"/>
            <p:cNvSpPr txBox="1"/>
            <p:nvPr/>
          </p:nvSpPr>
          <p:spPr>
            <a:xfrm>
              <a:off x="5401083" y="5955268"/>
              <a:ext cx="16979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Temporal filter: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7650211" y="5316284"/>
              <a:ext cx="86433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2-4 Hz</a:t>
              </a: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1983044" y="3204517"/>
            <a:ext cx="1894289" cy="1625282"/>
            <a:chOff x="2149732" y="3258979"/>
            <a:chExt cx="1894289" cy="1625282"/>
          </a:xfrm>
        </p:grpSpPr>
        <p:sp>
          <p:nvSpPr>
            <p:cNvPr id="14" name="TextBox 13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4973881" y="3197056"/>
            <a:ext cx="1894289" cy="1625282"/>
            <a:chOff x="2149732" y="3258979"/>
            <a:chExt cx="1894289" cy="1625282"/>
          </a:xfrm>
          <a:solidFill>
            <a:srgbClr val="818082"/>
          </a:solidFill>
        </p:grpSpPr>
        <p:sp>
          <p:nvSpPr>
            <p:cNvPr id="19" name="TextBox 18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solidFill>
              <a:srgbClr val="818082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sp>
        <p:nvSpPr>
          <p:cNvPr id="23" name="TextBox 22"/>
          <p:cNvSpPr txBox="1"/>
          <p:nvPr/>
        </p:nvSpPr>
        <p:spPr>
          <a:xfrm>
            <a:off x="1487988" y="4892491"/>
            <a:ext cx="28777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Source</a:t>
            </a:r>
          </a:p>
          <a:p>
            <a:pPr algn="ctr"/>
            <a:r>
              <a:rPr lang="en-US" dirty="0"/>
              <a:t>(Single video with 4 blobs)</a:t>
            </a:r>
          </a:p>
        </p:txBody>
      </p:sp>
    </p:spTree>
    <p:extLst>
      <p:ext uri="{BB962C8B-B14F-4D97-AF65-F5344CB8AC3E}">
        <p14:creationId xmlns:p14="http://schemas.microsoft.com/office/powerpoint/2010/main" val="2076839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Selective Motion Magnification</a:t>
            </a:r>
          </a:p>
        </p:txBody>
      </p:sp>
      <p:pic>
        <p:nvPicPr>
          <p:cNvPr id="4" name="sim4_5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41938" y="1892425"/>
            <a:ext cx="5913437" cy="29876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97652" y="4910261"/>
            <a:ext cx="2646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Motion-magnified (5 Hz)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5228533" y="5196011"/>
            <a:ext cx="3666717" cy="1543050"/>
            <a:chOff x="5401083" y="5162550"/>
            <a:chExt cx="3666717" cy="1543050"/>
          </a:xfrm>
        </p:grpSpPr>
        <p:pic>
          <p:nvPicPr>
            <p:cNvPr id="5" name="Picture 9" descr="C:\Users\Miki\Projects\vidmag\SIGGRAPH2012\video\motionmag\ideal5Hz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10400" y="5162550"/>
              <a:ext cx="2057400" cy="15430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/>
            <p:cNvSpPr txBox="1"/>
            <p:nvPr/>
          </p:nvSpPr>
          <p:spPr>
            <a:xfrm>
              <a:off x="5401083" y="5955268"/>
              <a:ext cx="16979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Temporal filter: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650211" y="5316284"/>
              <a:ext cx="86433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4-6 Hz</a:t>
              </a: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1977182" y="3216240"/>
            <a:ext cx="1894289" cy="1625282"/>
            <a:chOff x="2149732" y="3258979"/>
            <a:chExt cx="1894289" cy="1625282"/>
          </a:xfrm>
        </p:grpSpPr>
        <p:sp>
          <p:nvSpPr>
            <p:cNvPr id="11" name="TextBox 10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4968019" y="3208779"/>
            <a:ext cx="1894289" cy="1625282"/>
            <a:chOff x="2149732" y="3258979"/>
            <a:chExt cx="1894289" cy="1625282"/>
          </a:xfrm>
          <a:solidFill>
            <a:srgbClr val="818082"/>
          </a:solidFill>
        </p:grpSpPr>
        <p:sp>
          <p:nvSpPr>
            <p:cNvPr id="16" name="TextBox 15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sp>
        <p:nvSpPr>
          <p:cNvPr id="20" name="TextBox 19"/>
          <p:cNvSpPr txBox="1"/>
          <p:nvPr/>
        </p:nvSpPr>
        <p:spPr>
          <a:xfrm>
            <a:off x="1482126" y="4904214"/>
            <a:ext cx="28777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Source</a:t>
            </a:r>
          </a:p>
          <a:p>
            <a:pPr algn="ctr"/>
            <a:r>
              <a:rPr lang="en-US" dirty="0"/>
              <a:t>(Single video with 4 blobs)</a:t>
            </a:r>
          </a:p>
        </p:txBody>
      </p:sp>
    </p:spTree>
    <p:extLst>
      <p:ext uri="{BB962C8B-B14F-4D97-AF65-F5344CB8AC3E}">
        <p14:creationId xmlns:p14="http://schemas.microsoft.com/office/powerpoint/2010/main" val="109473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Selective Motion Magnification</a:t>
            </a:r>
          </a:p>
        </p:txBody>
      </p:sp>
      <p:pic>
        <p:nvPicPr>
          <p:cNvPr id="4" name="sim4_7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47800" y="1892425"/>
            <a:ext cx="5913437" cy="29876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603514" y="4910261"/>
            <a:ext cx="2646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Motion-magnified (7 Hz)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5234395" y="5196011"/>
            <a:ext cx="3666717" cy="1543050"/>
            <a:chOff x="5401083" y="5162550"/>
            <a:chExt cx="3666717" cy="1543050"/>
          </a:xfrm>
        </p:grpSpPr>
        <p:pic>
          <p:nvPicPr>
            <p:cNvPr id="5" name="Picture 6" descr="C:\Users\Miki\Projects\vidmag\SIGGRAPH2012\video\motionmag\ideal7Hz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10400" y="5162550"/>
              <a:ext cx="2057400" cy="15430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/>
            <p:cNvSpPr txBox="1"/>
            <p:nvPr/>
          </p:nvSpPr>
          <p:spPr>
            <a:xfrm>
              <a:off x="5401083" y="5955268"/>
              <a:ext cx="16979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Temporal filter: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650211" y="5316284"/>
              <a:ext cx="86433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6-8 Hz</a:t>
              </a: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1983044" y="3216240"/>
            <a:ext cx="1894289" cy="1625282"/>
            <a:chOff x="2149732" y="3258979"/>
            <a:chExt cx="1894289" cy="1625282"/>
          </a:xfrm>
        </p:grpSpPr>
        <p:sp>
          <p:nvSpPr>
            <p:cNvPr id="11" name="TextBox 10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4973881" y="3208779"/>
            <a:ext cx="1894289" cy="1625282"/>
            <a:chOff x="2149732" y="3258979"/>
            <a:chExt cx="1894289" cy="1625282"/>
          </a:xfrm>
          <a:solidFill>
            <a:srgbClr val="818082"/>
          </a:solidFill>
        </p:grpSpPr>
        <p:sp>
          <p:nvSpPr>
            <p:cNvPr id="16" name="TextBox 15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sp>
        <p:nvSpPr>
          <p:cNvPr id="20" name="TextBox 19"/>
          <p:cNvSpPr txBox="1"/>
          <p:nvPr/>
        </p:nvSpPr>
        <p:spPr>
          <a:xfrm>
            <a:off x="1487988" y="4904214"/>
            <a:ext cx="28777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Source</a:t>
            </a:r>
          </a:p>
          <a:p>
            <a:pPr algn="ctr"/>
            <a:r>
              <a:rPr lang="en-US" dirty="0"/>
              <a:t>(Single video with 4 blobs)</a:t>
            </a:r>
          </a:p>
        </p:txBody>
      </p:sp>
    </p:spTree>
    <p:extLst>
      <p:ext uri="{BB962C8B-B14F-4D97-AF65-F5344CB8AC3E}">
        <p14:creationId xmlns:p14="http://schemas.microsoft.com/office/powerpoint/2010/main" val="3095634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applet_sine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39686" y="2286000"/>
            <a:ext cx="6340475" cy="3810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When Does It Break?</a:t>
            </a:r>
          </a:p>
        </p:txBody>
      </p:sp>
      <p:sp>
        <p:nvSpPr>
          <p:cNvPr id="13" name="TextBox 12"/>
          <p:cNvSpPr txBox="1"/>
          <p:nvPr/>
        </p:nvSpPr>
        <p:spPr>
          <a:xfrm rot="16200000">
            <a:off x="885482" y="3771604"/>
            <a:ext cx="104387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Intensity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58685" y="5714490"/>
            <a:ext cx="7239000" cy="33706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0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84987" y="5879068"/>
            <a:ext cx="83869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Space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6697485" y="1143000"/>
            <a:ext cx="2050117" cy="369332"/>
            <a:chOff x="1966796" y="1215280"/>
            <a:chExt cx="2050117" cy="369332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" name="TextBox 17"/>
                <p:cNvSpPr txBox="1"/>
                <p:nvPr/>
              </p:nvSpPr>
              <p:spPr>
                <a:xfrm>
                  <a:off x="2273294" y="1215280"/>
                  <a:ext cx="1743619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/>
                    <a:t>Signal at time </a:t>
                  </a:r>
                  <a14:m>
                    <m:oMath xmlns:m="http://schemas.openxmlformats.org/officeDocument/2006/math">
                      <m:r>
                        <a:rPr lang="en-US" i="1" dirty="0" smtClean="0">
                          <a:latin typeface="Cambria Math"/>
                        </a:rPr>
                        <m:t>𝑡</m:t>
                      </m:r>
                    </m:oMath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18" name="TextBox 1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273294" y="1215280"/>
                  <a:ext cx="1743619" cy="369332"/>
                </a:xfrm>
                <a:prstGeom prst="rect">
                  <a:avLst/>
                </a:prstGeom>
                <a:blipFill>
                  <a:blip r:embed="rId6"/>
                  <a:stretch>
                    <a:fillRect l="-3147" t="-10000" b="-2500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9" name="Straight Connector 18"/>
            <p:cNvCxnSpPr/>
            <p:nvPr/>
          </p:nvCxnSpPr>
          <p:spPr>
            <a:xfrm flipV="1">
              <a:off x="1966796" y="1380743"/>
              <a:ext cx="248920" cy="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oup 19"/>
          <p:cNvGrpSpPr/>
          <p:nvPr/>
        </p:nvGrpSpPr>
        <p:grpSpPr>
          <a:xfrm>
            <a:off x="6702309" y="1459468"/>
            <a:ext cx="2447553" cy="369332"/>
            <a:chOff x="3115835" y="1185446"/>
            <a:chExt cx="2447553" cy="369332"/>
          </a:xfrm>
        </p:grpSpPr>
        <p:cxnSp>
          <p:nvCxnSpPr>
            <p:cNvPr id="21" name="Straight Connector 20"/>
            <p:cNvCxnSpPr/>
            <p:nvPr/>
          </p:nvCxnSpPr>
          <p:spPr>
            <a:xfrm flipV="1">
              <a:off x="3115835" y="1373087"/>
              <a:ext cx="248920" cy="1"/>
            </a:xfrm>
            <a:prstGeom prst="line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" name="TextBox 21"/>
                <p:cNvSpPr txBox="1"/>
                <p:nvPr/>
              </p:nvSpPr>
              <p:spPr>
                <a:xfrm>
                  <a:off x="3415812" y="1185446"/>
                  <a:ext cx="2147576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/>
                    <a:t>Signal at time </a:t>
                  </a:r>
                  <a14:m>
                    <m:oMath xmlns:m="http://schemas.openxmlformats.org/officeDocument/2006/math">
                      <m:r>
                        <a:rPr lang="en-US" i="1" dirty="0" smtClean="0">
                          <a:latin typeface="Cambria Math"/>
                        </a:rPr>
                        <m:t>𝑡</m:t>
                      </m:r>
                      <m:r>
                        <a:rPr lang="en-US" i="1" dirty="0" smtClean="0">
                          <a:latin typeface="Cambria Math"/>
                        </a:rPr>
                        <m:t>+1</m:t>
                      </m:r>
                    </m:oMath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2" name="TextBox 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415812" y="1185446"/>
                  <a:ext cx="2147576" cy="369332"/>
                </a:xfrm>
                <a:prstGeom prst="rect">
                  <a:avLst/>
                </a:prstGeom>
                <a:blipFill>
                  <a:blip r:embed="rId7"/>
                  <a:stretch>
                    <a:fillRect l="-2557" t="-8197" b="-2459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23" name="Group 22"/>
          <p:cNvGrpSpPr/>
          <p:nvPr/>
        </p:nvGrpSpPr>
        <p:grpSpPr>
          <a:xfrm>
            <a:off x="6702308" y="1828800"/>
            <a:ext cx="2254358" cy="369332"/>
            <a:chOff x="3115835" y="1185446"/>
            <a:chExt cx="2254358" cy="369332"/>
          </a:xfrm>
        </p:grpSpPr>
        <p:cxnSp>
          <p:nvCxnSpPr>
            <p:cNvPr id="24" name="Straight Connector 23"/>
            <p:cNvCxnSpPr/>
            <p:nvPr/>
          </p:nvCxnSpPr>
          <p:spPr>
            <a:xfrm flipV="1">
              <a:off x="3115835" y="1373087"/>
              <a:ext cx="248920" cy="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3415812" y="1185446"/>
              <a:ext cx="19543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Motion-magnified</a:t>
              </a:r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1633671" y="5555791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0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447892" y="2178993"/>
            <a:ext cx="390493" cy="307777"/>
          </a:xfrm>
          <a:prstGeom prst="rect">
            <a:avLst/>
          </a:prstGeom>
          <a:solidFill>
            <a:schemeClr val="bg1"/>
          </a:solidFill>
        </p:spPr>
        <p:txBody>
          <a:bodyPr wrap="none" rIns="0" rtlCol="0">
            <a:spAutoFit/>
          </a:bodyPr>
          <a:lstStyle/>
          <a:p>
            <a:pPr algn="r"/>
            <a:r>
              <a:rPr lang="en-US" sz="1400" dirty="0"/>
              <a:t>255</a:t>
            </a:r>
          </a:p>
        </p:txBody>
      </p:sp>
      <p:grpSp>
        <p:nvGrpSpPr>
          <p:cNvPr id="27" name="Group 26"/>
          <p:cNvGrpSpPr/>
          <p:nvPr/>
        </p:nvGrpSpPr>
        <p:grpSpPr>
          <a:xfrm>
            <a:off x="2582685" y="1215922"/>
            <a:ext cx="1075574" cy="963070"/>
            <a:chOff x="4365528" y="1813887"/>
            <a:chExt cx="962910" cy="1663312"/>
          </a:xfrm>
        </p:grpSpPr>
        <p:cxnSp>
          <p:nvCxnSpPr>
            <p:cNvPr id="29" name="Straight Arrow Connector 28"/>
            <p:cNvCxnSpPr/>
            <p:nvPr/>
          </p:nvCxnSpPr>
          <p:spPr>
            <a:xfrm flipH="1">
              <a:off x="4638401" y="2451758"/>
              <a:ext cx="136436" cy="1025441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TextBox 29"/>
            <p:cNvSpPr txBox="1"/>
            <p:nvPr/>
          </p:nvSpPr>
          <p:spPr>
            <a:xfrm>
              <a:off x="4365528" y="1813887"/>
              <a:ext cx="962910" cy="6378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rgbClr val="FF0000"/>
                  </a:solidFill>
                </a:rPr>
                <a:t>Clipped</a:t>
              </a:r>
            </a:p>
          </p:txBody>
        </p:sp>
      </p:grpSp>
      <p:grpSp>
        <p:nvGrpSpPr>
          <p:cNvPr id="31" name="Group 30"/>
          <p:cNvGrpSpPr/>
          <p:nvPr/>
        </p:nvGrpSpPr>
        <p:grpSpPr>
          <a:xfrm>
            <a:off x="5021089" y="5825468"/>
            <a:ext cx="1304171" cy="727733"/>
            <a:chOff x="4373383" y="1194896"/>
            <a:chExt cx="1167561" cy="1256862"/>
          </a:xfrm>
        </p:grpSpPr>
        <p:cxnSp>
          <p:nvCxnSpPr>
            <p:cNvPr id="32" name="Straight Arrow Connector 31"/>
            <p:cNvCxnSpPr/>
            <p:nvPr/>
          </p:nvCxnSpPr>
          <p:spPr>
            <a:xfrm flipH="1" flipV="1">
              <a:off x="4373383" y="1194896"/>
              <a:ext cx="292809" cy="664644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TextBox 32"/>
            <p:cNvSpPr txBox="1"/>
            <p:nvPr/>
          </p:nvSpPr>
          <p:spPr>
            <a:xfrm>
              <a:off x="4578034" y="1813888"/>
              <a:ext cx="962910" cy="6378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rgbClr val="FF0000"/>
                  </a:solidFill>
                </a:rPr>
                <a:t>Clipped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91660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12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41"/>
                </p:tgtEl>
              </p:cMediaNode>
            </p:vide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Motion Magnification Artifacts</a:t>
            </a:r>
          </a:p>
        </p:txBody>
      </p:sp>
      <p:pic>
        <p:nvPicPr>
          <p:cNvPr id="4" name="subway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2133600"/>
            <a:ext cx="9144000" cy="261143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21564" y="4745036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142984" y="4745036"/>
            <a:ext cx="3736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Motion-magnified (3.6-6.2 Hz, x60)</a:t>
            </a:r>
          </a:p>
        </p:txBody>
      </p:sp>
      <p:grpSp>
        <p:nvGrpSpPr>
          <p:cNvPr id="19" name="Group 18"/>
          <p:cNvGrpSpPr/>
          <p:nvPr/>
        </p:nvGrpSpPr>
        <p:grpSpPr>
          <a:xfrm>
            <a:off x="4263898" y="1458911"/>
            <a:ext cx="1222503" cy="2057400"/>
            <a:chOff x="4263897" y="1447800"/>
            <a:chExt cx="1222503" cy="2057400"/>
          </a:xfrm>
        </p:grpSpPr>
        <p:cxnSp>
          <p:nvCxnSpPr>
            <p:cNvPr id="9" name="Straight Arrow Connector 8"/>
            <p:cNvCxnSpPr/>
            <p:nvPr/>
          </p:nvCxnSpPr>
          <p:spPr>
            <a:xfrm>
              <a:off x="4800600" y="1828800"/>
              <a:ext cx="685800" cy="1676400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/>
            <p:cNvSpPr txBox="1"/>
            <p:nvPr/>
          </p:nvSpPr>
          <p:spPr>
            <a:xfrm>
              <a:off x="4263897" y="1447800"/>
              <a:ext cx="90281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solidFill>
                    <a:srgbClr val="FF0000"/>
                  </a:solidFill>
                </a:rPr>
                <a:t>Artifact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7924945" y="4202112"/>
            <a:ext cx="902811" cy="1668394"/>
            <a:chOff x="7924944" y="4191001"/>
            <a:chExt cx="902811" cy="1668394"/>
          </a:xfrm>
        </p:grpSpPr>
        <p:cxnSp>
          <p:nvCxnSpPr>
            <p:cNvPr id="7" name="Straight Arrow Connector 6"/>
            <p:cNvCxnSpPr/>
            <p:nvPr/>
          </p:nvCxnSpPr>
          <p:spPr>
            <a:xfrm flipV="1">
              <a:off x="8458200" y="4191001"/>
              <a:ext cx="345831" cy="1299062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/>
            <p:cNvSpPr txBox="1"/>
            <p:nvPr/>
          </p:nvSpPr>
          <p:spPr>
            <a:xfrm>
              <a:off x="7924944" y="5490063"/>
              <a:ext cx="90281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solidFill>
                    <a:srgbClr val="FF0000"/>
                  </a:solidFill>
                </a:rPr>
                <a:t>Artifact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50200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0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Scale-varying Amplification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990600"/>
                <a:ext cx="8305800" cy="5135563"/>
              </a:xfrm>
            </p:spPr>
            <p:txBody>
              <a:bodyPr>
                <a:normAutofit/>
              </a:bodyPr>
              <a:lstStyle/>
              <a:p>
                <a:r>
                  <a:rPr lang="en-US" sz="2400" dirty="0"/>
                  <a:t>The amplification is more accurate for low spatial frequencies</a:t>
                </a:r>
              </a:p>
              <a:p>
                <a:pPr lvl="1"/>
                <a:r>
                  <a:rPr lang="en-US" sz="2000" dirty="0"/>
                  <a:t>Images are smoother</a:t>
                </a:r>
              </a:p>
              <a:p>
                <a:pPr lvl="1"/>
                <a:r>
                  <a:rPr lang="en-US" sz="2000" dirty="0"/>
                  <a:t>Motions are smaller</a:t>
                </a:r>
              </a:p>
              <a:p>
                <a:endParaRPr lang="en-US" sz="2400" dirty="0"/>
              </a:p>
              <a:p>
                <a:r>
                  <a:rPr lang="en-US" sz="2400" dirty="0"/>
                  <a:t>Use the desired </a:t>
                </a:r>
                <a14:m>
                  <m:oMath xmlns:m="http://schemas.openxmlformats.org/officeDocument/2006/math">
                    <m:r>
                      <a:rPr lang="en-US" sz="2400" i="1">
                        <a:latin typeface="Cambria Math"/>
                      </a:rPr>
                      <m:t>𝛼</m:t>
                    </m:r>
                  </m:oMath>
                </a14:m>
                <a:r>
                  <a:rPr lang="en-US" sz="2400" dirty="0"/>
                  <a:t> for lower spatial frequencies, and attenuate for the higher spatial frequencies</a:t>
                </a:r>
              </a:p>
            </p:txBody>
          </p:sp>
        </mc:Choice>
        <mc:Fallback xmlns="">
          <p:sp>
            <p:nvSpPr>
              <p:cNvPr id="4" name="Content Placeholder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990600"/>
                <a:ext cx="8305800" cy="5135563"/>
              </a:xfrm>
              <a:blipFill>
                <a:blip r:embed="rId3"/>
                <a:stretch>
                  <a:fillRect l="-954" t="-950" r="-51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Group 8"/>
          <p:cNvGrpSpPr/>
          <p:nvPr/>
        </p:nvGrpSpPr>
        <p:grpSpPr>
          <a:xfrm>
            <a:off x="1752600" y="3709729"/>
            <a:ext cx="6643544" cy="2646622"/>
            <a:chOff x="2057400" y="3657600"/>
            <a:chExt cx="6643544" cy="2646622"/>
          </a:xfrm>
        </p:grpSpPr>
        <p:grpSp>
          <p:nvGrpSpPr>
            <p:cNvPr id="5" name="Group 4"/>
            <p:cNvGrpSpPr/>
            <p:nvPr/>
          </p:nvGrpSpPr>
          <p:grpSpPr>
            <a:xfrm>
              <a:off x="2057400" y="3657600"/>
              <a:ext cx="6643544" cy="2646622"/>
              <a:chOff x="2057400" y="2992178"/>
              <a:chExt cx="6643544" cy="2646622"/>
            </a:xfrm>
          </p:grpSpPr>
          <p:pic>
            <p:nvPicPr>
              <p:cNvPr id="10242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819400" y="3270683"/>
                <a:ext cx="3532692" cy="19812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" name="TextBox 2"/>
                  <p:cNvSpPr txBox="1"/>
                  <p:nvPr/>
                </p:nvSpPr>
                <p:spPr>
                  <a:xfrm>
                    <a:off x="5630745" y="5269468"/>
                    <a:ext cx="3070199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US" dirty="0"/>
                      <a:t>Spatial wavelength </a:t>
                    </a:r>
                    <a:r>
                      <a:rPr lang="en-US" dirty="0">
                        <a:solidFill>
                          <a:schemeClr val="tx1"/>
                        </a:solidFill>
                      </a:rPr>
                      <a:t>(</a:t>
                    </a:r>
                    <a14:m>
                      <m:oMath xmlns:m="http://schemas.openxmlformats.org/officeDocument/2006/math">
                        <m:r>
                          <a:rPr lang="en-US" b="0" i="1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en-US" b="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𝜋</m:t>
                        </m:r>
                      </m:oMath>
                    </a14:m>
                    <a:r>
                      <a:rPr lang="en-US" dirty="0">
                        <a:solidFill>
                          <a:schemeClr val="tx1"/>
                        </a:solidFill>
                      </a:rPr>
                      <a:t>/</a:t>
                    </a:r>
                    <a:r>
                      <a:rPr lang="en-US" dirty="0" err="1">
                        <a:solidFill>
                          <a:schemeClr val="tx1"/>
                        </a:solidFill>
                      </a:rPr>
                      <a:t>freq</a:t>
                    </a:r>
                    <a:r>
                      <a:rPr lang="en-US" dirty="0">
                        <a:solidFill>
                          <a:schemeClr val="tx1"/>
                        </a:solidFill>
                      </a:rPr>
                      <a:t>)</a:t>
                    </a:r>
                    <a:endParaRPr lang="en-US" dirty="0"/>
                  </a:p>
                </p:txBody>
              </p:sp>
            </mc:Choice>
            <mc:Fallback xmlns="">
              <p:sp>
                <p:nvSpPr>
                  <p:cNvPr id="3" name="TextBox 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630745" y="5269468"/>
                    <a:ext cx="3070199" cy="369332"/>
                  </a:xfrm>
                  <a:prstGeom prst="rect">
                    <a:avLst/>
                  </a:prstGeom>
                  <a:blipFill>
                    <a:blip r:embed="rId5"/>
                    <a:stretch>
                      <a:fillRect l="-1789" t="-8197" r="-1193" b="-24590"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6" name="TextBox 5"/>
              <p:cNvSpPr txBox="1"/>
              <p:nvPr/>
            </p:nvSpPr>
            <p:spPr>
              <a:xfrm>
                <a:off x="2057400" y="2992178"/>
                <a:ext cx="1492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Amplification</a:t>
                </a:r>
              </a:p>
            </p:txBody>
          </p:sp>
        </p:grpSp>
        <p:sp>
          <p:nvSpPr>
            <p:cNvPr id="8" name="TextBox 7"/>
            <p:cNvSpPr txBox="1"/>
            <p:nvPr/>
          </p:nvSpPr>
          <p:spPr>
            <a:xfrm>
              <a:off x="5753912" y="4530111"/>
              <a:ext cx="184698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dirty="0"/>
                <a:t>Desired amplification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200400" y="4505980"/>
              <a:ext cx="68159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dirty="0"/>
                <a:t>Linear</a:t>
              </a:r>
            </a:p>
            <a:p>
              <a:r>
                <a:rPr lang="en-US" sz="1400" dirty="0"/>
                <a:t>falloff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1244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Method Recap</a:t>
            </a:r>
          </a:p>
        </p:txBody>
      </p:sp>
      <p:pic>
        <p:nvPicPr>
          <p:cNvPr id="4" name="Picture 6" descr="C:\Users\Michael\Documents\Projects\vidphotometry\code\Matlab\Figures\overview\inpu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134" y="2743200"/>
            <a:ext cx="1324188" cy="989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4"/>
          <p:cNvGrpSpPr/>
          <p:nvPr/>
        </p:nvGrpSpPr>
        <p:grpSpPr>
          <a:xfrm>
            <a:off x="180134" y="1795986"/>
            <a:ext cx="3604710" cy="3084603"/>
            <a:chOff x="103934" y="1924655"/>
            <a:chExt cx="3604710" cy="3084603"/>
          </a:xfrm>
        </p:grpSpPr>
        <p:pic>
          <p:nvPicPr>
            <p:cNvPr id="6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Rectangle 7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</a:p>
          </p:txBody>
        </p:sp>
        <p:cxnSp>
          <p:nvCxnSpPr>
            <p:cNvPr id="9" name="Straight Connector 8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Group 13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18" name="Oval 17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pic>
          <p:nvPicPr>
            <p:cNvPr id="15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1" name="Group 20"/>
          <p:cNvGrpSpPr/>
          <p:nvPr/>
        </p:nvGrpSpPr>
        <p:grpSpPr>
          <a:xfrm>
            <a:off x="180135" y="1789552"/>
            <a:ext cx="5804913" cy="3091037"/>
            <a:chOff x="103934" y="1918221"/>
            <a:chExt cx="5804913" cy="3091037"/>
          </a:xfrm>
        </p:grpSpPr>
        <p:pic>
          <p:nvPicPr>
            <p:cNvPr id="22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Rectangle 23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</a:p>
          </p:txBody>
        </p:sp>
        <p:cxnSp>
          <p:nvCxnSpPr>
            <p:cNvPr id="25" name="Straight Connector 24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Rectangle 29"/>
            <p:cNvSpPr/>
            <p:nvPr/>
          </p:nvSpPr>
          <p:spPr>
            <a:xfrm>
              <a:off x="3979803" y="1924655"/>
              <a:ext cx="340751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 anchorCtr="0"/>
            <a:lstStyle/>
            <a:p>
              <a:pPr algn="ctr"/>
              <a:r>
                <a:rPr lang="en-US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Temporal filtering</a:t>
              </a:r>
            </a:p>
          </p:txBody>
        </p:sp>
        <p:cxnSp>
          <p:nvCxnSpPr>
            <p:cNvPr id="31" name="Straight Connector 30"/>
            <p:cNvCxnSpPr/>
            <p:nvPr/>
          </p:nvCxnSpPr>
          <p:spPr>
            <a:xfrm>
              <a:off x="3708764" y="2415067"/>
              <a:ext cx="27103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2" name="Group 31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51" name="Oval 50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52" name="Oval 51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53" name="Oval 52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33" name="Straight Connector 32"/>
            <p:cNvCxnSpPr/>
            <p:nvPr/>
          </p:nvCxnSpPr>
          <p:spPr>
            <a:xfrm>
              <a:off x="3542362" y="3333694"/>
              <a:ext cx="439555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3377759" y="4334239"/>
              <a:ext cx="604280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5" name="Group 34"/>
            <p:cNvGrpSpPr/>
            <p:nvPr/>
          </p:nvGrpSpPr>
          <p:grpSpPr>
            <a:xfrm>
              <a:off x="5231792" y="3799955"/>
              <a:ext cx="30085" cy="230653"/>
              <a:chOff x="5455030" y="3352800"/>
              <a:chExt cx="45719" cy="350519"/>
            </a:xfrm>
          </p:grpSpPr>
          <p:sp>
            <p:nvSpPr>
              <p:cNvPr id="48" name="Oval 47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49" name="Oval 48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50" name="Oval 49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36" name="Straight Connector 35"/>
            <p:cNvCxnSpPr>
              <a:stCxn id="41" idx="3"/>
            </p:cNvCxnSpPr>
            <p:nvPr/>
          </p:nvCxnSpPr>
          <p:spPr>
            <a:xfrm>
              <a:off x="3294887" y="4823651"/>
              <a:ext cx="687153" cy="954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flipV="1">
              <a:off x="4323079" y="2414120"/>
              <a:ext cx="261746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>
              <a:endCxn id="45" idx="1"/>
            </p:cNvCxnSpPr>
            <p:nvPr/>
          </p:nvCxnSpPr>
          <p:spPr>
            <a:xfrm>
              <a:off x="4320553" y="3333694"/>
              <a:ext cx="430553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>
              <a:endCxn id="46" idx="1"/>
            </p:cNvCxnSpPr>
            <p:nvPr/>
          </p:nvCxnSpPr>
          <p:spPr>
            <a:xfrm>
              <a:off x="4323079" y="4334239"/>
              <a:ext cx="59275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>
              <a:endCxn id="47" idx="1"/>
            </p:cNvCxnSpPr>
            <p:nvPr/>
          </p:nvCxnSpPr>
          <p:spPr>
            <a:xfrm flipV="1">
              <a:off x="4320553" y="4823651"/>
              <a:ext cx="678029" cy="955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1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18" descr="C:\Users\Michael\Documents\Projects\vidphotometry\code\Matlab\Figures\overview\bandpass1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4825" y="1918221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19" descr="C:\Users\Michael\Documents\Projects\vidphotometry\code\Matlab\Figures\overview\bandpass2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1106" y="2962641"/>
              <a:ext cx="991460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6" name="Picture 20" descr="C:\Users\Michael\Documents\Projects\vidphotometry\code\Matlab\Figures\overview\bandpass3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5831" y="4087394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24" descr="C:\Users\Michael\Documents\Projects\vidphotometry\code\Matlab\Figures\overview\dc-bandpass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8582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4" name="Group 53"/>
          <p:cNvGrpSpPr/>
          <p:nvPr/>
        </p:nvGrpSpPr>
        <p:grpSpPr>
          <a:xfrm>
            <a:off x="180134" y="1789551"/>
            <a:ext cx="6693376" cy="3198556"/>
            <a:chOff x="103934" y="1918221"/>
            <a:chExt cx="6693376" cy="3198556"/>
          </a:xfrm>
        </p:grpSpPr>
        <p:pic>
          <p:nvPicPr>
            <p:cNvPr id="55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57" name="Straight Connector 56"/>
            <p:cNvCxnSpPr/>
            <p:nvPr/>
          </p:nvCxnSpPr>
          <p:spPr>
            <a:xfrm>
              <a:off x="3809049" y="462345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>
              <a:off x="3809049" y="511677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>
              <a:off x="3809049" y="3731446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>
              <a:off x="3809049" y="2938599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Rectangle 60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</a:p>
          </p:txBody>
        </p:sp>
        <p:cxnSp>
          <p:nvCxnSpPr>
            <p:cNvPr id="62" name="Straight Connector 61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Rectangle 66"/>
            <p:cNvSpPr/>
            <p:nvPr/>
          </p:nvSpPr>
          <p:spPr>
            <a:xfrm>
              <a:off x="3979803" y="1924655"/>
              <a:ext cx="340751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 anchorCtr="0"/>
            <a:lstStyle/>
            <a:p>
              <a:pPr algn="ctr"/>
              <a:r>
                <a:rPr lang="en-US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Temporal filtering</a:t>
              </a:r>
            </a:p>
          </p:txBody>
        </p:sp>
        <p:cxnSp>
          <p:nvCxnSpPr>
            <p:cNvPr id="68" name="Straight Connector 67"/>
            <p:cNvCxnSpPr/>
            <p:nvPr/>
          </p:nvCxnSpPr>
          <p:spPr>
            <a:xfrm>
              <a:off x="3708764" y="2415067"/>
              <a:ext cx="27103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9" name="Group 68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116" name="Oval 115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7" name="Oval 116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8" name="Oval 117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70" name="Straight Connector 69"/>
            <p:cNvCxnSpPr/>
            <p:nvPr/>
          </p:nvCxnSpPr>
          <p:spPr>
            <a:xfrm>
              <a:off x="3542362" y="3333694"/>
              <a:ext cx="439555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>
              <a:off x="3377759" y="4334239"/>
              <a:ext cx="604280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2" name="Group 71"/>
            <p:cNvGrpSpPr/>
            <p:nvPr/>
          </p:nvGrpSpPr>
          <p:grpSpPr>
            <a:xfrm>
              <a:off x="5231792" y="3799955"/>
              <a:ext cx="30085" cy="230653"/>
              <a:chOff x="5455030" y="3352800"/>
              <a:chExt cx="45719" cy="350519"/>
            </a:xfrm>
          </p:grpSpPr>
          <p:sp>
            <p:nvSpPr>
              <p:cNvPr id="113" name="Oval 112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4" name="Oval 113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5" name="Oval 114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sp>
          <p:nvSpPr>
            <p:cNvPr id="73" name="Isosceles Triangle 72"/>
            <p:cNvSpPr/>
            <p:nvPr/>
          </p:nvSpPr>
          <p:spPr>
            <a:xfrm rot="5400000">
              <a:off x="6126025" y="224442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74" name="TextBox 73"/>
            <p:cNvSpPr txBox="1"/>
            <p:nvPr/>
          </p:nvSpPr>
          <p:spPr>
            <a:xfrm>
              <a:off x="6017666" y="2237575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1</a:t>
              </a:r>
              <a:endParaRPr lang="en-US" sz="1200" dirty="0"/>
            </a:p>
          </p:txBody>
        </p:sp>
        <p:sp>
          <p:nvSpPr>
            <p:cNvPr id="75" name="Isosceles Triangle 74"/>
            <p:cNvSpPr/>
            <p:nvPr/>
          </p:nvSpPr>
          <p:spPr>
            <a:xfrm rot="5400000">
              <a:off x="6126025" y="3137370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6015659" y="3134452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2</a:t>
              </a:r>
              <a:endParaRPr lang="en-US" sz="1200" dirty="0"/>
            </a:p>
          </p:txBody>
        </p:sp>
        <p:sp>
          <p:nvSpPr>
            <p:cNvPr id="77" name="Isosceles Triangle 76"/>
            <p:cNvSpPr/>
            <p:nvPr/>
          </p:nvSpPr>
          <p:spPr>
            <a:xfrm rot="5400000">
              <a:off x="6126025" y="4159372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78" name="TextBox 77"/>
            <p:cNvSpPr txBox="1"/>
            <p:nvPr/>
          </p:nvSpPr>
          <p:spPr>
            <a:xfrm>
              <a:off x="6015660" y="4153695"/>
              <a:ext cx="51841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n-1</a:t>
              </a:r>
              <a:endParaRPr lang="en-US" sz="1200" dirty="0"/>
            </a:p>
          </p:txBody>
        </p:sp>
        <p:cxnSp>
          <p:nvCxnSpPr>
            <p:cNvPr id="79" name="Straight Connector 78"/>
            <p:cNvCxnSpPr>
              <a:stCxn id="106" idx="3"/>
            </p:cNvCxnSpPr>
            <p:nvPr/>
          </p:nvCxnSpPr>
          <p:spPr>
            <a:xfrm>
              <a:off x="3294887" y="4823651"/>
              <a:ext cx="687153" cy="954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flipV="1">
              <a:off x="4323079" y="2414120"/>
              <a:ext cx="261746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>
              <a:endCxn id="110" idx="1"/>
            </p:cNvCxnSpPr>
            <p:nvPr/>
          </p:nvCxnSpPr>
          <p:spPr>
            <a:xfrm>
              <a:off x="4320553" y="3333694"/>
              <a:ext cx="430553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>
              <a:endCxn id="111" idx="1"/>
            </p:cNvCxnSpPr>
            <p:nvPr/>
          </p:nvCxnSpPr>
          <p:spPr>
            <a:xfrm>
              <a:off x="4323079" y="4334239"/>
              <a:ext cx="59275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>
              <a:stCxn id="111" idx="3"/>
              <a:endCxn id="77" idx="3"/>
            </p:cNvCxnSpPr>
            <p:nvPr/>
          </p:nvCxnSpPr>
          <p:spPr>
            <a:xfrm>
              <a:off x="5577841" y="4334870"/>
              <a:ext cx="511518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>
              <a:endCxn id="112" idx="1"/>
            </p:cNvCxnSpPr>
            <p:nvPr/>
          </p:nvCxnSpPr>
          <p:spPr>
            <a:xfrm flipV="1">
              <a:off x="4320553" y="4823651"/>
              <a:ext cx="678029" cy="955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>
              <a:stCxn id="112" idx="3"/>
            </p:cNvCxnSpPr>
            <p:nvPr/>
          </p:nvCxnSpPr>
          <p:spPr>
            <a:xfrm>
              <a:off x="5495089" y="4823651"/>
              <a:ext cx="598029" cy="1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6" name="Isosceles Triangle 85"/>
            <p:cNvSpPr/>
            <p:nvPr/>
          </p:nvSpPr>
          <p:spPr>
            <a:xfrm rot="5400000">
              <a:off x="6126025" y="464031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87" name="TextBox 86"/>
            <p:cNvSpPr txBox="1"/>
            <p:nvPr/>
          </p:nvSpPr>
          <p:spPr>
            <a:xfrm>
              <a:off x="6015660" y="4639543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</a:t>
              </a:r>
              <a:endParaRPr lang="en-US" sz="1200" dirty="0"/>
            </a:p>
          </p:txBody>
        </p:sp>
        <p:cxnSp>
          <p:nvCxnSpPr>
            <p:cNvPr id="88" name="Straight Connector 87"/>
            <p:cNvCxnSpPr/>
            <p:nvPr/>
          </p:nvCxnSpPr>
          <p:spPr>
            <a:xfrm>
              <a:off x="3809049" y="2414120"/>
              <a:ext cx="0" cy="5244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>
              <a:off x="3809049" y="3333694"/>
              <a:ext cx="0" cy="39775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>
              <a:off x="3809049" y="433409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/>
            <p:cNvCxnSpPr/>
            <p:nvPr/>
          </p:nvCxnSpPr>
          <p:spPr>
            <a:xfrm>
              <a:off x="3809049" y="482741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" name="Oval 91"/>
            <p:cNvSpPr/>
            <p:nvPr/>
          </p:nvSpPr>
          <p:spPr>
            <a:xfrm>
              <a:off x="6573211" y="231827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93" name="Straight Connector 92"/>
            <p:cNvCxnSpPr>
              <a:endCxn id="92" idx="2"/>
            </p:cNvCxnSpPr>
            <p:nvPr/>
          </p:nvCxnSpPr>
          <p:spPr>
            <a:xfrm>
              <a:off x="6437249" y="241992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/>
            <p:cNvCxnSpPr/>
            <p:nvPr/>
          </p:nvCxnSpPr>
          <p:spPr>
            <a:xfrm>
              <a:off x="5903767" y="2413173"/>
              <a:ext cx="180512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/>
            <p:cNvCxnSpPr>
              <a:stCxn id="92" idx="4"/>
            </p:cNvCxnSpPr>
            <p:nvPr/>
          </p:nvCxnSpPr>
          <p:spPr>
            <a:xfrm>
              <a:off x="6683589" y="2523470"/>
              <a:ext cx="3343" cy="41513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/>
            <p:cNvCxnSpPr>
              <a:stCxn id="110" idx="3"/>
            </p:cNvCxnSpPr>
            <p:nvPr/>
          </p:nvCxnSpPr>
          <p:spPr>
            <a:xfrm flipV="1">
              <a:off x="5742566" y="3333176"/>
              <a:ext cx="346793" cy="6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7" name="Oval 96"/>
            <p:cNvSpPr/>
            <p:nvPr/>
          </p:nvSpPr>
          <p:spPr>
            <a:xfrm>
              <a:off x="6573211" y="3210274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98" name="Straight Connector 97"/>
            <p:cNvCxnSpPr/>
            <p:nvPr/>
          </p:nvCxnSpPr>
          <p:spPr>
            <a:xfrm flipH="1">
              <a:off x="6683589" y="3415464"/>
              <a:ext cx="1" cy="31598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/>
            <p:cNvCxnSpPr/>
            <p:nvPr/>
          </p:nvCxnSpPr>
          <p:spPr>
            <a:xfrm>
              <a:off x="6435939" y="331569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0" name="Oval 99"/>
            <p:cNvSpPr/>
            <p:nvPr/>
          </p:nvSpPr>
          <p:spPr>
            <a:xfrm>
              <a:off x="6574214" y="422514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01" name="Straight Connector 100"/>
            <p:cNvCxnSpPr/>
            <p:nvPr/>
          </p:nvCxnSpPr>
          <p:spPr>
            <a:xfrm flipH="1">
              <a:off x="6683589" y="4430340"/>
              <a:ext cx="1004" cy="19311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/>
            <p:cNvCxnSpPr/>
            <p:nvPr/>
          </p:nvCxnSpPr>
          <p:spPr>
            <a:xfrm>
              <a:off x="6436941" y="4333112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3" name="Oval 102"/>
            <p:cNvSpPr/>
            <p:nvPr/>
          </p:nvSpPr>
          <p:spPr>
            <a:xfrm>
              <a:off x="6576554" y="4707851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04" name="Straight Connector 103"/>
            <p:cNvCxnSpPr/>
            <p:nvPr/>
          </p:nvCxnSpPr>
          <p:spPr>
            <a:xfrm>
              <a:off x="6686933" y="4913042"/>
              <a:ext cx="0" cy="203735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/>
            <p:cNvCxnSpPr/>
            <p:nvPr/>
          </p:nvCxnSpPr>
          <p:spPr>
            <a:xfrm>
              <a:off x="6439282" y="4815814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06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7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8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9" name="Picture 18" descr="C:\Users\Michael\Documents\Projects\vidphotometry\code\Matlab\Figures\overview\bandpass1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4825" y="1918221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0" name="Picture 19" descr="C:\Users\Michael\Documents\Projects\vidphotometry\code\Matlab\Figures\overview\bandpass2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1106" y="2962641"/>
              <a:ext cx="991460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1" name="Picture 20" descr="C:\Users\Michael\Documents\Projects\vidphotometry\code\Matlab\Figures\overview\bandpass3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5831" y="4087394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2" name="Picture 24" descr="C:\Users\Michael\Documents\Projects\vidphotometry\code\Matlab\Figures\overview\dc-bandpass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8582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9" name="Group 118"/>
          <p:cNvGrpSpPr/>
          <p:nvPr/>
        </p:nvGrpSpPr>
        <p:grpSpPr>
          <a:xfrm>
            <a:off x="180134" y="1789551"/>
            <a:ext cx="8963866" cy="3198556"/>
            <a:chOff x="103934" y="1918221"/>
            <a:chExt cx="8963866" cy="3198556"/>
          </a:xfrm>
        </p:grpSpPr>
        <p:pic>
          <p:nvPicPr>
            <p:cNvPr id="120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1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22" name="Straight Connector 121"/>
            <p:cNvCxnSpPr/>
            <p:nvPr/>
          </p:nvCxnSpPr>
          <p:spPr>
            <a:xfrm>
              <a:off x="3809049" y="462345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/>
            <p:cNvCxnSpPr/>
            <p:nvPr/>
          </p:nvCxnSpPr>
          <p:spPr>
            <a:xfrm>
              <a:off x="3809049" y="511677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/>
            <p:cNvCxnSpPr/>
            <p:nvPr/>
          </p:nvCxnSpPr>
          <p:spPr>
            <a:xfrm>
              <a:off x="3809049" y="3731446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/>
            <p:cNvCxnSpPr/>
            <p:nvPr/>
          </p:nvCxnSpPr>
          <p:spPr>
            <a:xfrm>
              <a:off x="3809049" y="2938599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Rectangle 125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</a:p>
          </p:txBody>
        </p:sp>
        <p:cxnSp>
          <p:nvCxnSpPr>
            <p:cNvPr id="127" name="Straight Connector 126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2" name="Rectangle 131"/>
            <p:cNvSpPr/>
            <p:nvPr/>
          </p:nvSpPr>
          <p:spPr>
            <a:xfrm>
              <a:off x="3979803" y="1924655"/>
              <a:ext cx="340751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 anchorCtr="0"/>
            <a:lstStyle/>
            <a:p>
              <a:pPr algn="ctr"/>
              <a:r>
                <a:rPr lang="en-US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Temporal</a:t>
              </a:r>
              <a:r>
                <a:rPr lang="en-US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 filtering</a:t>
              </a:r>
            </a:p>
          </p:txBody>
        </p:sp>
        <p:cxnSp>
          <p:nvCxnSpPr>
            <p:cNvPr id="133" name="Straight Connector 132"/>
            <p:cNvCxnSpPr/>
            <p:nvPr/>
          </p:nvCxnSpPr>
          <p:spPr>
            <a:xfrm>
              <a:off x="3708764" y="2415067"/>
              <a:ext cx="27103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4" name="Group 133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189" name="Oval 188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90" name="Oval 189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91" name="Oval 190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135" name="Straight Connector 134"/>
            <p:cNvCxnSpPr/>
            <p:nvPr/>
          </p:nvCxnSpPr>
          <p:spPr>
            <a:xfrm>
              <a:off x="3542362" y="3333694"/>
              <a:ext cx="439555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/>
            <p:cNvCxnSpPr/>
            <p:nvPr/>
          </p:nvCxnSpPr>
          <p:spPr>
            <a:xfrm>
              <a:off x="3377759" y="4334239"/>
              <a:ext cx="604280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7" name="Group 136"/>
            <p:cNvGrpSpPr/>
            <p:nvPr/>
          </p:nvGrpSpPr>
          <p:grpSpPr>
            <a:xfrm>
              <a:off x="5231792" y="3799955"/>
              <a:ext cx="30085" cy="230653"/>
              <a:chOff x="5455030" y="3352800"/>
              <a:chExt cx="45719" cy="350519"/>
            </a:xfrm>
          </p:grpSpPr>
          <p:sp>
            <p:nvSpPr>
              <p:cNvPr id="186" name="Oval 185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87" name="Oval 186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88" name="Oval 187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sp>
          <p:nvSpPr>
            <p:cNvPr id="138" name="Isosceles Triangle 137"/>
            <p:cNvSpPr/>
            <p:nvPr/>
          </p:nvSpPr>
          <p:spPr>
            <a:xfrm rot="5400000">
              <a:off x="6126025" y="224442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39" name="TextBox 138"/>
            <p:cNvSpPr txBox="1"/>
            <p:nvPr/>
          </p:nvSpPr>
          <p:spPr>
            <a:xfrm>
              <a:off x="6017666" y="2237575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1</a:t>
              </a:r>
              <a:endParaRPr lang="en-US" sz="1200" dirty="0"/>
            </a:p>
          </p:txBody>
        </p:sp>
        <p:sp>
          <p:nvSpPr>
            <p:cNvPr id="140" name="Isosceles Triangle 139"/>
            <p:cNvSpPr/>
            <p:nvPr/>
          </p:nvSpPr>
          <p:spPr>
            <a:xfrm rot="5400000">
              <a:off x="6126025" y="3137370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41" name="TextBox 140"/>
            <p:cNvSpPr txBox="1"/>
            <p:nvPr/>
          </p:nvSpPr>
          <p:spPr>
            <a:xfrm>
              <a:off x="6015659" y="3134452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2</a:t>
              </a:r>
              <a:endParaRPr lang="en-US" sz="1200" dirty="0"/>
            </a:p>
          </p:txBody>
        </p:sp>
        <p:sp>
          <p:nvSpPr>
            <p:cNvPr id="142" name="Isosceles Triangle 141"/>
            <p:cNvSpPr/>
            <p:nvPr/>
          </p:nvSpPr>
          <p:spPr>
            <a:xfrm rot="5400000">
              <a:off x="6126025" y="4159372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43" name="TextBox 142"/>
            <p:cNvSpPr txBox="1"/>
            <p:nvPr/>
          </p:nvSpPr>
          <p:spPr>
            <a:xfrm>
              <a:off x="6015660" y="4153695"/>
              <a:ext cx="51841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n-1</a:t>
              </a:r>
              <a:endParaRPr lang="en-US" sz="1200" dirty="0"/>
            </a:p>
          </p:txBody>
        </p:sp>
        <p:sp>
          <p:nvSpPr>
            <p:cNvPr id="144" name="Rectangle 143"/>
            <p:cNvSpPr/>
            <p:nvPr/>
          </p:nvSpPr>
          <p:spPr>
            <a:xfrm>
              <a:off x="7037044" y="1924655"/>
              <a:ext cx="350995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Reconstruction</a:t>
              </a:r>
            </a:p>
          </p:txBody>
        </p:sp>
        <p:cxnSp>
          <p:nvCxnSpPr>
            <p:cNvPr id="145" name="Straight Connector 144"/>
            <p:cNvCxnSpPr>
              <a:stCxn id="178" idx="3"/>
            </p:cNvCxnSpPr>
            <p:nvPr/>
          </p:nvCxnSpPr>
          <p:spPr>
            <a:xfrm>
              <a:off x="3294887" y="4823651"/>
              <a:ext cx="687153" cy="954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/>
            <p:cNvCxnSpPr/>
            <p:nvPr/>
          </p:nvCxnSpPr>
          <p:spPr>
            <a:xfrm flipV="1">
              <a:off x="4323079" y="2414120"/>
              <a:ext cx="261746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/>
            <p:cNvCxnSpPr>
              <a:endCxn id="182" idx="1"/>
            </p:cNvCxnSpPr>
            <p:nvPr/>
          </p:nvCxnSpPr>
          <p:spPr>
            <a:xfrm>
              <a:off x="4320553" y="3333694"/>
              <a:ext cx="430553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/>
            <p:cNvCxnSpPr>
              <a:endCxn id="183" idx="1"/>
            </p:cNvCxnSpPr>
            <p:nvPr/>
          </p:nvCxnSpPr>
          <p:spPr>
            <a:xfrm>
              <a:off x="4323079" y="4334239"/>
              <a:ext cx="59275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/>
            <p:cNvCxnSpPr>
              <a:stCxn id="183" idx="3"/>
              <a:endCxn id="142" idx="3"/>
            </p:cNvCxnSpPr>
            <p:nvPr/>
          </p:nvCxnSpPr>
          <p:spPr>
            <a:xfrm>
              <a:off x="5577841" y="4334870"/>
              <a:ext cx="511518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/>
            <p:cNvCxnSpPr/>
            <p:nvPr/>
          </p:nvCxnSpPr>
          <p:spPr>
            <a:xfrm flipV="1">
              <a:off x="6793967" y="2413173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/>
            <p:cNvCxnSpPr/>
            <p:nvPr/>
          </p:nvCxnSpPr>
          <p:spPr>
            <a:xfrm>
              <a:off x="7388039" y="3357281"/>
              <a:ext cx="3557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Connector 151"/>
            <p:cNvCxnSpPr/>
            <p:nvPr/>
          </p:nvCxnSpPr>
          <p:spPr>
            <a:xfrm>
              <a:off x="7821377" y="3393347"/>
              <a:ext cx="0" cy="99505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Connector 152"/>
            <p:cNvCxnSpPr>
              <a:endCxn id="184" idx="1"/>
            </p:cNvCxnSpPr>
            <p:nvPr/>
          </p:nvCxnSpPr>
          <p:spPr>
            <a:xfrm flipV="1">
              <a:off x="4320553" y="4823651"/>
              <a:ext cx="678029" cy="955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Connector 153"/>
            <p:cNvCxnSpPr>
              <a:stCxn id="184" idx="3"/>
            </p:cNvCxnSpPr>
            <p:nvPr/>
          </p:nvCxnSpPr>
          <p:spPr>
            <a:xfrm>
              <a:off x="5495089" y="4823651"/>
              <a:ext cx="598029" cy="1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5" name="Isosceles Triangle 154"/>
            <p:cNvSpPr/>
            <p:nvPr/>
          </p:nvSpPr>
          <p:spPr>
            <a:xfrm rot="5400000">
              <a:off x="6126025" y="464031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56" name="TextBox 155"/>
            <p:cNvSpPr txBox="1"/>
            <p:nvPr/>
          </p:nvSpPr>
          <p:spPr>
            <a:xfrm>
              <a:off x="6015660" y="4639543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</a:t>
              </a:r>
              <a:endParaRPr lang="en-US" sz="1200" dirty="0"/>
            </a:p>
          </p:txBody>
        </p:sp>
        <p:cxnSp>
          <p:nvCxnSpPr>
            <p:cNvPr id="157" name="Straight Connector 156"/>
            <p:cNvCxnSpPr/>
            <p:nvPr/>
          </p:nvCxnSpPr>
          <p:spPr>
            <a:xfrm>
              <a:off x="3809049" y="2414120"/>
              <a:ext cx="0" cy="5244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/>
            <p:cNvCxnSpPr/>
            <p:nvPr/>
          </p:nvCxnSpPr>
          <p:spPr>
            <a:xfrm>
              <a:off x="3809049" y="3333694"/>
              <a:ext cx="0" cy="39775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/>
            <p:cNvCxnSpPr/>
            <p:nvPr/>
          </p:nvCxnSpPr>
          <p:spPr>
            <a:xfrm>
              <a:off x="3809049" y="433409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Straight Connector 159"/>
            <p:cNvCxnSpPr/>
            <p:nvPr/>
          </p:nvCxnSpPr>
          <p:spPr>
            <a:xfrm>
              <a:off x="3809049" y="482741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1" name="Oval 160"/>
            <p:cNvSpPr/>
            <p:nvPr/>
          </p:nvSpPr>
          <p:spPr>
            <a:xfrm>
              <a:off x="6573211" y="231827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62" name="Straight Connector 161"/>
            <p:cNvCxnSpPr>
              <a:endCxn id="161" idx="2"/>
            </p:cNvCxnSpPr>
            <p:nvPr/>
          </p:nvCxnSpPr>
          <p:spPr>
            <a:xfrm>
              <a:off x="6437249" y="241992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/>
            <p:cNvCxnSpPr/>
            <p:nvPr/>
          </p:nvCxnSpPr>
          <p:spPr>
            <a:xfrm>
              <a:off x="5903767" y="2413173"/>
              <a:ext cx="180512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Connector 163"/>
            <p:cNvCxnSpPr>
              <a:stCxn id="161" idx="4"/>
            </p:cNvCxnSpPr>
            <p:nvPr/>
          </p:nvCxnSpPr>
          <p:spPr>
            <a:xfrm>
              <a:off x="6683589" y="2523470"/>
              <a:ext cx="3343" cy="41513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>
              <a:stCxn id="182" idx="3"/>
            </p:cNvCxnSpPr>
            <p:nvPr/>
          </p:nvCxnSpPr>
          <p:spPr>
            <a:xfrm flipV="1">
              <a:off x="5742566" y="3333176"/>
              <a:ext cx="346793" cy="6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6" name="Oval 165"/>
            <p:cNvSpPr/>
            <p:nvPr/>
          </p:nvSpPr>
          <p:spPr>
            <a:xfrm>
              <a:off x="6573211" y="3210274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67" name="Straight Connector 166"/>
            <p:cNvCxnSpPr/>
            <p:nvPr/>
          </p:nvCxnSpPr>
          <p:spPr>
            <a:xfrm flipH="1">
              <a:off x="6683589" y="3415464"/>
              <a:ext cx="1" cy="31598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/>
            <p:cNvCxnSpPr/>
            <p:nvPr/>
          </p:nvCxnSpPr>
          <p:spPr>
            <a:xfrm>
              <a:off x="6435939" y="331569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flipV="1">
              <a:off x="6799989" y="3311921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0" name="Oval 169"/>
            <p:cNvSpPr/>
            <p:nvPr/>
          </p:nvSpPr>
          <p:spPr>
            <a:xfrm>
              <a:off x="6574214" y="422514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71" name="Straight Connector 170"/>
            <p:cNvCxnSpPr/>
            <p:nvPr/>
          </p:nvCxnSpPr>
          <p:spPr>
            <a:xfrm flipH="1">
              <a:off x="6683589" y="4430340"/>
              <a:ext cx="1004" cy="19311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/>
            <p:cNvCxnSpPr/>
            <p:nvPr/>
          </p:nvCxnSpPr>
          <p:spPr>
            <a:xfrm>
              <a:off x="6436941" y="4333112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flipV="1">
              <a:off x="6800992" y="4326797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4" name="Oval 173"/>
            <p:cNvSpPr/>
            <p:nvPr/>
          </p:nvSpPr>
          <p:spPr>
            <a:xfrm>
              <a:off x="6576554" y="4707851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75" name="Straight Connector 174"/>
            <p:cNvCxnSpPr/>
            <p:nvPr/>
          </p:nvCxnSpPr>
          <p:spPr>
            <a:xfrm>
              <a:off x="6686933" y="4913042"/>
              <a:ext cx="0" cy="203735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/>
            <p:cNvCxnSpPr/>
            <p:nvPr/>
          </p:nvCxnSpPr>
          <p:spPr>
            <a:xfrm>
              <a:off x="6439282" y="4815814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flipV="1">
              <a:off x="6803332" y="4809499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78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9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0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1" name="Picture 18" descr="C:\Users\Michael\Documents\Projects\vidphotometry\code\Matlab\Figures\overview\bandpass1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4825" y="1918221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2" name="Picture 19" descr="C:\Users\Michael\Documents\Projects\vidphotometry\code\Matlab\Figures\overview\bandpass2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1106" y="2962641"/>
              <a:ext cx="991460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3" name="Picture 20" descr="C:\Users\Michael\Documents\Projects\vidphotometry\code\Matlab\Figures\overview\bandpass3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5831" y="4087394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4" name="Picture 24" descr="C:\Users\Michael\Documents\Projects\vidphotometry\code\Matlab\Figures\overview\dc-bandpass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8582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5" name="Picture 27" descr="C:\Users\Michael\Documents\Projects\vidphotometry\code\Matlab\Figures\overview\output.pn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43778" y="2862330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12" name="TextBox 511"/>
          <p:cNvSpPr txBox="1"/>
          <p:nvPr/>
        </p:nvSpPr>
        <p:spPr>
          <a:xfrm>
            <a:off x="2320681" y="5386798"/>
            <a:ext cx="18510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Laplacian</a:t>
            </a:r>
            <a:r>
              <a:rPr lang="en-US" dirty="0"/>
              <a:t> Pyramid </a:t>
            </a:r>
          </a:p>
        </p:txBody>
      </p:sp>
      <p:sp>
        <p:nvSpPr>
          <p:cNvPr id="194" name="TextBox 193"/>
          <p:cNvSpPr txBox="1"/>
          <p:nvPr/>
        </p:nvSpPr>
        <p:spPr>
          <a:xfrm>
            <a:off x="4318282" y="5366892"/>
            <a:ext cx="18510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Bandpass</a:t>
            </a:r>
            <a:r>
              <a:rPr lang="en-US" dirty="0"/>
              <a:t> filter intensity at each pixel over time</a:t>
            </a:r>
          </a:p>
        </p:txBody>
      </p:sp>
      <p:sp>
        <p:nvSpPr>
          <p:cNvPr id="195" name="TextBox 194"/>
          <p:cNvSpPr txBox="1"/>
          <p:nvPr/>
        </p:nvSpPr>
        <p:spPr>
          <a:xfrm>
            <a:off x="6330489" y="5300216"/>
            <a:ext cx="18510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Amplify </a:t>
            </a:r>
            <a:r>
              <a:rPr lang="en-US" dirty="0" err="1"/>
              <a:t>bandpassed</a:t>
            </a:r>
            <a:r>
              <a:rPr lang="en-US" dirty="0"/>
              <a:t> signal and add back to original</a:t>
            </a:r>
          </a:p>
        </p:txBody>
      </p:sp>
    </p:spTree>
    <p:extLst>
      <p:ext uri="{BB962C8B-B14F-4D97-AF65-F5344CB8AC3E}">
        <p14:creationId xmlns:p14="http://schemas.microsoft.com/office/powerpoint/2010/main" val="878955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Motion Magnification Results</a:t>
            </a:r>
          </a:p>
        </p:txBody>
      </p:sp>
      <p:pic>
        <p:nvPicPr>
          <p:cNvPr id="5" name="babysleeping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2148194"/>
            <a:ext cx="9144000" cy="261778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842928" y="4764948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257800" y="4764948"/>
            <a:ext cx="3608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Motion-magnified  (0.4-3 Hz, x10)</a:t>
            </a:r>
          </a:p>
        </p:txBody>
      </p:sp>
    </p:spTree>
    <p:extLst>
      <p:ext uri="{BB962C8B-B14F-4D97-AF65-F5344CB8AC3E}">
        <p14:creationId xmlns:p14="http://schemas.microsoft.com/office/powerpoint/2010/main" val="736615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Motion Magnification</a:t>
            </a:r>
          </a:p>
        </p:txBody>
      </p:sp>
      <p:pic>
        <p:nvPicPr>
          <p:cNvPr id="5" name="wrist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1143000"/>
            <a:ext cx="9144000" cy="2611437"/>
          </a:xfrm>
          <a:prstGeom prst="rect">
            <a:avLst/>
          </a:prstGeo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32" y="4442401"/>
            <a:ext cx="3973968" cy="241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1" y="4442401"/>
            <a:ext cx="3979085" cy="241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842928" y="3733799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341012" y="3733799"/>
            <a:ext cx="3608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Motion-magnified  (0.4-3 Hz, x10)</a:t>
            </a:r>
          </a:p>
        </p:txBody>
      </p:sp>
      <p:grpSp>
        <p:nvGrpSpPr>
          <p:cNvPr id="23" name="Group 22"/>
          <p:cNvGrpSpPr/>
          <p:nvPr/>
        </p:nvGrpSpPr>
        <p:grpSpPr>
          <a:xfrm>
            <a:off x="7543800" y="1863088"/>
            <a:ext cx="1562472" cy="782106"/>
            <a:chOff x="7403227" y="1786889"/>
            <a:chExt cx="1562472" cy="782106"/>
          </a:xfrm>
        </p:grpSpPr>
        <p:cxnSp>
          <p:nvCxnSpPr>
            <p:cNvPr id="4" name="Straight Arrow Connector 3"/>
            <p:cNvCxnSpPr>
              <a:stCxn id="17" idx="1"/>
            </p:cNvCxnSpPr>
            <p:nvPr/>
          </p:nvCxnSpPr>
          <p:spPr>
            <a:xfrm flipH="1" flipV="1">
              <a:off x="7403227" y="1863525"/>
              <a:ext cx="601232" cy="108030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/>
            <p:nvPr/>
          </p:nvCxnSpPr>
          <p:spPr>
            <a:xfrm flipH="1">
              <a:off x="7734302" y="2421929"/>
              <a:ext cx="495298" cy="92671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/>
            <p:cNvSpPr txBox="1"/>
            <p:nvPr/>
          </p:nvSpPr>
          <p:spPr>
            <a:xfrm>
              <a:off x="8004459" y="1786889"/>
              <a:ext cx="83869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Radial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8229600" y="2199663"/>
              <a:ext cx="7360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Ulnar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81746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79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" presetClass="entr" presetSubtype="2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8A3F0-2E7C-35EB-B63B-63CF555E2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Cool illusion!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0CC0AB-4A16-23E1-B53A-3B74D86846E6}"/>
              </a:ext>
            </a:extLst>
          </p:cNvPr>
          <p:cNvSpPr txBox="1"/>
          <p:nvPr/>
        </p:nvSpPr>
        <p:spPr>
          <a:xfrm>
            <a:off x="3048000" y="324433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https://www.youtube.com/watch?v=x-mHnNDHDDE</a:t>
            </a:r>
          </a:p>
        </p:txBody>
      </p:sp>
    </p:spTree>
    <p:extLst>
      <p:ext uri="{BB962C8B-B14F-4D97-AF65-F5344CB8AC3E}">
        <p14:creationId xmlns:p14="http://schemas.microsoft.com/office/powerpoint/2010/main" val="153606004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04800"/>
            <a:ext cx="8534400" cy="914400"/>
          </a:xfrm>
        </p:spPr>
        <p:txBody>
          <a:bodyPr>
            <a:normAutofit fontScale="90000"/>
          </a:bodyPr>
          <a:lstStyle/>
          <a:p>
            <a:r>
              <a:rPr lang="en-US" dirty="0"/>
              <a:t>Discussion of </a:t>
            </a:r>
            <a:r>
              <a:rPr lang="en-US" dirty="0" err="1"/>
              <a:t>pixelwise</a:t>
            </a:r>
            <a:r>
              <a:rPr lang="en-US" dirty="0"/>
              <a:t> intensity amplification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762000"/>
            <a:ext cx="8305800" cy="5135563"/>
          </a:xfrm>
        </p:spPr>
        <p:txBody>
          <a:bodyPr>
            <a:normAutofit lnSpcReduction="10000"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Good: </a:t>
            </a:r>
          </a:p>
          <a:p>
            <a:pPr lvl="1"/>
            <a:r>
              <a:rPr lang="en-US" dirty="0"/>
              <a:t>Does not require explicit motion estimation or texture synthesis (robust)</a:t>
            </a:r>
          </a:p>
          <a:p>
            <a:pPr lvl="1"/>
            <a:r>
              <a:rPr lang="en-US" dirty="0"/>
              <a:t>Very fast (real time)</a:t>
            </a:r>
          </a:p>
          <a:p>
            <a:endParaRPr lang="en-US" dirty="0"/>
          </a:p>
          <a:p>
            <a:r>
              <a:rPr lang="en-US" dirty="0"/>
              <a:t>Bad:</a:t>
            </a:r>
          </a:p>
          <a:p>
            <a:pPr lvl="1"/>
            <a:r>
              <a:rPr lang="en-US" dirty="0"/>
              <a:t>Can only handle very small motions</a:t>
            </a:r>
          </a:p>
          <a:p>
            <a:pPr lvl="1"/>
            <a:r>
              <a:rPr lang="en-US" dirty="0"/>
              <a:t>Amplifies noise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36137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799" y="2438400"/>
            <a:ext cx="5685118" cy="344577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Limitations of Linear Motion Processing</a:t>
            </a:r>
          </a:p>
        </p:txBody>
      </p:sp>
      <p:pic>
        <p:nvPicPr>
          <p:cNvPr id="3" name="noiseSweep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28800" y="2438400"/>
            <a:ext cx="5685118" cy="3445776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>
          <a:xfrm rot="16200000">
            <a:off x="1122196" y="3851468"/>
            <a:ext cx="104387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Intensity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/>
              <p:cNvSpPr txBox="1"/>
              <p:nvPr/>
            </p:nvSpPr>
            <p:spPr>
              <a:xfrm>
                <a:off x="4283786" y="5722128"/>
                <a:ext cx="1173055" cy="64633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Space (</a:t>
                </a:r>
                <a14:m>
                  <m:oMath xmlns:m="http://schemas.openxmlformats.org/officeDocument/2006/math">
                    <m:r>
                      <a:rPr lang="en-US" i="1" dirty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US" dirty="0"/>
                  <a:t>)</a:t>
                </a:r>
              </a:p>
            </p:txBody>
          </p:sp>
        </mc:Choice>
        <mc:Fallback xmlns="">
          <p:sp>
            <p:nvSpPr>
              <p:cNvPr id="30" name="TextBox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786" y="5722128"/>
                <a:ext cx="1173055" cy="646331"/>
              </a:xfrm>
              <a:prstGeom prst="rect">
                <a:avLst/>
              </a:prstGeom>
              <a:blipFill>
                <a:blip r:embed="rId7"/>
                <a:stretch>
                  <a:fillRect l="-4688" t="-5660" b="-1415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TextBox 33"/>
          <p:cNvSpPr txBox="1"/>
          <p:nvPr/>
        </p:nvSpPr>
        <p:spPr>
          <a:xfrm>
            <a:off x="296719" y="1919703"/>
            <a:ext cx="3498073" cy="40011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Noise amplified with signal</a:t>
            </a:r>
          </a:p>
        </p:txBody>
      </p:sp>
      <p:grpSp>
        <p:nvGrpSpPr>
          <p:cNvPr id="71" name="Group 70"/>
          <p:cNvGrpSpPr/>
          <p:nvPr/>
        </p:nvGrpSpPr>
        <p:grpSpPr>
          <a:xfrm>
            <a:off x="6799142" y="3912099"/>
            <a:ext cx="2502050" cy="646331"/>
            <a:chOff x="1966796" y="1114004"/>
            <a:chExt cx="3336064" cy="861772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2" name="TextBox 71"/>
                <p:cNvSpPr txBox="1"/>
                <p:nvPr/>
              </p:nvSpPr>
              <p:spPr>
                <a:xfrm>
                  <a:off x="2297253" y="1114004"/>
                  <a:ext cx="3005607" cy="86177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/>
                    <a:t>Signal at time </a:t>
                  </a:r>
                  <a14:m>
                    <m:oMath xmlns:m="http://schemas.openxmlformats.org/officeDocument/2006/math">
                      <m:r>
                        <a:rPr lang="en-US" i="1" dirty="0">
                          <a:latin typeface="Cambria Math"/>
                        </a:rPr>
                        <m:t>𝑡</m:t>
                      </m:r>
                      <m:r>
                        <a:rPr lang="en-US" i="1" dirty="0">
                          <a:latin typeface="Cambria Math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 dirty="0">
                          <a:latin typeface="Cambria Math" panose="02040503050406030204" pitchFamily="18" charset="0"/>
                        </a:rPr>
                        <m:t>Δ</m:t>
                      </m:r>
                      <m:r>
                        <a:rPr lang="en-US" i="1" dirty="0">
                          <a:latin typeface="Cambria Math" panose="02040503050406030204" pitchFamily="18" charset="0"/>
                        </a:rPr>
                        <m:t>𝑡</m:t>
                      </m:r>
                    </m:oMath>
                  </a14:m>
                  <a:endParaRPr lang="en-US" dirty="0"/>
                </a:p>
                <a:p>
                  <a:endParaRPr lang="en-US" dirty="0"/>
                </a:p>
              </p:txBody>
            </p:sp>
          </mc:Choice>
          <mc:Fallback xmlns="">
            <p:sp>
              <p:nvSpPr>
                <p:cNvPr id="72" name="TextBox 7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297253" y="1114004"/>
                  <a:ext cx="3005607" cy="861772"/>
                </a:xfrm>
                <a:prstGeom prst="rect">
                  <a:avLst/>
                </a:prstGeom>
                <a:blipFill rotWithShape="0">
                  <a:blip r:embed="rId8"/>
                  <a:stretch>
                    <a:fillRect l="-2439" t="-566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73" name="Straight Connector 72"/>
            <p:cNvCxnSpPr/>
            <p:nvPr/>
          </p:nvCxnSpPr>
          <p:spPr>
            <a:xfrm flipV="1">
              <a:off x="1966796" y="1380743"/>
              <a:ext cx="248920" cy="1"/>
            </a:xfrm>
            <a:prstGeom prst="line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4" name="Group 73"/>
          <p:cNvGrpSpPr/>
          <p:nvPr/>
        </p:nvGrpSpPr>
        <p:grpSpPr>
          <a:xfrm>
            <a:off x="6802758" y="4208713"/>
            <a:ext cx="2190986" cy="369332"/>
            <a:chOff x="3115835" y="1106348"/>
            <a:chExt cx="2921314" cy="492441"/>
          </a:xfrm>
        </p:grpSpPr>
        <p:cxnSp>
          <p:nvCxnSpPr>
            <p:cNvPr id="75" name="Straight Connector 74"/>
            <p:cNvCxnSpPr/>
            <p:nvPr/>
          </p:nvCxnSpPr>
          <p:spPr>
            <a:xfrm flipV="1">
              <a:off x="3115835" y="1373087"/>
              <a:ext cx="248920" cy="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6" name="TextBox 75"/>
            <p:cNvSpPr txBox="1"/>
            <p:nvPr/>
          </p:nvSpPr>
          <p:spPr>
            <a:xfrm>
              <a:off x="3431308" y="1106348"/>
              <a:ext cx="2605841" cy="492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Motion-magnified</a:t>
              </a:r>
            </a:p>
          </p:txBody>
        </p:sp>
      </p:grpSp>
      <p:grpSp>
        <p:nvGrpSpPr>
          <p:cNvPr id="77" name="Group 76"/>
          <p:cNvGrpSpPr/>
          <p:nvPr/>
        </p:nvGrpSpPr>
        <p:grpSpPr>
          <a:xfrm>
            <a:off x="6246869" y="1588152"/>
            <a:ext cx="1828800" cy="1623758"/>
            <a:chOff x="7237444" y="2571750"/>
            <a:chExt cx="1373156" cy="1219200"/>
          </a:xfrm>
        </p:grpSpPr>
        <p:cxnSp>
          <p:nvCxnSpPr>
            <p:cNvPr id="78" name="Straight Connector 77"/>
            <p:cNvCxnSpPr/>
            <p:nvPr/>
          </p:nvCxnSpPr>
          <p:spPr>
            <a:xfrm>
              <a:off x="7315200" y="2571750"/>
              <a:ext cx="914400" cy="121920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>
              <a:off x="7696200" y="2571750"/>
              <a:ext cx="914400" cy="1219200"/>
            </a:xfrm>
            <a:prstGeom prst="line">
              <a:avLst/>
            </a:prstGeom>
            <a:ln w="254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Arrow Connector 79"/>
            <p:cNvCxnSpPr/>
            <p:nvPr/>
          </p:nvCxnSpPr>
          <p:spPr>
            <a:xfrm>
              <a:off x="7848601" y="3257550"/>
              <a:ext cx="330157" cy="0"/>
            </a:xfrm>
            <a:prstGeom prst="straightConnector1">
              <a:avLst/>
            </a:prstGeom>
            <a:ln w="31750">
              <a:solidFill>
                <a:schemeClr val="tx2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1" name="Rectangle 80"/>
                <p:cNvSpPr/>
                <p:nvPr/>
              </p:nvSpPr>
              <p:spPr>
                <a:xfrm>
                  <a:off x="7562851" y="3314701"/>
                  <a:ext cx="340431" cy="398926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𝑥</m:t>
                            </m:r>
                          </m:num>
                          <m:den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𝑡</m:t>
                            </m:r>
                          </m:den>
                        </m:f>
                      </m:oMath>
                    </m:oMathPara>
                  </a14:m>
                  <a:endParaRPr lang="en-US" sz="1500" dirty="0">
                    <a:solidFill>
                      <a:schemeClr val="tx2"/>
                    </a:solidFill>
                  </a:endParaRPr>
                </a:p>
              </p:txBody>
            </p:sp>
          </mc:Choice>
          <mc:Fallback xmlns="">
            <p:sp>
              <p:nvSpPr>
                <p:cNvPr id="81" name="Rectangle 80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562851" y="3314701"/>
                  <a:ext cx="340431" cy="398926"/>
                </a:xfrm>
                <a:prstGeom prst="rect">
                  <a:avLst/>
                </a:prstGeom>
                <a:blipFill rotWithShape="0"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82" name="Straight Arrow Connector 81"/>
            <p:cNvCxnSpPr/>
            <p:nvPr/>
          </p:nvCxnSpPr>
          <p:spPr>
            <a:xfrm flipH="1" flipV="1">
              <a:off x="7849019" y="2795751"/>
              <a:ext cx="1" cy="462350"/>
            </a:xfrm>
            <a:prstGeom prst="straightConnector1">
              <a:avLst/>
            </a:prstGeom>
            <a:ln w="31750">
              <a:solidFill>
                <a:srgbClr val="00C800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3" name="Rectangle 82"/>
                <p:cNvSpPr/>
                <p:nvPr/>
              </p:nvSpPr>
              <p:spPr>
                <a:xfrm>
                  <a:off x="7237444" y="2857501"/>
                  <a:ext cx="342694" cy="398926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 panose="02040503050406030204" pitchFamily="18" charset="0"/>
                              </a:rPr>
                              <m:t>𝑓</m:t>
                            </m:r>
                          </m:num>
                          <m:den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/>
                              </a:rPr>
                              <m:t>𝑡</m:t>
                            </m:r>
                          </m:den>
                        </m:f>
                      </m:oMath>
                    </m:oMathPara>
                  </a14:m>
                  <a:endParaRPr lang="en-US" sz="1500" dirty="0">
                    <a:solidFill>
                      <a:srgbClr val="00C800"/>
                    </a:solidFill>
                  </a:endParaRPr>
                </a:p>
              </p:txBody>
            </p:sp>
          </mc:Choice>
          <mc:Fallback xmlns="">
            <p:sp>
              <p:nvSpPr>
                <p:cNvPr id="83" name="Rectangle 82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237444" y="2857501"/>
                  <a:ext cx="342694" cy="398926"/>
                </a:xfrm>
                <a:prstGeom prst="rect">
                  <a:avLst/>
                </a:prstGeom>
                <a:blipFill rotWithShape="0">
                  <a:blip r:embed="rId1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4" name="Rectangle 83"/>
                <p:cNvSpPr/>
                <p:nvPr/>
              </p:nvSpPr>
              <p:spPr>
                <a:xfrm>
                  <a:off x="8140774" y="2693972"/>
                  <a:ext cx="321799" cy="365948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  <m:t>𝑓</m:t>
                            </m:r>
                          </m:num>
                          <m:den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𝑥</m:t>
                            </m:r>
                          </m:den>
                        </m:f>
                      </m:oMath>
                    </m:oMathPara>
                  </a14:m>
                  <a:endParaRPr lang="en-US" sz="1350" dirty="0">
                    <a:solidFill>
                      <a:srgbClr val="C00000"/>
                    </a:solidFill>
                  </a:endParaRPr>
                </a:p>
              </p:txBody>
            </p:sp>
          </mc:Choice>
          <mc:Fallback xmlns="">
            <p:sp>
              <p:nvSpPr>
                <p:cNvPr id="84" name="Rectangle 83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140774" y="2693972"/>
                  <a:ext cx="321799" cy="365948"/>
                </a:xfrm>
                <a:prstGeom prst="rect">
                  <a:avLst/>
                </a:prstGeom>
                <a:blipFill rotWithShape="0">
                  <a:blip r:embed="rId11"/>
                  <a:stretch>
                    <a:fillRect b="-250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85" name="Straight Connector 84"/>
            <p:cNvCxnSpPr/>
            <p:nvPr/>
          </p:nvCxnSpPr>
          <p:spPr>
            <a:xfrm>
              <a:off x="7844858" y="2774225"/>
              <a:ext cx="379517" cy="491685"/>
            </a:xfrm>
            <a:prstGeom prst="line">
              <a:avLst/>
            </a:prstGeom>
            <a:ln w="508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25292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4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28"/>
            </p:par>
            <p:video>
              <p:cMediaNode vol="80000">
                <p:cTn id="29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27" grpId="0" animBg="1"/>
      <p:bldP spid="30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Limitations of Linear Motion Processing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62" y="1859132"/>
            <a:ext cx="8917030" cy="370346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 rot="16200000">
            <a:off x="5051197" y="-400342"/>
            <a:ext cx="2229258" cy="670196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6" name="crane_compar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830366" y="1905000"/>
            <a:ext cx="6637679" cy="209531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436145" y="5359920"/>
            <a:ext cx="932594" cy="3231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500" dirty="0"/>
              <a:t>Source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334880" y="5345841"/>
            <a:ext cx="1615737" cy="55399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500" dirty="0"/>
              <a:t>Linear</a:t>
            </a:r>
          </a:p>
          <a:p>
            <a:pPr algn="ctr"/>
            <a:r>
              <a:rPr lang="en-US" sz="1500" dirty="0"/>
              <a:t>SIGGRAPH’12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645341" y="5359918"/>
            <a:ext cx="1647001" cy="55399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500" b="1" dirty="0"/>
              <a:t>Phase-based</a:t>
            </a:r>
          </a:p>
          <a:p>
            <a:pPr algn="ctr"/>
            <a:r>
              <a:rPr lang="en-US" sz="1500" b="1" dirty="0"/>
              <a:t>SIGGRAPH’13</a:t>
            </a:r>
          </a:p>
        </p:txBody>
      </p:sp>
      <p:cxnSp>
        <p:nvCxnSpPr>
          <p:cNvPr id="12" name="Straight Connector 11"/>
          <p:cNvCxnSpPr/>
          <p:nvPr/>
        </p:nvCxnSpPr>
        <p:spPr>
          <a:xfrm>
            <a:off x="4091069" y="2667000"/>
            <a:ext cx="772970" cy="1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/>
          <p:cNvSpPr/>
          <p:nvPr/>
        </p:nvSpPr>
        <p:spPr>
          <a:xfrm>
            <a:off x="7188139" y="1774124"/>
            <a:ext cx="2402548" cy="41257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grpSp>
        <p:nvGrpSpPr>
          <p:cNvPr id="11" name="Group 10"/>
          <p:cNvGrpSpPr/>
          <p:nvPr/>
        </p:nvGrpSpPr>
        <p:grpSpPr>
          <a:xfrm>
            <a:off x="5642508" y="1512848"/>
            <a:ext cx="1046636" cy="1001750"/>
            <a:chOff x="3695845" y="2146385"/>
            <a:chExt cx="1249340" cy="2306820"/>
          </a:xfrm>
        </p:grpSpPr>
        <p:cxnSp>
          <p:nvCxnSpPr>
            <p:cNvPr id="13" name="Straight Arrow Connector 12"/>
            <p:cNvCxnSpPr/>
            <p:nvPr/>
          </p:nvCxnSpPr>
          <p:spPr>
            <a:xfrm>
              <a:off x="4300671" y="2846629"/>
              <a:ext cx="512486" cy="1606576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/>
            <p:cNvSpPr txBox="1"/>
            <p:nvPr/>
          </p:nvSpPr>
          <p:spPr>
            <a:xfrm>
              <a:off x="3695845" y="2146385"/>
              <a:ext cx="1249340" cy="7087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dirty="0">
                  <a:solidFill>
                    <a:srgbClr val="FF0000"/>
                  </a:solidFill>
                </a:rPr>
                <a:t>Overshoot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7035742" y="4648035"/>
            <a:ext cx="1504121" cy="369113"/>
            <a:chOff x="3869472" y="1864781"/>
            <a:chExt cx="1795426" cy="849990"/>
          </a:xfrm>
        </p:grpSpPr>
        <p:cxnSp>
          <p:nvCxnSpPr>
            <p:cNvPr id="16" name="Straight Arrow Connector 15"/>
            <p:cNvCxnSpPr/>
            <p:nvPr/>
          </p:nvCxnSpPr>
          <p:spPr>
            <a:xfrm flipH="1" flipV="1">
              <a:off x="3869472" y="1864781"/>
              <a:ext cx="636703" cy="317580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Box 17"/>
            <p:cNvSpPr txBox="1"/>
            <p:nvPr/>
          </p:nvSpPr>
          <p:spPr>
            <a:xfrm>
              <a:off x="4466046" y="2006025"/>
              <a:ext cx="1198852" cy="7087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dirty="0">
                  <a:solidFill>
                    <a:srgbClr val="FF0000"/>
                  </a:solidFill>
                </a:rPr>
                <a:t>Overshoot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21300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85905"/>
            <a:ext cx="8534400" cy="914400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Eulerian</a:t>
            </a:r>
            <a:r>
              <a:rPr lang="en-US" dirty="0"/>
              <a:t> approach part 2: shift phase instead of amplifying intensity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20510"/>
            <a:ext cx="10972800" cy="5135563"/>
          </a:xfrm>
        </p:spPr>
        <p:txBody>
          <a:bodyPr/>
          <a:lstStyle/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2800" dirty="0"/>
              <a:t>Translation in space is equivalent to a shift in phase</a:t>
            </a:r>
          </a:p>
        </p:txBody>
      </p:sp>
      <p:sp>
        <p:nvSpPr>
          <p:cNvPr id="4" name="Content Placeholder 4"/>
          <p:cNvSpPr txBox="1">
            <a:spLocks/>
          </p:cNvSpPr>
          <p:nvPr/>
        </p:nvSpPr>
        <p:spPr bwMode="auto">
          <a:xfrm>
            <a:off x="381000" y="2667000"/>
            <a:ext cx="8229600" cy="3737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Linear Motion Processing</a:t>
            </a:r>
          </a:p>
          <a:p>
            <a:pPr lvl="1"/>
            <a:r>
              <a:rPr lang="en-US" sz="1800" dirty="0"/>
              <a:t>Assumes images are locally linear</a:t>
            </a:r>
          </a:p>
          <a:p>
            <a:pPr lvl="1"/>
            <a:r>
              <a:rPr lang="en-US" sz="1800" dirty="0"/>
              <a:t>Translate by </a:t>
            </a:r>
            <a:r>
              <a:rPr lang="en-US" sz="2400" b="1" dirty="0">
                <a:solidFill>
                  <a:srgbClr val="FF0000"/>
                </a:solidFill>
              </a:rPr>
              <a:t>changing intensities</a:t>
            </a:r>
          </a:p>
          <a:p>
            <a:pPr lvl="1"/>
            <a:endParaRPr lang="en-US" sz="3200" dirty="0"/>
          </a:p>
          <a:p>
            <a:pPr lvl="1"/>
            <a:endParaRPr lang="en-US" sz="3200" dirty="0"/>
          </a:p>
          <a:p>
            <a:r>
              <a:rPr lang="en-US" sz="2000" dirty="0"/>
              <a:t>Phase-Based Motion Processing</a:t>
            </a:r>
          </a:p>
          <a:p>
            <a:pPr lvl="1"/>
            <a:r>
              <a:rPr lang="en-US" sz="1800" dirty="0"/>
              <a:t>Represents images as collection of local sinusoids</a:t>
            </a:r>
          </a:p>
          <a:p>
            <a:pPr lvl="1"/>
            <a:r>
              <a:rPr lang="en-US" sz="1800" dirty="0"/>
              <a:t>Translate by </a:t>
            </a:r>
            <a:r>
              <a:rPr lang="en-US" sz="2400" b="1" dirty="0">
                <a:solidFill>
                  <a:srgbClr val="FF0000"/>
                </a:solidFill>
              </a:rPr>
              <a:t>shifting phase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6430" y="4585501"/>
            <a:ext cx="3064042" cy="1888157"/>
          </a:xfrm>
          <a:prstGeom prst="rect">
            <a:avLst/>
          </a:prstGeom>
        </p:spPr>
      </p:pic>
      <p:grpSp>
        <p:nvGrpSpPr>
          <p:cNvPr id="6" name="Group 5"/>
          <p:cNvGrpSpPr/>
          <p:nvPr/>
        </p:nvGrpSpPr>
        <p:grpSpPr>
          <a:xfrm>
            <a:off x="6705600" y="2822973"/>
            <a:ext cx="1677098" cy="1315685"/>
            <a:chOff x="7237444" y="2571750"/>
            <a:chExt cx="1373156" cy="1246185"/>
          </a:xfrm>
        </p:grpSpPr>
        <p:cxnSp>
          <p:nvCxnSpPr>
            <p:cNvPr id="7" name="Straight Connector 6"/>
            <p:cNvCxnSpPr/>
            <p:nvPr/>
          </p:nvCxnSpPr>
          <p:spPr>
            <a:xfrm>
              <a:off x="7315200" y="2571750"/>
              <a:ext cx="914400" cy="121920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7696200" y="2571750"/>
              <a:ext cx="914400" cy="1219200"/>
            </a:xfrm>
            <a:prstGeom prst="line">
              <a:avLst/>
            </a:prstGeom>
            <a:ln w="254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>
              <a:off x="7848601" y="3257550"/>
              <a:ext cx="330157" cy="0"/>
            </a:xfrm>
            <a:prstGeom prst="straightConnector1">
              <a:avLst/>
            </a:prstGeom>
            <a:ln w="31750">
              <a:solidFill>
                <a:schemeClr val="tx2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" name="Rectangle 9"/>
                <p:cNvSpPr/>
                <p:nvPr/>
              </p:nvSpPr>
              <p:spPr>
                <a:xfrm>
                  <a:off x="7562851" y="3314701"/>
                  <a:ext cx="371225" cy="503234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𝑥</m:t>
                            </m:r>
                          </m:num>
                          <m:den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𝑡</m:t>
                            </m:r>
                          </m:den>
                        </m:f>
                      </m:oMath>
                    </m:oMathPara>
                  </a14:m>
                  <a:endParaRPr lang="en-US" sz="1500" dirty="0">
                    <a:solidFill>
                      <a:schemeClr val="tx2"/>
                    </a:solidFill>
                  </a:endParaRPr>
                </a:p>
              </p:txBody>
            </p:sp>
          </mc:Choice>
          <mc:Fallback xmlns="">
            <p:sp>
              <p:nvSpPr>
                <p:cNvPr id="10" name="Rectangle 9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562851" y="3314701"/>
                  <a:ext cx="371225" cy="503234"/>
                </a:xfrm>
                <a:prstGeom prst="rect">
                  <a:avLst/>
                </a:prstGeom>
                <a:blipFill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1" name="Straight Arrow Connector 10"/>
            <p:cNvCxnSpPr/>
            <p:nvPr/>
          </p:nvCxnSpPr>
          <p:spPr>
            <a:xfrm flipH="1" flipV="1">
              <a:off x="7849019" y="2795751"/>
              <a:ext cx="1" cy="462350"/>
            </a:xfrm>
            <a:prstGeom prst="straightConnector1">
              <a:avLst/>
            </a:prstGeom>
            <a:ln w="31750">
              <a:solidFill>
                <a:srgbClr val="00C800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Rectangle 11"/>
                <p:cNvSpPr/>
                <p:nvPr/>
              </p:nvSpPr>
              <p:spPr>
                <a:xfrm>
                  <a:off x="7237444" y="2857501"/>
                  <a:ext cx="373692" cy="503234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 panose="02040503050406030204" pitchFamily="18" charset="0"/>
                              </a:rPr>
                              <m:t>𝑓</m:t>
                            </m:r>
                          </m:num>
                          <m:den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/>
                              </a:rPr>
                              <m:t>𝑡</m:t>
                            </m:r>
                          </m:den>
                        </m:f>
                      </m:oMath>
                    </m:oMathPara>
                  </a14:m>
                  <a:endParaRPr lang="en-US" sz="1500" dirty="0">
                    <a:solidFill>
                      <a:srgbClr val="00C800"/>
                    </a:solidFill>
                  </a:endParaRPr>
                </a:p>
              </p:txBody>
            </p:sp>
          </mc:Choice>
          <mc:Fallback xmlns="">
            <p:sp>
              <p:nvSpPr>
                <p:cNvPr id="12" name="Rectangle 11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237444" y="2857501"/>
                  <a:ext cx="373692" cy="503234"/>
                </a:xfrm>
                <a:prstGeom prst="rect">
                  <a:avLst/>
                </a:prstGeom>
                <a:blipFill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Rectangle 12"/>
                <p:cNvSpPr/>
                <p:nvPr/>
              </p:nvSpPr>
              <p:spPr>
                <a:xfrm>
                  <a:off x="8140774" y="2693972"/>
                  <a:ext cx="350907" cy="461633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  <m:t>𝑓</m:t>
                            </m:r>
                          </m:num>
                          <m:den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𝑥</m:t>
                            </m:r>
                          </m:den>
                        </m:f>
                      </m:oMath>
                    </m:oMathPara>
                  </a14:m>
                  <a:endParaRPr lang="en-US" sz="1350" dirty="0">
                    <a:solidFill>
                      <a:srgbClr val="C00000"/>
                    </a:solidFill>
                  </a:endParaRPr>
                </a:p>
              </p:txBody>
            </p:sp>
          </mc:Choice>
          <mc:Fallback xmlns="">
            <p:sp>
              <p:nvSpPr>
                <p:cNvPr id="13" name="Rectangle 12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140774" y="2693972"/>
                  <a:ext cx="350907" cy="461633"/>
                </a:xfrm>
                <a:prstGeom prst="rect">
                  <a:avLst/>
                </a:prstGeom>
                <a:blipFill>
                  <a:blip r:embed="rId5"/>
                  <a:stretch>
                    <a:fillRect b="-250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4" name="Straight Connector 13"/>
            <p:cNvCxnSpPr/>
            <p:nvPr/>
          </p:nvCxnSpPr>
          <p:spPr>
            <a:xfrm>
              <a:off x="7844858" y="2774225"/>
              <a:ext cx="379517" cy="491685"/>
            </a:xfrm>
            <a:prstGeom prst="line">
              <a:avLst/>
            </a:prstGeom>
            <a:ln w="508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4566514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Linear vs. Phase-Based Motion Processing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278" y="1905000"/>
            <a:ext cx="8917030" cy="3703467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 rot="16200000">
            <a:off x="4692013" y="-354474"/>
            <a:ext cx="2229258" cy="670196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9" name="crane_compar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471182" y="1950868"/>
            <a:ext cx="6637679" cy="2095311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3076961" y="5405788"/>
            <a:ext cx="932594" cy="3231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500" dirty="0"/>
              <a:t>Source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975696" y="5391709"/>
            <a:ext cx="1615737" cy="55399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500" dirty="0"/>
              <a:t>Linear</a:t>
            </a:r>
          </a:p>
          <a:p>
            <a:pPr algn="ctr"/>
            <a:r>
              <a:rPr lang="en-US" sz="1500" dirty="0"/>
              <a:t>SIGGRAPH’12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286157" y="5405786"/>
            <a:ext cx="1647001" cy="55399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500" b="1" dirty="0"/>
              <a:t>Phase-based</a:t>
            </a:r>
          </a:p>
          <a:p>
            <a:pPr algn="ctr"/>
            <a:r>
              <a:rPr lang="en-US" sz="1500" b="1" dirty="0"/>
              <a:t>SIGGRAPH’13</a:t>
            </a:r>
          </a:p>
        </p:txBody>
      </p:sp>
      <p:cxnSp>
        <p:nvCxnSpPr>
          <p:cNvPr id="25" name="Straight Connector 24"/>
          <p:cNvCxnSpPr/>
          <p:nvPr/>
        </p:nvCxnSpPr>
        <p:spPr>
          <a:xfrm>
            <a:off x="3731885" y="2712868"/>
            <a:ext cx="772970" cy="1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5520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66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/>
          <p:cNvSpPr/>
          <p:nvPr/>
        </p:nvSpPr>
        <p:spPr>
          <a:xfrm>
            <a:off x="1371600" y="2128730"/>
            <a:ext cx="1798438" cy="351516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Complex Steerable Pyramid </a:t>
            </a:r>
            <a:br>
              <a:rPr lang="en-US" dirty="0"/>
            </a:br>
            <a:r>
              <a:rPr lang="en-US" sz="2400" dirty="0"/>
              <a:t>[</a:t>
            </a:r>
            <a:r>
              <a:rPr lang="en-US" sz="2400" dirty="0" err="1"/>
              <a:t>Simoncelli</a:t>
            </a:r>
            <a:r>
              <a:rPr lang="en-US" sz="2400" dirty="0"/>
              <a:t> et al. 1992]</a:t>
            </a:r>
            <a:endParaRPr lang="en-US" dirty="0"/>
          </a:p>
        </p:txBody>
      </p:sp>
      <p:sp>
        <p:nvSpPr>
          <p:cNvPr id="103" name="TextBox 102"/>
          <p:cNvSpPr txBox="1"/>
          <p:nvPr/>
        </p:nvSpPr>
        <p:spPr>
          <a:xfrm>
            <a:off x="1652757" y="1720754"/>
            <a:ext cx="14109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Filter Bank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748018" y="3577242"/>
            <a:ext cx="13596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Orientation 2</a:t>
            </a:r>
          </a:p>
        </p:txBody>
      </p:sp>
      <p:pic>
        <p:nvPicPr>
          <p:cNvPr id="72" name="Picture 7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9412" y="2353637"/>
            <a:ext cx="571787" cy="571787"/>
          </a:xfrm>
          <a:prstGeom prst="rect">
            <a:avLst/>
          </a:prstGeom>
        </p:spPr>
      </p:pic>
      <p:pic>
        <p:nvPicPr>
          <p:cNvPr id="73" name="Picture 7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8294" y="2353635"/>
            <a:ext cx="559040" cy="559040"/>
          </a:xfrm>
          <a:prstGeom prst="rect">
            <a:avLst/>
          </a:prstGeom>
        </p:spPr>
      </p:pic>
      <p:pic>
        <p:nvPicPr>
          <p:cNvPr id="96" name="Picture 9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8294" y="3109082"/>
            <a:ext cx="559040" cy="559040"/>
          </a:xfrm>
          <a:prstGeom prst="rect">
            <a:avLst/>
          </a:prstGeom>
        </p:spPr>
      </p:pic>
      <p:pic>
        <p:nvPicPr>
          <p:cNvPr id="97" name="Picture 9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9411" y="3109083"/>
            <a:ext cx="559040" cy="559040"/>
          </a:xfrm>
          <a:prstGeom prst="rect">
            <a:avLst/>
          </a:prstGeom>
        </p:spPr>
      </p:pic>
      <p:sp>
        <p:nvSpPr>
          <p:cNvPr id="98" name="TextBox 97"/>
          <p:cNvSpPr txBox="1"/>
          <p:nvPr/>
        </p:nvSpPr>
        <p:spPr>
          <a:xfrm>
            <a:off x="1746388" y="2060801"/>
            <a:ext cx="6046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Real</a:t>
            </a:r>
            <a:endParaRPr lang="en-US" sz="1400" dirty="0"/>
          </a:p>
        </p:txBody>
      </p:sp>
      <p:sp>
        <p:nvSpPr>
          <p:cNvPr id="99" name="TextBox 98"/>
          <p:cNvSpPr txBox="1"/>
          <p:nvPr/>
        </p:nvSpPr>
        <p:spPr>
          <a:xfrm>
            <a:off x="2445601" y="2060799"/>
            <a:ext cx="6415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/>
              <a:t>Imag</a:t>
            </a:r>
            <a:endParaRPr lang="en-US" sz="1400" dirty="0"/>
          </a:p>
        </p:txBody>
      </p:sp>
      <p:sp>
        <p:nvSpPr>
          <p:cNvPr id="100" name="TextBox 99"/>
          <p:cNvSpPr txBox="1"/>
          <p:nvPr/>
        </p:nvSpPr>
        <p:spPr>
          <a:xfrm rot="16200000">
            <a:off x="1084668" y="2809067"/>
            <a:ext cx="954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Scale 1</a:t>
            </a:r>
            <a:endParaRPr lang="en-US" sz="1400" dirty="0"/>
          </a:p>
        </p:txBody>
      </p:sp>
      <p:sp>
        <p:nvSpPr>
          <p:cNvPr id="101" name="TextBox 100"/>
          <p:cNvSpPr txBox="1"/>
          <p:nvPr/>
        </p:nvSpPr>
        <p:spPr>
          <a:xfrm>
            <a:off x="1752205" y="2809479"/>
            <a:ext cx="1351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400" dirty="0"/>
              <a:t>1</a:t>
            </a:r>
          </a:p>
        </p:txBody>
      </p:sp>
      <p:cxnSp>
        <p:nvCxnSpPr>
          <p:cNvPr id="102" name="Straight Connector 101"/>
          <p:cNvCxnSpPr/>
          <p:nvPr/>
        </p:nvCxnSpPr>
        <p:spPr>
          <a:xfrm>
            <a:off x="1690852" y="2353637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4" name="Picture 6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9412" y="4042266"/>
            <a:ext cx="559041" cy="559041"/>
          </a:xfrm>
          <a:prstGeom prst="rect">
            <a:avLst/>
          </a:prstGeom>
        </p:spPr>
      </p:pic>
      <p:pic>
        <p:nvPicPr>
          <p:cNvPr id="65" name="Picture 6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8294" y="4042264"/>
            <a:ext cx="559040" cy="559040"/>
          </a:xfrm>
          <a:prstGeom prst="rect">
            <a:avLst/>
          </a:prstGeom>
        </p:spPr>
      </p:pic>
      <p:pic>
        <p:nvPicPr>
          <p:cNvPr id="66" name="Picture 6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2064" y="4802634"/>
            <a:ext cx="571500" cy="571500"/>
          </a:xfrm>
          <a:prstGeom prst="rect">
            <a:avLst/>
          </a:prstGeom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4737" y="4802634"/>
            <a:ext cx="571500" cy="571500"/>
          </a:xfrm>
          <a:prstGeom prst="rect">
            <a:avLst/>
          </a:prstGeom>
        </p:spPr>
      </p:pic>
      <p:sp>
        <p:nvSpPr>
          <p:cNvPr id="68" name="TextBox 67"/>
          <p:cNvSpPr txBox="1"/>
          <p:nvPr/>
        </p:nvSpPr>
        <p:spPr>
          <a:xfrm rot="16200000">
            <a:off x="1084667" y="4544528"/>
            <a:ext cx="954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Scale 2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1713832" y="4514197"/>
            <a:ext cx="13596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Orientation 1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1685266" y="5269055"/>
            <a:ext cx="1366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600" dirty="0"/>
              <a:t>2</a:t>
            </a:r>
          </a:p>
        </p:txBody>
      </p:sp>
      <p:cxnSp>
        <p:nvCxnSpPr>
          <p:cNvPr id="71" name="Straight Connector 70"/>
          <p:cNvCxnSpPr/>
          <p:nvPr/>
        </p:nvCxnSpPr>
        <p:spPr>
          <a:xfrm flipH="1">
            <a:off x="1690852" y="3978535"/>
            <a:ext cx="25107" cy="139076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2" name="Picture 8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2288" y="2477692"/>
            <a:ext cx="2846705" cy="284670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3" name="TextBox 82"/>
              <p:cNvSpPr txBox="1"/>
              <p:nvPr/>
            </p:nvSpPr>
            <p:spPr>
              <a:xfrm rot="16200000">
                <a:off x="4297291" y="3595982"/>
                <a:ext cx="1790683" cy="3912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Frequency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/>
                          </a:rPr>
                          <m:t>𝜔</m:t>
                        </m:r>
                      </m:e>
                      <m:sub>
                        <m:r>
                          <a:rPr lang="en-US" i="1">
                            <a:latin typeface="Cambria Math"/>
                          </a:rPr>
                          <m:t>𝑦</m:t>
                        </m:r>
                      </m:sub>
                    </m:sSub>
                    <m:r>
                      <a:rPr lang="en-US" i="1">
                        <a:latin typeface="Cambria Math"/>
                      </a:rPr>
                      <m:t>)</m:t>
                    </m:r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83" name="TextBox 8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4297291" y="3595982"/>
                <a:ext cx="1790683" cy="391261"/>
              </a:xfrm>
              <a:prstGeom prst="rect">
                <a:avLst/>
              </a:prstGeom>
              <a:blipFill>
                <a:blip r:embed="rId12"/>
                <a:stretch>
                  <a:fillRect l="-9375" t="-340" r="-18750" b="-272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4" name="TextBox 83"/>
              <p:cNvSpPr txBox="1"/>
              <p:nvPr/>
            </p:nvSpPr>
            <p:spPr>
              <a:xfrm>
                <a:off x="5998999" y="5340489"/>
                <a:ext cx="1783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Frequency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/>
                          </a:rPr>
                          <m:t>𝜔</m:t>
                        </m:r>
                      </m:e>
                      <m:sub>
                        <m:r>
                          <a:rPr lang="en-US" i="1">
                            <a:latin typeface="Cambria Math"/>
                          </a:rPr>
                          <m:t>𝑥</m:t>
                        </m:r>
                      </m:sub>
                    </m:sSub>
                    <m:r>
                      <a:rPr lang="en-US" i="1">
                        <a:latin typeface="Cambria Math"/>
                      </a:rPr>
                      <m:t>)</m:t>
                    </m:r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84" name="TextBox 8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8999" y="5340489"/>
                <a:ext cx="1783052" cy="369332"/>
              </a:xfrm>
              <a:prstGeom prst="rect">
                <a:avLst/>
              </a:prstGeom>
              <a:blipFill>
                <a:blip r:embed="rId13"/>
                <a:stretch>
                  <a:fillRect l="-2730" t="-8197" r="-341" b="-2459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5" name="TextBox 84"/>
          <p:cNvSpPr txBox="1"/>
          <p:nvPr/>
        </p:nvSpPr>
        <p:spPr>
          <a:xfrm>
            <a:off x="5030690" y="1720754"/>
            <a:ext cx="36181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Idealized Transfer Functions</a:t>
            </a:r>
          </a:p>
        </p:txBody>
      </p:sp>
      <p:sp>
        <p:nvSpPr>
          <p:cNvPr id="86" name="TextBox 85"/>
          <p:cNvSpPr txBox="1"/>
          <p:nvPr/>
        </p:nvSpPr>
        <p:spPr>
          <a:xfrm>
            <a:off x="7333315" y="3462197"/>
            <a:ext cx="8547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Scale</a:t>
            </a:r>
          </a:p>
        </p:txBody>
      </p:sp>
      <p:cxnSp>
        <p:nvCxnSpPr>
          <p:cNvPr id="87" name="Straight Arrow Connector 86"/>
          <p:cNvCxnSpPr/>
          <p:nvPr/>
        </p:nvCxnSpPr>
        <p:spPr>
          <a:xfrm>
            <a:off x="7004807" y="3878779"/>
            <a:ext cx="1252384" cy="0"/>
          </a:xfrm>
          <a:prstGeom prst="straightConnector1">
            <a:avLst/>
          </a:prstGeom>
          <a:ln w="254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Box 87"/>
          <p:cNvSpPr txBox="1"/>
          <p:nvPr/>
        </p:nvSpPr>
        <p:spPr>
          <a:xfrm>
            <a:off x="6133071" y="4623730"/>
            <a:ext cx="1550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Orientation</a:t>
            </a:r>
          </a:p>
        </p:txBody>
      </p:sp>
      <p:cxnSp>
        <p:nvCxnSpPr>
          <p:cNvPr id="89" name="Straight Arrow Connector 88"/>
          <p:cNvCxnSpPr/>
          <p:nvPr/>
        </p:nvCxnSpPr>
        <p:spPr>
          <a:xfrm>
            <a:off x="3413883" y="3868835"/>
            <a:ext cx="1474773" cy="0"/>
          </a:xfrm>
          <a:prstGeom prst="straightConnector1">
            <a:avLst/>
          </a:prstGeom>
          <a:ln w="38100">
            <a:solidFill>
              <a:schemeClr val="accent1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TextBox 89"/>
          <p:cNvSpPr txBox="1"/>
          <p:nvPr/>
        </p:nvSpPr>
        <p:spPr>
          <a:xfrm>
            <a:off x="3842528" y="3347987"/>
            <a:ext cx="747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FFT</a:t>
            </a:r>
          </a:p>
        </p:txBody>
      </p:sp>
      <p:sp>
        <p:nvSpPr>
          <p:cNvPr id="91" name="Arc 90"/>
          <p:cNvSpPr/>
          <p:nvPr/>
        </p:nvSpPr>
        <p:spPr>
          <a:xfrm rot="5400000">
            <a:off x="5685713" y="2794341"/>
            <a:ext cx="2308078" cy="2449959"/>
          </a:xfrm>
          <a:prstGeom prst="arc">
            <a:avLst>
              <a:gd name="adj1" fmla="val 16200000"/>
              <a:gd name="adj2" fmla="val 2736608"/>
            </a:avLst>
          </a:prstGeom>
          <a:ln w="25400">
            <a:solidFill>
              <a:schemeClr val="bg1"/>
            </a:solidFill>
            <a:headEnd type="arrow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-447675" y="5274558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`</a:t>
            </a:r>
          </a:p>
        </p:txBody>
      </p:sp>
    </p:spTree>
    <p:extLst>
      <p:ext uri="{BB962C8B-B14F-4D97-AF65-F5344CB8AC3E}">
        <p14:creationId xmlns:p14="http://schemas.microsoft.com/office/powerpoint/2010/main" val="138072975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5624004" y="1627262"/>
            <a:ext cx="2416536" cy="4300765"/>
            <a:chOff x="4843612" y="770010"/>
            <a:chExt cx="2416536" cy="4300765"/>
          </a:xfrm>
        </p:grpSpPr>
        <p:sp>
          <p:nvSpPr>
            <p:cNvPr id="18" name="TextBox 17"/>
            <p:cNvSpPr txBox="1"/>
            <p:nvPr/>
          </p:nvSpPr>
          <p:spPr>
            <a:xfrm>
              <a:off x="5554062" y="2136343"/>
              <a:ext cx="97116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Time (</a:t>
              </a:r>
              <a:r>
                <a:rPr lang="en-US" i="1" dirty="0"/>
                <a:t>t</a:t>
              </a:r>
              <a:r>
                <a:rPr lang="en-US" dirty="0"/>
                <a:t>)</a:t>
              </a:r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5042681" y="770010"/>
              <a:ext cx="221746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>
                  <a:solidFill>
                    <a:srgbClr val="0070C0"/>
                  </a:solidFill>
                </a:rPr>
                <a:t>Phase over Time</a:t>
              </a:r>
            </a:p>
          </p:txBody>
        </p:sp>
        <p:pic>
          <p:nvPicPr>
            <p:cNvPr id="50" name="timeMag1.wmv">
              <a:hlinkClick r:id="" action="ppaction://media"/>
            </p:cNvPr>
            <p:cNvPicPr>
              <a:picLocks noChangeAspect="1"/>
            </p:cNvPicPr>
            <p:nvPr>
              <a:videoFile r:link="rId8"/>
              <p:extLst>
                <p:ext uri="{DAA4B4D4-6D71-4841-9C94-3DE7FCFB9230}">
                  <p14:media xmlns:p14="http://schemas.microsoft.com/office/powerpoint/2010/main" r:link="rId7"/>
                </p:ext>
              </p:extLst>
            </p:nvPr>
          </p:nvPicPr>
          <p:blipFill>
            <a:blip r:embed="rId13"/>
            <a:stretch>
              <a:fillRect/>
            </a:stretch>
          </p:blipFill>
          <p:spPr>
            <a:xfrm>
              <a:off x="5096172" y="1160594"/>
              <a:ext cx="1651878" cy="1325430"/>
            </a:xfrm>
            <a:prstGeom prst="rect">
              <a:avLst/>
            </a:prstGeom>
          </p:spPr>
        </p:pic>
        <p:pic>
          <p:nvPicPr>
            <p:cNvPr id="51" name="timeMag2.wmv">
              <a:hlinkClick r:id="" action="ppaction://media"/>
            </p:cNvPr>
            <p:cNvPicPr>
              <a:picLocks noChangeAspect="1"/>
            </p:cNvPicPr>
            <p:nvPr>
              <a:videoFile r:link="rId10"/>
              <p:extLst>
                <p:ext uri="{DAA4B4D4-6D71-4841-9C94-3DE7FCFB9230}">
                  <p14:media xmlns:p14="http://schemas.microsoft.com/office/powerpoint/2010/main" r:link="rId9"/>
                </p:ext>
              </p:extLst>
            </p:nvPr>
          </p:nvPicPr>
          <p:blipFill>
            <a:blip r:embed="rId14"/>
            <a:stretch>
              <a:fillRect/>
            </a:stretch>
          </p:blipFill>
          <p:spPr>
            <a:xfrm>
              <a:off x="5096172" y="3411187"/>
              <a:ext cx="1660561" cy="1332397"/>
            </a:xfrm>
            <a:prstGeom prst="rect">
              <a:avLst/>
            </a:prstGeom>
          </p:spPr>
        </p:pic>
        <p:sp>
          <p:nvSpPr>
            <p:cNvPr id="19" name="TextBox 18"/>
            <p:cNvSpPr txBox="1"/>
            <p:nvPr/>
          </p:nvSpPr>
          <p:spPr>
            <a:xfrm rot="16200000">
              <a:off x="4545453" y="1654031"/>
              <a:ext cx="93487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/>
                <a:t>Radians</a:t>
              </a:r>
              <a:endParaRPr lang="en-US" dirty="0"/>
            </a:p>
          </p:txBody>
        </p:sp>
        <p:sp>
          <p:nvSpPr>
            <p:cNvPr id="52" name="TextBox 51"/>
            <p:cNvSpPr txBox="1"/>
            <p:nvPr/>
          </p:nvSpPr>
          <p:spPr>
            <a:xfrm>
              <a:off x="5593344" y="2473288"/>
              <a:ext cx="88556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/>
                <a:t>Time (</a:t>
              </a:r>
              <a:r>
                <a:rPr lang="en-US" sz="1600" i="1" dirty="0"/>
                <a:t>t</a:t>
              </a:r>
              <a:r>
                <a:rPr lang="en-US" sz="1600" dirty="0"/>
                <a:t>)</a:t>
              </a:r>
              <a:endParaRPr lang="en-US" dirty="0"/>
            </a:p>
          </p:txBody>
        </p:sp>
        <p:sp>
          <p:nvSpPr>
            <p:cNvPr id="53" name="TextBox 52"/>
            <p:cNvSpPr txBox="1"/>
            <p:nvPr/>
          </p:nvSpPr>
          <p:spPr>
            <a:xfrm>
              <a:off x="5593343" y="4732221"/>
              <a:ext cx="88556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/>
                <a:t>Time (</a:t>
              </a:r>
              <a:r>
                <a:rPr lang="en-US" sz="1600" i="1" dirty="0"/>
                <a:t>t</a:t>
              </a:r>
              <a:r>
                <a:rPr lang="en-US" sz="1600" dirty="0"/>
                <a:t>)</a:t>
              </a:r>
              <a:endParaRPr lang="en-US" dirty="0"/>
            </a:p>
          </p:txBody>
        </p:sp>
        <p:sp>
          <p:nvSpPr>
            <p:cNvPr id="54" name="TextBox 53"/>
            <p:cNvSpPr txBox="1"/>
            <p:nvPr/>
          </p:nvSpPr>
          <p:spPr>
            <a:xfrm rot="16200000">
              <a:off x="4545454" y="3930219"/>
              <a:ext cx="93487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/>
                <a:t>Radians</a:t>
              </a:r>
              <a:endParaRPr lang="en-US" dirty="0"/>
            </a:p>
          </p:txBody>
        </p:sp>
        <p:grpSp>
          <p:nvGrpSpPr>
            <p:cNvPr id="69" name="Group 68"/>
            <p:cNvGrpSpPr/>
            <p:nvPr/>
          </p:nvGrpSpPr>
          <p:grpSpPr>
            <a:xfrm>
              <a:off x="5090392" y="1170120"/>
              <a:ext cx="1657658" cy="1321297"/>
              <a:chOff x="5090392" y="1170120"/>
              <a:chExt cx="1657658" cy="1321297"/>
            </a:xfrm>
          </p:grpSpPr>
          <p:cxnSp>
            <p:nvCxnSpPr>
              <p:cNvPr id="60" name="Straight Connector 59"/>
              <p:cNvCxnSpPr/>
              <p:nvPr/>
            </p:nvCxnSpPr>
            <p:spPr>
              <a:xfrm>
                <a:off x="5174564" y="1170120"/>
                <a:ext cx="0" cy="132129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Connector 60"/>
              <p:cNvCxnSpPr/>
              <p:nvPr/>
            </p:nvCxnSpPr>
            <p:spPr>
              <a:xfrm flipH="1">
                <a:off x="5090392" y="2485988"/>
                <a:ext cx="1657658" cy="3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8" name="Group 67"/>
            <p:cNvGrpSpPr/>
            <p:nvPr/>
          </p:nvGrpSpPr>
          <p:grpSpPr>
            <a:xfrm>
              <a:off x="5096172" y="3433109"/>
              <a:ext cx="1657658" cy="1321297"/>
              <a:chOff x="5096172" y="3433109"/>
              <a:chExt cx="1657658" cy="1321297"/>
            </a:xfrm>
          </p:grpSpPr>
          <p:cxnSp>
            <p:nvCxnSpPr>
              <p:cNvPr id="62" name="Straight Connector 61"/>
              <p:cNvCxnSpPr/>
              <p:nvPr/>
            </p:nvCxnSpPr>
            <p:spPr>
              <a:xfrm>
                <a:off x="5180344" y="3433109"/>
                <a:ext cx="0" cy="132129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Straight Connector 62"/>
              <p:cNvCxnSpPr/>
              <p:nvPr/>
            </p:nvCxnSpPr>
            <p:spPr>
              <a:xfrm flipH="1">
                <a:off x="5096172" y="4748977"/>
                <a:ext cx="1657658" cy="3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39" name="Wave1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15"/>
          <a:srcRect r="3903"/>
          <a:stretch/>
        </p:blipFill>
        <p:spPr>
          <a:xfrm>
            <a:off x="3424624" y="2015695"/>
            <a:ext cx="1764792" cy="132119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Phase over Time</a:t>
            </a:r>
          </a:p>
        </p:txBody>
      </p:sp>
      <p:pic>
        <p:nvPicPr>
          <p:cNvPr id="3" name="vidBig1D.avi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51083" y="2785655"/>
            <a:ext cx="2013465" cy="120415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/>
              <p:cNvSpPr txBox="1"/>
              <p:nvPr/>
            </p:nvSpPr>
            <p:spPr>
              <a:xfrm rot="5400000">
                <a:off x="3895196" y="3503425"/>
                <a:ext cx="949499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5400" i="1">
                          <a:latin typeface="Cambria Math"/>
                        </a:rPr>
                        <m:t>…</m:t>
                      </m:r>
                    </m:oMath>
                  </m:oMathPara>
                </a14:m>
                <a:endParaRPr lang="en-US" sz="5400" dirty="0"/>
              </a:p>
            </p:txBody>
          </p:sp>
        </mc:Choice>
        <mc:Fallback xmlns="">
          <p:sp>
            <p:nvSpPr>
              <p:cNvPr id="12" name="TextBox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3895196" y="3503425"/>
                <a:ext cx="949499" cy="923330"/>
              </a:xfrm>
              <a:prstGeom prst="rect">
                <a:avLst/>
              </a:prstGeom>
              <a:blipFill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Box 20"/>
          <p:cNvSpPr txBox="1"/>
          <p:nvPr/>
        </p:nvSpPr>
        <p:spPr>
          <a:xfrm>
            <a:off x="3496098" y="1621932"/>
            <a:ext cx="12860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Wavelets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512789" y="1627260"/>
            <a:ext cx="8114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Input</a:t>
            </a:r>
          </a:p>
        </p:txBody>
      </p:sp>
      <p:pic>
        <p:nvPicPr>
          <p:cNvPr id="40" name="Wave2.wmv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424626" y="4289881"/>
            <a:ext cx="1756109" cy="1310216"/>
          </a:xfrm>
          <a:prstGeom prst="rect">
            <a:avLst/>
          </a:prstGeom>
        </p:spPr>
      </p:pic>
      <p:sp>
        <p:nvSpPr>
          <p:cNvPr id="42" name="TextBox 41"/>
          <p:cNvSpPr txBox="1"/>
          <p:nvPr/>
        </p:nvSpPr>
        <p:spPr>
          <a:xfrm>
            <a:off x="3882731" y="3330538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Space(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</p:txBody>
      </p:sp>
      <p:sp>
        <p:nvSpPr>
          <p:cNvPr id="43" name="TextBox 42"/>
          <p:cNvSpPr txBox="1"/>
          <p:nvPr/>
        </p:nvSpPr>
        <p:spPr>
          <a:xfrm rot="16200000">
            <a:off x="2780700" y="2513362"/>
            <a:ext cx="949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Intensity</a:t>
            </a:r>
            <a:endParaRPr lang="en-US" dirty="0"/>
          </a:p>
        </p:txBody>
      </p:sp>
      <p:sp>
        <p:nvSpPr>
          <p:cNvPr id="44" name="TextBox 43"/>
          <p:cNvSpPr txBox="1"/>
          <p:nvPr/>
        </p:nvSpPr>
        <p:spPr>
          <a:xfrm rot="16200000">
            <a:off x="2780700" y="4736158"/>
            <a:ext cx="949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Intensity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1447067" y="4041335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Space(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</p:txBody>
      </p:sp>
      <p:cxnSp>
        <p:nvCxnSpPr>
          <p:cNvPr id="47" name="Straight Arrow Connector 46"/>
          <p:cNvCxnSpPr/>
          <p:nvPr/>
        </p:nvCxnSpPr>
        <p:spPr>
          <a:xfrm>
            <a:off x="5281103" y="2698049"/>
            <a:ext cx="330200" cy="0"/>
          </a:xfrm>
          <a:prstGeom prst="straightConnector1">
            <a:avLst/>
          </a:prstGeom>
          <a:ln w="38100">
            <a:solidFill>
              <a:schemeClr val="tx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5281103" y="4944989"/>
            <a:ext cx="330200" cy="0"/>
          </a:xfrm>
          <a:prstGeom prst="straightConnector1">
            <a:avLst/>
          </a:prstGeom>
          <a:ln w="38100">
            <a:solidFill>
              <a:schemeClr val="tx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Rectangle 55"/>
          <p:cNvSpPr/>
          <p:nvPr/>
        </p:nvSpPr>
        <p:spPr>
          <a:xfrm>
            <a:off x="5973154" y="2024194"/>
            <a:ext cx="1550526" cy="12557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</a:t>
            </a:r>
          </a:p>
        </p:txBody>
      </p:sp>
      <p:sp>
        <p:nvSpPr>
          <p:cNvPr id="57" name="Rectangle 56"/>
          <p:cNvSpPr/>
          <p:nvPr/>
        </p:nvSpPr>
        <p:spPr>
          <a:xfrm>
            <a:off x="5977916" y="4154774"/>
            <a:ext cx="1550526" cy="12557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extBox 36"/>
          <p:cNvSpPr txBox="1"/>
          <p:nvPr/>
        </p:nvSpPr>
        <p:spPr>
          <a:xfrm rot="16200000">
            <a:off x="380428" y="3223076"/>
            <a:ext cx="949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Intensity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3882731" y="5589471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Space(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</p:txBody>
      </p:sp>
      <p:grpSp>
        <p:nvGrpSpPr>
          <p:cNvPr id="66" name="Group 65"/>
          <p:cNvGrpSpPr/>
          <p:nvPr/>
        </p:nvGrpSpPr>
        <p:grpSpPr>
          <a:xfrm>
            <a:off x="3424627" y="2027370"/>
            <a:ext cx="1764791" cy="1315904"/>
            <a:chOff x="2644233" y="1170120"/>
            <a:chExt cx="1764791" cy="1315904"/>
          </a:xfrm>
        </p:grpSpPr>
        <p:cxnSp>
          <p:nvCxnSpPr>
            <p:cNvPr id="5" name="Straight Connector 4"/>
            <p:cNvCxnSpPr/>
            <p:nvPr/>
          </p:nvCxnSpPr>
          <p:spPr>
            <a:xfrm>
              <a:off x="2728406" y="1170120"/>
              <a:ext cx="0" cy="131590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flipH="1">
              <a:off x="2644233" y="2480631"/>
              <a:ext cx="1764791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Rectangle 26"/>
          <p:cNvSpPr/>
          <p:nvPr/>
        </p:nvSpPr>
        <p:spPr>
          <a:xfrm>
            <a:off x="3086072" y="2022042"/>
            <a:ext cx="2094663" cy="1659750"/>
          </a:xfrm>
          <a:prstGeom prst="rect">
            <a:avLst/>
          </a:prstGeom>
          <a:noFill/>
          <a:ln w="635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7" name="Group 66"/>
          <p:cNvGrpSpPr/>
          <p:nvPr/>
        </p:nvGrpSpPr>
        <p:grpSpPr>
          <a:xfrm>
            <a:off x="3422294" y="4290323"/>
            <a:ext cx="1764791" cy="1315904"/>
            <a:chOff x="2635550" y="3433073"/>
            <a:chExt cx="1764791" cy="1315904"/>
          </a:xfrm>
        </p:grpSpPr>
        <p:cxnSp>
          <p:nvCxnSpPr>
            <p:cNvPr id="46" name="Straight Connector 45"/>
            <p:cNvCxnSpPr/>
            <p:nvPr/>
          </p:nvCxnSpPr>
          <p:spPr>
            <a:xfrm>
              <a:off x="2719723" y="3433073"/>
              <a:ext cx="0" cy="131590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flipH="1">
              <a:off x="2635550" y="4743584"/>
              <a:ext cx="1764791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Rectangle 27"/>
          <p:cNvSpPr/>
          <p:nvPr/>
        </p:nvSpPr>
        <p:spPr>
          <a:xfrm>
            <a:off x="3086072" y="4289882"/>
            <a:ext cx="2094663" cy="1663245"/>
          </a:xfrm>
          <a:prstGeom prst="rect">
            <a:avLst/>
          </a:prstGeom>
          <a:noFill/>
          <a:ln w="635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8" name="Straight Connector 57"/>
          <p:cNvCxnSpPr/>
          <p:nvPr/>
        </p:nvCxnSpPr>
        <p:spPr>
          <a:xfrm>
            <a:off x="967575" y="2785657"/>
            <a:ext cx="0" cy="120800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 flipH="1">
            <a:off x="957433" y="3994621"/>
            <a:ext cx="201346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val 24"/>
          <p:cNvSpPr/>
          <p:nvPr/>
        </p:nvSpPr>
        <p:spPr>
          <a:xfrm>
            <a:off x="2114821" y="3909409"/>
            <a:ext cx="160796" cy="16079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/>
          <p:cNvSpPr/>
          <p:nvPr/>
        </p:nvSpPr>
        <p:spPr>
          <a:xfrm>
            <a:off x="1492876" y="3900051"/>
            <a:ext cx="160796" cy="16079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486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3" dur="4040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54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5" dur="4040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2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8" dur="3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71" dur="3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84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8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94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500"/>
                            </p:stCondLst>
                            <p:childTnLst>
                              <p:par>
                                <p:cTn id="120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44444E-6 L -0.21042 -0.003 " pathEditMode="relative" rAng="0" ptsTypes="AA">
                                      <p:cBhvr>
                                        <p:cTn id="1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21" y="-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2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80000">
                <p:cTn id="123" repeatCount="indefinite" fill="hold" display="0">
                  <p:stCondLst>
                    <p:cond delay="indefinite"/>
                  </p:stCondLst>
                </p:cTn>
                <p:tgtEl>
                  <p:spTgt spid="39"/>
                </p:tgtEl>
              </p:cMediaNode>
            </p:video>
            <p:video>
              <p:cMediaNode vol="80000">
                <p:cTn id="124" repeatCount="indefinite" fill="hold" display="0">
                  <p:stCondLst>
                    <p:cond delay="indefinite"/>
                  </p:stCondLst>
                </p:cTn>
                <p:tgtEl>
                  <p:spTgt spid="40"/>
                </p:tgtEl>
              </p:cMediaNode>
            </p:video>
            <p:video>
              <p:cMediaNode vol="80000">
                <p:cTn id="125" fill="hold" display="0">
                  <p:stCondLst>
                    <p:cond delay="indefinite"/>
                  </p:stCondLst>
                </p:cTn>
                <p:tgtEl>
                  <p:spTgt spid="50"/>
                </p:tgtEl>
              </p:cMediaNode>
            </p:video>
            <p:video>
              <p:cMediaNode vol="80000">
                <p:cTn id="126" fill="hold" display="0">
                  <p:stCondLst>
                    <p:cond delay="indefinite"/>
                  </p:stCondLst>
                </p:cTn>
                <p:tgtEl>
                  <p:spTgt spid="51"/>
                </p:tgtEl>
              </p:cMediaNode>
            </p:video>
          </p:childTnLst>
        </p:cTn>
      </p:par>
    </p:tnLst>
    <p:bldLst>
      <p:bldP spid="12" grpId="0"/>
      <p:bldP spid="12" grpId="1"/>
      <p:bldP spid="21" grpId="0"/>
      <p:bldP spid="21" grpId="1"/>
      <p:bldP spid="42" grpId="0"/>
      <p:bldP spid="42" grpId="1"/>
      <p:bldP spid="43" grpId="0"/>
      <p:bldP spid="43" grpId="1"/>
      <p:bldP spid="44" grpId="0"/>
      <p:bldP spid="44" grpId="1"/>
      <p:bldP spid="56" grpId="0" animBg="1"/>
      <p:bldP spid="57" grpId="0" animBg="1"/>
      <p:bldP spid="41" grpId="0"/>
      <p:bldP spid="41" grpId="1"/>
      <p:bldP spid="27" grpId="0" animBg="1"/>
      <p:bldP spid="27" grpId="1" animBg="1"/>
      <p:bldP spid="28" grpId="0" animBg="1"/>
      <p:bldP spid="28" grpId="1" animBg="1"/>
      <p:bldP spid="25" grpId="0" animBg="1"/>
      <p:bldP spid="26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Phase over Time</a:t>
            </a:r>
          </a:p>
        </p:txBody>
      </p:sp>
      <p:pic>
        <p:nvPicPr>
          <p:cNvPr id="3" name="vidBig1D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951083" y="2785655"/>
            <a:ext cx="2013465" cy="1204152"/>
          </a:xfrm>
          <a:prstGeom prst="rect">
            <a:avLst/>
          </a:prstGeom>
        </p:spPr>
      </p:pic>
      <p:pic>
        <p:nvPicPr>
          <p:cNvPr id="10" name="resBig1D.avi">
            <a:hlinkClick r:id="" action="ppaction://media"/>
          </p:cNvPr>
          <p:cNvPicPr>
            <a:picLocks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832383" y="2785655"/>
            <a:ext cx="2011680" cy="1207008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3774136" y="2993593"/>
            <a:ext cx="971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Time (</a:t>
            </a:r>
            <a:r>
              <a:rPr lang="en-US" i="1" dirty="0"/>
              <a:t>t</a:t>
            </a:r>
            <a:r>
              <a:rPr lang="en-US" dirty="0"/>
              <a:t>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262755" y="1627260"/>
            <a:ext cx="22174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Phase over Time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512789" y="1627260"/>
            <a:ext cx="8114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Input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7777676" y="1627260"/>
            <a:ext cx="23198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Motion-magnified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1447067" y="4041335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Space(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</p:txBody>
      </p:sp>
      <p:cxnSp>
        <p:nvCxnSpPr>
          <p:cNvPr id="47" name="Straight Arrow Connector 46"/>
          <p:cNvCxnSpPr/>
          <p:nvPr/>
        </p:nvCxnSpPr>
        <p:spPr>
          <a:xfrm>
            <a:off x="5052503" y="2698049"/>
            <a:ext cx="330200" cy="0"/>
          </a:xfrm>
          <a:prstGeom prst="straightConnector1">
            <a:avLst/>
          </a:prstGeom>
          <a:ln w="38100">
            <a:solidFill>
              <a:schemeClr val="tx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5052503" y="4944989"/>
            <a:ext cx="330200" cy="0"/>
          </a:xfrm>
          <a:prstGeom prst="straightConnector1">
            <a:avLst/>
          </a:prstGeom>
          <a:ln w="38100">
            <a:solidFill>
              <a:schemeClr val="tx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0" name="timeMag1.wmv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3316244" y="2017844"/>
            <a:ext cx="1651878" cy="1325430"/>
          </a:xfrm>
          <a:prstGeom prst="rect">
            <a:avLst/>
          </a:prstGeom>
        </p:spPr>
      </p:pic>
      <p:pic>
        <p:nvPicPr>
          <p:cNvPr id="51" name="timeMag2.wmv">
            <a:hlinkClick r:id="" action="ppaction://media"/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link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316246" y="4268439"/>
            <a:ext cx="1660561" cy="1332397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 rot="16200000">
            <a:off x="2765529" y="2517341"/>
            <a:ext cx="9348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Radians</a:t>
            </a:r>
            <a:endParaRPr lang="en-US" dirty="0"/>
          </a:p>
        </p:txBody>
      </p:sp>
      <p:sp>
        <p:nvSpPr>
          <p:cNvPr id="52" name="TextBox 51"/>
          <p:cNvSpPr txBox="1"/>
          <p:nvPr/>
        </p:nvSpPr>
        <p:spPr>
          <a:xfrm>
            <a:off x="3813418" y="3330538"/>
            <a:ext cx="8855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Time (</a:t>
            </a:r>
            <a:r>
              <a:rPr lang="en-US" sz="1600" i="1" dirty="0"/>
              <a:t>t</a:t>
            </a:r>
            <a:r>
              <a:rPr lang="en-US" sz="1600" dirty="0"/>
              <a:t>)</a:t>
            </a:r>
            <a:endParaRPr lang="en-US" dirty="0"/>
          </a:p>
        </p:txBody>
      </p:sp>
      <p:sp>
        <p:nvSpPr>
          <p:cNvPr id="53" name="TextBox 52"/>
          <p:cNvSpPr txBox="1"/>
          <p:nvPr/>
        </p:nvSpPr>
        <p:spPr>
          <a:xfrm>
            <a:off x="3813417" y="5589471"/>
            <a:ext cx="8855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Time (</a:t>
            </a:r>
            <a:r>
              <a:rPr lang="en-US" sz="1600" i="1" dirty="0"/>
              <a:t>t</a:t>
            </a:r>
            <a:r>
              <a:rPr lang="en-US" sz="1600" dirty="0"/>
              <a:t>)</a:t>
            </a:r>
            <a:endParaRPr lang="en-US" dirty="0"/>
          </a:p>
        </p:txBody>
      </p:sp>
      <p:sp>
        <p:nvSpPr>
          <p:cNvPr id="54" name="TextBox 53"/>
          <p:cNvSpPr txBox="1"/>
          <p:nvPr/>
        </p:nvSpPr>
        <p:spPr>
          <a:xfrm rot="16200000">
            <a:off x="2765528" y="4787469"/>
            <a:ext cx="9348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Radians</a:t>
            </a:r>
            <a:endParaRPr lang="en-US" dirty="0"/>
          </a:p>
        </p:txBody>
      </p:sp>
      <p:sp>
        <p:nvSpPr>
          <p:cNvPr id="55" name="TextBox 54"/>
          <p:cNvSpPr txBox="1"/>
          <p:nvPr/>
        </p:nvSpPr>
        <p:spPr>
          <a:xfrm>
            <a:off x="8394834" y="4019020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Space(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</p:txBody>
      </p:sp>
      <p:sp>
        <p:nvSpPr>
          <p:cNvPr id="33" name="TextBox 32"/>
          <p:cNvSpPr txBox="1"/>
          <p:nvPr/>
        </p:nvSpPr>
        <p:spPr>
          <a:xfrm rot="16200000">
            <a:off x="7257479" y="3240276"/>
            <a:ext cx="949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Intensity</a:t>
            </a:r>
            <a:endParaRPr lang="en-US" dirty="0"/>
          </a:p>
        </p:txBody>
      </p:sp>
      <p:sp>
        <p:nvSpPr>
          <p:cNvPr id="37" name="TextBox 36"/>
          <p:cNvSpPr txBox="1"/>
          <p:nvPr/>
        </p:nvSpPr>
        <p:spPr>
          <a:xfrm rot="16200000">
            <a:off x="380428" y="3223076"/>
            <a:ext cx="949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Intensity</a:t>
            </a:r>
          </a:p>
        </p:txBody>
      </p:sp>
      <p:cxnSp>
        <p:nvCxnSpPr>
          <p:cNvPr id="58" name="Straight Connector 57"/>
          <p:cNvCxnSpPr/>
          <p:nvPr/>
        </p:nvCxnSpPr>
        <p:spPr>
          <a:xfrm>
            <a:off x="967575" y="2785657"/>
            <a:ext cx="0" cy="120800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 flipH="1">
            <a:off x="957433" y="3994621"/>
            <a:ext cx="201346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9" name="Group 68"/>
          <p:cNvGrpSpPr/>
          <p:nvPr/>
        </p:nvGrpSpPr>
        <p:grpSpPr>
          <a:xfrm>
            <a:off x="3310464" y="2027372"/>
            <a:ext cx="1657658" cy="1321297"/>
            <a:chOff x="5090392" y="1170120"/>
            <a:chExt cx="1657658" cy="1321297"/>
          </a:xfrm>
        </p:grpSpPr>
        <p:cxnSp>
          <p:nvCxnSpPr>
            <p:cNvPr id="60" name="Straight Connector 59"/>
            <p:cNvCxnSpPr/>
            <p:nvPr/>
          </p:nvCxnSpPr>
          <p:spPr>
            <a:xfrm>
              <a:off x="5174564" y="1170120"/>
              <a:ext cx="0" cy="132129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flipH="1">
              <a:off x="5090392" y="2485988"/>
              <a:ext cx="1657658" cy="3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" name="Group 67"/>
          <p:cNvGrpSpPr/>
          <p:nvPr/>
        </p:nvGrpSpPr>
        <p:grpSpPr>
          <a:xfrm>
            <a:off x="3316244" y="4290361"/>
            <a:ext cx="1657658" cy="1321297"/>
            <a:chOff x="5096172" y="3433109"/>
            <a:chExt cx="1657658" cy="1321297"/>
          </a:xfrm>
        </p:grpSpPr>
        <p:cxnSp>
          <p:nvCxnSpPr>
            <p:cNvPr id="62" name="Straight Connector 61"/>
            <p:cNvCxnSpPr/>
            <p:nvPr/>
          </p:nvCxnSpPr>
          <p:spPr>
            <a:xfrm>
              <a:off x="5180344" y="3433109"/>
              <a:ext cx="0" cy="132129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flipH="1">
              <a:off x="5096172" y="4748977"/>
              <a:ext cx="1657658" cy="3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0" name="Group 69"/>
          <p:cNvGrpSpPr/>
          <p:nvPr/>
        </p:nvGrpSpPr>
        <p:grpSpPr>
          <a:xfrm>
            <a:off x="7761705" y="2792007"/>
            <a:ext cx="2087492" cy="1208009"/>
            <a:chOff x="6974963" y="1928405"/>
            <a:chExt cx="2087492" cy="1208009"/>
          </a:xfrm>
        </p:grpSpPr>
        <p:cxnSp>
          <p:nvCxnSpPr>
            <p:cNvPr id="64" name="Straight Connector 63"/>
            <p:cNvCxnSpPr/>
            <p:nvPr/>
          </p:nvCxnSpPr>
          <p:spPr>
            <a:xfrm>
              <a:off x="7066277" y="1928405"/>
              <a:ext cx="0" cy="120800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flipH="1">
              <a:off x="6974963" y="3131021"/>
              <a:ext cx="2087492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1" name="Wave1.avi">
            <a:hlinkClick r:id="" action="ppaction://media"/>
          </p:cNvPr>
          <p:cNvPicPr>
            <a:picLocks noChangeAspect="1"/>
          </p:cNvPicPr>
          <p:nvPr>
            <a:videoFile r:link="rId10"/>
            <p:extLst>
              <p:ext uri="{DAA4B4D4-6D71-4841-9C94-3DE7FCFB9230}">
                <p14:media xmlns:p14="http://schemas.microsoft.com/office/powerpoint/2010/main" r:link="rId9"/>
              </p:ext>
            </p:extLst>
          </p:nvPr>
        </p:nvPicPr>
        <p:blipFill rotWithShape="1">
          <a:blip r:embed="rId19"/>
          <a:srcRect r="3903"/>
          <a:stretch>
            <a:fillRect/>
          </a:stretch>
        </p:blipFill>
        <p:spPr>
          <a:xfrm>
            <a:off x="5836354" y="2015695"/>
            <a:ext cx="1764792" cy="132119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Box 71"/>
              <p:cNvSpPr txBox="1"/>
              <p:nvPr/>
            </p:nvSpPr>
            <p:spPr>
              <a:xfrm rot="5400000">
                <a:off x="6306926" y="3503425"/>
                <a:ext cx="949499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5400" i="1">
                          <a:latin typeface="Cambria Math"/>
                        </a:rPr>
                        <m:t>…</m:t>
                      </m:r>
                    </m:oMath>
                  </m:oMathPara>
                </a14:m>
                <a:endParaRPr lang="en-US" sz="5400" dirty="0"/>
              </a:p>
            </p:txBody>
          </p:sp>
        </mc:Choice>
        <mc:Fallback xmlns="">
          <p:sp>
            <p:nvSpPr>
              <p:cNvPr id="72" name="TextBox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6306926" y="3503425"/>
                <a:ext cx="949499" cy="923330"/>
              </a:xfrm>
              <a:prstGeom prst="rect">
                <a:avLst/>
              </a:prstGeom>
              <a:blipFill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3" name="Wave2.wmv">
            <a:hlinkClick r:id="" action="ppaction://media"/>
          </p:cNvPr>
          <p:cNvPicPr>
            <a:picLocks noChangeAspect="1"/>
          </p:cNvPicPr>
          <p:nvPr>
            <a:videoFile r:link="rId12"/>
            <p:extLst>
              <p:ext uri="{DAA4B4D4-6D71-4841-9C94-3DE7FCFB9230}">
                <p14:media xmlns:p14="http://schemas.microsoft.com/office/powerpoint/2010/main" r:link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5836356" y="4289881"/>
            <a:ext cx="1756109" cy="1310216"/>
          </a:xfrm>
          <a:prstGeom prst="rect">
            <a:avLst/>
          </a:prstGeom>
        </p:spPr>
      </p:pic>
      <p:sp>
        <p:nvSpPr>
          <p:cNvPr id="74" name="TextBox 73"/>
          <p:cNvSpPr txBox="1"/>
          <p:nvPr/>
        </p:nvSpPr>
        <p:spPr>
          <a:xfrm>
            <a:off x="6294461" y="3330538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Space(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</p:txBody>
      </p:sp>
      <p:sp>
        <p:nvSpPr>
          <p:cNvPr id="75" name="TextBox 74"/>
          <p:cNvSpPr txBox="1"/>
          <p:nvPr/>
        </p:nvSpPr>
        <p:spPr>
          <a:xfrm rot="16200000">
            <a:off x="5192430" y="2513362"/>
            <a:ext cx="949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Intensity</a:t>
            </a:r>
            <a:endParaRPr lang="en-US" dirty="0"/>
          </a:p>
        </p:txBody>
      </p:sp>
      <p:sp>
        <p:nvSpPr>
          <p:cNvPr id="76" name="TextBox 75"/>
          <p:cNvSpPr txBox="1"/>
          <p:nvPr/>
        </p:nvSpPr>
        <p:spPr>
          <a:xfrm rot="16200000">
            <a:off x="5192430" y="4736158"/>
            <a:ext cx="949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Intensity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294461" y="5589471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Space(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</p:txBody>
      </p:sp>
      <p:grpSp>
        <p:nvGrpSpPr>
          <p:cNvPr id="78" name="Group 77"/>
          <p:cNvGrpSpPr/>
          <p:nvPr/>
        </p:nvGrpSpPr>
        <p:grpSpPr>
          <a:xfrm>
            <a:off x="5836357" y="2027370"/>
            <a:ext cx="1764791" cy="1315904"/>
            <a:chOff x="2644233" y="1170120"/>
            <a:chExt cx="1764791" cy="1315904"/>
          </a:xfrm>
        </p:grpSpPr>
        <p:cxnSp>
          <p:nvCxnSpPr>
            <p:cNvPr id="79" name="Straight Connector 78"/>
            <p:cNvCxnSpPr/>
            <p:nvPr/>
          </p:nvCxnSpPr>
          <p:spPr>
            <a:xfrm>
              <a:off x="2728406" y="1170120"/>
              <a:ext cx="0" cy="131590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flipH="1">
              <a:off x="2644233" y="2480631"/>
              <a:ext cx="1764791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1" name="Rectangle 80"/>
          <p:cNvSpPr/>
          <p:nvPr/>
        </p:nvSpPr>
        <p:spPr>
          <a:xfrm>
            <a:off x="5497802" y="2022042"/>
            <a:ext cx="2094663" cy="1659750"/>
          </a:xfrm>
          <a:prstGeom prst="rect">
            <a:avLst/>
          </a:prstGeom>
          <a:noFill/>
          <a:ln w="635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2" name="Group 81"/>
          <p:cNvGrpSpPr/>
          <p:nvPr/>
        </p:nvGrpSpPr>
        <p:grpSpPr>
          <a:xfrm>
            <a:off x="5834024" y="4290323"/>
            <a:ext cx="1764791" cy="1315904"/>
            <a:chOff x="2635550" y="3433073"/>
            <a:chExt cx="1764791" cy="1315904"/>
          </a:xfrm>
        </p:grpSpPr>
        <p:cxnSp>
          <p:nvCxnSpPr>
            <p:cNvPr id="83" name="Straight Connector 82"/>
            <p:cNvCxnSpPr/>
            <p:nvPr/>
          </p:nvCxnSpPr>
          <p:spPr>
            <a:xfrm>
              <a:off x="2719723" y="3433073"/>
              <a:ext cx="0" cy="131590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flipH="1">
              <a:off x="2635550" y="4743584"/>
              <a:ext cx="1764791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5" name="Rectangle 84"/>
          <p:cNvSpPr/>
          <p:nvPr/>
        </p:nvSpPr>
        <p:spPr>
          <a:xfrm>
            <a:off x="5497802" y="4289882"/>
            <a:ext cx="2094663" cy="1663245"/>
          </a:xfrm>
          <a:prstGeom prst="rect">
            <a:avLst/>
          </a:prstGeom>
          <a:noFill/>
          <a:ln w="635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TextBox 85"/>
          <p:cNvSpPr txBox="1"/>
          <p:nvPr/>
        </p:nvSpPr>
        <p:spPr>
          <a:xfrm>
            <a:off x="6019768" y="1627260"/>
            <a:ext cx="12860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Wavelets</a:t>
            </a:r>
          </a:p>
        </p:txBody>
      </p:sp>
      <p:sp>
        <p:nvSpPr>
          <p:cNvPr id="87" name="Oval 86"/>
          <p:cNvSpPr/>
          <p:nvPr/>
        </p:nvSpPr>
        <p:spPr>
          <a:xfrm>
            <a:off x="8402854" y="3925756"/>
            <a:ext cx="160796" cy="16079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Oval 87"/>
          <p:cNvSpPr/>
          <p:nvPr/>
        </p:nvSpPr>
        <p:spPr>
          <a:xfrm>
            <a:off x="9010921" y="3913266"/>
            <a:ext cx="160796" cy="16079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425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4000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7" dur="4040" fill="hold"/>
                                        <p:tgtEl>
                                          <p:spTgt spid="7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5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4040" fill="hold"/>
                                        <p:tgtEl>
                                          <p:spTgt spid="7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"/>
                            </p:stCondLst>
                            <p:childTnLst>
                              <p:par>
                                <p:cTn id="8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5" dur="40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86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80000">
                <p:cTn id="87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video>
              <p:cMediaNode vol="80000">
                <p:cTn id="88" fill="hold" display="0">
                  <p:stCondLst>
                    <p:cond delay="indefinite"/>
                  </p:stCondLst>
                </p:cTn>
                <p:tgtEl>
                  <p:spTgt spid="50"/>
                </p:tgtEl>
              </p:cMediaNode>
            </p:video>
            <p:video>
              <p:cMediaNode vol="80000">
                <p:cTn id="89" fill="hold" display="0">
                  <p:stCondLst>
                    <p:cond delay="indefinite"/>
                  </p:stCondLst>
                </p:cTn>
                <p:tgtEl>
                  <p:spTgt spid="51"/>
                </p:tgtEl>
              </p:cMediaNode>
            </p:video>
            <p:video>
              <p:cMediaNode vol="80000">
                <p:cTn id="90" repeatCount="indefinite" fill="hold" display="0">
                  <p:stCondLst>
                    <p:cond delay="indefinite"/>
                  </p:stCondLst>
                </p:cTn>
                <p:tgtEl>
                  <p:spTgt spid="71"/>
                </p:tgtEl>
              </p:cMediaNode>
            </p:video>
            <p:video>
              <p:cMediaNode vol="80000">
                <p:cTn id="91" repeatCount="indefinite" fill="hold" display="0">
                  <p:stCondLst>
                    <p:cond delay="indefinite"/>
                  </p:stCondLst>
                </p:cTn>
                <p:tgtEl>
                  <p:spTgt spid="73"/>
                </p:tgtEl>
              </p:cMediaNode>
            </p:video>
          </p:childTnLst>
        </p:cTn>
      </p:par>
    </p:tnLst>
    <p:bldLst>
      <p:bldP spid="36" grpId="0"/>
      <p:bldP spid="55" grpId="0"/>
      <p:bldP spid="33" grpId="0"/>
      <p:bldP spid="72" grpId="0"/>
      <p:bldP spid="74" grpId="0"/>
      <p:bldP spid="75" grpId="0"/>
      <p:bldP spid="76" grpId="0"/>
      <p:bldP spid="77" grpId="0"/>
      <p:bldP spid="81" grpId="0" animBg="1"/>
      <p:bldP spid="85" grpId="0" animBg="1"/>
      <p:bldP spid="86" grpId="0"/>
      <p:bldP spid="87" grpId="0" animBg="1"/>
      <p:bldP spid="88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/>
          <p:cNvSpPr/>
          <p:nvPr/>
        </p:nvSpPr>
        <p:spPr>
          <a:xfrm>
            <a:off x="1289945" y="2126650"/>
            <a:ext cx="1798438" cy="351516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2D Complex Steerable Pyramid</a:t>
            </a:r>
            <a:br>
              <a:rPr lang="en-US" dirty="0"/>
            </a:br>
            <a:r>
              <a:rPr lang="en-US" sz="2200" dirty="0"/>
              <a:t>[</a:t>
            </a:r>
            <a:r>
              <a:rPr lang="en-US" sz="2200" dirty="0" err="1"/>
              <a:t>Simoncelli</a:t>
            </a:r>
            <a:r>
              <a:rPr lang="en-US" sz="2200" dirty="0"/>
              <a:t> et al. 1992]</a:t>
            </a:r>
          </a:p>
        </p:txBody>
      </p:sp>
      <p:sp>
        <p:nvSpPr>
          <p:cNvPr id="103" name="TextBox 102"/>
          <p:cNvSpPr txBox="1"/>
          <p:nvPr/>
        </p:nvSpPr>
        <p:spPr>
          <a:xfrm>
            <a:off x="1571102" y="1718674"/>
            <a:ext cx="14109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/>
              <a:t>Filter Bank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666363" y="3575162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2</a:t>
            </a:r>
          </a:p>
        </p:txBody>
      </p:sp>
      <p:pic>
        <p:nvPicPr>
          <p:cNvPr id="72" name="Picture 7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7757" y="2351557"/>
            <a:ext cx="571787" cy="571787"/>
          </a:xfrm>
          <a:prstGeom prst="rect">
            <a:avLst/>
          </a:prstGeom>
        </p:spPr>
      </p:pic>
      <p:pic>
        <p:nvPicPr>
          <p:cNvPr id="73" name="Picture 7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639" y="2351555"/>
            <a:ext cx="559040" cy="559040"/>
          </a:xfrm>
          <a:prstGeom prst="rect">
            <a:avLst/>
          </a:prstGeom>
        </p:spPr>
      </p:pic>
      <p:pic>
        <p:nvPicPr>
          <p:cNvPr id="96" name="Picture 9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639" y="3107002"/>
            <a:ext cx="559040" cy="559040"/>
          </a:xfrm>
          <a:prstGeom prst="rect">
            <a:avLst/>
          </a:prstGeom>
        </p:spPr>
      </p:pic>
      <p:pic>
        <p:nvPicPr>
          <p:cNvPr id="97" name="Picture 9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7756" y="3107003"/>
            <a:ext cx="559040" cy="559040"/>
          </a:xfrm>
          <a:prstGeom prst="rect">
            <a:avLst/>
          </a:prstGeom>
        </p:spPr>
      </p:pic>
      <p:sp>
        <p:nvSpPr>
          <p:cNvPr id="98" name="TextBox 97"/>
          <p:cNvSpPr txBox="1"/>
          <p:nvPr/>
        </p:nvSpPr>
        <p:spPr>
          <a:xfrm>
            <a:off x="1664733" y="2058721"/>
            <a:ext cx="6046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Real</a:t>
            </a:r>
            <a:endParaRPr lang="en-US" sz="1400" dirty="0"/>
          </a:p>
        </p:txBody>
      </p:sp>
      <p:sp>
        <p:nvSpPr>
          <p:cNvPr id="99" name="TextBox 98"/>
          <p:cNvSpPr txBox="1"/>
          <p:nvPr/>
        </p:nvSpPr>
        <p:spPr>
          <a:xfrm>
            <a:off x="2363946" y="2058719"/>
            <a:ext cx="6415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err="1"/>
              <a:t>Imag</a:t>
            </a:r>
            <a:endParaRPr lang="en-US" sz="1400" dirty="0"/>
          </a:p>
        </p:txBody>
      </p:sp>
      <p:sp>
        <p:nvSpPr>
          <p:cNvPr id="100" name="TextBox 99"/>
          <p:cNvSpPr txBox="1"/>
          <p:nvPr/>
        </p:nvSpPr>
        <p:spPr>
          <a:xfrm rot="16200000">
            <a:off x="1003013" y="2806987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1</a:t>
            </a:r>
            <a:endParaRPr lang="en-US" sz="1400" dirty="0"/>
          </a:p>
        </p:txBody>
      </p:sp>
      <p:sp>
        <p:nvSpPr>
          <p:cNvPr id="101" name="TextBox 100"/>
          <p:cNvSpPr txBox="1"/>
          <p:nvPr/>
        </p:nvSpPr>
        <p:spPr>
          <a:xfrm>
            <a:off x="1670550" y="2807399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400" dirty="0"/>
              <a:t>1</a:t>
            </a:r>
          </a:p>
        </p:txBody>
      </p:sp>
      <p:cxnSp>
        <p:nvCxnSpPr>
          <p:cNvPr id="102" name="Straight Connector 101"/>
          <p:cNvCxnSpPr/>
          <p:nvPr/>
        </p:nvCxnSpPr>
        <p:spPr>
          <a:xfrm>
            <a:off x="1609197" y="2351557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4" name="Picture 6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7757" y="4040186"/>
            <a:ext cx="559041" cy="559041"/>
          </a:xfrm>
          <a:prstGeom prst="rect">
            <a:avLst/>
          </a:prstGeom>
        </p:spPr>
      </p:pic>
      <p:pic>
        <p:nvPicPr>
          <p:cNvPr id="65" name="Picture 6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639" y="4040184"/>
            <a:ext cx="559040" cy="559040"/>
          </a:xfrm>
          <a:prstGeom prst="rect">
            <a:avLst/>
          </a:prstGeom>
        </p:spPr>
      </p:pic>
      <p:pic>
        <p:nvPicPr>
          <p:cNvPr id="66" name="Picture 6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409" y="4800554"/>
            <a:ext cx="571500" cy="571500"/>
          </a:xfrm>
          <a:prstGeom prst="rect">
            <a:avLst/>
          </a:prstGeom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3082" y="4800554"/>
            <a:ext cx="571500" cy="571500"/>
          </a:xfrm>
          <a:prstGeom prst="rect">
            <a:avLst/>
          </a:prstGeom>
        </p:spPr>
      </p:pic>
      <p:sp>
        <p:nvSpPr>
          <p:cNvPr id="68" name="TextBox 67"/>
          <p:cNvSpPr txBox="1"/>
          <p:nvPr/>
        </p:nvSpPr>
        <p:spPr>
          <a:xfrm rot="16200000">
            <a:off x="1003012" y="4542448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2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1632177" y="4512117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1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1603611" y="5266975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600" dirty="0"/>
              <a:t>2</a:t>
            </a:r>
          </a:p>
        </p:txBody>
      </p:sp>
      <p:cxnSp>
        <p:nvCxnSpPr>
          <p:cNvPr id="71" name="Straight Connector 70"/>
          <p:cNvCxnSpPr/>
          <p:nvPr/>
        </p:nvCxnSpPr>
        <p:spPr>
          <a:xfrm>
            <a:off x="1609197" y="4087018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2" name="Picture 8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0633" y="2475612"/>
            <a:ext cx="2846705" cy="284670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3" name="TextBox 82"/>
              <p:cNvSpPr txBox="1"/>
              <p:nvPr/>
            </p:nvSpPr>
            <p:spPr>
              <a:xfrm rot="16200000">
                <a:off x="4215636" y="3593902"/>
                <a:ext cx="1790683" cy="3912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Frequency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/>
                          </a:rPr>
                          <m:t>𝜔</m:t>
                        </m:r>
                      </m:e>
                      <m:sub>
                        <m:r>
                          <a:rPr lang="en-US" i="1">
                            <a:latin typeface="Cambria Math"/>
                          </a:rPr>
                          <m:t>𝑦</m:t>
                        </m:r>
                      </m:sub>
                    </m:sSub>
                    <m:r>
                      <a:rPr lang="en-US" i="1">
                        <a:latin typeface="Cambria Math"/>
                      </a:rPr>
                      <m:t>)</m:t>
                    </m:r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83" name="TextBox 8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4215636" y="3593902"/>
                <a:ext cx="1790683" cy="391261"/>
              </a:xfrm>
              <a:prstGeom prst="rect">
                <a:avLst/>
              </a:prstGeom>
              <a:blipFill>
                <a:blip r:embed="rId12"/>
                <a:stretch>
                  <a:fillRect l="-7692" t="-340" r="-16923" b="-272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4" name="TextBox 83"/>
              <p:cNvSpPr txBox="1"/>
              <p:nvPr/>
            </p:nvSpPr>
            <p:spPr>
              <a:xfrm>
                <a:off x="5917344" y="5338409"/>
                <a:ext cx="17830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Frequency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/>
                          </a:rPr>
                          <m:t>𝜔</m:t>
                        </m:r>
                      </m:e>
                      <m:sub>
                        <m:r>
                          <a:rPr lang="en-US" i="1">
                            <a:latin typeface="Cambria Math"/>
                          </a:rPr>
                          <m:t>𝑥</m:t>
                        </m:r>
                      </m:sub>
                    </m:sSub>
                    <m:r>
                      <a:rPr lang="en-US" i="1">
                        <a:latin typeface="Cambria Math"/>
                      </a:rPr>
                      <m:t>)</m:t>
                    </m:r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84" name="TextBox 8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7344" y="5338409"/>
                <a:ext cx="1783052" cy="369332"/>
              </a:xfrm>
              <a:prstGeom prst="rect">
                <a:avLst/>
              </a:prstGeom>
              <a:blipFill>
                <a:blip r:embed="rId13"/>
                <a:stretch>
                  <a:fillRect l="-3082" t="-10000" r="-685" b="-2666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5" name="TextBox 84"/>
          <p:cNvSpPr txBox="1"/>
          <p:nvPr/>
        </p:nvSpPr>
        <p:spPr>
          <a:xfrm>
            <a:off x="4949035" y="1718674"/>
            <a:ext cx="36181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Idealized Transfer Functions</a:t>
            </a:r>
          </a:p>
        </p:txBody>
      </p:sp>
      <p:sp>
        <p:nvSpPr>
          <p:cNvPr id="86" name="TextBox 85"/>
          <p:cNvSpPr txBox="1"/>
          <p:nvPr/>
        </p:nvSpPr>
        <p:spPr>
          <a:xfrm>
            <a:off x="7251660" y="3460117"/>
            <a:ext cx="8547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Scale</a:t>
            </a:r>
          </a:p>
        </p:txBody>
      </p:sp>
      <p:cxnSp>
        <p:nvCxnSpPr>
          <p:cNvPr id="87" name="Straight Arrow Connector 86"/>
          <p:cNvCxnSpPr/>
          <p:nvPr/>
        </p:nvCxnSpPr>
        <p:spPr>
          <a:xfrm>
            <a:off x="6923152" y="3876699"/>
            <a:ext cx="1252384" cy="0"/>
          </a:xfrm>
          <a:prstGeom prst="straightConnector1">
            <a:avLst/>
          </a:prstGeom>
          <a:ln w="254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Box 87"/>
          <p:cNvSpPr txBox="1"/>
          <p:nvPr/>
        </p:nvSpPr>
        <p:spPr>
          <a:xfrm>
            <a:off x="6165178" y="4599224"/>
            <a:ext cx="15504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Orientation</a:t>
            </a:r>
          </a:p>
        </p:txBody>
      </p:sp>
      <p:cxnSp>
        <p:nvCxnSpPr>
          <p:cNvPr id="89" name="Straight Arrow Connector 88"/>
          <p:cNvCxnSpPr/>
          <p:nvPr/>
        </p:nvCxnSpPr>
        <p:spPr>
          <a:xfrm>
            <a:off x="3332228" y="3866755"/>
            <a:ext cx="1474773" cy="0"/>
          </a:xfrm>
          <a:prstGeom prst="straightConnector1">
            <a:avLst/>
          </a:prstGeom>
          <a:ln w="38100">
            <a:solidFill>
              <a:schemeClr val="accent1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TextBox 89"/>
          <p:cNvSpPr txBox="1"/>
          <p:nvPr/>
        </p:nvSpPr>
        <p:spPr>
          <a:xfrm>
            <a:off x="3760873" y="3345907"/>
            <a:ext cx="747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FFT</a:t>
            </a:r>
          </a:p>
        </p:txBody>
      </p:sp>
      <p:sp>
        <p:nvSpPr>
          <p:cNvPr id="91" name="Arc 90"/>
          <p:cNvSpPr/>
          <p:nvPr/>
        </p:nvSpPr>
        <p:spPr>
          <a:xfrm rot="5400000">
            <a:off x="5604058" y="2792261"/>
            <a:ext cx="2308078" cy="2449959"/>
          </a:xfrm>
          <a:prstGeom prst="arc">
            <a:avLst>
              <a:gd name="adj1" fmla="val 16200000"/>
              <a:gd name="adj2" fmla="val 2043607"/>
            </a:avLst>
          </a:prstGeom>
          <a:ln w="25400">
            <a:solidFill>
              <a:schemeClr val="bg1"/>
            </a:solidFill>
            <a:headEnd type="arrow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Freeform 91"/>
          <p:cNvSpPr/>
          <p:nvPr/>
        </p:nvSpPr>
        <p:spPr>
          <a:xfrm>
            <a:off x="2869345" y="2413368"/>
            <a:ext cx="4748023" cy="932539"/>
          </a:xfrm>
          <a:custGeom>
            <a:avLst/>
            <a:gdLst>
              <a:gd name="connsiteX0" fmla="*/ 0 w 4114800"/>
              <a:gd name="connsiteY0" fmla="*/ 75972 h 1257072"/>
              <a:gd name="connsiteX1" fmla="*/ 1841500 w 4114800"/>
              <a:gd name="connsiteY1" fmla="*/ 126772 h 1257072"/>
              <a:gd name="connsiteX2" fmla="*/ 4114800 w 4114800"/>
              <a:gd name="connsiteY2" fmla="*/ 1257072 h 1257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14800" h="1257072">
                <a:moveTo>
                  <a:pt x="0" y="75972"/>
                </a:moveTo>
                <a:cubicBezTo>
                  <a:pt x="577850" y="2947"/>
                  <a:pt x="1155700" y="-70078"/>
                  <a:pt x="1841500" y="126772"/>
                </a:cubicBezTo>
                <a:cubicBezTo>
                  <a:pt x="2527300" y="323622"/>
                  <a:pt x="3321050" y="790347"/>
                  <a:pt x="4114800" y="1257072"/>
                </a:cubicBezTo>
              </a:path>
            </a:pathLst>
          </a:custGeom>
          <a:ln w="38100">
            <a:solidFill>
              <a:schemeClr val="bg2">
                <a:lumMod val="25000"/>
              </a:schemeClr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/>
          <p:cNvSpPr txBox="1"/>
          <p:nvPr/>
        </p:nvSpPr>
        <p:spPr>
          <a:xfrm>
            <a:off x="6462361" y="2442271"/>
            <a:ext cx="10951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dirty="0" err="1">
                <a:solidFill>
                  <a:schemeClr val="bg1"/>
                </a:solidFill>
              </a:rPr>
              <a:t>Highpass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</a:rPr>
              <a:t>Residual</a:t>
            </a: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7366187" y="2715561"/>
            <a:ext cx="387424" cy="0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5354105" y="3597515"/>
            <a:ext cx="9925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dirty="0" err="1">
                <a:solidFill>
                  <a:schemeClr val="bg1"/>
                </a:solidFill>
              </a:rPr>
              <a:t>Lowpass</a:t>
            </a:r>
            <a:endParaRPr lang="en-US" sz="1600" dirty="0">
              <a:solidFill>
                <a:schemeClr val="bg1"/>
              </a:solidFill>
            </a:endParaRPr>
          </a:p>
          <a:p>
            <a:pPr algn="ctr"/>
            <a:r>
              <a:rPr lang="en-US" sz="1600" dirty="0">
                <a:solidFill>
                  <a:schemeClr val="bg1"/>
                </a:solidFill>
              </a:rPr>
              <a:t>Residual</a:t>
            </a:r>
          </a:p>
        </p:txBody>
      </p:sp>
      <p:cxnSp>
        <p:nvCxnSpPr>
          <p:cNvPr id="46" name="Straight Arrow Connector 45"/>
          <p:cNvCxnSpPr/>
          <p:nvPr/>
        </p:nvCxnSpPr>
        <p:spPr>
          <a:xfrm>
            <a:off x="6165178" y="3895576"/>
            <a:ext cx="360556" cy="3386"/>
          </a:xfrm>
          <a:prstGeom prst="straightConnector1">
            <a:avLst/>
          </a:prstGeom>
          <a:ln w="25400">
            <a:solidFill>
              <a:schemeClr val="bg1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reeform 2"/>
          <p:cNvSpPr/>
          <p:nvPr/>
        </p:nvSpPr>
        <p:spPr>
          <a:xfrm>
            <a:off x="2869346" y="4319705"/>
            <a:ext cx="3689099" cy="1500938"/>
          </a:xfrm>
          <a:custGeom>
            <a:avLst/>
            <a:gdLst>
              <a:gd name="connsiteX0" fmla="*/ 0 w 3548063"/>
              <a:gd name="connsiteY0" fmla="*/ 681038 h 1191400"/>
              <a:gd name="connsiteX1" fmla="*/ 1428750 w 3548063"/>
              <a:gd name="connsiteY1" fmla="*/ 1166813 h 1191400"/>
              <a:gd name="connsiteX2" fmla="*/ 3548063 w 3548063"/>
              <a:gd name="connsiteY2" fmla="*/ 0 h 1191400"/>
              <a:gd name="connsiteX3" fmla="*/ 3548063 w 3548063"/>
              <a:gd name="connsiteY3" fmla="*/ 0 h 1191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48063" h="1191400">
                <a:moveTo>
                  <a:pt x="0" y="681038"/>
                </a:moveTo>
                <a:cubicBezTo>
                  <a:pt x="418703" y="980678"/>
                  <a:pt x="837406" y="1280319"/>
                  <a:pt x="1428750" y="1166813"/>
                </a:cubicBezTo>
                <a:cubicBezTo>
                  <a:pt x="2020094" y="1053307"/>
                  <a:pt x="3548063" y="0"/>
                  <a:pt x="3548063" y="0"/>
                </a:cubicBezTo>
                <a:lnTo>
                  <a:pt x="3548063" y="0"/>
                </a:lnTo>
              </a:path>
            </a:pathLst>
          </a:custGeom>
          <a:ln w="38100">
            <a:solidFill>
              <a:schemeClr val="bg2">
                <a:lumMod val="25000"/>
              </a:schemeClr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652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" grpId="0"/>
      <p:bldP spid="88" grpId="0"/>
      <p:bldP spid="91" grpId="0" animBg="1"/>
      <p:bldP spid="92" grpId="0" animBg="1"/>
      <p:bldP spid="41" grpId="0"/>
      <p:bldP spid="45" grpId="0"/>
      <p:bldP spid="3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Complex Steerable Pyramid Decomposition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2957374"/>
            <a:ext cx="958856" cy="958856"/>
          </a:xfrm>
          <a:prstGeom prst="rect">
            <a:avLst/>
          </a:prstGeom>
        </p:spPr>
      </p:pic>
      <p:cxnSp>
        <p:nvCxnSpPr>
          <p:cNvPr id="14" name="Straight Arrow Connector 13"/>
          <p:cNvCxnSpPr>
            <a:stCxn id="5" idx="3"/>
          </p:cNvCxnSpPr>
          <p:nvPr/>
        </p:nvCxnSpPr>
        <p:spPr>
          <a:xfrm>
            <a:off x="2482858" y="3436802"/>
            <a:ext cx="218613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9" name="Group 268"/>
          <p:cNvGrpSpPr/>
          <p:nvPr/>
        </p:nvGrpSpPr>
        <p:grpSpPr>
          <a:xfrm>
            <a:off x="4605717" y="1478900"/>
            <a:ext cx="1095172" cy="3594076"/>
            <a:chOff x="3081717" y="621650"/>
            <a:chExt cx="1095172" cy="3594076"/>
          </a:xfrm>
        </p:grpSpPr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5254" y="1871253"/>
              <a:ext cx="846759" cy="846759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1675" y="2958548"/>
              <a:ext cx="533916" cy="533916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27396" y="3681810"/>
              <a:ext cx="533916" cy="533916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5254" y="966628"/>
              <a:ext cx="838200" cy="838200"/>
            </a:xfrm>
            <a:prstGeom prst="rect">
              <a:avLst/>
            </a:prstGeom>
          </p:spPr>
        </p:pic>
        <p:sp>
          <p:nvSpPr>
            <p:cNvPr id="30" name="TextBox 29"/>
            <p:cNvSpPr txBox="1"/>
            <p:nvPr/>
          </p:nvSpPr>
          <p:spPr>
            <a:xfrm>
              <a:off x="3081717" y="621650"/>
              <a:ext cx="109517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/>
                <a:t>Amplitude</a:t>
              </a:r>
            </a:p>
          </p:txBody>
        </p:sp>
      </p:grpSp>
      <p:sp>
        <p:nvSpPr>
          <p:cNvPr id="41" name="TextBox 40"/>
          <p:cNvSpPr txBox="1"/>
          <p:nvPr/>
        </p:nvSpPr>
        <p:spPr>
          <a:xfrm>
            <a:off x="4942908" y="5208627"/>
            <a:ext cx="13003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Sub-bands</a:t>
            </a:r>
          </a:p>
        </p:txBody>
      </p:sp>
      <p:cxnSp>
        <p:nvCxnSpPr>
          <p:cNvPr id="16" name="Straight Arrow Connector 15"/>
          <p:cNvCxnSpPr>
            <a:endCxn id="25" idx="1"/>
          </p:cNvCxnSpPr>
          <p:nvPr/>
        </p:nvCxnSpPr>
        <p:spPr>
          <a:xfrm>
            <a:off x="4362086" y="2242978"/>
            <a:ext cx="337168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endCxn id="22" idx="1"/>
          </p:cNvCxnSpPr>
          <p:nvPr/>
        </p:nvCxnSpPr>
        <p:spPr>
          <a:xfrm>
            <a:off x="4327252" y="3151883"/>
            <a:ext cx="372002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endCxn id="23" idx="1"/>
          </p:cNvCxnSpPr>
          <p:nvPr/>
        </p:nvCxnSpPr>
        <p:spPr>
          <a:xfrm flipV="1">
            <a:off x="4366365" y="4082758"/>
            <a:ext cx="489310" cy="3701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endCxn id="24" idx="1"/>
          </p:cNvCxnSpPr>
          <p:nvPr/>
        </p:nvCxnSpPr>
        <p:spPr>
          <a:xfrm>
            <a:off x="4362086" y="4806018"/>
            <a:ext cx="48931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TextBox 102"/>
          <p:cNvSpPr txBox="1"/>
          <p:nvPr/>
        </p:nvSpPr>
        <p:spPr>
          <a:xfrm>
            <a:off x="2996521" y="1470157"/>
            <a:ext cx="14109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/>
              <a:t>Filter Bank</a:t>
            </a:r>
          </a:p>
        </p:txBody>
      </p:sp>
      <p:sp>
        <p:nvSpPr>
          <p:cNvPr id="60" name="Rectangle 59"/>
          <p:cNvSpPr/>
          <p:nvPr/>
        </p:nvSpPr>
        <p:spPr>
          <a:xfrm>
            <a:off x="2715364" y="1878133"/>
            <a:ext cx="1798438" cy="351516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TextBox 60"/>
          <p:cNvSpPr txBox="1"/>
          <p:nvPr/>
        </p:nvSpPr>
        <p:spPr>
          <a:xfrm>
            <a:off x="3091782" y="3326645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2</a:t>
            </a:r>
          </a:p>
        </p:txBody>
      </p:sp>
      <p:pic>
        <p:nvPicPr>
          <p:cNvPr id="72" name="Picture 7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3176" y="2103040"/>
            <a:ext cx="571787" cy="571787"/>
          </a:xfrm>
          <a:prstGeom prst="rect">
            <a:avLst/>
          </a:prstGeom>
        </p:spPr>
      </p:pic>
      <p:pic>
        <p:nvPicPr>
          <p:cNvPr id="73" name="Picture 7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2058" y="2103038"/>
            <a:ext cx="559040" cy="559040"/>
          </a:xfrm>
          <a:prstGeom prst="rect">
            <a:avLst/>
          </a:prstGeom>
        </p:spPr>
      </p:pic>
      <p:pic>
        <p:nvPicPr>
          <p:cNvPr id="96" name="Picture 9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2058" y="2858485"/>
            <a:ext cx="559040" cy="559040"/>
          </a:xfrm>
          <a:prstGeom prst="rect">
            <a:avLst/>
          </a:prstGeom>
        </p:spPr>
      </p:pic>
      <p:pic>
        <p:nvPicPr>
          <p:cNvPr id="97" name="Picture 9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3175" y="2858486"/>
            <a:ext cx="559040" cy="559040"/>
          </a:xfrm>
          <a:prstGeom prst="rect">
            <a:avLst/>
          </a:prstGeom>
        </p:spPr>
      </p:pic>
      <p:sp>
        <p:nvSpPr>
          <p:cNvPr id="98" name="TextBox 97"/>
          <p:cNvSpPr txBox="1"/>
          <p:nvPr/>
        </p:nvSpPr>
        <p:spPr>
          <a:xfrm>
            <a:off x="3090152" y="1810204"/>
            <a:ext cx="6046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Real</a:t>
            </a:r>
            <a:endParaRPr lang="en-US" sz="1400" dirty="0"/>
          </a:p>
        </p:txBody>
      </p:sp>
      <p:sp>
        <p:nvSpPr>
          <p:cNvPr id="99" name="TextBox 98"/>
          <p:cNvSpPr txBox="1"/>
          <p:nvPr/>
        </p:nvSpPr>
        <p:spPr>
          <a:xfrm>
            <a:off x="3789365" y="1810202"/>
            <a:ext cx="6415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err="1"/>
              <a:t>Imag</a:t>
            </a:r>
            <a:endParaRPr lang="en-US" sz="1400" dirty="0"/>
          </a:p>
        </p:txBody>
      </p:sp>
      <p:sp>
        <p:nvSpPr>
          <p:cNvPr id="100" name="TextBox 99"/>
          <p:cNvSpPr txBox="1"/>
          <p:nvPr/>
        </p:nvSpPr>
        <p:spPr>
          <a:xfrm rot="16200000">
            <a:off x="2428432" y="2558470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1</a:t>
            </a:r>
            <a:endParaRPr lang="en-US" sz="1400" dirty="0"/>
          </a:p>
        </p:txBody>
      </p:sp>
      <p:sp>
        <p:nvSpPr>
          <p:cNvPr id="101" name="TextBox 100"/>
          <p:cNvSpPr txBox="1"/>
          <p:nvPr/>
        </p:nvSpPr>
        <p:spPr>
          <a:xfrm>
            <a:off x="3095969" y="2558882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400" dirty="0"/>
              <a:t>1</a:t>
            </a:r>
          </a:p>
        </p:txBody>
      </p:sp>
      <p:cxnSp>
        <p:nvCxnSpPr>
          <p:cNvPr id="102" name="Straight Connector 101"/>
          <p:cNvCxnSpPr/>
          <p:nvPr/>
        </p:nvCxnSpPr>
        <p:spPr>
          <a:xfrm>
            <a:off x="3034616" y="2103040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4" name="Picture 6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3176" y="3791669"/>
            <a:ext cx="559041" cy="559041"/>
          </a:xfrm>
          <a:prstGeom prst="rect">
            <a:avLst/>
          </a:prstGeom>
        </p:spPr>
      </p:pic>
      <p:pic>
        <p:nvPicPr>
          <p:cNvPr id="65" name="Picture 6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2058" y="3791667"/>
            <a:ext cx="559040" cy="559040"/>
          </a:xfrm>
          <a:prstGeom prst="rect">
            <a:avLst/>
          </a:prstGeom>
        </p:spPr>
      </p:pic>
      <p:pic>
        <p:nvPicPr>
          <p:cNvPr id="66" name="Picture 65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5828" y="4552037"/>
            <a:ext cx="571500" cy="571500"/>
          </a:xfrm>
          <a:prstGeom prst="rect">
            <a:avLst/>
          </a:prstGeom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8501" y="4552037"/>
            <a:ext cx="571500" cy="571500"/>
          </a:xfrm>
          <a:prstGeom prst="rect">
            <a:avLst/>
          </a:prstGeom>
        </p:spPr>
      </p:pic>
      <p:sp>
        <p:nvSpPr>
          <p:cNvPr id="68" name="TextBox 67"/>
          <p:cNvSpPr txBox="1"/>
          <p:nvPr/>
        </p:nvSpPr>
        <p:spPr>
          <a:xfrm rot="16200000">
            <a:off x="2428431" y="4293931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2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3057596" y="4263600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1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3029030" y="5018458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600" dirty="0"/>
              <a:t>2</a:t>
            </a:r>
          </a:p>
        </p:txBody>
      </p:sp>
      <p:cxnSp>
        <p:nvCxnSpPr>
          <p:cNvPr id="71" name="Straight Connector 70"/>
          <p:cNvCxnSpPr/>
          <p:nvPr/>
        </p:nvCxnSpPr>
        <p:spPr>
          <a:xfrm>
            <a:off x="3034616" y="3838501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0" name="Group 269"/>
          <p:cNvGrpSpPr/>
          <p:nvPr/>
        </p:nvGrpSpPr>
        <p:grpSpPr>
          <a:xfrm>
            <a:off x="5600146" y="1485324"/>
            <a:ext cx="873986" cy="3587652"/>
            <a:chOff x="4076146" y="628074"/>
            <a:chExt cx="873986" cy="3587652"/>
          </a:xfrm>
        </p:grpSpPr>
        <p:sp>
          <p:nvSpPr>
            <p:cNvPr id="31" name="TextBox 30"/>
            <p:cNvSpPr txBox="1"/>
            <p:nvPr/>
          </p:nvSpPr>
          <p:spPr>
            <a:xfrm>
              <a:off x="4185179" y="628074"/>
              <a:ext cx="76495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/>
                <a:t>Phase</a:t>
              </a:r>
            </a:p>
          </p:txBody>
        </p:sp>
        <p:pic>
          <p:nvPicPr>
            <p:cNvPr id="27" name="Picture 26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6146" y="1860575"/>
              <a:ext cx="846759" cy="846759"/>
            </a:xfrm>
            <a:prstGeom prst="rect">
              <a:avLst/>
            </a:prstGeom>
          </p:spPr>
        </p:pic>
        <p:pic>
          <p:nvPicPr>
            <p:cNvPr id="28" name="Picture 27"/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32567" y="2949022"/>
              <a:ext cx="533916" cy="533916"/>
            </a:xfrm>
            <a:prstGeom prst="rect">
              <a:avLst/>
            </a:prstGeom>
          </p:spPr>
        </p:pic>
        <p:pic>
          <p:nvPicPr>
            <p:cNvPr id="29" name="Picture 28"/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32567" y="3681810"/>
              <a:ext cx="533916" cy="533916"/>
            </a:xfrm>
            <a:prstGeom prst="rect">
              <a:avLst/>
            </a:prstGeom>
          </p:spPr>
        </p:pic>
        <p:pic>
          <p:nvPicPr>
            <p:cNvPr id="26" name="Picture 25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6146" y="966628"/>
              <a:ext cx="838200" cy="838200"/>
            </a:xfrm>
            <a:prstGeom prst="rect">
              <a:avLst/>
            </a:prstGeom>
          </p:spPr>
        </p:pic>
      </p:grpSp>
      <p:sp>
        <p:nvSpPr>
          <p:cNvPr id="107" name="Oval 106"/>
          <p:cNvSpPr/>
          <p:nvPr/>
        </p:nvSpPr>
        <p:spPr>
          <a:xfrm>
            <a:off x="5347212" y="2064700"/>
            <a:ext cx="76200" cy="76676"/>
          </a:xfrm>
          <a:prstGeom prst="ellipse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/>
          <p:nvPr/>
        </p:nvSpPr>
        <p:spPr>
          <a:xfrm>
            <a:off x="6220933" y="2063983"/>
            <a:ext cx="76200" cy="76676"/>
          </a:xfrm>
          <a:prstGeom prst="ellipse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2" name="Picture 61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4825" y="3328844"/>
            <a:ext cx="1059289" cy="1147952"/>
          </a:xfrm>
          <a:prstGeom prst="rect">
            <a:avLst/>
          </a:prstGeom>
        </p:spPr>
      </p:pic>
      <p:pic>
        <p:nvPicPr>
          <p:cNvPr id="63" name="Picture 62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4960" y="3328322"/>
            <a:ext cx="1077729" cy="1167936"/>
          </a:xfrm>
          <a:prstGeom prst="rect">
            <a:avLst/>
          </a:prstGeom>
        </p:spPr>
      </p:pic>
      <p:sp>
        <p:nvSpPr>
          <p:cNvPr id="74" name="TextBox 73"/>
          <p:cNvSpPr txBox="1"/>
          <p:nvPr/>
        </p:nvSpPr>
        <p:spPr>
          <a:xfrm>
            <a:off x="7016236" y="2302512"/>
            <a:ext cx="10951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dirty="0"/>
              <a:t>Amplitude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8845273" y="2308708"/>
            <a:ext cx="7649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Phase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6" name="TextBox 75"/>
              <p:cNvSpPr txBox="1"/>
              <p:nvPr/>
            </p:nvSpPr>
            <p:spPr>
              <a:xfrm>
                <a:off x="7424201" y="2664768"/>
                <a:ext cx="562205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200" i="1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76" name="TextBox 7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24201" y="2664768"/>
                <a:ext cx="562205" cy="584775"/>
              </a:xfrm>
              <a:prstGeom prst="rect">
                <a:avLst/>
              </a:prstGeom>
              <a:blipFill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7" name="TextBox 76"/>
              <p:cNvSpPr txBox="1"/>
              <p:nvPr/>
            </p:nvSpPr>
            <p:spPr>
              <a:xfrm>
                <a:off x="8764248" y="2652021"/>
                <a:ext cx="882614" cy="6038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sz="32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3200" i="1">
                              <a:latin typeface="Cambria Math"/>
                            </a:rPr>
                            <m:t>𝑒</m:t>
                          </m:r>
                        </m:e>
                        <m:sup>
                          <m:r>
                            <a:rPr lang="en-US" sz="3200" i="1">
                              <a:latin typeface="Cambria Math"/>
                            </a:rPr>
                            <m:t>𝑖</m:t>
                          </m:r>
                          <m:r>
                            <a:rPr lang="en-US" sz="3200" i="1">
                              <a:latin typeface="Cambria Math"/>
                            </a:rPr>
                            <m:t>𝜙</m:t>
                          </m:r>
                        </m:sup>
                      </m:sSup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77" name="TextBox 7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64248" y="2652021"/>
                <a:ext cx="882614" cy="603883"/>
              </a:xfrm>
              <a:prstGeom prst="rect">
                <a:avLst/>
              </a:prstGeom>
              <a:blipFill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Box 77"/>
              <p:cNvSpPr txBox="1"/>
              <p:nvPr/>
            </p:nvSpPr>
            <p:spPr>
              <a:xfrm>
                <a:off x="8132810" y="2664767"/>
                <a:ext cx="591829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200" i="1">
                          <a:latin typeface="Cambria Math"/>
                        </a:rPr>
                        <m:t>×</m:t>
                      </m:r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78" name="TextBox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32810" y="2664767"/>
                <a:ext cx="591829" cy="584775"/>
              </a:xfrm>
              <a:prstGeom prst="rect">
                <a:avLst/>
              </a:prstGeom>
              <a:blipFill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19826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107" grpId="0" animBg="1"/>
      <p:bldP spid="108" grpId="0" animBg="1"/>
      <p:bldP spid="74" grpId="0"/>
      <p:bldP spid="75" grpId="0"/>
      <p:bldP spid="76" grpId="0"/>
      <p:bldP spid="77" grpId="0"/>
      <p:bldP spid="78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Phase over Time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2957374"/>
            <a:ext cx="958856" cy="958856"/>
          </a:xfrm>
          <a:prstGeom prst="rect">
            <a:avLst/>
          </a:prstGeom>
        </p:spPr>
      </p:pic>
      <p:cxnSp>
        <p:nvCxnSpPr>
          <p:cNvPr id="14" name="Straight Arrow Connector 13"/>
          <p:cNvCxnSpPr>
            <a:stCxn id="5" idx="3"/>
          </p:cNvCxnSpPr>
          <p:nvPr/>
        </p:nvCxnSpPr>
        <p:spPr>
          <a:xfrm>
            <a:off x="1720858" y="3436802"/>
            <a:ext cx="218613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9" name="Group 268"/>
          <p:cNvGrpSpPr/>
          <p:nvPr/>
        </p:nvGrpSpPr>
        <p:grpSpPr>
          <a:xfrm>
            <a:off x="3843717" y="1478900"/>
            <a:ext cx="1095172" cy="3594076"/>
            <a:chOff x="3081717" y="621650"/>
            <a:chExt cx="1095172" cy="3594076"/>
          </a:xfrm>
        </p:grpSpPr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5254" y="1871253"/>
              <a:ext cx="846759" cy="846759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1675" y="2958548"/>
              <a:ext cx="533916" cy="533916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27396" y="3681810"/>
              <a:ext cx="533916" cy="533916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5254" y="966628"/>
              <a:ext cx="838200" cy="838200"/>
            </a:xfrm>
            <a:prstGeom prst="rect">
              <a:avLst/>
            </a:prstGeom>
          </p:spPr>
        </p:pic>
        <p:sp>
          <p:nvSpPr>
            <p:cNvPr id="30" name="TextBox 29"/>
            <p:cNvSpPr txBox="1"/>
            <p:nvPr/>
          </p:nvSpPr>
          <p:spPr>
            <a:xfrm>
              <a:off x="3081717" y="621650"/>
              <a:ext cx="109517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/>
                <a:t>Amplitude</a:t>
              </a:r>
            </a:p>
          </p:txBody>
        </p:sp>
      </p:grpSp>
      <p:sp>
        <p:nvSpPr>
          <p:cNvPr id="41" name="TextBox 40"/>
          <p:cNvSpPr txBox="1"/>
          <p:nvPr/>
        </p:nvSpPr>
        <p:spPr>
          <a:xfrm>
            <a:off x="4180908" y="5208627"/>
            <a:ext cx="13003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Sub-bands</a:t>
            </a:r>
          </a:p>
        </p:txBody>
      </p:sp>
      <p:cxnSp>
        <p:nvCxnSpPr>
          <p:cNvPr id="16" name="Straight Arrow Connector 15"/>
          <p:cNvCxnSpPr>
            <a:endCxn id="25" idx="1"/>
          </p:cNvCxnSpPr>
          <p:nvPr/>
        </p:nvCxnSpPr>
        <p:spPr>
          <a:xfrm>
            <a:off x="3600086" y="2242978"/>
            <a:ext cx="337168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endCxn id="22" idx="1"/>
          </p:cNvCxnSpPr>
          <p:nvPr/>
        </p:nvCxnSpPr>
        <p:spPr>
          <a:xfrm>
            <a:off x="3565252" y="3151883"/>
            <a:ext cx="372002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endCxn id="23" idx="1"/>
          </p:cNvCxnSpPr>
          <p:nvPr/>
        </p:nvCxnSpPr>
        <p:spPr>
          <a:xfrm flipV="1">
            <a:off x="3604365" y="4082758"/>
            <a:ext cx="489310" cy="3701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endCxn id="24" idx="1"/>
          </p:cNvCxnSpPr>
          <p:nvPr/>
        </p:nvCxnSpPr>
        <p:spPr>
          <a:xfrm>
            <a:off x="3600086" y="4806018"/>
            <a:ext cx="48931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TextBox 102"/>
          <p:cNvSpPr txBox="1"/>
          <p:nvPr/>
        </p:nvSpPr>
        <p:spPr>
          <a:xfrm>
            <a:off x="2234521" y="1470157"/>
            <a:ext cx="14109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/>
              <a:t>Filter Bank</a:t>
            </a:r>
          </a:p>
        </p:txBody>
      </p:sp>
      <p:sp>
        <p:nvSpPr>
          <p:cNvPr id="60" name="Rectangle 59"/>
          <p:cNvSpPr/>
          <p:nvPr/>
        </p:nvSpPr>
        <p:spPr>
          <a:xfrm>
            <a:off x="1953364" y="1878133"/>
            <a:ext cx="1798438" cy="351516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TextBox 60"/>
          <p:cNvSpPr txBox="1"/>
          <p:nvPr/>
        </p:nvSpPr>
        <p:spPr>
          <a:xfrm>
            <a:off x="2329782" y="3326645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2</a:t>
            </a:r>
          </a:p>
        </p:txBody>
      </p:sp>
      <p:pic>
        <p:nvPicPr>
          <p:cNvPr id="72" name="Picture 7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1176" y="2103040"/>
            <a:ext cx="571787" cy="571787"/>
          </a:xfrm>
          <a:prstGeom prst="rect">
            <a:avLst/>
          </a:prstGeom>
        </p:spPr>
      </p:pic>
      <p:pic>
        <p:nvPicPr>
          <p:cNvPr id="73" name="Picture 7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058" y="2103038"/>
            <a:ext cx="559040" cy="559040"/>
          </a:xfrm>
          <a:prstGeom prst="rect">
            <a:avLst/>
          </a:prstGeom>
        </p:spPr>
      </p:pic>
      <p:pic>
        <p:nvPicPr>
          <p:cNvPr id="96" name="Picture 9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058" y="2858485"/>
            <a:ext cx="559040" cy="559040"/>
          </a:xfrm>
          <a:prstGeom prst="rect">
            <a:avLst/>
          </a:prstGeom>
        </p:spPr>
      </p:pic>
      <p:pic>
        <p:nvPicPr>
          <p:cNvPr id="97" name="Picture 9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1175" y="2858486"/>
            <a:ext cx="559040" cy="559040"/>
          </a:xfrm>
          <a:prstGeom prst="rect">
            <a:avLst/>
          </a:prstGeom>
        </p:spPr>
      </p:pic>
      <p:sp>
        <p:nvSpPr>
          <p:cNvPr id="98" name="TextBox 97"/>
          <p:cNvSpPr txBox="1"/>
          <p:nvPr/>
        </p:nvSpPr>
        <p:spPr>
          <a:xfrm>
            <a:off x="2328152" y="1810204"/>
            <a:ext cx="6046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Real</a:t>
            </a:r>
            <a:endParaRPr lang="en-US" sz="1400" dirty="0"/>
          </a:p>
        </p:txBody>
      </p:sp>
      <p:sp>
        <p:nvSpPr>
          <p:cNvPr id="99" name="TextBox 98"/>
          <p:cNvSpPr txBox="1"/>
          <p:nvPr/>
        </p:nvSpPr>
        <p:spPr>
          <a:xfrm>
            <a:off x="3027365" y="1810202"/>
            <a:ext cx="6415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err="1"/>
              <a:t>Imag</a:t>
            </a:r>
            <a:endParaRPr lang="en-US" sz="1400" dirty="0"/>
          </a:p>
        </p:txBody>
      </p:sp>
      <p:sp>
        <p:nvSpPr>
          <p:cNvPr id="100" name="TextBox 99"/>
          <p:cNvSpPr txBox="1"/>
          <p:nvPr/>
        </p:nvSpPr>
        <p:spPr>
          <a:xfrm rot="16200000">
            <a:off x="1666432" y="2558470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1</a:t>
            </a:r>
            <a:endParaRPr lang="en-US" sz="1400" dirty="0"/>
          </a:p>
        </p:txBody>
      </p:sp>
      <p:sp>
        <p:nvSpPr>
          <p:cNvPr id="101" name="TextBox 100"/>
          <p:cNvSpPr txBox="1"/>
          <p:nvPr/>
        </p:nvSpPr>
        <p:spPr>
          <a:xfrm>
            <a:off x="2333969" y="2558882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400" dirty="0"/>
              <a:t>1</a:t>
            </a:r>
          </a:p>
        </p:txBody>
      </p:sp>
      <p:cxnSp>
        <p:nvCxnSpPr>
          <p:cNvPr id="102" name="Straight Connector 101"/>
          <p:cNvCxnSpPr/>
          <p:nvPr/>
        </p:nvCxnSpPr>
        <p:spPr>
          <a:xfrm>
            <a:off x="2272616" y="2103040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4" name="Picture 6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1176" y="3791669"/>
            <a:ext cx="559041" cy="559041"/>
          </a:xfrm>
          <a:prstGeom prst="rect">
            <a:avLst/>
          </a:prstGeom>
        </p:spPr>
      </p:pic>
      <p:pic>
        <p:nvPicPr>
          <p:cNvPr id="65" name="Picture 6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058" y="3791667"/>
            <a:ext cx="559040" cy="559040"/>
          </a:xfrm>
          <a:prstGeom prst="rect">
            <a:avLst/>
          </a:prstGeom>
        </p:spPr>
      </p:pic>
      <p:pic>
        <p:nvPicPr>
          <p:cNvPr id="66" name="Picture 65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3828" y="4552037"/>
            <a:ext cx="571500" cy="571500"/>
          </a:xfrm>
          <a:prstGeom prst="rect">
            <a:avLst/>
          </a:prstGeom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6501" y="4552037"/>
            <a:ext cx="571500" cy="571500"/>
          </a:xfrm>
          <a:prstGeom prst="rect">
            <a:avLst/>
          </a:prstGeom>
        </p:spPr>
      </p:pic>
      <p:sp>
        <p:nvSpPr>
          <p:cNvPr id="68" name="TextBox 67"/>
          <p:cNvSpPr txBox="1"/>
          <p:nvPr/>
        </p:nvSpPr>
        <p:spPr>
          <a:xfrm rot="16200000">
            <a:off x="1666431" y="4293931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2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2295596" y="4263600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1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2267030" y="5018458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600" dirty="0"/>
              <a:t>2</a:t>
            </a:r>
          </a:p>
        </p:txBody>
      </p:sp>
      <p:cxnSp>
        <p:nvCxnSpPr>
          <p:cNvPr id="71" name="Straight Connector 70"/>
          <p:cNvCxnSpPr/>
          <p:nvPr/>
        </p:nvCxnSpPr>
        <p:spPr>
          <a:xfrm>
            <a:off x="2272616" y="3838501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0" name="Group 269"/>
          <p:cNvGrpSpPr/>
          <p:nvPr/>
        </p:nvGrpSpPr>
        <p:grpSpPr>
          <a:xfrm>
            <a:off x="4838146" y="1485324"/>
            <a:ext cx="873986" cy="3587652"/>
            <a:chOff x="4076146" y="628074"/>
            <a:chExt cx="873986" cy="3587652"/>
          </a:xfrm>
        </p:grpSpPr>
        <p:sp>
          <p:nvSpPr>
            <p:cNvPr id="31" name="TextBox 30"/>
            <p:cNvSpPr txBox="1"/>
            <p:nvPr/>
          </p:nvSpPr>
          <p:spPr>
            <a:xfrm>
              <a:off x="4185179" y="628074"/>
              <a:ext cx="76495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/>
                <a:t>Phase</a:t>
              </a:r>
            </a:p>
          </p:txBody>
        </p:sp>
        <p:pic>
          <p:nvPicPr>
            <p:cNvPr id="27" name="Picture 26"/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6146" y="1860575"/>
              <a:ext cx="846759" cy="846759"/>
            </a:xfrm>
            <a:prstGeom prst="rect">
              <a:avLst/>
            </a:prstGeom>
          </p:spPr>
        </p:pic>
        <p:pic>
          <p:nvPicPr>
            <p:cNvPr id="28" name="Picture 27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32567" y="2949022"/>
              <a:ext cx="533916" cy="533916"/>
            </a:xfrm>
            <a:prstGeom prst="rect">
              <a:avLst/>
            </a:prstGeom>
          </p:spPr>
        </p:pic>
        <p:pic>
          <p:nvPicPr>
            <p:cNvPr id="29" name="Picture 28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32567" y="3681810"/>
              <a:ext cx="533916" cy="533916"/>
            </a:xfrm>
            <a:prstGeom prst="rect">
              <a:avLst/>
            </a:prstGeom>
          </p:spPr>
        </p:pic>
        <p:pic>
          <p:nvPicPr>
            <p:cNvPr id="26" name="Picture 25"/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6146" y="966628"/>
              <a:ext cx="838200" cy="838200"/>
            </a:xfrm>
            <a:prstGeom prst="rect">
              <a:avLst/>
            </a:prstGeom>
          </p:spPr>
        </p:pic>
      </p:grpSp>
      <p:sp>
        <p:nvSpPr>
          <p:cNvPr id="107" name="Oval 106"/>
          <p:cNvSpPr/>
          <p:nvPr/>
        </p:nvSpPr>
        <p:spPr>
          <a:xfrm>
            <a:off x="4585212" y="2064700"/>
            <a:ext cx="76200" cy="76676"/>
          </a:xfrm>
          <a:prstGeom prst="ellipse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/>
          <p:nvPr/>
        </p:nvSpPr>
        <p:spPr>
          <a:xfrm>
            <a:off x="5458933" y="2063983"/>
            <a:ext cx="76200" cy="76676"/>
          </a:xfrm>
          <a:prstGeom prst="ellipse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0" name="BPMag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22"/>
          <a:srcRect l="726" t="-1263" r="1115" b="1263"/>
          <a:stretch/>
        </p:blipFill>
        <p:spPr>
          <a:xfrm>
            <a:off x="6214194" y="4219434"/>
            <a:ext cx="2926080" cy="1447798"/>
          </a:xfrm>
          <a:prstGeom prst="rect">
            <a:avLst/>
          </a:prstGeom>
        </p:spPr>
      </p:pic>
      <p:sp>
        <p:nvSpPr>
          <p:cNvPr id="113" name="Rectangle 112"/>
          <p:cNvSpPr/>
          <p:nvPr/>
        </p:nvSpPr>
        <p:spPr>
          <a:xfrm>
            <a:off x="6069797" y="4452953"/>
            <a:ext cx="295275" cy="987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Rectangle 113"/>
          <p:cNvSpPr/>
          <p:nvPr/>
        </p:nvSpPr>
        <p:spPr>
          <a:xfrm rot="5400000">
            <a:off x="7565714" y="3400930"/>
            <a:ext cx="295275" cy="17992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TextBox 114"/>
          <p:cNvSpPr txBox="1"/>
          <p:nvPr/>
        </p:nvSpPr>
        <p:spPr>
          <a:xfrm rot="16200000">
            <a:off x="5814726" y="4731732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Phase </a:t>
            </a:r>
          </a:p>
        </p:txBody>
      </p:sp>
      <p:sp>
        <p:nvSpPr>
          <p:cNvPr id="117" name="Rectangle 116"/>
          <p:cNvSpPr/>
          <p:nvPr/>
        </p:nvSpPr>
        <p:spPr>
          <a:xfrm rot="5400000">
            <a:off x="7722204" y="5199026"/>
            <a:ext cx="295275" cy="987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7" name="Picture 126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0008" y="1968843"/>
            <a:ext cx="2980266" cy="1447799"/>
          </a:xfrm>
          <a:prstGeom prst="rect">
            <a:avLst/>
          </a:prstGeom>
        </p:spPr>
      </p:pic>
      <p:sp>
        <p:nvSpPr>
          <p:cNvPr id="128" name="Rectangle 127"/>
          <p:cNvSpPr/>
          <p:nvPr/>
        </p:nvSpPr>
        <p:spPr>
          <a:xfrm rot="5400000">
            <a:off x="7651820" y="1134097"/>
            <a:ext cx="295275" cy="17992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Rectangle 128"/>
          <p:cNvSpPr/>
          <p:nvPr/>
        </p:nvSpPr>
        <p:spPr>
          <a:xfrm rot="5400000">
            <a:off x="7632773" y="2521783"/>
            <a:ext cx="295275" cy="17992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0" name="TextBox 129"/>
          <p:cNvSpPr txBox="1"/>
          <p:nvPr/>
        </p:nvSpPr>
        <p:spPr>
          <a:xfrm>
            <a:off x="7312541" y="3174823"/>
            <a:ext cx="1014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Time (s</a:t>
            </a:r>
            <a:r>
              <a:rPr lang="en-US" sz="1600" dirty="0"/>
              <a:t>)</a:t>
            </a:r>
          </a:p>
        </p:txBody>
      </p:sp>
      <p:sp>
        <p:nvSpPr>
          <p:cNvPr id="131" name="TextBox 130"/>
          <p:cNvSpPr txBox="1"/>
          <p:nvPr/>
        </p:nvSpPr>
        <p:spPr>
          <a:xfrm>
            <a:off x="6822453" y="1873170"/>
            <a:ext cx="1915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Phase over time </a:t>
            </a:r>
          </a:p>
        </p:txBody>
      </p:sp>
      <p:sp>
        <p:nvSpPr>
          <p:cNvPr id="132" name="Freeform 131"/>
          <p:cNvSpPr/>
          <p:nvPr/>
        </p:nvSpPr>
        <p:spPr>
          <a:xfrm>
            <a:off x="5535135" y="1851437"/>
            <a:ext cx="1149131" cy="367664"/>
          </a:xfrm>
          <a:custGeom>
            <a:avLst/>
            <a:gdLst>
              <a:gd name="connsiteX0" fmla="*/ 0 w 1048512"/>
              <a:gd name="connsiteY0" fmla="*/ 211557 h 382245"/>
              <a:gd name="connsiteX1" fmla="*/ 524256 w 1048512"/>
              <a:gd name="connsiteY1" fmla="*/ 4293 h 382245"/>
              <a:gd name="connsiteX2" fmla="*/ 1048512 w 1048512"/>
              <a:gd name="connsiteY2" fmla="*/ 382245 h 382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48512" h="382245">
                <a:moveTo>
                  <a:pt x="0" y="211557"/>
                </a:moveTo>
                <a:cubicBezTo>
                  <a:pt x="174752" y="93701"/>
                  <a:pt x="349504" y="-24155"/>
                  <a:pt x="524256" y="4293"/>
                </a:cubicBezTo>
                <a:cubicBezTo>
                  <a:pt x="699008" y="32741"/>
                  <a:pt x="873760" y="207493"/>
                  <a:pt x="1048512" y="382245"/>
                </a:cubicBezTo>
              </a:path>
            </a:pathLst>
          </a:custGeom>
          <a:ln w="38100">
            <a:solidFill>
              <a:schemeClr val="tx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" name="Rectangle 132"/>
          <p:cNvSpPr/>
          <p:nvPr/>
        </p:nvSpPr>
        <p:spPr>
          <a:xfrm rot="5400000">
            <a:off x="5615012" y="2521001"/>
            <a:ext cx="1097460" cy="4936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4" name="TextBox 133"/>
          <p:cNvSpPr txBox="1"/>
          <p:nvPr/>
        </p:nvSpPr>
        <p:spPr>
          <a:xfrm rot="16200000">
            <a:off x="5847656" y="2508074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Phase </a:t>
            </a:r>
          </a:p>
        </p:txBody>
      </p:sp>
      <p:sp>
        <p:nvSpPr>
          <p:cNvPr id="3" name="Rectangle 2"/>
          <p:cNvSpPr/>
          <p:nvPr/>
        </p:nvSpPr>
        <p:spPr>
          <a:xfrm>
            <a:off x="6589686" y="3896538"/>
            <a:ext cx="2460105" cy="5246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TextBox 115"/>
          <p:cNvSpPr txBox="1"/>
          <p:nvPr/>
        </p:nvSpPr>
        <p:spPr>
          <a:xfrm>
            <a:off x="6169841" y="4096831"/>
            <a:ext cx="3262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err="1"/>
              <a:t>Bandpassed</a:t>
            </a:r>
            <a:r>
              <a:rPr lang="en-US" dirty="0"/>
              <a:t> Phase over time </a:t>
            </a:r>
          </a:p>
        </p:txBody>
      </p:sp>
      <p:sp>
        <p:nvSpPr>
          <p:cNvPr id="62" name="Rectangle 61"/>
          <p:cNvSpPr/>
          <p:nvPr/>
        </p:nvSpPr>
        <p:spPr>
          <a:xfrm>
            <a:off x="6571004" y="5547288"/>
            <a:ext cx="2460105" cy="5246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8" name="TextBox 117"/>
          <p:cNvSpPr txBox="1"/>
          <p:nvPr/>
        </p:nvSpPr>
        <p:spPr>
          <a:xfrm>
            <a:off x="7319507" y="5440276"/>
            <a:ext cx="1014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Time (s</a:t>
            </a:r>
            <a:r>
              <a:rPr lang="en-US" sz="1600" dirty="0"/>
              <a:t>)</a:t>
            </a:r>
          </a:p>
        </p:txBody>
      </p:sp>
      <p:cxnSp>
        <p:nvCxnSpPr>
          <p:cNvPr id="111" name="Straight Arrow Connector 110"/>
          <p:cNvCxnSpPr/>
          <p:nvPr/>
        </p:nvCxnSpPr>
        <p:spPr>
          <a:xfrm>
            <a:off x="7141942" y="3569040"/>
            <a:ext cx="0" cy="470957"/>
          </a:xfrm>
          <a:prstGeom prst="straightConnector1">
            <a:avLst/>
          </a:prstGeom>
          <a:ln w="3810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" name="TextBox 111"/>
          <p:cNvSpPr txBox="1"/>
          <p:nvPr/>
        </p:nvSpPr>
        <p:spPr>
          <a:xfrm>
            <a:off x="7248236" y="3508589"/>
            <a:ext cx="1270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Temporal </a:t>
            </a:r>
          </a:p>
          <a:p>
            <a:pPr algn="ctr"/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Filtering</a:t>
            </a:r>
          </a:p>
        </p:txBody>
      </p:sp>
    </p:spTree>
    <p:extLst>
      <p:ext uri="{BB962C8B-B14F-4D97-AF65-F5344CB8AC3E}">
        <p14:creationId xmlns:p14="http://schemas.microsoft.com/office/powerpoint/2010/main" val="4150836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1" dur="4000" fill="hold"/>
                                        <p:tgtEl>
                                          <p:spTgt spid="1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52" fill="hold" display="0">
                  <p:stCondLst>
                    <p:cond delay="indefinite"/>
                  </p:stCondLst>
                </p:cTn>
                <p:tgtEl>
                  <p:spTgt spid="110"/>
                </p:tgtEl>
              </p:cMediaNode>
            </p:video>
          </p:childTnLst>
        </p:cTn>
      </p:par>
    </p:tnLst>
    <p:bldLst>
      <p:bldP spid="114" grpId="0" animBg="1"/>
      <p:bldP spid="115" grpId="0"/>
      <p:bldP spid="117" grpId="0" animBg="1"/>
      <p:bldP spid="130" grpId="0"/>
      <p:bldP spid="131" grpId="0"/>
      <p:bldP spid="132" grpId="0" animBg="1"/>
      <p:bldP spid="134" grpId="0"/>
      <p:bldP spid="116" grpId="0"/>
      <p:bldP spid="118" grpId="0"/>
      <p:bldP spid="112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New Phase-Based Pipeline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2957374"/>
            <a:ext cx="958856" cy="958856"/>
          </a:xfrm>
          <a:prstGeom prst="rect">
            <a:avLst/>
          </a:prstGeom>
        </p:spPr>
      </p:pic>
      <p:cxnSp>
        <p:nvCxnSpPr>
          <p:cNvPr id="14" name="Straight Arrow Connector 13"/>
          <p:cNvCxnSpPr>
            <a:stCxn id="5" idx="3"/>
          </p:cNvCxnSpPr>
          <p:nvPr/>
        </p:nvCxnSpPr>
        <p:spPr>
          <a:xfrm>
            <a:off x="1720858" y="3436802"/>
            <a:ext cx="218613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9" name="Group 268"/>
          <p:cNvGrpSpPr/>
          <p:nvPr/>
        </p:nvGrpSpPr>
        <p:grpSpPr>
          <a:xfrm>
            <a:off x="3843717" y="1478900"/>
            <a:ext cx="1095172" cy="3594076"/>
            <a:chOff x="3081717" y="621650"/>
            <a:chExt cx="1095172" cy="3594076"/>
          </a:xfrm>
        </p:grpSpPr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5254" y="1871253"/>
              <a:ext cx="846759" cy="846759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1675" y="2958548"/>
              <a:ext cx="533916" cy="533916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27396" y="3681810"/>
              <a:ext cx="533916" cy="533916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5254" y="966628"/>
              <a:ext cx="838200" cy="838200"/>
            </a:xfrm>
            <a:prstGeom prst="rect">
              <a:avLst/>
            </a:prstGeom>
          </p:spPr>
        </p:pic>
        <p:sp>
          <p:nvSpPr>
            <p:cNvPr id="30" name="TextBox 29"/>
            <p:cNvSpPr txBox="1"/>
            <p:nvPr/>
          </p:nvSpPr>
          <p:spPr>
            <a:xfrm>
              <a:off x="3081717" y="621650"/>
              <a:ext cx="109517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/>
                <a:t>Amplitude</a:t>
              </a:r>
            </a:p>
          </p:txBody>
        </p:sp>
      </p:grpSp>
      <p:sp>
        <p:nvSpPr>
          <p:cNvPr id="41" name="TextBox 40"/>
          <p:cNvSpPr txBox="1"/>
          <p:nvPr/>
        </p:nvSpPr>
        <p:spPr>
          <a:xfrm>
            <a:off x="4180908" y="5208627"/>
            <a:ext cx="13003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Sub-bands</a:t>
            </a:r>
          </a:p>
        </p:txBody>
      </p:sp>
      <p:cxnSp>
        <p:nvCxnSpPr>
          <p:cNvPr id="16" name="Straight Arrow Connector 15"/>
          <p:cNvCxnSpPr>
            <a:endCxn id="25" idx="1"/>
          </p:cNvCxnSpPr>
          <p:nvPr/>
        </p:nvCxnSpPr>
        <p:spPr>
          <a:xfrm>
            <a:off x="3600086" y="2242978"/>
            <a:ext cx="337168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endCxn id="22" idx="1"/>
          </p:cNvCxnSpPr>
          <p:nvPr/>
        </p:nvCxnSpPr>
        <p:spPr>
          <a:xfrm>
            <a:off x="3565252" y="3151883"/>
            <a:ext cx="372002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endCxn id="23" idx="1"/>
          </p:cNvCxnSpPr>
          <p:nvPr/>
        </p:nvCxnSpPr>
        <p:spPr>
          <a:xfrm flipV="1">
            <a:off x="3604365" y="4082758"/>
            <a:ext cx="489310" cy="3701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endCxn id="24" idx="1"/>
          </p:cNvCxnSpPr>
          <p:nvPr/>
        </p:nvCxnSpPr>
        <p:spPr>
          <a:xfrm>
            <a:off x="3600086" y="4806018"/>
            <a:ext cx="48931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TextBox 102"/>
          <p:cNvSpPr txBox="1"/>
          <p:nvPr/>
        </p:nvSpPr>
        <p:spPr>
          <a:xfrm>
            <a:off x="2234521" y="1470157"/>
            <a:ext cx="14109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/>
              <a:t>Filter Bank</a:t>
            </a:r>
          </a:p>
        </p:txBody>
      </p:sp>
      <p:pic>
        <p:nvPicPr>
          <p:cNvPr id="81" name="Picture 8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2102" y="1825328"/>
            <a:ext cx="838200" cy="838200"/>
          </a:xfrm>
          <a:prstGeom prst="rect">
            <a:avLst/>
          </a:prstGeom>
        </p:spPr>
      </p:pic>
      <p:sp>
        <p:nvSpPr>
          <p:cNvPr id="83" name="TextBox 82"/>
          <p:cNvSpPr txBox="1"/>
          <p:nvPr/>
        </p:nvSpPr>
        <p:spPr>
          <a:xfrm>
            <a:off x="6214358" y="1314458"/>
            <a:ext cx="13227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dirty="0" err="1"/>
              <a:t>Bandpassed</a:t>
            </a:r>
            <a:endParaRPr lang="en-US" sz="1600" dirty="0"/>
          </a:p>
          <a:p>
            <a:pPr algn="ctr"/>
            <a:r>
              <a:rPr lang="en-US" sz="1600" dirty="0"/>
              <a:t>Phase</a:t>
            </a:r>
          </a:p>
        </p:txBody>
      </p:sp>
      <p:cxnSp>
        <p:nvCxnSpPr>
          <p:cNvPr id="119" name="Straight Arrow Connector 118"/>
          <p:cNvCxnSpPr/>
          <p:nvPr/>
        </p:nvCxnSpPr>
        <p:spPr>
          <a:xfrm>
            <a:off x="5619198" y="2242978"/>
            <a:ext cx="20675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Arrow Connector 119"/>
          <p:cNvCxnSpPr/>
          <p:nvPr/>
        </p:nvCxnSpPr>
        <p:spPr>
          <a:xfrm>
            <a:off x="5627755" y="3147555"/>
            <a:ext cx="198196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Arrow Connector 120"/>
          <p:cNvCxnSpPr/>
          <p:nvPr/>
        </p:nvCxnSpPr>
        <p:spPr>
          <a:xfrm>
            <a:off x="5471335" y="4082757"/>
            <a:ext cx="331773" cy="1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Arrow Connector 121"/>
          <p:cNvCxnSpPr/>
          <p:nvPr/>
        </p:nvCxnSpPr>
        <p:spPr>
          <a:xfrm>
            <a:off x="5471335" y="4806018"/>
            <a:ext cx="331773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Arrow Connector 122"/>
          <p:cNvCxnSpPr/>
          <p:nvPr/>
        </p:nvCxnSpPr>
        <p:spPr>
          <a:xfrm>
            <a:off x="6273790" y="2238056"/>
            <a:ext cx="158312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endCxn id="77" idx="1"/>
          </p:cNvCxnSpPr>
          <p:nvPr/>
        </p:nvCxnSpPr>
        <p:spPr>
          <a:xfrm flipV="1">
            <a:off x="6273792" y="3138353"/>
            <a:ext cx="149753" cy="4628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Arrow Connector 124"/>
          <p:cNvCxnSpPr/>
          <p:nvPr/>
        </p:nvCxnSpPr>
        <p:spPr>
          <a:xfrm>
            <a:off x="6273792" y="4076884"/>
            <a:ext cx="315957" cy="3397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Arrow Connector 125"/>
          <p:cNvCxnSpPr>
            <a:endCxn id="79" idx="1"/>
          </p:cNvCxnSpPr>
          <p:nvPr/>
        </p:nvCxnSpPr>
        <p:spPr>
          <a:xfrm flipV="1">
            <a:off x="6283285" y="4818997"/>
            <a:ext cx="306462" cy="4573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Arrow Connector 135"/>
          <p:cNvCxnSpPr>
            <a:stCxn id="81" idx="3"/>
          </p:cNvCxnSpPr>
          <p:nvPr/>
        </p:nvCxnSpPr>
        <p:spPr>
          <a:xfrm>
            <a:off x="7270302" y="2244428"/>
            <a:ext cx="116478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Rectangle 59"/>
          <p:cNvSpPr/>
          <p:nvPr/>
        </p:nvSpPr>
        <p:spPr>
          <a:xfrm>
            <a:off x="1953364" y="1878133"/>
            <a:ext cx="1798438" cy="351516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TextBox 60"/>
          <p:cNvSpPr txBox="1"/>
          <p:nvPr/>
        </p:nvSpPr>
        <p:spPr>
          <a:xfrm>
            <a:off x="2329782" y="3326645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2</a:t>
            </a:r>
          </a:p>
        </p:txBody>
      </p:sp>
      <p:pic>
        <p:nvPicPr>
          <p:cNvPr id="72" name="Picture 7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1176" y="2103040"/>
            <a:ext cx="571787" cy="571787"/>
          </a:xfrm>
          <a:prstGeom prst="rect">
            <a:avLst/>
          </a:prstGeom>
        </p:spPr>
      </p:pic>
      <p:pic>
        <p:nvPicPr>
          <p:cNvPr id="73" name="Picture 7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058" y="2103038"/>
            <a:ext cx="559040" cy="559040"/>
          </a:xfrm>
          <a:prstGeom prst="rect">
            <a:avLst/>
          </a:prstGeom>
        </p:spPr>
      </p:pic>
      <p:pic>
        <p:nvPicPr>
          <p:cNvPr id="96" name="Picture 9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058" y="2858485"/>
            <a:ext cx="559040" cy="559040"/>
          </a:xfrm>
          <a:prstGeom prst="rect">
            <a:avLst/>
          </a:prstGeom>
        </p:spPr>
      </p:pic>
      <p:pic>
        <p:nvPicPr>
          <p:cNvPr id="97" name="Picture 9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1175" y="2858486"/>
            <a:ext cx="559040" cy="559040"/>
          </a:xfrm>
          <a:prstGeom prst="rect">
            <a:avLst/>
          </a:prstGeom>
        </p:spPr>
      </p:pic>
      <p:sp>
        <p:nvSpPr>
          <p:cNvPr id="98" name="TextBox 97"/>
          <p:cNvSpPr txBox="1"/>
          <p:nvPr/>
        </p:nvSpPr>
        <p:spPr>
          <a:xfrm>
            <a:off x="2328152" y="1810204"/>
            <a:ext cx="6046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Real</a:t>
            </a:r>
            <a:endParaRPr lang="en-US" sz="1400" dirty="0"/>
          </a:p>
        </p:txBody>
      </p:sp>
      <p:sp>
        <p:nvSpPr>
          <p:cNvPr id="99" name="TextBox 98"/>
          <p:cNvSpPr txBox="1"/>
          <p:nvPr/>
        </p:nvSpPr>
        <p:spPr>
          <a:xfrm>
            <a:off x="3027365" y="1810202"/>
            <a:ext cx="6415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err="1"/>
              <a:t>Imag</a:t>
            </a:r>
            <a:endParaRPr lang="en-US" sz="1400" dirty="0"/>
          </a:p>
        </p:txBody>
      </p:sp>
      <p:sp>
        <p:nvSpPr>
          <p:cNvPr id="100" name="TextBox 99"/>
          <p:cNvSpPr txBox="1"/>
          <p:nvPr/>
        </p:nvSpPr>
        <p:spPr>
          <a:xfrm rot="16200000">
            <a:off x="1666432" y="2558470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1</a:t>
            </a:r>
            <a:endParaRPr lang="en-US" sz="1400" dirty="0"/>
          </a:p>
        </p:txBody>
      </p:sp>
      <p:sp>
        <p:nvSpPr>
          <p:cNvPr id="101" name="TextBox 100"/>
          <p:cNvSpPr txBox="1"/>
          <p:nvPr/>
        </p:nvSpPr>
        <p:spPr>
          <a:xfrm>
            <a:off x="2333969" y="2558882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400" dirty="0"/>
              <a:t>1</a:t>
            </a:r>
          </a:p>
        </p:txBody>
      </p:sp>
      <p:cxnSp>
        <p:nvCxnSpPr>
          <p:cNvPr id="102" name="Straight Connector 101"/>
          <p:cNvCxnSpPr/>
          <p:nvPr/>
        </p:nvCxnSpPr>
        <p:spPr>
          <a:xfrm>
            <a:off x="2272616" y="2103040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4" name="Picture 63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1176" y="3791669"/>
            <a:ext cx="559041" cy="559041"/>
          </a:xfrm>
          <a:prstGeom prst="rect">
            <a:avLst/>
          </a:prstGeom>
        </p:spPr>
      </p:pic>
      <p:pic>
        <p:nvPicPr>
          <p:cNvPr id="65" name="Picture 64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058" y="3791667"/>
            <a:ext cx="559040" cy="559040"/>
          </a:xfrm>
          <a:prstGeom prst="rect">
            <a:avLst/>
          </a:prstGeom>
        </p:spPr>
      </p:pic>
      <p:pic>
        <p:nvPicPr>
          <p:cNvPr id="66" name="Picture 65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3828" y="4552037"/>
            <a:ext cx="571500" cy="571500"/>
          </a:xfrm>
          <a:prstGeom prst="rect">
            <a:avLst/>
          </a:prstGeom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6501" y="4552037"/>
            <a:ext cx="571500" cy="571500"/>
          </a:xfrm>
          <a:prstGeom prst="rect">
            <a:avLst/>
          </a:prstGeom>
        </p:spPr>
      </p:pic>
      <p:sp>
        <p:nvSpPr>
          <p:cNvPr id="68" name="TextBox 67"/>
          <p:cNvSpPr txBox="1"/>
          <p:nvPr/>
        </p:nvSpPr>
        <p:spPr>
          <a:xfrm rot="16200000">
            <a:off x="1666431" y="4293931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2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2295596" y="4263600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1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2267030" y="5018458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600" dirty="0"/>
              <a:t>2</a:t>
            </a:r>
          </a:p>
        </p:txBody>
      </p:sp>
      <p:cxnSp>
        <p:nvCxnSpPr>
          <p:cNvPr id="71" name="Straight Connector 70"/>
          <p:cNvCxnSpPr/>
          <p:nvPr/>
        </p:nvCxnSpPr>
        <p:spPr>
          <a:xfrm>
            <a:off x="2272616" y="3838501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0" name="Group 269"/>
          <p:cNvGrpSpPr/>
          <p:nvPr/>
        </p:nvGrpSpPr>
        <p:grpSpPr>
          <a:xfrm>
            <a:off x="4838146" y="1485324"/>
            <a:ext cx="873986" cy="3587652"/>
            <a:chOff x="4076146" y="628074"/>
            <a:chExt cx="873986" cy="3587652"/>
          </a:xfrm>
        </p:grpSpPr>
        <p:sp>
          <p:nvSpPr>
            <p:cNvPr id="31" name="TextBox 30"/>
            <p:cNvSpPr txBox="1"/>
            <p:nvPr/>
          </p:nvSpPr>
          <p:spPr>
            <a:xfrm>
              <a:off x="4185179" y="628074"/>
              <a:ext cx="76495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/>
                <a:t>Phase</a:t>
              </a:r>
            </a:p>
          </p:txBody>
        </p:sp>
        <p:pic>
          <p:nvPicPr>
            <p:cNvPr id="27" name="Picture 26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6146" y="1860575"/>
              <a:ext cx="846759" cy="846759"/>
            </a:xfrm>
            <a:prstGeom prst="rect">
              <a:avLst/>
            </a:prstGeom>
          </p:spPr>
        </p:pic>
        <p:pic>
          <p:nvPicPr>
            <p:cNvPr id="28" name="Picture 27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32567" y="2949022"/>
              <a:ext cx="533916" cy="533916"/>
            </a:xfrm>
            <a:prstGeom prst="rect">
              <a:avLst/>
            </a:prstGeom>
          </p:spPr>
        </p:pic>
        <p:pic>
          <p:nvPicPr>
            <p:cNvPr id="29" name="Picture 28"/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32567" y="3681810"/>
              <a:ext cx="533916" cy="533916"/>
            </a:xfrm>
            <a:prstGeom prst="rect">
              <a:avLst/>
            </a:prstGeom>
          </p:spPr>
        </p:pic>
        <p:pic>
          <p:nvPicPr>
            <p:cNvPr id="26" name="Picture 25"/>
            <p:cNvPicPr>
              <a:picLocks noChangeAspect="1"/>
            </p:cNvPicPr>
            <p:nvPr/>
          </p:nvPicPr>
          <p:blipFill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6146" y="966628"/>
              <a:ext cx="838200" cy="838200"/>
            </a:xfrm>
            <a:prstGeom prst="rect">
              <a:avLst/>
            </a:prstGeom>
          </p:spPr>
        </p:pic>
      </p:grpSp>
      <p:sp>
        <p:nvSpPr>
          <p:cNvPr id="194" name="TextBox 193"/>
          <p:cNvSpPr txBox="1"/>
          <p:nvPr/>
        </p:nvSpPr>
        <p:spPr>
          <a:xfrm rot="16200000">
            <a:off x="6585565" y="3404883"/>
            <a:ext cx="3515161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Reconstruction</a:t>
            </a:r>
          </a:p>
        </p:txBody>
      </p:sp>
      <p:grpSp>
        <p:nvGrpSpPr>
          <p:cNvPr id="197" name="Group 196"/>
          <p:cNvGrpSpPr/>
          <p:nvPr/>
        </p:nvGrpSpPr>
        <p:grpSpPr>
          <a:xfrm>
            <a:off x="7273967" y="2958315"/>
            <a:ext cx="827311" cy="378478"/>
            <a:chOff x="6863120" y="1157847"/>
            <a:chExt cx="827311" cy="378478"/>
          </a:xfrm>
        </p:grpSpPr>
        <p:sp>
          <p:nvSpPr>
            <p:cNvPr id="198" name="Isosceles Triangle 197"/>
            <p:cNvSpPr/>
            <p:nvPr/>
          </p:nvSpPr>
          <p:spPr>
            <a:xfrm rot="5400000">
              <a:off x="6991772" y="1210132"/>
              <a:ext cx="272635" cy="304308"/>
            </a:xfrm>
            <a:prstGeom prst="triangle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9" name="TextBox 198"/>
                <p:cNvSpPr txBox="1"/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𝛼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199" name="TextBox 19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blipFill rotWithShape="0">
                  <a:blip r:embed="rId2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0" name="TextBox 199"/>
                <p:cNvSpPr txBox="1"/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⊗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00" name="TextBox 19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blipFill rotWithShape="0">
                  <a:blip r:embed="rId24"/>
                  <a:stretch>
                    <a:fillRect b="-8333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01" name="Straight Connector 200"/>
            <p:cNvCxnSpPr/>
            <p:nvPr/>
          </p:nvCxnSpPr>
          <p:spPr>
            <a:xfrm>
              <a:off x="7280244" y="1362286"/>
              <a:ext cx="69790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2" name="Group 201"/>
          <p:cNvGrpSpPr/>
          <p:nvPr/>
        </p:nvGrpSpPr>
        <p:grpSpPr>
          <a:xfrm>
            <a:off x="7273967" y="3881948"/>
            <a:ext cx="827311" cy="378478"/>
            <a:chOff x="6863120" y="1157847"/>
            <a:chExt cx="827311" cy="378478"/>
          </a:xfrm>
        </p:grpSpPr>
        <p:sp>
          <p:nvSpPr>
            <p:cNvPr id="203" name="Isosceles Triangle 202"/>
            <p:cNvSpPr/>
            <p:nvPr/>
          </p:nvSpPr>
          <p:spPr>
            <a:xfrm rot="5400000">
              <a:off x="6991772" y="1210132"/>
              <a:ext cx="272635" cy="304308"/>
            </a:xfrm>
            <a:prstGeom prst="triangle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4" name="TextBox 203"/>
                <p:cNvSpPr txBox="1"/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𝛼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04" name="TextBox 20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blipFill rotWithShape="0">
                  <a:blip r:embed="rId2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5" name="TextBox 204"/>
                <p:cNvSpPr txBox="1"/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⊗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05" name="TextBox 20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blipFill rotWithShape="0">
                  <a:blip r:embed="rId26"/>
                  <a:stretch>
                    <a:fillRect b="-6557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06" name="Straight Connector 205"/>
            <p:cNvCxnSpPr/>
            <p:nvPr/>
          </p:nvCxnSpPr>
          <p:spPr>
            <a:xfrm>
              <a:off x="7280244" y="1362286"/>
              <a:ext cx="69790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7" name="Group 206"/>
          <p:cNvGrpSpPr/>
          <p:nvPr/>
        </p:nvGrpSpPr>
        <p:grpSpPr>
          <a:xfrm>
            <a:off x="7273967" y="4629756"/>
            <a:ext cx="827311" cy="378478"/>
            <a:chOff x="6863120" y="1157847"/>
            <a:chExt cx="827311" cy="378478"/>
          </a:xfrm>
        </p:grpSpPr>
        <p:sp>
          <p:nvSpPr>
            <p:cNvPr id="208" name="Isosceles Triangle 207"/>
            <p:cNvSpPr/>
            <p:nvPr/>
          </p:nvSpPr>
          <p:spPr>
            <a:xfrm rot="5400000">
              <a:off x="6991772" y="1210132"/>
              <a:ext cx="272635" cy="304308"/>
            </a:xfrm>
            <a:prstGeom prst="triangle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9" name="TextBox 208"/>
                <p:cNvSpPr txBox="1"/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𝛼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09" name="TextBox 20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blipFill rotWithShape="0">
                  <a:blip r:embed="rId2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0" name="TextBox 209"/>
                <p:cNvSpPr txBox="1"/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⊗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10" name="TextBox 20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blipFill rotWithShape="0">
                  <a:blip r:embed="rId28"/>
                  <a:stretch>
                    <a:fillRect b="-6557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11" name="Straight Connector 210"/>
            <p:cNvCxnSpPr/>
            <p:nvPr/>
          </p:nvCxnSpPr>
          <p:spPr>
            <a:xfrm>
              <a:off x="7280244" y="1362286"/>
              <a:ext cx="69790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13" name="Straight Arrow Connector 212"/>
          <p:cNvCxnSpPr/>
          <p:nvPr/>
        </p:nvCxnSpPr>
        <p:spPr>
          <a:xfrm>
            <a:off x="7189939" y="3166927"/>
            <a:ext cx="198196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7" name="Picture 76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3545" y="2714975"/>
            <a:ext cx="846759" cy="846759"/>
          </a:xfrm>
          <a:prstGeom prst="rect">
            <a:avLst/>
          </a:prstGeom>
        </p:spPr>
      </p:pic>
      <p:cxnSp>
        <p:nvCxnSpPr>
          <p:cNvPr id="216" name="Straight Arrow Connector 215"/>
          <p:cNvCxnSpPr/>
          <p:nvPr/>
        </p:nvCxnSpPr>
        <p:spPr>
          <a:xfrm>
            <a:off x="7032296" y="4086457"/>
            <a:ext cx="355841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8" name="Picture 77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9747" y="3809924"/>
            <a:ext cx="533916" cy="533916"/>
          </a:xfrm>
          <a:prstGeom prst="rect">
            <a:avLst/>
          </a:prstGeom>
        </p:spPr>
      </p:pic>
      <p:cxnSp>
        <p:nvCxnSpPr>
          <p:cNvPr id="217" name="Straight Arrow Connector 216"/>
          <p:cNvCxnSpPr/>
          <p:nvPr/>
        </p:nvCxnSpPr>
        <p:spPr>
          <a:xfrm>
            <a:off x="7022380" y="4832369"/>
            <a:ext cx="36440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9" name="Picture 78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9747" y="4552037"/>
            <a:ext cx="533916" cy="533916"/>
          </a:xfrm>
          <a:prstGeom prst="rect">
            <a:avLst/>
          </a:prstGeom>
        </p:spPr>
      </p:pic>
      <p:grpSp>
        <p:nvGrpSpPr>
          <p:cNvPr id="243" name="Group 242"/>
          <p:cNvGrpSpPr/>
          <p:nvPr/>
        </p:nvGrpSpPr>
        <p:grpSpPr>
          <a:xfrm>
            <a:off x="3594354" y="2344628"/>
            <a:ext cx="4262304" cy="360472"/>
            <a:chOff x="2832354" y="1487378"/>
            <a:chExt cx="4262304" cy="360472"/>
          </a:xfrm>
        </p:grpSpPr>
        <p:cxnSp>
          <p:nvCxnSpPr>
            <p:cNvPr id="222" name="Straight Connector 221"/>
            <p:cNvCxnSpPr/>
            <p:nvPr/>
          </p:nvCxnSpPr>
          <p:spPr>
            <a:xfrm>
              <a:off x="3594354" y="1829138"/>
              <a:ext cx="350030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>
              <a:endCxn id="25" idx="2"/>
            </p:cNvCxnSpPr>
            <p:nvPr/>
          </p:nvCxnSpPr>
          <p:spPr>
            <a:xfrm flipV="1">
              <a:off x="2832354" y="1804828"/>
              <a:ext cx="0" cy="4302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1" name="Straight Connector 230"/>
            <p:cNvCxnSpPr/>
            <p:nvPr/>
          </p:nvCxnSpPr>
          <p:spPr>
            <a:xfrm>
              <a:off x="7094658" y="1487378"/>
              <a:ext cx="0" cy="36047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6" name="Group 195"/>
          <p:cNvGrpSpPr/>
          <p:nvPr/>
        </p:nvGrpSpPr>
        <p:grpSpPr>
          <a:xfrm>
            <a:off x="7273967" y="2062717"/>
            <a:ext cx="827311" cy="378478"/>
            <a:chOff x="6863120" y="1157847"/>
            <a:chExt cx="827311" cy="378478"/>
          </a:xfrm>
        </p:grpSpPr>
        <p:sp>
          <p:nvSpPr>
            <p:cNvPr id="37" name="Isosceles Triangle 36"/>
            <p:cNvSpPr/>
            <p:nvPr/>
          </p:nvSpPr>
          <p:spPr>
            <a:xfrm rot="5400000">
              <a:off x="6991772" y="1210132"/>
              <a:ext cx="272635" cy="304308"/>
            </a:xfrm>
            <a:prstGeom prst="triangle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2" name="TextBox 41"/>
                <p:cNvSpPr txBox="1"/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𝛼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42" name="TextBox 4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blipFill rotWithShape="0">
                  <a:blip r:embed="rId3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6" name="TextBox 155"/>
                <p:cNvSpPr txBox="1"/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⊗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156" name="TextBox 15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blipFill rotWithShape="0">
                  <a:blip r:embed="rId33"/>
                  <a:stretch>
                    <a:fillRect b="-8333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61" name="Straight Connector 160"/>
            <p:cNvCxnSpPr/>
            <p:nvPr/>
          </p:nvCxnSpPr>
          <p:spPr>
            <a:xfrm>
              <a:off x="7280244" y="1362286"/>
              <a:ext cx="69790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4" name="Group 243"/>
          <p:cNvGrpSpPr/>
          <p:nvPr/>
        </p:nvGrpSpPr>
        <p:grpSpPr>
          <a:xfrm>
            <a:off x="4360633" y="3256566"/>
            <a:ext cx="3500304" cy="360472"/>
            <a:chOff x="3594354" y="1487378"/>
            <a:chExt cx="3500304" cy="360472"/>
          </a:xfrm>
        </p:grpSpPr>
        <p:cxnSp>
          <p:nvCxnSpPr>
            <p:cNvPr id="245" name="Straight Connector 244"/>
            <p:cNvCxnSpPr/>
            <p:nvPr/>
          </p:nvCxnSpPr>
          <p:spPr>
            <a:xfrm>
              <a:off x="3594354" y="1829138"/>
              <a:ext cx="350030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flipV="1">
              <a:off x="3594354" y="1804828"/>
              <a:ext cx="0" cy="4302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>
              <a:off x="7094658" y="1487378"/>
              <a:ext cx="0" cy="36047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8" name="Group 247"/>
          <p:cNvGrpSpPr/>
          <p:nvPr/>
        </p:nvGrpSpPr>
        <p:grpSpPr>
          <a:xfrm>
            <a:off x="4360633" y="4180489"/>
            <a:ext cx="3500304" cy="212483"/>
            <a:chOff x="3594354" y="1635367"/>
            <a:chExt cx="3500304" cy="212483"/>
          </a:xfrm>
        </p:grpSpPr>
        <p:cxnSp>
          <p:nvCxnSpPr>
            <p:cNvPr id="249" name="Straight Connector 248"/>
            <p:cNvCxnSpPr/>
            <p:nvPr/>
          </p:nvCxnSpPr>
          <p:spPr>
            <a:xfrm>
              <a:off x="3594354" y="1829138"/>
              <a:ext cx="350030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flipV="1">
              <a:off x="3594354" y="1804828"/>
              <a:ext cx="0" cy="4302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>
              <a:off x="7094658" y="1635367"/>
              <a:ext cx="0" cy="21248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5" name="Group 254"/>
          <p:cNvGrpSpPr/>
          <p:nvPr/>
        </p:nvGrpSpPr>
        <p:grpSpPr>
          <a:xfrm>
            <a:off x="4356354" y="4919028"/>
            <a:ext cx="3500304" cy="199668"/>
            <a:chOff x="3594354" y="1652501"/>
            <a:chExt cx="3500304" cy="199668"/>
          </a:xfrm>
        </p:grpSpPr>
        <p:cxnSp>
          <p:nvCxnSpPr>
            <p:cNvPr id="256" name="Straight Connector 255"/>
            <p:cNvCxnSpPr/>
            <p:nvPr/>
          </p:nvCxnSpPr>
          <p:spPr>
            <a:xfrm>
              <a:off x="3594354" y="1829138"/>
              <a:ext cx="350030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flipV="1">
              <a:off x="3594354" y="1804828"/>
              <a:ext cx="0" cy="4302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>
              <a:off x="7094658" y="1652501"/>
              <a:ext cx="0" cy="1996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Box 3"/>
          <p:cNvSpPr txBox="1"/>
          <p:nvPr/>
        </p:nvSpPr>
        <p:spPr>
          <a:xfrm rot="16200000">
            <a:off x="4285379" y="3404883"/>
            <a:ext cx="3515161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Temporal Filtering</a:t>
            </a:r>
          </a:p>
        </p:txBody>
      </p:sp>
      <p:cxnSp>
        <p:nvCxnSpPr>
          <p:cNvPr id="261" name="Straight Arrow Connector 260"/>
          <p:cNvCxnSpPr/>
          <p:nvPr/>
        </p:nvCxnSpPr>
        <p:spPr>
          <a:xfrm>
            <a:off x="7943727" y="2267156"/>
            <a:ext cx="16858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3" name="Straight Arrow Connector 262"/>
          <p:cNvCxnSpPr/>
          <p:nvPr/>
        </p:nvCxnSpPr>
        <p:spPr>
          <a:xfrm>
            <a:off x="7943727" y="3166927"/>
            <a:ext cx="16858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4" name="Straight Arrow Connector 263"/>
          <p:cNvCxnSpPr/>
          <p:nvPr/>
        </p:nvCxnSpPr>
        <p:spPr>
          <a:xfrm>
            <a:off x="7943727" y="4086457"/>
            <a:ext cx="16858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5" name="Straight Arrow Connector 264"/>
          <p:cNvCxnSpPr/>
          <p:nvPr/>
        </p:nvCxnSpPr>
        <p:spPr>
          <a:xfrm>
            <a:off x="7943727" y="4837787"/>
            <a:ext cx="16858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6" name="Straight Arrow Connector 265"/>
          <p:cNvCxnSpPr/>
          <p:nvPr/>
        </p:nvCxnSpPr>
        <p:spPr>
          <a:xfrm>
            <a:off x="8573979" y="3495922"/>
            <a:ext cx="218613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7" name="color-Crane003_crop-quarterOctave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8792591" y="2967461"/>
            <a:ext cx="960120" cy="960120"/>
          </a:xfrm>
          <a:prstGeom prst="rect">
            <a:avLst/>
          </a:prstGeom>
        </p:spPr>
      </p:pic>
      <p:sp>
        <p:nvSpPr>
          <p:cNvPr id="271" name="TextBox 270"/>
          <p:cNvSpPr txBox="1"/>
          <p:nvPr/>
        </p:nvSpPr>
        <p:spPr>
          <a:xfrm>
            <a:off x="6352039" y="5535977"/>
            <a:ext cx="34601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rgbClr val="C00000"/>
                </a:solidFill>
              </a:rPr>
              <a:t>Temporal filtering on </a:t>
            </a:r>
            <a:r>
              <a:rPr lang="en-US" sz="2800" b="1" u="sng" dirty="0">
                <a:solidFill>
                  <a:srgbClr val="C00000"/>
                </a:solidFill>
              </a:rPr>
              <a:t>phases</a:t>
            </a:r>
          </a:p>
        </p:txBody>
      </p:sp>
      <p:cxnSp>
        <p:nvCxnSpPr>
          <p:cNvPr id="272" name="Straight Arrow Connector 271"/>
          <p:cNvCxnSpPr/>
          <p:nvPr/>
        </p:nvCxnSpPr>
        <p:spPr>
          <a:xfrm flipH="1" flipV="1">
            <a:off x="6328727" y="5393296"/>
            <a:ext cx="518197" cy="353940"/>
          </a:xfrm>
          <a:prstGeom prst="straightConnector1">
            <a:avLst/>
          </a:prstGeom>
          <a:ln w="25400">
            <a:solidFill>
              <a:srgbClr val="C00000"/>
            </a:solidFill>
            <a:headEnd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3989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50" fill="hold"/>
                                        <p:tgtEl>
                                          <p:spTgt spid="26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500" fill="hold"/>
                                        <p:tgtEl>
                                          <p:spTgt spid="27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1" dur="8958" fill="hold"/>
                                        <p:tgtEl>
                                          <p:spTgt spid="2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2" repeatCount="indefinite" fill="hold" display="0">
                  <p:stCondLst>
                    <p:cond delay="indefinite"/>
                  </p:stCondLst>
                </p:cTn>
                <p:tgtEl>
                  <p:spTgt spid="267"/>
                </p:tgtEl>
              </p:cMediaNode>
            </p:video>
          </p:childTnLst>
        </p:cTn>
      </p:par>
    </p:tnLst>
    <p:bldLst>
      <p:bldP spid="83" grpId="0"/>
      <p:bldP spid="194" grpId="0" animBg="1"/>
      <p:bldP spid="4" grpId="0" animBg="1"/>
      <p:bldP spid="271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Improvement #1: Less Noise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404851" y="5638800"/>
            <a:ext cx="222528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dirty="0">
                <a:solidFill>
                  <a:srgbClr val="C00000"/>
                </a:solidFill>
              </a:rPr>
              <a:t>Noise </a:t>
            </a:r>
            <a:r>
              <a:rPr lang="en-US" sz="2200" b="1" u="sng" dirty="0">
                <a:solidFill>
                  <a:srgbClr val="C00000"/>
                </a:solidFill>
              </a:rPr>
              <a:t>amplified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0800" y="5665381"/>
            <a:ext cx="233589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dirty="0">
                <a:solidFill>
                  <a:srgbClr val="C00000"/>
                </a:solidFill>
              </a:rPr>
              <a:t>Noise </a:t>
            </a:r>
            <a:r>
              <a:rPr lang="en-US" sz="2200" b="1" u="sng" dirty="0">
                <a:solidFill>
                  <a:srgbClr val="C00000"/>
                </a:solidFill>
              </a:rPr>
              <a:t>translated</a:t>
            </a:r>
          </a:p>
        </p:txBody>
      </p:sp>
      <p:sp>
        <p:nvSpPr>
          <p:cNvPr id="9" name="Rectangle 8"/>
          <p:cNvSpPr/>
          <p:nvPr/>
        </p:nvSpPr>
        <p:spPr>
          <a:xfrm>
            <a:off x="7975229" y="5181641"/>
            <a:ext cx="533400" cy="228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465357" y="5110160"/>
            <a:ext cx="20403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 (IID Noise, </a:t>
            </a:r>
            <a:r>
              <a:rPr lang="en-US" dirty="0" err="1"/>
              <a:t>std</a:t>
            </a:r>
            <a:r>
              <a:rPr lang="en-US" dirty="0"/>
              <a:t>=0.1)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954585" y="5110160"/>
            <a:ext cx="3125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Linear [Wu et al. 2012] (x50)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00800" y="5117907"/>
            <a:ext cx="21912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Phase-based (x50)</a:t>
            </a:r>
          </a:p>
        </p:txBody>
      </p:sp>
      <p:pic>
        <p:nvPicPr>
          <p:cNvPr id="4" name="originalNoise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-3282" y="2133602"/>
            <a:ext cx="2977677" cy="2977677"/>
          </a:xfrm>
          <a:prstGeom prst="rect">
            <a:avLst/>
          </a:prstGeom>
        </p:spPr>
      </p:pic>
      <p:pic>
        <p:nvPicPr>
          <p:cNvPr id="14" name="linearNoiseSeqAlpha50.avi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102731" y="2133601"/>
            <a:ext cx="2977677" cy="2977677"/>
          </a:xfrm>
          <a:prstGeom prst="rect">
            <a:avLst/>
          </a:prstGeom>
        </p:spPr>
      </p:pic>
      <p:pic>
        <p:nvPicPr>
          <p:cNvPr id="15" name="nlNoiseSeqAlpha50.avi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183909" y="2133600"/>
            <a:ext cx="2977676" cy="2977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639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99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99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999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9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>
                <p:cTn id="40" repeatCount="indefinite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video>
              <p:cMediaNode vol="80000">
                <p:cTn id="41" repeatCount="indefinite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</p:childTnLst>
        </p:cTn>
      </p:par>
    </p:tnLst>
    <p:bldLst>
      <p:bldP spid="5" grpId="0"/>
      <p:bldP spid="6" grpId="0"/>
      <p:bldP spid="12" grpId="0"/>
      <p:bldP spid="13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Improvement #2: More Amplification</a:t>
            </a:r>
          </a:p>
        </p:txBody>
      </p:sp>
      <p:pic>
        <p:nvPicPr>
          <p:cNvPr id="20" name="Gaussian_phase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link="rId2">
                  <p14:trim end="5151"/>
                </p14:media>
              </p:ext>
            </p:extLst>
          </p:nvPr>
        </p:nvPicPr>
        <p:blipFill rotWithShape="1">
          <a:blip r:embed="rId5"/>
          <a:srcRect l="17834" t="16615" r="16666" b="2990"/>
          <a:stretch>
            <a:fillRect/>
          </a:stretch>
        </p:blipFill>
        <p:spPr>
          <a:xfrm>
            <a:off x="1071757" y="1752600"/>
            <a:ext cx="5989320" cy="4135120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1066644" y="1794808"/>
            <a:ext cx="2291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Amplification factor </a:t>
            </a:r>
            <a:r>
              <a:rPr lang="en-US" sz="1600" dirty="0">
                <a:sym typeface="Wingdings" panose="05000000000000000000" pitchFamily="2" charset="2"/>
              </a:rPr>
              <a:t> </a:t>
            </a:r>
            <a:r>
              <a:rPr lang="en-US" sz="1600" dirty="0"/>
              <a:t> 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647869" y="1794808"/>
            <a:ext cx="25635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ym typeface="Wingdings" panose="05000000000000000000" pitchFamily="2" charset="2"/>
              </a:rPr>
              <a:t> </a:t>
            </a:r>
            <a:r>
              <a:rPr lang="en-US" sz="1600" dirty="0"/>
              <a:t>Motion in the sequence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066646" y="4800600"/>
            <a:ext cx="373891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Range of linear method: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071757" y="5140125"/>
            <a:ext cx="44196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Range of phase-based method:</a:t>
            </a:r>
          </a:p>
        </p:txBody>
      </p:sp>
      <p:sp>
        <p:nvSpPr>
          <p:cNvPr id="27" name="Rectangle 26"/>
          <p:cNvSpPr/>
          <p:nvPr/>
        </p:nvSpPr>
        <p:spPr>
          <a:xfrm>
            <a:off x="3533017" y="2922632"/>
            <a:ext cx="533400" cy="228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/>
          <p:cNvGrpSpPr/>
          <p:nvPr/>
        </p:nvGrpSpPr>
        <p:grpSpPr>
          <a:xfrm>
            <a:off x="4272159" y="4851722"/>
            <a:ext cx="244997" cy="253678"/>
            <a:chOff x="4305300" y="3309394"/>
            <a:chExt cx="571500" cy="228600"/>
          </a:xfrm>
        </p:grpSpPr>
        <p:cxnSp>
          <p:nvCxnSpPr>
            <p:cNvPr id="29" name="Straight Connector 28"/>
            <p:cNvCxnSpPr/>
            <p:nvPr/>
          </p:nvCxnSpPr>
          <p:spPr>
            <a:xfrm>
              <a:off x="4305300" y="3429000"/>
              <a:ext cx="571500" cy="0"/>
            </a:xfrm>
            <a:prstGeom prst="line">
              <a:avLst/>
            </a:prstGeom>
            <a:ln w="41275">
              <a:solidFill>
                <a:srgbClr val="FF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>
              <a:off x="4305300" y="3309394"/>
              <a:ext cx="0" cy="228600"/>
            </a:xfrm>
            <a:prstGeom prst="line">
              <a:avLst/>
            </a:prstGeom>
            <a:ln w="41275">
              <a:solidFill>
                <a:srgbClr val="FF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>
              <a:off x="4876800" y="3309394"/>
              <a:ext cx="0" cy="228600"/>
            </a:xfrm>
            <a:prstGeom prst="line">
              <a:avLst/>
            </a:prstGeom>
            <a:ln w="41275">
              <a:solidFill>
                <a:srgbClr val="FF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Group 31"/>
          <p:cNvGrpSpPr/>
          <p:nvPr/>
        </p:nvGrpSpPr>
        <p:grpSpPr>
          <a:xfrm>
            <a:off x="4272158" y="5180590"/>
            <a:ext cx="1066801" cy="294143"/>
            <a:chOff x="4305300" y="3309394"/>
            <a:chExt cx="571500" cy="228600"/>
          </a:xfrm>
        </p:grpSpPr>
        <p:cxnSp>
          <p:nvCxnSpPr>
            <p:cNvPr id="33" name="Straight Connector 32"/>
            <p:cNvCxnSpPr/>
            <p:nvPr/>
          </p:nvCxnSpPr>
          <p:spPr>
            <a:xfrm>
              <a:off x="4305300" y="3429000"/>
              <a:ext cx="571500" cy="0"/>
            </a:xfrm>
            <a:prstGeom prst="line">
              <a:avLst/>
            </a:prstGeom>
            <a:ln w="41275">
              <a:solidFill>
                <a:srgbClr val="00C8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4305300" y="3309394"/>
              <a:ext cx="0" cy="228600"/>
            </a:xfrm>
            <a:prstGeom prst="line">
              <a:avLst/>
            </a:prstGeom>
            <a:ln w="41275">
              <a:solidFill>
                <a:srgbClr val="00C8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>
              <a:off x="4876800" y="3309394"/>
              <a:ext cx="0" cy="228600"/>
            </a:xfrm>
            <a:prstGeom prst="line">
              <a:avLst/>
            </a:prstGeom>
            <a:ln w="41275">
              <a:solidFill>
                <a:srgbClr val="00C8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TextBox 16"/>
          <p:cNvSpPr txBox="1"/>
          <p:nvPr/>
        </p:nvSpPr>
        <p:spPr>
          <a:xfrm>
            <a:off x="6972112" y="3589329"/>
            <a:ext cx="21836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70C0"/>
                </a:solidFill>
              </a:rPr>
              <a:t>4 times the</a:t>
            </a:r>
          </a:p>
          <a:p>
            <a:pPr algn="ctr"/>
            <a:r>
              <a:rPr lang="en-US" sz="2400" b="1" dirty="0">
                <a:solidFill>
                  <a:srgbClr val="0070C0"/>
                </a:solidFill>
              </a:rPr>
              <a:t>amplification!</a:t>
            </a:r>
          </a:p>
        </p:txBody>
      </p:sp>
    </p:spTree>
    <p:extLst>
      <p:ext uri="{BB962C8B-B14F-4D97-AF65-F5344CB8AC3E}">
        <p14:creationId xmlns:p14="http://schemas.microsoft.com/office/powerpoint/2010/main" val="3956694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96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0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8896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</p:childTnLst>
        </p:cTn>
      </p:par>
    </p:tnLst>
    <p:bldLst>
      <p:bldP spid="25" grpId="0" animBg="1"/>
      <p:bldP spid="26" grpId="0" animBg="1"/>
      <p:bldP spid="17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half-with_window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7"/>
          <a:srcRect l="778" t="-489" r="1375" b="852"/>
          <a:stretch/>
        </p:blipFill>
        <p:spPr>
          <a:xfrm>
            <a:off x="1832707" y="3591301"/>
            <a:ext cx="5994602" cy="2715768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7" name="Straight Arrow Connector 16"/>
          <p:cNvCxnSpPr/>
          <p:nvPr/>
        </p:nvCxnSpPr>
        <p:spPr>
          <a:xfrm flipH="1">
            <a:off x="5125493" y="4285556"/>
            <a:ext cx="538620" cy="46126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5506460" y="3919901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Attenuated</a:t>
            </a:r>
          </a:p>
        </p:txBody>
      </p:sp>
      <p:pic>
        <p:nvPicPr>
          <p:cNvPr id="5" name="quarter-with_window.avi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 rotWithShape="1">
          <a:blip r:embed="rId8"/>
          <a:srcRect l="777" t="-671" r="1374" b="671"/>
          <a:stretch/>
        </p:blipFill>
        <p:spPr>
          <a:xfrm>
            <a:off x="1827391" y="3620898"/>
            <a:ext cx="5994602" cy="272567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3509" y="1600201"/>
            <a:ext cx="8559799" cy="3581401"/>
          </a:xfrm>
        </p:spPr>
        <p:txBody>
          <a:bodyPr>
            <a:normAutofit/>
          </a:bodyPr>
          <a:lstStyle/>
          <a:p>
            <a:r>
              <a:rPr lang="en-US" dirty="0"/>
              <a:t>Local phase can move image features, but only within the filter window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Limits of Phase Based Magnification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289905" y="3551801"/>
            <a:ext cx="2291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Amplification factor </a:t>
            </a:r>
            <a:r>
              <a:rPr lang="en-US" sz="1600" dirty="0">
                <a:sym typeface="Wingdings" panose="05000000000000000000" pitchFamily="2" charset="2"/>
              </a:rPr>
              <a:t> </a:t>
            </a:r>
            <a:r>
              <a:rPr lang="en-US" sz="1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0559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604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604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8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video>
              <p:cMediaNode vol="80000">
                <p:cTn id="29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18" grpId="0"/>
      <p:bldP spid="3" grpId="0" build="p"/>
      <p:bldP spid="15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guitar_comparison_wide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9"/>
          <a:srcRect b="2081"/>
          <a:stretch>
            <a:fillRect/>
          </a:stretch>
        </p:blipFill>
        <p:spPr>
          <a:xfrm>
            <a:off x="292805" y="1575286"/>
            <a:ext cx="7948790" cy="17373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Comparison with [Wu et al. 2012]</a:t>
            </a:r>
          </a:p>
        </p:txBody>
      </p:sp>
      <p:pic>
        <p:nvPicPr>
          <p:cNvPr id="7" name="babysleeping-iir-alpha20-delta0.2.avi">
            <a:hlinkClick r:id="" action="ppaction://media"/>
          </p:cNvPr>
          <p:cNvPicPr>
            <a:picLocks noGrp="1" noChangeAspect="1"/>
          </p:cNvPicPr>
          <p:nvPr>
            <p:ph idx="1"/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92805" y="3466060"/>
            <a:ext cx="3851234" cy="2182456"/>
          </a:xfrm>
          <a:ln>
            <a:solidFill>
              <a:schemeClr val="tx1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1456189" y="5644412"/>
            <a:ext cx="173220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dirty="0"/>
              <a:t>Wu et al. 2012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15048" y="5663462"/>
            <a:ext cx="2800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B050"/>
                </a:solidFill>
              </a:rPr>
              <a:t>Phase-Based (this paper)</a:t>
            </a:r>
          </a:p>
        </p:txBody>
      </p:sp>
      <p:pic>
        <p:nvPicPr>
          <p:cNvPr id="8" name="babysleeping-half.avi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396888" y="3465881"/>
            <a:ext cx="3844709" cy="2178533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4392301" y="1575286"/>
            <a:ext cx="3849294" cy="1737360"/>
          </a:xfrm>
          <a:prstGeom prst="rect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4396886" y="3465880"/>
            <a:ext cx="3849294" cy="2197583"/>
          </a:xfrm>
          <a:prstGeom prst="rect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4267200" y="1447800"/>
            <a:ext cx="4029780" cy="45659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168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003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7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video>
              <p:cMediaNode vol="80000">
                <p:cTn id="18" repeatCount="indefinite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</p:childTnLst>
        </p:cTn>
      </p:par>
    </p:tnLst>
    <p:bldLst>
      <p:bldP spid="3" grpId="0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Eye Movements</a:t>
            </a:r>
          </a:p>
        </p:txBody>
      </p:sp>
      <p:pic>
        <p:nvPicPr>
          <p:cNvPr id="7" name="eyeC001_WB_50to575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7">
            <a:lum bright="20000" contrast="20000"/>
          </a:blip>
          <a:stretch>
            <a:fillRect/>
          </a:stretch>
        </p:blipFill>
        <p:spPr>
          <a:xfrm>
            <a:off x="301842" y="1893570"/>
            <a:ext cx="4418056" cy="3424346"/>
          </a:xfrm>
        </p:spPr>
      </p:pic>
      <p:pic>
        <p:nvPicPr>
          <p:cNvPr id="8" name="eyeC001_WB-steerable-alpha150-frame50to575-band30to50-bandpass-IdealBandPass2D-mask.wm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8">
            <a:lum bright="20000" contrast="20000"/>
          </a:blip>
          <a:stretch>
            <a:fillRect/>
          </a:stretch>
        </p:blipFill>
        <p:spPr>
          <a:xfrm>
            <a:off x="4883970" y="1893570"/>
            <a:ext cx="4418511" cy="342434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621781" y="5317916"/>
            <a:ext cx="1967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 (500FPS)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396284" y="5317916"/>
            <a:ext cx="3659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Motion magnified x150 (30-50 Hz)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800600" y="1524000"/>
            <a:ext cx="4642121" cy="4343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598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49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749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4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Expressions</a:t>
            </a:r>
          </a:p>
        </p:txBody>
      </p:sp>
      <p:pic>
        <p:nvPicPr>
          <p:cNvPr id="3" name="billDaughter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954696" y="1074295"/>
            <a:ext cx="2149007" cy="1611755"/>
          </a:xfrm>
          <a:prstGeom prst="rect">
            <a:avLst/>
          </a:prstGeom>
        </p:spPr>
      </p:pic>
      <p:pic>
        <p:nvPicPr>
          <p:cNvPr id="4" name="billDaughter-steerable-alpha30-band1.00to2.00-motPause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029200" y="3048000"/>
            <a:ext cx="3726111" cy="2794583"/>
          </a:xfrm>
          <a:prstGeom prst="rect">
            <a:avLst/>
          </a:prstGeom>
        </p:spPr>
      </p:pic>
      <p:pic>
        <p:nvPicPr>
          <p:cNvPr id="5" name="billDaughter-steerable-alpha30-band0.35to0.71-motPause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79666" y="3047998"/>
            <a:ext cx="3726112" cy="279458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09222" y="5812934"/>
            <a:ext cx="2667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Low frequency motions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858899" y="5812934"/>
            <a:ext cx="4066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Mid-range frequency motions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40963" y="2678666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</a:t>
            </a:r>
          </a:p>
        </p:txBody>
      </p:sp>
    </p:spTree>
    <p:extLst>
      <p:ext uri="{BB962C8B-B14F-4D97-AF65-F5344CB8AC3E}">
        <p14:creationId xmlns:p14="http://schemas.microsoft.com/office/powerpoint/2010/main" val="1048650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9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999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25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>
                <p:cTn id="26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video>
              <p:cMediaNode vol="80000">
                <p:cTn id="2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6" grpId="0"/>
      <p:bldP spid="7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hammerhit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5"/>
          <a:srcRect l="17391" t="9419" r="9228" b="14110"/>
          <a:stretch>
            <a:fillRect/>
          </a:stretch>
        </p:blipFill>
        <p:spPr>
          <a:xfrm>
            <a:off x="3400425" y="2057400"/>
            <a:ext cx="5743575" cy="336692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Ground Truth Validation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597" y="2005965"/>
            <a:ext cx="2971800" cy="3394472"/>
          </a:xfrm>
        </p:spPr>
        <p:txBody>
          <a:bodyPr>
            <a:normAutofit fontScale="92500"/>
          </a:bodyPr>
          <a:lstStyle/>
          <a:p>
            <a:r>
              <a:rPr lang="en-US" dirty="0"/>
              <a:t>Induce motion (with hammer)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Record with accelerometer</a:t>
            </a:r>
          </a:p>
          <a:p>
            <a:endParaRPr lang="en-US" dirty="0"/>
          </a:p>
        </p:txBody>
      </p:sp>
      <p:sp>
        <p:nvSpPr>
          <p:cNvPr id="4" name="Oval 3"/>
          <p:cNvSpPr/>
          <p:nvPr/>
        </p:nvSpPr>
        <p:spPr>
          <a:xfrm>
            <a:off x="6579697" y="2472689"/>
            <a:ext cx="1143000" cy="1143000"/>
          </a:xfrm>
          <a:prstGeom prst="ellipse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379799" y="2178703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2">
                    <a:lumMod val="40000"/>
                    <a:lumOff val="60000"/>
                  </a:schemeClr>
                </a:solidFill>
              </a:rPr>
              <a:t>Accelerometer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684222" y="2548037"/>
            <a:ext cx="114300" cy="957163"/>
          </a:xfrm>
          <a:prstGeom prst="straightConnector1">
            <a:avLst/>
          </a:prstGeom>
          <a:ln w="25400">
            <a:solidFill>
              <a:schemeClr val="tx2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4018815" y="2161796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2">
                    <a:lumMod val="40000"/>
                    <a:lumOff val="60000"/>
                  </a:schemeClr>
                </a:solidFill>
              </a:rPr>
              <a:t>Hammer Hit</a:t>
            </a:r>
          </a:p>
        </p:txBody>
      </p:sp>
    </p:spTree>
    <p:extLst>
      <p:ext uri="{BB962C8B-B14F-4D97-AF65-F5344CB8AC3E}">
        <p14:creationId xmlns:p14="http://schemas.microsoft.com/office/powerpoint/2010/main" val="3326165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1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3" grpId="0" build="p"/>
      <p:bldP spid="4" grpId="0" animBg="1"/>
      <p:bldP spid="5" grpId="0"/>
      <p:bldP spid="10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3429000"/>
            <a:ext cx="8577430" cy="257580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3429000"/>
            <a:ext cx="8577430" cy="257580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Ground Truth Validation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795940" y="1211046"/>
            <a:ext cx="10972800" cy="5135563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0607" y="1347486"/>
            <a:ext cx="2998828" cy="1997207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>
          <a:xfrm>
            <a:off x="6701728" y="1720247"/>
            <a:ext cx="111211" cy="111211"/>
          </a:xfrm>
          <a:prstGeom prst="ellipse">
            <a:avLst/>
          </a:prstGeom>
          <a:solidFill>
            <a:schemeClr val="accent6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14"/>
          <p:cNvSpPr/>
          <p:nvPr/>
        </p:nvSpPr>
        <p:spPr>
          <a:xfrm>
            <a:off x="6812938" y="1885416"/>
            <a:ext cx="323543" cy="1676400"/>
          </a:xfrm>
          <a:custGeom>
            <a:avLst/>
            <a:gdLst>
              <a:gd name="connsiteX0" fmla="*/ 0 w 256582"/>
              <a:gd name="connsiteY0" fmla="*/ 0 h 1623060"/>
              <a:gd name="connsiteX1" fmla="*/ 251460 w 256582"/>
              <a:gd name="connsiteY1" fmla="*/ 777240 h 1623060"/>
              <a:gd name="connsiteX2" fmla="*/ 144780 w 256582"/>
              <a:gd name="connsiteY2" fmla="*/ 1623060 h 162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6582" h="1623060">
                <a:moveTo>
                  <a:pt x="0" y="0"/>
                </a:moveTo>
                <a:cubicBezTo>
                  <a:pt x="113665" y="253365"/>
                  <a:pt x="227330" y="506730"/>
                  <a:pt x="251460" y="777240"/>
                </a:cubicBezTo>
                <a:cubicBezTo>
                  <a:pt x="275590" y="1047750"/>
                  <a:pt x="210185" y="1335405"/>
                  <a:pt x="144780" y="1623060"/>
                </a:cubicBezTo>
              </a:path>
            </a:pathLst>
          </a:custGeom>
          <a:ln w="44450">
            <a:solidFill>
              <a:schemeClr val="accent6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942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5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otionAtten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5"/>
          <a:srcRect l="1109" r="1107"/>
          <a:stretch/>
        </p:blipFill>
        <p:spPr>
          <a:xfrm>
            <a:off x="1550175" y="1746884"/>
            <a:ext cx="9119555" cy="393475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Motion Attenuation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538959" y="4661416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493000" y="4661416"/>
            <a:ext cx="2381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Turbulence Removed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28801" y="5638800"/>
            <a:ext cx="4998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Sequence courtesy </a:t>
            </a:r>
            <a:r>
              <a:rPr lang="en-US" dirty="0" err="1"/>
              <a:t>Vimeo</a:t>
            </a:r>
            <a:r>
              <a:rPr lang="en-US" dirty="0"/>
              <a:t> user Vincent </a:t>
            </a:r>
            <a:r>
              <a:rPr lang="en-US" dirty="0" err="1"/>
              <a:t>Laforet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6127243" y="1746886"/>
            <a:ext cx="5438775" cy="36480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573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7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6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5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  <p:bldLst>
      <p:bldP spid="3" grpId="0" animBg="1"/>
    </p:bldLst>
  </p:timing>
  <p:extLst>
    <p:ext uri="{E180D4A7-C9FB-4DFB-919C-405C955672EB}">
      <p14:showEvtLst xmlns:p14="http://schemas.microsoft.com/office/powerpoint/2010/main">
        <p14:playEvt time="0" objId="4"/>
        <p14:stopEvt time="3990" objId="4"/>
      </p14:showEvtLst>
    </p:ext>
  </p:extLs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ar_input_f50-650_50FPS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2000" y="1828800"/>
            <a:ext cx="8149544" cy="414834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Car Engine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2199" y="1058852"/>
            <a:ext cx="2039642" cy="1147299"/>
          </a:xfrm>
          <a:prstGeom prst="rect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1947125" y="1840230"/>
            <a:ext cx="9973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Source</a:t>
            </a:r>
          </a:p>
        </p:txBody>
      </p:sp>
    </p:spTree>
    <p:extLst>
      <p:ext uri="{BB962C8B-B14F-4D97-AF65-F5344CB8AC3E}">
        <p14:creationId xmlns:p14="http://schemas.microsoft.com/office/powerpoint/2010/main" val="1218341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ar_engine_22Hz_f50-650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2000" y="1828800"/>
            <a:ext cx="8149544" cy="414834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Car Engine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2199" y="1058851"/>
            <a:ext cx="2039642" cy="1147299"/>
          </a:xfrm>
          <a:prstGeom prst="rect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1947125" y="1840229"/>
            <a:ext cx="19672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22Hz Magnified</a:t>
            </a:r>
          </a:p>
        </p:txBody>
      </p:sp>
    </p:spTree>
    <p:extLst>
      <p:ext uri="{BB962C8B-B14F-4D97-AF65-F5344CB8AC3E}">
        <p14:creationId xmlns:p14="http://schemas.microsoft.com/office/powerpoint/2010/main" val="155128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ar_input_f50-650_50FPS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2000" y="1828800"/>
            <a:ext cx="8149544" cy="414834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Car Engine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2199" y="1058852"/>
            <a:ext cx="2039642" cy="1147299"/>
          </a:xfrm>
          <a:prstGeom prst="rect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1947125" y="1840230"/>
            <a:ext cx="9973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Source</a:t>
            </a:r>
          </a:p>
        </p:txBody>
      </p:sp>
    </p:spTree>
    <p:extLst>
      <p:ext uri="{BB962C8B-B14F-4D97-AF65-F5344CB8AC3E}">
        <p14:creationId xmlns:p14="http://schemas.microsoft.com/office/powerpoint/2010/main" val="394425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ar_engine_22Hz_f50-650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2000" y="1828800"/>
            <a:ext cx="8149544" cy="414834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Car Engine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2199" y="1058851"/>
            <a:ext cx="2039642" cy="1147299"/>
          </a:xfrm>
          <a:prstGeom prst="rect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1947125" y="1840229"/>
            <a:ext cx="19672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22Hz Magnified</a:t>
            </a:r>
          </a:p>
        </p:txBody>
      </p:sp>
    </p:spTree>
    <p:extLst>
      <p:ext uri="{BB962C8B-B14F-4D97-AF65-F5344CB8AC3E}">
        <p14:creationId xmlns:p14="http://schemas.microsoft.com/office/powerpoint/2010/main" val="3058786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Neck Skin Vibrations</a:t>
            </a:r>
          </a:p>
        </p:txBody>
      </p:sp>
      <p:pic>
        <p:nvPicPr>
          <p:cNvPr id="3" name="miki_humming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7">
            <a:lum bright="20000" contrast="20000"/>
          </a:blip>
          <a:srcRect l="17944" r="19253"/>
          <a:stretch/>
        </p:blipFill>
        <p:spPr>
          <a:xfrm>
            <a:off x="224138" y="2249860"/>
            <a:ext cx="2947337" cy="281575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51473" y="2739160"/>
            <a:ext cx="2392976" cy="164626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7383099" y="4508868"/>
            <a:ext cx="12426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Frequency (Hz)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23072" y="4364601"/>
            <a:ext cx="26321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0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611699" y="4364601"/>
            <a:ext cx="42030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500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668591" y="4362059"/>
            <a:ext cx="49885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1000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5099" y="2249858"/>
            <a:ext cx="953088" cy="953088"/>
          </a:xfrm>
          <a:prstGeom prst="rect">
            <a:avLst/>
          </a:prstGeom>
        </p:spPr>
      </p:pic>
      <p:pic>
        <p:nvPicPr>
          <p:cNvPr id="21" name="voice_f100-400.avi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0">
            <a:lum bright="20000" contrast="20000"/>
          </a:blip>
          <a:stretch>
            <a:fillRect/>
          </a:stretch>
        </p:blipFill>
        <p:spPr>
          <a:xfrm>
            <a:off x="3570728" y="1143000"/>
            <a:ext cx="2667000" cy="4977580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 rot="16200000">
            <a:off x="6219088" y="3423793"/>
            <a:ext cx="6190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Power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197956" y="5782026"/>
            <a:ext cx="15872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Source (2 KHz)</a:t>
            </a:r>
          </a:p>
        </p:txBody>
      </p:sp>
      <p:sp>
        <p:nvSpPr>
          <p:cNvPr id="24" name="Rectangle 23"/>
          <p:cNvSpPr/>
          <p:nvPr/>
        </p:nvSpPr>
        <p:spPr>
          <a:xfrm>
            <a:off x="1437128" y="4078658"/>
            <a:ext cx="609600" cy="9144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382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2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2000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40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80000">
                <p:cTn id="41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</p:childTnLst>
        </p:cTn>
      </p:par>
    </p:tnLst>
    <p:bldLst>
      <p:bldP spid="10" grpId="0"/>
      <p:bldP spid="11" grpId="0"/>
      <p:bldP spid="12" grpId="0"/>
      <p:bldP spid="13" grpId="0"/>
      <p:bldP spid="22" grpId="0"/>
      <p:bldP spid="24" grpId="0" animBg="1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3510558" y="994809"/>
            <a:ext cx="2667000" cy="4977580"/>
            <a:chOff x="3505200" y="93292"/>
            <a:chExt cx="2667000" cy="4977580"/>
          </a:xfrm>
        </p:grpSpPr>
        <p:pic>
          <p:nvPicPr>
            <p:cNvPr id="21" name="voice_f100-400.avi">
              <a:hlinkClick r:id="" action="ppaction://media"/>
            </p:cNvPr>
            <p:cNvPicPr>
              <a:picLocks noChangeAspect="1"/>
            </p:cNvPicPr>
            <p:nvPr>
              <a:videoFile r:link="rId4"/>
              <p:extLst>
                <p:ext uri="{DAA4B4D4-6D71-4841-9C94-3DE7FCFB9230}">
                  <p14:media xmlns:p14="http://schemas.microsoft.com/office/powerpoint/2010/main" r:link="rId3"/>
                </p:ext>
              </p:extLst>
            </p:nvPr>
          </p:nvPicPr>
          <p:blipFill>
            <a:blip r:embed="rId7">
              <a:lum bright="20000" contrast="20000"/>
            </a:blip>
            <a:stretch>
              <a:fillRect/>
            </a:stretch>
          </p:blipFill>
          <p:spPr>
            <a:xfrm>
              <a:off x="3505200" y="93292"/>
              <a:ext cx="2667000" cy="4977580"/>
            </a:xfrm>
            <a:prstGeom prst="rect">
              <a:avLst/>
            </a:prstGeom>
          </p:spPr>
        </p:pic>
        <p:sp>
          <p:nvSpPr>
            <p:cNvPr id="23" name="TextBox 22"/>
            <p:cNvSpPr txBox="1"/>
            <p:nvPr/>
          </p:nvSpPr>
          <p:spPr>
            <a:xfrm>
              <a:off x="4132428" y="4732318"/>
              <a:ext cx="15872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Source (2 KHz)</a:t>
              </a:r>
            </a:p>
          </p:txBody>
        </p:sp>
      </p:grpSp>
      <p:pic>
        <p:nvPicPr>
          <p:cNvPr id="17" name="throat_miki_90-11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8">
            <a:lum bright="20000" contrast="20000"/>
          </a:blip>
          <a:stretch>
            <a:fillRect/>
          </a:stretch>
        </p:blipFill>
        <p:spPr>
          <a:xfrm>
            <a:off x="603738" y="990600"/>
            <a:ext cx="5421420" cy="49972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91303" y="2590969"/>
            <a:ext cx="2392976" cy="164626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7322929" y="4360677"/>
            <a:ext cx="12426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Frequency (Hz)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62902" y="4216410"/>
            <a:ext cx="26321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0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551529" y="4216410"/>
            <a:ext cx="42030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500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608421" y="4213868"/>
            <a:ext cx="49885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1000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4929" y="2101667"/>
            <a:ext cx="953088" cy="953088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 rot="16200000">
            <a:off x="6158918" y="3275602"/>
            <a:ext cx="6190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Power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236750" y="5634457"/>
            <a:ext cx="15872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Source (2 KHz)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662960" y="5628298"/>
            <a:ext cx="22235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100 Hz Amplified x100</a:t>
            </a:r>
          </a:p>
        </p:txBody>
      </p:sp>
      <p:sp>
        <p:nvSpPr>
          <p:cNvPr id="25" name="Rectangle 24"/>
          <p:cNvSpPr/>
          <p:nvPr/>
        </p:nvSpPr>
        <p:spPr>
          <a:xfrm>
            <a:off x="6782294" y="2603317"/>
            <a:ext cx="123635" cy="1623060"/>
          </a:xfrm>
          <a:prstGeom prst="rect">
            <a:avLst/>
          </a:prstGeom>
          <a:solidFill>
            <a:srgbClr val="FFFF00">
              <a:alpha val="20000"/>
            </a:srgb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Box 26"/>
          <p:cNvSpPr txBox="1"/>
          <p:nvPr/>
        </p:nvSpPr>
        <p:spPr>
          <a:xfrm>
            <a:off x="6719706" y="4844869"/>
            <a:ext cx="22784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Fundamental frequency: ~100Hz</a:t>
            </a:r>
          </a:p>
        </p:txBody>
      </p:sp>
      <p:sp>
        <p:nvSpPr>
          <p:cNvPr id="9" name="Freeform 8"/>
          <p:cNvSpPr/>
          <p:nvPr/>
        </p:nvSpPr>
        <p:spPr>
          <a:xfrm>
            <a:off x="6850491" y="4284797"/>
            <a:ext cx="307321" cy="636270"/>
          </a:xfrm>
          <a:custGeom>
            <a:avLst/>
            <a:gdLst>
              <a:gd name="connsiteX0" fmla="*/ 536448 w 536448"/>
              <a:gd name="connsiteY0" fmla="*/ 554736 h 554736"/>
              <a:gd name="connsiteX1" fmla="*/ 121920 w 536448"/>
              <a:gd name="connsiteY1" fmla="*/ 341376 h 554736"/>
              <a:gd name="connsiteX2" fmla="*/ 0 w 536448"/>
              <a:gd name="connsiteY2" fmla="*/ 0 h 554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6448" h="554736">
                <a:moveTo>
                  <a:pt x="536448" y="554736"/>
                </a:moveTo>
                <a:cubicBezTo>
                  <a:pt x="373888" y="494284"/>
                  <a:pt x="211328" y="433832"/>
                  <a:pt x="121920" y="341376"/>
                </a:cubicBezTo>
                <a:cubicBezTo>
                  <a:pt x="32512" y="248920"/>
                  <a:pt x="16256" y="124460"/>
                  <a:pt x="0" y="0"/>
                </a:cubicBezTo>
              </a:path>
            </a:pathLst>
          </a:custGeom>
          <a:noFill/>
          <a:ln>
            <a:solidFill>
              <a:schemeClr val="tx1"/>
            </a:solidFill>
            <a:tailEnd type="stealth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341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3.7037E-7 L -0.23477 0.00324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45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000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video>
              <p:cMediaNode vol="80000">
                <p:cTn id="32" repeatCount="indefinite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</p:childTnLst>
        </p:cTn>
      </p:par>
    </p:tnLst>
    <p:bldLst>
      <p:bldP spid="18" grpId="0"/>
      <p:bldP spid="19" grpId="0"/>
      <p:bldP spid="25" grpId="0" animBg="1"/>
      <p:bldP spid="27" grpId="0"/>
      <p:bldP spid="9" grpId="0" animBg="1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hroat_miki_90-11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5">
            <a:lum bright="20000" contrast="20000"/>
          </a:blip>
          <a:srcRect t="12053" b="26922"/>
          <a:stretch>
            <a:fillRect/>
          </a:stretch>
        </p:blipFill>
        <p:spPr>
          <a:xfrm>
            <a:off x="0" y="76200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69725" y="5533192"/>
            <a:ext cx="19367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Source (2 KHz)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05502" y="5533192"/>
            <a:ext cx="20377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Amplified (x100)</a:t>
            </a:r>
          </a:p>
        </p:txBody>
      </p:sp>
    </p:spTree>
    <p:extLst>
      <p:ext uri="{BB962C8B-B14F-4D97-AF65-F5344CB8AC3E}">
        <p14:creationId xmlns:p14="http://schemas.microsoft.com/office/powerpoint/2010/main" val="3383056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04800"/>
            <a:ext cx="8534400" cy="914400"/>
          </a:xfrm>
        </p:spPr>
        <p:txBody>
          <a:bodyPr>
            <a:normAutofit fontScale="90000"/>
          </a:bodyPr>
          <a:lstStyle/>
          <a:p>
            <a:r>
              <a:rPr lang="en-US" dirty="0"/>
              <a:t>Discussion of </a:t>
            </a:r>
            <a:r>
              <a:rPr lang="en-US" dirty="0" err="1"/>
              <a:t>pixelwise</a:t>
            </a:r>
            <a:r>
              <a:rPr lang="en-US" dirty="0"/>
              <a:t> phase magnification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8534400" cy="5135563"/>
          </a:xfrm>
        </p:spPr>
        <p:txBody>
          <a:bodyPr>
            <a:normAutofit fontScale="85000" lnSpcReduction="20000"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Good: </a:t>
            </a:r>
          </a:p>
          <a:p>
            <a:pPr lvl="1"/>
            <a:r>
              <a:rPr lang="en-US" dirty="0"/>
              <a:t>Does not require explicit motion estimation</a:t>
            </a:r>
          </a:p>
          <a:p>
            <a:pPr lvl="1"/>
            <a:r>
              <a:rPr lang="en-US" dirty="0"/>
              <a:t>Produces more direct translations (instead of perceived motion)</a:t>
            </a:r>
          </a:p>
          <a:p>
            <a:pPr lvl="1"/>
            <a:r>
              <a:rPr lang="en-US" dirty="0"/>
              <a:t>Does not amplify noise</a:t>
            </a:r>
          </a:p>
          <a:p>
            <a:endParaRPr lang="en-US" dirty="0"/>
          </a:p>
          <a:p>
            <a:r>
              <a:rPr lang="en-US" dirty="0"/>
              <a:t>Bad:</a:t>
            </a:r>
          </a:p>
          <a:p>
            <a:pPr lvl="1"/>
            <a:r>
              <a:rPr lang="en-US" dirty="0"/>
              <a:t>Limited in range of </a:t>
            </a:r>
            <a:r>
              <a:rPr lang="en-US" dirty="0" err="1"/>
              <a:t>amplication</a:t>
            </a:r>
            <a:r>
              <a:rPr lang="en-US" dirty="0"/>
              <a:t> (compared to </a:t>
            </a:r>
            <a:r>
              <a:rPr lang="en-US" dirty="0" err="1"/>
              <a:t>pointwise</a:t>
            </a:r>
            <a:r>
              <a:rPr lang="en-US" dirty="0"/>
              <a:t> approach)</a:t>
            </a:r>
          </a:p>
          <a:p>
            <a:pPr lvl="1"/>
            <a:r>
              <a:rPr lang="en-US" dirty="0"/>
              <a:t>May have difficulty with non-periodic motion and large motions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376297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Non-periodic Motions and Large Motions</a:t>
            </a:r>
          </a:p>
        </p:txBody>
      </p:sp>
      <p:pic>
        <p:nvPicPr>
          <p:cNvPr id="3" name="JumpingBoy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5"/>
          <a:srcRect l="-235" t="15714" r="235" b="27606"/>
          <a:stretch/>
        </p:blipFill>
        <p:spPr>
          <a:xfrm>
            <a:off x="0" y="1981200"/>
            <a:ext cx="9144000" cy="291532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13187" y="474412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 (300 FPS)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328328" y="4754885"/>
            <a:ext cx="2736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Motion Magnification x50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35644" y="4790296"/>
            <a:ext cx="30059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Motion Magnification x50</a:t>
            </a:r>
          </a:p>
          <a:p>
            <a:r>
              <a:rPr lang="en-US" dirty="0"/>
              <a:t>Large Motions Unmagnified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6509250" y="1761027"/>
            <a:ext cx="367038" cy="731520"/>
          </a:xfrm>
          <a:prstGeom prst="straightConnector1">
            <a:avLst/>
          </a:prstGeom>
          <a:ln w="381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5400659" y="1452655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Non-periodic motion</a:t>
            </a:r>
          </a:p>
        </p:txBody>
      </p:sp>
    </p:spTree>
    <p:extLst>
      <p:ext uri="{BB962C8B-B14F-4D97-AF65-F5344CB8AC3E}">
        <p14:creationId xmlns:p14="http://schemas.microsoft.com/office/powerpoint/2010/main" val="3272560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0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-304800" y="1368426"/>
            <a:ext cx="10363200" cy="1470025"/>
          </a:xfrm>
        </p:spPr>
        <p:txBody>
          <a:bodyPr>
            <a:normAutofit/>
          </a:bodyPr>
          <a:lstStyle/>
          <a:p>
            <a:r>
              <a:rPr lang="en-US" dirty="0"/>
              <a:t>The Visual Microphone:</a:t>
            </a:r>
            <a:br>
              <a:rPr lang="en-US" dirty="0"/>
            </a:br>
            <a:r>
              <a:rPr lang="en-US" sz="2700" dirty="0"/>
              <a:t>Passive Recovery of Sound from Video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609600" y="3124200"/>
            <a:ext cx="8534400" cy="1752600"/>
          </a:xfrm>
        </p:spPr>
        <p:txBody>
          <a:bodyPr/>
          <a:lstStyle/>
          <a:p>
            <a:r>
              <a:rPr lang="en-US" sz="2400" dirty="0"/>
              <a:t>Abe Davis    Michael Rubinstein    Neal Wadhwa</a:t>
            </a:r>
          </a:p>
          <a:p>
            <a:r>
              <a:rPr lang="en-US" sz="2400" dirty="0"/>
              <a:t>Gautham Mysore    Fredo Durand    William T. Freeman</a:t>
            </a:r>
          </a:p>
        </p:txBody>
      </p:sp>
      <p:pic>
        <p:nvPicPr>
          <p:cNvPr id="6" name="Picture 2" descr="http://upload.wikimedia.org/wikipedia/en/thumb/0/0b/SIGGRAPH_logo.svg/300px-SIGGRAPH_logo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0155" y="869405"/>
            <a:ext cx="1433290" cy="735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8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4913" y="4688468"/>
            <a:ext cx="1089995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6551" y="4757203"/>
            <a:ext cx="965848" cy="500309"/>
          </a:xfrm>
          <a:prstGeom prst="rect">
            <a:avLst/>
          </a:prstGeom>
        </p:spPr>
      </p:pic>
      <p:pic>
        <p:nvPicPr>
          <p:cNvPr id="1026" name="Picture 2" descr="http://saitnews.co.za/wp-content/uploads/2012/05/adobe-logo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4290" y="4756450"/>
            <a:ext cx="764273" cy="764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roup 8"/>
          <p:cNvGrpSpPr/>
          <p:nvPr/>
        </p:nvGrpSpPr>
        <p:grpSpPr>
          <a:xfrm>
            <a:off x="4160157" y="4786707"/>
            <a:ext cx="2167493" cy="464709"/>
            <a:chOff x="3855355" y="4164159"/>
            <a:chExt cx="2850245" cy="611091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55355" y="4175006"/>
              <a:ext cx="596646" cy="596646"/>
            </a:xfrm>
            <a:prstGeom prst="rect">
              <a:avLst/>
            </a:prstGeom>
          </p:spPr>
        </p:pic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15222" y="4164159"/>
              <a:ext cx="2190378" cy="611091"/>
            </a:xfrm>
            <a:prstGeom prst="rect">
              <a:avLst/>
            </a:prstGeom>
          </p:spPr>
        </p:pic>
      </p:grpSp>
      <p:sp>
        <p:nvSpPr>
          <p:cNvPr id="10" name="TextBox 9"/>
          <p:cNvSpPr txBox="1"/>
          <p:nvPr/>
        </p:nvSpPr>
        <p:spPr>
          <a:xfrm>
            <a:off x="2242399" y="5940425"/>
            <a:ext cx="46730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(slides adopted from </a:t>
            </a:r>
            <a:r>
              <a:rPr lang="en-US" dirty="0" err="1"/>
              <a:t>Siggraph</a:t>
            </a:r>
            <a:r>
              <a:rPr lang="en-US" dirty="0"/>
              <a:t> presentation)</a:t>
            </a:r>
          </a:p>
        </p:txBody>
      </p:sp>
    </p:spTree>
    <p:extLst>
      <p:ext uri="{BB962C8B-B14F-4D97-AF65-F5344CB8AC3E}">
        <p14:creationId xmlns:p14="http://schemas.microsoft.com/office/powerpoint/2010/main" val="4212000560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Remote Sound Recovery</a:t>
            </a:r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98587092"/>
              </p:ext>
            </p:extLst>
          </p:nvPr>
        </p:nvGraphicFramePr>
        <p:xfrm>
          <a:off x="1447800" y="1600200"/>
          <a:ext cx="6158422" cy="42289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3" imgW="9090477" imgH="6240780" progId="Acrobat.Document.11">
                  <p:embed/>
                </p:oleObj>
              </mc:Choice>
              <mc:Fallback>
                <p:oleObj name="Acrobat Document" r:id="rId3" imgW="9090477" imgH="6240780" progId="Acrobat.Document.1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447800" y="1600200"/>
                        <a:ext cx="6158422" cy="422895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22627811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Sound and Motion</a:t>
            </a:r>
          </a:p>
        </p:txBody>
      </p:sp>
      <p:pic>
        <p:nvPicPr>
          <p:cNvPr id="2050" name="Picture 2" descr="Loudspeaker and Wavefor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286000"/>
            <a:ext cx="6454734" cy="3037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431082" y="5502307"/>
            <a:ext cx="199125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</a:rPr>
              <a:t>Source: mediacollege.com</a:t>
            </a:r>
            <a:endParaRPr lang="en-US" sz="1200" dirty="0"/>
          </a:p>
        </p:txBody>
      </p:sp>
      <p:pic>
        <p:nvPicPr>
          <p:cNvPr id="3" name="Picture 2" descr="Microphone Diaphrag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4172" y="2090272"/>
            <a:ext cx="38100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8480262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ystem_Arrow1_b.ep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9169" y="2224586"/>
            <a:ext cx="775483" cy="336673"/>
          </a:xfrm>
          <a:prstGeom prst="rect">
            <a:avLst/>
          </a:prstGeom>
        </p:spPr>
      </p:pic>
      <p:pic>
        <p:nvPicPr>
          <p:cNvPr id="14" name="Picture 13" descr="System_Arrow2_b.ep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6070" y="2149875"/>
            <a:ext cx="775482" cy="486095"/>
          </a:xfrm>
          <a:prstGeom prst="rect">
            <a:avLst/>
          </a:prstGeom>
        </p:spPr>
      </p:pic>
      <p:pic>
        <p:nvPicPr>
          <p:cNvPr id="16" name="Picture 15" descr="System_Arrow3_b.eps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7424" y="2224586"/>
            <a:ext cx="680912" cy="336673"/>
          </a:xfrm>
          <a:prstGeom prst="rect">
            <a:avLst/>
          </a:prstGeom>
        </p:spPr>
      </p:pic>
      <p:pic>
        <p:nvPicPr>
          <p:cNvPr id="17" name="Picture 16" descr="System_Arrow4_b.eps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7950" y="2149875"/>
            <a:ext cx="694152" cy="486095"/>
          </a:xfrm>
          <a:prstGeom prst="rect">
            <a:avLst/>
          </a:prstGeom>
        </p:spPr>
      </p:pic>
      <p:pic>
        <p:nvPicPr>
          <p:cNvPr id="18" name="Picture 17" descr="System_ObjectTransform_b.eps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4650" y="1843352"/>
            <a:ext cx="1391420" cy="1308994"/>
          </a:xfrm>
          <a:prstGeom prst="rect">
            <a:avLst/>
          </a:prstGeom>
        </p:spPr>
      </p:pic>
      <p:pic>
        <p:nvPicPr>
          <p:cNvPr id="19" name="Picture 18" descr="System_Processing_b.eps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8336" y="1843352"/>
            <a:ext cx="1519614" cy="1308994"/>
          </a:xfrm>
          <a:prstGeom prst="rect">
            <a:avLst/>
          </a:prstGeom>
        </p:spPr>
      </p:pic>
      <p:pic>
        <p:nvPicPr>
          <p:cNvPr id="20" name="Picture 19" descr="System_Projection_b.eps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7210" y="1767839"/>
            <a:ext cx="1383620" cy="1308994"/>
          </a:xfrm>
          <a:prstGeom prst="rect">
            <a:avLst/>
          </a:prstGeom>
        </p:spPr>
      </p:pic>
      <p:pic>
        <p:nvPicPr>
          <p:cNvPr id="21" name="Picture 20" descr="System_Sound_b.eps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573" y="1994535"/>
            <a:ext cx="704594" cy="101164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Visual Microphone</a:t>
            </a:r>
          </a:p>
        </p:txBody>
      </p:sp>
      <p:pic>
        <p:nvPicPr>
          <p:cNvPr id="7" name="Picture 6" descr="EndOfIntroPentim.png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0" y="3200400"/>
            <a:ext cx="5912726" cy="2749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351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lgorithm_penti_part2.mp4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 rotWithShape="1">
          <a:blip r:embed="rId6"/>
          <a:srcRect l="5556" t="-1" b="-1"/>
          <a:stretch>
            <a:fillRect/>
          </a:stretch>
        </p:blipFill>
        <p:spPr>
          <a:xfrm>
            <a:off x="3140612" y="1877500"/>
            <a:ext cx="6217920" cy="370332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Processing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80292" y="1725101"/>
            <a:ext cx="3206506" cy="3724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Extract local motion signals</a:t>
            </a:r>
          </a:p>
          <a:p>
            <a:endParaRPr lang="en-US" dirty="0"/>
          </a:p>
          <a:p>
            <a:r>
              <a:rPr lang="en-US" dirty="0"/>
              <a:t>Average and Align</a:t>
            </a:r>
          </a:p>
          <a:p>
            <a:endParaRPr lang="en-US" dirty="0"/>
          </a:p>
          <a:p>
            <a:r>
              <a:rPr lang="en-US" dirty="0"/>
              <a:t>Post-process</a:t>
            </a:r>
          </a:p>
          <a:p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38278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43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  <p:extLst>
    <p:ext uri="{E180D4A7-C9FB-4DFB-919C-405C955672EB}">
      <p14:showEvtLst xmlns:p14="http://schemas.microsoft.com/office/powerpoint/2010/main">
        <p14:playEvt time="505" objId="7"/>
        <p14:stopEvt time="3231" objId="7"/>
      </p14:showEvtLst>
    </p:ext>
  </p:extLs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04800"/>
            <a:ext cx="8153400" cy="914400"/>
          </a:xfrm>
        </p:spPr>
        <p:txBody>
          <a:bodyPr/>
          <a:lstStyle/>
          <a:p>
            <a:r>
              <a:rPr lang="en-US" dirty="0"/>
              <a:t>Some materials are better microphones than others</a:t>
            </a:r>
          </a:p>
        </p:txBody>
      </p:sp>
      <p:pic>
        <p:nvPicPr>
          <p:cNvPr id="17" name="Picture 16" descr="System_ObjectTransform_b.ep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3119" y="2887378"/>
            <a:ext cx="1660881" cy="1562494"/>
          </a:xfrm>
          <a:prstGeom prst="rect">
            <a:avLst/>
          </a:prstGeom>
        </p:spPr>
      </p:pic>
      <p:pic>
        <p:nvPicPr>
          <p:cNvPr id="19" name="Picture 18" descr="System_Arrow1_b.ep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015" y="3416939"/>
            <a:ext cx="911102" cy="395551"/>
          </a:xfrm>
          <a:prstGeom prst="rect">
            <a:avLst/>
          </a:prstGeom>
        </p:spPr>
      </p:pic>
      <p:pic>
        <p:nvPicPr>
          <p:cNvPr id="20" name="Picture 19" descr="System_Arrow2_b.eps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4000" y="3217309"/>
            <a:ext cx="969441" cy="607674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4321904" y="2259551"/>
            <a:ext cx="4740999" cy="2681311"/>
            <a:chOff x="2111984" y="2108163"/>
            <a:chExt cx="4740999" cy="2681311"/>
          </a:xfrm>
        </p:grpSpPr>
        <p:pic>
          <p:nvPicPr>
            <p:cNvPr id="12" name="Picture 11" descr="ObjectResponse.pdf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3519" r="-148"/>
            <a:stretch/>
          </p:blipFill>
          <p:spPr>
            <a:xfrm>
              <a:off x="3278841" y="2108163"/>
              <a:ext cx="3574142" cy="2681311"/>
            </a:xfrm>
            <a:prstGeom prst="rect">
              <a:avLst/>
            </a:prstGeom>
          </p:spPr>
        </p:pic>
        <p:pic>
          <p:nvPicPr>
            <p:cNvPr id="13" name="Picture 12" descr="ObjectResponse.pdf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88042" b="14085"/>
            <a:stretch/>
          </p:blipFill>
          <p:spPr>
            <a:xfrm>
              <a:off x="2111984" y="2108163"/>
              <a:ext cx="1166857" cy="230366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25083107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aryMIDI_wa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link="rId2">
                  <p14:trim end="8034"/>
                </p14:media>
              </p:ext>
            </p:extLst>
          </p:nvPr>
        </p:nvPicPr>
        <p:blipFill rotWithShape="1">
          <a:blip r:embed="rId7"/>
          <a:srcRect t="-1" b="382"/>
          <a:stretch>
            <a:fillRect/>
          </a:stretch>
        </p:blipFill>
        <p:spPr>
          <a:xfrm>
            <a:off x="4251547" y="1881723"/>
            <a:ext cx="2602002" cy="1728041"/>
          </a:xfrm>
          <a:prstGeom prst="rect">
            <a:avLst/>
          </a:prstGeom>
        </p:spPr>
      </p:pic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Sound Recovered from Video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0283" y="1881723"/>
            <a:ext cx="2601960" cy="1734641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5492661" y="1394290"/>
            <a:ext cx="2826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 sound in the room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109376" y="1711867"/>
            <a:ext cx="9939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Waveform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474194" y="1711867"/>
            <a:ext cx="12089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Spectrogram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4632" y="3965379"/>
            <a:ext cx="2613265" cy="1742177"/>
          </a:xfrm>
          <a:prstGeom prst="rect">
            <a:avLst/>
          </a:prstGeom>
        </p:spPr>
      </p:pic>
      <p:pic>
        <p:nvPicPr>
          <p:cNvPr id="3" name="MaryMIDI_Chips_wa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 rotWithShape="1">
          <a:blip r:embed="rId10"/>
          <a:srcRect b="327"/>
          <a:stretch/>
        </p:blipFill>
        <p:spPr>
          <a:xfrm>
            <a:off x="4251548" y="3962400"/>
            <a:ext cx="2617731" cy="173945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5933249" y="3695135"/>
            <a:ext cx="21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Recovered sound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432716" y="5496458"/>
            <a:ext cx="159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2200Hz video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462" y="1881721"/>
            <a:ext cx="2230333" cy="1561904"/>
          </a:xfrm>
          <a:prstGeom prst="rect">
            <a:avLst/>
          </a:prstGeom>
        </p:spPr>
      </p:pic>
      <p:grpSp>
        <p:nvGrpSpPr>
          <p:cNvPr id="30" name="Group 29"/>
          <p:cNvGrpSpPr/>
          <p:nvPr/>
        </p:nvGrpSpPr>
        <p:grpSpPr>
          <a:xfrm>
            <a:off x="807851" y="2513855"/>
            <a:ext cx="2702312" cy="2982605"/>
            <a:chOff x="471586" y="1691703"/>
            <a:chExt cx="2702312" cy="2982605"/>
          </a:xfrm>
        </p:grpSpPr>
        <p:sp>
          <p:nvSpPr>
            <p:cNvPr id="15" name="Rectangle 14"/>
            <p:cNvSpPr/>
            <p:nvPr/>
          </p:nvSpPr>
          <p:spPr>
            <a:xfrm>
              <a:off x="994546" y="1691703"/>
              <a:ext cx="520011" cy="28676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7" name="Straight Connector 16"/>
            <p:cNvCxnSpPr/>
            <p:nvPr/>
          </p:nvCxnSpPr>
          <p:spPr>
            <a:xfrm flipH="1">
              <a:off x="471586" y="1691703"/>
              <a:ext cx="522960" cy="145152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flipH="1">
              <a:off x="494304" y="1978467"/>
              <a:ext cx="500242" cy="269584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1514557" y="1978467"/>
              <a:ext cx="1659341" cy="269584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>
              <a:off x="1514557" y="1691703"/>
              <a:ext cx="1659341" cy="145152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2" name="Picture 2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851" y="3965379"/>
            <a:ext cx="2707178" cy="1538169"/>
          </a:xfrm>
          <a:prstGeom prst="rect">
            <a:avLst/>
          </a:prstGeom>
        </p:spPr>
      </p:pic>
      <p:sp>
        <p:nvSpPr>
          <p:cNvPr id="29" name="Down Arrow 28"/>
          <p:cNvSpPr/>
          <p:nvPr/>
        </p:nvSpPr>
        <p:spPr>
          <a:xfrm rot="16200000">
            <a:off x="3781507" y="4481195"/>
            <a:ext cx="304800" cy="550904"/>
          </a:xfrm>
          <a:prstGeom prst="down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514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"/>
                            </p:stCondLst>
                            <p:childTnLst>
                              <p:par>
                                <p:cTn id="3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160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video>
              <p:cMediaNode vol="80000">
                <p:cTn id="36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14" grpId="0"/>
      <p:bldP spid="11" grpId="0"/>
      <p:bldP spid="29" grpId="0" animBg="1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MaryMIDI_Plant_wa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7"/>
          <a:srcRect b="379"/>
          <a:stretch/>
        </p:blipFill>
        <p:spPr>
          <a:xfrm>
            <a:off x="4160405" y="3955798"/>
            <a:ext cx="2623166" cy="174215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Sound Recovered from Video</a:t>
            </a:r>
          </a:p>
        </p:txBody>
      </p:sp>
      <p:pic>
        <p:nvPicPr>
          <p:cNvPr id="13" name="MaryMIDI_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link="rId4">
                  <p14:trim end="8034"/>
                </p14:media>
              </p:ext>
            </p:extLst>
          </p:nvPr>
        </p:nvPicPr>
        <p:blipFill rotWithShape="1">
          <a:blip r:embed="rId8"/>
          <a:srcRect t="-1" b="382"/>
          <a:stretch>
            <a:fillRect/>
          </a:stretch>
        </p:blipFill>
        <p:spPr>
          <a:xfrm>
            <a:off x="4160405" y="1876912"/>
            <a:ext cx="2602002" cy="1728041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9141" y="1876912"/>
            <a:ext cx="2601960" cy="1734641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5401519" y="1389479"/>
            <a:ext cx="2826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 sound in the room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018234" y="1707056"/>
            <a:ext cx="9939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Waveform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383052" y="1707056"/>
            <a:ext cx="12089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Spectrogram</a:t>
            </a:r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709" y="3963334"/>
            <a:ext cx="2702312" cy="1535403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1341574" y="5491647"/>
            <a:ext cx="159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2200Hz video</a:t>
            </a:r>
          </a:p>
        </p:txBody>
      </p:sp>
      <p:sp>
        <p:nvSpPr>
          <p:cNvPr id="25" name="Down Arrow 24"/>
          <p:cNvSpPr/>
          <p:nvPr/>
        </p:nvSpPr>
        <p:spPr>
          <a:xfrm rot="16200000">
            <a:off x="3690365" y="4476384"/>
            <a:ext cx="304800" cy="550904"/>
          </a:xfrm>
          <a:prstGeom prst="down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/>
          <p:cNvSpPr txBox="1"/>
          <p:nvPr/>
        </p:nvSpPr>
        <p:spPr>
          <a:xfrm>
            <a:off x="5842107" y="3690324"/>
            <a:ext cx="21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Recovered sound</a:t>
            </a: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3489" y="3962400"/>
            <a:ext cx="2613265" cy="1742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347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0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MarySpeech_Chips_wa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7"/>
          <a:srcRect t="-1" b="227"/>
          <a:stretch/>
        </p:blipFill>
        <p:spPr>
          <a:xfrm>
            <a:off x="4113301" y="3810001"/>
            <a:ext cx="2617409" cy="1740967"/>
          </a:xfrm>
          <a:prstGeom prst="rect">
            <a:avLst/>
          </a:prstGeom>
        </p:spPr>
      </p:pic>
      <p:pic>
        <p:nvPicPr>
          <p:cNvPr id="26" name="MarySpeech_wa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 rotWithShape="1">
          <a:blip r:embed="rId8"/>
          <a:srcRect b="365"/>
          <a:stretch/>
        </p:blipFill>
        <p:spPr>
          <a:xfrm>
            <a:off x="4119060" y="1723579"/>
            <a:ext cx="2592061" cy="172172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2039" y="1723578"/>
            <a:ext cx="2601961" cy="17346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Sound Recovered from Video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17475" y="5333959"/>
            <a:ext cx="3110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20 kHz video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354415" y="1236146"/>
            <a:ext cx="2826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 sound in the room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971130" y="1553723"/>
            <a:ext cx="9939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Waveform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335948" y="1553723"/>
            <a:ext cx="12089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Spectrogram</a:t>
            </a: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3061" y="3802467"/>
            <a:ext cx="1535403" cy="153540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05022" y="3402134"/>
            <a:ext cx="31470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/>
              <a:t>(small patch on the chip bag)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795003" y="3536991"/>
            <a:ext cx="21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Recovered sound</a:t>
            </a:r>
          </a:p>
        </p:txBody>
      </p:sp>
      <p:sp>
        <p:nvSpPr>
          <p:cNvPr id="29" name="Down Arrow 28"/>
          <p:cNvSpPr/>
          <p:nvPr/>
        </p:nvSpPr>
        <p:spPr>
          <a:xfrm rot="16200000">
            <a:off x="3405517" y="4323051"/>
            <a:ext cx="304800" cy="550904"/>
          </a:xfrm>
          <a:prstGeom prst="down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4281" y="3810000"/>
            <a:ext cx="2609718" cy="1739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04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28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9004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4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  <p:video>
              <p:cMediaNode vol="80000">
                <p:cTn id="35" fill="hold" display="0">
                  <p:stCondLst>
                    <p:cond delay="indefinite"/>
                  </p:stCondLst>
                </p:cTn>
                <p:tgtEl>
                  <p:spTgt spid="30"/>
                </p:tgtEl>
              </p:cMediaNode>
            </p:video>
          </p:childTnLst>
        </p:cTn>
      </p:par>
    </p:tnLst>
    <p:bldLst>
      <p:bldP spid="11" grpId="0"/>
      <p:bldP spid="5" grpId="0"/>
      <p:bldP spid="28" grpId="0"/>
      <p:bldP spid="29" grpId="0" animBg="1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EarbudsSetup1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879231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143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3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  <p:extLst>
    <p:ext uri="{E180D4A7-C9FB-4DFB-919C-405C955672EB}">
      <p14:showEvtLst xmlns:p14="http://schemas.microsoft.com/office/powerpoint/2010/main">
        <p14:playEvt time="0" objId="6"/>
        <p14:pauseEvt time="2501" objId="6"/>
        <p14:resumeEvt time="3254" objId="6"/>
        <p14:stopEvt time="5733" objId="6"/>
      </p14:showEvtLst>
    </p:ext>
  </p:extLs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EarbudsRESULT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91440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194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  <p:extLst>
    <p:ext uri="{E180D4A7-C9FB-4DFB-919C-405C955672EB}">
      <p14:showEvtLst xmlns:p14="http://schemas.microsoft.com/office/powerpoint/2010/main">
        <p14:playEvt time="0" objId="4"/>
        <p14:stopEvt time="19830" objId="4"/>
      </p14:showEvtLst>
    </p:ext>
  </p:extLst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Rolling Shutter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209800" y="2590800"/>
            <a:ext cx="12747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Artifacts</a:t>
            </a:r>
          </a:p>
          <a:p>
            <a:r>
              <a:rPr lang="en-US" dirty="0"/>
              <a:t>references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896564" y="1758251"/>
            <a:ext cx="8058603" cy="3513888"/>
            <a:chOff x="880070" y="991635"/>
            <a:chExt cx="7412118" cy="3210895"/>
          </a:xfrm>
        </p:grpSpPr>
        <p:pic>
          <p:nvPicPr>
            <p:cNvPr id="4" name="Picture 3" descr="3904937619_790abe3096_o.jpg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89822" y="999376"/>
              <a:ext cx="2402366" cy="3203154"/>
            </a:xfrm>
            <a:prstGeom prst="rect">
              <a:avLst/>
            </a:prstGeom>
          </p:spPr>
        </p:pic>
        <p:pic>
          <p:nvPicPr>
            <p:cNvPr id="6" name="Picture 5" descr="5730668979_2ff265450a_o.jpg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80070" y="991635"/>
              <a:ext cx="4281193" cy="3210895"/>
            </a:xfrm>
            <a:prstGeom prst="rect">
              <a:avLst/>
            </a:prstGeom>
          </p:spPr>
        </p:pic>
      </p:grpSp>
      <p:sp>
        <p:nvSpPr>
          <p:cNvPr id="7" name="Rectangle 6"/>
          <p:cNvSpPr/>
          <p:nvPr/>
        </p:nvSpPr>
        <p:spPr>
          <a:xfrm>
            <a:off x="353864" y="5453780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l-PL" sz="1000" dirty="0">
                <a:hlinkClick r:id="rId5"/>
              </a:rPr>
              <a:t>https://www.flickr.com/photos/sorenragsdale/3904937619/</a:t>
            </a:r>
            <a:endParaRPr lang="pl-PL" sz="1000" dirty="0"/>
          </a:p>
          <a:p>
            <a:r>
              <a:rPr lang="pl-PL" sz="1000" dirty="0">
                <a:hlinkClick r:id="rId6"/>
              </a:rPr>
              <a:t>http://www.flickr.com/photos/boo66/5730668979/</a:t>
            </a:r>
            <a:endParaRPr lang="pl-PL" sz="1000" dirty="0"/>
          </a:p>
          <a:p>
            <a:endParaRPr lang="en-US" sz="1000" dirty="0"/>
          </a:p>
          <a:p>
            <a:endParaRPr lang="de-DE" sz="1000" dirty="0"/>
          </a:p>
        </p:txBody>
      </p:sp>
    </p:spTree>
    <p:extLst>
      <p:ext uri="{BB962C8B-B14F-4D97-AF65-F5344CB8AC3E}">
        <p14:creationId xmlns:p14="http://schemas.microsoft.com/office/powerpoint/2010/main" val="2170421244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Rolling Shutter</a:t>
            </a:r>
          </a:p>
        </p:txBody>
      </p:sp>
      <p:pic>
        <p:nvPicPr>
          <p:cNvPr id="5" name="RollingShutterAnimation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" y="1625995"/>
            <a:ext cx="7123619" cy="4007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782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8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  <p:extLst>
    <p:ext uri="{E180D4A7-C9FB-4DFB-919C-405C955672EB}">
      <p14:showEvtLst xmlns:p14="http://schemas.microsoft.com/office/powerpoint/2010/main">
        <p14:playEvt time="0" objId="5"/>
        <p14:stopEvt time="14983" objId="5"/>
      </p14:showEvtLst>
    </p:ext>
  </p:extLst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Rolling Shutter</a:t>
            </a:r>
          </a:p>
        </p:txBody>
      </p:sp>
      <p:pic>
        <p:nvPicPr>
          <p:cNvPr id="4" name="RollingShutterAnimation_End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6424" y="1631982"/>
            <a:ext cx="7123176" cy="4006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878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  <p:extLst>
    <p:ext uri="{E180D4A7-C9FB-4DFB-919C-405C955672EB}">
      <p14:showEvtLst xmlns:p14="http://schemas.microsoft.com/office/powerpoint/2010/main">
        <p14:playEvt time="0" objId="4"/>
        <p14:stopEvt time="3587" objId="4"/>
      </p14:showEvtLst>
    </p:ext>
  </p:extLs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Rolling Shutter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701845" y="8046027"/>
            <a:ext cx="2595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(60 frames-per-second)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914400" y="2362200"/>
            <a:ext cx="4211366" cy="2790095"/>
            <a:chOff x="549556" y="1751019"/>
            <a:chExt cx="4211366" cy="2790095"/>
          </a:xfrm>
        </p:grpSpPr>
        <p:pic>
          <p:nvPicPr>
            <p:cNvPr id="14" name="Texture3_MaryMidi.avi">
              <a:hlinkClick r:id="" action="ppaction://media"/>
            </p:cNvPr>
            <p:cNvPicPr>
              <a:picLocks noChangeAspect="1"/>
            </p:cNvPicPr>
            <p:nvPr>
              <a:videoFile r:link="rId6"/>
              <p:extLst>
                <p:ext uri="{DAA4B4D4-6D71-4841-9C94-3DE7FCFB9230}">
                  <p14:media xmlns:p14="http://schemas.microsoft.com/office/powerpoint/2010/main" r:embed="rId5"/>
                </p:ext>
              </p:extLst>
            </p:nvPr>
          </p:nvPicPr>
          <p:blipFill>
            <a:blip r:embed="rId9"/>
            <a:stretch>
              <a:fillRect/>
            </a:stretch>
          </p:blipFill>
          <p:spPr>
            <a:xfrm>
              <a:off x="549556" y="1751019"/>
              <a:ext cx="4211366" cy="2368893"/>
            </a:xfrm>
            <a:prstGeom prst="rect">
              <a:avLst/>
            </a:prstGeom>
          </p:spPr>
        </p:pic>
        <p:sp>
          <p:nvSpPr>
            <p:cNvPr id="4" name="TextBox 3"/>
            <p:cNvSpPr txBox="1"/>
            <p:nvPr/>
          </p:nvSpPr>
          <p:spPr>
            <a:xfrm>
              <a:off x="1245660" y="4171782"/>
              <a:ext cx="282105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Input video (60 fps)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5399518" y="1602934"/>
            <a:ext cx="3037055" cy="1784980"/>
            <a:chOff x="5034672" y="781154"/>
            <a:chExt cx="3037055" cy="1784980"/>
          </a:xfrm>
        </p:grpSpPr>
        <p:pic>
          <p:nvPicPr>
            <p:cNvPr id="13" name="MaryMIDI.mp4">
              <a:hlinkClick r:id="" action="ppaction://media"/>
            </p:cNvPr>
            <p:cNvPicPr>
              <a:picLocks noChangeAspect="1"/>
            </p:cNvPicPr>
            <p:nvPr>
              <a:videoFile r:link="rId4"/>
              <p:extLst>
                <p:ext uri="{DAA4B4D4-6D71-4841-9C94-3DE7FCFB9230}">
                  <p14:media xmlns:p14="http://schemas.microsoft.com/office/powerpoint/2010/main" r:embed="rId3"/>
                </p:ext>
              </p:extLst>
            </p:nvPr>
          </p:nvPicPr>
          <p:blipFill>
            <a:blip r:embed="rId10"/>
            <a:stretch>
              <a:fillRect/>
            </a:stretch>
          </p:blipFill>
          <p:spPr>
            <a:xfrm>
              <a:off x="5034672" y="781154"/>
              <a:ext cx="3037055" cy="1518528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5417451" y="2196802"/>
              <a:ext cx="22714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Input</a:t>
              </a:r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5399518" y="3757248"/>
            <a:ext cx="3037055" cy="1764379"/>
            <a:chOff x="5034672" y="2935466"/>
            <a:chExt cx="3037055" cy="1764379"/>
          </a:xfrm>
        </p:grpSpPr>
        <p:pic>
          <p:nvPicPr>
            <p:cNvPr id="12" name="MaryMIDI_KitKat_RollingShutter.mp4">
              <a:hlinkClick r:id="" action="ppaction://media"/>
            </p:cNvPr>
            <p:cNvPicPr>
              <a:picLocks noChangeAspect="1"/>
            </p:cNvPicPr>
            <p:nvPr>
              <a:videoFile r:link="rId2"/>
              <p:extLst>
                <p:ext uri="{DAA4B4D4-6D71-4841-9C94-3DE7FCFB9230}">
                  <p14:media xmlns:p14="http://schemas.microsoft.com/office/powerpoint/2010/main" r:embed="rId1"/>
                </p:ext>
              </p:extLst>
            </p:nvPr>
          </p:nvPicPr>
          <p:blipFill>
            <a:blip r:embed="rId11"/>
            <a:stretch>
              <a:fillRect/>
            </a:stretch>
          </p:blipFill>
          <p:spPr>
            <a:xfrm>
              <a:off x="5034672" y="2935466"/>
              <a:ext cx="3037055" cy="1518528"/>
            </a:xfrm>
            <a:prstGeom prst="rect">
              <a:avLst/>
            </a:prstGeom>
          </p:spPr>
        </p:pic>
        <p:sp>
          <p:nvSpPr>
            <p:cNvPr id="15" name="TextBox 14"/>
            <p:cNvSpPr txBox="1"/>
            <p:nvPr/>
          </p:nvSpPr>
          <p:spPr>
            <a:xfrm>
              <a:off x="5417451" y="4330513"/>
              <a:ext cx="22714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Recovered Sound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25403442"/>
      </p:ext>
    </p:extLst>
  </p:cSld>
  <p:clrMapOvr>
    <a:masterClrMapping/>
  </p:clrMapOvr>
  <p:timing>
    <p:tnLst>
      <p:par>
        <p:cTn id="1" dur="indefinite" restart="never" nodeType="tmRoot">
          <p:childTnLst>
            <p:par>
              <p:cTn id="2"/>
            </p:par>
            <p:par>
              <p:cTn id="3"/>
            </p:par>
            <p:video>
              <p:cMediaNode vol="80000">
                <p:cTn id="4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video>
              <p:cMediaNode vol="80000">
                <p:cTn id="5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video>
              <p:cMediaNode vol="80000">
                <p:cTn id="6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4370" objId="12"/>
        <p14:stopEvt time="30961" objId="12"/>
      </p14:showEvtLst>
    </p:ext>
  </p:extLst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Rolling Shutter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701845" y="8046027"/>
            <a:ext cx="2595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(60 frames-per-second)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294967295"/>
          </p:nvPr>
        </p:nvSpPr>
        <p:spPr>
          <a:xfrm>
            <a:off x="8737600" y="6356351"/>
            <a:ext cx="284480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93</a:t>
            </a:fld>
            <a:endParaRPr lang="en-US"/>
          </a:p>
        </p:txBody>
      </p:sp>
      <p:grpSp>
        <p:nvGrpSpPr>
          <p:cNvPr id="5" name="Group 4"/>
          <p:cNvGrpSpPr/>
          <p:nvPr/>
        </p:nvGrpSpPr>
        <p:grpSpPr>
          <a:xfrm>
            <a:off x="750678" y="2339684"/>
            <a:ext cx="4211366" cy="2790095"/>
            <a:chOff x="549556" y="1751019"/>
            <a:chExt cx="4211366" cy="2790095"/>
          </a:xfrm>
        </p:grpSpPr>
        <p:pic>
          <p:nvPicPr>
            <p:cNvPr id="14" name="Texture3_MaryMidi.avi">
              <a:hlinkClick r:id="" action="ppaction://media"/>
            </p:cNvPr>
            <p:cNvPicPr>
              <a:picLocks noChangeAspect="1"/>
            </p:cNvPicPr>
            <p:nvPr>
              <a:videoFile r:link="rId6"/>
              <p:extLst>
                <p:ext uri="{DAA4B4D4-6D71-4841-9C94-3DE7FCFB9230}">
                  <p14:media xmlns:p14="http://schemas.microsoft.com/office/powerpoint/2010/main" r:embed="rId5"/>
                </p:ext>
              </p:extLst>
            </p:nvPr>
          </p:nvPicPr>
          <p:blipFill>
            <a:blip r:embed="rId9"/>
            <a:stretch>
              <a:fillRect/>
            </a:stretch>
          </p:blipFill>
          <p:spPr>
            <a:xfrm>
              <a:off x="549556" y="1751019"/>
              <a:ext cx="4211366" cy="2368893"/>
            </a:xfrm>
            <a:prstGeom prst="rect">
              <a:avLst/>
            </a:prstGeom>
          </p:spPr>
        </p:pic>
        <p:sp>
          <p:nvSpPr>
            <p:cNvPr id="4" name="TextBox 3"/>
            <p:cNvSpPr txBox="1"/>
            <p:nvPr/>
          </p:nvSpPr>
          <p:spPr>
            <a:xfrm>
              <a:off x="1245660" y="4171782"/>
              <a:ext cx="282105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Input video (60 fps)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5235796" y="1580418"/>
            <a:ext cx="3037055" cy="1784980"/>
            <a:chOff x="5034672" y="781154"/>
            <a:chExt cx="3037055" cy="1784980"/>
          </a:xfrm>
        </p:grpSpPr>
        <p:pic>
          <p:nvPicPr>
            <p:cNvPr id="13" name="MaryMIDI.mp4">
              <a:hlinkClick r:id="" action="ppaction://media"/>
            </p:cNvPr>
            <p:cNvPicPr>
              <a:picLocks noChangeAspect="1"/>
            </p:cNvPicPr>
            <p:nvPr>
              <a:videoFile r:link="rId4"/>
              <p:extLst>
                <p:ext uri="{DAA4B4D4-6D71-4841-9C94-3DE7FCFB9230}">
                  <p14:media xmlns:p14="http://schemas.microsoft.com/office/powerpoint/2010/main" r:embed="rId3"/>
                </p:ext>
              </p:extLst>
            </p:nvPr>
          </p:nvPicPr>
          <p:blipFill>
            <a:blip r:embed="rId10"/>
            <a:stretch>
              <a:fillRect/>
            </a:stretch>
          </p:blipFill>
          <p:spPr>
            <a:xfrm>
              <a:off x="5034672" y="781154"/>
              <a:ext cx="3037055" cy="1518528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5417451" y="2196802"/>
              <a:ext cx="22714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Input</a:t>
              </a:r>
            </a:p>
          </p:txBody>
        </p:sp>
      </p:grpSp>
      <p:pic>
        <p:nvPicPr>
          <p:cNvPr id="12" name="MaryMIDI_KitKat_RollingShutter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235796" y="3734730"/>
            <a:ext cx="3037055" cy="151852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5618573" y="5129777"/>
            <a:ext cx="2271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Recovered Sound</a:t>
            </a:r>
          </a:p>
        </p:txBody>
      </p:sp>
      <p:grpSp>
        <p:nvGrpSpPr>
          <p:cNvPr id="30" name="Group 29"/>
          <p:cNvGrpSpPr/>
          <p:nvPr/>
        </p:nvGrpSpPr>
        <p:grpSpPr>
          <a:xfrm>
            <a:off x="6754328" y="3136658"/>
            <a:ext cx="2424841" cy="895335"/>
            <a:chOff x="6553204" y="2337392"/>
            <a:chExt cx="2424841" cy="895335"/>
          </a:xfrm>
        </p:grpSpPr>
        <p:cxnSp>
          <p:nvCxnSpPr>
            <p:cNvPr id="11" name="Straight Arrow Connector 10"/>
            <p:cNvCxnSpPr/>
            <p:nvPr/>
          </p:nvCxnSpPr>
          <p:spPr>
            <a:xfrm flipH="1">
              <a:off x="6553204" y="2707801"/>
              <a:ext cx="1135745" cy="524926"/>
            </a:xfrm>
            <a:prstGeom prst="straightConnector1">
              <a:avLst/>
            </a:prstGeom>
            <a:ln w="57150" cmpd="sng"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Box 23"/>
            <p:cNvSpPr txBox="1"/>
            <p:nvPr/>
          </p:nvSpPr>
          <p:spPr>
            <a:xfrm>
              <a:off x="7350136" y="2337392"/>
              <a:ext cx="162790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 dirty="0"/>
                <a:t>400Hz!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54870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9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12"/>
            </p:par>
            <p:par>
              <p:cTn id="13"/>
            </p:par>
            <p:video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6EBC5-EE27-938A-1A6F-B25D1312F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524000"/>
          </a:xfrm>
        </p:spPr>
        <p:txBody>
          <a:bodyPr/>
          <a:lstStyle/>
          <a:p>
            <a:r>
              <a:rPr lang="en-US" dirty="0"/>
              <a:t>See the latest version (great video): </a:t>
            </a:r>
            <a:r>
              <a:rPr lang="en-US" dirty="0">
                <a:hlinkClick r:id="rId2"/>
              </a:rPr>
              <a:t>https://imaging.cs.cmu.edu/vibration/</a:t>
            </a:r>
            <a:r>
              <a:rPr lang="en-US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64C5C4-DB1C-67CF-CAC8-5C6208AF0E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1524000"/>
            <a:ext cx="6986624" cy="50965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2F53602-25D1-57CA-DD96-4B8B22E713CF}"/>
              </a:ext>
            </a:extLst>
          </p:cNvPr>
          <p:cNvSpPr txBox="1"/>
          <p:nvPr/>
        </p:nvSpPr>
        <p:spPr>
          <a:xfrm>
            <a:off x="7570012" y="5181600"/>
            <a:ext cx="4343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Use laser to create speckle and combo of global and rolling shutter to accurately measure changes </a:t>
            </a:r>
          </a:p>
        </p:txBody>
      </p:sp>
    </p:spTree>
    <p:extLst>
      <p:ext uri="{BB962C8B-B14F-4D97-AF65-F5344CB8AC3E}">
        <p14:creationId xmlns:p14="http://schemas.microsoft.com/office/powerpoint/2010/main" val="1839573807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8305800" cy="5135563"/>
          </a:xfrm>
        </p:spPr>
        <p:txBody>
          <a:bodyPr/>
          <a:lstStyle/>
          <a:p>
            <a:r>
              <a:rPr lang="en-US" dirty="0"/>
              <a:t>Several ways to magnify motion</a:t>
            </a:r>
          </a:p>
          <a:p>
            <a:pPr lvl="1"/>
            <a:r>
              <a:rPr lang="en-US" dirty="0"/>
              <a:t>Directly measure and exaggerate point motions</a:t>
            </a:r>
          </a:p>
          <a:p>
            <a:pPr lvl="1"/>
            <a:r>
              <a:rPr lang="en-US" dirty="0"/>
              <a:t>Amplify intensity changes after temporal filtering (creating apparent motion)</a:t>
            </a:r>
          </a:p>
          <a:p>
            <a:pPr lvl="1"/>
            <a:r>
              <a:rPr lang="en-US" dirty="0"/>
              <a:t>Amplify local phase variations after temporal filtering</a:t>
            </a:r>
          </a:p>
          <a:p>
            <a:pPr lvl="1"/>
            <a:endParaRPr lang="en-US" dirty="0"/>
          </a:p>
          <a:p>
            <a:r>
              <a:rPr lang="en-US" dirty="0"/>
              <a:t>Micro-motion estimates can be used to measure sound</a:t>
            </a:r>
          </a:p>
        </p:txBody>
      </p:sp>
    </p:spTree>
    <p:extLst>
      <p:ext uri="{BB962C8B-B14F-4D97-AF65-F5344CB8AC3E}">
        <p14:creationId xmlns:p14="http://schemas.microsoft.com/office/powerpoint/2010/main" val="10008666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Next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7848600" cy="5135563"/>
          </a:xfrm>
        </p:spPr>
        <p:txBody>
          <a:bodyPr/>
          <a:lstStyle/>
          <a:p>
            <a:endParaRPr lang="en-US" dirty="0"/>
          </a:p>
          <a:p>
            <a:r>
              <a:rPr lang="en-US" dirty="0"/>
              <a:t>Final class</a:t>
            </a:r>
          </a:p>
          <a:p>
            <a:pPr lvl="1"/>
            <a:r>
              <a:rPr lang="en-US" dirty="0"/>
              <a:t>A few examples of cutting edge applications</a:t>
            </a:r>
          </a:p>
          <a:p>
            <a:pPr lvl="1"/>
            <a:r>
              <a:rPr lang="en-US" dirty="0"/>
              <a:t>Where to learn more</a:t>
            </a:r>
          </a:p>
          <a:p>
            <a:pPr lvl="1"/>
            <a:r>
              <a:rPr lang="en-US" dirty="0"/>
              <a:t>Course feedback is online – please complete!</a:t>
            </a:r>
          </a:p>
        </p:txBody>
      </p:sp>
    </p:spTree>
    <p:extLst>
      <p:ext uri="{BB962C8B-B14F-4D97-AF65-F5344CB8AC3E}">
        <p14:creationId xmlns:p14="http://schemas.microsoft.com/office/powerpoint/2010/main" val="328468925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3"/>
</p:tagLst>
</file>

<file path=ppt/theme/theme1.xml><?xml version="1.0" encoding="utf-8"?>
<a:theme xmlns:a="http://schemas.openxmlformats.org/drawingml/2006/main" name="2_Office Theme">
  <a:themeElements>
    <a:clrScheme name="Custom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595959"/>
      </a:hlink>
      <a:folHlink>
        <a:srgbClr val="595959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62468</TotalTime>
  <Words>2391</Words>
  <Application>Microsoft Office PowerPoint</Application>
  <PresentationFormat>Widescreen</PresentationFormat>
  <Paragraphs>780</Paragraphs>
  <Slides>96</Slides>
  <Notes>82</Notes>
  <HiddenSlides>2</HiddenSlides>
  <MMClips>89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96</vt:i4>
      </vt:variant>
    </vt:vector>
  </HeadingPairs>
  <TitlesOfParts>
    <vt:vector size="105" baseType="lpstr">
      <vt:lpstr>Arial</vt:lpstr>
      <vt:lpstr>Arial</vt:lpstr>
      <vt:lpstr>Arial Unicode MS</vt:lpstr>
      <vt:lpstr>Calibri</vt:lpstr>
      <vt:lpstr>Cambria Math</vt:lpstr>
      <vt:lpstr>Times New Roman</vt:lpstr>
      <vt:lpstr>2_Office Theme</vt:lpstr>
      <vt:lpstr>Equation</vt:lpstr>
      <vt:lpstr>Acrobat Document</vt:lpstr>
      <vt:lpstr>PowerPoint Presentation</vt:lpstr>
      <vt:lpstr>This Class</vt:lpstr>
      <vt:lpstr>Imperceptible Motions and Changes</vt:lpstr>
      <vt:lpstr>MAGNIFIED Imperceptible Motions and Changes</vt:lpstr>
      <vt:lpstr>Motion Magnification</vt:lpstr>
      <vt:lpstr>Approach 1: Point Tracking</vt:lpstr>
      <vt:lpstr>Naïve Approach</vt:lpstr>
      <vt:lpstr>Tracking-based Motion Magnification</vt:lpstr>
      <vt:lpstr>Robust Video Registration</vt:lpstr>
      <vt:lpstr>Feature tracking trick 1: Adaptive Region of Support</vt:lpstr>
      <vt:lpstr>Feature tracking trick 2: trajectory pruning</vt:lpstr>
      <vt:lpstr>Comparison </vt:lpstr>
      <vt:lpstr>Cluster trajectories based on normalized complex correlation</vt:lpstr>
      <vt:lpstr>Spectral Clustering</vt:lpstr>
      <vt:lpstr>Clustering Results</vt:lpstr>
      <vt:lpstr>From Sparse Feature Points to Dense Optical Flow Field</vt:lpstr>
      <vt:lpstr>Motion Layer Assignment</vt:lpstr>
      <vt:lpstr>Segmentation Results</vt:lpstr>
      <vt:lpstr>Layered Motion Representation for Motion Processing</vt:lpstr>
      <vt:lpstr>PowerPoint Presentation</vt:lpstr>
      <vt:lpstr>PowerPoint Presentation</vt:lpstr>
      <vt:lpstr>Discussion of point tracking approach</vt:lpstr>
      <vt:lpstr>Eulerian Video Magnification for Revealing Subtle Changes in the World Hao-Yu Wu, Michael Rubinstein, Eugene Shih, John Guttag, Fredo Durand, William T. Freeman ACM Transactions on Graphics, Volume 31, Number 4 (Proc. SIGGRAPH) 2012</vt:lpstr>
      <vt:lpstr>Lagrangian and Eulerian Perspectives: Fluid Dynamics</vt:lpstr>
      <vt:lpstr>Eulerian Perspective: Videos</vt:lpstr>
      <vt:lpstr>Method Overview</vt:lpstr>
      <vt:lpstr>Subtle Color Variations</vt:lpstr>
      <vt:lpstr>Subtle Color Variations</vt:lpstr>
      <vt:lpstr>Amplifying Subtle Color Variations</vt:lpstr>
      <vt:lpstr>Color Amplification Results</vt:lpstr>
      <vt:lpstr>Heart Rate Extraction</vt:lpstr>
      <vt:lpstr>Heart Rate Extraction</vt:lpstr>
      <vt:lpstr>Why It Amplifies Motion</vt:lpstr>
      <vt:lpstr>Relating Temporal and Spatial Changes</vt:lpstr>
      <vt:lpstr>Relating Temporal and Spatial Changes</vt:lpstr>
      <vt:lpstr>Synthetic 2D Example</vt:lpstr>
      <vt:lpstr>Selective Motion Magnification</vt:lpstr>
      <vt:lpstr>Selective Motion Magnification</vt:lpstr>
      <vt:lpstr>Selective Motion Magnification</vt:lpstr>
      <vt:lpstr>Selective Motion Magnification</vt:lpstr>
      <vt:lpstr>When Does It Break?</vt:lpstr>
      <vt:lpstr>Motion Magnification Artifacts</vt:lpstr>
      <vt:lpstr>Scale-varying Amplification</vt:lpstr>
      <vt:lpstr>Method Recap</vt:lpstr>
      <vt:lpstr>Motion Magnification Results</vt:lpstr>
      <vt:lpstr>Motion Magnification</vt:lpstr>
      <vt:lpstr>Cool illusion!</vt:lpstr>
      <vt:lpstr>Discussion of pixelwise intensity amplification approach</vt:lpstr>
      <vt:lpstr>Limitations of Linear Motion Processing</vt:lpstr>
      <vt:lpstr>Limitations of Linear Motion Processing</vt:lpstr>
      <vt:lpstr>Eulerian approach part 2: shift phase instead of amplifying intensity</vt:lpstr>
      <vt:lpstr>Linear vs. Phase-Based Motion Processing</vt:lpstr>
      <vt:lpstr>Complex Steerable Pyramid  [Simoncelli et al. 1992]</vt:lpstr>
      <vt:lpstr>Phase over Time</vt:lpstr>
      <vt:lpstr>Phase over Time</vt:lpstr>
      <vt:lpstr>2D Complex Steerable Pyramid [Simoncelli et al. 1992]</vt:lpstr>
      <vt:lpstr>Complex Steerable Pyramid Decomposition</vt:lpstr>
      <vt:lpstr>Phase over Time</vt:lpstr>
      <vt:lpstr>New Phase-Based Pipeline</vt:lpstr>
      <vt:lpstr>Improvement #1: Less Noise </vt:lpstr>
      <vt:lpstr>Improvement #2: More Amplification</vt:lpstr>
      <vt:lpstr>Limits of Phase Based Magnification</vt:lpstr>
      <vt:lpstr>Comparison with [Wu et al. 2012]</vt:lpstr>
      <vt:lpstr>Eye Movements</vt:lpstr>
      <vt:lpstr>Expressions</vt:lpstr>
      <vt:lpstr>Ground Truth Validation</vt:lpstr>
      <vt:lpstr>Ground Truth Validation</vt:lpstr>
      <vt:lpstr>Motion Attenuation</vt:lpstr>
      <vt:lpstr>Car Engine</vt:lpstr>
      <vt:lpstr>Car Engine</vt:lpstr>
      <vt:lpstr>Car Engine</vt:lpstr>
      <vt:lpstr>Car Engine</vt:lpstr>
      <vt:lpstr>Neck Skin Vibrations</vt:lpstr>
      <vt:lpstr>PowerPoint Presentation</vt:lpstr>
      <vt:lpstr>PowerPoint Presentation</vt:lpstr>
      <vt:lpstr>Discussion of pixelwise phase magnification approach</vt:lpstr>
      <vt:lpstr>Non-periodic Motions and Large Motions</vt:lpstr>
      <vt:lpstr>The Visual Microphone: Passive Recovery of Sound from Video</vt:lpstr>
      <vt:lpstr>Remote Sound Recovery</vt:lpstr>
      <vt:lpstr>Sound and Motion</vt:lpstr>
      <vt:lpstr>The Visual Microphone</vt:lpstr>
      <vt:lpstr>Processing</vt:lpstr>
      <vt:lpstr>Some materials are better microphones than others</vt:lpstr>
      <vt:lpstr>Sound Recovered from Video</vt:lpstr>
      <vt:lpstr>Sound Recovered from Video</vt:lpstr>
      <vt:lpstr>Sound Recovered from Video</vt:lpstr>
      <vt:lpstr>PowerPoint Presentation</vt:lpstr>
      <vt:lpstr>PowerPoint Presentation</vt:lpstr>
      <vt:lpstr>Rolling Shutter</vt:lpstr>
      <vt:lpstr>Rolling Shutter</vt:lpstr>
      <vt:lpstr>Rolling Shutter</vt:lpstr>
      <vt:lpstr>Rolling Shutter</vt:lpstr>
      <vt:lpstr>Rolling Shutter</vt:lpstr>
      <vt:lpstr>See the latest version (great video): https://imaging.cs.cmu.edu/vibration/ </vt:lpstr>
      <vt:lpstr>Summary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Derek Hoiem</dc:creator>
  <cp:lastModifiedBy>Hoiem, Derek W</cp:lastModifiedBy>
  <cp:revision>267</cp:revision>
  <dcterms:created xsi:type="dcterms:W3CDTF">2009-12-16T02:55:56Z</dcterms:created>
  <dcterms:modified xsi:type="dcterms:W3CDTF">2022-12-01T06:12:26Z</dcterms:modified>
</cp:coreProperties>
</file>