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101"/>
  </p:notesMasterIdLst>
  <p:sldIdLst>
    <p:sldId id="581" r:id="rId2"/>
    <p:sldId id="657" r:id="rId3"/>
    <p:sldId id="609" r:id="rId4"/>
    <p:sldId id="608" r:id="rId5"/>
    <p:sldId id="610" r:id="rId6"/>
    <p:sldId id="613" r:id="rId7"/>
    <p:sldId id="642" r:id="rId8"/>
    <p:sldId id="615" r:id="rId9"/>
    <p:sldId id="616" r:id="rId10"/>
    <p:sldId id="618" r:id="rId11"/>
    <p:sldId id="619" r:id="rId12"/>
    <p:sldId id="620" r:id="rId13"/>
    <p:sldId id="623" r:id="rId14"/>
    <p:sldId id="622" r:id="rId15"/>
    <p:sldId id="621" r:id="rId16"/>
    <p:sldId id="586" r:id="rId17"/>
    <p:sldId id="647" r:id="rId18"/>
    <p:sldId id="587" r:id="rId19"/>
    <p:sldId id="589" r:id="rId20"/>
    <p:sldId id="591" r:id="rId21"/>
    <p:sldId id="593" r:id="rId22"/>
    <p:sldId id="592" r:id="rId23"/>
    <p:sldId id="595" r:id="rId24"/>
    <p:sldId id="596" r:id="rId25"/>
    <p:sldId id="594" r:id="rId26"/>
    <p:sldId id="597" r:id="rId27"/>
    <p:sldId id="599" r:id="rId28"/>
    <p:sldId id="601" r:id="rId29"/>
    <p:sldId id="602" r:id="rId30"/>
    <p:sldId id="651" r:id="rId31"/>
    <p:sldId id="650" r:id="rId32"/>
    <p:sldId id="603" r:id="rId33"/>
    <p:sldId id="645" r:id="rId34"/>
    <p:sldId id="649" r:id="rId35"/>
    <p:sldId id="605" r:id="rId36"/>
    <p:sldId id="607" r:id="rId37"/>
    <p:sldId id="643" r:id="rId38"/>
    <p:sldId id="644" r:id="rId39"/>
    <p:sldId id="652" r:id="rId40"/>
    <p:sldId id="653" r:id="rId41"/>
    <p:sldId id="655" r:id="rId42"/>
    <p:sldId id="624" r:id="rId43"/>
    <p:sldId id="625" r:id="rId44"/>
    <p:sldId id="626" r:id="rId45"/>
    <p:sldId id="627" r:id="rId46"/>
    <p:sldId id="630" r:id="rId47"/>
    <p:sldId id="629" r:id="rId48"/>
    <p:sldId id="628" r:id="rId49"/>
    <p:sldId id="631" r:id="rId50"/>
    <p:sldId id="632" r:id="rId51"/>
    <p:sldId id="633" r:id="rId52"/>
    <p:sldId id="634" r:id="rId53"/>
    <p:sldId id="635" r:id="rId54"/>
    <p:sldId id="636" r:id="rId55"/>
    <p:sldId id="637" r:id="rId56"/>
    <p:sldId id="638" r:id="rId57"/>
    <p:sldId id="639" r:id="rId58"/>
    <p:sldId id="658" r:id="rId59"/>
    <p:sldId id="675" r:id="rId60"/>
    <p:sldId id="689" r:id="rId61"/>
    <p:sldId id="678" r:id="rId62"/>
    <p:sldId id="697" r:id="rId63"/>
    <p:sldId id="677" r:id="rId64"/>
    <p:sldId id="699" r:id="rId65"/>
    <p:sldId id="680" r:id="rId66"/>
    <p:sldId id="698" r:id="rId67"/>
    <p:sldId id="682" r:id="rId68"/>
    <p:sldId id="683" r:id="rId69"/>
    <p:sldId id="684" r:id="rId70"/>
    <p:sldId id="685" r:id="rId71"/>
    <p:sldId id="686" r:id="rId72"/>
    <p:sldId id="687" r:id="rId73"/>
    <p:sldId id="673" r:id="rId74"/>
    <p:sldId id="690" r:id="rId75"/>
    <p:sldId id="659" r:id="rId76"/>
    <p:sldId id="660" r:id="rId77"/>
    <p:sldId id="661" r:id="rId78"/>
    <p:sldId id="691" r:id="rId79"/>
    <p:sldId id="663" r:id="rId80"/>
    <p:sldId id="664" r:id="rId81"/>
    <p:sldId id="665" r:id="rId82"/>
    <p:sldId id="666" r:id="rId83"/>
    <p:sldId id="667" r:id="rId84"/>
    <p:sldId id="668" r:id="rId85"/>
    <p:sldId id="669" r:id="rId86"/>
    <p:sldId id="695" r:id="rId87"/>
    <p:sldId id="671" r:id="rId88"/>
    <p:sldId id="672" r:id="rId89"/>
    <p:sldId id="688" r:id="rId90"/>
    <p:sldId id="692" r:id="rId91"/>
    <p:sldId id="693" r:id="rId92"/>
    <p:sldId id="694" r:id="rId93"/>
    <p:sldId id="700" r:id="rId94"/>
    <p:sldId id="702" r:id="rId95"/>
    <p:sldId id="703" r:id="rId96"/>
    <p:sldId id="701" r:id="rId97"/>
    <p:sldId id="696" r:id="rId98"/>
    <p:sldId id="640" r:id="rId99"/>
    <p:sldId id="648" r:id="rId100"/>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2" pos="5760" userDrawn="1">
          <p15:clr>
            <a:srgbClr val="A4A3A4"/>
          </p15:clr>
        </p15:guide>
        <p15:guide id="3" pos="384" userDrawn="1">
          <p15:clr>
            <a:srgbClr val="A4A3A4"/>
          </p15:clr>
        </p15:guide>
        <p15:guide id="4"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F8F200"/>
    <a:srgbClr val="FFFFFF"/>
    <a:srgbClr val="CCCC00"/>
    <a:srgbClr val="00FF00"/>
    <a:srgbClr val="0AA676"/>
    <a:srgbClr val="32000C"/>
    <a:srgbClr val="CB6B30"/>
    <a:srgbClr val="E36243"/>
    <a:srgbClr val="FF4A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08" autoAdjust="0"/>
    <p:restoredTop sz="80080" autoAdjust="0"/>
  </p:normalViewPr>
  <p:slideViewPr>
    <p:cSldViewPr>
      <p:cViewPr varScale="1">
        <p:scale>
          <a:sx n="69" d="100"/>
          <a:sy n="69" d="100"/>
        </p:scale>
        <p:origin x="228" y="90"/>
      </p:cViewPr>
      <p:guideLst>
        <p:guide pos="5760"/>
        <p:guide pos="384"/>
        <p:guide orient="horz"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1-06T19:41:10.273"/>
    </inkml:context>
    <inkml:brush xml:id="br0">
      <inkml:brushProperty name="width" value="0.05292" units="cm"/>
      <inkml:brushProperty name="height" value="0.05292" units="cm"/>
      <inkml:brushProperty name="color" value="#FF0000"/>
    </inkml:brush>
  </inkml:definitions>
  <inkml:trace contextRef="#ctx0" brushRef="#br0">9235 841 223 0,'0'0'20'0,"0"0"-20"0,-3 0 0 0,3 0 0 0,0 0 32 0,0 0 2 16,-3 0 1-16,3 0 0 0,0 0-11 0,0 0-3 15,0 0 0-15,0 0 0 0,0 0-2 0,0 0-1 16,0 0 0-16,0 0 0 0,0 0 5 0,0 0 1 16,0 0 0-16,0 0 0 0,0 0 12 0,0 0 4 15,0 0 0-15,0 0 0 0,0 0-13 0,0 0-3 16,0 0 0-16,0 0 0 16,0 0 8-16,0 0 2 0,0 0 0 0,0 0 0 0,0 0-3 0,0 0-1 15,0 0 0-15,0 0 0 0,6 6-18 0,-6-6-3 16,0 0-1-16,0 0 0 0,3 5 17 0,-3-5 3 15,0 0 1-15,0 0 0 16,6 3-5-16,-6-3 0 0,0 0-1 0,0 0 0 0,3 5-1 0,0 0 0 0,-3-5 0 0,3 8 0 16,0-3 19-16,0-5 4 0,-6 3 1 15,3-3 0-15,0 0-37 0,0 0-9 0,0 0 0 0,0 0 0 16,0 0 0-16,0 0 0 0,0 0 0 0,0 0 0 16,6 11 37-16,-6-11 6 0,0 0 1 0,0 0 0 15,6 8-23-15,-6-8-4 0,0 0-1 0,3 13 0 16,3-8-16-16,-6-5 10 0,0 0-10 0,0 0 8 15,9 8 45-15,-9-8 9 16,0 0 2-16,0 0 0 0,6 5-64 0,-6-5-20 0,0 0 0 0,0 0 0 16,6 8 20-16,-6-8 14 0,0 0-2 0,0 0-1 15,6 6-1-15,-6-6 0 0,0 0 0 0,0 0 0 16,6 8 10-16,-6-8 1 0,0 0 1 0,6 13-74 31,2 0 80-31,-2-2 15 16,-6-11 3-16,3 2 1 0,0 9-24 0,0-9-5 0,-3-2-1 0,3 6 0 0,0-1-8 15,0 3-1-15,-3-8-8 0,0 0 12 16,0 0-2-16,0 0-1 0,0 0 0 0,3 5 0 0,0 3-9 0,0-3 10 16,-3-5-10-16,0 0 10 0,6 6-25 0,-3-4-5 15,-3-2 0-15,0 11-1 0,6-3 46 0,-6-3 10 16,0-5 1-16,0 3 1 16,6 2-8-16,-3 3-1 0,3-3-1 0,-6 3 0 0,3-2-27 15,-3-6-16-15,0 0 3 0,0 0 0 0,3 5 21 0,0 3 4 16,0-3 0-16,0 3 1 0,-3-3-5 0,3 1 0 15,-3-6-8-15,3 8 12 0,0-3-12 0,0-2-8 16,-3-3 8-16,3 10-13 0,3-7 22 0,-6-3 5 0,0 0 1 16,0 0 0-16,0 10-24 0,0-10-5 0,0 0-1 0,0 0 0 15,3 8 30-15,-3-2 5 0,0-6 2 16,0 0 0-16,6 2-10 0,-6-2-3 0,0 0 0 0,0 0 0 16,0 0-9-16,0 0 10 0,0 0-10 0,0 0 16 31,6 6-16-31,-6-6 0 15,0 0 0-15,0 0 0 0,6 5 0 0,-6-5 10 0,0 0-10 0,0 0 8 16,0 0-8-16,0 0 0 0,0 0 9 0,0 0-9 16,0 0 11-16,0 0-3 0,0 0 0 0,0 0 0 15,2 2 3-15,-2-2 0 0,0 0 0 0,0 0 0 0,0 0-11 16,0 0 0-16,0 0 0 0,0 0 0 0,0 0 0 0,0 0 0 16,0 0-10-16,0 0 10 0,0 0 0 0,0 0 0 15,-2 6 0-15,2-6 0 0,0 0 8 16,0 0 0-16,0 0 1 0,0 0 0 0,0 0-9 0,0 0 0 15,0 0 0-15,0 0 0 0,0 0 0 0,0 0 0 16,0 0 0-16,0 0 0 0,5-8 0 0,-5 8 0 16,0 0-12-16,0 0 12 15,6-5 0-15,-3-3 0 0,-6 2 0 0,3 6 8 16,0 0-8-16,0 0 0 0,0-8 0 0,3 3 8 0,0 0-8 0,3 2-9 16,-6-7 9-16,0 10-13 0,6-3 13 0,-3-2 0 15,-3-3 0-15,3 2 0 0,-3 6 0 0,3-5 0 16,0-3 0-16,0 3 0 0,-3 5 0 0,3-8 0 15,-3 3 0-15,3-3 0 16,-3 8 0-16,0 0 0 0,0-11 0 0,3 3 0 0,3 3 16 0,-6 5 5 0,0-8 2 16,0 8 0-16,0 0-23 0,3-5 8 0,0-3-8 15,0 0 0-15,-3 8 0 0,0 0 0 0,0-6 0 16,0 6 8 0,6-5-28-16,-6 5-4 0,3-8-2 0,0 3 0 0,3-3 44 0,0 3 9 0,-6-3 1 0,3 2 1 31,3-1-21-31,-3 1-8 0,0-2 0 0,0 3 0 0,-3 5 0 0,3-5 0 0,0-3 0 0,0 3 0 15,3 2 0-15,-3-2 0 0,-1-1 0 0,-2-2 0 16,0 8 0-16,0 0 0 0,0 0 0 0,0 0 0 16,6 0 8-16,-3-5-8 0,-3-3 0 0,3 8 0 15,-3 0 0-15,0 0 8 0,0-5-8 16,0 5 0-16,0 0 0 0,0 0 0 0,0-8 8 0,0 8-8 0,0 0 0 16,0 0 0-16,0 0 0 0,0 0 0 0,0 0 8 15,0 0-8-15,0-5 0 0,0 5 0 0,0 0 0 16,0 0 0-16,0-8 0 0,0 8 0 0,0 0 0 0,0 0 0 15,0 0 0-15,0 0 0 0,0 0 12 0,0 0-4 16,3-6-8-16,-3 6 12 0,3-5-4 0,-3 5 0 16,0-3-8-16,0 3 12 0,0 0-12 0,0 0 0 15,3-5 0-15,-3 5 0 0,0 0 8 0,0 0-8 16,0 0 0-16,0 0 0 0,0 0 0 0,0 0 8 16,0-5-8-16,0 5 0 0,0 0 0 0,0 0 0 15,0 0 0-15,0 0 0 0,0 0 0 0,0 0 0 16,3-3 0-16,3-2 0 0,-6 5 8 0,0 0-8 15,0 0 0-15,0 0 0 0,0 0 8 0,3 0-8 0,-3-5 0 16,0 5 0-16,0 0 11 0,0 0-11 0,0 0 12 16,0 0-12-16,0 0 8 0,0 0-8 0,0 0 0 15,0 0 0 1,0 0 0-16,0 0 0 0,0 0 8 0,0 0-8 0,0 0 14 16,0 0-1-16,0 0 0 0,0 0 0 15,0 0-27-15,0 0-6 0,0 0 0 0,0 0-1 16,0 0-6-16,0 0-1 0,0 0 0 0</inkml:trace>
  <inkml:trace contextRef="#ctx0" brushRef="#br0" timeOffset="3316.68">8631 709 262 0,'0'0'24'0,"0"0"-24"0,0 0 0 0,0 0 0 16,0 0 26-16,0 0 1 0,0 0 0 0,0 0 0 16,0 0-6-1,0 0-1-15,0 0 0 0,0 0 0 0,6-5 7 0,0 0 1 0,-6 2 0 0,3-2 0 16,-3 5 11-16,0 0 2 16,6-6 1-16,-6 6 0 0,0 0-14 0,6-2-4 0,-6-9 0 0,3 8 0 15,0-2 16-15,0 0 4 0,-3-3 0 0,0 3 0 16,6-3-14-16,-6 2-2 0,3-2-1 0,-3 8 0 15,0 0-5-15,0 0-1 0,0-13 0 0,0 8 0 16,3-3 8-16,-3-3 2 0,3 3 0 0,-3 1 0 0,5 1 0 0,-5 1 0 16,0-3 0-16,3 3 0 0,-3 5-5 15,3-3-1-15,-6-8 0 0,3 11 0 0,6-5-6 0,-6 3-2 16,0-9 0-16,0 8 0 0,0 3 12 0,0-10 3 16,0 7 0-16,0 3 0 0,3-5-12 0,-3 5-3 15,-3-8 0-15,6 3 0 0,0-1-1 0,-3 6 0 16,0 0 0-16,0 0 0 0,3-8 3 0,-3 8 0 15,-3-5 0-15,3 5 0 0,0 0-1 0,3-8 0 16,-6 3 0-16,3 5 0 0,3-8-1 0,-3 8 0 16,0-5 0-16,0-3 0 0,3 2 0 0,0-2 0 15,-3 3 0-15,0 5 0 0,0 0 2 0,0-8 0 0,0 3 0 16,0 5 0-16,6-5-4 0,-3 2-1 0,-6-8 0 16,3 9 0-16,0 2 2 0,3-11 1 0,-6 3 0 15,3 8 0-15,0 0-2 0,0 0-1 0,0-5 0 16,0 5 0-16,0 0-6 0,0 0 0 0,0-8-8 0,0-3 12 15,0 11 0-15,3-2-1 0,-3-4 0 0,0 6 0 16,0 0-1-16,0-7 0 0,0-7 0 0,3 9 0 16,-3 0 3-16,3 2 1 0,-3-8 0 0,0 11 0 15,3-2-14-15,-3 2 11 0,0-5-11 0,0 5 10 16,0 0-1-16,0 0 0 0,0-8 0 0,0 8 0 16,0 0-1-16,0 0 0 0,-3-6 0 0,3 6 0 15,6-5 3-15,-6 5 0 0,0 0 0 0,0 0 0 16,0 0-3-16,0 0-8 0,0 0 12 0,0 0-4 15,0 0-8-15,0 0 0 0,0 0 0 0,0 0 0 0,0 0 13 16,0 0-2-16,0 0-1 0,0 0 0 0,3 5-10 0,-3 3 0 16,0-8 0-16,-3 6 0 0,3 1 8 0,0-1-8 15,0-6 8-15,0 5-8 0,0 3 0 0,0-3 0 16,0-5 0-16,0 8 0 0,3-2 8 0,-3 1-8 16,0-7 8-16,0 6-8 0,0 2 8 0,0 2-8 15,-3-7 8-15,3 2-8 0,3 3 8 0,0-3-8 16,-3-5 0-16,0 8 8 0,6-2 0 0,-3-1-8 15,-3-5 12-15,0 8-4 0,3-3-8 0,0 3 0 16,-3-8 0-16,0 5 0 0,3-2 0 0,0 2 0 16,-3-5 0-16,3 6 0 0,0-4 0 0,0 4 8 0,-3-6-8 15,0 0 0-15,0 5 0 0,0 0 8 16,0-5-8-16,3 3 0 0,0 2 8 0,0 3-8 0,-3-8 0 16,3 5 8-16,3 1-8 0,-3-4 0 0,-3-2 0 0,0 6 8 31,3-1-8-31,-3 3 0 0,0-8 0 0,-3 5 8 0,3-2-8 0,0 2 0 0,0-5 0 0,3 5 0 15,3 3 0-15,-3-2 0 0,-3-6 0 0,0 2 0 16,6 3 0-16,-6 1 0 0,-3-1 9 0,3-5-9 16,3 3 0-16,0 2 0 0,-3-5 0 0,0 8 8 15,2-3-8-15,1-5 11 0,-3 0-11 0,0 6 12 16,3 1-12 0,0-1 0-16,-3-6 0 0,-3 2 8 0,3 4-17 0,0-6-4 0,0 0-1 0,0 5 0 15,6 3 23-15,-6-3 5 0,0-5 1 0,0 8 0 16,6-3-24-16,-6-5-5 0,0 0-1 0,0 0 0 0,0 0 27 15,0 0 4-15,0 0 2 0,0 0 0 16,3 3-10-16,-3-3-8 0,0 0 12 0,0 0-12 0,6 0 12 16,-6 0-12-16,0 0 12 0,0 0-12 0,3 0 0 0,-3 0 0 15,0 0 0-15,0 0 0 0,6 5 0 0,-3 1 0 16,-3-12 8-16,3 6-8 0,0 0 0 0,3 0 0 16,-6-5 0-16,3 5 0 0,0 0 32 0,0 0 0 15,-3-8 0-15,3 8 0 16,3 0-47-16,0 0-9 0,-9-8-3 0,6 8 0 0,0 0 27 0,0 0 0 15,-6-5 0-15,3 0-8 0,3 2 8 0,0 3 0 16,-6 0 0-16,6-5 0 0,0 5 0 0,3 0 0 16,-9-8 0-16,6 2 8 0,0 6-8 0,0-5 9 15,-6-3-9-15,6 3 10 0,-3-3-10 0,6 3 0 16,-9 2 0-16,6-2 8 0,0-1 8 0,0-1 2 0,-6 1 0 16,3 1 0-16,9 2-18 0,-6-7-14 0,-6 7 2 0,3-2 1 15,6-3 11-15,-6 3 0 0,0-1 0 16,0 4 0-16,2-4 12 0,-2 1-3 0,-2 2 0 0,2-2 0 15,5 0-9-15,-2-3 0 0,-6 3-12 16,3-1 12-16,6 4 0 0,-6-4 0 0,0-2 0 0,0 3 12 16,6 0-12-16,-3 2 0 0,-6-2 0 0,3 5 0 15,3-5 0-15,0 2 0 0,-3-2 0 0,0-1 0 16,6 4 0-16,-3-4 0 0,-9-2 0 0,9 3 0 16,3 0 0-16,-6 5 0 0,-3-8 0 0,3 8 0 15,6-5 0-15,-3-1 0 0,-6-2 0 0,3 8 0 16,6-7 0-16,-6 7 0 0,-3-6 0 0,3 6 0 15,6-8 0-15,-6 8 10 0,-3-5-10 0,3 5 10 16,6-5-10-16,-3 2 0 0,-6-2-10 0,0-1 10 0,9 4 0 16,-6 2 0-16,-3-5 0 0,3 5 0 0,0 0 0 15,0 0 0-15,0 0 0 0,0 0 0 0,0 0 0 0,0 0 0 16,-9-6 0-16,9 6 0 0,9-2 11 0,-9 2 8 16,-3-6 1-16,3 6 1 0,6-5-21 0,-3 2 0 15,-9-2 0-15,6 5 8 0,6-5-8 0,-6-1 0 16,0 4 0-16,0 2 0 0,6-5-14 0,-6 5-7 15,0 0-2-15,0 0 0 0,0 0 23 0,0 0 0 16,0 0 0-16,0 0 0 0,0 0-19 0,0 0 1 16,-6 0 0-16,6 0 0 15,0 0-10-15,0 0-3 0,0 0 0 0</inkml:trace>
  <inkml:trace contextRef="#ctx0" brushRef="#br0" timeOffset="5134.68">9345 286 115 0,'0'0'10'0,"0"0"-10"0,0 0 0 0,0 0 0 0,0 0 56 0,0 0 10 15,-3-6 2-15,3 6 0 0,0 0-25 0,0 0-5 16,0 0-1-16,0 0 0 0,3 0 12 0,-3 0 3 0,-3-7 0 16,3-1 121 15,0 8-110-31,0-6-23 0,-3 1-4 0,3 5 0 0,0 0-1 0,0 0 0 0,-6-8 0 0,6 8 0 31,0 0 4-31,0 0 1 0,-6-5 0 0,6 5 0 0,0 0-8 0,0 0 0 0,-6 0-1 0,6 0 0 16,0 0-2-16,-8 5 0 0,-1-5 0 0,0 0 0 15,3 5 2-15,0-2 0 0,6-3 0 0,-3 5 0 16,0 3 17-16,0-2 3 0,-6-6 1 0,3 7 0 16,3-1-52-16,-3-1 0 0,0-5 0 0,0 3-12 15,6 2 23-15,-6 0 5 0,0-5 0 0,3 3 1 16,0 8-17-16,-3-9-12 0,0 3 1 0,3 1 1 15,0-4 46-15,3-2 10 0,-6 6 2 0,1-1 0 16,5 0-26-16,0-5-5 0,-6 3-1 0,0 2 0 16,6-5 0-16,-3 5-1 0,-3-2 0 0,6-3 0 15,0 5 3-15,0-5 1 0,-6 6 0 0,3-4 0 16,3-2-5-16,0 0-1 16,-3 6 0-16,3-6 0 0,-3 5-1 0,3 3 0 0,-6-8 0 0,6 0 0 15,0 5 0-15,-6 3-1 0,3-3 0 0,3-5 0 0,0 0 2 16,-3 8 1-16,0-8 0 0,3 0 0 0,0 0-14 15,0 8 11-15,-3-2-11 0,3-6 10 0,0 5 2 0,0-5 1 16,-3 8 0-16,6-3 0 0,-3-5-3 16,0 8-1-16,-3-3 0 0,3 3 0 0,3-2-9 0,-3-6 8 15,0 0-8-15,3 7 8 0,0 4 0 0,0-8-8 16,-3-3 12-16,3 10-4 0,-3-10 0 0,6 3-8 16,-6-3 12-16,3 5-4 0,6 1 4 0,-3 1 0 15,-6-7 0-15,6 0 0 16,0 6-3-16,0-1 0 0,-6-5 0 0,6 3 0 0,-1 2-9 0,-5-5 12 15,0 0-12-15,6 5 12 0,3-2-12 0,-3 2 0 0,-6-5 0 16,0 0 8-16,9 0-8 0,-3 6 12 0,-6-6-12 0,9 0 12 16,0 0-12-16,-3 0 0 0,-6 0 0 15,0 0 8-15,9 0-8 0,-3 0 12 0,-6 0-12 16,9 0 12-16,0 0-4 0,-3 0 0 0,-6 0 0 0,6 0 4 47,3 0-12-47,-3 0 8 0,-4 0-8 0,4-6 8 0,0 12 0 0,0-12-8 15,-3 6 12-15,3-5-4 0,3 5-8 0,-3 0 0 0,0-8 0 0,0 3 0 16,0-3 8-16,-3 2-8 0,0-1 0 0,0 1 8 16,3 1-8-16,0 2 0 15,-3-2 0-15,0-3-11 0,0 3 21 0,0 5 4 0,-3-8 1 0,3 3 0 16,3-1-15-16,-3 6 0 0,0-8 0 0,3 8 0 16,-3-5-9-16,3-3-5 0,-6 8-1 0,3 0 0 0,2-5 35 15,-2 2 8-15,-3-2 0 0,0 5 1 0,3-5 5 0,3-1 1 16,-6 4 0-16,0 2 0 0,3-6-35 0,0-2 0 15,-3 8 0-15,6 0 0 0,-3-5 0 16,-3 5 0-16,0-5 0 0,0 5 0 0,6-3 0 0,-6-2 0 16,-3-3 0-16,3 8 0 0,6 0-13 0,-3-5-10 15,-3 5-1-15,-3-6-1 0,3 6 40 0,-3-8 8 16,0 3 1-16,3 5 1 0,0 0-25 0,0 0 0 16,-3-3 0-16,0-2 0 0,-6 0 0 0,6-3 0 15,3 8 0-15,0 0 0 0,0 0 0 0,0 0 0 16,0 0-9-16,0 0 9 0,0 0 0 0,0 0 0 0,-3-5 0 15,0-3 0-15,3 8 12 0,0-6-3 0,-9-1-1 16,9 7 0-16,0 0-8 0,-2-6 0 0,-7-2 0 16,3 3 0-16,6 5 18 0,0 0-2 0,-9-5 0 0,3 2 0 15,-3 3-31-15,3-5-6 0,0 5-2 0,-3 0 0 16,3 0 37-16,0 0 7 0,0 0 2 0,6 0 0 16,0 5-23-16,0-5 9 0,-6 0-9 0,-3 0 0 15,3 0 12-15,6 0-12 0,-3 0 12 0,3 0-12 16,0 0 8-16,-9 0-8 0,3-5 0 0,6 5 0 15,0 0 0-15,0 0 0 0,0 0 0 0,0 0 0 16,0 0 0-16,0 0 0 0,-6-6 0 0,1 4 0 16,5 2-23-1,-6-5-8-15,-3-1-1 0,9 6-1 0,0 0 54 0,0 0 11 0,-6 0 3 0,6 0 0 16,0 0-27-16,0 0-8 0,-6 0 0 0,6 0 0 16,0 0 0-16,0 0 0 0,-6 0 0 0,6 0 0 15,0 0-20-15,0 0-8 0,0 0-2 16,0 0 0-16,0 0-22 0,0 0-4 0,0 0 0 0</inkml:trace>
  <inkml:trace contextRef="#ctx0" brushRef="#br0" timeOffset="7085.6">9768 280 201 0,'0'0'18'0,"0"0"-18"0,0 0 0 0,0 0 0 0,0 0 40 0,0 0 5 0,0 0 1 0,0 0 0 15,0 0-13-15,0 0-2 0,0 0-1 0,0 0 0 16,9 6-2-16,-9-6-1 0,0 0 0 0,0 0 0 15,0 0 9-15,0 0 3 0,0 0 0 0,3 5 0 16,3 3-11-16,-6-8-1 0,0 0-1 0,0 0 0 16,0 0 12-16,0 0 2 0,0 0 1 0,0 0 0 15,6 5-9-15,-6-5-3 0,0 0 0 0,0 8 0 16,6-2 1-16,-6-6 0 0,0 0 0 0,0 0 0 16,3 7-2-16,-3-7 0 0,0 0 0 0,0 0 0 15,3 6 6-15,-3-6 1 0,0 0 0 0,0 0 0 16,3 8-10-16,-3-8-1 0,0 0-1 0,0 5 0 15,0 3 5-15,0-8 0 0,0 0 1 0,0 0 0 16,3 5-8-16,-3-5-1 0,0 0-1 0,0 8 0 0,0-3 7 0,0-5 2 16,0 0 0-16,0 0 0 0,3 8-17 0,-3-8-3 15,0 0-8-15,0 0 12 0,0 0 10 0,0 0 2 16,0 0 0-16,-3 6 0 0,3-6-6 0,0 0-1 16,0 8 0-16,0-8 0 0,0 0-4 0,0 0-1 15,0 0 0-15,0 0 0 0,3 10 14 0,-3-10 2 16,0 0 1-16,0 0 0 0,0 8-15 0,0-8-3 15,-3 8-1-15,3-8 0 0,0 0 6 0,-3 11 2 16,0-9 0-16,3-2 0 0,0 0-10 0,0 0-8 16,0 0 9-16,3 11-9 0,-3-3 20 0,0-8-1 15,-3 10-1-15,0-2 0 0,3-8-9 0,3 8-1 0,-3-8-8 16,0 11 12 0,0-11 1-16,3 8 0 0,-3-8 0 0,0 8 0 0,0-8 11 15,-3 10 1-15,0-2 1 0,3-8 0 0,3 6-26 0,-3-6 0 0,-3 7 0 0,3-7 0 16,3 6 0-16,0 2 0 0,-3-3 0 15,0 3 0-15,0-3 8 0,0-5-8 0,0 0 0 0,0 6 8 16,0 1-8-16,0-7 0 0,0 0 0 0,3 6 0 16,0 2 0-16,-3-8 16 0,0 0 0 0,0 5-1 15,0 3-7-15,0-8 0 0,0 0-8 0,0 5 12 16,3 3-3-16,-3-8-1 0,0 0 0 0,0 0 0 16,0 5 0-16,0-5-8 0,0 0 12 0,0 0-4 15,0 3-8-15,0-3 0 0,0 0 9 0,0 5-9 16,0 1 8-16,-3 2-8 15,3-8 10-15,0 0-10 0,3 5 21 0,-3-5-1 0,0 0-1 0,-3 5 0 16,6 3-19-16,-3-8-11 0,0 0 2 0,0 0 0 16,0 0 9-16,0 0 0 0,-6-5 10 0,6 5-10 0,0 0 10 0,0 0-10 15,0 0 10-15,0 0-10 0,0 0-12 0,0 0-8 16,-3-8-1-16</inkml:trace>
  <inkml:trace contextRef="#ctx0" brushRef="#br0" timeOffset="8432.14">9592 294 115 0,'0'0'10'0,"0"0"-10"0,-3 0 0 0,3 0 0 0,0 0 47 0,0 0 7 0,-6 0 2 0,6 0 0 16,0 0-26-16,0 0-5 0,-6-3-1 0,6 3 0 15,0 0-4-15,0 0 0 0,0 0-1 0,0 0 0 16,0 0 0-16,0 0 0 0,0 0 0 0,0 0 0 16,0 0 16-16,0 0 3 0,0 0 1 0,0 0 0 15,0 0-7-15,0 0 0 0,0 0-1 0,0 0 0 16,6 8-7-16,0-3-2 0,-6-5 0 0,6 3 0 15,-6-3-6-15,0 0 0 0,0 0-1 0,0 0 0 0,6 5 13 16,-6-5 2-16,0 0 1 0,0 0 0 0,6 6-31 16,-6-6 0-16,0 0 0 0,0 0 0 0,9 2 57 0,0-2 6 15,-9 0 1-15,0 0 0 0,6 5-52 0,-6-5-12 16,0 0 0-16,0 0 0 0,0 0 29 0,0 0 3 16,0 0 1-16,6 0 0 0,0 0-6 0,-6 0-2 15,6-5 0-15,-6 5 0 0,6 5-3 0,-6-5-1 16,0 0 0-16,6 0 0 0,0 0 0 0,0 0 0 15,-6 0 0-15,0 0 0 0,9 0-5 0,-9 0-2 16,3-5 0-16,-3 5 0 0,6 0 0 0,0 0 0 16,-4-2 0-16,4-4 0 0,-3 6 12 0,-3 0 2 15,6-5 1-15,-6 5 0 0,0 0-9 0,0 0-3 16,3-3 0-16,3 3 0 0,0 0 1 0,-6 0 0 0,3-5 0 16,3 0 0-16,3 10-18 0,-3-5 0 0,-6 0 0 15,3-8 0-15,6 8 36 0,-9 0 4 0,0 0 1 16,0 0 0-16,6 0-19 0,0-5-4 0,-6 5-1 0,3-6 0 15,9 6-9-15,-6 0-8 0,-6 0 12 0,6 0-12 16,3-2 23-16,-9 2-3 0,0 0 0 0,0 0 0 16,9 0-9-16,-9 0-3 0,0 0 0 0,0 0 0 15,5 2 3-15,4-2 0 0,-9 0 0 0,6 0 0 16,0 0 0-16,-6 0 0 0,0 0 0 0,0 0 0 16,9 0 3-16,-9 0 1 0,0 0 0 0,0 0 0 15,9 0-7-15,-3 0-8 0,-6 0 11 0,0 0-11 16,6 0 0-16,0 0 0 0,-6 0-10 0,6 0 10 15,3 6 16-15,-9-6 10 0,0 0 2 0,0 0 1 0,9 0-20 16,-9 0-9-16,0 0 8 0,0 0-8 0,0 0 8 16,0 0-8-16,0 0 8 0,0 0-8 0,6 0 12 0,-6 0-4 15,0 0 0-15,0 0 0 0,0 0 9 0,0 0 2 16,0 0 0-16,0 0 0 0,9 5-19 0,-9-5 0 16,0 0 0-16,0 0 0 0,9 0 0 0,-9 0 0 15,0 0 0-15,0 0 0 0,0 0 8 0,0 0-8 16,0-5 9-16,0 5-9 0,6 0 0 0,-6 0 8 15,0-6-8-15,0 6 0 0,6 0 9 0,-6 0-1 16,0 0 0-16,0 0 0 0,0 0-8 0,0 0 0 16,6-2 0-16,-6 2 0 0,8 2 12 0,-5-2-4 15,-3 0 0-15,0 0 0 0,6 0 0 0,-3-2 0 16,-3-3 0-16,0 5 0 0,0 0-8 0,0 0 0 0,0 0 0 16,0 0 0-1,0 0-28-15,0 0 0 0,0 0-1 0,0 0 0 16,0 0 74-16,0 0 15 0,0 0 4 0,0 0 0 0,0 0-52 0,0 0-12 0,0 0 0 0,0 0 0 15,6 0 0-15,-6 0 0 0,0 0 0 0,0 0 0 32,0 0-48-32,0 0-13 0,0 0-3 0,0 0 0 0,0 0 52 0</inkml:trace>
  <inkml:trace contextRef="#ctx0" brushRef="#br0">10170 196 198 0,'0'0'17'0,"0"0"-17"0,0 0 0 0,0 0 0 15,0 0 36-15,0 0 4 0,0 0 1 0,0 0 0 16,0 0-12-16,0 0-2 0,0 0-1 0,0 0 0 16,0 0 10-16,0 0 1 0,0 0 1 0,0 0 0 15,0 0-6-15,0 0 0 0,0 0-1 0,0 0 0 16,6 10 4-16,-6-10 1 0,0 0 0 0,6 3 0 16,0 2-4-16,-6-5 0 0,0 0 0 0,0 0 0 15,0 0 3-15,0 0 0 0,0 0 0 0,0 0 0 16,0 0-5-16,0 0-1 0,0 0 0 0,0 0 0 15,6 8-1-15,-6-8 0 0,0 0 0 0,0 0 0 16,0 0 4-16,0 0 0 0,0 0 0 0,0 0 0 16,3 11-4-16,-3-11-1 0,0 0 0 0,0 8 0 15,6-3 0-15,-6-5 0 0,0 0 0 0,0 8 0 16,0-3-6-16,0-5-1 0,-3 6 0 0,3 2 0 0,0-3-2 0,0-5-1 16,0 0 0-16,0 8 0 0,3 5 3 0,-3-8 1 15,0-5 0-15,0 0 0 0,0 8-1 0,3-2 0 16,-3-6 0-16,0 7 0 0,0-1 0 0,0-6 0 15,-3 8 0-15,3-3 0 0,3 3-8 0,-3-8-3 16,0 0 0-16,0 5 0 0,5 0 18 0,-5-5 3 16,0 0 1-16,-3 3 0 0,3-3-16 0,-2 5-3 15,2-5-1-15,0 8 0 0,2-2 5 0,-2-6 0 16,0 0 1-16,0 0 0 0,0 8-6 0,0-8-2 16,-2 5 0-16,2-5 0 0,2 5 5 0,-2-5 1 15,-2 8 0-15,-1-3 0 0,3 3-7 0,0-8 0 16,0 6-8-16,0-6 12 0,0 8-1 0,0-8-1 15,0 0 0-15,-3 5 0 0,3-5 2 0,0 0 1 0,0 0 0 16,0 8 0-16,3-3-13 0,-3-5 9 0,0 0-9 16,0 0 8-16,0 0 4 0,0 0 1 0,-3 8 0 0,3-8 0 15,3 5-13-15,-3-5 8 0,-3 8-8 16,0-2 0-16,3-6 12 0,0 5-4 0,0-5-8 0,0 0 12 16,3 8-1-16,-3-8-1 0,-3 5 0 0,3-5 0 15,0 0-2-15,0 0-8 0,0 0 12 0,-3 8-4 16,3-8-8-16,0 0 0 0,0 0 0 0,0 5 8 15,0-5-8-15,0 0 12 0,0 0-12 0,-3 8 12 16,3-8-12-16,0 0 0 0,0 0 0 0,0 0 0 16,3 6 26-16,-3-6 0 0,-3 7 0 0,3-7 0 15,0 0-26-15,0 6 0 0,0-6 0 16,0 0 0-16,0 0 0 0,0 0-14 0,-3 8 2 0,3-8 0 0,0 0 12 16,0 0 0-16,-3 5 0 0,3-5 10 0,0 0-10 0,0 0 0 15,0 0 0-15</inkml:trace>
  <inkml:trace contextRef="#ctx0" brushRef="#br0" timeOffset="11115.44">10119 754 378 0,'0'0'33'0,"0"0"-33"0,0 0 0 0,0 0 0 16,0 0 42-16,0 0 2 0,0 0 0 0,0 0 0 0,0 0 4 0,0 0 2 15,0 0 0-15,0 0 0 0,0 0-18 0,0 0-4 16,0 0-1-16,0 0 0 0,6 8 5 0,-6-8 2 15,0 0 0-15,0 0 0 0,0 0-2 0,0 0 0 16,0 0 0-16,0 0 0 0,0 0 5 0,0 0 1 0,0 0 0 16,0 0 0-16,0 0 1 0,0 0 0 15,0 0 0-15,0 0 0 0,0 0-11 0,6-5-1 0,-3 2-1 0,-3 3 0 16,0 0-1-16,3-5 0 0,-3-1 0 0,0 6 0 16,0 0-4-16,0 0-1 0,0-7 0 0,0 7 0 15,0 0 3-15,0 0 0 0,-3-6 0 0,3 6 0 16,0 0-5-16,0 0-1 0,0 0 0 0,0 0 0 31,0 0-2-31,-3 6-1 0,-3-6 0 0,3 7 0 0,3-7 6 0,0 0 0 0,0 0 1 0,0 0 0 16,0 6-4-16,0-6-1 0,0 0 0 0,-3 8 0 15,0-3 0-15,3-5 0 0,0 0 0 0,0 0 0 16,0 0 8-16,0 0 2 0,0 0 0 0,0 0 0 16,9-5-12-16,-3 2-2 0,-6 3-1 0,0 0 0 15,0 0 4-15,3-5 1 0,0-3 0 0,-3 8 0 0,0 0-4 0,0 0 0 16,3-5 0-16,-3 5 0 0,0 0-4 0,0 0 0 15,0-6-8-15,0 6 12 0,0 0 0 0,0 0-1 16,0 0 0-16,0 0 0 0,0 0 2 0,0 0 1 16,-6 0 0-16,3 0 0 0,0 6-4 0,3-6-1 15,0 0 0-15,0 0 0 0,0 0-9 0,0 0 10 16,0 0-10-16,0 0 10 0,0 0-2 0,0 0-8 16,0 0 12-16,0 0-4 0,0 0 0 0,0 0 0 15,0 0 0-15,0 0 0 0,0 0-8 0,0 0 12 16,0 0-12-16,0 0 12 0,0 0-4 0,0 0-8 15,0 0 12-15,0 0-4 0,0 0 0 0,0 0-8 16,0 0 12-16,0 0-4 0,0 0 1 0,0 0 0 16,0 0 0-16,-3 7 0 0,0-1-9 0,3-6 0 15,-6 0 0-15,6 0 8 0,-3 8-8 0,3-8 8 0,-3-3-8 0,3 3 8 16,0 0-8-16,0 0 0 0,-6 0 0 0,6 0 0 16,0 0 0-16,0 0 0 0,-3-5 0 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8B0CD970-CD09-4724-822C-C586AC9A7F99}" type="datetimeFigureOut">
              <a:rPr lang="en-US"/>
              <a:pPr>
                <a:defRPr/>
              </a:pPr>
              <a:t>11/7/2022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A74F91C9-C3D1-4588-B28B-EA1D20341342}" type="slidenum">
              <a:rPr lang="en-US"/>
              <a:pPr>
                <a:defRPr/>
              </a:pPr>
              <a:t>‹#›</a:t>
            </a:fld>
            <a:endParaRPr lang="en-US"/>
          </a:p>
        </p:txBody>
      </p:sp>
    </p:spTree>
    <p:extLst>
      <p:ext uri="{BB962C8B-B14F-4D97-AF65-F5344CB8AC3E}">
        <p14:creationId xmlns:p14="http://schemas.microsoft.com/office/powerpoint/2010/main" val="7964251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32E8B90B-E87A-4A88-9CB1-71A47E956C96}" type="slidenum">
              <a:rPr lang="en-US" smtClean="0">
                <a:solidFill>
                  <a:prstClr val="black"/>
                </a:solidFill>
              </a:rPr>
              <a:pPr>
                <a:defRPr/>
              </a:pPr>
              <a:t>1</a:t>
            </a:fld>
            <a:endParaRPr lang="en-US">
              <a:solidFill>
                <a:prstClr val="black"/>
              </a:solidFill>
            </a:endParaRPr>
          </a:p>
        </p:txBody>
      </p:sp>
    </p:spTree>
    <p:extLst>
      <p:ext uri="{BB962C8B-B14F-4D97-AF65-F5344CB8AC3E}">
        <p14:creationId xmlns:p14="http://schemas.microsoft.com/office/powerpoint/2010/main" val="3188276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65</a:t>
            </a:fld>
            <a:endParaRPr lang="es-ES" dirty="0"/>
          </a:p>
        </p:txBody>
      </p:sp>
    </p:spTree>
    <p:extLst>
      <p:ext uri="{BB962C8B-B14F-4D97-AF65-F5344CB8AC3E}">
        <p14:creationId xmlns:p14="http://schemas.microsoft.com/office/powerpoint/2010/main" val="3266926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69</a:t>
            </a:fld>
            <a:endParaRPr lang="es-ES" dirty="0"/>
          </a:p>
        </p:txBody>
      </p:sp>
    </p:spTree>
    <p:extLst>
      <p:ext uri="{BB962C8B-B14F-4D97-AF65-F5344CB8AC3E}">
        <p14:creationId xmlns:p14="http://schemas.microsoft.com/office/powerpoint/2010/main" val="503629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70</a:t>
            </a:fld>
            <a:endParaRPr lang="es-ES" dirty="0"/>
          </a:p>
        </p:txBody>
      </p:sp>
    </p:spTree>
    <p:extLst>
      <p:ext uri="{BB962C8B-B14F-4D97-AF65-F5344CB8AC3E}">
        <p14:creationId xmlns:p14="http://schemas.microsoft.com/office/powerpoint/2010/main" val="1689525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4" name="Shape 3984"/>
          <p:cNvSpPr>
            <a:spLocks noGrp="1" noRot="1" noChangeAspect="1"/>
          </p:cNvSpPr>
          <p:nvPr>
            <p:ph type="sldImg"/>
          </p:nvPr>
        </p:nvSpPr>
        <p:spPr>
          <a:prstGeom prst="rect">
            <a:avLst/>
          </a:prstGeom>
        </p:spPr>
        <p:txBody>
          <a:bodyPr/>
          <a:lstStyle/>
          <a:p>
            <a:endParaRPr/>
          </a:p>
        </p:txBody>
      </p:sp>
      <p:sp>
        <p:nvSpPr>
          <p:cNvPr id="3985" name="Shape 3985"/>
          <p:cNvSpPr>
            <a:spLocks noGrp="1"/>
          </p:cNvSpPr>
          <p:nvPr>
            <p:ph type="body" sz="quarter" idx="1"/>
          </p:nvPr>
        </p:nvSpPr>
        <p:spPr>
          <a:prstGeom prst="rect">
            <a:avLst/>
          </a:prstGeom>
        </p:spPr>
        <p:txBody>
          <a:bodyPr/>
          <a:lstStyle/>
          <a:p>
            <a:pPr defTabSz="912401">
              <a:lnSpc>
                <a:spcPct val="100000"/>
              </a:lnSpc>
              <a:defRPr sz="1000">
                <a:latin typeface="Calibri"/>
                <a:ea typeface="Calibri"/>
                <a:cs typeface="Calibri"/>
                <a:sym typeface="Calibri"/>
              </a:defRPr>
            </a:pPr>
            <a:endParaRPr dirty="0"/>
          </a:p>
        </p:txBody>
      </p:sp>
    </p:spTree>
    <p:extLst>
      <p:ext uri="{BB962C8B-B14F-4D97-AF65-F5344CB8AC3E}">
        <p14:creationId xmlns:p14="http://schemas.microsoft.com/office/powerpoint/2010/main" val="2332292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fld id="{267FEA5E-F7F5-4500-A602-A04F11FD5847}" type="slidenum">
              <a:rPr lang="es-ES" smtClean="0"/>
              <a:t>75</a:t>
            </a:fld>
            <a:endParaRPr lang="es-ES" dirty="0"/>
          </a:p>
        </p:txBody>
      </p:sp>
    </p:spTree>
    <p:extLst>
      <p:ext uri="{BB962C8B-B14F-4D97-AF65-F5344CB8AC3E}">
        <p14:creationId xmlns:p14="http://schemas.microsoft.com/office/powerpoint/2010/main" val="314452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Cycle loss prevents always predicting the same image, because you have to be able to recover the original from the prediction</a:t>
            </a:r>
          </a:p>
        </p:txBody>
      </p:sp>
      <p:sp>
        <p:nvSpPr>
          <p:cNvPr id="4" name="Slide Number Placeholder 3"/>
          <p:cNvSpPr>
            <a:spLocks noGrp="1"/>
          </p:cNvSpPr>
          <p:nvPr>
            <p:ph type="sldNum" sz="quarter" idx="10"/>
          </p:nvPr>
        </p:nvSpPr>
        <p:spPr/>
        <p:txBody>
          <a:bodyPr/>
          <a:lstStyle/>
          <a:p>
            <a:fld id="{267FEA5E-F7F5-4500-A602-A04F11FD5847}" type="slidenum">
              <a:rPr lang="es-ES" smtClean="0"/>
              <a:t>76</a:t>
            </a:fld>
            <a:endParaRPr lang="es-ES" dirty="0"/>
          </a:p>
        </p:txBody>
      </p:sp>
    </p:spTree>
    <p:extLst>
      <p:ext uri="{BB962C8B-B14F-4D97-AF65-F5344CB8AC3E}">
        <p14:creationId xmlns:p14="http://schemas.microsoft.com/office/powerpoint/2010/main" val="262512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67FEA5E-F7F5-4500-A602-A04F11FD5847}" type="slidenum">
              <a:rPr lang="es-ES" smtClean="0"/>
              <a:t>77</a:t>
            </a:fld>
            <a:endParaRPr lang="es-ES" dirty="0"/>
          </a:p>
        </p:txBody>
      </p:sp>
    </p:spTree>
    <p:extLst>
      <p:ext uri="{BB962C8B-B14F-4D97-AF65-F5344CB8AC3E}">
        <p14:creationId xmlns:p14="http://schemas.microsoft.com/office/powerpoint/2010/main" val="3713507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79</a:t>
            </a:fld>
            <a:endParaRPr lang="es-ES" dirty="0"/>
          </a:p>
        </p:txBody>
      </p:sp>
    </p:spTree>
    <p:extLst>
      <p:ext uri="{BB962C8B-B14F-4D97-AF65-F5344CB8AC3E}">
        <p14:creationId xmlns:p14="http://schemas.microsoft.com/office/powerpoint/2010/main" val="1230392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80</a:t>
            </a:fld>
            <a:endParaRPr lang="es-ES" dirty="0"/>
          </a:p>
        </p:txBody>
      </p:sp>
    </p:spTree>
    <p:extLst>
      <p:ext uri="{BB962C8B-B14F-4D97-AF65-F5344CB8AC3E}">
        <p14:creationId xmlns:p14="http://schemas.microsoft.com/office/powerpoint/2010/main" val="42868730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83</a:t>
            </a:fld>
            <a:endParaRPr lang="es-ES" dirty="0"/>
          </a:p>
        </p:txBody>
      </p:sp>
    </p:spTree>
    <p:extLst>
      <p:ext uri="{BB962C8B-B14F-4D97-AF65-F5344CB8AC3E}">
        <p14:creationId xmlns:p14="http://schemas.microsoft.com/office/powerpoint/2010/main" val="2182473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4</a:t>
            </a:fld>
            <a:endParaRPr lang="en-US"/>
          </a:p>
        </p:txBody>
      </p:sp>
    </p:spTree>
    <p:extLst>
      <p:ext uri="{BB962C8B-B14F-4D97-AF65-F5344CB8AC3E}">
        <p14:creationId xmlns:p14="http://schemas.microsoft.com/office/powerpoint/2010/main" val="1156057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lgn="l"/>
            <a:r>
              <a:rPr lang="en-US" sz="1800" b="0" i="0" u="none" strike="noStrike" baseline="0" dirty="0">
                <a:solidFill>
                  <a:srgbClr val="000000"/>
                </a:solidFill>
                <a:latin typeface="NimbusRomNo9L-Regu"/>
              </a:rPr>
              <a:t>While a traditional generator [</a:t>
            </a:r>
            <a:r>
              <a:rPr lang="en-US" sz="1800" b="0" i="0" u="none" strike="noStrike" baseline="0" dirty="0">
                <a:solidFill>
                  <a:srgbClr val="00FF00"/>
                </a:solidFill>
                <a:latin typeface="NimbusRomNo9L-Regu"/>
              </a:rPr>
              <a:t>30</a:t>
            </a:r>
            <a:r>
              <a:rPr lang="en-US" sz="1800" b="0" i="0" u="none" strike="noStrike" baseline="0" dirty="0">
                <a:solidFill>
                  <a:srgbClr val="000000"/>
                </a:solidFill>
                <a:latin typeface="NimbusRomNo9L-Regu"/>
              </a:rPr>
              <a:t>] feeds the latent code  though the input layer only, we first map the input to an intermediate</a:t>
            </a:r>
          </a:p>
          <a:p>
            <a:pPr algn="l"/>
            <a:r>
              <a:rPr lang="en-US" sz="1800" b="0" i="0" u="none" strike="noStrike" baseline="0" dirty="0">
                <a:solidFill>
                  <a:srgbClr val="000000"/>
                </a:solidFill>
                <a:latin typeface="NimbusRomNo9L-Regu"/>
              </a:rPr>
              <a:t>latent space </a:t>
            </a:r>
            <a:r>
              <a:rPr lang="en-US" sz="1800" b="0" i="0" u="none" strike="noStrike" baseline="0" dirty="0">
                <a:solidFill>
                  <a:srgbClr val="000000"/>
                </a:solidFill>
                <a:latin typeface="CMSY9"/>
              </a:rPr>
              <a:t>W</a:t>
            </a:r>
            <a:r>
              <a:rPr lang="en-US" sz="1800" b="0" i="0" u="none" strike="noStrike" baseline="0" dirty="0">
                <a:solidFill>
                  <a:srgbClr val="000000"/>
                </a:solidFill>
                <a:latin typeface="NimbusRomNo9L-Regu"/>
              </a:rPr>
              <a:t>, which then controls the generator through adaptive instance normalization (</a:t>
            </a:r>
            <a:r>
              <a:rPr lang="en-US" sz="1800" b="0" i="0" u="none" strike="noStrike" baseline="0" dirty="0" err="1">
                <a:solidFill>
                  <a:srgbClr val="000000"/>
                </a:solidFill>
                <a:latin typeface="NimbusRomNo9L-Regu"/>
              </a:rPr>
              <a:t>AdaIN</a:t>
            </a:r>
            <a:r>
              <a:rPr lang="en-US" sz="1800" b="0" i="0" u="none" strike="noStrike" baseline="0" dirty="0">
                <a:solidFill>
                  <a:srgbClr val="000000"/>
                </a:solidFill>
                <a:latin typeface="NimbusRomNo9L-Regu"/>
              </a:rPr>
              <a:t>) at each convolution</a:t>
            </a:r>
          </a:p>
          <a:p>
            <a:pPr algn="l"/>
            <a:r>
              <a:rPr lang="en-US" sz="1800" b="0" i="0" u="none" strike="noStrike" baseline="0" dirty="0">
                <a:solidFill>
                  <a:srgbClr val="000000"/>
                </a:solidFill>
                <a:latin typeface="NimbusRomNo9L-Regu"/>
              </a:rPr>
              <a:t>layer. Gaussian noise is added after each convolution, before evaluating the nonlinearity. Here “A” stands for a learned</a:t>
            </a:r>
          </a:p>
          <a:p>
            <a:pPr algn="l"/>
            <a:r>
              <a:rPr lang="en-US" sz="1800" b="0" i="0" u="none" strike="noStrike" baseline="0" dirty="0">
                <a:solidFill>
                  <a:srgbClr val="000000"/>
                </a:solidFill>
                <a:latin typeface="NimbusRomNo9L-Regu"/>
              </a:rPr>
              <a:t>affine transform, and “B” applies learned per-channel scaling factors to the noise input. The mapping network </a:t>
            </a:r>
            <a:r>
              <a:rPr lang="en-US" sz="1800" b="0" i="0" u="none" strike="noStrike" baseline="0" dirty="0">
                <a:solidFill>
                  <a:srgbClr val="000000"/>
                </a:solidFill>
                <a:latin typeface="CMMI9"/>
              </a:rPr>
              <a:t>f </a:t>
            </a:r>
            <a:r>
              <a:rPr lang="en-US" sz="1800" b="0" i="0" u="none" strike="noStrike" baseline="0" dirty="0">
                <a:solidFill>
                  <a:srgbClr val="000000"/>
                </a:solidFill>
                <a:latin typeface="NimbusRomNo9L-Regu"/>
              </a:rPr>
              <a:t>consists of 8 layers</a:t>
            </a:r>
          </a:p>
          <a:p>
            <a:pPr algn="l"/>
            <a:r>
              <a:rPr lang="en-US" sz="1800" b="0" i="0" u="none" strike="noStrike" baseline="0" dirty="0">
                <a:solidFill>
                  <a:srgbClr val="000000"/>
                </a:solidFill>
                <a:latin typeface="NimbusRomNo9L-Regu"/>
              </a:rPr>
              <a:t>and the synthesis network </a:t>
            </a:r>
            <a:r>
              <a:rPr lang="en-US" sz="1800" b="0" i="0" u="none" strike="noStrike" baseline="0" dirty="0">
                <a:solidFill>
                  <a:srgbClr val="000000"/>
                </a:solidFill>
                <a:latin typeface="CMMI9"/>
              </a:rPr>
              <a:t>g </a:t>
            </a:r>
            <a:r>
              <a:rPr lang="en-US" sz="1800" b="0" i="0" u="none" strike="noStrike" baseline="0" dirty="0">
                <a:solidFill>
                  <a:srgbClr val="000000"/>
                </a:solidFill>
                <a:latin typeface="NimbusRomNo9L-Regu"/>
              </a:rPr>
              <a:t>consists of 18 layers—two for each resolution (</a:t>
            </a:r>
            <a:r>
              <a:rPr lang="en-US" sz="1800" b="0" i="0" u="none" strike="noStrike" baseline="0" dirty="0">
                <a:solidFill>
                  <a:srgbClr val="000000"/>
                </a:solidFill>
                <a:latin typeface="CMR9"/>
              </a:rPr>
              <a:t>4^</a:t>
            </a:r>
            <a:r>
              <a:rPr lang="en-US" sz="1800" b="0" i="0" u="none" strike="noStrike" baseline="0" dirty="0">
                <a:solidFill>
                  <a:srgbClr val="000000"/>
                </a:solidFill>
                <a:latin typeface="CMR6"/>
              </a:rPr>
              <a:t>2…</a:t>
            </a:r>
            <a:r>
              <a:rPr lang="en-US" sz="1800" b="0" i="0" u="none" strike="noStrike" baseline="0" dirty="0">
                <a:solidFill>
                  <a:srgbClr val="000000"/>
                </a:solidFill>
                <a:latin typeface="CMR9"/>
              </a:rPr>
              <a:t>1024^</a:t>
            </a:r>
            <a:r>
              <a:rPr lang="en-US" sz="1800" b="0" i="0" u="none" strike="noStrike" baseline="0" dirty="0">
                <a:solidFill>
                  <a:srgbClr val="000000"/>
                </a:solidFill>
                <a:latin typeface="CMR6"/>
              </a:rPr>
              <a:t>2</a:t>
            </a:r>
            <a:r>
              <a:rPr lang="en-US" sz="1800" b="0" i="0" u="none" strike="noStrike" baseline="0" dirty="0">
                <a:solidFill>
                  <a:srgbClr val="000000"/>
                </a:solidFill>
                <a:latin typeface="NimbusRomNo9L-Regu"/>
              </a:rPr>
              <a:t>). The output of the last layer is converted</a:t>
            </a:r>
          </a:p>
          <a:p>
            <a:pPr algn="l"/>
            <a:r>
              <a:rPr lang="en-US" sz="1800" b="0" i="0" u="none" strike="noStrike" baseline="0" dirty="0">
                <a:solidFill>
                  <a:srgbClr val="000000"/>
                </a:solidFill>
                <a:latin typeface="NimbusRomNo9L-Regu"/>
              </a:rPr>
              <a:t>to RGB using a separate </a:t>
            </a:r>
            <a:r>
              <a:rPr lang="en-US" sz="1800" b="0" i="0" u="none" strike="noStrike" baseline="0" dirty="0">
                <a:solidFill>
                  <a:srgbClr val="000000"/>
                </a:solidFill>
                <a:latin typeface="CMR9"/>
              </a:rPr>
              <a:t>1 </a:t>
            </a:r>
            <a:r>
              <a:rPr lang="en-US" sz="1800" b="0" i="0" u="none" strike="noStrike" baseline="0" dirty="0">
                <a:solidFill>
                  <a:srgbClr val="000000"/>
                </a:solidFill>
                <a:latin typeface="CMSY9"/>
              </a:rPr>
              <a:t>x</a:t>
            </a:r>
            <a:r>
              <a:rPr lang="en-US" sz="1800" b="0" i="0" u="none" strike="noStrike" baseline="0" dirty="0">
                <a:solidFill>
                  <a:srgbClr val="000000"/>
                </a:solidFill>
                <a:latin typeface="CMR9"/>
              </a:rPr>
              <a:t>1 </a:t>
            </a:r>
            <a:r>
              <a:rPr lang="en-US" sz="1800" b="0" i="0" u="none" strike="noStrike" baseline="0" dirty="0">
                <a:solidFill>
                  <a:srgbClr val="000000"/>
                </a:solidFill>
                <a:latin typeface="NimbusRomNo9L-Regu"/>
              </a:rPr>
              <a:t>convolution, similar to </a:t>
            </a:r>
            <a:r>
              <a:rPr lang="en-US" sz="1800" b="0" i="0" u="none" strike="noStrike" baseline="0" dirty="0" err="1">
                <a:solidFill>
                  <a:srgbClr val="000000"/>
                </a:solidFill>
                <a:latin typeface="NimbusRomNo9L-Regu"/>
              </a:rPr>
              <a:t>Karras</a:t>
            </a:r>
            <a:r>
              <a:rPr lang="en-US" sz="1800" b="0" i="0" u="none" strike="noStrike" baseline="0" dirty="0">
                <a:solidFill>
                  <a:srgbClr val="000000"/>
                </a:solidFill>
                <a:latin typeface="NimbusRomNo9L-Regu"/>
              </a:rPr>
              <a:t> et al. [</a:t>
            </a:r>
            <a:r>
              <a:rPr lang="en-US" sz="1800" b="0" i="0" u="none" strike="noStrike" baseline="0" dirty="0">
                <a:solidFill>
                  <a:srgbClr val="00FF00"/>
                </a:solidFill>
                <a:latin typeface="NimbusRomNo9L-Regu"/>
              </a:rPr>
              <a:t>30</a:t>
            </a:r>
            <a:r>
              <a:rPr lang="en-US" sz="1800" b="0" i="0" u="none" strike="noStrike" baseline="0" dirty="0">
                <a:solidFill>
                  <a:srgbClr val="000000"/>
                </a:solidFill>
                <a:latin typeface="NimbusRomNo9L-Regu"/>
              </a:rPr>
              <a:t>]. Our generator has a total of 26.2M trainable parameters,</a:t>
            </a:r>
          </a:p>
          <a:p>
            <a:pPr algn="l"/>
            <a:r>
              <a:rPr lang="en-US" sz="1800" b="0" i="0" u="none" strike="noStrike" baseline="0" dirty="0">
                <a:solidFill>
                  <a:srgbClr val="000000"/>
                </a:solidFill>
                <a:latin typeface="NimbusRomNo9L-Regu"/>
              </a:rPr>
              <a:t>compared to 23.1M in the traditional generator.</a:t>
            </a:r>
            <a:endParaRPr lang="en-US" dirty="0"/>
          </a:p>
        </p:txBody>
      </p:sp>
      <p:sp>
        <p:nvSpPr>
          <p:cNvPr id="4" name="Slide Number Placeholder 3"/>
          <p:cNvSpPr>
            <a:spLocks noGrp="1"/>
          </p:cNvSpPr>
          <p:nvPr>
            <p:ph type="sldNum" sz="quarter" idx="5"/>
          </p:nvPr>
        </p:nvSpPr>
        <p:spPr/>
        <p:txBody>
          <a:bodyPr/>
          <a:lstStyle/>
          <a:p>
            <a:pPr>
              <a:defRPr/>
            </a:pPr>
            <a:fld id="{A74F91C9-C3D1-4588-B28B-EA1D20341342}" type="slidenum">
              <a:rPr lang="en-US" smtClean="0"/>
              <a:pPr>
                <a:defRPr/>
              </a:pPr>
              <a:t>93</a:t>
            </a:fld>
            <a:endParaRPr lang="en-US"/>
          </a:p>
        </p:txBody>
      </p:sp>
    </p:spTree>
    <p:extLst>
      <p:ext uri="{BB962C8B-B14F-4D97-AF65-F5344CB8AC3E}">
        <p14:creationId xmlns:p14="http://schemas.microsoft.com/office/powerpoint/2010/main" val="438274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26</a:t>
            </a:fld>
            <a:endParaRPr lang="en-US"/>
          </a:p>
        </p:txBody>
      </p:sp>
    </p:spTree>
    <p:extLst>
      <p:ext uri="{BB962C8B-B14F-4D97-AF65-F5344CB8AC3E}">
        <p14:creationId xmlns:p14="http://schemas.microsoft.com/office/powerpoint/2010/main" val="2485561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32</a:t>
            </a:fld>
            <a:endParaRPr lang="en-US"/>
          </a:p>
        </p:txBody>
      </p:sp>
    </p:spTree>
    <p:extLst>
      <p:ext uri="{BB962C8B-B14F-4D97-AF65-F5344CB8AC3E}">
        <p14:creationId xmlns:p14="http://schemas.microsoft.com/office/powerpoint/2010/main" val="1745581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After months of denying any responsibility for the downing of Malaysian Air’s flight MH17 over Ukraine, Russian state media ran a story featuring supposedly new satellite imagery it said proved that MH17 had been shot down by a Ukrainian fighter jet. It took very little time, however, for experts and online </a:t>
            </a:r>
            <a:r>
              <a:rPr lang="en-US" dirty="0" err="1"/>
              <a:t>commentors</a:t>
            </a:r>
            <a:r>
              <a:rPr lang="en-US" dirty="0"/>
              <a:t> to debunk the photo. The photo, in fact appears to have been composed of pieces of Google Earth imagery from 2012, a portion from </a:t>
            </a:r>
            <a:r>
              <a:rPr lang="en-US" dirty="0" err="1"/>
              <a:t>Yandex</a:t>
            </a:r>
            <a:r>
              <a:rPr lang="en-US" dirty="0"/>
              <a:t> maps, and a stock photo of a Boeing jet. Furthermore, careful analysis also showed that the location of the plane in the photo does not exactly correspond to the known path that MH17 took.</a:t>
            </a:r>
          </a:p>
          <a:p>
            <a:endParaRPr lang="en-US" dirty="0"/>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41</a:t>
            </a:fld>
            <a:endParaRPr lang="en-US"/>
          </a:p>
        </p:txBody>
      </p:sp>
    </p:spTree>
    <p:extLst>
      <p:ext uri="{BB962C8B-B14F-4D97-AF65-F5344CB8AC3E}">
        <p14:creationId xmlns:p14="http://schemas.microsoft.com/office/powerpoint/2010/main" val="1747273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52</a:t>
            </a:fld>
            <a:endParaRPr lang="en-US"/>
          </a:p>
        </p:txBody>
      </p:sp>
    </p:spTree>
    <p:extLst>
      <p:ext uri="{BB962C8B-B14F-4D97-AF65-F5344CB8AC3E}">
        <p14:creationId xmlns:p14="http://schemas.microsoft.com/office/powerpoint/2010/main" val="2594630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59</a:t>
            </a:fld>
            <a:endParaRPr lang="es-ES" dirty="0"/>
          </a:p>
        </p:txBody>
      </p:sp>
    </p:spTree>
    <p:extLst>
      <p:ext uri="{BB962C8B-B14F-4D97-AF65-F5344CB8AC3E}">
        <p14:creationId xmlns:p14="http://schemas.microsoft.com/office/powerpoint/2010/main" val="3728638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61</a:t>
            </a:fld>
            <a:endParaRPr lang="es-ES" dirty="0"/>
          </a:p>
        </p:txBody>
      </p:sp>
    </p:spTree>
    <p:extLst>
      <p:ext uri="{BB962C8B-B14F-4D97-AF65-F5344CB8AC3E}">
        <p14:creationId xmlns:p14="http://schemas.microsoft.com/office/powerpoint/2010/main" val="1421333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7FEA5E-F7F5-4500-A602-A04F11FD5847}" type="slidenum">
              <a:rPr lang="es-ES" smtClean="0"/>
              <a:t>63</a:t>
            </a:fld>
            <a:endParaRPr lang="es-ES" dirty="0"/>
          </a:p>
        </p:txBody>
      </p:sp>
    </p:spTree>
    <p:extLst>
      <p:ext uri="{BB962C8B-B14F-4D97-AF65-F5344CB8AC3E}">
        <p14:creationId xmlns:p14="http://schemas.microsoft.com/office/powerpoint/2010/main" val="511801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D3FE1A1-AAA6-447A-9146-FB008EAC9470}" type="datetimeFigureOut">
              <a:rPr lang="en-US">
                <a:solidFill>
                  <a:prstClr val="black">
                    <a:tint val="75000"/>
                  </a:prstClr>
                </a:solidFill>
              </a:rPr>
              <a:pPr>
                <a:def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AAC5D9-4D02-4355-9F81-DAACC891245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DDA6644-E7CB-4198-83B0-E187ABEED2DB}" type="datetimeFigureOut">
              <a:rPr lang="en-US">
                <a:solidFill>
                  <a:prstClr val="black">
                    <a:tint val="75000"/>
                  </a:prstClr>
                </a:solidFill>
              </a:rPr>
              <a:pPr>
                <a:def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874C39D-E774-4CE2-AD63-30B8EC54B83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1459957-F88E-489E-883F-66C83F50371F}" type="datetimeFigureOut">
              <a:rPr lang="en-US">
                <a:solidFill>
                  <a:prstClr val="black">
                    <a:tint val="75000"/>
                  </a:prstClr>
                </a:solidFill>
              </a:rPr>
              <a:pPr>
                <a:def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153CE7-5EAA-437E-987A-20949CA3E0C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xfrm>
            <a:off x="2193727" y="312539"/>
            <a:ext cx="7804547" cy="1518047"/>
          </a:xfrm>
          <a:prstGeom prst="rect">
            <a:avLst/>
          </a:prstGeom>
        </p:spPr>
        <p:txBody>
          <a:bodyPr lIns="71437" tIns="71437" rIns="71437" bIns="71437"/>
          <a:lstStyle>
            <a:lvl1pPr defTabSz="410749">
              <a:defRPr sz="5600">
                <a:latin typeface="+mn-lt"/>
                <a:ea typeface="+mn-ea"/>
                <a:cs typeface="+mn-cs"/>
                <a:sym typeface="Helvetica Light"/>
              </a:defRPr>
            </a:lvl1pPr>
          </a:lstStyle>
          <a:p>
            <a:r>
              <a:t>Title Text</a:t>
            </a:r>
          </a:p>
        </p:txBody>
      </p:sp>
      <p:sp>
        <p:nvSpPr>
          <p:cNvPr id="57" name="Shape 57"/>
          <p:cNvSpPr>
            <a:spLocks noGrp="1"/>
          </p:cNvSpPr>
          <p:nvPr>
            <p:ph type="body" idx="1"/>
          </p:nvPr>
        </p:nvSpPr>
        <p:spPr>
          <a:xfrm>
            <a:off x="2193727" y="1830586"/>
            <a:ext cx="7804547" cy="4420196"/>
          </a:xfrm>
          <a:prstGeom prst="rect">
            <a:avLst/>
          </a:prstGeom>
        </p:spPr>
        <p:txBody>
          <a:bodyPr lIns="71437" tIns="71437" rIns="71437" bIns="71437" anchor="ctr"/>
          <a:lstStyle>
            <a:lvl1pPr marL="308668" indent="-308668" defTabSz="410749">
              <a:spcBef>
                <a:spcPts val="2950"/>
              </a:spcBef>
              <a:buSzPct val="75000"/>
              <a:defRPr sz="2500">
                <a:latin typeface="+mn-lt"/>
                <a:ea typeface="+mn-ea"/>
                <a:cs typeface="+mn-cs"/>
                <a:sym typeface="Helvetica Light"/>
              </a:defRPr>
            </a:lvl1pPr>
            <a:lvl2pPr marL="530910" indent="-308668" defTabSz="410749">
              <a:spcBef>
                <a:spcPts val="2950"/>
              </a:spcBef>
              <a:buSzPct val="75000"/>
              <a:buChar char="•"/>
              <a:defRPr sz="2500">
                <a:latin typeface="+mn-lt"/>
                <a:ea typeface="+mn-ea"/>
                <a:cs typeface="+mn-cs"/>
                <a:sym typeface="Helvetica Light"/>
              </a:defRPr>
            </a:lvl2pPr>
            <a:lvl3pPr marL="753151" indent="-308668" defTabSz="410749">
              <a:spcBef>
                <a:spcPts val="2950"/>
              </a:spcBef>
              <a:buSzPct val="75000"/>
              <a:defRPr sz="2500">
                <a:latin typeface="+mn-lt"/>
                <a:ea typeface="+mn-ea"/>
                <a:cs typeface="+mn-cs"/>
                <a:sym typeface="Helvetica Light"/>
              </a:defRPr>
            </a:lvl3pPr>
            <a:lvl4pPr marL="975392" indent="-308668" defTabSz="410749">
              <a:spcBef>
                <a:spcPts val="2950"/>
              </a:spcBef>
              <a:buSzPct val="75000"/>
              <a:buChar char="•"/>
              <a:defRPr sz="2500">
                <a:latin typeface="+mn-lt"/>
                <a:ea typeface="+mn-ea"/>
                <a:cs typeface="+mn-cs"/>
                <a:sym typeface="Helvetica Light"/>
              </a:defRPr>
            </a:lvl4pPr>
            <a:lvl5pPr marL="1197633" indent="-308668" defTabSz="410749">
              <a:spcBef>
                <a:spcPts val="2950"/>
              </a:spcBef>
              <a:buSzPct val="75000"/>
              <a:buChar char="•"/>
              <a:defRPr sz="2500">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xfrm>
            <a:off x="5967907" y="6505277"/>
            <a:ext cx="247257" cy="255588"/>
          </a:xfrm>
          <a:prstGeom prst="rect">
            <a:avLst/>
          </a:prstGeom>
        </p:spPr>
        <p:txBody>
          <a:bodyPr lIns="71437" tIns="71437" rIns="71437" bIns="71437"/>
          <a:lstStyle>
            <a:lvl1pPr algn="ctr" defTabSz="410749">
              <a:defRPr sz="12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390713262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1714353C-F3C6-4085-8161-4F43B3B80014}" type="datetimeFigureOut">
              <a:rPr lang="en-US">
                <a:solidFill>
                  <a:prstClr val="black">
                    <a:tint val="75000"/>
                  </a:prstClr>
                </a:solidFill>
              </a:rPr>
              <a:pPr>
                <a:def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DD8E536-C3BC-4AF8-BDAE-990257F1A01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06122DC-D15F-4E63-B794-47EEDD81945E}" type="datetimeFigureOut">
              <a:rPr lang="en-US">
                <a:solidFill>
                  <a:prstClr val="black">
                    <a:tint val="75000"/>
                  </a:prstClr>
                </a:solidFill>
              </a:rPr>
              <a:pPr>
                <a:def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A00F70D-592C-461E-A451-2ECB186765F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547DF20-6B62-42FD-BBE2-D601524C8725}" type="datetimeFigureOut">
              <a:rPr lang="en-US">
                <a:solidFill>
                  <a:prstClr val="black">
                    <a:tint val="75000"/>
                  </a:prstClr>
                </a:solidFill>
              </a:rPr>
              <a:pPr>
                <a:defRPr/>
              </a:pPr>
              <a:t>11/7/2022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E7F32F3-42F6-4BCC-A530-FA9ABF4AB6E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A64D6A9-7EEC-4663-A64E-97BE8D07D67E}" type="datetimeFigureOut">
              <a:rPr lang="en-US">
                <a:solidFill>
                  <a:prstClr val="black">
                    <a:tint val="75000"/>
                  </a:prstClr>
                </a:solidFill>
              </a:rPr>
              <a:pPr>
                <a:defRPr/>
              </a:pPr>
              <a:t>11/7/2022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471AB79-448B-4A22-B124-8CD52AE9430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0D26700-0B26-4B62-A23E-7B345285D2A4}" type="datetimeFigureOut">
              <a:rPr lang="en-US">
                <a:solidFill>
                  <a:prstClr val="black">
                    <a:tint val="75000"/>
                  </a:prstClr>
                </a:solidFill>
              </a:rPr>
              <a:pPr>
                <a:defRPr/>
              </a:pPr>
              <a:t>11/7/2022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9A8285D-4628-4143-ABC7-15BC7EFC2EA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1A018B7-AB9D-432C-9FFB-AF3C912570DB}" type="datetimeFigureOut">
              <a:rPr lang="en-US">
                <a:solidFill>
                  <a:prstClr val="black">
                    <a:tint val="75000"/>
                  </a:prstClr>
                </a:solidFill>
              </a:rPr>
              <a:pPr>
                <a:defRPr/>
              </a:pPr>
              <a:t>11/7/2022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98FF512-A535-4841-A8E3-7EA728EAFD1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3109491-8924-47B8-A3F4-89E9093C0498}" type="datetimeFigureOut">
              <a:rPr lang="en-US">
                <a:solidFill>
                  <a:prstClr val="black">
                    <a:tint val="75000"/>
                  </a:prstClr>
                </a:solidFill>
              </a:rPr>
              <a:pPr>
                <a:defRPr/>
              </a:pPr>
              <a:t>11/7/2022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EF5855C-4D77-44B0-9385-CA251612F09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1CC2CE9-B325-4CB4-804D-AEF05B13FCB5}" type="datetimeFigureOut">
              <a:rPr lang="en-US">
                <a:solidFill>
                  <a:prstClr val="black">
                    <a:tint val="75000"/>
                  </a:prstClr>
                </a:solidFill>
              </a:rPr>
              <a:pPr>
                <a:defRPr/>
              </a:pPr>
              <a:t>11/7/2022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53F802-CDCB-4EA6-8A17-12F0E9CED9F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609600" y="0"/>
            <a:ext cx="109728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Text Placeholder 2"/>
          <p:cNvSpPr>
            <a:spLocks noGrp="1"/>
          </p:cNvSpPr>
          <p:nvPr>
            <p:ph type="body" idx="1"/>
          </p:nvPr>
        </p:nvSpPr>
        <p:spPr bwMode="auto">
          <a:xfrm>
            <a:off x="609600" y="1066800"/>
            <a:ext cx="109728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C9578BF-A6EC-4EA9-9C25-5BCD69A3C80A}" type="datetimeFigureOut">
              <a:rPr lang="en-US">
                <a:solidFill>
                  <a:prstClr val="black">
                    <a:tint val="75000"/>
                  </a:prstClr>
                </a:solidFill>
              </a:rPr>
              <a:pPr>
                <a:defRPr/>
              </a:pPr>
              <a:t>11/7/2022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59AAC96C-50B8-4C85-A244-73E2179D9781}"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customXml" Target="../ink/ink1.xml"/><Relationship Id="rId2" Type="http://schemas.openxmlformats.org/officeDocument/2006/relationships/notesSlide" Target="../notesSlides/notesSlide1.xml"/><Relationship Id="rId1" Type="http://schemas.openxmlformats.org/officeDocument/2006/relationships/slideLayout" Target="../slideLayouts/slideLayout1.xml"/><Relationship Id="rId9"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fourandsix.com/photo-tampering-history/" TargetMode="External"/><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area.autodesk.com/fakeorfoto/"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8.gif"/></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washingtonpost.com/technology/2019/06/12/top-ai-researchers-race-detect-deepfake-videos-we-are-outgunned/?noredirect=on" TargetMode="External"/><Relationship Id="rId7" Type="http://schemas.openxmlformats.org/officeDocument/2006/relationships/hyperlink" Target="https://www.frontiersin.org/articles/10.3389/fcomm.2021.632317/full#B33"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frontiersin.org/articles/10.3389/fcomm.2021.632317/full#B25" TargetMode="External"/><Relationship Id="rId5" Type="http://schemas.openxmlformats.org/officeDocument/2006/relationships/hyperlink" Target="https://www.frontiersin.org/articles/10.3389/fcomm.2021.632317/full" TargetMode="External"/><Relationship Id="rId4" Type="http://schemas.openxmlformats.org/officeDocument/2006/relationships/hyperlink" Target="https://www.picozu.com/the-impact-of-fake-images"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57.jp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62.png"/><Relationship Id="rId11" Type="http://schemas.openxmlformats.org/officeDocument/2006/relationships/image" Target="../media/image64.png"/><Relationship Id="rId5" Type="http://schemas.openxmlformats.org/officeDocument/2006/relationships/image" Target="../media/image61.png"/><Relationship Id="rId10" Type="http://schemas.openxmlformats.org/officeDocument/2006/relationships/image" Target="../media/image58.jpeg"/><Relationship Id="rId4" Type="http://schemas.openxmlformats.org/officeDocument/2006/relationships/image" Target="../media/image56.jpg"/><Relationship Id="rId9" Type="http://schemas.openxmlformats.org/officeDocument/2006/relationships/image" Target="../media/image212.png"/></Relationships>
</file>

<file path=ppt/slides/_rels/slide62.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57.jpg"/><Relationship Id="rId5" Type="http://schemas.openxmlformats.org/officeDocument/2006/relationships/image" Target="../media/image56.jpg"/><Relationship Id="rId10" Type="http://schemas.openxmlformats.org/officeDocument/2006/relationships/image" Target="../media/image217.png"/><Relationship Id="rId4" Type="http://schemas.openxmlformats.org/officeDocument/2006/relationships/image" Target="../media/image60.jpg"/><Relationship Id="rId9" Type="http://schemas.openxmlformats.org/officeDocument/2006/relationships/image" Target="../media/image212.png"/></Relationships>
</file>

<file path=ppt/slides/_rels/slide64.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0.xml"/><Relationship Id="rId1" Type="http://schemas.openxmlformats.org/officeDocument/2006/relationships/slideLayout" Target="../slideLayouts/slideLayout12.xml"/><Relationship Id="rId11" Type="http://schemas.openxmlformats.org/officeDocument/2006/relationships/image" Target="../media/image71.png"/><Relationship Id="rId5" Type="http://schemas.openxmlformats.org/officeDocument/2006/relationships/image" Target="../media/image57.jpg"/><Relationship Id="rId10" Type="http://schemas.openxmlformats.org/officeDocument/2006/relationships/image" Target="../media/image217.png"/><Relationship Id="rId4" Type="http://schemas.openxmlformats.org/officeDocument/2006/relationships/image" Target="../media/image56.jpg"/><Relationship Id="rId9" Type="http://schemas.openxmlformats.org/officeDocument/2006/relationships/image" Target="../media/image212.png"/></Relationships>
</file>

<file path=ppt/slides/_rels/slide66.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74.jpeg"/><Relationship Id="rId3" Type="http://schemas.openxmlformats.org/officeDocument/2006/relationships/image" Target="../media/image64.jpeg"/><Relationship Id="rId7" Type="http://schemas.openxmlformats.org/officeDocument/2006/relationships/image" Target="../media/image68.jpeg"/><Relationship Id="rId12" Type="http://schemas.openxmlformats.org/officeDocument/2006/relationships/image" Target="../media/image73.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67.jpeg"/><Relationship Id="rId11" Type="http://schemas.openxmlformats.org/officeDocument/2006/relationships/image" Target="../media/image72.jpeg"/><Relationship Id="rId5" Type="http://schemas.openxmlformats.org/officeDocument/2006/relationships/image" Target="../media/image66.jpeg"/><Relationship Id="rId10" Type="http://schemas.openxmlformats.org/officeDocument/2006/relationships/image" Target="../media/image71.jpeg"/><Relationship Id="rId4" Type="http://schemas.openxmlformats.org/officeDocument/2006/relationships/image" Target="../media/image65.jpeg"/><Relationship Id="rId9" Type="http://schemas.openxmlformats.org/officeDocument/2006/relationships/image" Target="../media/image70.jpeg"/><Relationship Id="rId14" Type="http://schemas.openxmlformats.org/officeDocument/2006/relationships/image" Target="../media/image75.jpe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slideLayout" Target="../slideLayouts/slideLayout12.xml"/><Relationship Id="rId7" Type="http://schemas.openxmlformats.org/officeDocument/2006/relationships/image" Target="../media/image7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notesSlide" Target="../notesSlides/notesSlide12.xml"/></Relationships>
</file>

<file path=ppt/slides/_rels/slide7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0.png"/><Relationship Id="rId7" Type="http://schemas.openxmlformats.org/officeDocument/2006/relationships/hyperlink" Target="http://maps.google.com/"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72.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jpeg"/><Relationship Id="rId2" Type="http://schemas.openxmlformats.org/officeDocument/2006/relationships/image" Target="../media/image85.png"/><Relationship Id="rId1" Type="http://schemas.openxmlformats.org/officeDocument/2006/relationships/slideLayout" Target="../slideLayouts/slideLayout12.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73.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7.png"/><Relationship Id="rId18" Type="http://schemas.openxmlformats.org/officeDocument/2006/relationships/image" Target="../media/image122.png"/><Relationship Id="rId3" Type="http://schemas.openxmlformats.org/officeDocument/2006/relationships/notesSlide" Target="../notesSlides/notesSlide14.xml"/><Relationship Id="rId7" Type="http://schemas.openxmlformats.org/officeDocument/2006/relationships/image" Target="../media/image111.png"/><Relationship Id="rId12" Type="http://schemas.openxmlformats.org/officeDocument/2006/relationships/image" Target="../media/image103.png"/><Relationship Id="rId17" Type="http://schemas.openxmlformats.org/officeDocument/2006/relationships/image" Target="../media/image107.png"/><Relationship Id="rId2" Type="http://schemas.openxmlformats.org/officeDocument/2006/relationships/slideLayout" Target="../slideLayouts/slideLayout12.xml"/><Relationship Id="rId16" Type="http://schemas.openxmlformats.org/officeDocument/2006/relationships/image" Target="../media/image106.png"/><Relationship Id="rId1" Type="http://schemas.openxmlformats.org/officeDocument/2006/relationships/tags" Target="../tags/tag1.xml"/><Relationship Id="rId6" Type="http://schemas.openxmlformats.org/officeDocument/2006/relationships/image" Target="../media/image110.png"/><Relationship Id="rId11" Type="http://schemas.openxmlformats.org/officeDocument/2006/relationships/image" Target="../media/image102.png"/><Relationship Id="rId5" Type="http://schemas.openxmlformats.org/officeDocument/2006/relationships/image" Target="../media/image99.jpeg"/><Relationship Id="rId15" Type="http://schemas.openxmlformats.org/officeDocument/2006/relationships/image" Target="../media/image105.png"/><Relationship Id="rId10" Type="http://schemas.openxmlformats.org/officeDocument/2006/relationships/image" Target="../media/image101.png"/><Relationship Id="rId4" Type="http://schemas.openxmlformats.org/officeDocument/2006/relationships/image" Target="../media/image98.jpeg"/><Relationship Id="rId9" Type="http://schemas.openxmlformats.org/officeDocument/2006/relationships/image" Target="../media/image100.png"/><Relationship Id="rId14" Type="http://schemas.openxmlformats.org/officeDocument/2006/relationships/image" Target="../media/image104.png"/></Relationships>
</file>

<file path=ppt/slides/_rels/slide76.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7.png"/><Relationship Id="rId18" Type="http://schemas.openxmlformats.org/officeDocument/2006/relationships/image" Target="../media/image108.jpeg"/><Relationship Id="rId3" Type="http://schemas.openxmlformats.org/officeDocument/2006/relationships/notesSlide" Target="../notesSlides/notesSlide15.xml"/><Relationship Id="rId21" Type="http://schemas.openxmlformats.org/officeDocument/2006/relationships/image" Target="../media/image111.jpeg"/><Relationship Id="rId7" Type="http://schemas.openxmlformats.org/officeDocument/2006/relationships/image" Target="../media/image111.png"/><Relationship Id="rId12" Type="http://schemas.openxmlformats.org/officeDocument/2006/relationships/image" Target="../media/image103.png"/><Relationship Id="rId17" Type="http://schemas.openxmlformats.org/officeDocument/2006/relationships/image" Target="../media/image107.png"/><Relationship Id="rId2" Type="http://schemas.openxmlformats.org/officeDocument/2006/relationships/slideLayout" Target="../slideLayouts/slideLayout12.xml"/><Relationship Id="rId16" Type="http://schemas.openxmlformats.org/officeDocument/2006/relationships/image" Target="../media/image106.png"/><Relationship Id="rId20" Type="http://schemas.openxmlformats.org/officeDocument/2006/relationships/image" Target="../media/image110.jpeg"/><Relationship Id="rId1" Type="http://schemas.openxmlformats.org/officeDocument/2006/relationships/tags" Target="../tags/tag2.xml"/><Relationship Id="rId6" Type="http://schemas.openxmlformats.org/officeDocument/2006/relationships/image" Target="../media/image110.png"/><Relationship Id="rId11" Type="http://schemas.openxmlformats.org/officeDocument/2006/relationships/image" Target="../media/image102.png"/><Relationship Id="rId5" Type="http://schemas.openxmlformats.org/officeDocument/2006/relationships/image" Target="../media/image99.jpeg"/><Relationship Id="rId15" Type="http://schemas.openxmlformats.org/officeDocument/2006/relationships/image" Target="../media/image105.png"/><Relationship Id="rId10" Type="http://schemas.openxmlformats.org/officeDocument/2006/relationships/image" Target="../media/image101.png"/><Relationship Id="rId19" Type="http://schemas.openxmlformats.org/officeDocument/2006/relationships/image" Target="../media/image109.jpeg"/><Relationship Id="rId4" Type="http://schemas.openxmlformats.org/officeDocument/2006/relationships/image" Target="../media/image98.jpeg"/><Relationship Id="rId9" Type="http://schemas.openxmlformats.org/officeDocument/2006/relationships/image" Target="../media/image100.png"/><Relationship Id="rId14" Type="http://schemas.openxmlformats.org/officeDocument/2006/relationships/image" Target="../media/image104.png"/><Relationship Id="rId22" Type="http://schemas.openxmlformats.org/officeDocument/2006/relationships/image" Target="../media/image122.png"/></Relationships>
</file>

<file path=ppt/slides/_rels/slide77.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01.png"/><Relationship Id="rId18" Type="http://schemas.openxmlformats.org/officeDocument/2006/relationships/image" Target="../media/image105.png"/><Relationship Id="rId26" Type="http://schemas.openxmlformats.org/officeDocument/2006/relationships/image" Target="../media/image122.png"/><Relationship Id="rId3" Type="http://schemas.openxmlformats.org/officeDocument/2006/relationships/image" Target="../media/image98.jpeg"/><Relationship Id="rId21" Type="http://schemas.openxmlformats.org/officeDocument/2006/relationships/image" Target="../media/image133.png"/><Relationship Id="rId7" Type="http://schemas.openxmlformats.org/officeDocument/2006/relationships/image" Target="../media/image110.png"/><Relationship Id="rId12" Type="http://schemas.openxmlformats.org/officeDocument/2006/relationships/image" Target="../media/image131.png"/><Relationship Id="rId17" Type="http://schemas.openxmlformats.org/officeDocument/2006/relationships/image" Target="../media/image100.png"/><Relationship Id="rId25" Type="http://schemas.openxmlformats.org/officeDocument/2006/relationships/image" Target="../media/image118.png"/><Relationship Id="rId2" Type="http://schemas.openxmlformats.org/officeDocument/2006/relationships/notesSlide" Target="../notesSlides/notesSlide16.xml"/><Relationship Id="rId16" Type="http://schemas.openxmlformats.org/officeDocument/2006/relationships/image" Target="../media/image104.png"/><Relationship Id="rId20" Type="http://schemas.openxmlformats.org/officeDocument/2006/relationships/image" Target="../media/image117.png"/><Relationship Id="rId1" Type="http://schemas.openxmlformats.org/officeDocument/2006/relationships/slideLayout" Target="../slideLayouts/slideLayout12.xml"/><Relationship Id="rId6" Type="http://schemas.openxmlformats.org/officeDocument/2006/relationships/image" Target="../media/image113.jpeg"/><Relationship Id="rId11" Type="http://schemas.openxmlformats.org/officeDocument/2006/relationships/image" Target="../media/image114.png"/><Relationship Id="rId24" Type="http://schemas.openxmlformats.org/officeDocument/2006/relationships/image" Target="../media/image116.png"/><Relationship Id="rId5" Type="http://schemas.openxmlformats.org/officeDocument/2006/relationships/image" Target="../media/image112.jpeg"/><Relationship Id="rId15" Type="http://schemas.openxmlformats.org/officeDocument/2006/relationships/image" Target="../media/image103.png"/><Relationship Id="rId23" Type="http://schemas.openxmlformats.org/officeDocument/2006/relationships/image" Target="../media/image107.png"/><Relationship Id="rId10" Type="http://schemas.openxmlformats.org/officeDocument/2006/relationships/image" Target="../media/image129.png"/><Relationship Id="rId19" Type="http://schemas.openxmlformats.org/officeDocument/2006/relationships/image" Target="../media/image115.png"/><Relationship Id="rId4" Type="http://schemas.openxmlformats.org/officeDocument/2006/relationships/image" Target="../media/image99.jpeg"/><Relationship Id="rId9" Type="http://schemas.openxmlformats.org/officeDocument/2006/relationships/image" Target="../media/image112.png"/><Relationship Id="rId14" Type="http://schemas.openxmlformats.org/officeDocument/2006/relationships/image" Target="../media/image102.png"/><Relationship Id="rId22" Type="http://schemas.openxmlformats.org/officeDocument/2006/relationships/image" Target="../media/image106.png"/><Relationship Id="rId27" Type="http://schemas.openxmlformats.org/officeDocument/2006/relationships/image" Target="../media/image136.png"/></Relationships>
</file>

<file path=ppt/slides/_rels/slide78.xml.rels><?xml version="1.0" encoding="UTF-8" standalone="yes"?>
<Relationships xmlns="http://schemas.openxmlformats.org/package/2006/relationships"><Relationship Id="rId2" Type="http://schemas.openxmlformats.org/officeDocument/2006/relationships/image" Target="../media/image119.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20.jpeg"/><Relationship Id="rId7" Type="http://schemas.openxmlformats.org/officeDocument/2006/relationships/image" Target="../media/image124.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23.jpg"/><Relationship Id="rId5" Type="http://schemas.openxmlformats.org/officeDocument/2006/relationships/image" Target="../media/image122.jpg"/><Relationship Id="rId4" Type="http://schemas.openxmlformats.org/officeDocument/2006/relationships/image" Target="../media/image121.jpg"/></Relationships>
</file>

<file path=ppt/slides/_rels/slide8.xml.rels><?xml version="1.0" encoding="UTF-8" standalone="yes"?>
<Relationships xmlns="http://schemas.openxmlformats.org/package/2006/relationships"><Relationship Id="rId3" Type="http://schemas.openxmlformats.org/officeDocument/2006/relationships/hyperlink" Target="http://www.raph.com/" TargetMode="External"/><Relationship Id="rId2" Type="http://schemas.openxmlformats.org/officeDocument/2006/relationships/hyperlink" Target="http://www.freefoto.com/" TargetMode="External"/><Relationship Id="rId1" Type="http://schemas.openxmlformats.org/officeDocument/2006/relationships/slideLayout" Target="../slideLayouts/slideLayout2.xml"/><Relationship Id="rId4" Type="http://schemas.openxmlformats.org/officeDocument/2006/relationships/hyperlink" Target="http://www.irtc.org/irtc/" TargetMode="External"/></Relationships>
</file>

<file path=ppt/slides/_rels/slide80.xml.rels><?xml version="1.0" encoding="UTF-8" standalone="yes"?>
<Relationships xmlns="http://schemas.openxmlformats.org/package/2006/relationships"><Relationship Id="rId8" Type="http://schemas.openxmlformats.org/officeDocument/2006/relationships/image" Target="../media/image130.jpeg"/><Relationship Id="rId13" Type="http://schemas.openxmlformats.org/officeDocument/2006/relationships/image" Target="../media/image135.jpeg"/><Relationship Id="rId18" Type="http://schemas.openxmlformats.org/officeDocument/2006/relationships/image" Target="../media/image140.jpg"/><Relationship Id="rId3" Type="http://schemas.openxmlformats.org/officeDocument/2006/relationships/image" Target="../media/image125.jpg"/><Relationship Id="rId21" Type="http://schemas.openxmlformats.org/officeDocument/2006/relationships/image" Target="../media/image143.jpeg"/><Relationship Id="rId7" Type="http://schemas.openxmlformats.org/officeDocument/2006/relationships/image" Target="../media/image129.jpeg"/><Relationship Id="rId12" Type="http://schemas.openxmlformats.org/officeDocument/2006/relationships/image" Target="../media/image134.jpeg"/><Relationship Id="rId17" Type="http://schemas.openxmlformats.org/officeDocument/2006/relationships/image" Target="../media/image139.jpeg"/><Relationship Id="rId2" Type="http://schemas.openxmlformats.org/officeDocument/2006/relationships/notesSlide" Target="../notesSlides/notesSlide18.xml"/><Relationship Id="rId16" Type="http://schemas.openxmlformats.org/officeDocument/2006/relationships/image" Target="../media/image138.jpeg"/><Relationship Id="rId20" Type="http://schemas.openxmlformats.org/officeDocument/2006/relationships/image" Target="../media/image142.jpeg"/><Relationship Id="rId1" Type="http://schemas.openxmlformats.org/officeDocument/2006/relationships/slideLayout" Target="../slideLayouts/slideLayout2.xml"/><Relationship Id="rId6" Type="http://schemas.openxmlformats.org/officeDocument/2006/relationships/image" Target="../media/image128.jpg"/><Relationship Id="rId11" Type="http://schemas.openxmlformats.org/officeDocument/2006/relationships/image" Target="../media/image133.jpeg"/><Relationship Id="rId5" Type="http://schemas.openxmlformats.org/officeDocument/2006/relationships/image" Target="../media/image127.jpeg"/><Relationship Id="rId15" Type="http://schemas.openxmlformats.org/officeDocument/2006/relationships/image" Target="../media/image137.jpeg"/><Relationship Id="rId10" Type="http://schemas.openxmlformats.org/officeDocument/2006/relationships/image" Target="../media/image132.jpg"/><Relationship Id="rId19" Type="http://schemas.openxmlformats.org/officeDocument/2006/relationships/image" Target="../media/image141.jpeg"/><Relationship Id="rId4" Type="http://schemas.openxmlformats.org/officeDocument/2006/relationships/image" Target="../media/image126.jpeg"/><Relationship Id="rId9" Type="http://schemas.openxmlformats.org/officeDocument/2006/relationships/image" Target="../media/image131.jpeg"/><Relationship Id="rId14" Type="http://schemas.openxmlformats.org/officeDocument/2006/relationships/image" Target="../media/image136.jpg"/><Relationship Id="rId22" Type="http://schemas.openxmlformats.org/officeDocument/2006/relationships/image" Target="../media/image144.jpeg"/></Relationships>
</file>

<file path=ppt/slides/_rels/slide8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2280.png"/><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8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2280.png"/></Relationships>
</file>

<file path=ppt/slides/_rels/slide83.xml.rels><?xml version="1.0" encoding="UTF-8" standalone="yes"?>
<Relationships xmlns="http://schemas.openxmlformats.org/package/2006/relationships"><Relationship Id="rId8" Type="http://schemas.openxmlformats.org/officeDocument/2006/relationships/image" Target="../media/image156.jpeg"/><Relationship Id="rId3" Type="http://schemas.openxmlformats.org/officeDocument/2006/relationships/image" Target="../media/image151.png"/><Relationship Id="rId7" Type="http://schemas.openxmlformats.org/officeDocument/2006/relationships/image" Target="../media/image155.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54.png"/><Relationship Id="rId5" Type="http://schemas.openxmlformats.org/officeDocument/2006/relationships/image" Target="../media/image153.png"/><Relationship Id="rId10" Type="http://schemas.openxmlformats.org/officeDocument/2006/relationships/image" Target="../media/image158.jpeg"/><Relationship Id="rId4" Type="http://schemas.openxmlformats.org/officeDocument/2006/relationships/image" Target="../media/image152.png"/><Relationship Id="rId9" Type="http://schemas.openxmlformats.org/officeDocument/2006/relationships/image" Target="../media/image157.jpeg"/></Relationships>
</file>

<file path=ppt/slides/_rels/slide8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12.xml"/><Relationship Id="rId5" Type="http://schemas.openxmlformats.org/officeDocument/2006/relationships/image" Target="../media/image162.png"/><Relationship Id="rId4" Type="http://schemas.openxmlformats.org/officeDocument/2006/relationships/image" Target="../media/image161.png"/></Relationships>
</file>

<file path=ppt/slides/_rels/slide8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12.xml"/><Relationship Id="rId5" Type="http://schemas.openxmlformats.org/officeDocument/2006/relationships/image" Target="../media/image166.jpg"/><Relationship Id="rId4" Type="http://schemas.openxmlformats.org/officeDocument/2006/relationships/image" Target="../media/image165.jpg"/></Relationships>
</file>

<file path=ppt/slides/_rels/slide86.xml.rels><?xml version="1.0" encoding="UTF-8" standalone="yes"?>
<Relationships xmlns="http://schemas.openxmlformats.org/package/2006/relationships"><Relationship Id="rId2" Type="http://schemas.openxmlformats.org/officeDocument/2006/relationships/hyperlink" Target="https://youtu.be/9reHvktowLY"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67.tif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67.tif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68.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69.e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70.e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hyperlink" Target="https://www.youtube.com/watch?v=PCBTZh41Ris"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71.e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73.png"/><Relationship Id="rId4" Type="http://schemas.openxmlformats.org/officeDocument/2006/relationships/image" Target="../media/image172.png"/></Relationships>
</file>

<file path=ppt/slides/_rels/slide94.xml.rels><?xml version="1.0" encoding="UTF-8" standalone="yes"?>
<Relationships xmlns="http://schemas.openxmlformats.org/package/2006/relationships"><Relationship Id="rId3" Type="http://schemas.openxmlformats.org/officeDocument/2006/relationships/image" Target="../media/image171.emf"/><Relationship Id="rId2" Type="http://schemas.openxmlformats.org/officeDocument/2006/relationships/image" Target="../media/image174.em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75.em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s://www.youtube.com/watch?v=lyodbLwb2lY&amp;list=PLWfDJ5nla8UpwShx-lzLJqcp575fKpsSO&amp;index=23" TargetMode="External"/><Relationship Id="rId2" Type="http://schemas.openxmlformats.org/officeDocument/2006/relationships/hyperlink" Target="https://www.youtube.com/watch?v=GYyP7Ova8KA&amp;list=PLWfDJ5nla8UpwShx-lzLJqcp575fKpsSO&amp;index=22"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s://openaccess.thecvf.com/content/WACV2022/papers/Mazaheri_Detection_and_Localization_of_Facial_Expression_Manipulations_WACV_2022_paper.pdf" TargetMode="External"/><Relationship Id="rId2" Type="http://schemas.openxmlformats.org/officeDocument/2006/relationships/hyperlink" Target="https://ai.googleblog.com/2019/09/contributing-data-to-deepfake-detection.html" TargetMode="External"/><Relationship Id="rId1" Type="http://schemas.openxmlformats.org/officeDocument/2006/relationships/slideLayout" Target="../slideLayouts/slideLayout2.xml"/><Relationship Id="rId5" Type="http://schemas.openxmlformats.org/officeDocument/2006/relationships/hyperlink" Target="https://youtu.be/RoGHVI-w9bE" TargetMode="External"/><Relationship Id="rId4" Type="http://schemas.openxmlformats.org/officeDocument/2006/relationships/hyperlink" Target="https://nerdist.com/article/deepfake-detector/" TargetMode="Externa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1295400" y="381849"/>
            <a:ext cx="6096000" cy="990600"/>
          </a:xfrm>
          <a:prstGeom prst="rect">
            <a:avLst/>
          </a:prstGeom>
          <a:solidFill>
            <a:schemeClr val="bg1">
              <a:alpha val="20000"/>
            </a:schemeClr>
          </a:solidFill>
          <a:ln w="9525">
            <a:noFill/>
            <a:miter lim="800000"/>
            <a:headEnd/>
            <a:tailEnd/>
          </a:ln>
        </p:spPr>
        <p:txBody>
          <a:bodyPr vert="horz" wrap="square" lIns="91440" tIns="45720" rIns="91440" bIns="45720" numCol="1" anchor="ctr" anchorCtr="0" compatLnSpc="1">
            <a:prstTxWarp prst="textNoShape">
              <a:avLst/>
            </a:prstTxWarp>
            <a:normAutofit fontScale="85000" lnSpcReduction="20000"/>
          </a:bodyPr>
          <a:lstStyle/>
          <a:p>
            <a:pPr algn="ctr">
              <a:defRPr/>
            </a:pPr>
            <a:r>
              <a:rPr lang="en-US" sz="4000" dirty="0">
                <a:solidFill>
                  <a:prstClr val="black"/>
                </a:solidFill>
                <a:latin typeface="Calibri"/>
              </a:rPr>
              <a:t>Seeing is Believing: Generating and Detecting Fakes</a:t>
            </a:r>
          </a:p>
        </p:txBody>
      </p:sp>
      <p:sp>
        <p:nvSpPr>
          <p:cNvPr id="9" name="Subtitle 2"/>
          <p:cNvSpPr txBox="1">
            <a:spLocks/>
          </p:cNvSpPr>
          <p:nvPr/>
        </p:nvSpPr>
        <p:spPr bwMode="auto">
          <a:xfrm>
            <a:off x="1752600" y="6019800"/>
            <a:ext cx="5181600" cy="1066800"/>
          </a:xfrm>
          <a:prstGeom prst="rect">
            <a:avLst/>
          </a:prstGeom>
          <a:solidFill>
            <a:schemeClr val="bg1">
              <a:alpha val="20000"/>
            </a:schemeClr>
          </a:solidFill>
          <a:ln w="9525">
            <a:noFill/>
            <a:miter lim="800000"/>
            <a:headEnd/>
            <a:tailEnd/>
          </a:ln>
        </p:spPr>
        <p:txBody>
          <a:bodyPr vert="horz" wrap="square" lIns="91440" tIns="45720" rIns="91440" bIns="45720" numCol="1" anchor="t" anchorCtr="0" compatLnSpc="1">
            <a:prstTxWarp prst="textNoShape">
              <a:avLst/>
            </a:prstTxWarp>
          </a:bodyPr>
          <a:lstStyle/>
          <a:p>
            <a:pPr algn="ctr">
              <a:spcBef>
                <a:spcPct val="20000"/>
              </a:spcBef>
              <a:buFont typeface="Arial" charset="0"/>
              <a:buNone/>
              <a:defRPr/>
            </a:pPr>
            <a:r>
              <a:rPr lang="en-US" sz="2400" dirty="0">
                <a:solidFill>
                  <a:prstClr val="black"/>
                </a:solidFill>
                <a:latin typeface="Calibri"/>
              </a:rPr>
              <a:t>Computational Photography</a:t>
            </a:r>
          </a:p>
          <a:p>
            <a:pPr algn="ctr">
              <a:spcBef>
                <a:spcPct val="20000"/>
              </a:spcBef>
              <a:buFont typeface="Arial" charset="0"/>
              <a:buNone/>
              <a:defRPr/>
            </a:pPr>
            <a:r>
              <a:rPr lang="en-US" sz="2400" dirty="0">
                <a:solidFill>
                  <a:prstClr val="black"/>
                </a:solidFill>
                <a:latin typeface="Calibri"/>
              </a:rPr>
              <a:t>Derek Hoiem, University of Illinois</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878560" y="146760"/>
              <a:ext cx="569160" cy="369000"/>
            </p14:xfrm>
          </p:contentPart>
        </mc:Choice>
        <mc:Fallback xmlns="">
          <p:pic>
            <p:nvPicPr>
              <p:cNvPr id="2" name="Ink 1"/>
              <p:cNvPicPr/>
              <p:nvPr/>
            </p:nvPicPr>
            <p:blipFill>
              <a:blip r:embed="rId8"/>
              <a:stretch>
                <a:fillRect/>
              </a:stretch>
            </p:blipFill>
            <p:spPr>
              <a:xfrm>
                <a:off x="2874600" y="141720"/>
                <a:ext cx="583560" cy="386640"/>
              </a:xfrm>
              <a:prstGeom prst="rect">
                <a:avLst/>
              </a:prstGeom>
            </p:spPr>
          </p:pic>
        </mc:Fallback>
      </mc:AlternateContent>
      <p:pic>
        <p:nvPicPr>
          <p:cNvPr id="1026" name="Picture 2" descr="DALL-E 2 image of teddy bears mixing sparkling chemicals as mad scientists in a steampunk style">
            <a:extLst>
              <a:ext uri="{FF2B5EF4-FFF2-40B4-BE49-F238E27FC236}">
                <a16:creationId xmlns:a16="http://schemas.microsoft.com/office/drawing/2014/main" id="{539407F1-00A4-CE58-DDC5-CC27BE73946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26878" y="1479602"/>
            <a:ext cx="4433044" cy="44330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87AD69E-A203-047B-7044-6AE3094DB3CF}"/>
              </a:ext>
            </a:extLst>
          </p:cNvPr>
          <p:cNvSpPr txBox="1"/>
          <p:nvPr/>
        </p:nvSpPr>
        <p:spPr>
          <a:xfrm>
            <a:off x="6559922" y="4989316"/>
            <a:ext cx="3117478" cy="923330"/>
          </a:xfrm>
          <a:prstGeom prst="rect">
            <a:avLst/>
          </a:prstGeom>
          <a:noFill/>
        </p:spPr>
        <p:txBody>
          <a:bodyPr wrap="square">
            <a:spAutoFit/>
          </a:bodyPr>
          <a:lstStyle/>
          <a:p>
            <a:r>
              <a:rPr lang="en-US" b="0" i="1" dirty="0">
                <a:solidFill>
                  <a:srgbClr val="000000"/>
                </a:solidFill>
                <a:effectLst/>
                <a:latin typeface="Chronicle Text G1 A"/>
              </a:rPr>
              <a:t>teddy bears mixing sparkling chemicals as mad scientists in a steampunk style –DALL-E 2</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sp>
        <p:nvSpPr>
          <p:cNvPr id="3" name="Content Placeholder 2"/>
          <p:cNvSpPr>
            <a:spLocks noGrp="1"/>
          </p:cNvSpPr>
          <p:nvPr>
            <p:ph idx="1"/>
          </p:nvPr>
        </p:nvSpPr>
        <p:spPr/>
        <p:txBody>
          <a:bodyPr/>
          <a:lstStyle/>
          <a:p>
            <a:r>
              <a:rPr lang="en-US" dirty="0"/>
              <a:t>Fake-or-photo.com: Correct</a:t>
            </a:r>
          </a:p>
          <a:p>
            <a:endParaRPr lang="en-US" dirty="0"/>
          </a:p>
          <a:p>
            <a:endParaRPr lang="en-US" dirty="0"/>
          </a:p>
          <a:p>
            <a:endParaRPr lang="en-US" dirty="0"/>
          </a:p>
        </p:txBody>
      </p:sp>
      <p:sp>
        <p:nvSpPr>
          <p:cNvPr id="4" name="TextBox 3"/>
          <p:cNvSpPr txBox="1"/>
          <p:nvPr/>
        </p:nvSpPr>
        <p:spPr>
          <a:xfrm>
            <a:off x="1524001" y="6324600"/>
            <a:ext cx="5656741" cy="369332"/>
          </a:xfrm>
          <a:prstGeom prst="rect">
            <a:avLst/>
          </a:prstGeom>
          <a:noFill/>
        </p:spPr>
        <p:txBody>
          <a:bodyPr wrap="none" rtlCol="0">
            <a:spAutoFit/>
          </a:bodyPr>
          <a:lstStyle/>
          <a:p>
            <a:r>
              <a:rPr lang="en-US" dirty="0" err="1"/>
              <a:t>Lyu</a:t>
            </a:r>
            <a:r>
              <a:rPr lang="en-US" dirty="0"/>
              <a:t> and </a:t>
            </a:r>
            <a:r>
              <a:rPr lang="en-US" dirty="0" err="1"/>
              <a:t>Farid</a:t>
            </a:r>
            <a:r>
              <a:rPr lang="en-US" dirty="0"/>
              <a:t> 2005: “How Realistic is Photorealistic?”</a:t>
            </a:r>
          </a:p>
        </p:txBody>
      </p:sp>
      <p:pic>
        <p:nvPicPr>
          <p:cNvPr id="1099778" name="Picture 2"/>
          <p:cNvPicPr>
            <a:picLocks noChangeAspect="1" noChangeArrowheads="1"/>
          </p:cNvPicPr>
          <p:nvPr/>
        </p:nvPicPr>
        <p:blipFill>
          <a:blip r:embed="rId2" cstate="print"/>
          <a:srcRect/>
          <a:stretch>
            <a:fillRect/>
          </a:stretch>
        </p:blipFill>
        <p:spPr bwMode="auto">
          <a:xfrm>
            <a:off x="1379621" y="2431256"/>
            <a:ext cx="8421687" cy="2254250"/>
          </a:xfrm>
          <a:prstGeom prst="rect">
            <a:avLst/>
          </a:prstGeom>
          <a:noFill/>
          <a:ln w="9525">
            <a:noFill/>
            <a:miter lim="800000"/>
            <a:headEnd/>
            <a:tailEnd/>
          </a:ln>
        </p:spPr>
      </p:pic>
      <p:sp>
        <p:nvSpPr>
          <p:cNvPr id="6" name="TextBox 5"/>
          <p:cNvSpPr txBox="1"/>
          <p:nvPr/>
        </p:nvSpPr>
        <p:spPr>
          <a:xfrm>
            <a:off x="8021" y="2687748"/>
            <a:ext cx="1447800" cy="369332"/>
          </a:xfrm>
          <a:prstGeom prst="rect">
            <a:avLst/>
          </a:prstGeom>
          <a:noFill/>
        </p:spPr>
        <p:txBody>
          <a:bodyPr wrap="square" rtlCol="0">
            <a:spAutoFit/>
          </a:bodyPr>
          <a:lstStyle/>
          <a:p>
            <a:r>
              <a:rPr lang="en-US" dirty="0"/>
              <a:t>Real Photos</a:t>
            </a:r>
          </a:p>
        </p:txBody>
      </p:sp>
      <p:sp>
        <p:nvSpPr>
          <p:cNvPr id="7" name="TextBox 6"/>
          <p:cNvSpPr txBox="1"/>
          <p:nvPr/>
        </p:nvSpPr>
        <p:spPr>
          <a:xfrm>
            <a:off x="465220" y="4047316"/>
            <a:ext cx="1447800" cy="369332"/>
          </a:xfrm>
          <a:prstGeom prst="rect">
            <a:avLst/>
          </a:prstGeom>
          <a:noFill/>
        </p:spPr>
        <p:txBody>
          <a:bodyPr wrap="square" rtlCol="0">
            <a:spAutoFit/>
          </a:bodyPr>
          <a:lstStyle/>
          <a:p>
            <a:r>
              <a:rPr lang="en-US" dirty="0"/>
              <a:t>CG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0803" name="Picture 3"/>
          <p:cNvPicPr>
            <a:picLocks noChangeAspect="1" noChangeArrowheads="1"/>
          </p:cNvPicPr>
          <p:nvPr/>
        </p:nvPicPr>
        <p:blipFill>
          <a:blip r:embed="rId2" cstate="print"/>
          <a:srcRect/>
          <a:stretch>
            <a:fillRect/>
          </a:stretch>
        </p:blipFill>
        <p:spPr bwMode="auto">
          <a:xfrm>
            <a:off x="3429000" y="3733800"/>
            <a:ext cx="4019550" cy="1419225"/>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t>Results</a:t>
            </a:r>
          </a:p>
        </p:txBody>
      </p:sp>
      <p:sp>
        <p:nvSpPr>
          <p:cNvPr id="3" name="Content Placeholder 2"/>
          <p:cNvSpPr>
            <a:spLocks noGrp="1"/>
          </p:cNvSpPr>
          <p:nvPr>
            <p:ph idx="1"/>
          </p:nvPr>
        </p:nvSpPr>
        <p:spPr/>
        <p:txBody>
          <a:bodyPr/>
          <a:lstStyle/>
          <a:p>
            <a:r>
              <a:rPr lang="en-US" dirty="0"/>
              <a:t>Fake-or-photo.com: Wrong</a:t>
            </a:r>
          </a:p>
          <a:p>
            <a:endParaRPr lang="en-US" dirty="0"/>
          </a:p>
          <a:p>
            <a:endParaRPr lang="en-US" dirty="0"/>
          </a:p>
          <a:p>
            <a:endParaRPr lang="en-US" dirty="0"/>
          </a:p>
        </p:txBody>
      </p:sp>
      <p:sp>
        <p:nvSpPr>
          <p:cNvPr id="4" name="TextBox 3"/>
          <p:cNvSpPr txBox="1"/>
          <p:nvPr/>
        </p:nvSpPr>
        <p:spPr>
          <a:xfrm>
            <a:off x="1524001" y="6324600"/>
            <a:ext cx="5656741" cy="369332"/>
          </a:xfrm>
          <a:prstGeom prst="rect">
            <a:avLst/>
          </a:prstGeom>
          <a:noFill/>
        </p:spPr>
        <p:txBody>
          <a:bodyPr wrap="none" rtlCol="0">
            <a:spAutoFit/>
          </a:bodyPr>
          <a:lstStyle/>
          <a:p>
            <a:r>
              <a:rPr lang="en-US" dirty="0" err="1"/>
              <a:t>Lyu</a:t>
            </a:r>
            <a:r>
              <a:rPr lang="en-US" dirty="0"/>
              <a:t> and </a:t>
            </a:r>
            <a:r>
              <a:rPr lang="en-US" dirty="0" err="1"/>
              <a:t>Farid</a:t>
            </a:r>
            <a:r>
              <a:rPr lang="en-US" dirty="0"/>
              <a:t> 2005: “How Realistic is Photorealistic?”</a:t>
            </a:r>
          </a:p>
        </p:txBody>
      </p:sp>
      <p:sp>
        <p:nvSpPr>
          <p:cNvPr id="6" name="TextBox 5"/>
          <p:cNvSpPr txBox="1"/>
          <p:nvPr/>
        </p:nvSpPr>
        <p:spPr>
          <a:xfrm>
            <a:off x="1828800" y="2477961"/>
            <a:ext cx="1524000" cy="923330"/>
          </a:xfrm>
          <a:prstGeom prst="rect">
            <a:avLst/>
          </a:prstGeom>
          <a:noFill/>
        </p:spPr>
        <p:txBody>
          <a:bodyPr wrap="square" rtlCol="0">
            <a:spAutoFit/>
          </a:bodyPr>
          <a:lstStyle/>
          <a:p>
            <a:r>
              <a:rPr lang="en-US" dirty="0"/>
              <a:t>Real photos misclassified as CG</a:t>
            </a:r>
          </a:p>
        </p:txBody>
      </p:sp>
      <p:sp>
        <p:nvSpPr>
          <p:cNvPr id="7" name="TextBox 6"/>
          <p:cNvSpPr txBox="1"/>
          <p:nvPr/>
        </p:nvSpPr>
        <p:spPr>
          <a:xfrm>
            <a:off x="1714500" y="4018640"/>
            <a:ext cx="1714500" cy="923330"/>
          </a:xfrm>
          <a:prstGeom prst="rect">
            <a:avLst/>
          </a:prstGeom>
          <a:noFill/>
        </p:spPr>
        <p:txBody>
          <a:bodyPr wrap="square" rtlCol="0">
            <a:spAutoFit/>
          </a:bodyPr>
          <a:lstStyle/>
          <a:p>
            <a:r>
              <a:rPr lang="en-US" dirty="0"/>
              <a:t>CG misclassified as real photos</a:t>
            </a:r>
          </a:p>
        </p:txBody>
      </p:sp>
      <p:pic>
        <p:nvPicPr>
          <p:cNvPr id="1100802" name="Picture 2"/>
          <p:cNvPicPr>
            <a:picLocks noChangeAspect="1" noChangeArrowheads="1"/>
          </p:cNvPicPr>
          <p:nvPr/>
        </p:nvPicPr>
        <p:blipFill>
          <a:blip r:embed="rId3" cstate="print"/>
          <a:srcRect/>
          <a:stretch>
            <a:fillRect/>
          </a:stretch>
        </p:blipFill>
        <p:spPr bwMode="auto">
          <a:xfrm>
            <a:off x="3352800" y="2285999"/>
            <a:ext cx="4095750" cy="135255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sp>
        <p:nvSpPr>
          <p:cNvPr id="3" name="Content Placeholder 2"/>
          <p:cNvSpPr>
            <a:spLocks noGrp="1"/>
          </p:cNvSpPr>
          <p:nvPr>
            <p:ph idx="1"/>
          </p:nvPr>
        </p:nvSpPr>
        <p:spPr/>
        <p:txBody>
          <a:bodyPr/>
          <a:lstStyle/>
          <a:p>
            <a:r>
              <a:rPr lang="en-US" dirty="0"/>
              <a:t>Fakes, confidently labeled as fake</a:t>
            </a:r>
          </a:p>
          <a:p>
            <a:endParaRPr lang="en-US" dirty="0"/>
          </a:p>
          <a:p>
            <a:endParaRPr lang="en-US" dirty="0"/>
          </a:p>
          <a:p>
            <a:endParaRPr lang="en-US" dirty="0"/>
          </a:p>
        </p:txBody>
      </p:sp>
      <p:sp>
        <p:nvSpPr>
          <p:cNvPr id="4" name="TextBox 3"/>
          <p:cNvSpPr txBox="1"/>
          <p:nvPr/>
        </p:nvSpPr>
        <p:spPr>
          <a:xfrm>
            <a:off x="1524001" y="6324600"/>
            <a:ext cx="5656741" cy="369332"/>
          </a:xfrm>
          <a:prstGeom prst="rect">
            <a:avLst/>
          </a:prstGeom>
          <a:noFill/>
        </p:spPr>
        <p:txBody>
          <a:bodyPr wrap="none" rtlCol="0">
            <a:spAutoFit/>
          </a:bodyPr>
          <a:lstStyle/>
          <a:p>
            <a:r>
              <a:rPr lang="en-US" dirty="0" err="1"/>
              <a:t>Lyu</a:t>
            </a:r>
            <a:r>
              <a:rPr lang="en-US" dirty="0"/>
              <a:t> and </a:t>
            </a:r>
            <a:r>
              <a:rPr lang="en-US" dirty="0" err="1"/>
              <a:t>Farid</a:t>
            </a:r>
            <a:r>
              <a:rPr lang="en-US" dirty="0"/>
              <a:t> 2005: “How Realistic is Photorealistic?”</a:t>
            </a:r>
          </a:p>
        </p:txBody>
      </p:sp>
      <p:pic>
        <p:nvPicPr>
          <p:cNvPr id="1112066" name="Picture 2"/>
          <p:cNvPicPr>
            <a:picLocks noChangeAspect="1" noChangeArrowheads="1"/>
          </p:cNvPicPr>
          <p:nvPr/>
        </p:nvPicPr>
        <p:blipFill>
          <a:blip r:embed="rId2" cstate="print"/>
          <a:srcRect/>
          <a:stretch>
            <a:fillRect/>
          </a:stretch>
        </p:blipFill>
        <p:spPr bwMode="auto">
          <a:xfrm>
            <a:off x="1752601" y="2362200"/>
            <a:ext cx="8410575" cy="28575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sp>
        <p:nvSpPr>
          <p:cNvPr id="3" name="Content Placeholder 2"/>
          <p:cNvSpPr>
            <a:spLocks noGrp="1"/>
          </p:cNvSpPr>
          <p:nvPr>
            <p:ph idx="1"/>
          </p:nvPr>
        </p:nvSpPr>
        <p:spPr/>
        <p:txBody>
          <a:bodyPr/>
          <a:lstStyle/>
          <a:p>
            <a:r>
              <a:rPr lang="en-US" dirty="0"/>
              <a:t>Fake images thought to be real</a:t>
            </a:r>
          </a:p>
          <a:p>
            <a:endParaRPr lang="en-US" dirty="0"/>
          </a:p>
          <a:p>
            <a:endParaRPr lang="en-US" dirty="0"/>
          </a:p>
          <a:p>
            <a:endParaRPr lang="en-US" dirty="0"/>
          </a:p>
        </p:txBody>
      </p:sp>
      <p:sp>
        <p:nvSpPr>
          <p:cNvPr id="4" name="TextBox 3"/>
          <p:cNvSpPr txBox="1"/>
          <p:nvPr/>
        </p:nvSpPr>
        <p:spPr>
          <a:xfrm>
            <a:off x="1524001" y="6324600"/>
            <a:ext cx="5656741" cy="369332"/>
          </a:xfrm>
          <a:prstGeom prst="rect">
            <a:avLst/>
          </a:prstGeom>
          <a:noFill/>
        </p:spPr>
        <p:txBody>
          <a:bodyPr wrap="none" rtlCol="0">
            <a:spAutoFit/>
          </a:bodyPr>
          <a:lstStyle/>
          <a:p>
            <a:r>
              <a:rPr lang="en-US" dirty="0" err="1"/>
              <a:t>Lyu</a:t>
            </a:r>
            <a:r>
              <a:rPr lang="en-US" dirty="0"/>
              <a:t> and </a:t>
            </a:r>
            <a:r>
              <a:rPr lang="en-US" dirty="0" err="1"/>
              <a:t>Farid</a:t>
            </a:r>
            <a:r>
              <a:rPr lang="en-US" dirty="0"/>
              <a:t> 2005: “How Realistic is Photorealistic?”</a:t>
            </a:r>
          </a:p>
        </p:txBody>
      </p:sp>
      <p:pic>
        <p:nvPicPr>
          <p:cNvPr id="1115138" name="Picture 2"/>
          <p:cNvPicPr>
            <a:picLocks noChangeAspect="1" noChangeArrowheads="1"/>
          </p:cNvPicPr>
          <p:nvPr/>
        </p:nvPicPr>
        <p:blipFill>
          <a:blip r:embed="rId2" cstate="print"/>
          <a:srcRect/>
          <a:stretch>
            <a:fillRect/>
          </a:stretch>
        </p:blipFill>
        <p:spPr bwMode="auto">
          <a:xfrm>
            <a:off x="1905001" y="2133600"/>
            <a:ext cx="8410575" cy="287655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sp>
        <p:nvSpPr>
          <p:cNvPr id="3" name="Content Placeholder 2"/>
          <p:cNvSpPr>
            <a:spLocks noGrp="1"/>
          </p:cNvSpPr>
          <p:nvPr>
            <p:ph idx="1"/>
          </p:nvPr>
        </p:nvSpPr>
        <p:spPr/>
        <p:txBody>
          <a:bodyPr/>
          <a:lstStyle/>
          <a:p>
            <a:r>
              <a:rPr lang="en-US" dirty="0"/>
              <a:t>Real photographs, confidently labeled as real</a:t>
            </a:r>
          </a:p>
          <a:p>
            <a:endParaRPr lang="en-US" dirty="0"/>
          </a:p>
          <a:p>
            <a:endParaRPr lang="en-US" dirty="0"/>
          </a:p>
        </p:txBody>
      </p:sp>
      <p:sp>
        <p:nvSpPr>
          <p:cNvPr id="4" name="TextBox 3"/>
          <p:cNvSpPr txBox="1"/>
          <p:nvPr/>
        </p:nvSpPr>
        <p:spPr>
          <a:xfrm>
            <a:off x="1524001" y="6324600"/>
            <a:ext cx="5656741" cy="369332"/>
          </a:xfrm>
          <a:prstGeom prst="rect">
            <a:avLst/>
          </a:prstGeom>
          <a:noFill/>
        </p:spPr>
        <p:txBody>
          <a:bodyPr wrap="none" rtlCol="0">
            <a:spAutoFit/>
          </a:bodyPr>
          <a:lstStyle/>
          <a:p>
            <a:r>
              <a:rPr lang="en-US" dirty="0" err="1"/>
              <a:t>Lyu</a:t>
            </a:r>
            <a:r>
              <a:rPr lang="en-US" dirty="0"/>
              <a:t> and </a:t>
            </a:r>
            <a:r>
              <a:rPr lang="en-US" dirty="0" err="1"/>
              <a:t>Farid</a:t>
            </a:r>
            <a:r>
              <a:rPr lang="en-US" dirty="0"/>
              <a:t> 2005: “How Realistic is Photorealistic?”</a:t>
            </a:r>
          </a:p>
        </p:txBody>
      </p:sp>
      <p:pic>
        <p:nvPicPr>
          <p:cNvPr id="1114114" name="Picture 2"/>
          <p:cNvPicPr>
            <a:picLocks noChangeAspect="1" noChangeArrowheads="1"/>
          </p:cNvPicPr>
          <p:nvPr/>
        </p:nvPicPr>
        <p:blipFill>
          <a:blip r:embed="rId2" cstate="print"/>
          <a:srcRect/>
          <a:stretch>
            <a:fillRect/>
          </a:stretch>
        </p:blipFill>
        <p:spPr bwMode="auto">
          <a:xfrm>
            <a:off x="1828801" y="2286000"/>
            <a:ext cx="8448675" cy="291465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sp>
        <p:nvSpPr>
          <p:cNvPr id="3" name="Content Placeholder 2"/>
          <p:cNvSpPr>
            <a:spLocks noGrp="1"/>
          </p:cNvSpPr>
          <p:nvPr>
            <p:ph idx="1"/>
          </p:nvPr>
        </p:nvSpPr>
        <p:spPr/>
        <p:txBody>
          <a:bodyPr/>
          <a:lstStyle/>
          <a:p>
            <a:r>
              <a:rPr lang="en-US" dirty="0"/>
              <a:t>Real photos, incorrectly thought to be fake</a:t>
            </a:r>
          </a:p>
          <a:p>
            <a:endParaRPr lang="en-US" dirty="0"/>
          </a:p>
          <a:p>
            <a:endParaRPr lang="en-US" dirty="0"/>
          </a:p>
          <a:p>
            <a:endParaRPr lang="en-US" dirty="0"/>
          </a:p>
        </p:txBody>
      </p:sp>
      <p:sp>
        <p:nvSpPr>
          <p:cNvPr id="4" name="TextBox 3"/>
          <p:cNvSpPr txBox="1"/>
          <p:nvPr/>
        </p:nvSpPr>
        <p:spPr>
          <a:xfrm>
            <a:off x="613611" y="6324600"/>
            <a:ext cx="5656741" cy="369332"/>
          </a:xfrm>
          <a:prstGeom prst="rect">
            <a:avLst/>
          </a:prstGeom>
          <a:noFill/>
        </p:spPr>
        <p:txBody>
          <a:bodyPr wrap="none" rtlCol="0">
            <a:spAutoFit/>
          </a:bodyPr>
          <a:lstStyle/>
          <a:p>
            <a:r>
              <a:rPr lang="en-US" dirty="0" err="1"/>
              <a:t>Lyu</a:t>
            </a:r>
            <a:r>
              <a:rPr lang="en-US" dirty="0"/>
              <a:t> and </a:t>
            </a:r>
            <a:r>
              <a:rPr lang="en-US" dirty="0" err="1"/>
              <a:t>Farid</a:t>
            </a:r>
            <a:r>
              <a:rPr lang="en-US" dirty="0"/>
              <a:t> 2005: “How Realistic is Photorealistic?”</a:t>
            </a:r>
          </a:p>
        </p:txBody>
      </p:sp>
      <p:pic>
        <p:nvPicPr>
          <p:cNvPr id="1113090" name="Picture 2"/>
          <p:cNvPicPr>
            <a:picLocks noChangeAspect="1" noChangeArrowheads="1"/>
          </p:cNvPicPr>
          <p:nvPr/>
        </p:nvPicPr>
        <p:blipFill>
          <a:blip r:embed="rId2" cstate="print"/>
          <a:srcRect/>
          <a:stretch>
            <a:fillRect/>
          </a:stretch>
        </p:blipFill>
        <p:spPr bwMode="auto">
          <a:xfrm>
            <a:off x="655721" y="2438400"/>
            <a:ext cx="8496300" cy="28956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Photographic forgeries are an old problem</a:t>
            </a:r>
          </a:p>
        </p:txBody>
      </p:sp>
      <p:pic>
        <p:nvPicPr>
          <p:cNvPr id="1071106" name="Picture 2" descr="http://www.cs.dartmouth.edu/farid/research/digitaltampering/lincoln1+2.jpg"/>
          <p:cNvPicPr>
            <a:picLocks noChangeAspect="1" noChangeArrowheads="1"/>
          </p:cNvPicPr>
          <p:nvPr/>
        </p:nvPicPr>
        <p:blipFill>
          <a:blip r:embed="rId2" cstate="print"/>
          <a:srcRect/>
          <a:stretch>
            <a:fillRect/>
          </a:stretch>
        </p:blipFill>
        <p:spPr bwMode="auto">
          <a:xfrm>
            <a:off x="1143000" y="1600200"/>
            <a:ext cx="7086600" cy="4728695"/>
          </a:xfrm>
          <a:prstGeom prst="rect">
            <a:avLst/>
          </a:prstGeom>
          <a:noFill/>
        </p:spPr>
      </p:pic>
      <p:sp>
        <p:nvSpPr>
          <p:cNvPr id="5" name="Rectangle 4"/>
          <p:cNvSpPr/>
          <p:nvPr/>
        </p:nvSpPr>
        <p:spPr>
          <a:xfrm>
            <a:off x="4724400" y="1447799"/>
            <a:ext cx="3886200" cy="518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143000" y="6400799"/>
            <a:ext cx="3429000" cy="369332"/>
          </a:xfrm>
          <a:prstGeom prst="rect">
            <a:avLst/>
          </a:prstGeom>
          <a:noFill/>
        </p:spPr>
        <p:txBody>
          <a:bodyPr wrap="square" rtlCol="0">
            <a:spAutoFit/>
          </a:bodyPr>
          <a:lstStyle/>
          <a:p>
            <a:r>
              <a:rPr lang="en-US" dirty="0"/>
              <a:t>Iconic Portrait of Lincoln (1860)</a:t>
            </a:r>
          </a:p>
        </p:txBody>
      </p:sp>
      <p:sp>
        <p:nvSpPr>
          <p:cNvPr id="9" name="TextBox 8"/>
          <p:cNvSpPr txBox="1"/>
          <p:nvPr/>
        </p:nvSpPr>
        <p:spPr>
          <a:xfrm>
            <a:off x="838200" y="1037340"/>
            <a:ext cx="10299486" cy="338554"/>
          </a:xfrm>
          <a:prstGeom prst="rect">
            <a:avLst/>
          </a:prstGeom>
          <a:noFill/>
        </p:spPr>
        <p:txBody>
          <a:bodyPr wrap="none" rtlCol="0">
            <a:spAutoFit/>
          </a:bodyPr>
          <a:lstStyle/>
          <a:p>
            <a:r>
              <a:rPr lang="en-US" sz="1600" dirty="0"/>
              <a:t>Examples collected by Hany Farid: </a:t>
            </a:r>
            <a:r>
              <a:rPr lang="en-US" sz="1600" dirty="0">
                <a:hlinkClick r:id="rId3"/>
              </a:rPr>
              <a:t>http://www.fourandsix.com/photo-tampering-history/</a:t>
            </a:r>
            <a:r>
              <a:rPr lang="en-US" sz="1600" dirty="0"/>
              <a:t> (site no longer available)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914400"/>
            <a:ext cx="5943600" cy="5135563"/>
          </a:xfrm>
        </p:spPr>
        <p:txBody>
          <a:bodyPr/>
          <a:lstStyle/>
          <a:p>
            <a:pPr marL="0" indent="0">
              <a:buNone/>
            </a:pPr>
            <a:r>
              <a:rPr lang="en-US" dirty="0"/>
              <a:t>	</a:t>
            </a:r>
          </a:p>
          <a:p>
            <a:pPr marL="0" indent="0">
              <a:buNone/>
            </a:pPr>
            <a:r>
              <a:rPr lang="en-US" dirty="0"/>
              <a:t>	</a:t>
            </a:r>
          </a:p>
          <a:p>
            <a:pPr marL="0" indent="0">
              <a:buNone/>
            </a:pPr>
            <a:r>
              <a:rPr lang="en-US" dirty="0"/>
              <a:t>“While photographs may not lie, liars may photograph.”</a:t>
            </a:r>
          </a:p>
          <a:p>
            <a:pPr marL="0" indent="0">
              <a:buNone/>
            </a:pPr>
            <a:endParaRPr lang="en-US" dirty="0"/>
          </a:p>
          <a:p>
            <a:pPr marL="0" indent="0">
              <a:buNone/>
            </a:pPr>
            <a:r>
              <a:rPr lang="en-US" dirty="0"/>
              <a:t>	  Lewis Hine (1909)</a:t>
            </a:r>
          </a:p>
        </p:txBody>
      </p:sp>
    </p:spTree>
    <p:extLst>
      <p:ext uri="{BB962C8B-B14F-4D97-AF65-F5344CB8AC3E}">
        <p14:creationId xmlns:p14="http://schemas.microsoft.com/office/powerpoint/2010/main" val="3287972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5638800"/>
            <a:ext cx="4343400" cy="369332"/>
          </a:xfrm>
          <a:prstGeom prst="rect">
            <a:avLst/>
          </a:prstGeom>
          <a:noFill/>
        </p:spPr>
        <p:txBody>
          <a:bodyPr wrap="square" rtlCol="0">
            <a:spAutoFit/>
          </a:bodyPr>
          <a:lstStyle/>
          <a:p>
            <a:r>
              <a:rPr lang="en-US" dirty="0"/>
              <a:t>General Grant in front of Troops (1864)</a:t>
            </a:r>
          </a:p>
        </p:txBody>
      </p:sp>
      <p:pic>
        <p:nvPicPr>
          <p:cNvPr id="1077250" name="Picture 2" descr="http://www.cs.dartmouth.edu/farid/research/digitaltampering/grant1234.jpg"/>
          <p:cNvPicPr>
            <a:picLocks noChangeAspect="1" noChangeArrowheads="1"/>
          </p:cNvPicPr>
          <p:nvPr/>
        </p:nvPicPr>
        <p:blipFill>
          <a:blip r:embed="rId2" cstate="print"/>
          <a:srcRect/>
          <a:stretch>
            <a:fillRect/>
          </a:stretch>
        </p:blipFill>
        <p:spPr bwMode="auto">
          <a:xfrm>
            <a:off x="113756" y="2133600"/>
            <a:ext cx="9182644" cy="3457576"/>
          </a:xfrm>
          <a:prstGeom prst="rect">
            <a:avLst/>
          </a:prstGeom>
          <a:noFill/>
        </p:spPr>
      </p:pic>
      <p:sp>
        <p:nvSpPr>
          <p:cNvPr id="5" name="Rectangle 4"/>
          <p:cNvSpPr/>
          <p:nvPr/>
        </p:nvSpPr>
        <p:spPr>
          <a:xfrm>
            <a:off x="4495800" y="1447800"/>
            <a:ext cx="4800600" cy="518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p:cNvSpPr>
            <a:spLocks noGrp="1"/>
          </p:cNvSpPr>
          <p:nvPr>
            <p:ph idx="1"/>
          </p:nvPr>
        </p:nvSpPr>
        <p:spPr/>
        <p:txBody>
          <a:bodyPr/>
          <a:lstStyle/>
          <a:p>
            <a:endParaRPr lang="en-US"/>
          </a:p>
        </p:txBody>
      </p:sp>
      <p:sp>
        <p:nvSpPr>
          <p:cNvPr id="9" name="Title 8"/>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3400" y="5242387"/>
            <a:ext cx="4114800" cy="369332"/>
          </a:xfrm>
          <a:prstGeom prst="rect">
            <a:avLst/>
          </a:prstGeom>
          <a:noFill/>
        </p:spPr>
        <p:txBody>
          <a:bodyPr wrap="square" rtlCol="0">
            <a:spAutoFit/>
          </a:bodyPr>
          <a:lstStyle/>
          <a:p>
            <a:r>
              <a:rPr lang="en-US" dirty="0"/>
              <a:t>Mussolini in a Heroic Pose (1942)</a:t>
            </a:r>
          </a:p>
        </p:txBody>
      </p:sp>
      <p:pic>
        <p:nvPicPr>
          <p:cNvPr id="1078274" name="Picture 2" descr="http://www.cs.dartmouth.edu/farid/research/digitaltampering/mussolini1+2.jpg"/>
          <p:cNvPicPr>
            <a:picLocks noChangeAspect="1" noChangeArrowheads="1"/>
          </p:cNvPicPr>
          <p:nvPr/>
        </p:nvPicPr>
        <p:blipFill>
          <a:blip r:embed="rId2" cstate="print"/>
          <a:srcRect/>
          <a:stretch>
            <a:fillRect/>
          </a:stretch>
        </p:blipFill>
        <p:spPr bwMode="auto">
          <a:xfrm>
            <a:off x="304800" y="1905000"/>
            <a:ext cx="9144000" cy="3310983"/>
          </a:xfrm>
          <a:prstGeom prst="rect">
            <a:avLst/>
          </a:prstGeom>
          <a:noFill/>
        </p:spPr>
      </p:pic>
      <p:sp>
        <p:nvSpPr>
          <p:cNvPr id="5" name="Rectangle 4"/>
          <p:cNvSpPr/>
          <p:nvPr/>
        </p:nvSpPr>
        <p:spPr>
          <a:xfrm>
            <a:off x="4876800" y="1508587"/>
            <a:ext cx="4572000" cy="518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Kinds of fakes</a:t>
            </a:r>
          </a:p>
        </p:txBody>
      </p:sp>
      <p:sp>
        <p:nvSpPr>
          <p:cNvPr id="3" name="Content Placeholder 2"/>
          <p:cNvSpPr>
            <a:spLocks noGrp="1"/>
          </p:cNvSpPr>
          <p:nvPr>
            <p:ph idx="1"/>
          </p:nvPr>
        </p:nvSpPr>
        <p:spPr>
          <a:xfrm>
            <a:off x="609600" y="990600"/>
            <a:ext cx="4343400" cy="5135563"/>
          </a:xfrm>
        </p:spPr>
        <p:txBody>
          <a:bodyPr/>
          <a:lstStyle/>
          <a:p>
            <a:r>
              <a:rPr lang="en-US" dirty="0"/>
              <a:t>Traditional CG</a:t>
            </a:r>
          </a:p>
          <a:p>
            <a:endParaRPr lang="en-US" dirty="0"/>
          </a:p>
          <a:p>
            <a:endParaRPr lang="en-US" dirty="0"/>
          </a:p>
          <a:p>
            <a:r>
              <a:rPr lang="en-US" dirty="0"/>
              <a:t>Manipulated images</a:t>
            </a:r>
          </a:p>
          <a:p>
            <a:pPr lvl="1"/>
            <a:r>
              <a:rPr lang="en-US" dirty="0"/>
              <a:t>Photoshop</a:t>
            </a:r>
          </a:p>
          <a:p>
            <a:pPr lvl="1"/>
            <a:r>
              <a:rPr lang="en-US" dirty="0"/>
              <a:t>Image-based relighting, etc.</a:t>
            </a:r>
          </a:p>
          <a:p>
            <a:endParaRPr lang="en-US" dirty="0"/>
          </a:p>
          <a:p>
            <a:r>
              <a:rPr lang="en-US" dirty="0"/>
              <a:t>Deep fakes</a:t>
            </a:r>
          </a:p>
        </p:txBody>
      </p:sp>
      <p:sp>
        <p:nvSpPr>
          <p:cNvPr id="4" name="TextBox 3"/>
          <p:cNvSpPr txBox="1"/>
          <p:nvPr/>
        </p:nvSpPr>
        <p:spPr>
          <a:xfrm>
            <a:off x="5943600" y="346537"/>
            <a:ext cx="2443298" cy="523220"/>
          </a:xfrm>
          <a:prstGeom prst="rect">
            <a:avLst/>
          </a:prstGeom>
          <a:noFill/>
        </p:spPr>
        <p:txBody>
          <a:bodyPr wrap="none" rtlCol="0">
            <a:spAutoFit/>
          </a:bodyPr>
          <a:lstStyle/>
          <a:p>
            <a:r>
              <a:rPr lang="en-US" sz="2800" b="1" dirty="0"/>
              <a:t>Danger Level</a:t>
            </a:r>
          </a:p>
        </p:txBody>
      </p:sp>
      <p:sp>
        <p:nvSpPr>
          <p:cNvPr id="5" name="TextBox 4"/>
          <p:cNvSpPr txBox="1"/>
          <p:nvPr/>
        </p:nvSpPr>
        <p:spPr>
          <a:xfrm>
            <a:off x="5400174" y="1014663"/>
            <a:ext cx="3733800" cy="1384995"/>
          </a:xfrm>
          <a:prstGeom prst="rect">
            <a:avLst/>
          </a:prstGeom>
          <a:noFill/>
        </p:spPr>
        <p:txBody>
          <a:bodyPr wrap="square" rtlCol="0">
            <a:spAutoFit/>
          </a:bodyPr>
          <a:lstStyle/>
          <a:p>
            <a:r>
              <a:rPr lang="en-US" sz="2800" b="1" dirty="0">
                <a:solidFill>
                  <a:srgbClr val="F8F200"/>
                </a:solidFill>
              </a:rPr>
              <a:t>Yellow</a:t>
            </a:r>
            <a:r>
              <a:rPr lang="en-US" sz="2800" dirty="0"/>
              <a:t>: Hard to make, easy to detect automatically</a:t>
            </a:r>
          </a:p>
        </p:txBody>
      </p:sp>
      <p:sp>
        <p:nvSpPr>
          <p:cNvPr id="6" name="TextBox 5"/>
          <p:cNvSpPr txBox="1"/>
          <p:nvPr/>
        </p:nvSpPr>
        <p:spPr>
          <a:xfrm>
            <a:off x="5400174" y="2656316"/>
            <a:ext cx="3810000" cy="1815882"/>
          </a:xfrm>
          <a:prstGeom prst="rect">
            <a:avLst/>
          </a:prstGeom>
          <a:noFill/>
        </p:spPr>
        <p:txBody>
          <a:bodyPr wrap="square" rtlCol="0">
            <a:spAutoFit/>
          </a:bodyPr>
          <a:lstStyle/>
          <a:p>
            <a:r>
              <a:rPr lang="en-US" sz="2800" b="1" dirty="0">
                <a:solidFill>
                  <a:srgbClr val="FFC000"/>
                </a:solidFill>
              </a:rPr>
              <a:t>Orange</a:t>
            </a:r>
            <a:r>
              <a:rPr lang="en-US" sz="2800" dirty="0"/>
              <a:t>: Easy to make for images, hard for video; harder to detect automatically</a:t>
            </a:r>
          </a:p>
        </p:txBody>
      </p:sp>
      <p:sp>
        <p:nvSpPr>
          <p:cNvPr id="7" name="TextBox 6"/>
          <p:cNvSpPr txBox="1"/>
          <p:nvPr/>
        </p:nvSpPr>
        <p:spPr>
          <a:xfrm>
            <a:off x="5362074" y="5029200"/>
            <a:ext cx="3810000" cy="1815882"/>
          </a:xfrm>
          <a:prstGeom prst="rect">
            <a:avLst/>
          </a:prstGeom>
          <a:noFill/>
        </p:spPr>
        <p:txBody>
          <a:bodyPr wrap="square" rtlCol="0">
            <a:spAutoFit/>
          </a:bodyPr>
          <a:lstStyle/>
          <a:p>
            <a:r>
              <a:rPr lang="en-US" sz="2800" b="1" dirty="0">
                <a:solidFill>
                  <a:srgbClr val="FF0000"/>
                </a:solidFill>
              </a:rPr>
              <a:t>Red</a:t>
            </a:r>
            <a:r>
              <a:rPr lang="en-US" sz="2800" dirty="0"/>
              <a:t>: Very easy to make for images or video; hard to detect automatically</a:t>
            </a:r>
          </a:p>
        </p:txBody>
      </p:sp>
    </p:spTree>
    <p:extLst>
      <p:ext uri="{BB962C8B-B14F-4D97-AF65-F5344CB8AC3E}">
        <p14:creationId xmlns:p14="http://schemas.microsoft.com/office/powerpoint/2010/main" val="28409047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5715000"/>
            <a:ext cx="7391400" cy="646331"/>
          </a:xfrm>
          <a:prstGeom prst="rect">
            <a:avLst/>
          </a:prstGeom>
          <a:noFill/>
        </p:spPr>
        <p:txBody>
          <a:bodyPr wrap="square" rtlCol="0">
            <a:spAutoFit/>
          </a:bodyPr>
          <a:lstStyle/>
          <a:p>
            <a:r>
              <a:rPr lang="en-US" dirty="0"/>
              <a:t>1950: Doctored photo of Senator </a:t>
            </a:r>
            <a:r>
              <a:rPr lang="en-US" dirty="0" err="1"/>
              <a:t>Tydings</a:t>
            </a:r>
            <a:r>
              <a:rPr lang="en-US" dirty="0"/>
              <a:t> talking with Browder, the leader of the communist party, contributed to </a:t>
            </a:r>
            <a:r>
              <a:rPr lang="en-US" dirty="0" err="1"/>
              <a:t>Tydings</a:t>
            </a:r>
            <a:r>
              <a:rPr lang="en-US" dirty="0"/>
              <a:t>’ electoral defeat</a:t>
            </a:r>
          </a:p>
        </p:txBody>
      </p:sp>
      <p:pic>
        <p:nvPicPr>
          <p:cNvPr id="1080322" name="Picture 2" descr="http://www.cs.dartmouth.edu/farid/research/digitaltampering/tydings1.jpg"/>
          <p:cNvPicPr>
            <a:picLocks noChangeAspect="1" noChangeArrowheads="1"/>
          </p:cNvPicPr>
          <p:nvPr/>
        </p:nvPicPr>
        <p:blipFill>
          <a:blip r:embed="rId2" cstate="print"/>
          <a:srcRect/>
          <a:stretch>
            <a:fillRect/>
          </a:stretch>
        </p:blipFill>
        <p:spPr bwMode="auto">
          <a:xfrm>
            <a:off x="2286000" y="1981200"/>
            <a:ext cx="4419600" cy="3547625"/>
          </a:xfrm>
          <a:prstGeom prst="rect">
            <a:avLst/>
          </a:prstGeom>
          <a:noFill/>
        </p:spPr>
      </p:pic>
      <p:sp>
        <p:nvSpPr>
          <p:cNvPr id="8" name="Title 7"/>
          <p:cNvSpPr>
            <a:spLocks noGrp="1"/>
          </p:cNvSpPr>
          <p:nvPr>
            <p:ph type="title"/>
          </p:nvPr>
        </p:nvSpPr>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4" descr="http://www.cs.dartmouth.edu/farid/research/digitaltampering/kentstate1+2.jpg"/>
          <p:cNvPicPr>
            <a:picLocks noChangeAspect="1" noChangeArrowheads="1"/>
          </p:cNvPicPr>
          <p:nvPr/>
        </p:nvPicPr>
        <p:blipFill>
          <a:blip r:embed="rId2" cstate="print"/>
          <a:srcRect/>
          <a:stretch>
            <a:fillRect/>
          </a:stretch>
        </p:blipFill>
        <p:spPr bwMode="auto">
          <a:xfrm>
            <a:off x="1066800" y="2133600"/>
            <a:ext cx="7362759" cy="2819400"/>
          </a:xfrm>
          <a:prstGeom prst="rect">
            <a:avLst/>
          </a:prstGeom>
          <a:noFill/>
        </p:spPr>
      </p:pic>
      <p:sp>
        <p:nvSpPr>
          <p:cNvPr id="8" name="TextBox 7"/>
          <p:cNvSpPr txBox="1"/>
          <p:nvPr/>
        </p:nvSpPr>
        <p:spPr>
          <a:xfrm>
            <a:off x="1142999" y="5715000"/>
            <a:ext cx="7391400" cy="369332"/>
          </a:xfrm>
          <a:prstGeom prst="rect">
            <a:avLst/>
          </a:prstGeom>
          <a:noFill/>
        </p:spPr>
        <p:txBody>
          <a:bodyPr wrap="square" rtlCol="0">
            <a:spAutoFit/>
          </a:bodyPr>
          <a:lstStyle/>
          <a:p>
            <a:r>
              <a:rPr lang="en-US" dirty="0"/>
              <a:t>Pulitzer Prize winning photograph of Kent State killing (1970)</a:t>
            </a:r>
          </a:p>
        </p:txBody>
      </p:sp>
      <p:sp>
        <p:nvSpPr>
          <p:cNvPr id="10" name="Title 9"/>
          <p:cNvSpPr>
            <a:spLocks noGrp="1"/>
          </p:cNvSpPr>
          <p:nvPr>
            <p:ph type="title"/>
          </p:nvPr>
        </p:nvSpPr>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82370" name="Picture 2" descr="http://www.cs.dartmouth.edu/farid/research/digitaltampering/maogangoffour1+2.jpg"/>
          <p:cNvPicPr>
            <a:picLocks noChangeAspect="1" noChangeArrowheads="1"/>
          </p:cNvPicPr>
          <p:nvPr/>
        </p:nvPicPr>
        <p:blipFill>
          <a:blip r:embed="rId2" cstate="print"/>
          <a:srcRect/>
          <a:stretch>
            <a:fillRect/>
          </a:stretch>
        </p:blipFill>
        <p:spPr bwMode="auto">
          <a:xfrm>
            <a:off x="1600200" y="1524000"/>
            <a:ext cx="6553200" cy="4474349"/>
          </a:xfrm>
          <a:prstGeom prst="rect">
            <a:avLst/>
          </a:prstGeom>
          <a:noFill/>
        </p:spPr>
      </p:pic>
      <p:sp>
        <p:nvSpPr>
          <p:cNvPr id="5" name="TextBox 4"/>
          <p:cNvSpPr txBox="1"/>
          <p:nvPr/>
        </p:nvSpPr>
        <p:spPr>
          <a:xfrm>
            <a:off x="1676400" y="6248399"/>
            <a:ext cx="3634328" cy="369332"/>
          </a:xfrm>
          <a:prstGeom prst="rect">
            <a:avLst/>
          </a:prstGeom>
          <a:noFill/>
        </p:spPr>
        <p:txBody>
          <a:bodyPr wrap="none" rtlCol="0">
            <a:spAutoFit/>
          </a:bodyPr>
          <a:lstStyle/>
          <a:p>
            <a:r>
              <a:rPr lang="en-US" dirty="0"/>
              <a:t>Gang of Four are removed (1976)</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85442" name="Picture 2" descr="http://www.cs.dartmouth.edu/farid/research/digitaltampering/oprah1+2.jpg"/>
          <p:cNvPicPr>
            <a:picLocks noChangeAspect="1" noChangeArrowheads="1"/>
          </p:cNvPicPr>
          <p:nvPr/>
        </p:nvPicPr>
        <p:blipFill>
          <a:blip r:embed="rId2" cstate="print"/>
          <a:srcRect/>
          <a:stretch>
            <a:fillRect/>
          </a:stretch>
        </p:blipFill>
        <p:spPr bwMode="auto">
          <a:xfrm>
            <a:off x="1828800" y="1066800"/>
            <a:ext cx="6781800" cy="4930647"/>
          </a:xfrm>
          <a:prstGeom prst="rect">
            <a:avLst/>
          </a:prstGeom>
          <a:noFill/>
        </p:spPr>
      </p:pic>
      <p:sp>
        <p:nvSpPr>
          <p:cNvPr id="5" name="Rectangle 4"/>
          <p:cNvSpPr/>
          <p:nvPr/>
        </p:nvSpPr>
        <p:spPr>
          <a:xfrm>
            <a:off x="5334000" y="761999"/>
            <a:ext cx="4038600" cy="5410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33400" y="6248399"/>
            <a:ext cx="7498848" cy="369332"/>
          </a:xfrm>
          <a:prstGeom prst="rect">
            <a:avLst/>
          </a:prstGeom>
          <a:noFill/>
        </p:spPr>
        <p:txBody>
          <a:bodyPr wrap="none" rtlCol="0">
            <a:spAutoFit/>
          </a:bodyPr>
          <a:lstStyle/>
          <a:p>
            <a:r>
              <a:rPr lang="en-US" dirty="0"/>
              <a:t>1989 composite of Oprah and Ann-Margret (without either’s permission)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86468" name="Picture 4" descr="http://www.cs.dartmouth.edu/farid/research/digitaltampering/latimes1+2+3.jpg"/>
          <p:cNvPicPr>
            <a:picLocks noChangeAspect="1" noChangeArrowheads="1"/>
          </p:cNvPicPr>
          <p:nvPr/>
        </p:nvPicPr>
        <p:blipFill>
          <a:blip r:embed="rId2" cstate="print"/>
          <a:srcRect/>
          <a:stretch>
            <a:fillRect/>
          </a:stretch>
        </p:blipFill>
        <p:spPr bwMode="auto">
          <a:xfrm>
            <a:off x="2819400" y="1143001"/>
            <a:ext cx="6762750" cy="4667251"/>
          </a:xfrm>
          <a:prstGeom prst="rect">
            <a:avLst/>
          </a:prstGeom>
          <a:noFill/>
        </p:spPr>
      </p:pic>
      <p:sp>
        <p:nvSpPr>
          <p:cNvPr id="6" name="TextBox 5"/>
          <p:cNvSpPr txBox="1"/>
          <p:nvPr/>
        </p:nvSpPr>
        <p:spPr>
          <a:xfrm>
            <a:off x="2514600" y="6019800"/>
            <a:ext cx="7323608" cy="369332"/>
          </a:xfrm>
          <a:prstGeom prst="rect">
            <a:avLst/>
          </a:prstGeom>
          <a:noFill/>
        </p:spPr>
        <p:txBody>
          <a:bodyPr wrap="none" rtlCol="0">
            <a:spAutoFit/>
          </a:bodyPr>
          <a:lstStyle/>
          <a:p>
            <a:r>
              <a:rPr lang="en-US" dirty="0"/>
              <a:t>2003: Long-time staff photographer for LA Times was fired for this one</a:t>
            </a:r>
          </a:p>
        </p:txBody>
      </p:sp>
      <p:sp>
        <p:nvSpPr>
          <p:cNvPr id="7" name="TextBox 6"/>
          <p:cNvSpPr txBox="1"/>
          <p:nvPr/>
        </p:nvSpPr>
        <p:spPr>
          <a:xfrm>
            <a:off x="8305801" y="1447800"/>
            <a:ext cx="1838965" cy="369332"/>
          </a:xfrm>
          <a:prstGeom prst="rect">
            <a:avLst/>
          </a:prstGeom>
          <a:noFill/>
        </p:spPr>
        <p:txBody>
          <a:bodyPr wrap="none" rtlCol="0">
            <a:spAutoFit/>
          </a:bodyPr>
          <a:lstStyle/>
          <a:p>
            <a:r>
              <a:rPr lang="en-US" dirty="0"/>
              <a:t>Published photo</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3394" name="Picture 2" descr="http://www.cs.dartmouth.edu/farid/research/digitaltampering/hatshepsut1+2.jpg"/>
          <p:cNvPicPr>
            <a:picLocks noChangeAspect="1" noChangeArrowheads="1"/>
          </p:cNvPicPr>
          <p:nvPr/>
        </p:nvPicPr>
        <p:blipFill>
          <a:blip r:embed="rId2" cstate="print"/>
          <a:srcRect/>
          <a:stretch>
            <a:fillRect/>
          </a:stretch>
        </p:blipFill>
        <p:spPr bwMode="auto">
          <a:xfrm>
            <a:off x="381000" y="2057400"/>
            <a:ext cx="8632274" cy="2590800"/>
          </a:xfrm>
          <a:prstGeom prst="rect">
            <a:avLst/>
          </a:prstGeom>
          <a:noFill/>
        </p:spPr>
      </p:pic>
      <p:sp>
        <p:nvSpPr>
          <p:cNvPr id="5" name="Rectangle 4"/>
          <p:cNvSpPr/>
          <p:nvPr/>
        </p:nvSpPr>
        <p:spPr>
          <a:xfrm>
            <a:off x="4953000" y="1371600"/>
            <a:ext cx="4343400" cy="518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33400" y="4953000"/>
            <a:ext cx="5852884" cy="369332"/>
          </a:xfrm>
          <a:prstGeom prst="rect">
            <a:avLst/>
          </a:prstGeom>
          <a:noFill/>
        </p:spPr>
        <p:txBody>
          <a:bodyPr wrap="none" rtlCol="0">
            <a:spAutoFit/>
          </a:bodyPr>
          <a:lstStyle/>
          <a:p>
            <a:r>
              <a:rPr lang="en-US" dirty="0"/>
              <a:t>Photo from terrorist attack in 1997 in Hatshepsut, Egypt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87490" name="Picture 2" descr="http://www.cs.dartmouth.edu/farid/research/digitaltampering/kerryfonda1+2+3.jpg"/>
          <p:cNvPicPr>
            <a:picLocks noChangeAspect="1" noChangeArrowheads="1"/>
          </p:cNvPicPr>
          <p:nvPr/>
        </p:nvPicPr>
        <p:blipFill>
          <a:blip r:embed="rId3" cstate="print"/>
          <a:srcRect/>
          <a:stretch>
            <a:fillRect/>
          </a:stretch>
        </p:blipFill>
        <p:spPr bwMode="auto">
          <a:xfrm>
            <a:off x="1066800" y="533400"/>
            <a:ext cx="5829300" cy="5730499"/>
          </a:xfrm>
          <a:prstGeom prst="rect">
            <a:avLst/>
          </a:prstGeom>
          <a:noFill/>
        </p:spPr>
      </p:pic>
      <p:sp>
        <p:nvSpPr>
          <p:cNvPr id="5" name="TextBox 4"/>
          <p:cNvSpPr txBox="1"/>
          <p:nvPr/>
        </p:nvSpPr>
        <p:spPr>
          <a:xfrm>
            <a:off x="1295401" y="6248399"/>
            <a:ext cx="3198311" cy="369332"/>
          </a:xfrm>
          <a:prstGeom prst="rect">
            <a:avLst/>
          </a:prstGeom>
          <a:noFill/>
        </p:spPr>
        <p:txBody>
          <a:bodyPr wrap="none" rtlCol="0">
            <a:spAutoFit/>
          </a:bodyPr>
          <a:lstStyle/>
          <a:p>
            <a:r>
              <a:rPr lang="en-US" dirty="0"/>
              <a:t>Kerry at Rally for Peace 1971</a:t>
            </a:r>
          </a:p>
        </p:txBody>
      </p:sp>
      <p:sp>
        <p:nvSpPr>
          <p:cNvPr id="6" name="TextBox 5"/>
          <p:cNvSpPr txBox="1"/>
          <p:nvPr/>
        </p:nvSpPr>
        <p:spPr>
          <a:xfrm>
            <a:off x="5105400" y="6248399"/>
            <a:ext cx="2403222" cy="369332"/>
          </a:xfrm>
          <a:prstGeom prst="rect">
            <a:avLst/>
          </a:prstGeom>
          <a:noFill/>
        </p:spPr>
        <p:txBody>
          <a:bodyPr wrap="none" rtlCol="0">
            <a:spAutoFit/>
          </a:bodyPr>
          <a:lstStyle/>
          <a:p>
            <a:r>
              <a:rPr lang="en-US" dirty="0"/>
              <a:t>Fonda at rally in 1972</a:t>
            </a:r>
          </a:p>
        </p:txBody>
      </p:sp>
      <p:sp>
        <p:nvSpPr>
          <p:cNvPr id="7" name="TextBox 6"/>
          <p:cNvSpPr txBox="1"/>
          <p:nvPr/>
        </p:nvSpPr>
        <p:spPr>
          <a:xfrm>
            <a:off x="4572000" y="1143000"/>
            <a:ext cx="3886200" cy="2031325"/>
          </a:xfrm>
          <a:prstGeom prst="rect">
            <a:avLst/>
          </a:prstGeom>
          <a:noFill/>
        </p:spPr>
        <p:txBody>
          <a:bodyPr wrap="square" rtlCol="0">
            <a:spAutoFit/>
          </a:bodyPr>
          <a:lstStyle/>
          <a:p>
            <a:r>
              <a:rPr lang="en-US" dirty="0"/>
              <a:t>Caption: “Actress and Anti-war activist Jane Fonda speaks to a crowd of Vietnam veterans, as activist and former Vietnam vet John Kerry listens and prepares to speak next concerning the war in Vietnam.” (AP Photo)</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89538" name="Picture 2" descr="http://www.cs.dartmouth.edu/farid/research/digitaltampering/condirice1+2.jpg"/>
          <p:cNvPicPr>
            <a:picLocks noChangeAspect="1" noChangeArrowheads="1"/>
          </p:cNvPicPr>
          <p:nvPr/>
        </p:nvPicPr>
        <p:blipFill>
          <a:blip r:embed="rId2" cstate="print"/>
          <a:srcRect/>
          <a:stretch>
            <a:fillRect/>
          </a:stretch>
        </p:blipFill>
        <p:spPr bwMode="auto">
          <a:xfrm>
            <a:off x="990600" y="1828800"/>
            <a:ext cx="8001000" cy="3075812"/>
          </a:xfrm>
          <a:prstGeom prst="rect">
            <a:avLst/>
          </a:prstGeom>
          <a:noFill/>
        </p:spPr>
      </p:pic>
      <p:sp>
        <p:nvSpPr>
          <p:cNvPr id="5" name="TextBox 4"/>
          <p:cNvSpPr txBox="1"/>
          <p:nvPr/>
        </p:nvSpPr>
        <p:spPr>
          <a:xfrm>
            <a:off x="990600" y="5181600"/>
            <a:ext cx="2809552" cy="369332"/>
          </a:xfrm>
          <a:prstGeom prst="rect">
            <a:avLst/>
          </a:prstGeom>
          <a:noFill/>
        </p:spPr>
        <p:txBody>
          <a:bodyPr wrap="none" rtlCol="0">
            <a:spAutoFit/>
          </a:bodyPr>
          <a:lstStyle/>
          <a:p>
            <a:r>
              <a:rPr lang="en-US" dirty="0"/>
              <a:t>2005: USA Today SNAFU</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91586" name="Picture 2" descr="http://www.cs.dartmouth.edu/farid/research/digitaltampering/reuters1+3.jpg"/>
          <p:cNvPicPr>
            <a:picLocks noChangeAspect="1" noChangeArrowheads="1"/>
          </p:cNvPicPr>
          <p:nvPr/>
        </p:nvPicPr>
        <p:blipFill>
          <a:blip r:embed="rId2" cstate="print"/>
          <a:srcRect/>
          <a:stretch>
            <a:fillRect/>
          </a:stretch>
        </p:blipFill>
        <p:spPr bwMode="auto">
          <a:xfrm>
            <a:off x="641684" y="1828800"/>
            <a:ext cx="8554717" cy="2895600"/>
          </a:xfrm>
          <a:prstGeom prst="rect">
            <a:avLst/>
          </a:prstGeom>
          <a:noFill/>
        </p:spPr>
      </p:pic>
      <p:sp>
        <p:nvSpPr>
          <p:cNvPr id="5" name="TextBox 4"/>
          <p:cNvSpPr txBox="1"/>
          <p:nvPr/>
        </p:nvSpPr>
        <p:spPr>
          <a:xfrm>
            <a:off x="641685" y="5257801"/>
            <a:ext cx="8011937" cy="646331"/>
          </a:xfrm>
          <a:prstGeom prst="rect">
            <a:avLst/>
          </a:prstGeom>
          <a:noFill/>
        </p:spPr>
        <p:txBody>
          <a:bodyPr wrap="none" rtlCol="0">
            <a:spAutoFit/>
          </a:bodyPr>
          <a:lstStyle/>
          <a:p>
            <a:r>
              <a:rPr lang="en-US" dirty="0"/>
              <a:t>2006: Photo by </a:t>
            </a:r>
            <a:r>
              <a:rPr lang="en-US" dirty="0" err="1"/>
              <a:t>Adnan</a:t>
            </a:r>
            <a:r>
              <a:rPr lang="en-US" dirty="0"/>
              <a:t> Hajj of strikes on Lebanon (original on right)</a:t>
            </a:r>
          </a:p>
          <a:p>
            <a:r>
              <a:rPr lang="en-US" dirty="0"/>
              <a:t>Later, all of Hajj’s photos were removed from AP and a photo editor was fired.</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92610" name="Picture 2" descr="http://www.cs.dartmouth.edu/farid/research/digitaltampering/redbook_faithhill1+2.jpg"/>
          <p:cNvPicPr>
            <a:picLocks noChangeAspect="1" noChangeArrowheads="1"/>
          </p:cNvPicPr>
          <p:nvPr/>
        </p:nvPicPr>
        <p:blipFill>
          <a:blip r:embed="rId2" cstate="print"/>
          <a:srcRect/>
          <a:stretch>
            <a:fillRect/>
          </a:stretch>
        </p:blipFill>
        <p:spPr bwMode="auto">
          <a:xfrm>
            <a:off x="838200" y="838200"/>
            <a:ext cx="7773995" cy="5343525"/>
          </a:xfrm>
          <a:prstGeom prst="rect">
            <a:avLst/>
          </a:prstGeom>
          <a:noFill/>
        </p:spPr>
      </p:pic>
      <p:sp>
        <p:nvSpPr>
          <p:cNvPr id="5" name="TextBox 4"/>
          <p:cNvSpPr txBox="1"/>
          <p:nvPr/>
        </p:nvSpPr>
        <p:spPr>
          <a:xfrm>
            <a:off x="1600200" y="6400799"/>
            <a:ext cx="6575839" cy="369332"/>
          </a:xfrm>
          <a:prstGeom prst="rect">
            <a:avLst/>
          </a:prstGeom>
          <a:noFill/>
        </p:spPr>
        <p:txBody>
          <a:bodyPr wrap="none" rtlCol="0">
            <a:spAutoFit/>
          </a:bodyPr>
          <a:lstStyle/>
          <a:p>
            <a:r>
              <a:rPr lang="en-US" dirty="0"/>
              <a:t>2007 Retouching is “completely in line with industry standards”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CG vs. Real: Can you do it?</a:t>
            </a:r>
          </a:p>
        </p:txBody>
      </p:sp>
      <p:sp>
        <p:nvSpPr>
          <p:cNvPr id="3" name="Content Placeholder 2"/>
          <p:cNvSpPr>
            <a:spLocks noGrp="1"/>
          </p:cNvSpPr>
          <p:nvPr>
            <p:ph idx="1"/>
          </p:nvPr>
        </p:nvSpPr>
        <p:spPr/>
        <p:txBody>
          <a:bodyPr>
            <a:normAutofit/>
          </a:bodyPr>
          <a:lstStyle/>
          <a:p>
            <a:r>
              <a:rPr lang="en-US" sz="2800" dirty="0">
                <a:hlinkClick r:id="rId2"/>
              </a:rPr>
              <a:t>http://area.autodesk.com/fakeorfoto/</a:t>
            </a:r>
            <a:endParaRPr lang="en-US" sz="2800" dirty="0"/>
          </a:p>
          <a:p>
            <a:r>
              <a:rPr lang="en-US" sz="2800" dirty="0"/>
              <a:t>I can’t! (I got 4/12 this time)</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www.fourandsix.com/storage/photo-tampering-history/Jun2013-first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1" y="1828800"/>
            <a:ext cx="8321295" cy="4114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680553" y="1446362"/>
            <a:ext cx="4343400" cy="518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629400" y="6324600"/>
            <a:ext cx="2287806" cy="369332"/>
          </a:xfrm>
          <a:prstGeom prst="rect">
            <a:avLst/>
          </a:prstGeom>
          <a:noFill/>
        </p:spPr>
        <p:txBody>
          <a:bodyPr wrap="none" rtlCol="0">
            <a:spAutoFit/>
          </a:bodyPr>
          <a:lstStyle/>
          <a:p>
            <a:r>
              <a:rPr lang="en-US" dirty="0"/>
              <a:t>2013: Fake fattening</a:t>
            </a:r>
          </a:p>
        </p:txBody>
      </p:sp>
    </p:spTree>
    <p:extLst>
      <p:ext uri="{BB962C8B-B14F-4D97-AF65-F5344CB8AC3E}">
        <p14:creationId xmlns:p14="http://schemas.microsoft.com/office/powerpoint/2010/main" val="2872835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fourandsix.com/storage/photo-tampering-history/Aug2007-Sarkoz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19200"/>
            <a:ext cx="6930009" cy="3276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1999" y="5486400"/>
            <a:ext cx="7924800" cy="646331"/>
          </a:xfrm>
          <a:prstGeom prst="rect">
            <a:avLst/>
          </a:prstGeom>
          <a:noFill/>
        </p:spPr>
        <p:txBody>
          <a:bodyPr wrap="square" rtlCol="0">
            <a:spAutoFit/>
          </a:bodyPr>
          <a:lstStyle/>
          <a:p>
            <a:r>
              <a:rPr lang="en-US" dirty="0"/>
              <a:t>The French Magazine Paris Match altered a photograph of French President Nicolas Sarkozy by removing some body fat. (2007)</a:t>
            </a:r>
          </a:p>
        </p:txBody>
      </p:sp>
    </p:spTree>
    <p:extLst>
      <p:ext uri="{BB962C8B-B14F-4D97-AF65-F5344CB8AC3E}">
        <p14:creationId xmlns:p14="http://schemas.microsoft.com/office/powerpoint/2010/main" val="10643633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TextBox 3"/>
          <p:cNvSpPr txBox="1"/>
          <p:nvPr/>
        </p:nvSpPr>
        <p:spPr>
          <a:xfrm>
            <a:off x="134821" y="6412468"/>
            <a:ext cx="9033242" cy="369332"/>
          </a:xfrm>
          <a:prstGeom prst="rect">
            <a:avLst/>
          </a:prstGeom>
          <a:noFill/>
        </p:spPr>
        <p:txBody>
          <a:bodyPr wrap="none" rtlCol="0">
            <a:spAutoFit/>
          </a:bodyPr>
          <a:lstStyle/>
          <a:p>
            <a:r>
              <a:rPr lang="en-US" dirty="0"/>
              <a:t>2007: Zhou </a:t>
            </a:r>
            <a:r>
              <a:rPr lang="en-US" dirty="0" err="1"/>
              <a:t>Zhenglong</a:t>
            </a:r>
            <a:r>
              <a:rPr lang="en-US" dirty="0"/>
              <a:t> claimed to take 71 photos of the nearly extinct South China tiger</a:t>
            </a:r>
          </a:p>
        </p:txBody>
      </p:sp>
      <p:pic>
        <p:nvPicPr>
          <p:cNvPr id="1093634" name="Picture 2" descr="http://www.cs.dartmouth.edu/farid/research/digitaltampering/tiger1+2.jpg"/>
          <p:cNvPicPr>
            <a:picLocks noChangeAspect="1" noChangeArrowheads="1"/>
          </p:cNvPicPr>
          <p:nvPr/>
        </p:nvPicPr>
        <p:blipFill>
          <a:blip r:embed="rId3" cstate="print"/>
          <a:srcRect/>
          <a:stretch>
            <a:fillRect/>
          </a:stretch>
        </p:blipFill>
        <p:spPr bwMode="auto">
          <a:xfrm>
            <a:off x="24063" y="240269"/>
            <a:ext cx="9144000" cy="3076575"/>
          </a:xfrm>
          <a:prstGeom prst="rect">
            <a:avLst/>
          </a:prstGeom>
          <a:noFill/>
        </p:spPr>
      </p:pic>
      <p:sp>
        <p:nvSpPr>
          <p:cNvPr id="6" name="TextBox 5"/>
          <p:cNvSpPr txBox="1"/>
          <p:nvPr/>
        </p:nvSpPr>
        <p:spPr>
          <a:xfrm>
            <a:off x="1471864" y="3288268"/>
            <a:ext cx="1697901" cy="369332"/>
          </a:xfrm>
          <a:prstGeom prst="rect">
            <a:avLst/>
          </a:prstGeom>
          <a:noFill/>
        </p:spPr>
        <p:txBody>
          <a:bodyPr wrap="none" rtlCol="0">
            <a:spAutoFit/>
          </a:bodyPr>
          <a:lstStyle/>
          <a:p>
            <a:r>
              <a:rPr lang="en-US" dirty="0"/>
              <a:t>Claimed Photo</a:t>
            </a:r>
          </a:p>
        </p:txBody>
      </p:sp>
      <p:sp>
        <p:nvSpPr>
          <p:cNvPr id="7" name="TextBox 6"/>
          <p:cNvSpPr txBox="1"/>
          <p:nvPr/>
        </p:nvSpPr>
        <p:spPr>
          <a:xfrm>
            <a:off x="6729664" y="3288268"/>
            <a:ext cx="851515" cy="369332"/>
          </a:xfrm>
          <a:prstGeom prst="rect">
            <a:avLst/>
          </a:prstGeom>
          <a:noFill/>
        </p:spPr>
        <p:txBody>
          <a:bodyPr wrap="none" rtlCol="0">
            <a:spAutoFit/>
          </a:bodyPr>
          <a:lstStyle/>
          <a:p>
            <a:r>
              <a:rPr lang="en-US" dirty="0"/>
              <a:t>Poster</a:t>
            </a:r>
          </a:p>
        </p:txBody>
      </p:sp>
      <p:pic>
        <p:nvPicPr>
          <p:cNvPr id="1093636" name="Picture 4" descr="http://www.cs.dartmouth.edu/farid/research/digitaltampering/tiger.gif"/>
          <p:cNvPicPr>
            <a:picLocks noChangeAspect="1" noChangeArrowheads="1" noCrop="1"/>
          </p:cNvPicPr>
          <p:nvPr/>
        </p:nvPicPr>
        <p:blipFill>
          <a:blip r:embed="rId4" cstate="print"/>
          <a:srcRect/>
          <a:stretch>
            <a:fillRect/>
          </a:stretch>
        </p:blipFill>
        <p:spPr bwMode="auto">
          <a:xfrm>
            <a:off x="2843464" y="3962400"/>
            <a:ext cx="3552825" cy="2438400"/>
          </a:xfrm>
          <a:prstGeom prst="rect">
            <a:avLst/>
          </a:prstGeom>
          <a:noFill/>
        </p:spPr>
      </p:pic>
      <p:sp>
        <p:nvSpPr>
          <p:cNvPr id="9" name="TextBox 8"/>
          <p:cNvSpPr txBox="1"/>
          <p:nvPr/>
        </p:nvSpPr>
        <p:spPr>
          <a:xfrm>
            <a:off x="6501064" y="5029200"/>
            <a:ext cx="979755" cy="369332"/>
          </a:xfrm>
          <a:prstGeom prst="rect">
            <a:avLst/>
          </a:prstGeom>
          <a:noFill/>
        </p:spPr>
        <p:txBody>
          <a:bodyPr wrap="none" rtlCol="0">
            <a:spAutoFit/>
          </a:bodyPr>
          <a:lstStyle/>
          <a:p>
            <a:r>
              <a:rPr lang="en-US" dirty="0"/>
              <a:t>Overlay</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www.fourandsix.com/storage/photo-tampering-history/Sep2011-Hel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9144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0" y="6383546"/>
            <a:ext cx="8135689" cy="369332"/>
          </a:xfrm>
          <a:prstGeom prst="rect">
            <a:avLst/>
          </a:prstGeom>
          <a:noFill/>
        </p:spPr>
        <p:txBody>
          <a:bodyPr wrap="none" rtlCol="0">
            <a:spAutoFit/>
          </a:bodyPr>
          <a:lstStyle/>
          <a:p>
            <a:r>
              <a:rPr lang="en-US" dirty="0"/>
              <a:t>Similar scandal in 2011 from </a:t>
            </a:r>
            <a:r>
              <a:rPr lang="en-US" dirty="0" err="1"/>
              <a:t>Terje</a:t>
            </a:r>
            <a:r>
              <a:rPr lang="en-US" dirty="0"/>
              <a:t> </a:t>
            </a:r>
            <a:r>
              <a:rPr lang="en-US" dirty="0" err="1"/>
              <a:t>Helleso</a:t>
            </a:r>
            <a:r>
              <a:rPr lang="en-US" dirty="0"/>
              <a:t> who won Swedish </a:t>
            </a:r>
            <a:r>
              <a:rPr lang="en-US" dirty="0" err="1"/>
              <a:t>Env</a:t>
            </a:r>
            <a:r>
              <a:rPr lang="en-US" dirty="0"/>
              <a:t>. Prot. award</a:t>
            </a:r>
          </a:p>
        </p:txBody>
      </p:sp>
    </p:spTree>
    <p:extLst>
      <p:ext uri="{BB962C8B-B14F-4D97-AF65-F5344CB8AC3E}">
        <p14:creationId xmlns:p14="http://schemas.microsoft.com/office/powerpoint/2010/main" val="12744780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fourandsix.com/storage/photo-tampering-history/Jan2012-Russ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7945" y="48958"/>
            <a:ext cx="4297123" cy="5791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34452" y="5910607"/>
            <a:ext cx="8229601" cy="923330"/>
          </a:xfrm>
          <a:prstGeom prst="rect">
            <a:avLst/>
          </a:prstGeom>
          <a:noFill/>
        </p:spPr>
        <p:txBody>
          <a:bodyPr wrap="square" rtlCol="0">
            <a:spAutoFit/>
          </a:bodyPr>
          <a:lstStyle/>
          <a:p>
            <a:r>
              <a:rPr lang="en-US" dirty="0"/>
              <a:t>(2012) A Russian newspaper distributed by a pro-Kremlin group printed a photograph showing blogger/activist </a:t>
            </a:r>
            <a:r>
              <a:rPr lang="en-US" dirty="0" err="1"/>
              <a:t>Aleksei</a:t>
            </a:r>
            <a:r>
              <a:rPr lang="en-US" dirty="0"/>
              <a:t> </a:t>
            </a:r>
            <a:r>
              <a:rPr lang="en-US" dirty="0" err="1"/>
              <a:t>Navalny</a:t>
            </a:r>
            <a:r>
              <a:rPr lang="en-US" dirty="0"/>
              <a:t> standing beside Boris A. </a:t>
            </a:r>
            <a:r>
              <a:rPr lang="en-US" dirty="0" err="1"/>
              <a:t>Berezovsky</a:t>
            </a:r>
            <a:r>
              <a:rPr lang="en-US" dirty="0"/>
              <a:t>, an exiled financier being sought by Russian police.</a:t>
            </a:r>
          </a:p>
        </p:txBody>
      </p:sp>
    </p:spTree>
    <p:extLst>
      <p:ext uri="{BB962C8B-B14F-4D97-AF65-F5344CB8AC3E}">
        <p14:creationId xmlns:p14="http://schemas.microsoft.com/office/powerpoint/2010/main" val="31925613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96706" name="Picture 2" descr="http://www.cs.dartmouth.edu/farid/research/digitaltampering/sarahpalin1.jpg"/>
          <p:cNvPicPr>
            <a:picLocks noChangeAspect="1" noChangeArrowheads="1"/>
          </p:cNvPicPr>
          <p:nvPr/>
        </p:nvPicPr>
        <p:blipFill>
          <a:blip r:embed="rId2" cstate="print"/>
          <a:srcRect/>
          <a:stretch>
            <a:fillRect/>
          </a:stretch>
        </p:blipFill>
        <p:spPr bwMode="auto">
          <a:xfrm>
            <a:off x="228600" y="1524000"/>
            <a:ext cx="8610600" cy="4099895"/>
          </a:xfrm>
          <a:prstGeom prst="rect">
            <a:avLst/>
          </a:prstGeom>
          <a:noFill/>
        </p:spPr>
      </p:pic>
      <p:sp>
        <p:nvSpPr>
          <p:cNvPr id="5" name="TextBox 4"/>
          <p:cNvSpPr txBox="1"/>
          <p:nvPr/>
        </p:nvSpPr>
        <p:spPr>
          <a:xfrm>
            <a:off x="533401" y="5791199"/>
            <a:ext cx="697627" cy="369332"/>
          </a:xfrm>
          <a:prstGeom prst="rect">
            <a:avLst/>
          </a:prstGeom>
          <a:noFill/>
        </p:spPr>
        <p:txBody>
          <a:bodyPr wrap="none" rtlCol="0">
            <a:spAutoFit/>
          </a:bodyPr>
          <a:lstStyle/>
          <a:p>
            <a:r>
              <a:rPr lang="en-US" dirty="0"/>
              <a:t>2008</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98754" name="Picture 2" descr="http://www.cs.dartmouth.edu/farid/research/digitaltampering/malaysian.jpg"/>
          <p:cNvPicPr>
            <a:picLocks noChangeAspect="1" noChangeArrowheads="1"/>
          </p:cNvPicPr>
          <p:nvPr/>
        </p:nvPicPr>
        <p:blipFill>
          <a:blip r:embed="rId2" cstate="print"/>
          <a:srcRect/>
          <a:stretch>
            <a:fillRect/>
          </a:stretch>
        </p:blipFill>
        <p:spPr bwMode="auto">
          <a:xfrm>
            <a:off x="142876" y="1219201"/>
            <a:ext cx="8848725" cy="2743201"/>
          </a:xfrm>
          <a:prstGeom prst="rect">
            <a:avLst/>
          </a:prstGeom>
          <a:noFill/>
        </p:spPr>
      </p:pic>
      <p:sp>
        <p:nvSpPr>
          <p:cNvPr id="5" name="TextBox 4"/>
          <p:cNvSpPr txBox="1"/>
          <p:nvPr/>
        </p:nvSpPr>
        <p:spPr>
          <a:xfrm>
            <a:off x="304800" y="4267200"/>
            <a:ext cx="4114800" cy="923330"/>
          </a:xfrm>
          <a:prstGeom prst="rect">
            <a:avLst/>
          </a:prstGeom>
          <a:noFill/>
        </p:spPr>
        <p:txBody>
          <a:bodyPr wrap="square" rtlCol="0">
            <a:spAutoFit/>
          </a:bodyPr>
          <a:lstStyle/>
          <a:p>
            <a:r>
              <a:rPr lang="en-US" dirty="0"/>
              <a:t>“Evidence” that Malaysian politician Jeffrey Wong Su En was knighted by the Queen (2010)</a:t>
            </a:r>
          </a:p>
        </p:txBody>
      </p:sp>
      <p:sp>
        <p:nvSpPr>
          <p:cNvPr id="6" name="Rectangle 5"/>
          <p:cNvSpPr/>
          <p:nvPr/>
        </p:nvSpPr>
        <p:spPr>
          <a:xfrm>
            <a:off x="4572000" y="990600"/>
            <a:ext cx="4419600" cy="518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www.fourandsix.com/storage/photo-tampering-history/Jul2011-tov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447800"/>
            <a:ext cx="6390132" cy="4267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90601" y="5911335"/>
            <a:ext cx="8305800" cy="646331"/>
          </a:xfrm>
          <a:prstGeom prst="rect">
            <a:avLst/>
          </a:prstGeom>
          <a:noFill/>
        </p:spPr>
        <p:txBody>
          <a:bodyPr wrap="square" rtlCol="0">
            <a:spAutoFit/>
          </a:bodyPr>
          <a:lstStyle/>
          <a:p>
            <a:r>
              <a:rPr lang="en-US" dirty="0"/>
              <a:t>Cloning sand to remove shadow.  Miguel Tovar – banned from AP, all his photos removed (2011)</a:t>
            </a:r>
          </a:p>
        </p:txBody>
      </p:sp>
    </p:spTree>
    <p:extLst>
      <p:ext uri="{BB962C8B-B14F-4D97-AF65-F5344CB8AC3E}">
        <p14:creationId xmlns:p14="http://schemas.microsoft.com/office/powerpoint/2010/main" val="337801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http://www.fourandsix.com/storage/photo-tampering-history/Jul2011-NKore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066800"/>
            <a:ext cx="6922413" cy="43195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56892" y="5638799"/>
            <a:ext cx="7360921" cy="923330"/>
          </a:xfrm>
          <a:prstGeom prst="rect">
            <a:avLst/>
          </a:prstGeom>
          <a:noFill/>
        </p:spPr>
        <p:txBody>
          <a:bodyPr wrap="square" rtlCol="0">
            <a:spAutoFit/>
          </a:bodyPr>
          <a:lstStyle/>
          <a:p>
            <a:r>
              <a:rPr lang="en-US" dirty="0"/>
              <a:t>Photo from Korean Central News Agency, determined to be composite (people don’t appear wet) – was attempt to get sympathy for North Korea to get more international aid</a:t>
            </a:r>
          </a:p>
        </p:txBody>
      </p:sp>
    </p:spTree>
    <p:extLst>
      <p:ext uri="{BB962C8B-B14F-4D97-AF65-F5344CB8AC3E}">
        <p14:creationId xmlns:p14="http://schemas.microsoft.com/office/powerpoint/2010/main" val="17319965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fourandsix.com/storage/photo-tampering-history/May2013-list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627" y="381000"/>
            <a:ext cx="7620000" cy="55911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22684" y="6077635"/>
            <a:ext cx="8153400" cy="646331"/>
          </a:xfrm>
          <a:prstGeom prst="rect">
            <a:avLst/>
          </a:prstGeom>
          <a:noFill/>
        </p:spPr>
        <p:txBody>
          <a:bodyPr wrap="square" rtlCol="0">
            <a:spAutoFit/>
          </a:bodyPr>
          <a:lstStyle/>
          <a:p>
            <a:r>
              <a:rPr lang="en-US" dirty="0"/>
              <a:t>2013: fake floors, counter, appliances digitally added for listing in Luis Ortiz’s show “Million Dollar Listing New York” </a:t>
            </a:r>
          </a:p>
        </p:txBody>
      </p:sp>
    </p:spTree>
    <p:extLst>
      <p:ext uri="{BB962C8B-B14F-4D97-AF65-F5344CB8AC3E}">
        <p14:creationId xmlns:p14="http://schemas.microsoft.com/office/powerpoint/2010/main" val="3843436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Detecting Fakes -- Why It Matters: Trust and Information</a:t>
            </a:r>
          </a:p>
        </p:txBody>
      </p:sp>
      <p:sp>
        <p:nvSpPr>
          <p:cNvPr id="3" name="Content Placeholder 2"/>
          <p:cNvSpPr>
            <a:spLocks noGrp="1"/>
          </p:cNvSpPr>
          <p:nvPr>
            <p:ph idx="1"/>
          </p:nvPr>
        </p:nvSpPr>
        <p:spPr>
          <a:xfrm>
            <a:off x="609600" y="990600"/>
            <a:ext cx="4800600" cy="5135563"/>
          </a:xfrm>
        </p:spPr>
        <p:txBody>
          <a:bodyPr>
            <a:normAutofit fontScale="92500"/>
          </a:bodyPr>
          <a:lstStyle/>
          <a:p>
            <a:r>
              <a:rPr lang="en-US" i="0" dirty="0">
                <a:solidFill>
                  <a:srgbClr val="111111"/>
                </a:solidFill>
                <a:effectLst/>
                <a:latin typeface="+mj-lt"/>
                <a:hlinkClick r:id="rId3"/>
              </a:rPr>
              <a:t>Top AI researchers race to detect ‘deepfake’ videos: ‘We are outgunned’</a:t>
            </a:r>
            <a:endParaRPr lang="en-US" i="0" dirty="0">
              <a:solidFill>
                <a:srgbClr val="111111"/>
              </a:solidFill>
              <a:effectLst/>
              <a:latin typeface="+mj-lt"/>
            </a:endParaRPr>
          </a:p>
          <a:p>
            <a:pPr marL="0" indent="0">
              <a:buNone/>
            </a:pPr>
            <a:r>
              <a:rPr lang="en-US" dirty="0"/>
              <a:t> </a:t>
            </a:r>
          </a:p>
          <a:p>
            <a:r>
              <a:rPr lang="en-US" b="0" i="0" dirty="0">
                <a:effectLst/>
                <a:latin typeface="+mj-lt"/>
                <a:hlinkClick r:id="rId4"/>
              </a:rPr>
              <a:t>The Impact Of Fake Images</a:t>
            </a:r>
            <a:endParaRPr lang="en-US" b="0" i="0" dirty="0">
              <a:effectLst/>
              <a:latin typeface="+mj-lt"/>
            </a:endParaRPr>
          </a:p>
          <a:p>
            <a:endParaRPr lang="en-US" dirty="0"/>
          </a:p>
          <a:p>
            <a:pPr marL="0" indent="0">
              <a:buNone/>
            </a:pPr>
            <a:endParaRPr lang="en-US" dirty="0"/>
          </a:p>
          <a:p>
            <a:r>
              <a:rPr lang="en-US" b="0" i="0" dirty="0">
                <a:solidFill>
                  <a:srgbClr val="282828"/>
                </a:solidFill>
                <a:effectLst/>
                <a:latin typeface="MuseoSans"/>
                <a:hlinkClick r:id="rId5"/>
              </a:rPr>
              <a:t>Don't Trust Your Eyes: Image Manipulation in the Age of </a:t>
            </a:r>
            <a:r>
              <a:rPr lang="en-US" b="0" i="0" dirty="0" err="1">
                <a:solidFill>
                  <a:srgbClr val="282828"/>
                </a:solidFill>
                <a:effectLst/>
                <a:latin typeface="MuseoSans"/>
                <a:hlinkClick r:id="rId5"/>
              </a:rPr>
              <a:t>DeepFakes</a:t>
            </a:r>
            <a:endParaRPr lang="en-US" b="0" i="0" dirty="0">
              <a:solidFill>
                <a:srgbClr val="282828"/>
              </a:solidFill>
              <a:effectLst/>
              <a:latin typeface="MuseoSans"/>
            </a:endParaRPr>
          </a:p>
        </p:txBody>
      </p:sp>
      <p:sp>
        <p:nvSpPr>
          <p:cNvPr id="4" name="TextBox 3">
            <a:extLst>
              <a:ext uri="{FF2B5EF4-FFF2-40B4-BE49-F238E27FC236}">
                <a16:creationId xmlns:a16="http://schemas.microsoft.com/office/drawing/2014/main" id="{58639250-6052-A28A-A0E2-470BC7B6720E}"/>
              </a:ext>
            </a:extLst>
          </p:cNvPr>
          <p:cNvSpPr txBox="1"/>
          <p:nvPr/>
        </p:nvSpPr>
        <p:spPr>
          <a:xfrm>
            <a:off x="6096000" y="2971800"/>
            <a:ext cx="5943600" cy="2308324"/>
          </a:xfrm>
          <a:prstGeom prst="rect">
            <a:avLst/>
          </a:prstGeom>
          <a:noFill/>
        </p:spPr>
        <p:txBody>
          <a:bodyPr wrap="square" rtlCol="0">
            <a:spAutoFit/>
          </a:bodyPr>
          <a:lstStyle/>
          <a:p>
            <a:r>
              <a:rPr lang="en-US" b="0" i="0" dirty="0">
                <a:solidFill>
                  <a:srgbClr val="282828"/>
                </a:solidFill>
                <a:effectLst/>
                <a:latin typeface="MuseoSans"/>
              </a:rPr>
              <a:t>“On April 14, 2020, the hashtag #TellTheTruthBelgium caught media attention. A video showed a nearly 5 min speech of Belgian premier Sophie </a:t>
            </a:r>
            <a:r>
              <a:rPr lang="en-US" b="0" i="0" dirty="0" err="1">
                <a:solidFill>
                  <a:srgbClr val="282828"/>
                </a:solidFill>
                <a:effectLst/>
                <a:latin typeface="MuseoSans"/>
              </a:rPr>
              <a:t>Wilmès</a:t>
            </a:r>
            <a:r>
              <a:rPr lang="en-US" b="0" i="0" dirty="0">
                <a:solidFill>
                  <a:srgbClr val="282828"/>
                </a:solidFill>
                <a:effectLst/>
                <a:latin typeface="MuseoSans"/>
              </a:rPr>
              <a:t>, depicting the COVID-19 pandemic as a consequence of environmental destruction. The environmental movement Extinction Rebellion used deepfake technology to alter a past address to the nation that Sophie </a:t>
            </a:r>
            <a:r>
              <a:rPr lang="en-US" b="0" i="0" dirty="0" err="1">
                <a:solidFill>
                  <a:srgbClr val="282828"/>
                </a:solidFill>
                <a:effectLst/>
                <a:latin typeface="MuseoSans"/>
              </a:rPr>
              <a:t>Wilmès</a:t>
            </a:r>
            <a:r>
              <a:rPr lang="en-US" b="0" i="0" dirty="0">
                <a:solidFill>
                  <a:srgbClr val="282828"/>
                </a:solidFill>
                <a:effectLst/>
                <a:latin typeface="MuseoSans"/>
              </a:rPr>
              <a:t> held previously (</a:t>
            </a:r>
            <a:r>
              <a:rPr lang="en-US" b="0" i="0" u="none" strike="noStrike" dirty="0">
                <a:solidFill>
                  <a:srgbClr val="1DB5C3"/>
                </a:solidFill>
                <a:effectLst/>
                <a:latin typeface="MuseoSans"/>
                <a:hlinkClick r:id="rId6"/>
              </a:rPr>
              <a:t>Extinction Rebellion, 2020</a:t>
            </a:r>
            <a:r>
              <a:rPr lang="en-US" b="0" i="0" dirty="0">
                <a:solidFill>
                  <a:srgbClr val="282828"/>
                </a:solidFill>
                <a:effectLst/>
                <a:latin typeface="MuseoSans"/>
              </a:rPr>
              <a:t>; </a:t>
            </a:r>
            <a:r>
              <a:rPr lang="en-US" b="0" i="0" u="none" strike="noStrike" dirty="0">
                <a:solidFill>
                  <a:srgbClr val="1DB5C3"/>
                </a:solidFill>
                <a:effectLst/>
                <a:latin typeface="MuseoSans"/>
                <a:hlinkClick r:id="rId7"/>
              </a:rPr>
              <a:t>Galindo, 2020</a:t>
            </a:r>
            <a:r>
              <a:rPr lang="en-US" b="0" i="0" dirty="0">
                <a:solidFill>
                  <a:srgbClr val="282828"/>
                </a:solidFill>
                <a:effectLst/>
                <a:latin typeface="MuseoSans"/>
              </a:rPr>
              <a:t>).”</a:t>
            </a:r>
            <a:endParaRPr lang="en-US" dirty="0"/>
          </a:p>
        </p:txBody>
      </p:sp>
      <p:cxnSp>
        <p:nvCxnSpPr>
          <p:cNvPr id="6" name="Straight Arrow Connector 5">
            <a:extLst>
              <a:ext uri="{FF2B5EF4-FFF2-40B4-BE49-F238E27FC236}">
                <a16:creationId xmlns:a16="http://schemas.microsoft.com/office/drawing/2014/main" id="{38ECC30F-EE43-DAAB-568C-D7E1C1B2C57C}"/>
              </a:ext>
            </a:extLst>
          </p:cNvPr>
          <p:cNvCxnSpPr/>
          <p:nvPr/>
        </p:nvCxnSpPr>
        <p:spPr>
          <a:xfrm flipH="1">
            <a:off x="5410200" y="5257800"/>
            <a:ext cx="685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00238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www.fourandsix.com/storage/photo-tampering-history/Jun2014-ChinaBlackma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714"/>
            <a:ext cx="8445852" cy="4724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1" y="4798601"/>
            <a:ext cx="8305799" cy="2031325"/>
          </a:xfrm>
          <a:prstGeom prst="rect">
            <a:avLst/>
          </a:prstGeom>
          <a:noFill/>
        </p:spPr>
        <p:txBody>
          <a:bodyPr wrap="square" rtlCol="0">
            <a:spAutoFit/>
          </a:bodyPr>
          <a:lstStyle/>
          <a:p>
            <a:r>
              <a:rPr lang="en-US" dirty="0"/>
              <a:t>A farmer from Hunan province, China was sentenced to 12 years in prison and fined 500,000 yuan after receiving 453,00 yuan (US$73,000) in blackmail payments out of an attempted 9.47 million yuan. He had mailed to more than 200 officials pornographic photos into which he had inserted them using photo editing software. He threatened to publicize the photos unless he was paid. One of the victims claimed that he made the demanded payment before he “sensed later on that the man inside the photo was actually not me.”</a:t>
            </a:r>
          </a:p>
        </p:txBody>
      </p:sp>
    </p:spTree>
    <p:extLst>
      <p:ext uri="{BB962C8B-B14F-4D97-AF65-F5344CB8AC3E}">
        <p14:creationId xmlns:p14="http://schemas.microsoft.com/office/powerpoint/2010/main" val="34775854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www.fourandsix.com/storage/photo-tampering-history/Nov2014-MH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7908209" cy="49270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9599" y="5141686"/>
            <a:ext cx="9220200" cy="1569660"/>
          </a:xfrm>
          <a:prstGeom prst="rect">
            <a:avLst/>
          </a:prstGeom>
          <a:noFill/>
        </p:spPr>
        <p:txBody>
          <a:bodyPr wrap="square" rtlCol="0">
            <a:spAutoFit/>
          </a:bodyPr>
          <a:lstStyle/>
          <a:p>
            <a:r>
              <a:rPr lang="en-US" sz="2400" dirty="0"/>
              <a:t>Nov 2014: Russian state media ran a story with “proof” that a </a:t>
            </a:r>
            <a:r>
              <a:rPr lang="en-US" sz="2400" dirty="0" err="1"/>
              <a:t>Ukranian</a:t>
            </a:r>
            <a:r>
              <a:rPr lang="en-US" sz="2400" dirty="0"/>
              <a:t> jet shot down the Malaysian airlines plane.  Photo is composed of Google Earth imagery, </a:t>
            </a:r>
            <a:r>
              <a:rPr lang="en-US" sz="2400" dirty="0" err="1"/>
              <a:t>Yandex</a:t>
            </a:r>
            <a:r>
              <a:rPr lang="en-US" sz="2400" dirty="0"/>
              <a:t> maps, and a stock photo of a Boeing jet.</a:t>
            </a:r>
          </a:p>
        </p:txBody>
      </p:sp>
    </p:spTree>
    <p:extLst>
      <p:ext uri="{BB962C8B-B14F-4D97-AF65-F5344CB8AC3E}">
        <p14:creationId xmlns:p14="http://schemas.microsoft.com/office/powerpoint/2010/main" val="30409973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Detecting forgeries</a:t>
            </a:r>
          </a:p>
        </p:txBody>
      </p:sp>
      <p:sp>
        <p:nvSpPr>
          <p:cNvPr id="3" name="Content Placeholder 2"/>
          <p:cNvSpPr>
            <a:spLocks noGrp="1"/>
          </p:cNvSpPr>
          <p:nvPr>
            <p:ph idx="1"/>
          </p:nvPr>
        </p:nvSpPr>
        <p:spPr/>
        <p:txBody>
          <a:bodyPr/>
          <a:lstStyle/>
          <a:p>
            <a:r>
              <a:rPr lang="en-US" dirty="0"/>
              <a:t>Work by </a:t>
            </a:r>
            <a:r>
              <a:rPr lang="en-US" dirty="0" err="1"/>
              <a:t>Hany</a:t>
            </a:r>
            <a:r>
              <a:rPr lang="en-US" dirty="0"/>
              <a:t> </a:t>
            </a:r>
            <a:r>
              <a:rPr lang="en-US" dirty="0" err="1"/>
              <a:t>Farid</a:t>
            </a:r>
            <a:r>
              <a:rPr lang="en-US" dirty="0"/>
              <a:t> and colleagues</a:t>
            </a:r>
          </a:p>
          <a:p>
            <a:r>
              <a:rPr lang="en-US" dirty="0"/>
              <a:t>Method 1: 2D light from occluding contours</a:t>
            </a:r>
          </a:p>
        </p:txBody>
      </p:sp>
      <p:pic>
        <p:nvPicPr>
          <p:cNvPr id="1116162" name="Picture 2" descr="http://a.abcnews.com/images/Entertainment/h_star_070528_ssv.jpg"/>
          <p:cNvPicPr>
            <a:picLocks noChangeAspect="1" noChangeArrowheads="1"/>
          </p:cNvPicPr>
          <p:nvPr/>
        </p:nvPicPr>
        <p:blipFill>
          <a:blip r:embed="rId2" cstate="print"/>
          <a:srcRect/>
          <a:stretch>
            <a:fillRect/>
          </a:stretch>
        </p:blipFill>
        <p:spPr bwMode="auto">
          <a:xfrm>
            <a:off x="3200400" y="2514600"/>
            <a:ext cx="3562350" cy="3914776"/>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Estimating lighting direction</a:t>
            </a:r>
          </a:p>
        </p:txBody>
      </p:sp>
      <p:sp>
        <p:nvSpPr>
          <p:cNvPr id="3" name="Content Placeholder 2"/>
          <p:cNvSpPr>
            <a:spLocks noGrp="1"/>
          </p:cNvSpPr>
          <p:nvPr>
            <p:ph idx="1"/>
          </p:nvPr>
        </p:nvSpPr>
        <p:spPr>
          <a:xfrm>
            <a:off x="609600" y="990600"/>
            <a:ext cx="8534400" cy="5135563"/>
          </a:xfrm>
        </p:spPr>
        <p:txBody>
          <a:bodyPr>
            <a:normAutofit/>
          </a:bodyPr>
          <a:lstStyle/>
          <a:p>
            <a:pPr>
              <a:buNone/>
            </a:pPr>
            <a:r>
              <a:rPr lang="en-US" sz="2800" dirty="0"/>
              <a:t>Method 1: 2D direction from occluding contour</a:t>
            </a:r>
          </a:p>
          <a:p>
            <a:r>
              <a:rPr lang="en-US" sz="2400" dirty="0"/>
              <a:t>Provide at least 3 points on occluding contour (surface has 0 angle in Z direction)</a:t>
            </a:r>
          </a:p>
          <a:p>
            <a:r>
              <a:rPr lang="en-US" sz="2400" dirty="0"/>
              <a:t>Estimate light direction from brightness</a:t>
            </a:r>
          </a:p>
        </p:txBody>
      </p:sp>
      <p:pic>
        <p:nvPicPr>
          <p:cNvPr id="1117186" name="Picture 2"/>
          <p:cNvPicPr>
            <a:picLocks noChangeAspect="1" noChangeArrowheads="1"/>
          </p:cNvPicPr>
          <p:nvPr/>
        </p:nvPicPr>
        <p:blipFill>
          <a:blip r:embed="rId2" cstate="print"/>
          <a:srcRect/>
          <a:stretch>
            <a:fillRect/>
          </a:stretch>
        </p:blipFill>
        <p:spPr bwMode="auto">
          <a:xfrm>
            <a:off x="1828800" y="2819400"/>
            <a:ext cx="5781675" cy="3924300"/>
          </a:xfrm>
          <a:prstGeom prst="rect">
            <a:avLst/>
          </a:prstGeom>
          <a:noFill/>
          <a:ln w="9525">
            <a:noFill/>
            <a:miter lim="800000"/>
            <a:headEnd/>
            <a:tailEnd/>
          </a:ln>
        </p:spPr>
      </p:pic>
      <p:sp>
        <p:nvSpPr>
          <p:cNvPr id="6" name="TextBox 5"/>
          <p:cNvSpPr txBox="1"/>
          <p:nvPr/>
        </p:nvSpPr>
        <p:spPr>
          <a:xfrm>
            <a:off x="5105399" y="3162300"/>
            <a:ext cx="1143000" cy="369332"/>
          </a:xfrm>
          <a:prstGeom prst="rect">
            <a:avLst/>
          </a:prstGeom>
          <a:solidFill>
            <a:srgbClr val="FFFFFF">
              <a:alpha val="50000"/>
            </a:srgbClr>
          </a:solidFill>
        </p:spPr>
        <p:txBody>
          <a:bodyPr wrap="square" rtlCol="0">
            <a:spAutoFit/>
          </a:bodyPr>
          <a:lstStyle/>
          <a:p>
            <a:r>
              <a:rPr lang="en-US" b="1" dirty="0"/>
              <a:t>Estimate</a:t>
            </a:r>
          </a:p>
        </p:txBody>
      </p:sp>
      <p:sp>
        <p:nvSpPr>
          <p:cNvPr id="7" name="TextBox 6"/>
          <p:cNvSpPr txBox="1"/>
          <p:nvPr/>
        </p:nvSpPr>
        <p:spPr>
          <a:xfrm>
            <a:off x="6324599" y="4991101"/>
            <a:ext cx="1143000" cy="646331"/>
          </a:xfrm>
          <a:prstGeom prst="rect">
            <a:avLst/>
          </a:prstGeom>
          <a:solidFill>
            <a:srgbClr val="FFFFFF">
              <a:alpha val="50000"/>
            </a:srgbClr>
          </a:solidFill>
        </p:spPr>
        <p:txBody>
          <a:bodyPr wrap="square" rtlCol="0">
            <a:spAutoFit/>
          </a:bodyPr>
          <a:lstStyle/>
          <a:p>
            <a:pPr algn="ctr"/>
            <a:r>
              <a:rPr lang="en-US" b="1" dirty="0"/>
              <a:t>Ground Truth</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Estimating lighting direction</a:t>
            </a:r>
          </a:p>
        </p:txBody>
      </p:sp>
      <p:sp>
        <p:nvSpPr>
          <p:cNvPr id="3" name="Content Placeholder 2"/>
          <p:cNvSpPr>
            <a:spLocks noGrp="1"/>
          </p:cNvSpPr>
          <p:nvPr>
            <p:ph idx="1"/>
          </p:nvPr>
        </p:nvSpPr>
        <p:spPr/>
        <p:txBody>
          <a:bodyPr/>
          <a:lstStyle/>
          <a:p>
            <a:endParaRPr lang="en-US"/>
          </a:p>
        </p:txBody>
      </p:sp>
      <p:pic>
        <p:nvPicPr>
          <p:cNvPr id="1118210" name="Picture 2"/>
          <p:cNvPicPr>
            <a:picLocks noChangeAspect="1" noChangeArrowheads="1"/>
          </p:cNvPicPr>
          <p:nvPr/>
        </p:nvPicPr>
        <p:blipFill>
          <a:blip r:embed="rId2" cstate="print"/>
          <a:srcRect/>
          <a:stretch>
            <a:fillRect/>
          </a:stretch>
        </p:blipFill>
        <p:spPr bwMode="auto">
          <a:xfrm>
            <a:off x="1905000" y="1610518"/>
            <a:ext cx="5867400" cy="3895725"/>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Estimating lighting direction</a:t>
            </a:r>
          </a:p>
        </p:txBody>
      </p:sp>
      <p:sp>
        <p:nvSpPr>
          <p:cNvPr id="3" name="Content Placeholder 2"/>
          <p:cNvSpPr>
            <a:spLocks noGrp="1"/>
          </p:cNvSpPr>
          <p:nvPr>
            <p:ph idx="1"/>
          </p:nvPr>
        </p:nvSpPr>
        <p:spPr/>
        <p:txBody>
          <a:bodyPr/>
          <a:lstStyle/>
          <a:p>
            <a:r>
              <a:rPr lang="en-US" dirty="0"/>
              <a:t>Average error: 4.8 degrees</a:t>
            </a:r>
          </a:p>
        </p:txBody>
      </p:sp>
      <p:pic>
        <p:nvPicPr>
          <p:cNvPr id="1119234" name="Picture 2"/>
          <p:cNvPicPr>
            <a:picLocks noChangeAspect="1" noChangeArrowheads="1"/>
          </p:cNvPicPr>
          <p:nvPr/>
        </p:nvPicPr>
        <p:blipFill>
          <a:blip r:embed="rId2" cstate="print"/>
          <a:srcRect/>
          <a:stretch>
            <a:fillRect/>
          </a:stretch>
        </p:blipFill>
        <p:spPr bwMode="auto">
          <a:xfrm>
            <a:off x="1905000" y="1905000"/>
            <a:ext cx="5829300" cy="3933825"/>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Method 2: Light from Eyes</a:t>
            </a:r>
          </a:p>
        </p:txBody>
      </p:sp>
      <p:sp>
        <p:nvSpPr>
          <p:cNvPr id="3" name="Content Placeholder 2"/>
          <p:cNvSpPr>
            <a:spLocks noGrp="1"/>
          </p:cNvSpPr>
          <p:nvPr>
            <p:ph idx="1"/>
          </p:nvPr>
        </p:nvSpPr>
        <p:spPr/>
        <p:txBody>
          <a:bodyPr/>
          <a:lstStyle/>
          <a:p>
            <a:endParaRPr lang="en-US"/>
          </a:p>
        </p:txBody>
      </p:sp>
      <p:pic>
        <p:nvPicPr>
          <p:cNvPr id="4" name="Picture 1"/>
          <p:cNvPicPr>
            <a:picLocks noChangeAspect="1" noChangeArrowheads="1"/>
          </p:cNvPicPr>
          <p:nvPr/>
        </p:nvPicPr>
        <p:blipFill>
          <a:blip r:embed="rId2" cstate="print"/>
          <a:srcRect/>
          <a:stretch>
            <a:fillRect/>
          </a:stretch>
        </p:blipFill>
        <p:spPr bwMode="auto">
          <a:xfrm>
            <a:off x="1295400" y="1189037"/>
            <a:ext cx="7160871" cy="4876800"/>
          </a:xfrm>
          <a:prstGeom prst="rect">
            <a:avLst/>
          </a:prstGeom>
          <a:noFill/>
          <a:ln w="9525">
            <a:noFill/>
            <a:miter lim="800000"/>
            <a:headEnd/>
            <a:tailEnd/>
          </a:ln>
        </p:spPr>
      </p:pic>
      <p:sp>
        <p:nvSpPr>
          <p:cNvPr id="5" name="TextBox 4"/>
          <p:cNvSpPr txBox="1"/>
          <p:nvPr/>
        </p:nvSpPr>
        <p:spPr>
          <a:xfrm>
            <a:off x="1905000" y="6200106"/>
            <a:ext cx="5711820" cy="369332"/>
          </a:xfrm>
          <a:prstGeom prst="rect">
            <a:avLst/>
          </a:prstGeom>
          <a:noFill/>
        </p:spPr>
        <p:txBody>
          <a:bodyPr wrap="none" rtlCol="0">
            <a:spAutoFit/>
          </a:bodyPr>
          <a:lstStyle/>
          <a:p>
            <a:r>
              <a:rPr lang="en-US" dirty="0" err="1"/>
              <a:t>Farid</a:t>
            </a:r>
            <a:r>
              <a:rPr lang="en-US" dirty="0"/>
              <a:t> – “Seeing is not believing”, IEEE Spectrum 2009</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Estimating Lighting from Eyes</a:t>
            </a:r>
          </a:p>
        </p:txBody>
      </p:sp>
      <p:sp>
        <p:nvSpPr>
          <p:cNvPr id="3" name="Content Placeholder 2"/>
          <p:cNvSpPr>
            <a:spLocks noGrp="1"/>
          </p:cNvSpPr>
          <p:nvPr>
            <p:ph idx="1"/>
          </p:nvPr>
        </p:nvSpPr>
        <p:spPr/>
        <p:txBody>
          <a:bodyPr/>
          <a:lstStyle/>
          <a:p>
            <a:endParaRPr lang="en-US"/>
          </a:p>
        </p:txBody>
      </p:sp>
      <p:pic>
        <p:nvPicPr>
          <p:cNvPr id="1121282" name="Picture 2"/>
          <p:cNvPicPr>
            <a:picLocks noChangeAspect="1" noChangeArrowheads="1"/>
          </p:cNvPicPr>
          <p:nvPr/>
        </p:nvPicPr>
        <p:blipFill>
          <a:blip r:embed="rId2" cstate="print"/>
          <a:srcRect/>
          <a:stretch>
            <a:fillRect/>
          </a:stretch>
        </p:blipFill>
        <p:spPr bwMode="auto">
          <a:xfrm>
            <a:off x="914400" y="1193216"/>
            <a:ext cx="7532771" cy="502920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 2: Light from Eyes</a:t>
            </a:r>
          </a:p>
        </p:txBody>
      </p:sp>
      <p:sp>
        <p:nvSpPr>
          <p:cNvPr id="3" name="Content Placeholder 2"/>
          <p:cNvSpPr>
            <a:spLocks noGrp="1"/>
          </p:cNvSpPr>
          <p:nvPr>
            <p:ph idx="1"/>
          </p:nvPr>
        </p:nvSpPr>
        <p:spPr/>
        <p:txBody>
          <a:bodyPr/>
          <a:lstStyle/>
          <a:p>
            <a:endParaRPr lang="en-US"/>
          </a:p>
        </p:txBody>
      </p:sp>
      <p:pic>
        <p:nvPicPr>
          <p:cNvPr id="1120258" name="Picture 2"/>
          <p:cNvPicPr>
            <a:picLocks noChangeAspect="1" noChangeArrowheads="1"/>
          </p:cNvPicPr>
          <p:nvPr/>
        </p:nvPicPr>
        <p:blipFill>
          <a:blip r:embed="rId2" cstate="print"/>
          <a:srcRect/>
          <a:stretch>
            <a:fillRect/>
          </a:stretch>
        </p:blipFill>
        <p:spPr bwMode="auto">
          <a:xfrm>
            <a:off x="1143000" y="1371600"/>
            <a:ext cx="7543800" cy="4524375"/>
          </a:xfrm>
          <a:prstGeom prst="rect">
            <a:avLst/>
          </a:prstGeom>
          <a:noFill/>
          <a:ln w="9525">
            <a:noFill/>
            <a:miter lim="800000"/>
            <a:headEnd/>
            <a:tailEnd/>
          </a:ln>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199"/>
            <a:ext cx="8686800" cy="914400"/>
          </a:xfrm>
        </p:spPr>
        <p:txBody>
          <a:bodyPr>
            <a:normAutofit/>
          </a:bodyPr>
          <a:lstStyle/>
          <a:p>
            <a:r>
              <a:rPr lang="en-US" sz="3200" dirty="0"/>
              <a:t>Method 3: Complex light with spherical harmonics</a:t>
            </a:r>
          </a:p>
        </p:txBody>
      </p:sp>
      <p:sp>
        <p:nvSpPr>
          <p:cNvPr id="3" name="Content Placeholder 2"/>
          <p:cNvSpPr>
            <a:spLocks noGrp="1"/>
          </p:cNvSpPr>
          <p:nvPr>
            <p:ph idx="1"/>
          </p:nvPr>
        </p:nvSpPr>
        <p:spPr>
          <a:xfrm>
            <a:off x="457200" y="1089818"/>
            <a:ext cx="6096000" cy="5135563"/>
          </a:xfrm>
        </p:spPr>
        <p:txBody>
          <a:bodyPr>
            <a:normAutofit/>
          </a:bodyPr>
          <a:lstStyle/>
          <a:p>
            <a:r>
              <a:rPr lang="en-US" sz="2800" dirty="0"/>
              <a:t>Spherical harmonics parameterize complex lighting environment</a:t>
            </a:r>
          </a:p>
          <a:p>
            <a:r>
              <a:rPr lang="en-US" sz="2800" dirty="0"/>
              <a:t>Same method as occluding contours, but need 9 points</a:t>
            </a:r>
          </a:p>
        </p:txBody>
      </p:sp>
      <p:pic>
        <p:nvPicPr>
          <p:cNvPr id="1122306" name="Picture 2"/>
          <p:cNvPicPr>
            <a:picLocks noChangeAspect="1" noChangeArrowheads="1"/>
          </p:cNvPicPr>
          <p:nvPr/>
        </p:nvPicPr>
        <p:blipFill>
          <a:blip r:embed="rId2" cstate="print"/>
          <a:srcRect/>
          <a:stretch>
            <a:fillRect/>
          </a:stretch>
        </p:blipFill>
        <p:spPr bwMode="auto">
          <a:xfrm>
            <a:off x="685800" y="3657600"/>
            <a:ext cx="8191500" cy="2674937"/>
          </a:xfrm>
          <a:prstGeom prst="rect">
            <a:avLst/>
          </a:prstGeom>
          <a:noFill/>
          <a:ln w="9525">
            <a:noFill/>
            <a:miter lim="800000"/>
            <a:headEnd/>
            <a:tailEnd/>
          </a:ln>
        </p:spPr>
      </p:pic>
      <p:pic>
        <p:nvPicPr>
          <p:cNvPr id="5122" name="Picture 2" descr="File:Harmonik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9555" y="1295399"/>
            <a:ext cx="2568160" cy="1447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Automatically Detecting CG</a:t>
            </a:r>
          </a:p>
        </p:txBody>
      </p:sp>
      <p:sp>
        <p:nvSpPr>
          <p:cNvPr id="3" name="Content Placeholder 2"/>
          <p:cNvSpPr>
            <a:spLocks noGrp="1"/>
          </p:cNvSpPr>
          <p:nvPr>
            <p:ph idx="1"/>
          </p:nvPr>
        </p:nvSpPr>
        <p:spPr>
          <a:xfrm>
            <a:off x="609600" y="990600"/>
            <a:ext cx="8534400" cy="5135563"/>
          </a:xfrm>
        </p:spPr>
        <p:txBody>
          <a:bodyPr/>
          <a:lstStyle/>
          <a:p>
            <a:r>
              <a:rPr lang="en-US" dirty="0"/>
              <a:t>Sketch of approach</a:t>
            </a:r>
          </a:p>
          <a:p>
            <a:pPr lvl="1"/>
            <a:r>
              <a:rPr lang="en-US" dirty="0"/>
              <a:t>Intuition: natural images have predictable statistics (e.g., power law for frequency); CG images may have different statistics due to difficulty in creating detail</a:t>
            </a:r>
          </a:p>
          <a:p>
            <a:pPr lvl="1"/>
            <a:r>
              <a:rPr lang="en-US" dirty="0"/>
              <a:t>Decompose the image into wavelet coefficients and compute statistics of these coefficients</a:t>
            </a:r>
          </a:p>
        </p:txBody>
      </p:sp>
      <p:sp>
        <p:nvSpPr>
          <p:cNvPr id="4" name="TextBox 3"/>
          <p:cNvSpPr txBox="1"/>
          <p:nvPr/>
        </p:nvSpPr>
        <p:spPr>
          <a:xfrm>
            <a:off x="1524001" y="6324600"/>
            <a:ext cx="5656741" cy="369332"/>
          </a:xfrm>
          <a:prstGeom prst="rect">
            <a:avLst/>
          </a:prstGeom>
          <a:noFill/>
        </p:spPr>
        <p:txBody>
          <a:bodyPr wrap="none" rtlCol="0">
            <a:spAutoFit/>
          </a:bodyPr>
          <a:lstStyle/>
          <a:p>
            <a:r>
              <a:rPr lang="en-US" dirty="0" err="1"/>
              <a:t>Lyu</a:t>
            </a:r>
            <a:r>
              <a:rPr lang="en-US" dirty="0"/>
              <a:t> and </a:t>
            </a:r>
            <a:r>
              <a:rPr lang="en-US" dirty="0" err="1"/>
              <a:t>Farid</a:t>
            </a:r>
            <a:r>
              <a:rPr lang="en-US" dirty="0"/>
              <a:t> 2005: “How Realistic is Photorealistic?”</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189" y="36095"/>
            <a:ext cx="8686800" cy="914400"/>
          </a:xfrm>
        </p:spPr>
        <p:txBody>
          <a:bodyPr>
            <a:normAutofit/>
          </a:bodyPr>
          <a:lstStyle/>
          <a:p>
            <a:r>
              <a:rPr lang="en-US" sz="3200" dirty="0"/>
              <a:t>Method 3: Complex light with spherical harmonics</a:t>
            </a:r>
          </a:p>
        </p:txBody>
      </p:sp>
      <p:pic>
        <p:nvPicPr>
          <p:cNvPr id="1123330" name="Picture 2"/>
          <p:cNvPicPr>
            <a:picLocks noChangeAspect="1" noChangeArrowheads="1"/>
          </p:cNvPicPr>
          <p:nvPr/>
        </p:nvPicPr>
        <p:blipFill>
          <a:blip r:embed="rId2" cstate="print"/>
          <a:srcRect/>
          <a:stretch>
            <a:fillRect/>
          </a:stretch>
        </p:blipFill>
        <p:spPr bwMode="auto">
          <a:xfrm>
            <a:off x="453190" y="1102896"/>
            <a:ext cx="8024813" cy="5445125"/>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 4: </a:t>
            </a:r>
            <a:r>
              <a:rPr lang="en-US" dirty="0" err="1"/>
              <a:t>Demosaicking</a:t>
            </a:r>
            <a:r>
              <a:rPr lang="en-US" dirty="0"/>
              <a:t> Prediction</a:t>
            </a:r>
          </a:p>
        </p:txBody>
      </p:sp>
      <p:sp>
        <p:nvSpPr>
          <p:cNvPr id="3" name="Content Placeholder 2"/>
          <p:cNvSpPr>
            <a:spLocks noGrp="1"/>
          </p:cNvSpPr>
          <p:nvPr>
            <p:ph idx="1"/>
          </p:nvPr>
        </p:nvSpPr>
        <p:spPr>
          <a:xfrm>
            <a:off x="609600" y="990600"/>
            <a:ext cx="8534400" cy="5135563"/>
          </a:xfrm>
        </p:spPr>
        <p:txBody>
          <a:bodyPr/>
          <a:lstStyle/>
          <a:p>
            <a:r>
              <a:rPr lang="en-US" dirty="0"/>
              <a:t>In </a:t>
            </a:r>
            <a:r>
              <a:rPr lang="en-US" dirty="0" err="1"/>
              <a:t>demosaicking</a:t>
            </a:r>
            <a:r>
              <a:rPr lang="en-US" dirty="0"/>
              <a:t>, RGB values are filled in based on surrounding measured values</a:t>
            </a:r>
          </a:p>
          <a:p>
            <a:r>
              <a:rPr lang="en-US" dirty="0"/>
              <a:t>Filled in values will be correlated in a particular way for each camera</a:t>
            </a:r>
          </a:p>
          <a:p>
            <a:r>
              <a:rPr lang="en-US" dirty="0"/>
              <a:t>Local tampering will destroy these correlations</a:t>
            </a:r>
          </a:p>
        </p:txBody>
      </p:sp>
      <p:pic>
        <p:nvPicPr>
          <p:cNvPr id="4" name="Picture 2" descr="http://static.howstuffworks.com/gif/digital-camera-bayer.jpg"/>
          <p:cNvPicPr>
            <a:picLocks noChangeAspect="1" noChangeArrowheads="1"/>
          </p:cNvPicPr>
          <p:nvPr/>
        </p:nvPicPr>
        <p:blipFill>
          <a:blip r:embed="rId2" cstate="print"/>
          <a:srcRect t="11864"/>
          <a:stretch>
            <a:fillRect/>
          </a:stretch>
        </p:blipFill>
        <p:spPr bwMode="auto">
          <a:xfrm>
            <a:off x="1905000" y="3684722"/>
            <a:ext cx="4800600" cy="3173278"/>
          </a:xfrm>
          <a:prstGeom prst="rect">
            <a:avLst/>
          </a:prstGeom>
          <a:noFill/>
          <a:ln w="9525">
            <a:noFill/>
            <a:miter lim="800000"/>
            <a:headEnd/>
            <a:tailEnd/>
          </a:ln>
        </p:spPr>
      </p:pic>
      <p:sp>
        <p:nvSpPr>
          <p:cNvPr id="5" name="TextBox 4"/>
          <p:cNvSpPr txBox="1"/>
          <p:nvPr/>
        </p:nvSpPr>
        <p:spPr>
          <a:xfrm>
            <a:off x="6553200" y="6211670"/>
            <a:ext cx="2590800" cy="646331"/>
          </a:xfrm>
          <a:prstGeom prst="rect">
            <a:avLst/>
          </a:prstGeom>
          <a:noFill/>
        </p:spPr>
        <p:txBody>
          <a:bodyPr wrap="square" rtlCol="0">
            <a:spAutoFit/>
          </a:bodyPr>
          <a:lstStyle/>
          <a:p>
            <a:r>
              <a:rPr lang="en-US" dirty="0" err="1"/>
              <a:t>Farid</a:t>
            </a:r>
            <a:r>
              <a:rPr lang="en-US" dirty="0"/>
              <a:t>: “Photo Fakery and Forensics” 2009</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Demosaicking</a:t>
            </a:r>
            <a:r>
              <a:rPr lang="en-US" dirty="0"/>
              <a:t> prediction</a:t>
            </a:r>
          </a:p>
        </p:txBody>
      </p:sp>
      <p:sp>
        <p:nvSpPr>
          <p:cNvPr id="3" name="Content Placeholder 2"/>
          <p:cNvSpPr>
            <a:spLocks noGrp="1"/>
          </p:cNvSpPr>
          <p:nvPr>
            <p:ph idx="1"/>
          </p:nvPr>
        </p:nvSpPr>
        <p:spPr>
          <a:xfrm>
            <a:off x="761999" y="986590"/>
            <a:ext cx="5029200" cy="5135563"/>
          </a:xfrm>
        </p:spPr>
        <p:txBody>
          <a:bodyPr/>
          <a:lstStyle/>
          <a:p>
            <a:r>
              <a:rPr lang="en-US" dirty="0"/>
              <a:t>Upside: can detect many kinds of forgery</a:t>
            </a:r>
          </a:p>
          <a:p>
            <a:r>
              <a:rPr lang="en-US" dirty="0"/>
              <a:t>Downside: need original resolution, uncompressed image</a:t>
            </a:r>
          </a:p>
        </p:txBody>
      </p:sp>
      <p:pic>
        <p:nvPicPr>
          <p:cNvPr id="1124354" name="Picture 2"/>
          <p:cNvPicPr>
            <a:picLocks noChangeAspect="1" noChangeArrowheads="1"/>
          </p:cNvPicPr>
          <p:nvPr/>
        </p:nvPicPr>
        <p:blipFill>
          <a:blip r:embed="rId3" cstate="print"/>
          <a:srcRect/>
          <a:stretch>
            <a:fillRect/>
          </a:stretch>
        </p:blipFill>
        <p:spPr bwMode="auto">
          <a:xfrm>
            <a:off x="5791200" y="1215190"/>
            <a:ext cx="3095625" cy="4810125"/>
          </a:xfrm>
          <a:prstGeom prst="rect">
            <a:avLst/>
          </a:prstGeom>
          <a:noFill/>
          <a:ln w="9525">
            <a:noFill/>
            <a:miter lim="800000"/>
            <a:headEnd/>
            <a:tailEnd/>
          </a:ln>
        </p:spPr>
      </p:pic>
      <p:sp>
        <p:nvSpPr>
          <p:cNvPr id="4" name="TextBox 3"/>
          <p:cNvSpPr txBox="1"/>
          <p:nvPr/>
        </p:nvSpPr>
        <p:spPr>
          <a:xfrm>
            <a:off x="6019800" y="910389"/>
            <a:ext cx="2514535" cy="369332"/>
          </a:xfrm>
          <a:prstGeom prst="rect">
            <a:avLst/>
          </a:prstGeom>
          <a:noFill/>
        </p:spPr>
        <p:txBody>
          <a:bodyPr wrap="none" rtlCol="0">
            <a:spAutoFit/>
          </a:bodyPr>
          <a:lstStyle/>
          <a:p>
            <a:r>
              <a:rPr lang="en-US" dirty="0"/>
              <a:t>Original	      Tampered</a:t>
            </a:r>
          </a:p>
        </p:txBody>
      </p:sp>
      <p:sp>
        <p:nvSpPr>
          <p:cNvPr id="5" name="TextBox 4"/>
          <p:cNvSpPr txBox="1"/>
          <p:nvPr/>
        </p:nvSpPr>
        <p:spPr>
          <a:xfrm>
            <a:off x="4190999" y="3396055"/>
            <a:ext cx="1828800" cy="1200329"/>
          </a:xfrm>
          <a:prstGeom prst="rect">
            <a:avLst/>
          </a:prstGeom>
          <a:noFill/>
        </p:spPr>
        <p:txBody>
          <a:bodyPr wrap="square" rtlCol="0">
            <a:spAutoFit/>
          </a:bodyPr>
          <a:lstStyle/>
          <a:p>
            <a:r>
              <a:rPr lang="en-US" dirty="0"/>
              <a:t>Error in pixel prediction from a linear interpolation</a:t>
            </a:r>
          </a:p>
        </p:txBody>
      </p:sp>
      <p:sp>
        <p:nvSpPr>
          <p:cNvPr id="7" name="TextBox 6"/>
          <p:cNvSpPr txBox="1"/>
          <p:nvPr/>
        </p:nvSpPr>
        <p:spPr>
          <a:xfrm>
            <a:off x="5795512" y="5899331"/>
            <a:ext cx="3124200" cy="923330"/>
          </a:xfrm>
          <a:prstGeom prst="rect">
            <a:avLst/>
          </a:prstGeom>
          <a:noFill/>
        </p:spPr>
        <p:txBody>
          <a:bodyPr wrap="square" rtlCol="0">
            <a:spAutoFit/>
          </a:bodyPr>
          <a:lstStyle/>
          <a:p>
            <a:r>
              <a:rPr lang="en-US" dirty="0"/>
              <a:t>FFT of error in each window (periodic for </a:t>
            </a:r>
            <a:r>
              <a:rPr lang="en-US" dirty="0" err="1"/>
              <a:t>untampered</a:t>
            </a:r>
            <a:r>
              <a:rPr lang="en-US" dirty="0"/>
              <a:t> case)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 5: JPEG Ghosts</a:t>
            </a:r>
          </a:p>
        </p:txBody>
      </p:sp>
      <p:sp>
        <p:nvSpPr>
          <p:cNvPr id="3" name="Content Placeholder 2"/>
          <p:cNvSpPr>
            <a:spLocks noGrp="1"/>
          </p:cNvSpPr>
          <p:nvPr>
            <p:ph idx="1"/>
          </p:nvPr>
        </p:nvSpPr>
        <p:spPr>
          <a:xfrm>
            <a:off x="609600" y="990600"/>
            <a:ext cx="8534400" cy="5135563"/>
          </a:xfrm>
        </p:spPr>
        <p:txBody>
          <a:bodyPr/>
          <a:lstStyle/>
          <a:p>
            <a:r>
              <a:rPr lang="en-US" dirty="0"/>
              <a:t>JPEG compresses 8x8 blocks by quantizing DCT coefficients to some level </a:t>
            </a:r>
          </a:p>
          <a:p>
            <a:pPr lvl="1"/>
            <a:r>
              <a:rPr lang="en-US" dirty="0"/>
              <a:t>E.g., coefficient value is 23, quantization = 7, quantized value = 3, error = 23-21=2</a:t>
            </a:r>
          </a:p>
          <a:p>
            <a:r>
              <a:rPr lang="en-US" dirty="0"/>
              <a:t>Resaving a JPEG at the same quantization will not cause error, but resaving at a lower </a:t>
            </a:r>
            <a:r>
              <a:rPr lang="en-US" i="1" dirty="0"/>
              <a:t>or higher</a:t>
            </a:r>
            <a:r>
              <a:rPr lang="en-US" dirty="0"/>
              <a:t> quantization generally will</a:t>
            </a:r>
          </a:p>
          <a:p>
            <a:pPr lvl="1"/>
            <a:r>
              <a:rPr lang="en-US" dirty="0"/>
              <a:t>Value = 21; quantization = 13; error = 5</a:t>
            </a:r>
          </a:p>
          <a:p>
            <a:pPr lvl="1"/>
            <a:r>
              <a:rPr lang="en-US" dirty="0"/>
              <a:t>Value = 21; quantization  = 4; error = 1</a:t>
            </a:r>
          </a:p>
        </p:txBody>
      </p:sp>
      <p:sp>
        <p:nvSpPr>
          <p:cNvPr id="4" name="TextBox 3"/>
          <p:cNvSpPr txBox="1"/>
          <p:nvPr/>
        </p:nvSpPr>
        <p:spPr>
          <a:xfrm>
            <a:off x="6400800" y="6126163"/>
            <a:ext cx="2590800" cy="646331"/>
          </a:xfrm>
          <a:prstGeom prst="rect">
            <a:avLst/>
          </a:prstGeom>
          <a:noFill/>
        </p:spPr>
        <p:txBody>
          <a:bodyPr wrap="square" rtlCol="0">
            <a:spAutoFit/>
          </a:bodyPr>
          <a:lstStyle/>
          <a:p>
            <a:r>
              <a:rPr lang="en-US" dirty="0" err="1"/>
              <a:t>Farid</a:t>
            </a:r>
            <a:r>
              <a:rPr lang="en-US" dirty="0"/>
              <a:t>: “Photo Fakery and Forensics” 2009</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JPEG Ghosts</a:t>
            </a:r>
          </a:p>
        </p:txBody>
      </p:sp>
      <p:sp>
        <p:nvSpPr>
          <p:cNvPr id="3" name="Content Placeholder 2"/>
          <p:cNvSpPr>
            <a:spLocks noGrp="1"/>
          </p:cNvSpPr>
          <p:nvPr>
            <p:ph idx="1"/>
          </p:nvPr>
        </p:nvSpPr>
        <p:spPr>
          <a:xfrm>
            <a:off x="609600" y="990600"/>
            <a:ext cx="8534400" cy="5135563"/>
          </a:xfrm>
        </p:spPr>
        <p:txBody>
          <a:bodyPr>
            <a:normAutofit/>
          </a:bodyPr>
          <a:lstStyle/>
          <a:p>
            <a:r>
              <a:rPr lang="en-US" sz="2000" dirty="0"/>
              <a:t>Original is saved at 85 quality, center square is cut out and compressed at 65 quality; then image is resaved at given qualities</a:t>
            </a:r>
          </a:p>
        </p:txBody>
      </p:sp>
      <p:pic>
        <p:nvPicPr>
          <p:cNvPr id="1125378" name="Picture 2"/>
          <p:cNvPicPr>
            <a:picLocks noChangeAspect="1" noChangeArrowheads="1"/>
          </p:cNvPicPr>
          <p:nvPr/>
        </p:nvPicPr>
        <p:blipFill>
          <a:blip r:embed="rId2" cstate="print"/>
          <a:srcRect/>
          <a:stretch>
            <a:fillRect/>
          </a:stretch>
        </p:blipFill>
        <p:spPr bwMode="auto">
          <a:xfrm>
            <a:off x="990600" y="1981200"/>
            <a:ext cx="7010400" cy="4384484"/>
          </a:xfrm>
          <a:prstGeom prst="rect">
            <a:avLst/>
          </a:prstGeom>
          <a:noFill/>
          <a:ln w="9525">
            <a:noFill/>
            <a:miter lim="800000"/>
            <a:headEnd/>
            <a:tailEnd/>
          </a:ln>
        </p:spPr>
      </p:pic>
      <p:sp>
        <p:nvSpPr>
          <p:cNvPr id="6" name="TextBox 5"/>
          <p:cNvSpPr txBox="1"/>
          <p:nvPr/>
        </p:nvSpPr>
        <p:spPr>
          <a:xfrm>
            <a:off x="1219200" y="6324600"/>
            <a:ext cx="5711820" cy="369332"/>
          </a:xfrm>
          <a:prstGeom prst="rect">
            <a:avLst/>
          </a:prstGeom>
          <a:noFill/>
        </p:spPr>
        <p:txBody>
          <a:bodyPr wrap="none" rtlCol="0">
            <a:spAutoFit/>
          </a:bodyPr>
          <a:lstStyle/>
          <a:p>
            <a:r>
              <a:rPr lang="en-US" dirty="0"/>
              <a:t>Pixel error for image saved at various JPEG qualities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JPEG Ghosts</a:t>
            </a:r>
          </a:p>
        </p:txBody>
      </p:sp>
      <p:sp>
        <p:nvSpPr>
          <p:cNvPr id="7" name="Content Placeholder 6"/>
          <p:cNvSpPr>
            <a:spLocks noGrp="1"/>
          </p:cNvSpPr>
          <p:nvPr>
            <p:ph idx="1"/>
          </p:nvPr>
        </p:nvSpPr>
        <p:spPr>
          <a:xfrm>
            <a:off x="609600" y="990600"/>
            <a:ext cx="8534400" cy="5135563"/>
          </a:xfrm>
        </p:spPr>
        <p:txBody>
          <a:bodyPr/>
          <a:lstStyle/>
          <a:p>
            <a:r>
              <a:rPr lang="en-US" dirty="0"/>
              <a:t>If there is enough difference between the quality of the pasted region and the final saved quality, the pasted region can be detected with high accuracy</a:t>
            </a:r>
          </a:p>
        </p:txBody>
      </p:sp>
      <p:pic>
        <p:nvPicPr>
          <p:cNvPr id="1126402" name="Picture 2"/>
          <p:cNvPicPr>
            <a:picLocks noChangeAspect="1" noChangeArrowheads="1"/>
          </p:cNvPicPr>
          <p:nvPr/>
        </p:nvPicPr>
        <p:blipFill>
          <a:blip r:embed="rId2" cstate="print"/>
          <a:srcRect/>
          <a:stretch>
            <a:fillRect/>
          </a:stretch>
        </p:blipFill>
        <p:spPr bwMode="auto">
          <a:xfrm>
            <a:off x="1409700" y="3558381"/>
            <a:ext cx="6934200" cy="201930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JPEG Ghosts</a:t>
            </a:r>
          </a:p>
        </p:txBody>
      </p:sp>
      <p:sp>
        <p:nvSpPr>
          <p:cNvPr id="6" name="TextBox 5"/>
          <p:cNvSpPr txBox="1"/>
          <p:nvPr/>
        </p:nvSpPr>
        <p:spPr>
          <a:xfrm>
            <a:off x="1181099" y="6476636"/>
            <a:ext cx="6904454" cy="369332"/>
          </a:xfrm>
          <a:prstGeom prst="rect">
            <a:avLst/>
          </a:prstGeom>
          <a:noFill/>
        </p:spPr>
        <p:txBody>
          <a:bodyPr wrap="none" rtlCol="0">
            <a:spAutoFit/>
          </a:bodyPr>
          <a:lstStyle/>
          <a:p>
            <a:r>
              <a:rPr lang="en-US" dirty="0"/>
              <a:t>Pixel error for manipulated image saved at various JPEG qualities</a:t>
            </a:r>
          </a:p>
        </p:txBody>
      </p:sp>
      <p:pic>
        <p:nvPicPr>
          <p:cNvPr id="1127426" name="Picture 2"/>
          <p:cNvPicPr>
            <a:picLocks noChangeAspect="1" noChangeArrowheads="1"/>
          </p:cNvPicPr>
          <p:nvPr/>
        </p:nvPicPr>
        <p:blipFill>
          <a:blip r:embed="rId2" cstate="print"/>
          <a:srcRect/>
          <a:stretch>
            <a:fillRect/>
          </a:stretch>
        </p:blipFill>
        <p:spPr bwMode="auto">
          <a:xfrm>
            <a:off x="2514600" y="1066436"/>
            <a:ext cx="4281237" cy="5334000"/>
          </a:xfrm>
          <a:prstGeom prst="rect">
            <a:avLst/>
          </a:prstGeom>
          <a:noFill/>
          <a:ln w="9525">
            <a:noFill/>
            <a:miter lim="800000"/>
            <a:headEnd/>
            <a:tailEnd/>
          </a:ln>
        </p:spPr>
      </p:pic>
      <p:sp>
        <p:nvSpPr>
          <p:cNvPr id="8" name="TextBox 7"/>
          <p:cNvSpPr txBox="1"/>
          <p:nvPr/>
        </p:nvSpPr>
        <p:spPr>
          <a:xfrm>
            <a:off x="2552700" y="796142"/>
            <a:ext cx="928459" cy="369332"/>
          </a:xfrm>
          <a:prstGeom prst="rect">
            <a:avLst/>
          </a:prstGeom>
          <a:noFill/>
        </p:spPr>
        <p:txBody>
          <a:bodyPr wrap="none" rtlCol="0">
            <a:spAutoFit/>
          </a:bodyPr>
          <a:lstStyle/>
          <a:p>
            <a:r>
              <a:rPr lang="en-US" dirty="0"/>
              <a:t>original</a:t>
            </a:r>
          </a:p>
        </p:txBody>
      </p:sp>
      <p:sp>
        <p:nvSpPr>
          <p:cNvPr id="9" name="TextBox 8"/>
          <p:cNvSpPr txBox="1"/>
          <p:nvPr/>
        </p:nvSpPr>
        <p:spPr>
          <a:xfrm>
            <a:off x="4627352" y="786077"/>
            <a:ext cx="1441420" cy="369332"/>
          </a:xfrm>
          <a:prstGeom prst="rect">
            <a:avLst/>
          </a:prstGeom>
          <a:noFill/>
        </p:spPr>
        <p:txBody>
          <a:bodyPr wrap="none" rtlCol="0">
            <a:spAutoFit/>
          </a:bodyPr>
          <a:lstStyle/>
          <a:p>
            <a:r>
              <a:rPr lang="en-US" dirty="0"/>
              <a:t>manipulated</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JPEG Ghosts</a:t>
            </a:r>
          </a:p>
        </p:txBody>
      </p:sp>
      <p:sp>
        <p:nvSpPr>
          <p:cNvPr id="6" name="TextBox 5"/>
          <p:cNvSpPr txBox="1"/>
          <p:nvPr/>
        </p:nvSpPr>
        <p:spPr>
          <a:xfrm>
            <a:off x="1447800" y="6456584"/>
            <a:ext cx="6904454" cy="369332"/>
          </a:xfrm>
          <a:prstGeom prst="rect">
            <a:avLst/>
          </a:prstGeom>
          <a:noFill/>
        </p:spPr>
        <p:txBody>
          <a:bodyPr wrap="none" rtlCol="0">
            <a:spAutoFit/>
          </a:bodyPr>
          <a:lstStyle/>
          <a:p>
            <a:r>
              <a:rPr lang="en-US" dirty="0"/>
              <a:t>Pixel error for manipulated image saved at various JPEG qualities</a:t>
            </a:r>
          </a:p>
        </p:txBody>
      </p:sp>
      <p:sp>
        <p:nvSpPr>
          <p:cNvPr id="8" name="TextBox 7"/>
          <p:cNvSpPr txBox="1"/>
          <p:nvPr/>
        </p:nvSpPr>
        <p:spPr>
          <a:xfrm>
            <a:off x="2819401" y="776090"/>
            <a:ext cx="928459" cy="369332"/>
          </a:xfrm>
          <a:prstGeom prst="rect">
            <a:avLst/>
          </a:prstGeom>
          <a:noFill/>
        </p:spPr>
        <p:txBody>
          <a:bodyPr wrap="none" rtlCol="0">
            <a:spAutoFit/>
          </a:bodyPr>
          <a:lstStyle/>
          <a:p>
            <a:r>
              <a:rPr lang="en-US" dirty="0"/>
              <a:t>original</a:t>
            </a:r>
          </a:p>
        </p:txBody>
      </p:sp>
      <p:sp>
        <p:nvSpPr>
          <p:cNvPr id="9" name="TextBox 8"/>
          <p:cNvSpPr txBox="1"/>
          <p:nvPr/>
        </p:nvSpPr>
        <p:spPr>
          <a:xfrm>
            <a:off x="4894053" y="766025"/>
            <a:ext cx="1441420" cy="369332"/>
          </a:xfrm>
          <a:prstGeom prst="rect">
            <a:avLst/>
          </a:prstGeom>
          <a:noFill/>
        </p:spPr>
        <p:txBody>
          <a:bodyPr wrap="none" rtlCol="0">
            <a:spAutoFit/>
          </a:bodyPr>
          <a:lstStyle/>
          <a:p>
            <a:r>
              <a:rPr lang="en-US" dirty="0"/>
              <a:t>manipulated</a:t>
            </a:r>
          </a:p>
        </p:txBody>
      </p:sp>
      <p:pic>
        <p:nvPicPr>
          <p:cNvPr id="1128450" name="Picture 2"/>
          <p:cNvPicPr>
            <a:picLocks noChangeAspect="1" noChangeArrowheads="1"/>
          </p:cNvPicPr>
          <p:nvPr/>
        </p:nvPicPr>
        <p:blipFill>
          <a:blip r:embed="rId2" cstate="print"/>
          <a:srcRect/>
          <a:stretch>
            <a:fillRect/>
          </a:stretch>
        </p:blipFill>
        <p:spPr bwMode="auto">
          <a:xfrm>
            <a:off x="2743200" y="1122584"/>
            <a:ext cx="3894292" cy="5334000"/>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Generating fake images with deep networks</a:t>
            </a:r>
          </a:p>
        </p:txBody>
      </p:sp>
      <p:sp>
        <p:nvSpPr>
          <p:cNvPr id="3" name="Content Placeholder 2"/>
          <p:cNvSpPr>
            <a:spLocks noGrp="1"/>
          </p:cNvSpPr>
          <p:nvPr>
            <p:ph idx="1"/>
          </p:nvPr>
        </p:nvSpPr>
        <p:spPr>
          <a:xfrm>
            <a:off x="609600" y="990600"/>
            <a:ext cx="8153400" cy="5135563"/>
          </a:xfrm>
        </p:spPr>
        <p:txBody>
          <a:bodyPr/>
          <a:lstStyle/>
          <a:p>
            <a:pPr marL="0" indent="0">
              <a:buNone/>
            </a:pPr>
            <a:endParaRPr lang="en-US" dirty="0"/>
          </a:p>
          <a:p>
            <a:pPr>
              <a:buFont typeface="Arial" panose="020B0604020202020204" pitchFamily="34" charset="0"/>
              <a:buChar char="•"/>
            </a:pPr>
            <a:r>
              <a:rPr lang="en-US" dirty="0"/>
              <a:t>Pix2Pix</a:t>
            </a:r>
          </a:p>
          <a:p>
            <a:pPr>
              <a:buFont typeface="Arial" panose="020B0604020202020204" pitchFamily="34" charset="0"/>
              <a:buChar char="•"/>
            </a:pPr>
            <a:endParaRPr lang="en-US" dirty="0"/>
          </a:p>
          <a:p>
            <a:pPr>
              <a:buFont typeface="Arial" panose="020B0604020202020204" pitchFamily="34" charset="0"/>
              <a:buChar char="•"/>
            </a:pPr>
            <a:r>
              <a:rPr lang="en-US" dirty="0" err="1"/>
              <a:t>CycleGAN</a:t>
            </a:r>
            <a:endParaRPr lang="en-US" dirty="0"/>
          </a:p>
          <a:p>
            <a:pPr>
              <a:buFont typeface="Arial" panose="020B0604020202020204" pitchFamily="34" charset="0"/>
              <a:buChar char="•"/>
            </a:pPr>
            <a:endParaRPr lang="en-US" dirty="0"/>
          </a:p>
          <a:p>
            <a:pPr>
              <a:buFont typeface="Arial" panose="020B0604020202020204" pitchFamily="34" charset="0"/>
              <a:buChar char="•"/>
            </a:pPr>
            <a:r>
              <a:rPr lang="en-US" dirty="0" err="1"/>
              <a:t>StyleGAN</a:t>
            </a:r>
            <a:endParaRPr lang="en-US" dirty="0"/>
          </a:p>
          <a:p>
            <a:pPr>
              <a:buFont typeface="Arial" panose="020B0604020202020204" pitchFamily="34" charset="0"/>
              <a:buChar char="•"/>
            </a:pPr>
            <a:endParaRPr lang="en-US" dirty="0"/>
          </a:p>
          <a:p>
            <a:pPr>
              <a:buFont typeface="Arial" panose="020B0604020202020204" pitchFamily="34" charset="0"/>
              <a:buChar char="•"/>
            </a:pPr>
            <a:r>
              <a:rPr lang="en-US" dirty="0"/>
              <a:t>Diffusion Networks</a:t>
            </a:r>
          </a:p>
        </p:txBody>
      </p:sp>
    </p:spTree>
    <p:extLst>
      <p:ext uri="{BB962C8B-B14F-4D97-AF65-F5344CB8AC3E}">
        <p14:creationId xmlns:p14="http://schemas.microsoft.com/office/powerpoint/2010/main" val="128921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5316" y="1088740"/>
            <a:ext cx="12020484" cy="4440493"/>
          </a:xfrm>
          <a:prstGeom prst="rect">
            <a:avLst/>
          </a:prstGeom>
        </p:spPr>
      </p:pic>
      <p:sp>
        <p:nvSpPr>
          <p:cNvPr id="2" name="Title 1"/>
          <p:cNvSpPr>
            <a:spLocks noGrp="1"/>
          </p:cNvSpPr>
          <p:nvPr>
            <p:ph type="title"/>
          </p:nvPr>
        </p:nvSpPr>
        <p:spPr/>
        <p:txBody>
          <a:bodyPr>
            <a:normAutofit/>
          </a:bodyPr>
          <a:lstStyle/>
          <a:p>
            <a:r>
              <a:rPr lang="en-US" altLang="zh-CN" b="1" dirty="0"/>
              <a:t>pix2pix</a:t>
            </a:r>
            <a:r>
              <a:rPr lang="en-US" dirty="0"/>
              <a:t>: Image-to-Image Translation</a:t>
            </a:r>
          </a:p>
        </p:txBody>
      </p:sp>
      <p:sp>
        <p:nvSpPr>
          <p:cNvPr id="9" name="TextBox 8"/>
          <p:cNvSpPr txBox="1"/>
          <p:nvPr/>
        </p:nvSpPr>
        <p:spPr>
          <a:xfrm>
            <a:off x="1653537" y="5723712"/>
            <a:ext cx="9399176" cy="913199"/>
          </a:xfrm>
          <a:prstGeom prst="rect">
            <a:avLst/>
          </a:prstGeom>
          <a:noFill/>
        </p:spPr>
        <p:txBody>
          <a:bodyPr wrap="none" rtlCol="0">
            <a:spAutoFit/>
          </a:bodyPr>
          <a:lstStyle/>
          <a:p>
            <a:pPr algn="ctr"/>
            <a:r>
              <a:rPr lang="en-US" sz="2667" dirty="0">
                <a:latin typeface="+mj-lt"/>
              </a:rPr>
              <a:t>Image-to-image Translation with Conditional Adversarial Nets </a:t>
            </a:r>
          </a:p>
          <a:p>
            <a:pPr algn="ctr"/>
            <a:r>
              <a:rPr lang="en-US" sz="2667" dirty="0">
                <a:latin typeface="+mj-lt"/>
              </a:rPr>
              <a:t>Phillip Isola, Jun-</a:t>
            </a:r>
            <a:r>
              <a:rPr lang="en-US" altLang="zh-CN" sz="2667" dirty="0">
                <a:latin typeface="+mj-lt"/>
              </a:rPr>
              <a:t>Yan </a:t>
            </a:r>
            <a:r>
              <a:rPr lang="en-US" sz="2667" dirty="0">
                <a:latin typeface="+mj-lt"/>
              </a:rPr>
              <a:t>Zhu, </a:t>
            </a:r>
            <a:r>
              <a:rPr lang="en-US" sz="2667" dirty="0" err="1">
                <a:latin typeface="+mj-lt"/>
              </a:rPr>
              <a:t>Tinghui</a:t>
            </a:r>
            <a:r>
              <a:rPr lang="en-US" sz="2667" dirty="0">
                <a:latin typeface="+mj-lt"/>
              </a:rPr>
              <a:t> Zhou, Alexei A. </a:t>
            </a:r>
            <a:r>
              <a:rPr lang="en-US" sz="2667" dirty="0" err="1">
                <a:latin typeface="+mj-lt"/>
              </a:rPr>
              <a:t>Efros</a:t>
            </a:r>
            <a:r>
              <a:rPr lang="en-US" sz="2667" dirty="0">
                <a:latin typeface="+mj-lt"/>
              </a:rPr>
              <a:t>.  CVPR 2017</a:t>
            </a:r>
          </a:p>
        </p:txBody>
      </p:sp>
      <p:pic>
        <p:nvPicPr>
          <p:cNvPr id="1026" name="Picture 2" descr="http://people.eecs.berkeley.edu/~isola/images/photo_of_m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347" y="5409220"/>
            <a:ext cx="1320147" cy="14066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886293" y="0"/>
            <a:ext cx="3313728" cy="369332"/>
          </a:xfrm>
          <a:prstGeom prst="rect">
            <a:avLst/>
          </a:prstGeom>
          <a:noFill/>
        </p:spPr>
        <p:txBody>
          <a:bodyPr wrap="none" rtlCol="0">
            <a:spAutoFit/>
          </a:bodyPr>
          <a:lstStyle/>
          <a:p>
            <a:r>
              <a:rPr lang="en-US" dirty="0"/>
              <a:t>Slides adapted from Isola, Zhu</a:t>
            </a:r>
          </a:p>
        </p:txBody>
      </p:sp>
    </p:spTree>
    <p:extLst>
      <p:ext uri="{BB962C8B-B14F-4D97-AF65-F5344CB8AC3E}">
        <p14:creationId xmlns:p14="http://schemas.microsoft.com/office/powerpoint/2010/main" val="3329906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dirty="0"/>
              <a:t>2D Wavelets</a:t>
            </a:r>
          </a:p>
        </p:txBody>
      </p:sp>
      <p:pic>
        <p:nvPicPr>
          <p:cNvPr id="43011" name="Picture 2"/>
          <p:cNvPicPr>
            <a:picLocks noChangeAspect="1" noChangeArrowheads="1"/>
          </p:cNvPicPr>
          <p:nvPr/>
        </p:nvPicPr>
        <p:blipFill>
          <a:blip r:embed="rId2" cstate="print"/>
          <a:srcRect l="46276" t="36781" r="19540" b="20918"/>
          <a:stretch>
            <a:fillRect/>
          </a:stretch>
        </p:blipFill>
        <p:spPr bwMode="auto">
          <a:xfrm>
            <a:off x="5181600" y="2286000"/>
            <a:ext cx="4434052" cy="3429000"/>
          </a:xfrm>
          <a:prstGeom prst="rect">
            <a:avLst/>
          </a:prstGeom>
          <a:noFill/>
          <a:ln w="9525">
            <a:noFill/>
            <a:miter lim="800000"/>
            <a:headEnd/>
            <a:tailEnd/>
          </a:ln>
        </p:spPr>
      </p:pic>
      <p:sp>
        <p:nvSpPr>
          <p:cNvPr id="4" name="TextBox 3"/>
          <p:cNvSpPr txBox="1"/>
          <p:nvPr/>
        </p:nvSpPr>
        <p:spPr>
          <a:xfrm>
            <a:off x="1233653" y="1219200"/>
            <a:ext cx="6934200" cy="707886"/>
          </a:xfrm>
          <a:prstGeom prst="rect">
            <a:avLst/>
          </a:prstGeom>
          <a:noFill/>
        </p:spPr>
        <p:txBody>
          <a:bodyPr wrap="square" rtlCol="0">
            <a:spAutoFit/>
          </a:bodyPr>
          <a:lstStyle/>
          <a:p>
            <a:r>
              <a:rPr lang="en-US" sz="2000" dirty="0"/>
              <a:t>Kind of like the </a:t>
            </a:r>
            <a:r>
              <a:rPr lang="en-US" sz="2000" dirty="0" err="1"/>
              <a:t>Laplacian</a:t>
            </a:r>
            <a:r>
              <a:rPr lang="en-US" sz="2000" dirty="0"/>
              <a:t> pyramid, except broken down into horizontal, vertical, and diagonal frequency</a:t>
            </a:r>
          </a:p>
        </p:txBody>
      </p:sp>
      <p:pic>
        <p:nvPicPr>
          <p:cNvPr id="5" name="Picture 3"/>
          <p:cNvPicPr>
            <a:picLocks noChangeAspect="1" noChangeArrowheads="1"/>
          </p:cNvPicPr>
          <p:nvPr/>
        </p:nvPicPr>
        <p:blipFill>
          <a:blip r:embed="rId3" cstate="print"/>
          <a:srcRect l="13889" t="37556" r="44444" b="21555"/>
          <a:stretch>
            <a:fillRect/>
          </a:stretch>
        </p:blipFill>
        <p:spPr bwMode="auto">
          <a:xfrm>
            <a:off x="523412" y="2621022"/>
            <a:ext cx="4444041" cy="2725919"/>
          </a:xfrm>
          <a:prstGeom prst="rect">
            <a:avLst/>
          </a:prstGeom>
          <a:noFill/>
          <a:ln w="9525">
            <a:noFill/>
            <a:miter lim="800000"/>
            <a:headEnd/>
            <a:tailEnd/>
          </a:ln>
        </p:spPr>
      </p:pic>
      <p:sp>
        <p:nvSpPr>
          <p:cNvPr id="6" name="TextBox 5"/>
          <p:cNvSpPr txBox="1"/>
          <p:nvPr/>
        </p:nvSpPr>
        <p:spPr>
          <a:xfrm>
            <a:off x="1462253" y="5322498"/>
            <a:ext cx="2082621" cy="369332"/>
          </a:xfrm>
          <a:prstGeom prst="rect">
            <a:avLst/>
          </a:prstGeom>
          <a:noFill/>
        </p:spPr>
        <p:txBody>
          <a:bodyPr wrap="none" rtlCol="0">
            <a:spAutoFit/>
          </a:bodyPr>
          <a:lstStyle/>
          <a:p>
            <a:r>
              <a:rPr lang="en-US" dirty="0" err="1"/>
              <a:t>Laplacian</a:t>
            </a:r>
            <a:r>
              <a:rPr lang="en-US" dirty="0"/>
              <a:t> Pyramid</a:t>
            </a:r>
          </a:p>
        </p:txBody>
      </p:sp>
      <p:sp>
        <p:nvSpPr>
          <p:cNvPr id="7" name="TextBox 6"/>
          <p:cNvSpPr txBox="1"/>
          <p:nvPr/>
        </p:nvSpPr>
        <p:spPr>
          <a:xfrm>
            <a:off x="6283656" y="5965332"/>
            <a:ext cx="1920141" cy="369332"/>
          </a:xfrm>
          <a:prstGeom prst="rect">
            <a:avLst/>
          </a:prstGeom>
          <a:noFill/>
        </p:spPr>
        <p:txBody>
          <a:bodyPr wrap="none" rtlCol="0">
            <a:spAutoFit/>
          </a:bodyPr>
          <a:lstStyle/>
          <a:p>
            <a:r>
              <a:rPr lang="en-US" dirty="0"/>
              <a:t>Wavelet Pyramid</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 to image translation (pix2pix)</a:t>
            </a:r>
          </a:p>
        </p:txBody>
      </p:sp>
      <p:sp>
        <p:nvSpPr>
          <p:cNvPr id="3" name="Content Placeholder 2"/>
          <p:cNvSpPr>
            <a:spLocks noGrp="1"/>
          </p:cNvSpPr>
          <p:nvPr>
            <p:ph idx="1"/>
          </p:nvPr>
        </p:nvSpPr>
        <p:spPr>
          <a:xfrm>
            <a:off x="1219200" y="990600"/>
            <a:ext cx="7543800" cy="5135563"/>
          </a:xfrm>
        </p:spPr>
        <p:txBody>
          <a:bodyPr/>
          <a:lstStyle/>
          <a:p>
            <a:endParaRPr lang="en-US" dirty="0"/>
          </a:p>
          <a:p>
            <a:pPr marL="0" indent="0">
              <a:buNone/>
            </a:pPr>
            <a:r>
              <a:rPr lang="en-US" dirty="0"/>
              <a:t>Train a conditional generator to translate from one image domain to another</a:t>
            </a:r>
          </a:p>
        </p:txBody>
      </p:sp>
      <p:pic>
        <p:nvPicPr>
          <p:cNvPr id="4" name="pasted-image-enhanc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7187" y="3864144"/>
            <a:ext cx="1689582" cy="1629110"/>
          </a:xfrm>
          <a:prstGeom prst="rect">
            <a:avLst/>
          </a:prstGeom>
          <a:ln w="25400">
            <a:solidFill>
              <a:srgbClr val="000000"/>
            </a:solidFill>
            <a:miter lim="400000"/>
          </a:ln>
        </p:spPr>
      </p:pic>
      <p:pic>
        <p:nvPicPr>
          <p:cNvPr id="5" name="pasted-image-filter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3864144"/>
            <a:ext cx="1625601" cy="1625601"/>
          </a:xfrm>
          <a:prstGeom prst="rect">
            <a:avLst/>
          </a:prstGeom>
          <a:ln w="25400">
            <a:solidFill>
              <a:srgbClr val="000000"/>
            </a:solidFill>
            <a:miter lim="400000"/>
          </a:ln>
        </p:spPr>
      </p:pic>
      <p:sp>
        <p:nvSpPr>
          <p:cNvPr id="6" name="Right Arrow 5"/>
          <p:cNvSpPr/>
          <p:nvPr/>
        </p:nvSpPr>
        <p:spPr>
          <a:xfrm>
            <a:off x="3581400" y="4572000"/>
            <a:ext cx="11049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1123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B5B171D9-A66D-4927-B3C1-33E0A232E74C}"/>
                  </a:ext>
                </a:extLst>
              </p:cNvPr>
              <p:cNvSpPr txBox="1"/>
              <p:nvPr/>
            </p:nvSpPr>
            <p:spPr>
              <a:xfrm>
                <a:off x="-914400" y="5540667"/>
                <a:ext cx="11521279" cy="78393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unc>
                        <m:funcPr>
                          <m:ctrlPr>
                            <a:rPr lang="en-US" sz="4167" i="1" smtClean="0">
                              <a:latin typeface="Cambria Math" panose="02040503050406030204" pitchFamily="18" charset="0"/>
                            </a:rPr>
                          </m:ctrlPr>
                        </m:funcPr>
                        <m:fName>
                          <m:r>
                            <a:rPr lang="en-US" sz="4167" i="1">
                              <a:latin typeface="Cambria Math" panose="02040503050406030204" pitchFamily="18" charset="0"/>
                            </a:rPr>
                            <m:t>𝐿</m:t>
                          </m:r>
                          <m:r>
                            <m:rPr>
                              <m:sty m:val="p"/>
                            </m:rPr>
                            <a:rPr lang="en-US" sz="4167" baseline="-25000">
                              <a:latin typeface="Cambria Math" panose="02040503050406030204" pitchFamily="18" charset="0"/>
                            </a:rPr>
                            <m:t>L</m:t>
                          </m:r>
                          <m:r>
                            <a:rPr lang="en-US" sz="4167" baseline="-25000">
                              <a:latin typeface="Cambria Math" panose="02040503050406030204" pitchFamily="18" charset="0"/>
                            </a:rPr>
                            <m:t>1</m:t>
                          </m:r>
                          <m:d>
                            <m:dPr>
                              <m:ctrlPr>
                                <a:rPr lang="en-US" sz="4167" i="1" baseline="-25000">
                                  <a:latin typeface="Cambria Math" panose="02040503050406030204" pitchFamily="18" charset="0"/>
                                </a:rPr>
                              </m:ctrlPr>
                            </m:dPr>
                            <m:e>
                              <m:r>
                                <a:rPr lang="en-US" sz="4167" i="1">
                                  <a:latin typeface="Cambria Math" panose="02040503050406030204" pitchFamily="18" charset="0"/>
                                </a:rPr>
                                <m:t>𝐺</m:t>
                              </m:r>
                            </m:e>
                          </m:d>
                          <m:r>
                            <a:rPr lang="en-US" sz="4167" b="0" i="1" smtClean="0">
                              <a:latin typeface="Cambria Math" panose="02040503050406030204" pitchFamily="18" charset="0"/>
                            </a:rPr>
                            <m:t>=</m:t>
                          </m:r>
                        </m:fName>
                        <m:e>
                          <m:sSub>
                            <m:sSubPr>
                              <m:ctrlPr>
                                <a:rPr lang="en-US" sz="4167" i="1">
                                  <a:latin typeface="Cambria Math" panose="02040503050406030204" pitchFamily="18" charset="0"/>
                                </a:rPr>
                              </m:ctrlPr>
                            </m:sSubPr>
                            <m:e>
                              <m:r>
                                <a:rPr lang="en-US" sz="4167" i="1">
                                  <a:latin typeface="Cambria Math" panose="02040503050406030204" pitchFamily="18" charset="0"/>
                                  <a:ea typeface="Cambria Math" panose="02040503050406030204" pitchFamily="18" charset="0"/>
                                </a:rPr>
                                <m:t>𝔼</m:t>
                              </m:r>
                            </m:e>
                            <m:sub>
                              <m:r>
                                <a:rPr lang="en-US" sz="4167" i="1">
                                  <a:latin typeface="Cambria Math" charset="0"/>
                                  <a:ea typeface="Cambria Math" panose="02040503050406030204" pitchFamily="18" charset="0"/>
                                </a:rPr>
                                <m:t>𝑥</m:t>
                              </m:r>
                              <m:r>
                                <a:rPr lang="en-US" sz="4167" i="1">
                                  <a:latin typeface="Cambria Math" panose="02040503050406030204" pitchFamily="18" charset="0"/>
                                </a:rPr>
                                <m:t>,</m:t>
                              </m:r>
                              <m:r>
                                <a:rPr lang="en-US" sz="4167" i="1">
                                  <a:latin typeface="Cambria Math" charset="0"/>
                                </a:rPr>
                                <m:t>𝑦</m:t>
                              </m:r>
                            </m:sub>
                          </m:sSub>
                        </m:e>
                      </m:func>
                      <m:r>
                        <a:rPr lang="en-US" sz="4167" b="0" i="1" smtClean="0">
                          <a:latin typeface="Cambria Math" panose="02040503050406030204" pitchFamily="18" charset="0"/>
                        </a:rPr>
                        <m:t>|</m:t>
                      </m:r>
                      <m:d>
                        <m:dPr>
                          <m:begChr m:val="|"/>
                          <m:endChr m:val="|"/>
                          <m:ctrlPr>
                            <a:rPr lang="en-US" sz="4167" b="0" i="1" smtClean="0">
                              <a:latin typeface="Cambria Math" panose="02040503050406030204" pitchFamily="18" charset="0"/>
                            </a:rPr>
                          </m:ctrlPr>
                        </m:dPr>
                        <m:e>
                          <m:r>
                            <a:rPr lang="en-US" sz="4167" b="0" i="1" smtClean="0">
                              <a:latin typeface="Cambria Math" panose="02040503050406030204" pitchFamily="18" charset="0"/>
                            </a:rPr>
                            <m:t>𝑦</m:t>
                          </m:r>
                          <m:r>
                            <a:rPr lang="en-US" sz="4167" b="0" i="1" smtClean="0">
                              <a:latin typeface="Cambria Math" panose="02040503050406030204" pitchFamily="18" charset="0"/>
                            </a:rPr>
                            <m:t>−</m:t>
                          </m:r>
                          <m:r>
                            <a:rPr lang="en-US" sz="4167" b="0" i="1" smtClean="0">
                              <a:latin typeface="Cambria Math" panose="02040503050406030204" pitchFamily="18" charset="0"/>
                            </a:rPr>
                            <m:t>𝐺</m:t>
                          </m:r>
                          <m:d>
                            <m:dPr>
                              <m:ctrlPr>
                                <a:rPr lang="en-US" sz="4167" b="0" i="1" smtClean="0">
                                  <a:latin typeface="Cambria Math" panose="02040503050406030204" pitchFamily="18" charset="0"/>
                                </a:rPr>
                              </m:ctrlPr>
                            </m:dPr>
                            <m:e>
                              <m:r>
                                <a:rPr lang="en-US" sz="4167" b="0" i="1" smtClean="0">
                                  <a:latin typeface="Cambria Math" panose="02040503050406030204" pitchFamily="18" charset="0"/>
                                </a:rPr>
                                <m:t>𝑥</m:t>
                              </m:r>
                            </m:e>
                          </m:d>
                        </m:e>
                      </m:d>
                      <m:r>
                        <a:rPr lang="en-US" sz="4167" b="0" i="1" smtClean="0">
                          <a:latin typeface="Cambria Math" panose="02040503050406030204" pitchFamily="18" charset="0"/>
                        </a:rPr>
                        <m:t>|</m:t>
                      </m:r>
                      <m:r>
                        <a:rPr lang="en-US" sz="4167" b="0" i="1" baseline="-25000" smtClean="0">
                          <a:latin typeface="Cambria Math" panose="02040503050406030204" pitchFamily="18" charset="0"/>
                        </a:rPr>
                        <m:t>1</m:t>
                      </m:r>
                    </m:oMath>
                  </m:oMathPara>
                </a14:m>
                <a:endParaRPr lang="en-US" sz="4167" baseline="-25000" dirty="0"/>
              </a:p>
            </p:txBody>
          </p:sp>
        </mc:Choice>
        <mc:Fallback xmlns="">
          <p:sp>
            <p:nvSpPr>
              <p:cNvPr id="54" name="TextBox 53">
                <a:extLst>
                  <a:ext uri="{FF2B5EF4-FFF2-40B4-BE49-F238E27FC236}">
                    <a16:creationId xmlns:a16="http://schemas.microsoft.com/office/drawing/2014/main" id="{B5B171D9-A66D-4927-B3C1-33E0A232E74C}"/>
                  </a:ext>
                </a:extLst>
              </p:cNvPr>
              <p:cNvSpPr txBox="1">
                <a:spLocks noRot="1" noChangeAspect="1" noMove="1" noResize="1" noEditPoints="1" noAdjustHandles="1" noChangeArrowheads="1" noChangeShapeType="1" noTextEdit="1"/>
              </p:cNvSpPr>
              <p:nvPr/>
            </p:nvSpPr>
            <p:spPr>
              <a:xfrm>
                <a:off x="-914400" y="5540667"/>
                <a:ext cx="11521279" cy="783933"/>
              </a:xfrm>
              <a:prstGeom prst="rect">
                <a:avLst/>
              </a:prstGeom>
              <a:blipFill>
                <a:blip r:embed="rId3"/>
                <a:stretch>
                  <a:fillRect/>
                </a:stretch>
              </a:blipFill>
            </p:spPr>
            <p:txBody>
              <a:bodyPr/>
              <a:lstStyle/>
              <a:p>
                <a:r>
                  <a:rPr lang="en-US">
                    <a:noFill/>
                  </a:rPr>
                  <a:t> </a:t>
                </a:r>
              </a:p>
            </p:txBody>
          </p:sp>
        </mc:Fallback>
      </mc:AlternateContent>
      <p:sp>
        <p:nvSpPr>
          <p:cNvPr id="52" name="Shape 3585"/>
          <p:cNvSpPr/>
          <p:nvPr/>
        </p:nvSpPr>
        <p:spPr>
          <a:xfrm>
            <a:off x="2173727" y="2034089"/>
            <a:ext cx="1997187" cy="1"/>
          </a:xfrm>
          <a:prstGeom prst="line">
            <a:avLst/>
          </a:prstGeom>
          <a:ln w="38100">
            <a:solidFill>
              <a:srgbClr val="000000"/>
            </a:solidFill>
            <a:miter lim="400000"/>
            <a:tailEnd type="stealth"/>
          </a:ln>
        </p:spPr>
        <p:txBody>
          <a:bodyPr lIns="35718" tIns="35718" rIns="35718" bIns="35718" anchor="ctr"/>
          <a:lstStyle/>
          <a:p>
            <a:pPr>
              <a:defRPr sz="3200"/>
            </a:pPr>
            <a:endParaRPr sz="1600"/>
          </a:p>
        </p:txBody>
      </p:sp>
      <p:pic>
        <p:nvPicPr>
          <p:cNvPr id="51" name="pasted-image-enhanc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1841" y="2953070"/>
            <a:ext cx="1689582" cy="1629110"/>
          </a:xfrm>
          <a:prstGeom prst="rect">
            <a:avLst/>
          </a:prstGeom>
          <a:ln w="25400">
            <a:solidFill>
              <a:srgbClr val="000000"/>
            </a:solidFill>
            <a:miter lim="400000"/>
          </a:ln>
        </p:spPr>
      </p:pic>
      <p:grpSp>
        <p:nvGrpSpPr>
          <p:cNvPr id="3812" name="Group 3812"/>
          <p:cNvGrpSpPr/>
          <p:nvPr/>
        </p:nvGrpSpPr>
        <p:grpSpPr>
          <a:xfrm rot="5400000">
            <a:off x="5458565" y="2843647"/>
            <a:ext cx="1760212" cy="157011"/>
            <a:chOff x="0" y="0"/>
            <a:chExt cx="3520423" cy="314020"/>
          </a:xfrm>
        </p:grpSpPr>
        <p:sp>
          <p:nvSpPr>
            <p:cNvPr id="3809" name="Shape 3809"/>
            <p:cNvSpPr/>
            <p:nvPr/>
          </p:nvSpPr>
          <p:spPr>
            <a:xfrm>
              <a:off x="0" y="26778"/>
              <a:ext cx="3520424" cy="1"/>
            </a:xfrm>
            <a:prstGeom prst="line">
              <a:avLst/>
            </a:prstGeom>
            <a:noFill/>
            <a:ln w="50800" cap="flat">
              <a:solidFill>
                <a:srgbClr val="000000"/>
              </a:solidFill>
              <a:prstDash val="solid"/>
              <a:miter lim="400000"/>
            </a:ln>
            <a:effectLst/>
          </p:spPr>
          <p:txBody>
            <a:bodyPr wrap="square" lIns="35718" tIns="35718" rIns="35718" bIns="35718" numCol="1" anchor="ctr">
              <a:noAutofit/>
            </a:bodyPr>
            <a:lstStyle/>
            <a:p>
              <a:pPr>
                <a:defRPr sz="3200"/>
              </a:pPr>
              <a:endParaRPr sz="1600"/>
            </a:p>
          </p:txBody>
        </p:sp>
        <p:sp>
          <p:nvSpPr>
            <p:cNvPr id="3810" name="Shape 3810"/>
            <p:cNvSpPr/>
            <p:nvPr/>
          </p:nvSpPr>
          <p:spPr>
            <a:xfrm flipH="1">
              <a:off x="22704" y="0"/>
              <a:ext cx="1" cy="314021"/>
            </a:xfrm>
            <a:prstGeom prst="line">
              <a:avLst/>
            </a:prstGeom>
            <a:noFill/>
            <a:ln w="50800" cap="flat">
              <a:solidFill>
                <a:srgbClr val="000000"/>
              </a:solidFill>
              <a:prstDash val="solid"/>
              <a:miter lim="400000"/>
            </a:ln>
            <a:effectLst/>
          </p:spPr>
          <p:txBody>
            <a:bodyPr wrap="square" lIns="35718" tIns="35718" rIns="35718" bIns="35718" numCol="1" anchor="ctr">
              <a:noAutofit/>
            </a:bodyPr>
            <a:lstStyle/>
            <a:p>
              <a:pPr>
                <a:defRPr sz="3200"/>
              </a:pPr>
              <a:endParaRPr sz="1600"/>
            </a:p>
          </p:txBody>
        </p:sp>
        <p:sp>
          <p:nvSpPr>
            <p:cNvPr id="3811" name="Shape 3811"/>
            <p:cNvSpPr/>
            <p:nvPr/>
          </p:nvSpPr>
          <p:spPr>
            <a:xfrm>
              <a:off x="3500345" y="28400"/>
              <a:ext cx="1" cy="257221"/>
            </a:xfrm>
            <a:prstGeom prst="line">
              <a:avLst/>
            </a:prstGeom>
            <a:noFill/>
            <a:ln w="50800" cap="flat">
              <a:solidFill>
                <a:srgbClr val="000000"/>
              </a:solidFill>
              <a:prstDash val="solid"/>
              <a:miter lim="400000"/>
            </a:ln>
            <a:effectLst/>
          </p:spPr>
          <p:txBody>
            <a:bodyPr wrap="square" lIns="35718" tIns="35718" rIns="35718" bIns="35718" numCol="1" anchor="ctr">
              <a:noAutofit/>
            </a:bodyPr>
            <a:lstStyle/>
            <a:p>
              <a:pPr>
                <a:defRPr sz="3200"/>
              </a:pPr>
              <a:endParaRPr sz="1600"/>
            </a:p>
          </p:txBody>
        </p:sp>
      </p:grpSp>
      <mc:AlternateContent xmlns:mc="http://schemas.openxmlformats.org/markup-compatibility/2006" xmlns:a14="http://schemas.microsoft.com/office/drawing/2010/main">
        <mc:Choice Requires="a14">
          <p:sp>
            <p:nvSpPr>
              <p:cNvPr id="35" name="TextBox 34"/>
              <p:cNvSpPr txBox="1"/>
              <p:nvPr/>
            </p:nvSpPr>
            <p:spPr>
              <a:xfrm>
                <a:off x="875810" y="586717"/>
                <a:ext cx="510075" cy="60523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3333">
                          <a:latin typeface="Cambria Math" panose="02040503050406030204" pitchFamily="18" charset="0"/>
                        </a:rPr>
                        <m:t>x</m:t>
                      </m:r>
                    </m:oMath>
                  </m:oMathPara>
                </a14:m>
                <a:endParaRPr lang="en-US" sz="3333" dirty="0"/>
              </a:p>
            </p:txBody>
          </p:sp>
        </mc:Choice>
        <mc:Fallback xmlns="">
          <p:sp>
            <p:nvSpPr>
              <p:cNvPr id="35" name="TextBox 34"/>
              <p:cNvSpPr txBox="1">
                <a:spLocks noRot="1" noChangeAspect="1" noMove="1" noResize="1" noEditPoints="1" noAdjustHandles="1" noChangeArrowheads="1" noChangeShapeType="1" noTextEdit="1"/>
              </p:cNvSpPr>
              <p:nvPr/>
            </p:nvSpPr>
            <p:spPr>
              <a:xfrm>
                <a:off x="875810" y="586717"/>
                <a:ext cx="510075" cy="60523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4678809" y="586717"/>
                <a:ext cx="1127232" cy="60523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3333">
                          <a:latin typeface="Cambria Math" panose="02040503050406030204" pitchFamily="18" charset="0"/>
                        </a:rPr>
                        <m:t>G</m:t>
                      </m:r>
                      <m:r>
                        <a:rPr lang="en-US" sz="3333">
                          <a:latin typeface="Cambria Math" panose="02040503050406030204" pitchFamily="18" charset="0"/>
                        </a:rPr>
                        <m:t>(</m:t>
                      </m:r>
                      <m:r>
                        <m:rPr>
                          <m:sty m:val="p"/>
                        </m:rPr>
                        <a:rPr lang="en-US" sz="3333">
                          <a:latin typeface="Cambria Math" panose="02040503050406030204" pitchFamily="18" charset="0"/>
                        </a:rPr>
                        <m:t>x</m:t>
                      </m:r>
                      <m:r>
                        <a:rPr lang="en-US" sz="3333">
                          <a:latin typeface="Cambria Math" panose="02040503050406030204" pitchFamily="18" charset="0"/>
                        </a:rPr>
                        <m:t>)</m:t>
                      </m:r>
                    </m:oMath>
                  </m:oMathPara>
                </a14:m>
                <a:endParaRPr lang="en-US" sz="3333" dirty="0"/>
              </a:p>
            </p:txBody>
          </p:sp>
        </mc:Choice>
        <mc:Fallback xmlns="">
          <p:sp>
            <p:nvSpPr>
              <p:cNvPr id="36" name="TextBox 35"/>
              <p:cNvSpPr txBox="1">
                <a:spLocks noRot="1" noChangeAspect="1" noMove="1" noResize="1" noEditPoints="1" noAdjustHandles="1" noChangeArrowheads="1" noChangeShapeType="1" noTextEdit="1"/>
              </p:cNvSpPr>
              <p:nvPr/>
            </p:nvSpPr>
            <p:spPr>
              <a:xfrm>
                <a:off x="4678809" y="586717"/>
                <a:ext cx="1127232" cy="605230"/>
              </a:xfrm>
              <a:prstGeom prst="rect">
                <a:avLst/>
              </a:prstGeom>
              <a:blipFill>
                <a:blip r:embed="rId6"/>
                <a:stretch>
                  <a:fillRect/>
                </a:stretch>
              </a:blipFill>
            </p:spPr>
            <p:txBody>
              <a:bodyPr/>
              <a:lstStyle/>
              <a:p>
                <a:r>
                  <a:rPr lang="en-US">
                    <a:noFill/>
                  </a:rPr>
                  <a:t> </a:t>
                </a:r>
              </a:p>
            </p:txBody>
          </p:sp>
        </mc:Fallback>
      </mc:AlternateContent>
      <p:pic>
        <p:nvPicPr>
          <p:cNvPr id="37" name="pasted-image-filtered.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5254" y="1222526"/>
            <a:ext cx="1625601" cy="1625601"/>
          </a:xfrm>
          <a:prstGeom prst="rect">
            <a:avLst/>
          </a:prstGeom>
          <a:ln w="25400">
            <a:solidFill>
              <a:srgbClr val="000000"/>
            </a:solidFill>
            <a:miter lim="400000"/>
          </a:ln>
        </p:spPr>
      </p:pic>
      <p:grpSp>
        <p:nvGrpSpPr>
          <p:cNvPr id="39" name="Group 38"/>
          <p:cNvGrpSpPr/>
          <p:nvPr/>
        </p:nvGrpSpPr>
        <p:grpSpPr>
          <a:xfrm>
            <a:off x="2660915" y="1349294"/>
            <a:ext cx="1022812" cy="1369591"/>
            <a:chOff x="1698576" y="4114800"/>
            <a:chExt cx="2232248" cy="2395642"/>
          </a:xfrm>
        </p:grpSpPr>
        <p:grpSp>
          <p:nvGrpSpPr>
            <p:cNvPr id="40" name="Group 39"/>
            <p:cNvGrpSpPr/>
            <p:nvPr/>
          </p:nvGrpSpPr>
          <p:grpSpPr>
            <a:xfrm>
              <a:off x="1698576" y="4114800"/>
              <a:ext cx="2232248" cy="2395642"/>
              <a:chOff x="2343849" y="5134736"/>
              <a:chExt cx="909648" cy="1349560"/>
            </a:xfrm>
          </p:grpSpPr>
          <p:sp>
            <p:nvSpPr>
              <p:cNvPr id="42" name="Shape 3567"/>
              <p:cNvSpPr/>
              <p:nvPr/>
            </p:nvSpPr>
            <p:spPr>
              <a:xfrm rot="10800000">
                <a:off x="2683219" y="5134736"/>
                <a:ext cx="230906" cy="1349560"/>
              </a:xfrm>
              <a:prstGeom prst="rect">
                <a:avLst/>
              </a:prstGeom>
              <a:solidFill>
                <a:srgbClr val="FFFFFF"/>
              </a:solidFill>
              <a:ln w="38100">
                <a:solidFill>
                  <a:srgbClr val="000000"/>
                </a:solidFill>
                <a:miter lim="400000"/>
              </a:ln>
            </p:spPr>
            <p:txBody>
              <a:bodyPr lIns="35718" tIns="35718" rIns="35718" bIns="35718" anchor="ctr"/>
              <a:lstStyle/>
              <a:p>
                <a:pPr>
                  <a:defRPr sz="3200">
                    <a:solidFill>
                      <a:srgbClr val="FFFFFF"/>
                    </a:solidFill>
                  </a:defRPr>
                </a:pPr>
                <a:endParaRPr sz="1600"/>
              </a:p>
            </p:txBody>
          </p:sp>
          <p:sp>
            <p:nvSpPr>
              <p:cNvPr id="43" name="Shape 3568"/>
              <p:cNvSpPr/>
              <p:nvPr/>
            </p:nvSpPr>
            <p:spPr>
              <a:xfrm rot="10800000">
                <a:off x="3022591" y="5134736"/>
                <a:ext cx="230906" cy="1349560"/>
              </a:xfrm>
              <a:prstGeom prst="rect">
                <a:avLst/>
              </a:prstGeom>
              <a:solidFill>
                <a:srgbClr val="FFFFFF"/>
              </a:solidFill>
              <a:ln w="38100">
                <a:solidFill>
                  <a:srgbClr val="000000"/>
                </a:solidFill>
                <a:miter lim="400000"/>
              </a:ln>
            </p:spPr>
            <p:txBody>
              <a:bodyPr lIns="35718" tIns="35718" rIns="35718" bIns="35718" anchor="ctr"/>
              <a:lstStyle/>
              <a:p>
                <a:pPr>
                  <a:defRPr sz="3200">
                    <a:solidFill>
                      <a:srgbClr val="FFFFFF"/>
                    </a:solidFill>
                  </a:defRPr>
                </a:pPr>
                <a:endParaRPr sz="1600"/>
              </a:p>
            </p:txBody>
          </p:sp>
          <p:sp>
            <p:nvSpPr>
              <p:cNvPr id="44" name="Shape 3569"/>
              <p:cNvSpPr/>
              <p:nvPr/>
            </p:nvSpPr>
            <p:spPr>
              <a:xfrm rot="10800000">
                <a:off x="2343849" y="5134736"/>
                <a:ext cx="230906" cy="1349560"/>
              </a:xfrm>
              <a:prstGeom prst="rect">
                <a:avLst/>
              </a:prstGeom>
              <a:solidFill>
                <a:srgbClr val="FFFFFF"/>
              </a:solidFill>
              <a:ln w="38100">
                <a:solidFill>
                  <a:srgbClr val="000000"/>
                </a:solidFill>
                <a:miter lim="400000"/>
              </a:ln>
            </p:spPr>
            <p:txBody>
              <a:bodyPr lIns="35718" tIns="35718" rIns="35718" bIns="35718" anchor="ctr"/>
              <a:lstStyle/>
              <a:p>
                <a:pPr>
                  <a:defRPr sz="3200">
                    <a:solidFill>
                      <a:srgbClr val="FFFFFF"/>
                    </a:solidFill>
                  </a:defRPr>
                </a:pPr>
                <a:endParaRPr sz="1600"/>
              </a:p>
            </p:txBody>
          </p:sp>
        </p:grpSp>
        <mc:AlternateContent xmlns:mc="http://schemas.openxmlformats.org/markup-compatibility/2006" xmlns:a14="http://schemas.microsoft.com/office/drawing/2010/main">
          <mc:Choice Requires="a14">
            <p:sp>
              <p:nvSpPr>
                <p:cNvPr id="41" name="Rectangle 40"/>
                <p:cNvSpPr/>
                <p:nvPr/>
              </p:nvSpPr>
              <p:spPr>
                <a:xfrm>
                  <a:off x="1967741" y="4755110"/>
                  <a:ext cx="1675051" cy="108788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altLang="zh-CN" sz="4167" i="1" dirty="0">
                            <a:solidFill>
                              <a:schemeClr val="tx1"/>
                            </a:solidFill>
                            <a:latin typeface="Cambria Math" panose="02040503050406030204" pitchFamily="18" charset="0"/>
                          </a:rPr>
                          <m:t>G</m:t>
                        </m:r>
                      </m:oMath>
                    </m:oMathPara>
                  </a14:m>
                  <a:endParaRPr lang="en-US" sz="4167" dirty="0">
                    <a:solidFill>
                      <a:schemeClr val="tx1"/>
                    </a:solidFill>
                  </a:endParaRPr>
                </a:p>
              </p:txBody>
            </p:sp>
          </mc:Choice>
          <mc:Fallback xmlns="">
            <p:sp>
              <p:nvSpPr>
                <p:cNvPr id="41" name="Rectangle 40"/>
                <p:cNvSpPr>
                  <a:spLocks noRot="1" noChangeAspect="1" noMove="1" noResize="1" noEditPoints="1" noAdjustHandles="1" noChangeArrowheads="1" noChangeShapeType="1" noTextEdit="1"/>
                </p:cNvSpPr>
                <p:nvPr/>
              </p:nvSpPr>
              <p:spPr>
                <a:xfrm>
                  <a:off x="1967741" y="4755110"/>
                  <a:ext cx="1675051" cy="1087881"/>
                </a:xfrm>
                <a:prstGeom prst="rect">
                  <a:avLst/>
                </a:prstGeom>
                <a:blipFill>
                  <a:blip r:embed="rId9"/>
                  <a:stretch>
                    <a:fillRect/>
                  </a:stretch>
                </a:blipFill>
                <a:ln w="28575">
                  <a:solidFill>
                    <a:schemeClr val="tx1"/>
                  </a:solidFill>
                </a:ln>
              </p:spPr>
              <p:txBody>
                <a:bodyPr/>
                <a:lstStyle/>
                <a:p>
                  <a:r>
                    <a:rPr lang="en-US">
                      <a:noFill/>
                    </a:rPr>
                    <a:t> </a:t>
                  </a:r>
                </a:p>
              </p:txBody>
            </p:sp>
          </mc:Fallback>
        </mc:AlternateContent>
      </p:grpSp>
      <p:sp>
        <p:nvSpPr>
          <p:cNvPr id="4" name="TextBox 3"/>
          <p:cNvSpPr txBox="1"/>
          <p:nvPr/>
        </p:nvSpPr>
        <p:spPr>
          <a:xfrm>
            <a:off x="609600" y="23360"/>
            <a:ext cx="3175869" cy="461665"/>
          </a:xfrm>
          <a:prstGeom prst="rect">
            <a:avLst/>
          </a:prstGeom>
          <a:noFill/>
        </p:spPr>
        <p:txBody>
          <a:bodyPr wrap="none" rtlCol="0">
            <a:spAutoFit/>
          </a:bodyPr>
          <a:lstStyle/>
          <a:p>
            <a:r>
              <a:rPr lang="en-US" sz="2400" b="1" dirty="0"/>
              <a:t>Objective 1: L1 Loss</a:t>
            </a:r>
          </a:p>
        </p:txBody>
      </p:sp>
      <p:pic>
        <p:nvPicPr>
          <p:cNvPr id="53" name="L1cGAN_106_AB.jpg"/>
          <p:cNvPicPr>
            <a:picLocks noChangeAspect="1"/>
          </p:cNvPicPr>
          <p:nvPr/>
        </p:nvPicPr>
        <p:blipFill>
          <a:blip r:embed="rId10"/>
          <a:stretch>
            <a:fillRect/>
          </a:stretch>
        </p:blipFill>
        <p:spPr>
          <a:xfrm>
            <a:off x="4347282" y="1346980"/>
            <a:ext cx="1694141" cy="1436666"/>
          </a:xfrm>
          <a:prstGeom prst="rect">
            <a:avLst/>
          </a:prstGeom>
          <a:ln w="19050" cap="flat">
            <a:solidFill>
              <a:schemeClr val="tx1"/>
            </a:solidFill>
            <a:miter lim="400000"/>
          </a:ln>
          <a:effectLst/>
        </p:spPr>
      </p:pic>
      <p:sp>
        <p:nvSpPr>
          <p:cNvPr id="2" name="TextBox 1"/>
          <p:cNvSpPr txBox="1"/>
          <p:nvPr/>
        </p:nvSpPr>
        <p:spPr>
          <a:xfrm flipH="1">
            <a:off x="6547411" y="2629904"/>
            <a:ext cx="2240281" cy="646331"/>
          </a:xfrm>
          <a:prstGeom prst="rect">
            <a:avLst/>
          </a:prstGeom>
          <a:noFill/>
        </p:spPr>
        <p:txBody>
          <a:bodyPr wrap="square" rtlCol="0">
            <a:spAutoFit/>
          </a:bodyPr>
          <a:lstStyle/>
          <a:p>
            <a:r>
              <a:rPr lang="en-US" dirty="0"/>
              <a:t>Sum absolute RGB difference</a:t>
            </a:r>
          </a:p>
        </p:txBody>
      </p:sp>
      <mc:AlternateContent xmlns:mc="http://schemas.openxmlformats.org/markup-compatibility/2006" xmlns:a14="http://schemas.microsoft.com/office/drawing/2010/main">
        <mc:Choice Requires="a14">
          <p:sp>
            <p:nvSpPr>
              <p:cNvPr id="5" name="Rectangle 4"/>
              <p:cNvSpPr/>
              <p:nvPr/>
            </p:nvSpPr>
            <p:spPr>
              <a:xfrm>
                <a:off x="5003049" y="4582180"/>
                <a:ext cx="490584"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i="1">
                          <a:latin typeface="Cambria Math" panose="02040503050406030204" pitchFamily="18" charset="0"/>
                        </a:rPr>
                        <m:t>𝑦</m:t>
                      </m:r>
                    </m:oMath>
                  </m:oMathPara>
                </a14:m>
                <a:endParaRPr lang="en-US" sz="2800" dirty="0"/>
              </a:p>
            </p:txBody>
          </p:sp>
        </mc:Choice>
        <mc:Fallback xmlns="">
          <p:sp>
            <p:nvSpPr>
              <p:cNvPr id="5" name="Rectangle 4"/>
              <p:cNvSpPr>
                <a:spLocks noRot="1" noChangeAspect="1" noMove="1" noResize="1" noEditPoints="1" noAdjustHandles="1" noChangeArrowheads="1" noChangeShapeType="1" noTextEdit="1"/>
              </p:cNvSpPr>
              <p:nvPr/>
            </p:nvSpPr>
            <p:spPr>
              <a:xfrm>
                <a:off x="5003049" y="4582180"/>
                <a:ext cx="490584" cy="523220"/>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64243341"/>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L1 objective tends to produce slightly blurry results</a:t>
            </a:r>
          </a:p>
        </p:txBody>
      </p:sp>
      <p:sp>
        <p:nvSpPr>
          <p:cNvPr id="5" name="Content Placeholder 4"/>
          <p:cNvSpPr>
            <a:spLocks noGrp="1"/>
          </p:cNvSpPr>
          <p:nvPr>
            <p:ph idx="1"/>
          </p:nvPr>
        </p:nvSpPr>
        <p:spPr/>
        <p:txBody>
          <a:bodyPr/>
          <a:lstStyle/>
          <a:p>
            <a:endParaRPr lang="en-US"/>
          </a:p>
        </p:txBody>
      </p:sp>
      <p:pic>
        <p:nvPicPr>
          <p:cNvPr id="8" name="Picture 7"/>
          <p:cNvPicPr>
            <a:picLocks noChangeAspect="1"/>
          </p:cNvPicPr>
          <p:nvPr/>
        </p:nvPicPr>
        <p:blipFill rotWithShape="1">
          <a:blip r:embed="rId2"/>
          <a:srcRect b="32317"/>
          <a:stretch/>
        </p:blipFill>
        <p:spPr>
          <a:xfrm>
            <a:off x="228600" y="990600"/>
            <a:ext cx="7790851" cy="5486400"/>
          </a:xfrm>
          <a:prstGeom prst="rect">
            <a:avLst/>
          </a:prstGeom>
        </p:spPr>
      </p:pic>
    </p:spTree>
    <p:extLst>
      <p:ext uri="{BB962C8B-B14F-4D97-AF65-F5344CB8AC3E}">
        <p14:creationId xmlns:p14="http://schemas.microsoft.com/office/powerpoint/2010/main" val="6940629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B5B171D9-A66D-4927-B3C1-33E0A232E74C}"/>
                  </a:ext>
                </a:extLst>
              </p:cNvPr>
              <p:cNvSpPr txBox="1"/>
              <p:nvPr/>
            </p:nvSpPr>
            <p:spPr>
              <a:xfrm>
                <a:off x="-384719" y="5616024"/>
                <a:ext cx="11521279" cy="6236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unc>
                        <m:funcPr>
                          <m:ctrlPr>
                            <a:rPr lang="en-US" sz="3200" i="1" smtClean="0">
                              <a:latin typeface="Cambria Math" panose="02040503050406030204" pitchFamily="18" charset="0"/>
                            </a:rPr>
                          </m:ctrlPr>
                        </m:funcPr>
                        <m:fName>
                          <m:r>
                            <a:rPr lang="en-US" sz="3200" i="1">
                              <a:latin typeface="Cambria Math" panose="02040503050406030204" pitchFamily="18" charset="0"/>
                            </a:rPr>
                            <m:t>𝐿</m:t>
                          </m:r>
                          <m:r>
                            <a:rPr lang="en-US" sz="3200" i="1" baseline="-25000">
                              <a:latin typeface="Cambria Math" panose="02040503050406030204" pitchFamily="18" charset="0"/>
                            </a:rPr>
                            <m:t>𝐺𝐴𝑁</m:t>
                          </m:r>
                          <m:d>
                            <m:dPr>
                              <m:ctrlPr>
                                <a:rPr lang="en-US" sz="3200" i="1">
                                  <a:latin typeface="Cambria Math" panose="02040503050406030204" pitchFamily="18" charset="0"/>
                                </a:rPr>
                              </m:ctrlPr>
                            </m:dPr>
                            <m:e>
                              <m:r>
                                <m:rPr>
                                  <m:sty m:val="p"/>
                                </m:rPr>
                                <a:rPr lang="en-US" sz="3200">
                                  <a:latin typeface="Cambria Math" panose="02040503050406030204" pitchFamily="18" charset="0"/>
                                </a:rPr>
                                <m:t>G</m:t>
                              </m:r>
                              <m:r>
                                <a:rPr lang="en-US" sz="3200">
                                  <a:latin typeface="Cambria Math" panose="02040503050406030204" pitchFamily="18" charset="0"/>
                                </a:rPr>
                                <m:t>,</m:t>
                              </m:r>
                              <m:r>
                                <m:rPr>
                                  <m:sty m:val="p"/>
                                </m:rPr>
                                <a:rPr lang="en-US" sz="3200">
                                  <a:latin typeface="Cambria Math" panose="02040503050406030204" pitchFamily="18" charset="0"/>
                                </a:rPr>
                                <m:t>D</m:t>
                              </m:r>
                            </m:e>
                          </m:d>
                        </m:fName>
                        <m:e>
                          <m:r>
                            <a:rPr lang="en-US" sz="3200" b="0" i="1" smtClean="0">
                              <a:latin typeface="Cambria Math" panose="02040503050406030204" pitchFamily="18" charset="0"/>
                            </a:rPr>
                            <m:t>=</m:t>
                          </m:r>
                          <m:func>
                            <m:funcPr>
                              <m:ctrlPr>
                                <a:rPr lang="en-US" sz="3200" i="1">
                                  <a:latin typeface="Cambria Math" panose="02040503050406030204" pitchFamily="18" charset="0"/>
                                </a:rPr>
                              </m:ctrlPr>
                            </m:funcPr>
                            <m:fName>
                              <m:sSub>
                                <m:sSubPr>
                                  <m:ctrlPr>
                                    <a:rPr lang="en-US" sz="3200" i="1">
                                      <a:latin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𝔼</m:t>
                                  </m:r>
                                </m:e>
                                <m:sub>
                                  <m:r>
                                    <a:rPr lang="en-US" sz="3200" i="1">
                                      <a:latin typeface="Cambria Math" charset="0"/>
                                      <a:ea typeface="Cambria Math" panose="02040503050406030204" pitchFamily="18" charset="0"/>
                                    </a:rPr>
                                    <m:t>𝑥</m:t>
                                  </m:r>
                                  <m:r>
                                    <a:rPr lang="en-US" sz="3200" i="1">
                                      <a:latin typeface="Cambria Math" panose="02040503050406030204" pitchFamily="18" charset="0"/>
                                    </a:rPr>
                                    <m:t>,</m:t>
                                  </m:r>
                                  <m:r>
                                    <a:rPr lang="en-US" sz="3200" i="1">
                                      <a:latin typeface="Cambria Math" charset="0"/>
                                    </a:rPr>
                                    <m:t>𝑦</m:t>
                                  </m:r>
                                </m:sub>
                              </m:sSub>
                              <m:d>
                                <m:dPr>
                                  <m:begChr m:val="["/>
                                  <m:endChr m:val="]"/>
                                  <m:ctrlPr>
                                    <a:rPr lang="en-US" sz="3200" i="1">
                                      <a:latin typeface="Cambria Math" panose="02040503050406030204" pitchFamily="18" charset="0"/>
                                    </a:rPr>
                                  </m:ctrlPr>
                                </m:dPr>
                                <m:e>
                                  <m:func>
                                    <m:funcPr>
                                      <m:ctrlPr>
                                        <a:rPr lang="en-US" sz="3200" i="1">
                                          <a:latin typeface="Cambria Math" panose="02040503050406030204" pitchFamily="18" charset="0"/>
                                        </a:rPr>
                                      </m:ctrlPr>
                                    </m:funcPr>
                                    <m:fName>
                                      <m:r>
                                        <m:rPr>
                                          <m:sty m:val="p"/>
                                        </m:rPr>
                                        <a:rPr lang="en-US" sz="3200">
                                          <a:latin typeface="Cambria Math" panose="02040503050406030204" pitchFamily="18" charset="0"/>
                                        </a:rPr>
                                        <m:t>log</m:t>
                                      </m:r>
                                    </m:fName>
                                    <m:e>
                                      <m:r>
                                        <a:rPr lang="en-US" sz="3200" i="1">
                                          <a:latin typeface="Cambria Math" panose="02040503050406030204" pitchFamily="18" charset="0"/>
                                        </a:rPr>
                                        <m:t>𝐷</m:t>
                                      </m:r>
                                      <m:r>
                                        <a:rPr lang="en-US" sz="3200" i="1">
                                          <a:latin typeface="Cambria Math" panose="02040503050406030204" pitchFamily="18" charset="0"/>
                                        </a:rPr>
                                        <m:t>(</m:t>
                                      </m:r>
                                      <m:r>
                                        <a:rPr lang="en-US" sz="3200" i="1">
                                          <a:latin typeface="Cambria Math" charset="0"/>
                                        </a:rPr>
                                        <m:t>𝑥</m:t>
                                      </m:r>
                                      <m:r>
                                        <a:rPr lang="en-US" sz="3200" i="1">
                                          <a:latin typeface="Cambria Math" charset="0"/>
                                        </a:rPr>
                                        <m:t>, </m:t>
                                      </m:r>
                                      <m:r>
                                        <a:rPr lang="en-US" sz="3200" i="1">
                                          <a:latin typeface="Cambria Math" panose="02040503050406030204" pitchFamily="18" charset="0"/>
                                        </a:rPr>
                                        <m:t>𝐺</m:t>
                                      </m:r>
                                      <m:d>
                                        <m:dPr>
                                          <m:ctrlPr>
                                            <a:rPr lang="en-US" sz="3200" i="1">
                                              <a:latin typeface="Cambria Math" panose="02040503050406030204" pitchFamily="18" charset="0"/>
                                            </a:rPr>
                                          </m:ctrlPr>
                                        </m:dPr>
                                        <m:e>
                                          <m:r>
                                            <a:rPr lang="en-US" sz="3200" i="1">
                                              <a:latin typeface="Cambria Math" charset="0"/>
                                            </a:rPr>
                                            <m:t>𝑥</m:t>
                                          </m:r>
                                        </m:e>
                                      </m:d>
                                      <m:r>
                                        <a:rPr lang="en-US" sz="3200" i="1">
                                          <a:latin typeface="Cambria Math" panose="02040503050406030204" pitchFamily="18" charset="0"/>
                                        </a:rPr>
                                        <m:t>)</m:t>
                                      </m:r>
                                    </m:e>
                                  </m:func>
                                  <m:r>
                                    <a:rPr lang="en-US" sz="3200" i="1">
                                      <a:latin typeface="Cambria Math" panose="02040503050406030204" pitchFamily="18" charset="0"/>
                                    </a:rPr>
                                    <m:t>+</m:t>
                                  </m:r>
                                  <m:func>
                                    <m:funcPr>
                                      <m:ctrlPr>
                                        <a:rPr lang="en-US" sz="3200" i="1">
                                          <a:latin typeface="Cambria Math" panose="02040503050406030204" pitchFamily="18" charset="0"/>
                                        </a:rPr>
                                      </m:ctrlPr>
                                    </m:funcPr>
                                    <m:fName>
                                      <m:r>
                                        <m:rPr>
                                          <m:sty m:val="p"/>
                                        </m:rPr>
                                        <a:rPr lang="en-US" sz="3200">
                                          <a:latin typeface="Cambria Math" panose="02040503050406030204" pitchFamily="18" charset="0"/>
                                        </a:rPr>
                                        <m:t>log</m:t>
                                      </m:r>
                                    </m:fName>
                                    <m:e>
                                      <m:r>
                                        <a:rPr lang="en-US" sz="3200" i="1">
                                          <a:latin typeface="Cambria Math" panose="02040503050406030204" pitchFamily="18" charset="0"/>
                                        </a:rPr>
                                        <m:t>(1−</m:t>
                                      </m:r>
                                      <m:r>
                                        <a:rPr lang="en-US" sz="3200" i="1">
                                          <a:latin typeface="Cambria Math" panose="02040503050406030204" pitchFamily="18" charset="0"/>
                                        </a:rPr>
                                        <m:t>𝐷</m:t>
                                      </m:r>
                                      <m:d>
                                        <m:dPr>
                                          <m:ctrlPr>
                                            <a:rPr lang="en-US" sz="3200" i="1">
                                              <a:latin typeface="Cambria Math" panose="02040503050406030204" pitchFamily="18" charset="0"/>
                                            </a:rPr>
                                          </m:ctrlPr>
                                        </m:dPr>
                                        <m:e>
                                          <m:r>
                                            <a:rPr lang="en-US" sz="3200" i="1">
                                              <a:latin typeface="Cambria Math" charset="0"/>
                                            </a:rPr>
                                            <m:t>𝑥</m:t>
                                          </m:r>
                                          <m:r>
                                            <a:rPr lang="en-US" sz="3200" i="1">
                                              <a:latin typeface="Cambria Math" charset="0"/>
                                            </a:rPr>
                                            <m:t>, </m:t>
                                          </m:r>
                                          <m:r>
                                            <a:rPr lang="en-US" sz="3200" i="1">
                                              <a:latin typeface="Cambria Math" charset="0"/>
                                            </a:rPr>
                                            <m:t>𝑦</m:t>
                                          </m:r>
                                        </m:e>
                                      </m:d>
                                      <m:r>
                                        <a:rPr lang="en-US" sz="3200" i="1">
                                          <a:latin typeface="Cambria Math" panose="02040503050406030204" pitchFamily="18" charset="0"/>
                                        </a:rPr>
                                        <m:t>)</m:t>
                                      </m:r>
                                    </m:e>
                                  </m:func>
                                </m:e>
                              </m:d>
                            </m:fName>
                            <m:e/>
                          </m:func>
                        </m:e>
                      </m:func>
                    </m:oMath>
                  </m:oMathPara>
                </a14:m>
                <a:endParaRPr lang="en-US" sz="3200" dirty="0"/>
              </a:p>
            </p:txBody>
          </p:sp>
        </mc:Choice>
        <mc:Fallback xmlns="">
          <p:sp>
            <p:nvSpPr>
              <p:cNvPr id="54" name="TextBox 53">
                <a:extLst>
                  <a:ext uri="{FF2B5EF4-FFF2-40B4-BE49-F238E27FC236}">
                    <a16:creationId xmlns:a16="http://schemas.microsoft.com/office/drawing/2014/main" id="{B5B171D9-A66D-4927-B3C1-33E0A232E74C}"/>
                  </a:ext>
                </a:extLst>
              </p:cNvPr>
              <p:cNvSpPr txBox="1">
                <a:spLocks noRot="1" noChangeAspect="1" noMove="1" noResize="1" noEditPoints="1" noAdjustHandles="1" noChangeArrowheads="1" noChangeShapeType="1" noTextEdit="1"/>
              </p:cNvSpPr>
              <p:nvPr/>
            </p:nvSpPr>
            <p:spPr>
              <a:xfrm>
                <a:off x="-384719" y="5616024"/>
                <a:ext cx="11521279" cy="623632"/>
              </a:xfrm>
              <a:prstGeom prst="rect">
                <a:avLst/>
              </a:prstGeom>
              <a:blipFill>
                <a:blip r:embed="rId3"/>
                <a:stretch>
                  <a:fillRect/>
                </a:stretch>
              </a:blipFill>
            </p:spPr>
            <p:txBody>
              <a:bodyPr/>
              <a:lstStyle/>
              <a:p>
                <a:r>
                  <a:rPr lang="en-US">
                    <a:noFill/>
                  </a:rPr>
                  <a:t> </a:t>
                </a:r>
              </a:p>
            </p:txBody>
          </p:sp>
        </mc:Fallback>
      </mc:AlternateContent>
      <p:sp>
        <p:nvSpPr>
          <p:cNvPr id="3800" name="Shape 3800"/>
          <p:cNvSpPr/>
          <p:nvPr/>
        </p:nvSpPr>
        <p:spPr>
          <a:xfrm>
            <a:off x="5334000" y="4691251"/>
            <a:ext cx="41921" cy="897812"/>
          </a:xfrm>
          <a:prstGeom prst="line">
            <a:avLst/>
          </a:prstGeom>
          <a:ln w="101600">
            <a:solidFill>
              <a:srgbClr val="FF0000"/>
            </a:solidFill>
            <a:prstDash val="sysDot"/>
            <a:miter lim="400000"/>
            <a:tailEnd type="triangle"/>
          </a:ln>
        </p:spPr>
        <p:txBody>
          <a:bodyPr lIns="35718" tIns="35718" rIns="35718" bIns="35718" anchor="ctr"/>
          <a:lstStyle/>
          <a:p>
            <a:pPr>
              <a:defRPr sz="3200"/>
            </a:pPr>
            <a:endParaRPr sz="1600"/>
          </a:p>
        </p:txBody>
      </p:sp>
      <p:sp>
        <p:nvSpPr>
          <p:cNvPr id="3801" name="Shape 3801"/>
          <p:cNvSpPr/>
          <p:nvPr/>
        </p:nvSpPr>
        <p:spPr>
          <a:xfrm>
            <a:off x="5923742" y="4716716"/>
            <a:ext cx="1889123" cy="965261"/>
          </a:xfrm>
          <a:prstGeom prst="line">
            <a:avLst/>
          </a:prstGeom>
          <a:ln w="101600">
            <a:solidFill>
              <a:srgbClr val="00B050"/>
            </a:solidFill>
            <a:prstDash val="sysDot"/>
            <a:miter lim="400000"/>
            <a:tailEnd type="triangle"/>
          </a:ln>
        </p:spPr>
        <p:txBody>
          <a:bodyPr lIns="35718" tIns="35718" rIns="35718" bIns="35718" anchor="ctr"/>
          <a:lstStyle/>
          <a:p>
            <a:pPr>
              <a:defRPr sz="3200"/>
            </a:pPr>
            <a:endParaRPr sz="1600"/>
          </a:p>
        </p:txBody>
      </p:sp>
      <p:sp>
        <p:nvSpPr>
          <p:cNvPr id="52" name="Shape 3585"/>
          <p:cNvSpPr/>
          <p:nvPr/>
        </p:nvSpPr>
        <p:spPr>
          <a:xfrm>
            <a:off x="2173727" y="2009518"/>
            <a:ext cx="1997187" cy="1"/>
          </a:xfrm>
          <a:prstGeom prst="line">
            <a:avLst/>
          </a:prstGeom>
          <a:ln w="38100">
            <a:solidFill>
              <a:srgbClr val="000000"/>
            </a:solidFill>
            <a:miter lim="400000"/>
            <a:tailEnd type="stealth"/>
          </a:ln>
        </p:spPr>
        <p:txBody>
          <a:bodyPr lIns="35718" tIns="35718" rIns="35718" bIns="35718" anchor="ctr"/>
          <a:lstStyle/>
          <a:p>
            <a:pPr>
              <a:defRPr sz="3200"/>
            </a:pPr>
            <a:endParaRPr sz="1600"/>
          </a:p>
        </p:txBody>
      </p:sp>
      <p:pic>
        <p:nvPicPr>
          <p:cNvPr id="38" name="pasted-image-enhanc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3788" y="1198038"/>
            <a:ext cx="1629110" cy="1629110"/>
          </a:xfrm>
          <a:prstGeom prst="rect">
            <a:avLst/>
          </a:prstGeom>
          <a:ln w="25400">
            <a:solidFill>
              <a:srgbClr val="000000"/>
            </a:solidFill>
            <a:miter lim="400000"/>
          </a:ln>
        </p:spPr>
      </p:pic>
      <p:pic>
        <p:nvPicPr>
          <p:cNvPr id="51" name="pasted-image-enhance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3788" y="1198038"/>
            <a:ext cx="1629110" cy="1629110"/>
          </a:xfrm>
          <a:prstGeom prst="rect">
            <a:avLst/>
          </a:prstGeom>
          <a:ln w="25400">
            <a:solidFill>
              <a:srgbClr val="000000"/>
            </a:solidFill>
            <a:miter lim="400000"/>
          </a:ln>
        </p:spPr>
      </p:pic>
      <p:sp>
        <p:nvSpPr>
          <p:cNvPr id="3806" name="Shape 3806"/>
          <p:cNvSpPr/>
          <p:nvPr/>
        </p:nvSpPr>
        <p:spPr>
          <a:xfrm>
            <a:off x="8803600" y="2727178"/>
            <a:ext cx="1424525" cy="540296"/>
          </a:xfrm>
          <a:prstGeom prst="rect">
            <a:avLst/>
          </a:prstGeom>
          <a:ln w="12700">
            <a:miter lim="400000"/>
          </a:ln>
          <a:extLst>
            <a:ext uri="{C572A759-6A51-4108-AA02-DFA0A04FC94B}">
              <ma14:wrappingTextBoxFlag xmlns="" xmlns:ma14="http://schemas.microsoft.com/office/mac/drawingml/2011/main" val="1"/>
            </a:ext>
          </a:extLst>
        </p:spPr>
        <p:txBody>
          <a:bodyPr lIns="35718" tIns="35718" rIns="35718" bIns="35718" anchor="ctr"/>
          <a:lstStyle/>
          <a:p>
            <a:pPr>
              <a:defRPr sz="6000"/>
            </a:pPr>
            <a:r>
              <a:rPr sz="3333" dirty="0">
                <a:latin typeface="+mj-lt"/>
              </a:rPr>
              <a:t>real or fake </a:t>
            </a:r>
            <a:r>
              <a:rPr sz="3333" b="1" i="1" dirty="0">
                <a:latin typeface="+mj-lt"/>
                <a:ea typeface="Helvetica"/>
                <a:cs typeface="Helvetica"/>
                <a:sym typeface="Helvetica"/>
              </a:rPr>
              <a:t>pair</a:t>
            </a:r>
            <a:r>
              <a:rPr sz="3333" i="1" dirty="0">
                <a:latin typeface="+mj-lt"/>
                <a:ea typeface="Helvetica"/>
                <a:cs typeface="Helvetica"/>
                <a:sym typeface="Helvetica"/>
              </a:rPr>
              <a:t> </a:t>
            </a:r>
            <a:r>
              <a:rPr sz="3333" dirty="0">
                <a:latin typeface="+mj-lt"/>
              </a:rPr>
              <a:t>?</a:t>
            </a:r>
          </a:p>
        </p:txBody>
      </p:sp>
      <p:sp>
        <p:nvSpPr>
          <p:cNvPr id="3827" name="Shape 3827"/>
          <p:cNvSpPr/>
          <p:nvPr/>
        </p:nvSpPr>
        <p:spPr>
          <a:xfrm>
            <a:off x="1337292" y="2913655"/>
            <a:ext cx="2856277" cy="781213"/>
          </a:xfrm>
          <a:custGeom>
            <a:avLst/>
            <a:gdLst/>
            <a:ahLst/>
            <a:cxnLst>
              <a:cxn ang="0">
                <a:pos x="wd2" y="hd2"/>
              </a:cxn>
              <a:cxn ang="5400000">
                <a:pos x="wd2" y="hd2"/>
              </a:cxn>
              <a:cxn ang="10800000">
                <a:pos x="wd2" y="hd2"/>
              </a:cxn>
              <a:cxn ang="16200000">
                <a:pos x="wd2" y="hd2"/>
              </a:cxn>
            </a:cxnLst>
            <a:rect l="0" t="0" r="r" b="b"/>
            <a:pathLst>
              <a:path w="21600" h="20511" extrusionOk="0">
                <a:moveTo>
                  <a:pt x="0" y="0"/>
                </a:moveTo>
                <a:cubicBezTo>
                  <a:pt x="2588" y="14810"/>
                  <a:pt x="9788" y="21600"/>
                  <a:pt x="21600" y="20369"/>
                </a:cubicBezTo>
              </a:path>
            </a:pathLst>
          </a:custGeom>
          <a:ln w="50800">
            <a:solidFill>
              <a:srgbClr val="000000"/>
            </a:solidFill>
            <a:custDash>
              <a:ds d="200000" sp="200000"/>
            </a:custDash>
            <a:miter lim="400000"/>
            <a:tailEnd type="stealth"/>
          </a:ln>
        </p:spPr>
        <p:txBody>
          <a:bodyPr/>
          <a:lstStyle/>
          <a:p>
            <a:endParaRPr sz="1450"/>
          </a:p>
        </p:txBody>
      </p:sp>
      <p:grpSp>
        <p:nvGrpSpPr>
          <p:cNvPr id="3812" name="Group 3812"/>
          <p:cNvGrpSpPr/>
          <p:nvPr/>
        </p:nvGrpSpPr>
        <p:grpSpPr>
          <a:xfrm rot="5400000">
            <a:off x="5458565" y="2819076"/>
            <a:ext cx="1760212" cy="157011"/>
            <a:chOff x="0" y="0"/>
            <a:chExt cx="3520423" cy="314020"/>
          </a:xfrm>
        </p:grpSpPr>
        <p:sp>
          <p:nvSpPr>
            <p:cNvPr id="3809" name="Shape 3809"/>
            <p:cNvSpPr/>
            <p:nvPr/>
          </p:nvSpPr>
          <p:spPr>
            <a:xfrm>
              <a:off x="0" y="26778"/>
              <a:ext cx="3520424" cy="1"/>
            </a:xfrm>
            <a:prstGeom prst="line">
              <a:avLst/>
            </a:prstGeom>
            <a:noFill/>
            <a:ln w="50800" cap="flat">
              <a:solidFill>
                <a:srgbClr val="000000"/>
              </a:solidFill>
              <a:prstDash val="solid"/>
              <a:miter lim="400000"/>
            </a:ln>
            <a:effectLst/>
          </p:spPr>
          <p:txBody>
            <a:bodyPr wrap="square" lIns="35718" tIns="35718" rIns="35718" bIns="35718" numCol="1" anchor="ctr">
              <a:noAutofit/>
            </a:bodyPr>
            <a:lstStyle/>
            <a:p>
              <a:pPr>
                <a:defRPr sz="3200"/>
              </a:pPr>
              <a:endParaRPr sz="1600"/>
            </a:p>
          </p:txBody>
        </p:sp>
        <p:sp>
          <p:nvSpPr>
            <p:cNvPr id="3810" name="Shape 3810"/>
            <p:cNvSpPr/>
            <p:nvPr/>
          </p:nvSpPr>
          <p:spPr>
            <a:xfrm flipH="1">
              <a:off x="22704" y="0"/>
              <a:ext cx="1" cy="314021"/>
            </a:xfrm>
            <a:prstGeom prst="line">
              <a:avLst/>
            </a:prstGeom>
            <a:noFill/>
            <a:ln w="50800" cap="flat">
              <a:solidFill>
                <a:srgbClr val="000000"/>
              </a:solidFill>
              <a:prstDash val="solid"/>
              <a:miter lim="400000"/>
            </a:ln>
            <a:effectLst/>
          </p:spPr>
          <p:txBody>
            <a:bodyPr wrap="square" lIns="35718" tIns="35718" rIns="35718" bIns="35718" numCol="1" anchor="ctr">
              <a:noAutofit/>
            </a:bodyPr>
            <a:lstStyle/>
            <a:p>
              <a:pPr>
                <a:defRPr sz="3200"/>
              </a:pPr>
              <a:endParaRPr sz="1600"/>
            </a:p>
          </p:txBody>
        </p:sp>
        <p:sp>
          <p:nvSpPr>
            <p:cNvPr id="3811" name="Shape 3811"/>
            <p:cNvSpPr/>
            <p:nvPr/>
          </p:nvSpPr>
          <p:spPr>
            <a:xfrm>
              <a:off x="3500345" y="28400"/>
              <a:ext cx="1" cy="257221"/>
            </a:xfrm>
            <a:prstGeom prst="line">
              <a:avLst/>
            </a:prstGeom>
            <a:noFill/>
            <a:ln w="50800" cap="flat">
              <a:solidFill>
                <a:srgbClr val="000000"/>
              </a:solidFill>
              <a:prstDash val="solid"/>
              <a:miter lim="400000"/>
            </a:ln>
            <a:effectLst/>
          </p:spPr>
          <p:txBody>
            <a:bodyPr wrap="square" lIns="35718" tIns="35718" rIns="35718" bIns="35718" numCol="1" anchor="ctr">
              <a:noAutofit/>
            </a:bodyPr>
            <a:lstStyle/>
            <a:p>
              <a:pPr>
                <a:defRPr sz="3200"/>
              </a:pPr>
              <a:endParaRPr sz="1600"/>
            </a:p>
          </p:txBody>
        </p:sp>
      </p:grpSp>
      <p:pic>
        <p:nvPicPr>
          <p:cNvPr id="3821" name="pasted-image-filtere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5822" y="2946399"/>
            <a:ext cx="1625601" cy="1625601"/>
          </a:xfrm>
          <a:prstGeom prst="rect">
            <a:avLst/>
          </a:prstGeom>
          <a:ln w="25400">
            <a:solidFill>
              <a:srgbClr val="000000"/>
            </a:solidFill>
            <a:miter lim="400000"/>
          </a:ln>
        </p:spPr>
      </p:pic>
      <mc:AlternateContent xmlns:mc="http://schemas.openxmlformats.org/markup-compatibility/2006" xmlns:a14="http://schemas.microsoft.com/office/drawing/2010/main">
        <mc:Choice Requires="a14">
          <p:sp>
            <p:nvSpPr>
              <p:cNvPr id="35" name="TextBox 34"/>
              <p:cNvSpPr txBox="1"/>
              <p:nvPr/>
            </p:nvSpPr>
            <p:spPr>
              <a:xfrm>
                <a:off x="875810" y="562146"/>
                <a:ext cx="510075" cy="60523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3333">
                          <a:latin typeface="Cambria Math" panose="02040503050406030204" pitchFamily="18" charset="0"/>
                        </a:rPr>
                        <m:t>x</m:t>
                      </m:r>
                    </m:oMath>
                  </m:oMathPara>
                </a14:m>
                <a:endParaRPr lang="en-US" sz="3333" dirty="0"/>
              </a:p>
            </p:txBody>
          </p:sp>
        </mc:Choice>
        <mc:Fallback xmlns="">
          <p:sp>
            <p:nvSpPr>
              <p:cNvPr id="35" name="TextBox 34"/>
              <p:cNvSpPr txBox="1">
                <a:spLocks noRot="1" noChangeAspect="1" noMove="1" noResize="1" noEditPoints="1" noAdjustHandles="1" noChangeArrowheads="1" noChangeShapeType="1" noTextEdit="1"/>
              </p:cNvSpPr>
              <p:nvPr/>
            </p:nvSpPr>
            <p:spPr>
              <a:xfrm>
                <a:off x="875810" y="562146"/>
                <a:ext cx="510075" cy="60523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4678809" y="562146"/>
                <a:ext cx="1127232" cy="60523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3333">
                          <a:latin typeface="Cambria Math" panose="02040503050406030204" pitchFamily="18" charset="0"/>
                        </a:rPr>
                        <m:t>G</m:t>
                      </m:r>
                      <m:r>
                        <a:rPr lang="en-US" sz="3333">
                          <a:latin typeface="Cambria Math" panose="02040503050406030204" pitchFamily="18" charset="0"/>
                        </a:rPr>
                        <m:t>(</m:t>
                      </m:r>
                      <m:r>
                        <m:rPr>
                          <m:sty m:val="p"/>
                        </m:rPr>
                        <a:rPr lang="en-US" sz="3333">
                          <a:latin typeface="Cambria Math" panose="02040503050406030204" pitchFamily="18" charset="0"/>
                        </a:rPr>
                        <m:t>x</m:t>
                      </m:r>
                      <m:r>
                        <a:rPr lang="en-US" sz="3333">
                          <a:latin typeface="Cambria Math" panose="02040503050406030204" pitchFamily="18" charset="0"/>
                        </a:rPr>
                        <m:t>)</m:t>
                      </m:r>
                    </m:oMath>
                  </m:oMathPara>
                </a14:m>
                <a:endParaRPr lang="en-US" sz="3333" dirty="0"/>
              </a:p>
            </p:txBody>
          </p:sp>
        </mc:Choice>
        <mc:Fallback xmlns="">
          <p:sp>
            <p:nvSpPr>
              <p:cNvPr id="36" name="TextBox 35"/>
              <p:cNvSpPr txBox="1">
                <a:spLocks noRot="1" noChangeAspect="1" noMove="1" noResize="1" noEditPoints="1" noAdjustHandles="1" noChangeArrowheads="1" noChangeShapeType="1" noTextEdit="1"/>
              </p:cNvSpPr>
              <p:nvPr/>
            </p:nvSpPr>
            <p:spPr>
              <a:xfrm>
                <a:off x="4678809" y="562146"/>
                <a:ext cx="1127232" cy="605230"/>
              </a:xfrm>
              <a:prstGeom prst="rect">
                <a:avLst/>
              </a:prstGeom>
              <a:blipFill>
                <a:blip r:embed="rId8"/>
                <a:stretch>
                  <a:fillRect/>
                </a:stretch>
              </a:blipFill>
            </p:spPr>
            <p:txBody>
              <a:bodyPr/>
              <a:lstStyle/>
              <a:p>
                <a:r>
                  <a:rPr lang="en-US">
                    <a:noFill/>
                  </a:rPr>
                  <a:t> </a:t>
                </a:r>
              </a:p>
            </p:txBody>
          </p:sp>
        </mc:Fallback>
      </mc:AlternateContent>
      <p:pic>
        <p:nvPicPr>
          <p:cNvPr id="37" name="pasted-image-filtere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5254" y="1197955"/>
            <a:ext cx="1625601" cy="1625601"/>
          </a:xfrm>
          <a:prstGeom prst="rect">
            <a:avLst/>
          </a:prstGeom>
          <a:ln w="25400">
            <a:solidFill>
              <a:srgbClr val="000000"/>
            </a:solidFill>
            <a:miter lim="400000"/>
          </a:ln>
        </p:spPr>
      </p:pic>
      <p:grpSp>
        <p:nvGrpSpPr>
          <p:cNvPr id="39" name="Group 38"/>
          <p:cNvGrpSpPr/>
          <p:nvPr/>
        </p:nvGrpSpPr>
        <p:grpSpPr>
          <a:xfrm>
            <a:off x="2660915" y="1324723"/>
            <a:ext cx="1022812" cy="1369591"/>
            <a:chOff x="1698576" y="4114800"/>
            <a:chExt cx="2232248" cy="2395642"/>
          </a:xfrm>
        </p:grpSpPr>
        <p:grpSp>
          <p:nvGrpSpPr>
            <p:cNvPr id="40" name="Group 39"/>
            <p:cNvGrpSpPr/>
            <p:nvPr/>
          </p:nvGrpSpPr>
          <p:grpSpPr>
            <a:xfrm>
              <a:off x="1698576" y="4114800"/>
              <a:ext cx="2232248" cy="2395642"/>
              <a:chOff x="2343849" y="5134736"/>
              <a:chExt cx="909648" cy="1349560"/>
            </a:xfrm>
          </p:grpSpPr>
          <p:sp>
            <p:nvSpPr>
              <p:cNvPr id="42" name="Shape 3567"/>
              <p:cNvSpPr/>
              <p:nvPr/>
            </p:nvSpPr>
            <p:spPr>
              <a:xfrm rot="10800000">
                <a:off x="2683219" y="5134736"/>
                <a:ext cx="230906" cy="1349560"/>
              </a:xfrm>
              <a:prstGeom prst="rect">
                <a:avLst/>
              </a:prstGeom>
              <a:solidFill>
                <a:srgbClr val="FFFFFF"/>
              </a:solidFill>
              <a:ln w="38100">
                <a:solidFill>
                  <a:srgbClr val="000000"/>
                </a:solidFill>
                <a:miter lim="400000"/>
              </a:ln>
            </p:spPr>
            <p:txBody>
              <a:bodyPr lIns="35718" tIns="35718" rIns="35718" bIns="35718" anchor="ctr"/>
              <a:lstStyle/>
              <a:p>
                <a:pPr>
                  <a:defRPr sz="3200">
                    <a:solidFill>
                      <a:srgbClr val="FFFFFF"/>
                    </a:solidFill>
                  </a:defRPr>
                </a:pPr>
                <a:endParaRPr sz="1600"/>
              </a:p>
            </p:txBody>
          </p:sp>
          <p:sp>
            <p:nvSpPr>
              <p:cNvPr id="43" name="Shape 3568"/>
              <p:cNvSpPr/>
              <p:nvPr/>
            </p:nvSpPr>
            <p:spPr>
              <a:xfrm rot="10800000">
                <a:off x="3022591" y="5134736"/>
                <a:ext cx="230906" cy="1349560"/>
              </a:xfrm>
              <a:prstGeom prst="rect">
                <a:avLst/>
              </a:prstGeom>
              <a:solidFill>
                <a:srgbClr val="FFFFFF"/>
              </a:solidFill>
              <a:ln w="38100">
                <a:solidFill>
                  <a:srgbClr val="000000"/>
                </a:solidFill>
                <a:miter lim="400000"/>
              </a:ln>
            </p:spPr>
            <p:txBody>
              <a:bodyPr lIns="35718" tIns="35718" rIns="35718" bIns="35718" anchor="ctr"/>
              <a:lstStyle/>
              <a:p>
                <a:pPr>
                  <a:defRPr sz="3200">
                    <a:solidFill>
                      <a:srgbClr val="FFFFFF"/>
                    </a:solidFill>
                  </a:defRPr>
                </a:pPr>
                <a:endParaRPr sz="1600"/>
              </a:p>
            </p:txBody>
          </p:sp>
          <p:sp>
            <p:nvSpPr>
              <p:cNvPr id="44" name="Shape 3569"/>
              <p:cNvSpPr/>
              <p:nvPr/>
            </p:nvSpPr>
            <p:spPr>
              <a:xfrm rot="10800000">
                <a:off x="2343849" y="5134736"/>
                <a:ext cx="230906" cy="1349560"/>
              </a:xfrm>
              <a:prstGeom prst="rect">
                <a:avLst/>
              </a:prstGeom>
              <a:solidFill>
                <a:srgbClr val="FFFFFF"/>
              </a:solidFill>
              <a:ln w="38100">
                <a:solidFill>
                  <a:srgbClr val="000000"/>
                </a:solidFill>
                <a:miter lim="400000"/>
              </a:ln>
            </p:spPr>
            <p:txBody>
              <a:bodyPr lIns="35718" tIns="35718" rIns="35718" bIns="35718" anchor="ctr"/>
              <a:lstStyle/>
              <a:p>
                <a:pPr>
                  <a:defRPr sz="3200">
                    <a:solidFill>
                      <a:srgbClr val="FFFFFF"/>
                    </a:solidFill>
                  </a:defRPr>
                </a:pPr>
                <a:endParaRPr sz="1600"/>
              </a:p>
            </p:txBody>
          </p:sp>
        </p:grpSp>
        <mc:AlternateContent xmlns:mc="http://schemas.openxmlformats.org/markup-compatibility/2006" xmlns:a14="http://schemas.microsoft.com/office/drawing/2010/main">
          <mc:Choice Requires="a14">
            <p:sp>
              <p:nvSpPr>
                <p:cNvPr id="41" name="Rectangle 40"/>
                <p:cNvSpPr/>
                <p:nvPr/>
              </p:nvSpPr>
              <p:spPr>
                <a:xfrm>
                  <a:off x="1967741" y="4755110"/>
                  <a:ext cx="1675051" cy="108788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altLang="zh-CN" sz="4167" i="1" dirty="0">
                            <a:solidFill>
                              <a:schemeClr val="tx1"/>
                            </a:solidFill>
                            <a:latin typeface="Cambria Math" panose="02040503050406030204" pitchFamily="18" charset="0"/>
                          </a:rPr>
                          <m:t>G</m:t>
                        </m:r>
                      </m:oMath>
                    </m:oMathPara>
                  </a14:m>
                  <a:endParaRPr lang="en-US" sz="4167" dirty="0">
                    <a:solidFill>
                      <a:schemeClr val="tx1"/>
                    </a:solidFill>
                  </a:endParaRPr>
                </a:p>
              </p:txBody>
            </p:sp>
          </mc:Choice>
          <mc:Fallback xmlns="">
            <p:sp>
              <p:nvSpPr>
                <p:cNvPr id="41" name="Rectangle 40"/>
                <p:cNvSpPr>
                  <a:spLocks noRot="1" noChangeAspect="1" noMove="1" noResize="1" noEditPoints="1" noAdjustHandles="1" noChangeArrowheads="1" noChangeShapeType="1" noTextEdit="1"/>
                </p:cNvSpPr>
                <p:nvPr/>
              </p:nvSpPr>
              <p:spPr>
                <a:xfrm>
                  <a:off x="1967741" y="4755110"/>
                  <a:ext cx="1675051" cy="1087881"/>
                </a:xfrm>
                <a:prstGeom prst="rect">
                  <a:avLst/>
                </a:prstGeom>
                <a:blipFill>
                  <a:blip r:embed="rId9"/>
                  <a:stretch>
                    <a:fillRect/>
                  </a:stretch>
                </a:blipFill>
                <a:ln w="28575">
                  <a:solidFill>
                    <a:schemeClr val="tx1"/>
                  </a:solidFill>
                </a:ln>
              </p:spPr>
              <p:txBody>
                <a:bodyPr/>
                <a:lstStyle/>
                <a:p>
                  <a:r>
                    <a:rPr lang="en-US">
                      <a:noFill/>
                    </a:rPr>
                    <a:t> </a:t>
                  </a:r>
                </a:p>
              </p:txBody>
            </p:sp>
          </mc:Fallback>
        </mc:AlternateContent>
      </p:grpSp>
      <p:grpSp>
        <p:nvGrpSpPr>
          <p:cNvPr id="3" name="Group 2"/>
          <p:cNvGrpSpPr/>
          <p:nvPr/>
        </p:nvGrpSpPr>
        <p:grpSpPr>
          <a:xfrm>
            <a:off x="6684456" y="2251944"/>
            <a:ext cx="1997187" cy="1369591"/>
            <a:chOff x="8021347" y="1967235"/>
            <a:chExt cx="2396624" cy="1643509"/>
          </a:xfrm>
        </p:grpSpPr>
        <p:sp>
          <p:nvSpPr>
            <p:cNvPr id="3802" name="Shape 3802"/>
            <p:cNvSpPr/>
            <p:nvPr/>
          </p:nvSpPr>
          <p:spPr>
            <a:xfrm>
              <a:off x="8021347" y="2788989"/>
              <a:ext cx="2396624" cy="1"/>
            </a:xfrm>
            <a:prstGeom prst="line">
              <a:avLst/>
            </a:prstGeom>
            <a:ln w="38100">
              <a:solidFill>
                <a:srgbClr val="000000"/>
              </a:solidFill>
              <a:miter lim="400000"/>
              <a:tailEnd type="stealth"/>
            </a:ln>
          </p:spPr>
          <p:txBody>
            <a:bodyPr lIns="35718" tIns="35718" rIns="35718" bIns="35718" anchor="ctr"/>
            <a:lstStyle/>
            <a:p>
              <a:pPr>
                <a:defRPr sz="3200"/>
              </a:pPr>
              <a:endParaRPr sz="1600"/>
            </a:p>
          </p:txBody>
        </p:sp>
        <p:grpSp>
          <p:nvGrpSpPr>
            <p:cNvPr id="45" name="Group 44"/>
            <p:cNvGrpSpPr/>
            <p:nvPr/>
          </p:nvGrpSpPr>
          <p:grpSpPr>
            <a:xfrm>
              <a:off x="8605972" y="1967235"/>
              <a:ext cx="1227374" cy="1643509"/>
              <a:chOff x="1698576" y="4114800"/>
              <a:chExt cx="2232248" cy="2395642"/>
            </a:xfrm>
          </p:grpSpPr>
          <p:grpSp>
            <p:nvGrpSpPr>
              <p:cNvPr id="46" name="Group 45"/>
              <p:cNvGrpSpPr/>
              <p:nvPr/>
            </p:nvGrpSpPr>
            <p:grpSpPr>
              <a:xfrm>
                <a:off x="1698576" y="4114800"/>
                <a:ext cx="2232248" cy="2395642"/>
                <a:chOff x="2343849" y="5134736"/>
                <a:chExt cx="909648" cy="1349560"/>
              </a:xfrm>
            </p:grpSpPr>
            <p:sp>
              <p:nvSpPr>
                <p:cNvPr id="48" name="Shape 3567"/>
                <p:cNvSpPr/>
                <p:nvPr/>
              </p:nvSpPr>
              <p:spPr>
                <a:xfrm rot="10800000">
                  <a:off x="2683219" y="5134736"/>
                  <a:ext cx="230906" cy="1349560"/>
                </a:xfrm>
                <a:prstGeom prst="rect">
                  <a:avLst/>
                </a:prstGeom>
                <a:solidFill>
                  <a:srgbClr val="FFFFFF"/>
                </a:solidFill>
                <a:ln w="38100">
                  <a:solidFill>
                    <a:srgbClr val="000000"/>
                  </a:solidFill>
                  <a:miter lim="400000"/>
                </a:ln>
              </p:spPr>
              <p:txBody>
                <a:bodyPr lIns="35718" tIns="35718" rIns="35718" bIns="35718" anchor="ctr"/>
                <a:lstStyle/>
                <a:p>
                  <a:pPr>
                    <a:defRPr sz="3200">
                      <a:solidFill>
                        <a:srgbClr val="FFFFFF"/>
                      </a:solidFill>
                    </a:defRPr>
                  </a:pPr>
                  <a:endParaRPr sz="1600"/>
                </a:p>
              </p:txBody>
            </p:sp>
            <p:sp>
              <p:nvSpPr>
                <p:cNvPr id="49" name="Shape 3568"/>
                <p:cNvSpPr/>
                <p:nvPr/>
              </p:nvSpPr>
              <p:spPr>
                <a:xfrm rot="10800000">
                  <a:off x="3022591" y="5134736"/>
                  <a:ext cx="230906" cy="1349560"/>
                </a:xfrm>
                <a:prstGeom prst="rect">
                  <a:avLst/>
                </a:prstGeom>
                <a:solidFill>
                  <a:srgbClr val="FFFFFF"/>
                </a:solidFill>
                <a:ln w="38100">
                  <a:solidFill>
                    <a:srgbClr val="000000"/>
                  </a:solidFill>
                  <a:miter lim="400000"/>
                </a:ln>
              </p:spPr>
              <p:txBody>
                <a:bodyPr lIns="35718" tIns="35718" rIns="35718" bIns="35718" anchor="ctr"/>
                <a:lstStyle/>
                <a:p>
                  <a:pPr>
                    <a:defRPr sz="3200">
                      <a:solidFill>
                        <a:srgbClr val="FFFFFF"/>
                      </a:solidFill>
                    </a:defRPr>
                  </a:pPr>
                  <a:endParaRPr sz="1600"/>
                </a:p>
              </p:txBody>
            </p:sp>
            <p:sp>
              <p:nvSpPr>
                <p:cNvPr id="50" name="Shape 3569"/>
                <p:cNvSpPr/>
                <p:nvPr/>
              </p:nvSpPr>
              <p:spPr>
                <a:xfrm rot="10800000">
                  <a:off x="2343849" y="5134736"/>
                  <a:ext cx="230906" cy="1349560"/>
                </a:xfrm>
                <a:prstGeom prst="rect">
                  <a:avLst/>
                </a:prstGeom>
                <a:solidFill>
                  <a:srgbClr val="FFFFFF"/>
                </a:solidFill>
                <a:ln w="38100">
                  <a:solidFill>
                    <a:srgbClr val="000000"/>
                  </a:solidFill>
                  <a:miter lim="400000"/>
                </a:ln>
              </p:spPr>
              <p:txBody>
                <a:bodyPr lIns="35718" tIns="35718" rIns="35718" bIns="35718" anchor="ctr"/>
                <a:lstStyle/>
                <a:p>
                  <a:pPr>
                    <a:defRPr sz="3200">
                      <a:solidFill>
                        <a:srgbClr val="FFFFFF"/>
                      </a:solidFill>
                    </a:defRPr>
                  </a:pPr>
                  <a:endParaRPr sz="1600"/>
                </a:p>
              </p:txBody>
            </p:sp>
          </p:grpSp>
          <mc:AlternateContent xmlns:mc="http://schemas.openxmlformats.org/markup-compatibility/2006" xmlns:a14="http://schemas.microsoft.com/office/drawing/2010/main">
            <mc:Choice Requires="a14">
              <p:sp>
                <p:nvSpPr>
                  <p:cNvPr id="47" name="Rectangle 46"/>
                  <p:cNvSpPr/>
                  <p:nvPr/>
                </p:nvSpPr>
                <p:spPr>
                  <a:xfrm>
                    <a:off x="1967741" y="4755110"/>
                    <a:ext cx="1675051" cy="108788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m:rPr>
                              <m:sty m:val="p"/>
                            </m:rPr>
                            <a:rPr lang="en-US" sz="4167">
                              <a:solidFill>
                                <a:schemeClr val="tx1"/>
                              </a:solidFill>
                              <a:latin typeface="Cambria Math" panose="02040503050406030204" pitchFamily="18" charset="0"/>
                            </a:rPr>
                            <m:t>D</m:t>
                          </m:r>
                        </m:oMath>
                      </m:oMathPara>
                    </a14:m>
                    <a:endParaRPr lang="en-US" sz="4167" dirty="0">
                      <a:solidFill>
                        <a:schemeClr val="tx1"/>
                      </a:solidFill>
                    </a:endParaRPr>
                  </a:p>
                </p:txBody>
              </p:sp>
            </mc:Choice>
            <mc:Fallback xmlns="">
              <p:sp>
                <p:nvSpPr>
                  <p:cNvPr id="47" name="Rectangle 46"/>
                  <p:cNvSpPr>
                    <a:spLocks noRot="1" noChangeAspect="1" noMove="1" noResize="1" noEditPoints="1" noAdjustHandles="1" noChangeArrowheads="1" noChangeShapeType="1" noTextEdit="1"/>
                  </p:cNvSpPr>
                  <p:nvPr/>
                </p:nvSpPr>
                <p:spPr>
                  <a:xfrm>
                    <a:off x="1967741" y="4755110"/>
                    <a:ext cx="1675051" cy="1087881"/>
                  </a:xfrm>
                  <a:prstGeom prst="rect">
                    <a:avLst/>
                  </a:prstGeom>
                  <a:blipFill>
                    <a:blip r:embed="rId10"/>
                    <a:stretch>
                      <a:fillRect/>
                    </a:stretch>
                  </a:blipFill>
                  <a:ln w="28575">
                    <a:solidFill>
                      <a:schemeClr val="tx1"/>
                    </a:solidFill>
                  </a:ln>
                </p:spPr>
                <p:txBody>
                  <a:bodyPr/>
                  <a:lstStyle/>
                  <a:p>
                    <a:r>
                      <a:rPr lang="en-US">
                        <a:noFill/>
                      </a:rPr>
                      <a:t> </a:t>
                    </a:r>
                  </a:p>
                </p:txBody>
              </p:sp>
            </mc:Fallback>
          </mc:AlternateContent>
        </p:grpSp>
      </p:grpSp>
      <p:cxnSp>
        <p:nvCxnSpPr>
          <p:cNvPr id="55" name="Straight Connector 54">
            <a:extLst>
              <a:ext uri="{FF2B5EF4-FFF2-40B4-BE49-F238E27FC236}">
                <a16:creationId xmlns:a16="http://schemas.microsoft.com/office/drawing/2014/main" id="{3A59F231-7E68-4544-B5AD-338AEDED0B9E}"/>
              </a:ext>
            </a:extLst>
          </p:cNvPr>
          <p:cNvCxnSpPr>
            <a:cxnSpLocks/>
          </p:cNvCxnSpPr>
          <p:nvPr/>
        </p:nvCxnSpPr>
        <p:spPr>
          <a:xfrm>
            <a:off x="4523513" y="6210095"/>
            <a:ext cx="170481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9F84C187-9514-4B68-A729-FC04B9E7A319}"/>
              </a:ext>
            </a:extLst>
          </p:cNvPr>
          <p:cNvSpPr txBox="1"/>
          <p:nvPr/>
        </p:nvSpPr>
        <p:spPr>
          <a:xfrm>
            <a:off x="4578459" y="6197715"/>
            <a:ext cx="1677062" cy="528286"/>
          </a:xfrm>
          <a:prstGeom prst="rect">
            <a:avLst/>
          </a:prstGeom>
          <a:noFill/>
        </p:spPr>
        <p:txBody>
          <a:bodyPr wrap="none" rtlCol="0">
            <a:spAutoFit/>
          </a:bodyPr>
          <a:lstStyle/>
          <a:p>
            <a:r>
              <a:rPr lang="en-US" sz="2833" b="1" dirty="0">
                <a:solidFill>
                  <a:srgbClr val="FF0000"/>
                </a:solidFill>
              </a:rPr>
              <a:t>fake pair</a:t>
            </a:r>
          </a:p>
        </p:txBody>
      </p:sp>
      <p:cxnSp>
        <p:nvCxnSpPr>
          <p:cNvPr id="57" name="Straight Connector 56">
            <a:extLst>
              <a:ext uri="{FF2B5EF4-FFF2-40B4-BE49-F238E27FC236}">
                <a16:creationId xmlns:a16="http://schemas.microsoft.com/office/drawing/2014/main" id="{3A59F231-7E68-4544-B5AD-338AEDED0B9E}"/>
              </a:ext>
            </a:extLst>
          </p:cNvPr>
          <p:cNvCxnSpPr>
            <a:cxnSpLocks/>
          </p:cNvCxnSpPr>
          <p:nvPr/>
        </p:nvCxnSpPr>
        <p:spPr>
          <a:xfrm>
            <a:off x="7437311" y="6200773"/>
            <a:ext cx="1704813"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9F84C187-9514-4B68-A729-FC04B9E7A319}"/>
              </a:ext>
            </a:extLst>
          </p:cNvPr>
          <p:cNvSpPr txBox="1"/>
          <p:nvPr/>
        </p:nvSpPr>
        <p:spPr>
          <a:xfrm>
            <a:off x="7665054" y="6146035"/>
            <a:ext cx="1596912" cy="528286"/>
          </a:xfrm>
          <a:prstGeom prst="rect">
            <a:avLst/>
          </a:prstGeom>
          <a:noFill/>
        </p:spPr>
        <p:txBody>
          <a:bodyPr wrap="none" rtlCol="0">
            <a:spAutoFit/>
          </a:bodyPr>
          <a:lstStyle/>
          <a:p>
            <a:r>
              <a:rPr lang="en-US" sz="2833" b="1" dirty="0">
                <a:solidFill>
                  <a:srgbClr val="00B050"/>
                </a:solidFill>
              </a:rPr>
              <a:t>real pair</a:t>
            </a:r>
          </a:p>
        </p:txBody>
      </p:sp>
      <p:sp>
        <p:nvSpPr>
          <p:cNvPr id="4" name="TextBox 3"/>
          <p:cNvSpPr txBox="1"/>
          <p:nvPr/>
        </p:nvSpPr>
        <p:spPr>
          <a:xfrm>
            <a:off x="602412" y="0"/>
            <a:ext cx="5509650" cy="461665"/>
          </a:xfrm>
          <a:prstGeom prst="rect">
            <a:avLst/>
          </a:prstGeom>
          <a:noFill/>
        </p:spPr>
        <p:txBody>
          <a:bodyPr wrap="none" rtlCol="0">
            <a:spAutoFit/>
          </a:bodyPr>
          <a:lstStyle/>
          <a:p>
            <a:r>
              <a:rPr lang="en-US" sz="2400" b="1" dirty="0"/>
              <a:t>Objective 2: Paired Adversarial Loss</a:t>
            </a:r>
          </a:p>
        </p:txBody>
      </p:sp>
    </p:spTree>
    <p:extLst>
      <p:ext uri="{BB962C8B-B14F-4D97-AF65-F5344CB8AC3E}">
        <p14:creationId xmlns:p14="http://schemas.microsoft.com/office/powerpoint/2010/main" val="42445796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0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0" grpId="0" animBg="1"/>
      <p:bldP spid="3801" grpId="0" animBg="1"/>
      <p:bldP spid="56" grpId="0"/>
      <p:bldP spid="5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By itself, </a:t>
            </a:r>
            <a:r>
              <a:rPr lang="en-US" dirty="0" err="1"/>
              <a:t>cGAN</a:t>
            </a:r>
            <a:r>
              <a:rPr lang="en-US" dirty="0"/>
              <a:t> has some high texture artifacts</a:t>
            </a:r>
          </a:p>
        </p:txBody>
      </p:sp>
      <p:sp>
        <p:nvSpPr>
          <p:cNvPr id="5" name="Content Placeholder 4"/>
          <p:cNvSpPr>
            <a:spLocks noGrp="1"/>
          </p:cNvSpPr>
          <p:nvPr>
            <p:ph idx="1"/>
          </p:nvPr>
        </p:nvSpPr>
        <p:spPr/>
        <p:txBody>
          <a:bodyPr/>
          <a:lstStyle/>
          <a:p>
            <a:endParaRPr lang="en-US"/>
          </a:p>
        </p:txBody>
      </p:sp>
      <p:pic>
        <p:nvPicPr>
          <p:cNvPr id="2" name="Picture 1"/>
          <p:cNvPicPr>
            <a:picLocks noChangeAspect="1"/>
          </p:cNvPicPr>
          <p:nvPr/>
        </p:nvPicPr>
        <p:blipFill>
          <a:blip r:embed="rId2"/>
          <a:stretch>
            <a:fillRect/>
          </a:stretch>
        </p:blipFill>
        <p:spPr>
          <a:xfrm>
            <a:off x="228600" y="947351"/>
            <a:ext cx="10242283" cy="5527201"/>
          </a:xfrm>
          <a:prstGeom prst="rect">
            <a:avLst/>
          </a:prstGeom>
        </p:spPr>
      </p:pic>
    </p:spTree>
    <p:extLst>
      <p:ext uri="{BB962C8B-B14F-4D97-AF65-F5344CB8AC3E}">
        <p14:creationId xmlns:p14="http://schemas.microsoft.com/office/powerpoint/2010/main" val="2516145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75161" y="84824"/>
            <a:ext cx="3158237" cy="461665"/>
          </a:xfrm>
          <a:prstGeom prst="rect">
            <a:avLst/>
          </a:prstGeom>
          <a:noFill/>
        </p:spPr>
        <p:txBody>
          <a:bodyPr wrap="none" rtlCol="0">
            <a:spAutoFit/>
          </a:bodyPr>
          <a:lstStyle/>
          <a:p>
            <a:r>
              <a:rPr lang="en-US" sz="2400" b="1" dirty="0"/>
              <a:t>Combined Objective</a:t>
            </a:r>
          </a:p>
        </p:txBody>
      </p:sp>
      <p:sp>
        <p:nvSpPr>
          <p:cNvPr id="24" name="Shape 3585"/>
          <p:cNvSpPr/>
          <p:nvPr/>
        </p:nvSpPr>
        <p:spPr>
          <a:xfrm>
            <a:off x="2173727" y="2259363"/>
            <a:ext cx="1997187" cy="1"/>
          </a:xfrm>
          <a:prstGeom prst="line">
            <a:avLst/>
          </a:prstGeom>
          <a:ln w="38100">
            <a:solidFill>
              <a:srgbClr val="000000"/>
            </a:solidFill>
            <a:miter lim="400000"/>
            <a:tailEnd type="stealth"/>
          </a:ln>
        </p:spPr>
        <p:txBody>
          <a:bodyPr lIns="35718" tIns="35718" rIns="35718" bIns="35718" anchor="ctr"/>
          <a:lstStyle/>
          <a:p>
            <a:pPr>
              <a:defRPr sz="3200"/>
            </a:pPr>
            <a:endParaRPr sz="1600"/>
          </a:p>
        </p:txBody>
      </p:sp>
      <p:pic>
        <p:nvPicPr>
          <p:cNvPr id="25" name="pasted-image-enhanc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3788" y="1447883"/>
            <a:ext cx="1629110" cy="1629110"/>
          </a:xfrm>
          <a:prstGeom prst="rect">
            <a:avLst/>
          </a:prstGeom>
          <a:ln w="25400">
            <a:solidFill>
              <a:srgbClr val="000000"/>
            </a:solidFill>
            <a:miter lim="400000"/>
          </a:ln>
        </p:spPr>
      </p:pic>
      <p:pic>
        <p:nvPicPr>
          <p:cNvPr id="26" name="pasted-image-enhanc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3788" y="1447883"/>
            <a:ext cx="1629110" cy="1629110"/>
          </a:xfrm>
          <a:prstGeom prst="rect">
            <a:avLst/>
          </a:prstGeom>
          <a:ln w="25400">
            <a:solidFill>
              <a:srgbClr val="000000"/>
            </a:solidFill>
            <a:miter lim="400000"/>
          </a:ln>
        </p:spPr>
      </p:pic>
      <p:sp>
        <p:nvSpPr>
          <p:cNvPr id="27" name="Shape 3806"/>
          <p:cNvSpPr/>
          <p:nvPr/>
        </p:nvSpPr>
        <p:spPr>
          <a:xfrm>
            <a:off x="8862475" y="2896329"/>
            <a:ext cx="1348325" cy="540296"/>
          </a:xfrm>
          <a:prstGeom prst="rect">
            <a:avLst/>
          </a:prstGeom>
          <a:ln w="12700">
            <a:miter lim="400000"/>
          </a:ln>
          <a:extLst>
            <a:ext uri="{C572A759-6A51-4108-AA02-DFA0A04FC94B}">
              <ma14:wrappingTextBoxFlag xmlns="" xmlns:ma14="http://schemas.microsoft.com/office/mac/drawingml/2011/main" val="1"/>
            </a:ext>
          </a:extLst>
        </p:spPr>
        <p:txBody>
          <a:bodyPr lIns="35718" tIns="35718" rIns="35718" bIns="35718" anchor="ctr"/>
          <a:lstStyle/>
          <a:p>
            <a:pPr>
              <a:defRPr sz="6000"/>
            </a:pPr>
            <a:r>
              <a:rPr sz="3333" dirty="0">
                <a:latin typeface="+mj-lt"/>
              </a:rPr>
              <a:t>real or fake </a:t>
            </a:r>
            <a:r>
              <a:rPr sz="3333" b="1" i="1" dirty="0">
                <a:latin typeface="+mj-lt"/>
                <a:ea typeface="Helvetica"/>
                <a:cs typeface="Helvetica"/>
                <a:sym typeface="Helvetica"/>
              </a:rPr>
              <a:t>pair</a:t>
            </a:r>
            <a:r>
              <a:rPr sz="3333" i="1" dirty="0">
                <a:latin typeface="+mj-lt"/>
                <a:ea typeface="Helvetica"/>
                <a:cs typeface="Helvetica"/>
                <a:sym typeface="Helvetica"/>
              </a:rPr>
              <a:t> </a:t>
            </a:r>
            <a:r>
              <a:rPr sz="3333" dirty="0">
                <a:latin typeface="+mj-lt"/>
              </a:rPr>
              <a:t>?</a:t>
            </a:r>
          </a:p>
        </p:txBody>
      </p:sp>
      <p:sp>
        <p:nvSpPr>
          <p:cNvPr id="28" name="Shape 3827"/>
          <p:cNvSpPr/>
          <p:nvPr/>
        </p:nvSpPr>
        <p:spPr>
          <a:xfrm>
            <a:off x="1337292" y="3163500"/>
            <a:ext cx="2856277" cy="781213"/>
          </a:xfrm>
          <a:custGeom>
            <a:avLst/>
            <a:gdLst/>
            <a:ahLst/>
            <a:cxnLst>
              <a:cxn ang="0">
                <a:pos x="wd2" y="hd2"/>
              </a:cxn>
              <a:cxn ang="5400000">
                <a:pos x="wd2" y="hd2"/>
              </a:cxn>
              <a:cxn ang="10800000">
                <a:pos x="wd2" y="hd2"/>
              </a:cxn>
              <a:cxn ang="16200000">
                <a:pos x="wd2" y="hd2"/>
              </a:cxn>
            </a:cxnLst>
            <a:rect l="0" t="0" r="r" b="b"/>
            <a:pathLst>
              <a:path w="21600" h="20511" extrusionOk="0">
                <a:moveTo>
                  <a:pt x="0" y="0"/>
                </a:moveTo>
                <a:cubicBezTo>
                  <a:pt x="2588" y="14810"/>
                  <a:pt x="9788" y="21600"/>
                  <a:pt x="21600" y="20369"/>
                </a:cubicBezTo>
              </a:path>
            </a:pathLst>
          </a:custGeom>
          <a:ln w="50800">
            <a:solidFill>
              <a:srgbClr val="000000"/>
            </a:solidFill>
            <a:custDash>
              <a:ds d="200000" sp="200000"/>
            </a:custDash>
            <a:miter lim="400000"/>
            <a:tailEnd type="stealth"/>
          </a:ln>
        </p:spPr>
        <p:txBody>
          <a:bodyPr/>
          <a:lstStyle/>
          <a:p>
            <a:endParaRPr sz="1450"/>
          </a:p>
        </p:txBody>
      </p:sp>
      <p:grpSp>
        <p:nvGrpSpPr>
          <p:cNvPr id="29" name="Group 3812"/>
          <p:cNvGrpSpPr/>
          <p:nvPr/>
        </p:nvGrpSpPr>
        <p:grpSpPr>
          <a:xfrm rot="5400000">
            <a:off x="5458565" y="3068921"/>
            <a:ext cx="1760212" cy="157011"/>
            <a:chOff x="0" y="0"/>
            <a:chExt cx="3520423" cy="314020"/>
          </a:xfrm>
        </p:grpSpPr>
        <p:sp>
          <p:nvSpPr>
            <p:cNvPr id="30" name="Shape 3809"/>
            <p:cNvSpPr/>
            <p:nvPr/>
          </p:nvSpPr>
          <p:spPr>
            <a:xfrm>
              <a:off x="0" y="26778"/>
              <a:ext cx="3520424" cy="1"/>
            </a:xfrm>
            <a:prstGeom prst="line">
              <a:avLst/>
            </a:prstGeom>
            <a:noFill/>
            <a:ln w="50800" cap="flat">
              <a:solidFill>
                <a:srgbClr val="000000"/>
              </a:solidFill>
              <a:prstDash val="solid"/>
              <a:miter lim="400000"/>
            </a:ln>
            <a:effectLst/>
          </p:spPr>
          <p:txBody>
            <a:bodyPr wrap="square" lIns="35718" tIns="35718" rIns="35718" bIns="35718" numCol="1" anchor="ctr">
              <a:noAutofit/>
            </a:bodyPr>
            <a:lstStyle/>
            <a:p>
              <a:pPr>
                <a:defRPr sz="3200"/>
              </a:pPr>
              <a:endParaRPr sz="1600"/>
            </a:p>
          </p:txBody>
        </p:sp>
        <p:sp>
          <p:nvSpPr>
            <p:cNvPr id="31" name="Shape 3810"/>
            <p:cNvSpPr/>
            <p:nvPr/>
          </p:nvSpPr>
          <p:spPr>
            <a:xfrm flipH="1">
              <a:off x="22704" y="0"/>
              <a:ext cx="1" cy="314021"/>
            </a:xfrm>
            <a:prstGeom prst="line">
              <a:avLst/>
            </a:prstGeom>
            <a:noFill/>
            <a:ln w="50800" cap="flat">
              <a:solidFill>
                <a:srgbClr val="000000"/>
              </a:solidFill>
              <a:prstDash val="solid"/>
              <a:miter lim="400000"/>
            </a:ln>
            <a:effectLst/>
          </p:spPr>
          <p:txBody>
            <a:bodyPr wrap="square" lIns="35718" tIns="35718" rIns="35718" bIns="35718" numCol="1" anchor="ctr">
              <a:noAutofit/>
            </a:bodyPr>
            <a:lstStyle/>
            <a:p>
              <a:pPr>
                <a:defRPr sz="3200"/>
              </a:pPr>
              <a:endParaRPr sz="1600"/>
            </a:p>
          </p:txBody>
        </p:sp>
        <p:sp>
          <p:nvSpPr>
            <p:cNvPr id="32" name="Shape 3811"/>
            <p:cNvSpPr/>
            <p:nvPr/>
          </p:nvSpPr>
          <p:spPr>
            <a:xfrm>
              <a:off x="3500345" y="28400"/>
              <a:ext cx="1" cy="257221"/>
            </a:xfrm>
            <a:prstGeom prst="line">
              <a:avLst/>
            </a:prstGeom>
            <a:noFill/>
            <a:ln w="50800" cap="flat">
              <a:solidFill>
                <a:srgbClr val="000000"/>
              </a:solidFill>
              <a:prstDash val="solid"/>
              <a:miter lim="400000"/>
            </a:ln>
            <a:effectLst/>
          </p:spPr>
          <p:txBody>
            <a:bodyPr wrap="square" lIns="35718" tIns="35718" rIns="35718" bIns="35718" numCol="1" anchor="ctr">
              <a:noAutofit/>
            </a:bodyPr>
            <a:lstStyle/>
            <a:p>
              <a:pPr>
                <a:defRPr sz="3200"/>
              </a:pPr>
              <a:endParaRPr sz="1600"/>
            </a:p>
          </p:txBody>
        </p:sp>
      </p:grpSp>
      <p:pic>
        <p:nvPicPr>
          <p:cNvPr id="33" name="pasted-image-filtere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5822" y="3196244"/>
            <a:ext cx="1625601" cy="1625601"/>
          </a:xfrm>
          <a:prstGeom prst="rect">
            <a:avLst/>
          </a:prstGeom>
          <a:ln w="25400">
            <a:solidFill>
              <a:srgbClr val="000000"/>
            </a:solidFill>
            <a:miter lim="400000"/>
          </a:ln>
        </p:spPr>
      </p:pic>
      <p:pic>
        <p:nvPicPr>
          <p:cNvPr id="34" name="pasted-image-filtere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254" y="1447800"/>
            <a:ext cx="1625601" cy="1625601"/>
          </a:xfrm>
          <a:prstGeom prst="rect">
            <a:avLst/>
          </a:prstGeom>
          <a:ln w="25400">
            <a:solidFill>
              <a:srgbClr val="000000"/>
            </a:solidFill>
            <a:miter lim="400000"/>
          </a:ln>
        </p:spPr>
      </p:pic>
      <p:grpSp>
        <p:nvGrpSpPr>
          <p:cNvPr id="38" name="Group 37"/>
          <p:cNvGrpSpPr/>
          <p:nvPr/>
        </p:nvGrpSpPr>
        <p:grpSpPr>
          <a:xfrm>
            <a:off x="2660915" y="1574568"/>
            <a:ext cx="1022812" cy="1369591"/>
            <a:chOff x="1698576" y="4114800"/>
            <a:chExt cx="2232248" cy="2395642"/>
          </a:xfrm>
        </p:grpSpPr>
        <p:grpSp>
          <p:nvGrpSpPr>
            <p:cNvPr id="45" name="Group 44"/>
            <p:cNvGrpSpPr/>
            <p:nvPr/>
          </p:nvGrpSpPr>
          <p:grpSpPr>
            <a:xfrm>
              <a:off x="1698576" y="4114800"/>
              <a:ext cx="2232248" cy="2395642"/>
              <a:chOff x="2343849" y="5134736"/>
              <a:chExt cx="909648" cy="1349560"/>
            </a:xfrm>
          </p:grpSpPr>
          <p:sp>
            <p:nvSpPr>
              <p:cNvPr id="47" name="Shape 3567"/>
              <p:cNvSpPr/>
              <p:nvPr/>
            </p:nvSpPr>
            <p:spPr>
              <a:xfrm rot="10800000">
                <a:off x="2683219" y="5134736"/>
                <a:ext cx="230906" cy="1349560"/>
              </a:xfrm>
              <a:prstGeom prst="rect">
                <a:avLst/>
              </a:prstGeom>
              <a:solidFill>
                <a:srgbClr val="FFFFFF"/>
              </a:solidFill>
              <a:ln w="38100">
                <a:solidFill>
                  <a:srgbClr val="000000"/>
                </a:solidFill>
                <a:miter lim="400000"/>
              </a:ln>
            </p:spPr>
            <p:txBody>
              <a:bodyPr lIns="35718" tIns="35718" rIns="35718" bIns="35718" anchor="ctr"/>
              <a:lstStyle/>
              <a:p>
                <a:pPr>
                  <a:defRPr sz="3200">
                    <a:solidFill>
                      <a:srgbClr val="FFFFFF"/>
                    </a:solidFill>
                  </a:defRPr>
                </a:pPr>
                <a:endParaRPr sz="1600"/>
              </a:p>
            </p:txBody>
          </p:sp>
          <p:sp>
            <p:nvSpPr>
              <p:cNvPr id="48" name="Shape 3568"/>
              <p:cNvSpPr/>
              <p:nvPr/>
            </p:nvSpPr>
            <p:spPr>
              <a:xfrm rot="10800000">
                <a:off x="3022591" y="5134736"/>
                <a:ext cx="230906" cy="1349560"/>
              </a:xfrm>
              <a:prstGeom prst="rect">
                <a:avLst/>
              </a:prstGeom>
              <a:solidFill>
                <a:srgbClr val="FFFFFF"/>
              </a:solidFill>
              <a:ln w="38100">
                <a:solidFill>
                  <a:srgbClr val="000000"/>
                </a:solidFill>
                <a:miter lim="400000"/>
              </a:ln>
            </p:spPr>
            <p:txBody>
              <a:bodyPr lIns="35718" tIns="35718" rIns="35718" bIns="35718" anchor="ctr"/>
              <a:lstStyle/>
              <a:p>
                <a:pPr>
                  <a:defRPr sz="3200">
                    <a:solidFill>
                      <a:srgbClr val="FFFFFF"/>
                    </a:solidFill>
                  </a:defRPr>
                </a:pPr>
                <a:endParaRPr sz="1600"/>
              </a:p>
            </p:txBody>
          </p:sp>
          <p:sp>
            <p:nvSpPr>
              <p:cNvPr id="49" name="Shape 3569"/>
              <p:cNvSpPr/>
              <p:nvPr/>
            </p:nvSpPr>
            <p:spPr>
              <a:xfrm rot="10800000">
                <a:off x="2343849" y="5134736"/>
                <a:ext cx="230906" cy="1349560"/>
              </a:xfrm>
              <a:prstGeom prst="rect">
                <a:avLst/>
              </a:prstGeom>
              <a:solidFill>
                <a:srgbClr val="FFFFFF"/>
              </a:solidFill>
              <a:ln w="38100">
                <a:solidFill>
                  <a:srgbClr val="000000"/>
                </a:solidFill>
                <a:miter lim="400000"/>
              </a:ln>
            </p:spPr>
            <p:txBody>
              <a:bodyPr lIns="35718" tIns="35718" rIns="35718" bIns="35718" anchor="ctr"/>
              <a:lstStyle/>
              <a:p>
                <a:pPr>
                  <a:defRPr sz="3200">
                    <a:solidFill>
                      <a:srgbClr val="FFFFFF"/>
                    </a:solidFill>
                  </a:defRPr>
                </a:pPr>
                <a:endParaRPr sz="1600"/>
              </a:p>
            </p:txBody>
          </p:sp>
        </p:grpSp>
        <mc:AlternateContent xmlns:mc="http://schemas.openxmlformats.org/markup-compatibility/2006" xmlns:a14="http://schemas.microsoft.com/office/drawing/2010/main">
          <mc:Choice Requires="a14">
            <p:sp>
              <p:nvSpPr>
                <p:cNvPr id="46" name="Rectangle 45"/>
                <p:cNvSpPr/>
                <p:nvPr/>
              </p:nvSpPr>
              <p:spPr>
                <a:xfrm>
                  <a:off x="1967741" y="4755110"/>
                  <a:ext cx="1675051" cy="108788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altLang="zh-CN" sz="4167" i="1" dirty="0">
                            <a:solidFill>
                              <a:schemeClr val="tx1"/>
                            </a:solidFill>
                            <a:latin typeface="Cambria Math" panose="02040503050406030204" pitchFamily="18" charset="0"/>
                          </a:rPr>
                          <m:t>G</m:t>
                        </m:r>
                      </m:oMath>
                    </m:oMathPara>
                  </a14:m>
                  <a:endParaRPr lang="en-US" sz="4167" dirty="0">
                    <a:solidFill>
                      <a:schemeClr val="tx1"/>
                    </a:solidFill>
                  </a:endParaRPr>
                </a:p>
              </p:txBody>
            </p:sp>
          </mc:Choice>
          <mc:Fallback xmlns="">
            <p:sp>
              <p:nvSpPr>
                <p:cNvPr id="41" name="Rectangle 40"/>
                <p:cNvSpPr>
                  <a:spLocks noRot="1" noChangeAspect="1" noMove="1" noResize="1" noEditPoints="1" noAdjustHandles="1" noChangeArrowheads="1" noChangeShapeType="1" noTextEdit="1"/>
                </p:cNvSpPr>
                <p:nvPr/>
              </p:nvSpPr>
              <p:spPr>
                <a:xfrm>
                  <a:off x="1967741" y="4755110"/>
                  <a:ext cx="1675051" cy="1087881"/>
                </a:xfrm>
                <a:prstGeom prst="rect">
                  <a:avLst/>
                </a:prstGeom>
                <a:blipFill>
                  <a:blip r:embed="rId9"/>
                  <a:stretch>
                    <a:fillRect/>
                  </a:stretch>
                </a:blipFill>
                <a:ln w="28575">
                  <a:solidFill>
                    <a:schemeClr val="tx1"/>
                  </a:solidFill>
                </a:ln>
              </p:spPr>
              <p:txBody>
                <a:bodyPr/>
                <a:lstStyle/>
                <a:p>
                  <a:r>
                    <a:rPr lang="en-US">
                      <a:noFill/>
                    </a:rPr>
                    <a:t> </a:t>
                  </a:r>
                </a:p>
              </p:txBody>
            </p:sp>
          </mc:Fallback>
        </mc:AlternateContent>
      </p:grpSp>
      <p:grpSp>
        <p:nvGrpSpPr>
          <p:cNvPr id="50" name="Group 49"/>
          <p:cNvGrpSpPr/>
          <p:nvPr/>
        </p:nvGrpSpPr>
        <p:grpSpPr>
          <a:xfrm>
            <a:off x="6684456" y="2501789"/>
            <a:ext cx="1997187" cy="1369591"/>
            <a:chOff x="8021347" y="1967235"/>
            <a:chExt cx="2396624" cy="1643509"/>
          </a:xfrm>
        </p:grpSpPr>
        <p:sp>
          <p:nvSpPr>
            <p:cNvPr id="55" name="Shape 3802"/>
            <p:cNvSpPr/>
            <p:nvPr/>
          </p:nvSpPr>
          <p:spPr>
            <a:xfrm>
              <a:off x="8021347" y="2788989"/>
              <a:ext cx="2396624" cy="1"/>
            </a:xfrm>
            <a:prstGeom prst="line">
              <a:avLst/>
            </a:prstGeom>
            <a:ln w="38100">
              <a:solidFill>
                <a:srgbClr val="000000"/>
              </a:solidFill>
              <a:miter lim="400000"/>
              <a:tailEnd type="stealth"/>
            </a:ln>
          </p:spPr>
          <p:txBody>
            <a:bodyPr lIns="35718" tIns="35718" rIns="35718" bIns="35718" anchor="ctr"/>
            <a:lstStyle/>
            <a:p>
              <a:pPr>
                <a:defRPr sz="3200"/>
              </a:pPr>
              <a:endParaRPr sz="1600"/>
            </a:p>
          </p:txBody>
        </p:sp>
        <p:grpSp>
          <p:nvGrpSpPr>
            <p:cNvPr id="56" name="Group 55"/>
            <p:cNvGrpSpPr/>
            <p:nvPr/>
          </p:nvGrpSpPr>
          <p:grpSpPr>
            <a:xfrm>
              <a:off x="8605972" y="1967235"/>
              <a:ext cx="1227374" cy="1643509"/>
              <a:chOff x="1698576" y="4114800"/>
              <a:chExt cx="2232248" cy="2395642"/>
            </a:xfrm>
          </p:grpSpPr>
          <p:grpSp>
            <p:nvGrpSpPr>
              <p:cNvPr id="57" name="Group 56"/>
              <p:cNvGrpSpPr/>
              <p:nvPr/>
            </p:nvGrpSpPr>
            <p:grpSpPr>
              <a:xfrm>
                <a:off x="1698576" y="4114800"/>
                <a:ext cx="2232248" cy="2395642"/>
                <a:chOff x="2343849" y="5134736"/>
                <a:chExt cx="909648" cy="1349560"/>
              </a:xfrm>
            </p:grpSpPr>
            <p:sp>
              <p:nvSpPr>
                <p:cNvPr id="59" name="Shape 3567"/>
                <p:cNvSpPr/>
                <p:nvPr/>
              </p:nvSpPr>
              <p:spPr>
                <a:xfrm rot="10800000">
                  <a:off x="2683219" y="5134736"/>
                  <a:ext cx="230906" cy="1349560"/>
                </a:xfrm>
                <a:prstGeom prst="rect">
                  <a:avLst/>
                </a:prstGeom>
                <a:solidFill>
                  <a:srgbClr val="FFFFFF"/>
                </a:solidFill>
                <a:ln w="38100">
                  <a:solidFill>
                    <a:srgbClr val="000000"/>
                  </a:solidFill>
                  <a:miter lim="400000"/>
                </a:ln>
              </p:spPr>
              <p:txBody>
                <a:bodyPr lIns="35718" tIns="35718" rIns="35718" bIns="35718" anchor="ctr"/>
                <a:lstStyle/>
                <a:p>
                  <a:pPr>
                    <a:defRPr sz="3200">
                      <a:solidFill>
                        <a:srgbClr val="FFFFFF"/>
                      </a:solidFill>
                    </a:defRPr>
                  </a:pPr>
                  <a:endParaRPr sz="1600"/>
                </a:p>
              </p:txBody>
            </p:sp>
            <p:sp>
              <p:nvSpPr>
                <p:cNvPr id="60" name="Shape 3568"/>
                <p:cNvSpPr/>
                <p:nvPr/>
              </p:nvSpPr>
              <p:spPr>
                <a:xfrm rot="10800000">
                  <a:off x="3022591" y="5134736"/>
                  <a:ext cx="230906" cy="1349560"/>
                </a:xfrm>
                <a:prstGeom prst="rect">
                  <a:avLst/>
                </a:prstGeom>
                <a:solidFill>
                  <a:srgbClr val="FFFFFF"/>
                </a:solidFill>
                <a:ln w="38100">
                  <a:solidFill>
                    <a:srgbClr val="000000"/>
                  </a:solidFill>
                  <a:miter lim="400000"/>
                </a:ln>
              </p:spPr>
              <p:txBody>
                <a:bodyPr lIns="35718" tIns="35718" rIns="35718" bIns="35718" anchor="ctr"/>
                <a:lstStyle/>
                <a:p>
                  <a:pPr>
                    <a:defRPr sz="3200">
                      <a:solidFill>
                        <a:srgbClr val="FFFFFF"/>
                      </a:solidFill>
                    </a:defRPr>
                  </a:pPr>
                  <a:endParaRPr sz="1600"/>
                </a:p>
              </p:txBody>
            </p:sp>
            <p:sp>
              <p:nvSpPr>
                <p:cNvPr id="61" name="Shape 3569"/>
                <p:cNvSpPr/>
                <p:nvPr/>
              </p:nvSpPr>
              <p:spPr>
                <a:xfrm rot="10800000">
                  <a:off x="2343849" y="5134736"/>
                  <a:ext cx="230906" cy="1349560"/>
                </a:xfrm>
                <a:prstGeom prst="rect">
                  <a:avLst/>
                </a:prstGeom>
                <a:solidFill>
                  <a:srgbClr val="FFFFFF"/>
                </a:solidFill>
                <a:ln w="38100">
                  <a:solidFill>
                    <a:srgbClr val="000000"/>
                  </a:solidFill>
                  <a:miter lim="400000"/>
                </a:ln>
              </p:spPr>
              <p:txBody>
                <a:bodyPr lIns="35718" tIns="35718" rIns="35718" bIns="35718" anchor="ctr"/>
                <a:lstStyle/>
                <a:p>
                  <a:pPr>
                    <a:defRPr sz="3200">
                      <a:solidFill>
                        <a:srgbClr val="FFFFFF"/>
                      </a:solidFill>
                    </a:defRPr>
                  </a:pPr>
                  <a:endParaRPr sz="1600"/>
                </a:p>
              </p:txBody>
            </p:sp>
          </p:grpSp>
          <mc:AlternateContent xmlns:mc="http://schemas.openxmlformats.org/markup-compatibility/2006" xmlns:a14="http://schemas.microsoft.com/office/drawing/2010/main">
            <mc:Choice Requires="a14">
              <p:sp>
                <p:nvSpPr>
                  <p:cNvPr id="58" name="Rectangle 57"/>
                  <p:cNvSpPr/>
                  <p:nvPr/>
                </p:nvSpPr>
                <p:spPr>
                  <a:xfrm>
                    <a:off x="1967741" y="4755110"/>
                    <a:ext cx="1675051" cy="108788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m:rPr>
                              <m:sty m:val="p"/>
                            </m:rPr>
                            <a:rPr lang="en-US" sz="4167">
                              <a:solidFill>
                                <a:schemeClr val="tx1"/>
                              </a:solidFill>
                              <a:latin typeface="Cambria Math" panose="02040503050406030204" pitchFamily="18" charset="0"/>
                            </a:rPr>
                            <m:t>D</m:t>
                          </m:r>
                        </m:oMath>
                      </m:oMathPara>
                    </a14:m>
                    <a:endParaRPr lang="en-US" sz="4167" dirty="0">
                      <a:solidFill>
                        <a:schemeClr val="tx1"/>
                      </a:solidFill>
                    </a:endParaRPr>
                  </a:p>
                </p:txBody>
              </p:sp>
            </mc:Choice>
            <mc:Fallback xmlns="">
              <p:sp>
                <p:nvSpPr>
                  <p:cNvPr id="47" name="Rectangle 46"/>
                  <p:cNvSpPr>
                    <a:spLocks noRot="1" noChangeAspect="1" noMove="1" noResize="1" noEditPoints="1" noAdjustHandles="1" noChangeArrowheads="1" noChangeShapeType="1" noTextEdit="1"/>
                  </p:cNvSpPr>
                  <p:nvPr/>
                </p:nvSpPr>
                <p:spPr>
                  <a:xfrm>
                    <a:off x="1967741" y="4755110"/>
                    <a:ext cx="1675051" cy="1087881"/>
                  </a:xfrm>
                  <a:prstGeom prst="rect">
                    <a:avLst/>
                  </a:prstGeom>
                  <a:blipFill>
                    <a:blip r:embed="rId10"/>
                    <a:stretch>
                      <a:fillRect/>
                    </a:stretch>
                  </a:blipFill>
                  <a:ln w="28575">
                    <a:solidFill>
                      <a:schemeClr val="tx1"/>
                    </a:solidFill>
                  </a:ln>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B5B171D9-A66D-4927-B3C1-33E0A232E74C}"/>
                  </a:ext>
                </a:extLst>
              </p:cNvPr>
              <p:cNvSpPr txBox="1"/>
              <p:nvPr/>
            </p:nvSpPr>
            <p:spPr>
              <a:xfrm>
                <a:off x="-3124200" y="5337169"/>
                <a:ext cx="16051227" cy="89434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𝐺</m:t>
                      </m:r>
                      <m:r>
                        <a:rPr lang="en-US" sz="4000" b="0" i="1" baseline="30000" smtClean="0">
                          <a:latin typeface="Cambria Math" panose="02040503050406030204" pitchFamily="18" charset="0"/>
                        </a:rPr>
                        <m:t>∗</m:t>
                      </m:r>
                      <m:r>
                        <a:rPr lang="en-US" sz="4000" b="0" i="1" smtClean="0">
                          <a:latin typeface="Cambria Math" panose="02040503050406030204" pitchFamily="18" charset="0"/>
                        </a:rPr>
                        <m:t>=</m:t>
                      </m:r>
                      <m:func>
                        <m:funcPr>
                          <m:ctrlPr>
                            <a:rPr lang="en-US" sz="4000" i="1" smtClean="0">
                              <a:latin typeface="Cambria Math" panose="02040503050406030204" pitchFamily="18" charset="0"/>
                            </a:rPr>
                          </m:ctrlPr>
                        </m:funcPr>
                        <m:fName>
                          <m:limLow>
                            <m:limLowPr>
                              <m:ctrlPr>
                                <a:rPr lang="en-US" sz="4000" i="1" smtClean="0">
                                  <a:latin typeface="Cambria Math" panose="02040503050406030204" pitchFamily="18" charset="0"/>
                                </a:rPr>
                              </m:ctrlPr>
                            </m:limLowPr>
                            <m:e>
                              <m:r>
                                <m:rPr>
                                  <m:sty m:val="p"/>
                                </m:rPr>
                                <a:rPr lang="en-US" sz="4000" i="0" smtClean="0">
                                  <a:latin typeface="Cambria Math" charset="0"/>
                                </a:rPr>
                                <m:t>m</m:t>
                              </m:r>
                              <m:r>
                                <m:rPr>
                                  <m:sty m:val="p"/>
                                </m:rPr>
                                <a:rPr lang="en-US" sz="4000" b="0" i="0" smtClean="0">
                                  <a:latin typeface="Cambria Math" charset="0"/>
                                </a:rPr>
                                <m:t>in</m:t>
                              </m:r>
                            </m:e>
                            <m:lim>
                              <m:r>
                                <a:rPr lang="en-US" sz="4000" b="0" i="1" smtClean="0">
                                  <a:latin typeface="Cambria Math" panose="02040503050406030204" pitchFamily="18" charset="0"/>
                                </a:rPr>
                                <m:t>𝐺</m:t>
                              </m:r>
                            </m:lim>
                          </m:limLow>
                        </m:fName>
                        <m:e>
                          <m:func>
                            <m:funcPr>
                              <m:ctrlPr>
                                <a:rPr lang="en-US" sz="4000" i="1" smtClean="0">
                                  <a:latin typeface="Cambria Math" panose="02040503050406030204" pitchFamily="18" charset="0"/>
                                </a:rPr>
                              </m:ctrlPr>
                            </m:funcPr>
                            <m:fName>
                              <m:limLow>
                                <m:limLowPr>
                                  <m:ctrlPr>
                                    <a:rPr lang="en-US" sz="4000" i="1" smtClean="0">
                                      <a:latin typeface="Cambria Math" panose="02040503050406030204" pitchFamily="18" charset="0"/>
                                    </a:rPr>
                                  </m:ctrlPr>
                                </m:limLowPr>
                                <m:e>
                                  <m:r>
                                    <m:rPr>
                                      <m:sty m:val="p"/>
                                    </m:rPr>
                                    <a:rPr lang="en-US" sz="4000" i="0" smtClean="0">
                                      <a:latin typeface="Cambria Math" panose="02040503050406030204" pitchFamily="18" charset="0"/>
                                    </a:rPr>
                                    <m:t>m</m:t>
                                  </m:r>
                                  <m:r>
                                    <m:rPr>
                                      <m:sty m:val="p"/>
                                    </m:rPr>
                                    <a:rPr lang="en-US" sz="4000" b="0" i="0" smtClean="0">
                                      <a:latin typeface="Cambria Math" charset="0"/>
                                    </a:rPr>
                                    <m:t>ax</m:t>
                                  </m:r>
                                </m:e>
                                <m:lim>
                                  <m:r>
                                    <a:rPr lang="en-US" sz="4000" b="0" i="1" smtClean="0">
                                      <a:latin typeface="Cambria Math" panose="02040503050406030204" pitchFamily="18" charset="0"/>
                                    </a:rPr>
                                    <m:t>𝐷</m:t>
                                  </m:r>
                                </m:lim>
                              </m:limLow>
                            </m:fName>
                            <m:e>
                              <m:r>
                                <a:rPr lang="en-US" sz="4000" b="0" i="1" smtClean="0">
                                  <a:latin typeface="Cambria Math" panose="02040503050406030204" pitchFamily="18" charset="0"/>
                                </a:rPr>
                                <m:t>𝐿</m:t>
                              </m:r>
                              <m:r>
                                <a:rPr lang="en-US" sz="4000" b="0" i="1" baseline="-25000" smtClean="0">
                                  <a:latin typeface="Cambria Math" panose="02040503050406030204" pitchFamily="18" charset="0"/>
                                </a:rPr>
                                <m:t>𝐺𝐴𝑁</m:t>
                              </m:r>
                              <m:d>
                                <m:dPr>
                                  <m:ctrlPr>
                                    <a:rPr lang="en-US" sz="4000" b="0" i="1" baseline="-25000" smtClean="0">
                                      <a:latin typeface="Cambria Math" panose="02040503050406030204" pitchFamily="18" charset="0"/>
                                    </a:rPr>
                                  </m:ctrlPr>
                                </m:dPr>
                                <m:e>
                                  <m:r>
                                    <a:rPr lang="en-US" sz="4000" b="0" i="1" smtClean="0">
                                      <a:latin typeface="Cambria Math" panose="02040503050406030204" pitchFamily="18" charset="0"/>
                                    </a:rPr>
                                    <m:t>𝐺</m:t>
                                  </m:r>
                                  <m:r>
                                    <a:rPr lang="en-US" sz="4000" b="0" i="1" smtClean="0">
                                      <a:latin typeface="Cambria Math" panose="02040503050406030204" pitchFamily="18" charset="0"/>
                                    </a:rPr>
                                    <m:t>,</m:t>
                                  </m:r>
                                  <m:r>
                                    <a:rPr lang="en-US" sz="4000" b="0" i="1" smtClean="0">
                                      <a:latin typeface="Cambria Math" panose="02040503050406030204" pitchFamily="18" charset="0"/>
                                    </a:rPr>
                                    <m:t>𝐷</m:t>
                                  </m:r>
                                </m:e>
                              </m:d>
                              <m:r>
                                <a:rPr lang="en-US" sz="4000" b="0" i="1" smtClean="0">
                                  <a:latin typeface="Cambria Math" panose="02040503050406030204" pitchFamily="18" charset="0"/>
                                </a:rPr>
                                <m:t>+</m:t>
                              </m:r>
                              <m:r>
                                <a:rPr lang="en-US" sz="4000" b="0" i="1" smtClean="0">
                                  <a:latin typeface="Cambria Math" panose="02040503050406030204" pitchFamily="18" charset="0"/>
                                </a:rPr>
                                <m:t>𝜆</m:t>
                              </m:r>
                              <m:r>
                                <a:rPr lang="en-US" sz="4000" b="0" i="1" smtClean="0">
                                  <a:latin typeface="Cambria Math" panose="02040503050406030204" pitchFamily="18" charset="0"/>
                                </a:rPr>
                                <m:t>𝐿</m:t>
                              </m:r>
                              <m:r>
                                <a:rPr lang="en-US" sz="4000" b="0" i="1" baseline="-25000" smtClean="0">
                                  <a:latin typeface="Cambria Math" panose="02040503050406030204" pitchFamily="18" charset="0"/>
                                </a:rPr>
                                <m:t>1</m:t>
                              </m:r>
                              <m:r>
                                <a:rPr lang="en-US" sz="4000" b="0" i="1" smtClean="0">
                                  <a:latin typeface="Cambria Math" panose="02040503050406030204" pitchFamily="18" charset="0"/>
                                </a:rPr>
                                <m:t>(</m:t>
                              </m:r>
                              <m:r>
                                <a:rPr lang="en-US" sz="4000" b="0" i="1" smtClean="0">
                                  <a:latin typeface="Cambria Math" panose="02040503050406030204" pitchFamily="18" charset="0"/>
                                </a:rPr>
                                <m:t>𝐺</m:t>
                              </m:r>
                              <m:r>
                                <a:rPr lang="en-US" sz="4000" b="0" i="1" smtClean="0">
                                  <a:latin typeface="Cambria Math" panose="02040503050406030204" pitchFamily="18" charset="0"/>
                                </a:rPr>
                                <m:t>)</m:t>
                              </m:r>
                            </m:e>
                          </m:func>
                        </m:e>
                      </m:func>
                    </m:oMath>
                  </m:oMathPara>
                </a14:m>
                <a:endParaRPr lang="en-US" sz="4000" dirty="0"/>
              </a:p>
            </p:txBody>
          </p:sp>
        </mc:Choice>
        <mc:Fallback xmlns="">
          <p:sp>
            <p:nvSpPr>
              <p:cNvPr id="66" name="TextBox 65">
                <a:extLst>
                  <a:ext uri="{FF2B5EF4-FFF2-40B4-BE49-F238E27FC236}">
                    <a16:creationId xmlns:a16="http://schemas.microsoft.com/office/drawing/2014/main" id="{B5B171D9-A66D-4927-B3C1-33E0A232E74C}"/>
                  </a:ext>
                </a:extLst>
              </p:cNvPr>
              <p:cNvSpPr txBox="1">
                <a:spLocks noRot="1" noChangeAspect="1" noMove="1" noResize="1" noEditPoints="1" noAdjustHandles="1" noChangeArrowheads="1" noChangeShapeType="1" noTextEdit="1"/>
              </p:cNvSpPr>
              <p:nvPr/>
            </p:nvSpPr>
            <p:spPr>
              <a:xfrm>
                <a:off x="-3124200" y="5337169"/>
                <a:ext cx="16051227" cy="894347"/>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90147248"/>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Combined objective works best</a:t>
            </a:r>
          </a:p>
        </p:txBody>
      </p:sp>
      <p:sp>
        <p:nvSpPr>
          <p:cNvPr id="5" name="Content Placeholder 4"/>
          <p:cNvSpPr>
            <a:spLocks noGrp="1"/>
          </p:cNvSpPr>
          <p:nvPr>
            <p:ph idx="1"/>
          </p:nvPr>
        </p:nvSpPr>
        <p:spPr/>
        <p:txBody>
          <a:bodyPr/>
          <a:lstStyle/>
          <a:p>
            <a:endParaRPr lang="en-US"/>
          </a:p>
        </p:txBody>
      </p:sp>
      <p:pic>
        <p:nvPicPr>
          <p:cNvPr id="3" name="Picture 2"/>
          <p:cNvPicPr>
            <a:picLocks noChangeAspect="1"/>
          </p:cNvPicPr>
          <p:nvPr/>
        </p:nvPicPr>
        <p:blipFill>
          <a:blip r:embed="rId2"/>
          <a:stretch>
            <a:fillRect/>
          </a:stretch>
        </p:blipFill>
        <p:spPr>
          <a:xfrm>
            <a:off x="-8020" y="950495"/>
            <a:ext cx="12047620" cy="5222499"/>
          </a:xfrm>
          <a:prstGeom prst="rect">
            <a:avLst/>
          </a:prstGeom>
        </p:spPr>
      </p:pic>
    </p:spTree>
    <p:extLst>
      <p:ext uri="{BB962C8B-B14F-4D97-AF65-F5344CB8AC3E}">
        <p14:creationId xmlns:p14="http://schemas.microsoft.com/office/powerpoint/2010/main" val="25621341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Choices</a:t>
            </a:r>
          </a:p>
        </p:txBody>
      </p:sp>
      <p:sp>
        <p:nvSpPr>
          <p:cNvPr id="3" name="Content Placeholder 2"/>
          <p:cNvSpPr>
            <a:spLocks noGrp="1"/>
          </p:cNvSpPr>
          <p:nvPr>
            <p:ph idx="1"/>
          </p:nvPr>
        </p:nvSpPr>
        <p:spPr/>
        <p:txBody>
          <a:bodyPr/>
          <a:lstStyle/>
          <a:p>
            <a:pPr marL="0" indent="0">
              <a:buNone/>
            </a:pPr>
            <a:r>
              <a:rPr lang="en-US" dirty="0"/>
              <a:t>U-Net Encoder/Decoder helps preserve detail</a:t>
            </a:r>
          </a:p>
        </p:txBody>
      </p:sp>
      <p:pic>
        <p:nvPicPr>
          <p:cNvPr id="4" name="Picture 3"/>
          <p:cNvPicPr>
            <a:picLocks noChangeAspect="1"/>
          </p:cNvPicPr>
          <p:nvPr/>
        </p:nvPicPr>
        <p:blipFill>
          <a:blip r:embed="rId2"/>
          <a:stretch>
            <a:fillRect/>
          </a:stretch>
        </p:blipFill>
        <p:spPr>
          <a:xfrm>
            <a:off x="1828800" y="1666363"/>
            <a:ext cx="6044626" cy="4536000"/>
          </a:xfrm>
          <a:prstGeom prst="rect">
            <a:avLst/>
          </a:prstGeom>
        </p:spPr>
      </p:pic>
    </p:spTree>
    <p:extLst>
      <p:ext uri="{BB962C8B-B14F-4D97-AF65-F5344CB8AC3E}">
        <p14:creationId xmlns:p14="http://schemas.microsoft.com/office/powerpoint/2010/main" val="26127084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Choices</a:t>
            </a:r>
          </a:p>
        </p:txBody>
      </p:sp>
      <p:sp>
        <p:nvSpPr>
          <p:cNvPr id="3" name="Content Placeholder 2"/>
          <p:cNvSpPr>
            <a:spLocks noGrp="1"/>
          </p:cNvSpPr>
          <p:nvPr>
            <p:ph idx="1"/>
          </p:nvPr>
        </p:nvSpPr>
        <p:spPr>
          <a:xfrm>
            <a:off x="609600" y="990600"/>
            <a:ext cx="8458200" cy="5135563"/>
          </a:xfrm>
        </p:spPr>
        <p:txBody>
          <a:bodyPr/>
          <a:lstStyle/>
          <a:p>
            <a:endParaRPr lang="en-US" dirty="0"/>
          </a:p>
          <a:p>
            <a:pPr marL="0" indent="0">
              <a:buNone/>
            </a:pPr>
            <a:r>
              <a:rPr lang="en-US" dirty="0" err="1"/>
              <a:t>PatchGAN</a:t>
            </a:r>
            <a:r>
              <a:rPr lang="en-US" dirty="0"/>
              <a:t>: Discriminator classifies </a:t>
            </a:r>
            <a:r>
              <a:rPr lang="en-US" dirty="0" err="1"/>
              <a:t>NxN</a:t>
            </a:r>
            <a:r>
              <a:rPr lang="en-US" dirty="0"/>
              <a:t> patches so that it focuses on details/texture that L1 loss doesn’t capture</a:t>
            </a:r>
          </a:p>
          <a:p>
            <a:r>
              <a:rPr lang="en-US" sz="2800" dirty="0" err="1"/>
              <a:t>NxN</a:t>
            </a:r>
            <a:r>
              <a:rPr lang="en-US" sz="2800" dirty="0"/>
              <a:t> = 70x70 works well in experiments</a:t>
            </a:r>
          </a:p>
          <a:p>
            <a:r>
              <a:rPr lang="en-US" sz="2800" dirty="0"/>
              <a:t>Average responses across patches</a:t>
            </a:r>
          </a:p>
          <a:p>
            <a:pPr lvl="1"/>
            <a:endParaRPr lang="en-US" dirty="0"/>
          </a:p>
        </p:txBody>
      </p:sp>
    </p:spTree>
    <p:extLst>
      <p:ext uri="{BB962C8B-B14F-4D97-AF65-F5344CB8AC3E}">
        <p14:creationId xmlns:p14="http://schemas.microsoft.com/office/powerpoint/2010/main" val="8360978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9" name="Shape 4079"/>
          <p:cNvSpPr/>
          <p:nvPr/>
        </p:nvSpPr>
        <p:spPr>
          <a:xfrm>
            <a:off x="4083137" y="312980"/>
            <a:ext cx="4025780" cy="687687"/>
          </a:xfrm>
          <a:prstGeom prst="rect">
            <a:avLst/>
          </a:prstGeom>
          <a:ln w="12700">
            <a:miter lim="400000"/>
          </a:ln>
          <a:extLst>
            <a:ext uri="{C572A759-6A51-4108-AA02-DFA0A04FC94B}">
              <ma14:wrappingTextBoxFlag xmlns="" xmlns:ma14="http://schemas.microsoft.com/office/mac/drawingml/2011/main" val="1"/>
            </a:ext>
          </a:extLst>
        </p:spPr>
        <p:txBody>
          <a:bodyPr wrap="none" lIns="35718" tIns="35718" rIns="35718" bIns="35718" anchor="ctr">
            <a:spAutoFit/>
          </a:bodyPr>
          <a:lstStyle/>
          <a:p>
            <a:pPr>
              <a:defRPr sz="8000"/>
            </a:pPr>
            <a:r>
              <a:rPr sz="4000" i="1" dirty="0">
                <a:latin typeface="+mj-lt"/>
                <a:ea typeface="Helvetica"/>
                <a:cs typeface="Helvetica"/>
                <a:sym typeface="Helvetica"/>
              </a:rPr>
              <a:t>Sketches</a:t>
            </a:r>
            <a:r>
              <a:rPr sz="4000" dirty="0">
                <a:latin typeface="+mj-lt"/>
              </a:rPr>
              <a:t> → Images</a:t>
            </a:r>
          </a:p>
        </p:txBody>
      </p:sp>
      <p:sp>
        <p:nvSpPr>
          <p:cNvPr id="4080" name="Shape 4080"/>
          <p:cNvSpPr/>
          <p:nvPr/>
        </p:nvSpPr>
        <p:spPr>
          <a:xfrm>
            <a:off x="728193" y="1254086"/>
            <a:ext cx="683413" cy="408658"/>
          </a:xfrm>
          <a:prstGeom prst="rect">
            <a:avLst/>
          </a:prstGeom>
          <a:ln w="12700">
            <a:miter lim="400000"/>
          </a:ln>
          <a:extLst>
            <a:ext uri="{C572A759-6A51-4108-AA02-DFA0A04FC94B}">
              <ma14:wrappingTextBoxFlag xmlns="" xmlns:ma14="http://schemas.microsoft.com/office/mac/drawingml/2011/main" val="1"/>
            </a:ext>
          </a:extLst>
        </p:spPr>
        <p:txBody>
          <a:bodyPr wrap="none" lIns="42333" tIns="42333" rIns="42333" bIns="42333" anchor="ctr">
            <a:spAutoFit/>
          </a:bodyPr>
          <a:lstStyle>
            <a:lvl1pPr algn="l" defTabSz="2172273">
              <a:defRPr sz="4200"/>
            </a:lvl1pPr>
          </a:lstStyle>
          <a:p>
            <a:r>
              <a:rPr sz="2100"/>
              <a:t>Input</a:t>
            </a:r>
          </a:p>
        </p:txBody>
      </p:sp>
      <p:sp>
        <p:nvSpPr>
          <p:cNvPr id="4081" name="Shape 4081"/>
          <p:cNvSpPr/>
          <p:nvPr/>
        </p:nvSpPr>
        <p:spPr>
          <a:xfrm>
            <a:off x="2557653" y="1254086"/>
            <a:ext cx="893406" cy="408658"/>
          </a:xfrm>
          <a:prstGeom prst="rect">
            <a:avLst/>
          </a:prstGeom>
          <a:ln w="12700">
            <a:miter lim="400000"/>
          </a:ln>
          <a:extLst>
            <a:ext uri="{C572A759-6A51-4108-AA02-DFA0A04FC94B}">
              <ma14:wrappingTextBoxFlag xmlns="" xmlns:ma14="http://schemas.microsoft.com/office/mac/drawingml/2011/main" val="1"/>
            </a:ext>
          </a:extLst>
        </p:spPr>
        <p:txBody>
          <a:bodyPr wrap="none" lIns="42333" tIns="42333" rIns="42333" bIns="42333" anchor="ctr">
            <a:spAutoFit/>
          </a:bodyPr>
          <a:lstStyle>
            <a:lvl1pPr algn="l" defTabSz="2172273">
              <a:defRPr sz="4200"/>
            </a:lvl1pPr>
          </a:lstStyle>
          <a:p>
            <a:r>
              <a:rPr sz="2100" dirty="0"/>
              <a:t>Output</a:t>
            </a:r>
          </a:p>
        </p:txBody>
      </p:sp>
      <p:sp>
        <p:nvSpPr>
          <p:cNvPr id="4082" name="Shape 4082"/>
          <p:cNvSpPr/>
          <p:nvPr/>
        </p:nvSpPr>
        <p:spPr>
          <a:xfrm>
            <a:off x="4728111" y="1254086"/>
            <a:ext cx="683413" cy="408658"/>
          </a:xfrm>
          <a:prstGeom prst="rect">
            <a:avLst/>
          </a:prstGeom>
          <a:ln w="12700">
            <a:miter lim="400000"/>
          </a:ln>
          <a:extLst>
            <a:ext uri="{C572A759-6A51-4108-AA02-DFA0A04FC94B}">
              <ma14:wrappingTextBoxFlag xmlns="" xmlns:ma14="http://schemas.microsoft.com/office/mac/drawingml/2011/main" val="1"/>
            </a:ext>
          </a:extLst>
        </p:spPr>
        <p:txBody>
          <a:bodyPr wrap="none" lIns="42333" tIns="42333" rIns="42333" bIns="42333" anchor="ctr">
            <a:spAutoFit/>
          </a:bodyPr>
          <a:lstStyle>
            <a:lvl1pPr algn="l" defTabSz="2172273">
              <a:defRPr sz="4200"/>
            </a:lvl1pPr>
          </a:lstStyle>
          <a:p>
            <a:r>
              <a:rPr sz="2100"/>
              <a:t>Input</a:t>
            </a:r>
          </a:p>
        </p:txBody>
      </p:sp>
      <p:sp>
        <p:nvSpPr>
          <p:cNvPr id="4083" name="Shape 4083"/>
          <p:cNvSpPr/>
          <p:nvPr/>
        </p:nvSpPr>
        <p:spPr>
          <a:xfrm>
            <a:off x="6557571" y="1254086"/>
            <a:ext cx="893406" cy="408658"/>
          </a:xfrm>
          <a:prstGeom prst="rect">
            <a:avLst/>
          </a:prstGeom>
          <a:ln w="12700">
            <a:miter lim="400000"/>
          </a:ln>
          <a:extLst>
            <a:ext uri="{C572A759-6A51-4108-AA02-DFA0A04FC94B}">
              <ma14:wrappingTextBoxFlag xmlns="" xmlns:ma14="http://schemas.microsoft.com/office/mac/drawingml/2011/main" val="1"/>
            </a:ext>
          </a:extLst>
        </p:spPr>
        <p:txBody>
          <a:bodyPr wrap="none" lIns="42333" tIns="42333" rIns="42333" bIns="42333" anchor="ctr">
            <a:spAutoFit/>
          </a:bodyPr>
          <a:lstStyle>
            <a:lvl1pPr algn="l" defTabSz="2172273">
              <a:defRPr sz="4200"/>
            </a:lvl1pPr>
          </a:lstStyle>
          <a:p>
            <a:r>
              <a:rPr sz="2100" dirty="0"/>
              <a:t>Output</a:t>
            </a:r>
          </a:p>
        </p:txBody>
      </p:sp>
      <p:sp>
        <p:nvSpPr>
          <p:cNvPr id="4084" name="Shape 4084"/>
          <p:cNvSpPr/>
          <p:nvPr/>
        </p:nvSpPr>
        <p:spPr>
          <a:xfrm>
            <a:off x="8728029" y="1254086"/>
            <a:ext cx="683413" cy="408658"/>
          </a:xfrm>
          <a:prstGeom prst="rect">
            <a:avLst/>
          </a:prstGeom>
          <a:ln w="12700">
            <a:miter lim="400000"/>
          </a:ln>
          <a:extLst>
            <a:ext uri="{C572A759-6A51-4108-AA02-DFA0A04FC94B}">
              <ma14:wrappingTextBoxFlag xmlns="" xmlns:ma14="http://schemas.microsoft.com/office/mac/drawingml/2011/main" val="1"/>
            </a:ext>
          </a:extLst>
        </p:spPr>
        <p:txBody>
          <a:bodyPr wrap="none" lIns="42333" tIns="42333" rIns="42333" bIns="42333" anchor="ctr">
            <a:spAutoFit/>
          </a:bodyPr>
          <a:lstStyle>
            <a:lvl1pPr algn="l" defTabSz="2172273">
              <a:defRPr sz="4200"/>
            </a:lvl1pPr>
          </a:lstStyle>
          <a:p>
            <a:r>
              <a:rPr sz="2100"/>
              <a:t>Input</a:t>
            </a:r>
          </a:p>
        </p:txBody>
      </p:sp>
      <p:sp>
        <p:nvSpPr>
          <p:cNvPr id="4085" name="Shape 4085"/>
          <p:cNvSpPr/>
          <p:nvPr/>
        </p:nvSpPr>
        <p:spPr>
          <a:xfrm>
            <a:off x="10557489" y="1254086"/>
            <a:ext cx="893406" cy="408658"/>
          </a:xfrm>
          <a:prstGeom prst="rect">
            <a:avLst/>
          </a:prstGeom>
          <a:ln w="12700">
            <a:miter lim="400000"/>
          </a:ln>
          <a:extLst>
            <a:ext uri="{C572A759-6A51-4108-AA02-DFA0A04FC94B}">
              <ma14:wrappingTextBoxFlag xmlns="" xmlns:ma14="http://schemas.microsoft.com/office/mac/drawingml/2011/main" val="1"/>
            </a:ext>
          </a:extLst>
        </p:spPr>
        <p:txBody>
          <a:bodyPr wrap="none" lIns="42333" tIns="42333" rIns="42333" bIns="42333" anchor="ctr">
            <a:spAutoFit/>
          </a:bodyPr>
          <a:lstStyle>
            <a:lvl1pPr algn="l" defTabSz="2172273">
              <a:defRPr sz="4200"/>
            </a:lvl1pPr>
          </a:lstStyle>
          <a:p>
            <a:r>
              <a:rPr sz="2100"/>
              <a:t>Output</a:t>
            </a:r>
          </a:p>
        </p:txBody>
      </p:sp>
      <p:sp>
        <p:nvSpPr>
          <p:cNvPr id="4086" name="Shape 4086"/>
          <p:cNvSpPr/>
          <p:nvPr/>
        </p:nvSpPr>
        <p:spPr>
          <a:xfrm>
            <a:off x="4158451" y="5822429"/>
            <a:ext cx="4416400" cy="482567"/>
          </a:xfrm>
          <a:prstGeom prst="rect">
            <a:avLst/>
          </a:prstGeom>
          <a:ln w="12700">
            <a:miter lim="400000"/>
          </a:ln>
          <a:extLst>
            <a:ext uri="{C572A759-6A51-4108-AA02-DFA0A04FC94B}">
              <ma14:wrappingTextBoxFlag xmlns="" xmlns:ma14="http://schemas.microsoft.com/office/mac/drawingml/2011/main" val="1"/>
            </a:ext>
          </a:extLst>
        </p:spPr>
        <p:txBody>
          <a:bodyPr wrap="none" lIns="35718" tIns="35718" rIns="35718" bIns="35718" anchor="ctr">
            <a:spAutoFit/>
          </a:bodyPr>
          <a:lstStyle/>
          <a:p>
            <a:r>
              <a:rPr sz="2667" dirty="0"/>
              <a:t>Trained on Edges → Images</a:t>
            </a:r>
          </a:p>
        </p:txBody>
      </p:sp>
      <p:pic>
        <p:nvPicPr>
          <p:cNvPr id="4087" name="input_13223.jpg"/>
          <p:cNvPicPr>
            <a:picLocks noChangeAspect="1"/>
          </p:cNvPicPr>
          <p:nvPr/>
        </p:nvPicPr>
        <p:blipFill>
          <a:blip r:embed="rId3"/>
          <a:stretch>
            <a:fillRect/>
          </a:stretch>
        </p:blipFill>
        <p:spPr>
          <a:xfrm>
            <a:off x="137806" y="1654872"/>
            <a:ext cx="1847658" cy="1847658"/>
          </a:xfrm>
          <a:prstGeom prst="rect">
            <a:avLst/>
          </a:prstGeom>
          <a:ln w="12700">
            <a:miter lim="400000"/>
          </a:ln>
        </p:spPr>
      </p:pic>
      <p:pic>
        <p:nvPicPr>
          <p:cNvPr id="4088" name="input_13258.jpg"/>
          <p:cNvPicPr>
            <a:picLocks noChangeAspect="1"/>
          </p:cNvPicPr>
          <p:nvPr/>
        </p:nvPicPr>
        <p:blipFill>
          <a:blip r:embed="rId4"/>
          <a:stretch>
            <a:fillRect/>
          </a:stretch>
        </p:blipFill>
        <p:spPr>
          <a:xfrm>
            <a:off x="8303510" y="1766688"/>
            <a:ext cx="1847658" cy="1847658"/>
          </a:xfrm>
          <a:prstGeom prst="rect">
            <a:avLst/>
          </a:prstGeom>
          <a:ln w="12700">
            <a:miter lim="400000"/>
          </a:ln>
        </p:spPr>
      </p:pic>
      <p:pic>
        <p:nvPicPr>
          <p:cNvPr id="4089" name="input_798.jpg"/>
          <p:cNvPicPr>
            <a:picLocks noChangeAspect="1"/>
          </p:cNvPicPr>
          <p:nvPr/>
        </p:nvPicPr>
        <p:blipFill>
          <a:blip r:embed="rId5"/>
          <a:stretch>
            <a:fillRect/>
          </a:stretch>
        </p:blipFill>
        <p:spPr>
          <a:xfrm>
            <a:off x="4164489" y="1766688"/>
            <a:ext cx="1847658" cy="1847658"/>
          </a:xfrm>
          <a:prstGeom prst="rect">
            <a:avLst/>
          </a:prstGeom>
          <a:ln w="12700">
            <a:miter lim="400000"/>
          </a:ln>
        </p:spPr>
      </p:pic>
      <p:pic>
        <p:nvPicPr>
          <p:cNvPr id="4090" name="input_14971.jpg"/>
          <p:cNvPicPr>
            <a:picLocks noChangeAspect="1"/>
          </p:cNvPicPr>
          <p:nvPr/>
        </p:nvPicPr>
        <p:blipFill>
          <a:blip r:embed="rId6"/>
          <a:stretch>
            <a:fillRect/>
          </a:stretch>
        </p:blipFill>
        <p:spPr>
          <a:xfrm>
            <a:off x="137806" y="3720903"/>
            <a:ext cx="1847658" cy="1847658"/>
          </a:xfrm>
          <a:prstGeom prst="rect">
            <a:avLst/>
          </a:prstGeom>
          <a:ln w="12700">
            <a:miter lim="400000"/>
          </a:ln>
        </p:spPr>
      </p:pic>
      <p:pic>
        <p:nvPicPr>
          <p:cNvPr id="4091" name="gt_14983.jpg"/>
          <p:cNvPicPr>
            <a:picLocks noChangeAspect="1"/>
          </p:cNvPicPr>
          <p:nvPr/>
        </p:nvPicPr>
        <p:blipFill>
          <a:blip r:embed="rId7"/>
          <a:stretch>
            <a:fillRect/>
          </a:stretch>
        </p:blipFill>
        <p:spPr>
          <a:xfrm>
            <a:off x="8303510" y="3681788"/>
            <a:ext cx="1847658" cy="1847658"/>
          </a:xfrm>
          <a:prstGeom prst="rect">
            <a:avLst/>
          </a:prstGeom>
          <a:ln w="12700">
            <a:miter lim="400000"/>
          </a:ln>
        </p:spPr>
      </p:pic>
      <p:grpSp>
        <p:nvGrpSpPr>
          <p:cNvPr id="4098" name="Group 4098"/>
          <p:cNvGrpSpPr/>
          <p:nvPr/>
        </p:nvGrpSpPr>
        <p:grpSpPr>
          <a:xfrm>
            <a:off x="1974219" y="1654871"/>
            <a:ext cx="10134104" cy="3913690"/>
            <a:chOff x="0" y="0"/>
            <a:chExt cx="20268207" cy="7827378"/>
          </a:xfrm>
        </p:grpSpPr>
        <p:pic>
          <p:nvPicPr>
            <p:cNvPr id="4092" name="L1cGAN_13223.jpg"/>
            <p:cNvPicPr>
              <a:picLocks noChangeAspect="1"/>
            </p:cNvPicPr>
            <p:nvPr/>
          </p:nvPicPr>
          <p:blipFill>
            <a:blip r:embed="rId8"/>
            <a:stretch>
              <a:fillRect/>
            </a:stretch>
          </p:blipFill>
          <p:spPr>
            <a:xfrm>
              <a:off x="0" y="0"/>
              <a:ext cx="3695316" cy="3695316"/>
            </a:xfrm>
            <a:prstGeom prst="rect">
              <a:avLst/>
            </a:prstGeom>
            <a:ln w="12700" cap="flat">
              <a:noFill/>
              <a:miter lim="400000"/>
            </a:ln>
            <a:effectLst/>
          </p:spPr>
        </p:pic>
        <p:pic>
          <p:nvPicPr>
            <p:cNvPr id="4093" name="L1cGAN_13258.jpg"/>
            <p:cNvPicPr>
              <a:picLocks noChangeAspect="1"/>
            </p:cNvPicPr>
            <p:nvPr/>
          </p:nvPicPr>
          <p:blipFill>
            <a:blip r:embed="rId9"/>
            <a:stretch>
              <a:fillRect/>
            </a:stretch>
          </p:blipFill>
          <p:spPr>
            <a:xfrm>
              <a:off x="16572892" y="223632"/>
              <a:ext cx="3695316" cy="3695317"/>
            </a:xfrm>
            <a:prstGeom prst="rect">
              <a:avLst/>
            </a:prstGeom>
            <a:ln w="12700" cap="flat">
              <a:noFill/>
              <a:miter lim="400000"/>
            </a:ln>
            <a:effectLst/>
          </p:spPr>
        </p:pic>
        <p:pic>
          <p:nvPicPr>
            <p:cNvPr id="4094" name="L1cGAN_798.jpg"/>
            <p:cNvPicPr>
              <a:picLocks noChangeAspect="1"/>
            </p:cNvPicPr>
            <p:nvPr/>
          </p:nvPicPr>
          <p:blipFill>
            <a:blip r:embed="rId10"/>
            <a:stretch>
              <a:fillRect/>
            </a:stretch>
          </p:blipFill>
          <p:spPr>
            <a:xfrm>
              <a:off x="8442438" y="223632"/>
              <a:ext cx="3695316" cy="3695317"/>
            </a:xfrm>
            <a:prstGeom prst="rect">
              <a:avLst/>
            </a:prstGeom>
            <a:ln w="12700" cap="flat">
              <a:noFill/>
              <a:miter lim="400000"/>
            </a:ln>
            <a:effectLst/>
          </p:spPr>
        </p:pic>
        <p:pic>
          <p:nvPicPr>
            <p:cNvPr id="4095" name="L1cGAN_14971.jpg"/>
            <p:cNvPicPr>
              <a:picLocks noChangeAspect="1"/>
            </p:cNvPicPr>
            <p:nvPr/>
          </p:nvPicPr>
          <p:blipFill>
            <a:blip r:embed="rId11"/>
            <a:stretch>
              <a:fillRect/>
            </a:stretch>
          </p:blipFill>
          <p:spPr>
            <a:xfrm>
              <a:off x="0" y="4132062"/>
              <a:ext cx="3695316" cy="3695317"/>
            </a:xfrm>
            <a:prstGeom prst="rect">
              <a:avLst/>
            </a:prstGeom>
            <a:ln w="12700" cap="flat">
              <a:noFill/>
              <a:miter lim="400000"/>
            </a:ln>
            <a:effectLst/>
          </p:spPr>
        </p:pic>
        <p:pic>
          <p:nvPicPr>
            <p:cNvPr id="4096" name="L1cGAN_14983.jpg"/>
            <p:cNvPicPr>
              <a:picLocks noChangeAspect="1"/>
            </p:cNvPicPr>
            <p:nvPr/>
          </p:nvPicPr>
          <p:blipFill>
            <a:blip r:embed="rId12"/>
            <a:stretch>
              <a:fillRect/>
            </a:stretch>
          </p:blipFill>
          <p:spPr>
            <a:xfrm>
              <a:off x="16572892" y="4132062"/>
              <a:ext cx="3695316" cy="3695317"/>
            </a:xfrm>
            <a:prstGeom prst="rect">
              <a:avLst/>
            </a:prstGeom>
            <a:ln w="12700" cap="flat">
              <a:noFill/>
              <a:miter lim="400000"/>
            </a:ln>
            <a:effectLst/>
          </p:spPr>
        </p:pic>
        <p:pic>
          <p:nvPicPr>
            <p:cNvPr id="4097" name="L1cGAN_15023.jpg"/>
            <p:cNvPicPr>
              <a:picLocks noChangeAspect="1"/>
            </p:cNvPicPr>
            <p:nvPr/>
          </p:nvPicPr>
          <p:blipFill>
            <a:blip r:embed="rId13"/>
            <a:stretch>
              <a:fillRect/>
            </a:stretch>
          </p:blipFill>
          <p:spPr>
            <a:xfrm>
              <a:off x="8442438" y="4132062"/>
              <a:ext cx="3695316" cy="3695317"/>
            </a:xfrm>
            <a:prstGeom prst="rect">
              <a:avLst/>
            </a:prstGeom>
            <a:ln w="12700" cap="flat">
              <a:noFill/>
              <a:miter lim="400000"/>
            </a:ln>
            <a:effectLst/>
          </p:spPr>
        </p:pic>
      </p:grpSp>
      <p:pic>
        <p:nvPicPr>
          <p:cNvPr id="4099" name="gt_15023.jpg"/>
          <p:cNvPicPr>
            <a:picLocks noChangeAspect="1"/>
          </p:cNvPicPr>
          <p:nvPr/>
        </p:nvPicPr>
        <p:blipFill>
          <a:blip r:embed="rId14"/>
          <a:stretch>
            <a:fillRect/>
          </a:stretch>
        </p:blipFill>
        <p:spPr>
          <a:xfrm>
            <a:off x="4354462" y="3681788"/>
            <a:ext cx="1847658" cy="1847658"/>
          </a:xfrm>
          <a:prstGeom prst="rect">
            <a:avLst/>
          </a:prstGeom>
          <a:ln w="12700">
            <a:miter lim="400000"/>
          </a:ln>
        </p:spPr>
      </p:pic>
      <p:sp>
        <p:nvSpPr>
          <p:cNvPr id="4100" name="Shape 4100"/>
          <p:cNvSpPr/>
          <p:nvPr/>
        </p:nvSpPr>
        <p:spPr>
          <a:xfrm>
            <a:off x="7858762" y="6315724"/>
            <a:ext cx="4209164" cy="392671"/>
          </a:xfrm>
          <a:prstGeom prst="rect">
            <a:avLst/>
          </a:prstGeom>
          <a:ln w="12700">
            <a:miter lim="400000"/>
          </a:ln>
          <a:extLst>
            <a:ext uri="{C572A759-6A51-4108-AA02-DFA0A04FC94B}">
              <ma14:wrappingTextBoxFlag xmlns="" xmlns:ma14="http://schemas.microsoft.com/office/mac/drawingml/2011/main" val="1"/>
            </a:ext>
          </a:extLst>
        </p:spPr>
        <p:txBody>
          <a:bodyPr wrap="none" lIns="35718" tIns="35718" rIns="35718" bIns="35718" anchor="ctr">
            <a:spAutoFit/>
          </a:bodyPr>
          <a:lstStyle>
            <a:lvl1pPr>
              <a:defRPr sz="3600"/>
            </a:lvl1pPr>
          </a:lstStyle>
          <a:p>
            <a:r>
              <a:rPr sz="2083" dirty="0"/>
              <a:t>Data from [</a:t>
            </a:r>
            <a:r>
              <a:rPr sz="2083" dirty="0" err="1"/>
              <a:t>Eitz</a:t>
            </a:r>
            <a:r>
              <a:rPr sz="2083" dirty="0"/>
              <a:t>, Hays, Alexa, 2012]</a:t>
            </a:r>
          </a:p>
        </p:txBody>
      </p:sp>
    </p:spTree>
    <p:extLst>
      <p:ext uri="{BB962C8B-B14F-4D97-AF65-F5344CB8AC3E}">
        <p14:creationId xmlns:p14="http://schemas.microsoft.com/office/powerpoint/2010/main" val="2958065711"/>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0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8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8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1" grpId="0" animBg="1"/>
      <p:bldP spid="4083" grpId="0" animBg="1"/>
      <p:bldP spid="4085" grpId="0" animBg="1"/>
      <p:bldP spid="4098"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2D Wavelet Transform</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66800"/>
            <a:ext cx="8561266" cy="414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85004" y="5376598"/>
            <a:ext cx="2595582" cy="369332"/>
          </a:xfrm>
          <a:prstGeom prst="rect">
            <a:avLst/>
          </a:prstGeom>
          <a:noFill/>
        </p:spPr>
        <p:txBody>
          <a:bodyPr wrap="none" rtlCol="0">
            <a:spAutoFit/>
          </a:bodyPr>
          <a:lstStyle/>
          <a:p>
            <a:r>
              <a:rPr lang="en-US" dirty="0"/>
              <a:t>Illustration of procedure</a:t>
            </a:r>
          </a:p>
        </p:txBody>
      </p:sp>
      <p:sp>
        <p:nvSpPr>
          <p:cNvPr id="5" name="TextBox 4"/>
          <p:cNvSpPr txBox="1"/>
          <p:nvPr/>
        </p:nvSpPr>
        <p:spPr>
          <a:xfrm>
            <a:off x="4728858" y="5372754"/>
            <a:ext cx="3984809" cy="369332"/>
          </a:xfrm>
          <a:prstGeom prst="rect">
            <a:avLst/>
          </a:prstGeom>
          <a:noFill/>
        </p:spPr>
        <p:txBody>
          <a:bodyPr wrap="none" rtlCol="0">
            <a:spAutoFit/>
          </a:bodyPr>
          <a:lstStyle/>
          <a:p>
            <a:r>
              <a:rPr lang="en-US" dirty="0"/>
              <a:t>Wavelet decomposition of disc image</a:t>
            </a:r>
          </a:p>
        </p:txBody>
      </p:sp>
      <p:sp>
        <p:nvSpPr>
          <p:cNvPr id="6" name="TextBox 5"/>
          <p:cNvSpPr txBox="1"/>
          <p:nvPr/>
        </p:nvSpPr>
        <p:spPr>
          <a:xfrm>
            <a:off x="3676838" y="6397823"/>
            <a:ext cx="5390963" cy="307777"/>
          </a:xfrm>
          <a:prstGeom prst="rect">
            <a:avLst/>
          </a:prstGeom>
          <a:noFill/>
        </p:spPr>
        <p:txBody>
          <a:bodyPr wrap="none" rtlCol="0">
            <a:spAutoFit/>
          </a:bodyPr>
          <a:lstStyle/>
          <a:p>
            <a:r>
              <a:rPr lang="en-US" sz="1400" dirty="0"/>
              <a:t>Figure from </a:t>
            </a:r>
            <a:r>
              <a:rPr lang="en-US" sz="1400" dirty="0" err="1"/>
              <a:t>Lyu</a:t>
            </a:r>
            <a:r>
              <a:rPr lang="en-US" sz="1400" dirty="0"/>
              <a:t> and </a:t>
            </a:r>
            <a:r>
              <a:rPr lang="en-US" sz="1400" dirty="0" err="1"/>
              <a:t>Farid</a:t>
            </a:r>
            <a:r>
              <a:rPr lang="en-US" sz="1400" dirty="0"/>
              <a:t> 2005: “How Realistic is Photorealistic?”</a:t>
            </a:r>
          </a:p>
        </p:txBody>
      </p:sp>
    </p:spTree>
    <p:extLst>
      <p:ext uri="{BB962C8B-B14F-4D97-AF65-F5344CB8AC3E}">
        <p14:creationId xmlns:p14="http://schemas.microsoft.com/office/powerpoint/2010/main" val="23638098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38" name="Group 4138"/>
          <p:cNvGrpSpPr/>
          <p:nvPr/>
        </p:nvGrpSpPr>
        <p:grpSpPr>
          <a:xfrm>
            <a:off x="995434" y="397892"/>
            <a:ext cx="4797028" cy="456854"/>
            <a:chOff x="0" y="-4412"/>
            <a:chExt cx="9594056" cy="913707"/>
          </a:xfrm>
        </p:grpSpPr>
        <p:sp>
          <p:nvSpPr>
            <p:cNvPr id="4136" name="Shape 4136"/>
            <p:cNvSpPr/>
            <p:nvPr/>
          </p:nvSpPr>
          <p:spPr>
            <a:xfrm>
              <a:off x="0" y="-4412"/>
              <a:ext cx="3388232" cy="91370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5718" tIns="35718" rIns="35718" bIns="35718" numCol="1" anchor="ctr">
              <a:spAutoFit/>
            </a:bodyPr>
            <a:lstStyle>
              <a:lvl1pPr>
                <a:defRPr b="1">
                  <a:latin typeface="Helvetica"/>
                  <a:ea typeface="Helvetica"/>
                  <a:cs typeface="Helvetica"/>
                  <a:sym typeface="Helvetica"/>
                </a:defRPr>
              </a:lvl1pPr>
            </a:lstStyle>
            <a:p>
              <a:r>
                <a:rPr sz="2500" dirty="0">
                  <a:latin typeface="+mj-lt"/>
                </a:rPr>
                <a:t>#edges2cats</a:t>
              </a:r>
            </a:p>
          </p:txBody>
        </p:sp>
        <p:sp>
          <p:nvSpPr>
            <p:cNvPr id="4137" name="Shape 4137"/>
            <p:cNvSpPr/>
            <p:nvPr/>
          </p:nvSpPr>
          <p:spPr>
            <a:xfrm>
              <a:off x="4159880" y="21296"/>
              <a:ext cx="5434176" cy="86228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5718" tIns="35718" rIns="35718" bIns="35718" numCol="1" anchor="ctr">
              <a:spAutoFit/>
            </a:bodyPr>
            <a:lstStyle>
              <a:lvl1pPr>
                <a:defRPr sz="4200"/>
              </a:lvl1pPr>
            </a:lstStyle>
            <a:p>
              <a:r>
                <a:rPr sz="2333" dirty="0"/>
                <a:t>[Christopher Hesse]</a:t>
              </a:r>
            </a:p>
          </p:txBody>
        </p:sp>
      </p:grpSp>
      <p:pic>
        <p:nvPicPr>
          <p:cNvPr id="4133" name="pasted-image.png"/>
          <p:cNvPicPr>
            <a:picLocks noChangeAspect="1"/>
          </p:cNvPicPr>
          <p:nvPr/>
        </p:nvPicPr>
        <p:blipFill>
          <a:blip r:embed="rId5"/>
          <a:stretch>
            <a:fillRect/>
          </a:stretch>
        </p:blipFill>
        <p:spPr>
          <a:xfrm>
            <a:off x="550226" y="3674754"/>
            <a:ext cx="4930082" cy="2326444"/>
          </a:xfrm>
          <a:prstGeom prst="rect">
            <a:avLst/>
          </a:prstGeom>
          <a:ln w="12700">
            <a:miter lim="400000"/>
          </a:ln>
        </p:spPr>
      </p:pic>
      <p:sp>
        <p:nvSpPr>
          <p:cNvPr id="4139" name="Shape 4139"/>
          <p:cNvSpPr/>
          <p:nvPr/>
        </p:nvSpPr>
        <p:spPr>
          <a:xfrm>
            <a:off x="1936732" y="6095139"/>
            <a:ext cx="2157069" cy="452438"/>
          </a:xfrm>
          <a:prstGeom prst="rect">
            <a:avLst/>
          </a:prstGeom>
          <a:ln w="12700">
            <a:miter lim="400000"/>
          </a:ln>
          <a:extLst>
            <a:ext uri="{C572A759-6A51-4108-AA02-DFA0A04FC94B}">
              <ma14:wrappingTextBoxFlag xmlns="" xmlns:ma14="http://schemas.microsoft.com/office/mac/drawingml/2011/main" val="1"/>
            </a:ext>
          </a:extLst>
        </p:spPr>
        <p:txBody>
          <a:bodyPr lIns="22859" rIns="22859"/>
          <a:lstStyle>
            <a:lvl1pPr defTabSz="1303363">
              <a:defRPr sz="3200"/>
            </a:lvl1pPr>
          </a:lstStyle>
          <a:p>
            <a:pPr algn="ctr"/>
            <a:r>
              <a:rPr sz="2333" dirty="0"/>
              <a:t>Ivy </a:t>
            </a:r>
            <a:r>
              <a:rPr sz="2333" dirty="0" err="1"/>
              <a:t>Tasi</a:t>
            </a:r>
            <a:r>
              <a:rPr sz="2333" dirty="0"/>
              <a:t> @</a:t>
            </a:r>
            <a:r>
              <a:rPr sz="2333" dirty="0" err="1"/>
              <a:t>ivymyt</a:t>
            </a:r>
            <a:endParaRPr sz="2333" dirty="0"/>
          </a:p>
        </p:txBody>
      </p:sp>
      <p:pic>
        <p:nvPicPr>
          <p:cNvPr id="4141" name="pasted-image.png"/>
          <p:cNvPicPr>
            <a:picLocks noChangeAspect="1"/>
          </p:cNvPicPr>
          <p:nvPr/>
        </p:nvPicPr>
        <p:blipFill>
          <a:blip r:embed="rId6"/>
          <a:stretch>
            <a:fillRect/>
          </a:stretch>
        </p:blipFill>
        <p:spPr>
          <a:xfrm>
            <a:off x="515380" y="1054573"/>
            <a:ext cx="4999773" cy="2295729"/>
          </a:xfrm>
          <a:prstGeom prst="rect">
            <a:avLst/>
          </a:prstGeom>
          <a:ln w="12700">
            <a:miter lim="400000"/>
          </a:ln>
        </p:spPr>
      </p:pic>
      <p:sp>
        <p:nvSpPr>
          <p:cNvPr id="4142" name="Shape 4142"/>
          <p:cNvSpPr/>
          <p:nvPr/>
        </p:nvSpPr>
        <p:spPr>
          <a:xfrm>
            <a:off x="1936732" y="3304407"/>
            <a:ext cx="2157069" cy="452438"/>
          </a:xfrm>
          <a:prstGeom prst="rect">
            <a:avLst/>
          </a:prstGeom>
          <a:ln w="12700">
            <a:miter lim="400000"/>
          </a:ln>
          <a:extLst>
            <a:ext uri="{C572A759-6A51-4108-AA02-DFA0A04FC94B}">
              <ma14:wrappingTextBoxFlag xmlns="" xmlns:ma14="http://schemas.microsoft.com/office/mac/drawingml/2011/main" val="1"/>
            </a:ext>
          </a:extLst>
        </p:spPr>
        <p:txBody>
          <a:bodyPr lIns="22859" rIns="22859"/>
          <a:lstStyle>
            <a:lvl1pPr defTabSz="1303363">
              <a:defRPr sz="3200"/>
            </a:lvl1pPr>
          </a:lstStyle>
          <a:p>
            <a:pPr algn="ctr"/>
            <a:r>
              <a:rPr sz="2333" dirty="0"/>
              <a:t>@</a:t>
            </a:r>
            <a:r>
              <a:rPr sz="2333" dirty="0" err="1"/>
              <a:t>gods_tail</a:t>
            </a:r>
            <a:endParaRPr sz="2333" dirty="0"/>
          </a:p>
        </p:txBody>
      </p:sp>
      <p:sp>
        <p:nvSpPr>
          <p:cNvPr id="13" name="Shape 4142"/>
          <p:cNvSpPr/>
          <p:nvPr/>
        </p:nvSpPr>
        <p:spPr>
          <a:xfrm>
            <a:off x="7383064" y="3907789"/>
            <a:ext cx="2852151" cy="452438"/>
          </a:xfrm>
          <a:prstGeom prst="rect">
            <a:avLst/>
          </a:prstGeom>
          <a:ln w="12700">
            <a:miter lim="400000"/>
          </a:ln>
          <a:extLst>
            <a:ext uri="{C572A759-6A51-4108-AA02-DFA0A04FC94B}">
              <ma14:wrappingTextBoxFlag xmlns="" xmlns:ma14="http://schemas.microsoft.com/office/mac/drawingml/2011/main" val="1"/>
            </a:ext>
          </a:extLst>
        </p:spPr>
        <p:txBody>
          <a:bodyPr lIns="22859" rIns="22859"/>
          <a:lstStyle>
            <a:lvl1pPr defTabSz="1303363">
              <a:defRPr sz="3200"/>
            </a:lvl1pPr>
          </a:lstStyle>
          <a:p>
            <a:pPr algn="ctr"/>
            <a:r>
              <a:rPr lang="en-US" sz="2333" dirty="0"/>
              <a:t>@</a:t>
            </a:r>
            <a:r>
              <a:rPr lang="en-US" sz="2333" dirty="0" err="1"/>
              <a:t>matthematician</a:t>
            </a:r>
            <a:endParaRPr sz="2333" dirty="0"/>
          </a:p>
        </p:txBody>
      </p:sp>
      <p:sp>
        <p:nvSpPr>
          <p:cNvPr id="2" name="TextBox 1"/>
          <p:cNvSpPr txBox="1"/>
          <p:nvPr/>
        </p:nvSpPr>
        <p:spPr>
          <a:xfrm>
            <a:off x="6858000" y="6195969"/>
            <a:ext cx="5135445" cy="553998"/>
          </a:xfrm>
          <a:prstGeom prst="rect">
            <a:avLst/>
          </a:prstGeom>
          <a:noFill/>
          <a:ln w="28575">
            <a:solidFill>
              <a:schemeClr val="tx1"/>
            </a:solidFill>
          </a:ln>
        </p:spPr>
        <p:txBody>
          <a:bodyPr wrap="none" rtlCol="0">
            <a:spAutoFit/>
          </a:bodyPr>
          <a:lstStyle/>
          <a:p>
            <a:r>
              <a:rPr lang="en-US" sz="3000" dirty="0"/>
              <a:t>https://affinelayer.com/pixsrv/</a:t>
            </a:r>
          </a:p>
        </p:txBody>
      </p:sp>
      <p:grpSp>
        <p:nvGrpSpPr>
          <p:cNvPr id="16" name="Group 15"/>
          <p:cNvGrpSpPr>
            <a:grpSpLocks noChangeAspect="1"/>
          </p:cNvGrpSpPr>
          <p:nvPr/>
        </p:nvGrpSpPr>
        <p:grpSpPr>
          <a:xfrm>
            <a:off x="6266370" y="4463729"/>
            <a:ext cx="5435927" cy="1616843"/>
            <a:chOff x="11860781" y="2996007"/>
            <a:chExt cx="11839406" cy="3521473"/>
          </a:xfrm>
        </p:grpSpPr>
        <p:pic>
          <p:nvPicPr>
            <p:cNvPr id="17" name="pasted-image.png"/>
            <p:cNvPicPr>
              <a:picLocks noChangeAspect="1"/>
            </p:cNvPicPr>
            <p:nvPr/>
          </p:nvPicPr>
          <p:blipFill>
            <a:blip r:embed="rId7"/>
            <a:stretch>
              <a:fillRect/>
            </a:stretch>
          </p:blipFill>
          <p:spPr>
            <a:xfrm>
              <a:off x="11860781" y="2996007"/>
              <a:ext cx="11839406" cy="2696520"/>
            </a:xfrm>
            <a:prstGeom prst="rect">
              <a:avLst/>
            </a:prstGeom>
            <a:ln w="12700">
              <a:miter lim="400000"/>
            </a:ln>
          </p:spPr>
        </p:pic>
        <p:sp>
          <p:nvSpPr>
            <p:cNvPr id="18" name="Shape 4140"/>
            <p:cNvSpPr/>
            <p:nvPr/>
          </p:nvSpPr>
          <p:spPr>
            <a:xfrm>
              <a:off x="14299134" y="5612604"/>
              <a:ext cx="6962700" cy="904876"/>
            </a:xfrm>
            <a:prstGeom prst="rect">
              <a:avLst/>
            </a:prstGeom>
            <a:ln w="12700">
              <a:miter lim="400000"/>
            </a:ln>
            <a:extLst>
              <a:ext uri="{C572A759-6A51-4108-AA02-DFA0A04FC94B}">
                <ma14:wrappingTextBoxFlag xmlns="" xmlns:ma14="http://schemas.microsoft.com/office/mac/drawingml/2011/main" val="1"/>
              </a:ext>
            </a:extLst>
          </p:spPr>
          <p:txBody>
            <a:bodyPr lIns="38099" rIns="38099"/>
            <a:lstStyle>
              <a:lvl1pPr defTabSz="1303363">
                <a:defRPr sz="3200"/>
              </a:lvl1pPr>
            </a:lstStyle>
            <a:p>
              <a:r>
                <a:rPr sz="2333" dirty="0" err="1"/>
                <a:t>Vitaly</a:t>
              </a:r>
              <a:r>
                <a:rPr sz="2333" dirty="0"/>
                <a:t> </a:t>
              </a:r>
              <a:r>
                <a:rPr sz="2333" dirty="0" err="1"/>
                <a:t>Vidmirov</a:t>
              </a:r>
              <a:r>
                <a:rPr sz="2333" dirty="0"/>
                <a:t> @</a:t>
              </a:r>
              <a:r>
                <a:rPr sz="2333" dirty="0" err="1"/>
                <a:t>vvid</a:t>
              </a:r>
              <a:endParaRPr sz="2333" dirty="0"/>
            </a:p>
          </p:txBody>
        </p:sp>
      </p:grpSp>
      <p:pic>
        <p:nvPicPr>
          <p:cNvPr id="15" name="cat_draw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16336" t="17104" b="8241"/>
          <a:stretch/>
        </p:blipFill>
        <p:spPr>
          <a:xfrm>
            <a:off x="6208905" y="1054573"/>
            <a:ext cx="4968224" cy="2637993"/>
          </a:xfrm>
          <a:prstGeom prst="rect">
            <a:avLst/>
          </a:prstGeom>
        </p:spPr>
      </p:pic>
    </p:spTree>
    <p:extLst>
      <p:ext uri="{BB962C8B-B14F-4D97-AF65-F5344CB8AC3E}">
        <p14:creationId xmlns:p14="http://schemas.microsoft.com/office/powerpoint/2010/main" val="28451566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mediacall" presetSubtype="0" fill="hold" nodeType="withEffect">
                                  <p:stCondLst>
                                    <p:cond delay="0"/>
                                  </p:stCondLst>
                                  <p:childTnLst>
                                    <p:cmd type="call" cmd="playFrom(0.0)">
                                      <p:cBhvr>
                                        <p:cTn id="16" dur="4766" fill="hold"/>
                                        <p:tgtEl>
                                          <p:spTgt spid="15"/>
                                        </p:tgtEl>
                                      </p:cBhvr>
                                    </p:cmd>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15"/>
                </p:tgtEl>
              </p:cMediaNode>
            </p:video>
          </p:childTnLst>
        </p:cTn>
      </p:par>
    </p:tnLst>
    <p:bldLst>
      <p:bldP spid="4139" grpId="0" animBg="1"/>
      <p:bldP spid="1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2" name="pasted-image.png"/>
          <p:cNvPicPr>
            <a:picLocks noChangeAspect="1"/>
          </p:cNvPicPr>
          <p:nvPr/>
        </p:nvPicPr>
        <p:blipFill>
          <a:blip r:embed="rId3"/>
          <a:stretch>
            <a:fillRect/>
          </a:stretch>
        </p:blipFill>
        <p:spPr>
          <a:xfrm>
            <a:off x="64951" y="1441945"/>
            <a:ext cx="3974068" cy="3974068"/>
          </a:xfrm>
          <a:prstGeom prst="rect">
            <a:avLst/>
          </a:prstGeom>
          <a:ln w="25400">
            <a:solidFill>
              <a:srgbClr val="000000"/>
            </a:solidFill>
            <a:miter lim="400000"/>
          </a:ln>
        </p:spPr>
      </p:pic>
      <p:pic>
        <p:nvPicPr>
          <p:cNvPr id="3973" name="pasted-image.png"/>
          <p:cNvPicPr>
            <a:picLocks noChangeAspect="1"/>
          </p:cNvPicPr>
          <p:nvPr/>
        </p:nvPicPr>
        <p:blipFill>
          <a:blip r:embed="rId4"/>
          <a:stretch>
            <a:fillRect/>
          </a:stretch>
        </p:blipFill>
        <p:spPr>
          <a:xfrm>
            <a:off x="12197127" y="1441966"/>
            <a:ext cx="3974068" cy="3974068"/>
          </a:xfrm>
          <a:prstGeom prst="rect">
            <a:avLst/>
          </a:prstGeom>
          <a:ln w="25400">
            <a:solidFill>
              <a:srgbClr val="000000"/>
            </a:solidFill>
            <a:miter lim="400000"/>
          </a:ln>
        </p:spPr>
      </p:pic>
      <p:sp>
        <p:nvSpPr>
          <p:cNvPr id="3974" name="Shape 3974"/>
          <p:cNvSpPr/>
          <p:nvPr/>
        </p:nvSpPr>
        <p:spPr>
          <a:xfrm>
            <a:off x="1707525" y="988255"/>
            <a:ext cx="670054" cy="395299"/>
          </a:xfrm>
          <a:prstGeom prst="rect">
            <a:avLst/>
          </a:prstGeom>
          <a:ln w="12700">
            <a:miter lim="400000"/>
          </a:ln>
          <a:extLst>
            <a:ext uri="{C572A759-6A51-4108-AA02-DFA0A04FC94B}">
              <ma14:wrappingTextBoxFlag xmlns="" xmlns:ma14="http://schemas.microsoft.com/office/mac/drawingml/2011/main" val="1"/>
            </a:ext>
          </a:extLst>
        </p:spPr>
        <p:txBody>
          <a:bodyPr wrap="none" lIns="35718" tIns="35718" rIns="35718" bIns="35718" anchor="ctr">
            <a:spAutoFit/>
          </a:bodyPr>
          <a:lstStyle>
            <a:lvl1pPr>
              <a:defRPr sz="4200"/>
            </a:lvl1pPr>
          </a:lstStyle>
          <a:p>
            <a:r>
              <a:rPr sz="2100"/>
              <a:t>Input</a:t>
            </a:r>
          </a:p>
        </p:txBody>
      </p:sp>
      <p:grpSp>
        <p:nvGrpSpPr>
          <p:cNvPr id="3977" name="Group 3977"/>
          <p:cNvGrpSpPr/>
          <p:nvPr/>
        </p:nvGrpSpPr>
        <p:grpSpPr>
          <a:xfrm>
            <a:off x="4108797" y="988254"/>
            <a:ext cx="3974068" cy="4427802"/>
            <a:chOff x="0" y="-6362"/>
            <a:chExt cx="7948135" cy="8855602"/>
          </a:xfrm>
        </p:grpSpPr>
        <p:pic>
          <p:nvPicPr>
            <p:cNvPr id="3975" name="pasted-image-filtered.png"/>
            <p:cNvPicPr>
              <a:picLocks noChangeAspect="1"/>
            </p:cNvPicPr>
            <p:nvPr/>
          </p:nvPicPr>
          <p:blipFill>
            <a:blip r:embed="rId5"/>
            <a:stretch>
              <a:fillRect/>
            </a:stretch>
          </p:blipFill>
          <p:spPr>
            <a:xfrm>
              <a:off x="0" y="901105"/>
              <a:ext cx="7948135" cy="7948135"/>
            </a:xfrm>
            <a:prstGeom prst="rect">
              <a:avLst/>
            </a:prstGeom>
            <a:ln w="25400" cap="flat">
              <a:solidFill>
                <a:srgbClr val="000000"/>
              </a:solidFill>
              <a:prstDash val="solid"/>
              <a:miter lim="400000"/>
            </a:ln>
            <a:effectLst/>
          </p:spPr>
        </p:pic>
        <p:sp>
          <p:nvSpPr>
            <p:cNvPr id="3976" name="Shape 3976"/>
            <p:cNvSpPr/>
            <p:nvPr/>
          </p:nvSpPr>
          <p:spPr>
            <a:xfrm>
              <a:off x="3081316" y="-6362"/>
              <a:ext cx="1760094" cy="79059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5718" tIns="35718" rIns="35718" bIns="35718" numCol="1" anchor="ctr">
              <a:spAutoFit/>
            </a:bodyPr>
            <a:lstStyle>
              <a:lvl1pPr>
                <a:defRPr sz="4200"/>
              </a:lvl1pPr>
            </a:lstStyle>
            <a:p>
              <a:r>
                <a:rPr sz="2100"/>
                <a:t>Output</a:t>
              </a:r>
            </a:p>
          </p:txBody>
        </p:sp>
      </p:grpSp>
      <p:grpSp>
        <p:nvGrpSpPr>
          <p:cNvPr id="3980" name="Group 3980"/>
          <p:cNvGrpSpPr/>
          <p:nvPr/>
        </p:nvGrpSpPr>
        <p:grpSpPr>
          <a:xfrm>
            <a:off x="8152941" y="988254"/>
            <a:ext cx="3974068" cy="4427760"/>
            <a:chOff x="0" y="-6362"/>
            <a:chExt cx="7948135" cy="8855518"/>
          </a:xfrm>
        </p:grpSpPr>
        <p:pic>
          <p:nvPicPr>
            <p:cNvPr id="3978" name="pasted-image-filtered.png"/>
            <p:cNvPicPr>
              <a:picLocks noChangeAspect="1"/>
            </p:cNvPicPr>
            <p:nvPr/>
          </p:nvPicPr>
          <p:blipFill>
            <a:blip r:embed="rId6"/>
            <a:srcRect/>
            <a:stretch>
              <a:fillRect/>
            </a:stretch>
          </p:blipFill>
          <p:spPr>
            <a:xfrm>
              <a:off x="0" y="901021"/>
              <a:ext cx="7948135" cy="7948135"/>
            </a:xfrm>
            <a:prstGeom prst="rect">
              <a:avLst/>
            </a:prstGeom>
            <a:ln w="25400" cap="flat">
              <a:solidFill>
                <a:srgbClr val="000000"/>
              </a:solidFill>
              <a:prstDash val="solid"/>
              <a:miter lim="400000"/>
            </a:ln>
            <a:effectLst/>
          </p:spPr>
        </p:pic>
        <p:sp>
          <p:nvSpPr>
            <p:cNvPr id="3979" name="Shape 3979"/>
            <p:cNvSpPr/>
            <p:nvPr/>
          </p:nvSpPr>
          <p:spPr>
            <a:xfrm>
              <a:off x="2466704" y="-6362"/>
              <a:ext cx="3013644" cy="79059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5718" tIns="35718" rIns="35718" bIns="35718" numCol="1" anchor="ctr">
              <a:spAutoFit/>
            </a:bodyPr>
            <a:lstStyle>
              <a:lvl1pPr>
                <a:defRPr sz="4200"/>
              </a:lvl1pPr>
            </a:lstStyle>
            <a:p>
              <a:r>
                <a:rPr sz="2100"/>
                <a:t>Groundtruth</a:t>
              </a:r>
            </a:p>
          </p:txBody>
        </p:sp>
      </p:grpSp>
      <p:grpSp>
        <p:nvGrpSpPr>
          <p:cNvPr id="3983" name="Group 3983"/>
          <p:cNvGrpSpPr/>
          <p:nvPr/>
        </p:nvGrpSpPr>
        <p:grpSpPr>
          <a:xfrm>
            <a:off x="191809" y="5568213"/>
            <a:ext cx="3764248" cy="1133271"/>
            <a:chOff x="0" y="329855"/>
            <a:chExt cx="7528495" cy="2266539"/>
          </a:xfrm>
        </p:grpSpPr>
        <p:sp>
          <p:nvSpPr>
            <p:cNvPr id="3981" name="Shape 3981"/>
            <p:cNvSpPr/>
            <p:nvPr/>
          </p:nvSpPr>
          <p:spPr>
            <a:xfrm>
              <a:off x="0" y="744668"/>
              <a:ext cx="4687177" cy="143692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5718" tIns="35718" rIns="35718" bIns="35718" numCol="1" anchor="ctr">
              <a:spAutoFit/>
            </a:bodyPr>
            <a:lstStyle/>
            <a:p>
              <a:pPr algn="l">
                <a:defRPr sz="4200"/>
              </a:pPr>
              <a:r>
                <a:rPr sz="2100"/>
                <a:t>Data from</a:t>
              </a:r>
            </a:p>
            <a:p>
              <a:pPr algn="l">
                <a:defRPr sz="4200"/>
              </a:pPr>
              <a:r>
                <a:rPr sz="2100"/>
                <a:t>[</a:t>
              </a:r>
              <a:r>
                <a:rPr sz="2100" u="sng">
                  <a:hlinkClick r:id="rId7"/>
                </a:rPr>
                <a:t>maps.google.com</a:t>
              </a:r>
              <a:r>
                <a:rPr sz="2100"/>
                <a:t>]</a:t>
              </a:r>
            </a:p>
          </p:txBody>
        </p:sp>
        <p:pic>
          <p:nvPicPr>
            <p:cNvPr id="3982" name="pasted-image.png"/>
            <p:cNvPicPr>
              <a:picLocks noChangeAspect="1"/>
            </p:cNvPicPr>
            <p:nvPr/>
          </p:nvPicPr>
          <p:blipFill>
            <a:blip r:embed="rId8"/>
            <a:srcRect/>
            <a:stretch>
              <a:fillRect/>
            </a:stretch>
          </p:blipFill>
          <p:spPr>
            <a:xfrm>
              <a:off x="5327653" y="329855"/>
              <a:ext cx="2200842" cy="2266539"/>
            </a:xfrm>
            <a:prstGeom prst="rect">
              <a:avLst/>
            </a:prstGeom>
            <a:ln w="12700" cap="flat">
              <a:noFill/>
              <a:miter lim="400000"/>
            </a:ln>
            <a:effectLst/>
          </p:spPr>
        </p:pic>
      </p:grpSp>
    </p:spTree>
    <p:extLst>
      <p:ext uri="{BB962C8B-B14F-4D97-AF65-F5344CB8AC3E}">
        <p14:creationId xmlns:p14="http://schemas.microsoft.com/office/powerpoint/2010/main" val="273174233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9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9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7" grpId="0" animBg="1" advAuto="0"/>
      <p:bldP spid="3980" grpId="0" animBg="1" advAuto="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5" name="Shape 3925"/>
          <p:cNvSpPr/>
          <p:nvPr/>
        </p:nvSpPr>
        <p:spPr>
          <a:xfrm>
            <a:off x="4659852" y="312980"/>
            <a:ext cx="2922273" cy="687687"/>
          </a:xfrm>
          <a:prstGeom prst="rect">
            <a:avLst/>
          </a:prstGeom>
          <a:ln w="12700">
            <a:miter lim="400000"/>
          </a:ln>
          <a:extLst>
            <a:ext uri="{C572A759-6A51-4108-AA02-DFA0A04FC94B}">
              <ma14:wrappingTextBoxFlag xmlns="" xmlns:ma14="http://schemas.microsoft.com/office/mac/drawingml/2011/main" val="1"/>
            </a:ext>
          </a:extLst>
        </p:spPr>
        <p:txBody>
          <a:bodyPr wrap="none" lIns="35718" tIns="35718" rIns="35718" bIns="35718" anchor="ctr">
            <a:spAutoFit/>
          </a:bodyPr>
          <a:lstStyle>
            <a:lvl1pPr>
              <a:defRPr sz="8000"/>
            </a:lvl1pPr>
          </a:lstStyle>
          <a:p>
            <a:r>
              <a:rPr sz="4000"/>
              <a:t>BW → Color</a:t>
            </a:r>
          </a:p>
        </p:txBody>
      </p:sp>
      <p:sp>
        <p:nvSpPr>
          <p:cNvPr id="3926" name="Shape 3926"/>
          <p:cNvSpPr/>
          <p:nvPr/>
        </p:nvSpPr>
        <p:spPr>
          <a:xfrm>
            <a:off x="728193" y="1254086"/>
            <a:ext cx="683413" cy="408658"/>
          </a:xfrm>
          <a:prstGeom prst="rect">
            <a:avLst/>
          </a:prstGeom>
          <a:ln w="12700">
            <a:miter lim="400000"/>
          </a:ln>
          <a:extLst>
            <a:ext uri="{C572A759-6A51-4108-AA02-DFA0A04FC94B}">
              <ma14:wrappingTextBoxFlag xmlns="" xmlns:ma14="http://schemas.microsoft.com/office/mac/drawingml/2011/main" val="1"/>
            </a:ext>
          </a:extLst>
        </p:spPr>
        <p:txBody>
          <a:bodyPr wrap="none" lIns="42333" tIns="42333" rIns="42333" bIns="42333" anchor="ctr">
            <a:spAutoFit/>
          </a:bodyPr>
          <a:lstStyle>
            <a:lvl1pPr algn="l" defTabSz="2172273">
              <a:defRPr sz="4200"/>
            </a:lvl1pPr>
          </a:lstStyle>
          <a:p>
            <a:r>
              <a:rPr sz="2100"/>
              <a:t>Input</a:t>
            </a:r>
          </a:p>
        </p:txBody>
      </p:sp>
      <p:sp>
        <p:nvSpPr>
          <p:cNvPr id="3927" name="Shape 3927"/>
          <p:cNvSpPr/>
          <p:nvPr/>
        </p:nvSpPr>
        <p:spPr>
          <a:xfrm>
            <a:off x="2557653" y="1254086"/>
            <a:ext cx="893406" cy="408658"/>
          </a:xfrm>
          <a:prstGeom prst="rect">
            <a:avLst/>
          </a:prstGeom>
          <a:ln w="12700">
            <a:miter lim="400000"/>
          </a:ln>
          <a:extLst>
            <a:ext uri="{C572A759-6A51-4108-AA02-DFA0A04FC94B}">
              <ma14:wrappingTextBoxFlag xmlns="" xmlns:ma14="http://schemas.microsoft.com/office/mac/drawingml/2011/main" val="1"/>
            </a:ext>
          </a:extLst>
        </p:spPr>
        <p:txBody>
          <a:bodyPr wrap="none" lIns="42333" tIns="42333" rIns="42333" bIns="42333" anchor="ctr">
            <a:spAutoFit/>
          </a:bodyPr>
          <a:lstStyle>
            <a:lvl1pPr algn="l" defTabSz="2172273">
              <a:defRPr sz="4200"/>
            </a:lvl1pPr>
          </a:lstStyle>
          <a:p>
            <a:r>
              <a:rPr sz="2100"/>
              <a:t>Output</a:t>
            </a:r>
          </a:p>
        </p:txBody>
      </p:sp>
      <p:sp>
        <p:nvSpPr>
          <p:cNvPr id="3928" name="Shape 3928"/>
          <p:cNvSpPr/>
          <p:nvPr/>
        </p:nvSpPr>
        <p:spPr>
          <a:xfrm>
            <a:off x="4728111" y="1254086"/>
            <a:ext cx="683413" cy="408658"/>
          </a:xfrm>
          <a:prstGeom prst="rect">
            <a:avLst/>
          </a:prstGeom>
          <a:ln w="12700">
            <a:miter lim="400000"/>
          </a:ln>
          <a:extLst>
            <a:ext uri="{C572A759-6A51-4108-AA02-DFA0A04FC94B}">
              <ma14:wrappingTextBoxFlag xmlns="" xmlns:ma14="http://schemas.microsoft.com/office/mac/drawingml/2011/main" val="1"/>
            </a:ext>
          </a:extLst>
        </p:spPr>
        <p:txBody>
          <a:bodyPr wrap="none" lIns="42333" tIns="42333" rIns="42333" bIns="42333" anchor="ctr">
            <a:spAutoFit/>
          </a:bodyPr>
          <a:lstStyle>
            <a:lvl1pPr algn="l" defTabSz="2172273">
              <a:defRPr sz="4200"/>
            </a:lvl1pPr>
          </a:lstStyle>
          <a:p>
            <a:r>
              <a:rPr sz="2100"/>
              <a:t>Input</a:t>
            </a:r>
          </a:p>
        </p:txBody>
      </p:sp>
      <p:sp>
        <p:nvSpPr>
          <p:cNvPr id="3929" name="Shape 3929"/>
          <p:cNvSpPr/>
          <p:nvPr/>
        </p:nvSpPr>
        <p:spPr>
          <a:xfrm>
            <a:off x="6557571" y="1254086"/>
            <a:ext cx="893406" cy="408658"/>
          </a:xfrm>
          <a:prstGeom prst="rect">
            <a:avLst/>
          </a:prstGeom>
          <a:ln w="12700">
            <a:miter lim="400000"/>
          </a:ln>
          <a:extLst>
            <a:ext uri="{C572A759-6A51-4108-AA02-DFA0A04FC94B}">
              <ma14:wrappingTextBoxFlag xmlns="" xmlns:ma14="http://schemas.microsoft.com/office/mac/drawingml/2011/main" val="1"/>
            </a:ext>
          </a:extLst>
        </p:spPr>
        <p:txBody>
          <a:bodyPr wrap="none" lIns="42333" tIns="42333" rIns="42333" bIns="42333" anchor="ctr">
            <a:spAutoFit/>
          </a:bodyPr>
          <a:lstStyle>
            <a:lvl1pPr algn="l" defTabSz="2172273">
              <a:defRPr sz="4200"/>
            </a:lvl1pPr>
          </a:lstStyle>
          <a:p>
            <a:r>
              <a:rPr sz="2100"/>
              <a:t>Output</a:t>
            </a:r>
          </a:p>
        </p:txBody>
      </p:sp>
      <p:sp>
        <p:nvSpPr>
          <p:cNvPr id="3930" name="Shape 3930"/>
          <p:cNvSpPr/>
          <p:nvPr/>
        </p:nvSpPr>
        <p:spPr>
          <a:xfrm>
            <a:off x="8728029" y="1254086"/>
            <a:ext cx="683413" cy="408658"/>
          </a:xfrm>
          <a:prstGeom prst="rect">
            <a:avLst/>
          </a:prstGeom>
          <a:ln w="12700">
            <a:miter lim="400000"/>
          </a:ln>
          <a:extLst>
            <a:ext uri="{C572A759-6A51-4108-AA02-DFA0A04FC94B}">
              <ma14:wrappingTextBoxFlag xmlns="" xmlns:ma14="http://schemas.microsoft.com/office/mac/drawingml/2011/main" val="1"/>
            </a:ext>
          </a:extLst>
        </p:spPr>
        <p:txBody>
          <a:bodyPr wrap="none" lIns="42333" tIns="42333" rIns="42333" bIns="42333" anchor="ctr">
            <a:spAutoFit/>
          </a:bodyPr>
          <a:lstStyle>
            <a:lvl1pPr algn="l" defTabSz="2172273">
              <a:defRPr sz="4200"/>
            </a:lvl1pPr>
          </a:lstStyle>
          <a:p>
            <a:r>
              <a:rPr sz="2100"/>
              <a:t>Input</a:t>
            </a:r>
          </a:p>
        </p:txBody>
      </p:sp>
      <p:sp>
        <p:nvSpPr>
          <p:cNvPr id="3931" name="Shape 3931"/>
          <p:cNvSpPr/>
          <p:nvPr/>
        </p:nvSpPr>
        <p:spPr>
          <a:xfrm>
            <a:off x="10557489" y="1254086"/>
            <a:ext cx="893406" cy="408658"/>
          </a:xfrm>
          <a:prstGeom prst="rect">
            <a:avLst/>
          </a:prstGeom>
          <a:ln w="12700">
            <a:miter lim="400000"/>
          </a:ln>
          <a:extLst>
            <a:ext uri="{C572A759-6A51-4108-AA02-DFA0A04FC94B}">
              <ma14:wrappingTextBoxFlag xmlns="" xmlns:ma14="http://schemas.microsoft.com/office/mac/drawingml/2011/main" val="1"/>
            </a:ext>
          </a:extLst>
        </p:spPr>
        <p:txBody>
          <a:bodyPr wrap="none" lIns="42333" tIns="42333" rIns="42333" bIns="42333" anchor="ctr">
            <a:spAutoFit/>
          </a:bodyPr>
          <a:lstStyle>
            <a:lvl1pPr algn="l" defTabSz="2172273">
              <a:defRPr sz="4200"/>
            </a:lvl1pPr>
          </a:lstStyle>
          <a:p>
            <a:r>
              <a:rPr sz="2100"/>
              <a:t>Output</a:t>
            </a:r>
          </a:p>
        </p:txBody>
      </p:sp>
      <p:pic>
        <p:nvPicPr>
          <p:cNvPr id="3932" name="pasted-image-filtered.png"/>
          <p:cNvPicPr>
            <a:picLocks noChangeAspect="1"/>
          </p:cNvPicPr>
          <p:nvPr/>
        </p:nvPicPr>
        <p:blipFill>
          <a:blip r:embed="rId2"/>
          <a:stretch>
            <a:fillRect/>
          </a:stretch>
        </p:blipFill>
        <p:spPr>
          <a:xfrm>
            <a:off x="106265" y="3824859"/>
            <a:ext cx="1923119" cy="1923118"/>
          </a:xfrm>
          <a:prstGeom prst="rect">
            <a:avLst/>
          </a:prstGeom>
          <a:ln w="12700">
            <a:miter lim="400000"/>
          </a:ln>
        </p:spPr>
      </p:pic>
      <p:pic>
        <p:nvPicPr>
          <p:cNvPr id="3933" name="pasted-image-filtered.png"/>
          <p:cNvPicPr>
            <a:picLocks noChangeAspect="1"/>
          </p:cNvPicPr>
          <p:nvPr/>
        </p:nvPicPr>
        <p:blipFill>
          <a:blip r:embed="rId3"/>
          <a:stretch>
            <a:fillRect/>
          </a:stretch>
        </p:blipFill>
        <p:spPr>
          <a:xfrm>
            <a:off x="4162977" y="1731645"/>
            <a:ext cx="1923118" cy="1923118"/>
          </a:xfrm>
          <a:prstGeom prst="rect">
            <a:avLst/>
          </a:prstGeom>
          <a:ln w="12700">
            <a:miter lim="400000"/>
          </a:ln>
        </p:spPr>
      </p:pic>
      <p:pic>
        <p:nvPicPr>
          <p:cNvPr id="3934" name="pasted-image-filtered.png"/>
          <p:cNvPicPr>
            <a:picLocks noChangeAspect="1"/>
          </p:cNvPicPr>
          <p:nvPr/>
        </p:nvPicPr>
        <p:blipFill>
          <a:blip r:embed="rId4"/>
          <a:stretch>
            <a:fillRect/>
          </a:stretch>
        </p:blipFill>
        <p:spPr>
          <a:xfrm>
            <a:off x="4162977" y="3824788"/>
            <a:ext cx="1923259" cy="1923260"/>
          </a:xfrm>
          <a:prstGeom prst="rect">
            <a:avLst/>
          </a:prstGeom>
          <a:ln w="12700">
            <a:miter lim="400000"/>
          </a:ln>
        </p:spPr>
      </p:pic>
      <p:pic>
        <p:nvPicPr>
          <p:cNvPr id="3935" name="pasted-image-filtered.png"/>
          <p:cNvPicPr>
            <a:picLocks noChangeAspect="1"/>
          </p:cNvPicPr>
          <p:nvPr/>
        </p:nvPicPr>
        <p:blipFill>
          <a:blip r:embed="rId5"/>
          <a:stretch>
            <a:fillRect/>
          </a:stretch>
        </p:blipFill>
        <p:spPr>
          <a:xfrm>
            <a:off x="8220881" y="1731576"/>
            <a:ext cx="1923260" cy="1923259"/>
          </a:xfrm>
          <a:prstGeom prst="rect">
            <a:avLst/>
          </a:prstGeom>
          <a:ln w="12700">
            <a:miter lim="400000"/>
          </a:ln>
        </p:spPr>
      </p:pic>
      <p:grpSp>
        <p:nvGrpSpPr>
          <p:cNvPr id="3942" name="Group 3942"/>
          <p:cNvGrpSpPr/>
          <p:nvPr/>
        </p:nvGrpSpPr>
        <p:grpSpPr>
          <a:xfrm>
            <a:off x="2055466" y="1731575"/>
            <a:ext cx="10052579" cy="4016474"/>
            <a:chOff x="0" y="0"/>
            <a:chExt cx="20105157" cy="8032947"/>
          </a:xfrm>
        </p:grpSpPr>
        <p:pic>
          <p:nvPicPr>
            <p:cNvPr id="3936" name="pasted-image.png"/>
            <p:cNvPicPr>
              <a:picLocks noChangeAspect="1"/>
            </p:cNvPicPr>
            <p:nvPr/>
          </p:nvPicPr>
          <p:blipFill>
            <a:blip r:embed="rId6"/>
            <a:stretch>
              <a:fillRect/>
            </a:stretch>
          </p:blipFill>
          <p:spPr>
            <a:xfrm>
              <a:off x="10561" y="4186711"/>
              <a:ext cx="3846237" cy="3846237"/>
            </a:xfrm>
            <a:prstGeom prst="rect">
              <a:avLst/>
            </a:prstGeom>
            <a:ln w="12700" cap="flat">
              <a:noFill/>
              <a:miter lim="400000"/>
            </a:ln>
            <a:effectLst/>
          </p:spPr>
        </p:pic>
        <p:pic>
          <p:nvPicPr>
            <p:cNvPr id="3937" name="pasted-image.png"/>
            <p:cNvPicPr>
              <a:picLocks noChangeAspect="1"/>
            </p:cNvPicPr>
            <p:nvPr/>
          </p:nvPicPr>
          <p:blipFill>
            <a:blip r:embed="rId7"/>
            <a:stretch>
              <a:fillRect/>
            </a:stretch>
          </p:blipFill>
          <p:spPr>
            <a:xfrm>
              <a:off x="8123984" y="141"/>
              <a:ext cx="3846237" cy="3846237"/>
            </a:xfrm>
            <a:prstGeom prst="rect">
              <a:avLst/>
            </a:prstGeom>
            <a:ln w="12700" cap="flat">
              <a:noFill/>
              <a:miter lim="400000"/>
            </a:ln>
            <a:effectLst/>
          </p:spPr>
        </p:pic>
        <p:pic>
          <p:nvPicPr>
            <p:cNvPr id="3938" name="pasted-image.png"/>
            <p:cNvPicPr>
              <a:picLocks noChangeAspect="1"/>
            </p:cNvPicPr>
            <p:nvPr/>
          </p:nvPicPr>
          <p:blipFill>
            <a:blip r:embed="rId8"/>
            <a:stretch>
              <a:fillRect/>
            </a:stretch>
          </p:blipFill>
          <p:spPr>
            <a:xfrm>
              <a:off x="8123702" y="4186427"/>
              <a:ext cx="3846520" cy="3846520"/>
            </a:xfrm>
            <a:prstGeom prst="rect">
              <a:avLst/>
            </a:prstGeom>
            <a:ln w="12700" cap="flat">
              <a:noFill/>
              <a:miter lim="400000"/>
            </a:ln>
            <a:effectLst/>
          </p:spPr>
        </p:pic>
        <p:pic>
          <p:nvPicPr>
            <p:cNvPr id="3939" name="pasted-image.png"/>
            <p:cNvPicPr>
              <a:picLocks noChangeAspect="1"/>
            </p:cNvPicPr>
            <p:nvPr/>
          </p:nvPicPr>
          <p:blipFill>
            <a:blip r:embed="rId9"/>
            <a:stretch>
              <a:fillRect/>
            </a:stretch>
          </p:blipFill>
          <p:spPr>
            <a:xfrm>
              <a:off x="16239512" y="0"/>
              <a:ext cx="3846520" cy="3846520"/>
            </a:xfrm>
            <a:prstGeom prst="rect">
              <a:avLst/>
            </a:prstGeom>
            <a:ln w="12700" cap="flat">
              <a:noFill/>
              <a:miter lim="400000"/>
            </a:ln>
            <a:effectLst/>
          </p:spPr>
        </p:pic>
        <p:pic>
          <p:nvPicPr>
            <p:cNvPr id="3940" name="pasted-image.png"/>
            <p:cNvPicPr>
              <a:picLocks noChangeAspect="1"/>
            </p:cNvPicPr>
            <p:nvPr/>
          </p:nvPicPr>
          <p:blipFill>
            <a:blip r:embed="rId10"/>
            <a:stretch>
              <a:fillRect/>
            </a:stretch>
          </p:blipFill>
          <p:spPr>
            <a:xfrm>
              <a:off x="0" y="0"/>
              <a:ext cx="3846519" cy="3846519"/>
            </a:xfrm>
            <a:prstGeom prst="rect">
              <a:avLst/>
            </a:prstGeom>
            <a:ln w="12700" cap="flat">
              <a:noFill/>
              <a:miter lim="400000"/>
            </a:ln>
            <a:effectLst/>
          </p:spPr>
        </p:pic>
        <p:pic>
          <p:nvPicPr>
            <p:cNvPr id="3941" name="45913.png"/>
            <p:cNvPicPr>
              <a:picLocks noChangeAspect="1"/>
            </p:cNvPicPr>
            <p:nvPr/>
          </p:nvPicPr>
          <p:blipFill>
            <a:blip r:embed="rId11"/>
            <a:stretch>
              <a:fillRect/>
            </a:stretch>
          </p:blipFill>
          <p:spPr>
            <a:xfrm>
              <a:off x="16258638" y="4186427"/>
              <a:ext cx="3846520" cy="3846520"/>
            </a:xfrm>
            <a:prstGeom prst="rect">
              <a:avLst/>
            </a:prstGeom>
            <a:ln w="12700" cap="flat">
              <a:noFill/>
              <a:miter lim="400000"/>
            </a:ln>
            <a:effectLst/>
          </p:spPr>
        </p:pic>
      </p:grpSp>
      <p:pic>
        <p:nvPicPr>
          <p:cNvPr id="3943" name="45913-filtered.jpeg"/>
          <p:cNvPicPr>
            <a:picLocks noChangeAspect="1"/>
          </p:cNvPicPr>
          <p:nvPr/>
        </p:nvPicPr>
        <p:blipFill>
          <a:blip r:embed="rId12"/>
          <a:stretch>
            <a:fillRect/>
          </a:stretch>
        </p:blipFill>
        <p:spPr>
          <a:xfrm>
            <a:off x="8240129" y="3828686"/>
            <a:ext cx="1915606" cy="1915606"/>
          </a:xfrm>
          <a:prstGeom prst="rect">
            <a:avLst/>
          </a:prstGeom>
          <a:ln w="12700">
            <a:solidFill>
              <a:srgbClr val="000000"/>
            </a:solidFill>
            <a:miter lim="400000"/>
          </a:ln>
        </p:spPr>
      </p:pic>
      <p:pic>
        <p:nvPicPr>
          <p:cNvPr id="3944" name="pasted-image-filtered.png"/>
          <p:cNvPicPr>
            <a:picLocks noChangeAspect="1"/>
          </p:cNvPicPr>
          <p:nvPr/>
        </p:nvPicPr>
        <p:blipFill>
          <a:blip r:embed="rId13"/>
          <a:stretch>
            <a:fillRect/>
          </a:stretch>
        </p:blipFill>
        <p:spPr>
          <a:xfrm>
            <a:off x="106193" y="1731576"/>
            <a:ext cx="1923260" cy="1923259"/>
          </a:xfrm>
          <a:prstGeom prst="rect">
            <a:avLst/>
          </a:prstGeom>
          <a:ln w="12700">
            <a:miter lim="400000"/>
          </a:ln>
        </p:spPr>
      </p:pic>
      <p:sp>
        <p:nvSpPr>
          <p:cNvPr id="3945" name="Shape 3945"/>
          <p:cNvSpPr/>
          <p:nvPr/>
        </p:nvSpPr>
        <p:spPr>
          <a:xfrm>
            <a:off x="8260280" y="6306914"/>
            <a:ext cx="3778276" cy="349133"/>
          </a:xfrm>
          <a:prstGeom prst="rect">
            <a:avLst/>
          </a:prstGeom>
          <a:ln w="12700">
            <a:miter lim="400000"/>
          </a:ln>
          <a:extLst>
            <a:ext uri="{C572A759-6A51-4108-AA02-DFA0A04FC94B}">
              <ma14:wrappingTextBoxFlag xmlns="" xmlns:ma14="http://schemas.microsoft.com/office/mac/drawingml/2011/main" val="1"/>
            </a:ext>
          </a:extLst>
        </p:spPr>
        <p:txBody>
          <a:bodyPr wrap="none" lIns="35718" tIns="35718" rIns="35718" bIns="35718" anchor="ctr">
            <a:spAutoFit/>
          </a:bodyPr>
          <a:lstStyle>
            <a:lvl1pPr>
              <a:defRPr sz="3600"/>
            </a:lvl1pPr>
          </a:lstStyle>
          <a:p>
            <a:r>
              <a:rPr sz="1800"/>
              <a:t>Data from [Russakovsky et al. 2015]</a:t>
            </a:r>
          </a:p>
        </p:txBody>
      </p:sp>
    </p:spTree>
    <p:extLst>
      <p:ext uri="{BB962C8B-B14F-4D97-AF65-F5344CB8AC3E}">
        <p14:creationId xmlns:p14="http://schemas.microsoft.com/office/powerpoint/2010/main" val="1373479344"/>
      </p:ext>
    </p:extLst>
  </p:cSld>
  <p:clrMapOvr>
    <a:masterClrMapping/>
  </p:clrMapOv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9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2" grpId="0" animBg="1" advAuto="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12032" y="192673"/>
            <a:ext cx="9753600" cy="6665327"/>
          </a:xfrm>
          <a:prstGeom prst="rect">
            <a:avLst/>
          </a:prstGeom>
        </p:spPr>
      </p:pic>
      <p:sp>
        <p:nvSpPr>
          <p:cNvPr id="5" name="TextBox 4"/>
          <p:cNvSpPr txBox="1"/>
          <p:nvPr/>
        </p:nvSpPr>
        <p:spPr>
          <a:xfrm>
            <a:off x="4421396" y="1295400"/>
            <a:ext cx="934871" cy="276999"/>
          </a:xfrm>
          <a:prstGeom prst="rect">
            <a:avLst/>
          </a:prstGeom>
          <a:noFill/>
        </p:spPr>
        <p:txBody>
          <a:bodyPr wrap="none" rtlCol="0">
            <a:spAutoFit/>
          </a:bodyPr>
          <a:lstStyle/>
          <a:p>
            <a:r>
              <a:rPr lang="en-US" sz="1200" dirty="0"/>
              <a:t>ICCV 2017</a:t>
            </a:r>
          </a:p>
        </p:txBody>
      </p:sp>
    </p:spTree>
    <p:extLst>
      <p:ext uri="{BB962C8B-B14F-4D97-AF65-F5344CB8AC3E}">
        <p14:creationId xmlns:p14="http://schemas.microsoft.com/office/powerpoint/2010/main" val="13970537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Cycle GAN</a:t>
            </a:r>
          </a:p>
        </p:txBody>
      </p:sp>
      <p:sp>
        <p:nvSpPr>
          <p:cNvPr id="3" name="Content Placeholder 2"/>
          <p:cNvSpPr>
            <a:spLocks noGrp="1"/>
          </p:cNvSpPr>
          <p:nvPr>
            <p:ph idx="1"/>
          </p:nvPr>
        </p:nvSpPr>
        <p:spPr>
          <a:xfrm>
            <a:off x="609600" y="990600"/>
            <a:ext cx="8229600" cy="5135563"/>
          </a:xfrm>
        </p:spPr>
        <p:txBody>
          <a:bodyPr/>
          <a:lstStyle/>
          <a:p>
            <a:r>
              <a:rPr lang="en-US" dirty="0"/>
              <a:t>Hard to get exact image domain translations for training, but easy to get unmatched sets of images</a:t>
            </a:r>
          </a:p>
          <a:p>
            <a:r>
              <a:rPr lang="en-US" dirty="0"/>
              <a:t>Key idea: if you translate an image and then translate it back, you should get the original</a:t>
            </a:r>
          </a:p>
          <a:p>
            <a:endParaRPr lang="en-US" dirty="0"/>
          </a:p>
          <a:p>
            <a:endParaRPr lang="en-US" dirty="0"/>
          </a:p>
          <a:p>
            <a:endParaRPr lang="en-US" dirty="0"/>
          </a:p>
          <a:p>
            <a:endParaRPr lang="en-US" dirty="0"/>
          </a:p>
        </p:txBody>
      </p:sp>
      <p:sp>
        <p:nvSpPr>
          <p:cNvPr id="4" name="Rectangle 3"/>
          <p:cNvSpPr/>
          <p:nvPr/>
        </p:nvSpPr>
        <p:spPr>
          <a:xfrm>
            <a:off x="838200" y="5121441"/>
            <a:ext cx="3185487" cy="400110"/>
          </a:xfrm>
          <a:prstGeom prst="rect">
            <a:avLst/>
          </a:prstGeom>
        </p:spPr>
        <p:txBody>
          <a:bodyPr wrap="none">
            <a:spAutoFit/>
          </a:bodyPr>
          <a:lstStyle/>
          <a:p>
            <a:r>
              <a:rPr lang="en-US" sz="2000" dirty="0"/>
              <a:t>I gave my cat a warm bath</a:t>
            </a:r>
          </a:p>
        </p:txBody>
      </p:sp>
      <p:sp>
        <p:nvSpPr>
          <p:cNvPr id="5" name="Rectangle 1"/>
          <p:cNvSpPr>
            <a:spLocks noChangeArrowheads="1"/>
          </p:cNvSpPr>
          <p:nvPr/>
        </p:nvSpPr>
        <p:spPr bwMode="auto">
          <a:xfrm>
            <a:off x="4664242" y="4938384"/>
            <a:ext cx="2863516" cy="411657"/>
          </a:xfrm>
          <a:prstGeom prst="rect">
            <a:avLst/>
          </a:prstGeom>
          <a:noFill/>
          <a:ln>
            <a:noFill/>
          </a:ln>
          <a:effectLst/>
        </p:spPr>
        <p:txBody>
          <a:bodyPr vert="horz" wrap="square" lIns="0" tIns="-9522" rIns="0" bIns="-9522"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ar-SA" altLang="en-US" sz="2800" b="0" i="0" u="none" strike="noStrike" cap="none" normalizeH="0" baseline="0" dirty="0">
                <a:ln>
                  <a:noFill/>
                </a:ln>
                <a:solidFill>
                  <a:srgbClr val="222222"/>
                </a:solidFill>
                <a:effectLst/>
                <a:latin typeface="inherit"/>
                <a:cs typeface="Arial" panose="020B0604020202020204" pitchFamily="34" charset="0"/>
              </a:rPr>
              <a:t>أعطيت قطتي حمام دافئ</a:t>
            </a:r>
            <a:r>
              <a:rPr kumimoji="0" lang="en-US" altLang="en-US" sz="900" b="0" i="0" u="none" strike="noStrike" cap="none" normalizeH="0" baseline="0" dirty="0">
                <a:ln>
                  <a:noFill/>
                </a:ln>
                <a:solidFill>
                  <a:schemeClr val="tx1"/>
                </a:solidFill>
                <a:effectLst/>
              </a:rPr>
              <a:t> </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
        <p:nvSpPr>
          <p:cNvPr id="8" name="Rectangle 2"/>
          <p:cNvSpPr>
            <a:spLocks noChangeArrowheads="1"/>
          </p:cNvSpPr>
          <p:nvPr/>
        </p:nvSpPr>
        <p:spPr bwMode="auto">
          <a:xfrm>
            <a:off x="914400" y="5785418"/>
            <a:ext cx="3962400" cy="288547"/>
          </a:xfrm>
          <a:prstGeom prst="rect">
            <a:avLst/>
          </a:prstGeom>
          <a:noFill/>
          <a:ln>
            <a:noFill/>
          </a:ln>
          <a:effectLst/>
        </p:spPr>
        <p:txBody>
          <a:bodyPr vert="horz" wrap="square" lIns="0" tIns="-9522" rIns="0" bIns="-952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222222"/>
                </a:solidFill>
                <a:effectLst/>
                <a:latin typeface="inherit"/>
              </a:rPr>
              <a:t>My cat was given a warm bath</a:t>
            </a:r>
            <a:r>
              <a:rPr kumimoji="0" lang="en-US" altLang="en-US" sz="2000" b="0" i="0" u="none" strike="noStrike" cap="none" normalizeH="0" baseline="0" dirty="0">
                <a:ln>
                  <a:noFill/>
                </a:ln>
                <a:solidFill>
                  <a:schemeClr val="tx1"/>
                </a:solidFill>
                <a:effectLst/>
              </a:rPr>
              <a:t> </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9" name="Right Arrow 8"/>
          <p:cNvSpPr/>
          <p:nvPr/>
        </p:nvSpPr>
        <p:spPr>
          <a:xfrm>
            <a:off x="4023687" y="5121441"/>
            <a:ext cx="53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9425175">
            <a:off x="4080357" y="5518000"/>
            <a:ext cx="53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905000" y="4648200"/>
            <a:ext cx="941283" cy="369332"/>
          </a:xfrm>
          <a:prstGeom prst="rect">
            <a:avLst/>
          </a:prstGeom>
          <a:noFill/>
        </p:spPr>
        <p:txBody>
          <a:bodyPr wrap="none" rtlCol="0">
            <a:spAutoFit/>
          </a:bodyPr>
          <a:lstStyle/>
          <a:p>
            <a:r>
              <a:rPr lang="en-US" dirty="0"/>
              <a:t>English</a:t>
            </a:r>
          </a:p>
        </p:txBody>
      </p:sp>
      <p:sp>
        <p:nvSpPr>
          <p:cNvPr id="13" name="TextBox 12"/>
          <p:cNvSpPr txBox="1"/>
          <p:nvPr/>
        </p:nvSpPr>
        <p:spPr>
          <a:xfrm>
            <a:off x="5372100" y="4530951"/>
            <a:ext cx="838691" cy="369332"/>
          </a:xfrm>
          <a:prstGeom prst="rect">
            <a:avLst/>
          </a:prstGeom>
          <a:noFill/>
        </p:spPr>
        <p:txBody>
          <a:bodyPr wrap="none" rtlCol="0">
            <a:spAutoFit/>
          </a:bodyPr>
          <a:lstStyle/>
          <a:p>
            <a:r>
              <a:rPr lang="en-US" dirty="0"/>
              <a:t>Arabic</a:t>
            </a:r>
          </a:p>
        </p:txBody>
      </p:sp>
    </p:spTree>
    <p:extLst>
      <p:ext uri="{BB962C8B-B14F-4D97-AF65-F5344CB8AC3E}">
        <p14:creationId xmlns:p14="http://schemas.microsoft.com/office/powerpoint/2010/main" val="31504668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itle 1"/>
          <p:cNvSpPr txBox="1">
            <a:spLocks/>
          </p:cNvSpPr>
          <p:nvPr/>
        </p:nvSpPr>
        <p:spPr>
          <a:xfrm>
            <a:off x="1981200" y="274638"/>
            <a:ext cx="8229600" cy="1143000"/>
          </a:xfrm>
          <a:prstGeom prst="rect">
            <a:avLst/>
          </a:prstGeom>
        </p:spPr>
        <p:txBody>
          <a:bodyPr vert="horz" lIns="59531" tIns="59531" rIns="59531" bIns="59531" rtlCol="0" anchor="ctr">
            <a:normAutofit/>
          </a:bodyPr>
          <a:lstStyle>
            <a:lvl1pPr algn="ctr" defTabSz="369671" rtl="0" eaLnBrk="1" latinLnBrk="0" hangingPunct="1">
              <a:spcBef>
                <a:spcPct val="0"/>
              </a:spcBef>
              <a:buNone/>
              <a:defRPr sz="5040" kern="1200">
                <a:solidFill>
                  <a:schemeClr val="tx1"/>
                </a:solidFill>
                <a:latin typeface="+mn-lt"/>
                <a:ea typeface="+mn-ea"/>
                <a:cs typeface="+mn-cs"/>
                <a:sym typeface="Helvetica Light"/>
              </a:defRPr>
            </a:lvl1pPr>
          </a:lstStyle>
          <a:p>
            <a:r>
              <a:rPr lang="en-US" altLang="zh-CN" sz="5000" dirty="0">
                <a:latin typeface="Calibri" charset="0"/>
                <a:ea typeface="Calibri" charset="0"/>
                <a:cs typeface="Calibri" charset="0"/>
              </a:rPr>
              <a:t>Cycle </a:t>
            </a:r>
            <a:r>
              <a:rPr lang="en-US" altLang="zh-CN" sz="5000">
                <a:latin typeface="Calibri" charset="0"/>
                <a:ea typeface="Calibri" charset="0"/>
                <a:cs typeface="Calibri" charset="0"/>
              </a:rPr>
              <a:t>Consistency Loss</a:t>
            </a:r>
            <a:endParaRPr lang="en-US" sz="5000" dirty="0">
              <a:latin typeface="Calibri" charset="0"/>
              <a:ea typeface="Calibri" charset="0"/>
              <a:cs typeface="Calibri" charset="0"/>
            </a:endParaRPr>
          </a:p>
        </p:txBody>
      </p:sp>
      <p:pic>
        <p:nvPicPr>
          <p:cNvPr id="107" name="Picture 2" descr="https://taesung89.github.io/cyclegan/images/horse-to-zebra-supplemental/train_cherrypicked/real_A/horse2zebra_153_50_real_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7331" y="1934654"/>
            <a:ext cx="788474" cy="788474"/>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8" name="Picture 4" descr="https://taesung89.github.io/cyclegan/images/horse-to-zebra-supplemental/train_cherrypicked/fake_B/horse2zebra_153_50_fake_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4723" y="1934650"/>
            <a:ext cx="788670" cy="78867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9" name="Picture 2" descr="https://taesung89.github.io/cyclegan/images/horse-to-zebra-supplemental/train_cherrypicked/real_A/horse2zebra_153_50_real_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0891" y="1934656"/>
            <a:ext cx="788474" cy="788474"/>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10" name="Rectangle 109"/>
              <p:cNvSpPr/>
              <p:nvPr/>
            </p:nvSpPr>
            <p:spPr>
              <a:xfrm>
                <a:off x="3591310" y="1568794"/>
                <a:ext cx="779381" cy="4154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100">
                          <a:latin typeface="Cambria Math" panose="02040503050406030204" pitchFamily="18" charset="0"/>
                        </a:rPr>
                        <m:t>G</m:t>
                      </m:r>
                      <m:r>
                        <a:rPr lang="en-US" sz="2100">
                          <a:latin typeface="Cambria Math" panose="02040503050406030204" pitchFamily="18" charset="0"/>
                        </a:rPr>
                        <m:t>(</m:t>
                      </m:r>
                      <m:r>
                        <m:rPr>
                          <m:sty m:val="p"/>
                        </m:rPr>
                        <a:rPr lang="en-US" sz="2100">
                          <a:latin typeface="Cambria Math" panose="02040503050406030204" pitchFamily="18" charset="0"/>
                        </a:rPr>
                        <m:t>x</m:t>
                      </m:r>
                      <m:r>
                        <a:rPr lang="en-US" sz="2100">
                          <a:latin typeface="Cambria Math" panose="02040503050406030204" pitchFamily="18" charset="0"/>
                        </a:rPr>
                        <m:t>)</m:t>
                      </m:r>
                    </m:oMath>
                  </m:oMathPara>
                </a14:m>
                <a:endParaRPr lang="en-US" sz="2100" dirty="0"/>
              </a:p>
            </p:txBody>
          </p:sp>
        </mc:Choice>
        <mc:Fallback xmlns="">
          <p:sp>
            <p:nvSpPr>
              <p:cNvPr id="110" name="Rectangle 109"/>
              <p:cNvSpPr>
                <a:spLocks noRot="1" noChangeAspect="1" noMove="1" noResize="1" noEditPoints="1" noAdjustHandles="1" noChangeArrowheads="1" noChangeShapeType="1" noTextEdit="1"/>
              </p:cNvSpPr>
              <p:nvPr/>
            </p:nvSpPr>
            <p:spPr>
              <a:xfrm>
                <a:off x="3591310" y="1568794"/>
                <a:ext cx="779381" cy="415498"/>
              </a:xfrm>
              <a:prstGeom prst="rect">
                <a:avLst/>
              </a:prstGeom>
              <a:blipFill>
                <a:blip r:embed="rId6"/>
                <a:stretch>
                  <a:fillRect b="-188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1" name="Rectangle 110"/>
              <p:cNvSpPr/>
              <p:nvPr/>
            </p:nvSpPr>
            <p:spPr>
              <a:xfrm>
                <a:off x="4880867" y="1568794"/>
                <a:ext cx="1147174" cy="4154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100">
                          <a:latin typeface="Cambria Math" panose="02040503050406030204" pitchFamily="18" charset="0"/>
                        </a:rPr>
                        <m:t>F</m:t>
                      </m:r>
                      <m:r>
                        <a:rPr lang="en-US" sz="2100">
                          <a:latin typeface="Cambria Math" panose="02040503050406030204" pitchFamily="18" charset="0"/>
                        </a:rPr>
                        <m:t>(</m:t>
                      </m:r>
                      <m:r>
                        <m:rPr>
                          <m:sty m:val="p"/>
                        </m:rPr>
                        <a:rPr lang="en-US" sz="2100">
                          <a:latin typeface="Cambria Math" panose="02040503050406030204" pitchFamily="18" charset="0"/>
                        </a:rPr>
                        <m:t>G</m:t>
                      </m:r>
                      <m:d>
                        <m:dPr>
                          <m:ctrlPr>
                            <a:rPr lang="en-US" sz="2100" i="1">
                              <a:latin typeface="Cambria Math" panose="02040503050406030204" pitchFamily="18" charset="0"/>
                            </a:rPr>
                          </m:ctrlPr>
                        </m:dPr>
                        <m:e>
                          <m:r>
                            <m:rPr>
                              <m:sty m:val="p"/>
                            </m:rPr>
                            <a:rPr lang="en-US" sz="2100">
                              <a:latin typeface="Cambria Math" panose="02040503050406030204" pitchFamily="18" charset="0"/>
                            </a:rPr>
                            <m:t>x</m:t>
                          </m:r>
                        </m:e>
                      </m:d>
                      <m:r>
                        <a:rPr lang="en-US" sz="2100">
                          <a:latin typeface="Cambria Math" panose="02040503050406030204" pitchFamily="18" charset="0"/>
                        </a:rPr>
                        <m:t>)</m:t>
                      </m:r>
                    </m:oMath>
                  </m:oMathPara>
                </a14:m>
                <a:endParaRPr lang="en-US" sz="2100" dirty="0"/>
              </a:p>
            </p:txBody>
          </p:sp>
        </mc:Choice>
        <mc:Fallback xmlns="">
          <p:sp>
            <p:nvSpPr>
              <p:cNvPr id="111" name="Rectangle 110"/>
              <p:cNvSpPr>
                <a:spLocks noRot="1" noChangeAspect="1" noMove="1" noResize="1" noEditPoints="1" noAdjustHandles="1" noChangeArrowheads="1" noChangeShapeType="1" noTextEdit="1"/>
              </p:cNvSpPr>
              <p:nvPr/>
            </p:nvSpPr>
            <p:spPr>
              <a:xfrm>
                <a:off x="4880867" y="1568794"/>
                <a:ext cx="1147174" cy="415498"/>
              </a:xfrm>
              <a:prstGeom prst="rect">
                <a:avLst/>
              </a:prstGeom>
              <a:blipFill>
                <a:blip r:embed="rId7"/>
                <a:stretch>
                  <a:fillRect b="-188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2" name="Rectangle 111"/>
              <p:cNvSpPr/>
              <p:nvPr/>
            </p:nvSpPr>
            <p:spPr>
              <a:xfrm>
                <a:off x="2139109" y="1568794"/>
                <a:ext cx="389850" cy="4154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100">
                          <a:latin typeface="Cambria Math" panose="02040503050406030204" pitchFamily="18" charset="0"/>
                        </a:rPr>
                        <m:t>x</m:t>
                      </m:r>
                    </m:oMath>
                  </m:oMathPara>
                </a14:m>
                <a:endParaRPr lang="en-US" sz="2100" dirty="0"/>
              </a:p>
            </p:txBody>
          </p:sp>
        </mc:Choice>
        <mc:Fallback xmlns="">
          <p:sp>
            <p:nvSpPr>
              <p:cNvPr id="112" name="Rectangle 111"/>
              <p:cNvSpPr>
                <a:spLocks noRot="1" noChangeAspect="1" noMove="1" noResize="1" noEditPoints="1" noAdjustHandles="1" noChangeArrowheads="1" noChangeShapeType="1" noTextEdit="1"/>
              </p:cNvSpPr>
              <p:nvPr/>
            </p:nvSpPr>
            <p:spPr>
              <a:xfrm>
                <a:off x="2139109" y="1568794"/>
                <a:ext cx="389850" cy="415498"/>
              </a:xfrm>
              <a:prstGeom prst="rect">
                <a:avLst/>
              </a:prstGeom>
              <a:blipFill>
                <a:blip r:embed="rId8"/>
                <a:stretch>
                  <a:fillRect/>
                </a:stretch>
              </a:blipFill>
            </p:spPr>
            <p:txBody>
              <a:bodyPr/>
              <a:lstStyle/>
              <a:p>
                <a:r>
                  <a:rPr lang="en-US">
                    <a:noFill/>
                  </a:rPr>
                  <a:t> </a:t>
                </a:r>
              </a:p>
            </p:txBody>
          </p:sp>
        </mc:Fallback>
      </mc:AlternateContent>
      <p:sp>
        <p:nvSpPr>
          <p:cNvPr id="113" name="Shape 1371"/>
          <p:cNvSpPr/>
          <p:nvPr/>
        </p:nvSpPr>
        <p:spPr>
          <a:xfrm>
            <a:off x="2657595" y="2920315"/>
            <a:ext cx="925719" cy="184304"/>
          </a:xfrm>
          <a:custGeom>
            <a:avLst/>
            <a:gdLst/>
            <a:ahLst/>
            <a:cxnLst>
              <a:cxn ang="0">
                <a:pos x="wd2" y="hd2"/>
              </a:cxn>
              <a:cxn ang="5400000">
                <a:pos x="wd2" y="hd2"/>
              </a:cxn>
              <a:cxn ang="10800000">
                <a:pos x="wd2" y="hd2"/>
              </a:cxn>
              <a:cxn ang="16200000">
                <a:pos x="wd2" y="hd2"/>
              </a:cxn>
            </a:cxnLst>
            <a:rect l="0" t="0" r="r" b="b"/>
            <a:pathLst>
              <a:path w="21600" h="16202" extrusionOk="0">
                <a:moveTo>
                  <a:pt x="0" y="16202"/>
                </a:moveTo>
                <a:cubicBezTo>
                  <a:pt x="7090" y="-5139"/>
                  <a:pt x="14290" y="-5398"/>
                  <a:pt x="21600" y="15426"/>
                </a:cubicBezTo>
              </a:path>
            </a:pathLst>
          </a:custGeom>
          <a:ln w="25400">
            <a:solidFill>
              <a:srgbClr val="000000"/>
            </a:solidFill>
            <a:miter lim="400000"/>
            <a:tailEnd type="stealth"/>
          </a:ln>
        </p:spPr>
        <p:txBody>
          <a:bodyPr/>
          <a:lstStyle/>
          <a:p>
            <a:endParaRPr sz="1812" b="1"/>
          </a:p>
        </p:txBody>
      </p:sp>
      <p:sp>
        <p:nvSpPr>
          <p:cNvPr id="114" name="Shape 1329"/>
          <p:cNvSpPr/>
          <p:nvPr/>
        </p:nvSpPr>
        <p:spPr>
          <a:xfrm>
            <a:off x="2070285" y="2969687"/>
            <a:ext cx="529707" cy="529707"/>
          </a:xfrm>
          <a:prstGeom prst="rect">
            <a:avLst/>
          </a:prstGeom>
          <a:noFill/>
          <a:ln w="25400" cap="flat">
            <a:solidFill>
              <a:srgbClr val="000000"/>
            </a:solidFill>
            <a:prstDash val="solid"/>
            <a:miter lim="400000"/>
          </a:ln>
          <a:effectLst/>
        </p:spPr>
        <p:txBody>
          <a:bodyPr wrap="square" lIns="31750" tIns="31750" rIns="31750" bIns="31750" numCol="1" anchor="ctr">
            <a:noAutofit/>
          </a:bodyPr>
          <a:lstStyle/>
          <a:p>
            <a:pPr>
              <a:defRPr sz="2400"/>
            </a:pPr>
            <a:endParaRPr sz="1500" b="1"/>
          </a:p>
        </p:txBody>
      </p:sp>
      <p:sp>
        <p:nvSpPr>
          <p:cNvPr id="116" name="Shape 1372"/>
          <p:cNvSpPr/>
          <p:nvPr/>
        </p:nvSpPr>
        <p:spPr>
          <a:xfrm>
            <a:off x="4227891" y="3253489"/>
            <a:ext cx="925719" cy="184304"/>
          </a:xfrm>
          <a:custGeom>
            <a:avLst/>
            <a:gdLst/>
            <a:ahLst/>
            <a:cxnLst>
              <a:cxn ang="0">
                <a:pos x="wd2" y="hd2"/>
              </a:cxn>
              <a:cxn ang="5400000">
                <a:pos x="wd2" y="hd2"/>
              </a:cxn>
              <a:cxn ang="10800000">
                <a:pos x="wd2" y="hd2"/>
              </a:cxn>
              <a:cxn ang="16200000">
                <a:pos x="wd2" y="hd2"/>
              </a:cxn>
            </a:cxnLst>
            <a:rect l="0" t="0" r="r" b="b"/>
            <a:pathLst>
              <a:path w="21600" h="16202" extrusionOk="0">
                <a:moveTo>
                  <a:pt x="0" y="0"/>
                </a:moveTo>
                <a:cubicBezTo>
                  <a:pt x="7090" y="21341"/>
                  <a:pt x="14290" y="21600"/>
                  <a:pt x="21600" y="776"/>
                </a:cubicBezTo>
              </a:path>
            </a:pathLst>
          </a:custGeom>
          <a:ln w="25400">
            <a:solidFill>
              <a:srgbClr val="000000"/>
            </a:solidFill>
            <a:miter lim="400000"/>
            <a:tailEnd type="stealth"/>
          </a:ln>
        </p:spPr>
        <p:txBody>
          <a:bodyPr/>
          <a:lstStyle/>
          <a:p>
            <a:endParaRPr sz="1812" b="1"/>
          </a:p>
        </p:txBody>
      </p:sp>
      <p:pic>
        <p:nvPicPr>
          <p:cNvPr id="117" name="pasted-image.pdf"/>
          <p:cNvPicPr>
            <a:picLocks noChangeAspect="1"/>
          </p:cNvPicPr>
          <p:nvPr/>
        </p:nvPicPr>
        <p:blipFill>
          <a:blip r:embed="rId9"/>
          <a:stretch>
            <a:fillRect/>
          </a:stretch>
        </p:blipFill>
        <p:spPr>
          <a:xfrm>
            <a:off x="4585085" y="3505850"/>
            <a:ext cx="206376" cy="198438"/>
          </a:xfrm>
          <a:prstGeom prst="rect">
            <a:avLst/>
          </a:prstGeom>
          <a:ln w="12700">
            <a:miter lim="400000"/>
          </a:ln>
        </p:spPr>
      </p:pic>
      <p:sp>
        <p:nvSpPr>
          <p:cNvPr id="118" name="Shape 1335"/>
          <p:cNvSpPr/>
          <p:nvPr/>
        </p:nvSpPr>
        <p:spPr>
          <a:xfrm>
            <a:off x="5206256" y="2969687"/>
            <a:ext cx="529707" cy="529707"/>
          </a:xfrm>
          <a:prstGeom prst="rect">
            <a:avLst/>
          </a:prstGeom>
          <a:noFill/>
          <a:ln w="25400" cap="flat">
            <a:solidFill>
              <a:srgbClr val="000000"/>
            </a:solidFill>
            <a:prstDash val="solid"/>
            <a:miter lim="400000"/>
          </a:ln>
          <a:effectLst/>
        </p:spPr>
        <p:txBody>
          <a:bodyPr wrap="square" lIns="31750" tIns="31750" rIns="31750" bIns="31750" numCol="1" anchor="ctr">
            <a:noAutofit/>
          </a:bodyPr>
          <a:lstStyle/>
          <a:p>
            <a:pPr>
              <a:defRPr sz="2400"/>
            </a:pPr>
            <a:endParaRPr sz="1500" b="1"/>
          </a:p>
        </p:txBody>
      </p:sp>
      <p:sp>
        <p:nvSpPr>
          <p:cNvPr id="119" name="Shape 1338"/>
          <p:cNvSpPr/>
          <p:nvPr/>
        </p:nvSpPr>
        <p:spPr>
          <a:xfrm>
            <a:off x="3640747" y="2969687"/>
            <a:ext cx="529707" cy="529707"/>
          </a:xfrm>
          <a:prstGeom prst="rect">
            <a:avLst/>
          </a:prstGeom>
          <a:noFill/>
          <a:ln w="25400" cap="flat">
            <a:solidFill>
              <a:srgbClr val="000000"/>
            </a:solidFill>
            <a:prstDash val="solid"/>
            <a:miter lim="400000"/>
          </a:ln>
          <a:effectLst/>
        </p:spPr>
        <p:txBody>
          <a:bodyPr wrap="square" lIns="31750" tIns="31750" rIns="31750" bIns="31750" numCol="1" anchor="ctr">
            <a:noAutofit/>
          </a:bodyPr>
          <a:lstStyle/>
          <a:p>
            <a:pPr>
              <a:defRPr sz="2400"/>
            </a:pPr>
            <a:endParaRPr sz="1500" b="1"/>
          </a:p>
        </p:txBody>
      </p:sp>
      <p:sp>
        <p:nvSpPr>
          <p:cNvPr id="121" name="Shape 1341"/>
          <p:cNvSpPr/>
          <p:nvPr/>
        </p:nvSpPr>
        <p:spPr>
          <a:xfrm>
            <a:off x="4026760" y="5255827"/>
            <a:ext cx="159628" cy="159628"/>
          </a:xfrm>
          <a:prstGeom prst="ellipse">
            <a:avLst/>
          </a:prstGeom>
          <a:solidFill>
            <a:schemeClr val="accent1"/>
          </a:solidFill>
          <a:ln w="25400">
            <a:solidFill>
              <a:srgbClr val="000000"/>
            </a:solidFill>
            <a:miter lim="400000"/>
          </a:ln>
        </p:spPr>
        <p:txBody>
          <a:bodyPr lIns="31750" tIns="31750" rIns="31750" bIns="31750" anchor="ctr"/>
          <a:lstStyle/>
          <a:p>
            <a:pPr>
              <a:defRPr sz="2400">
                <a:solidFill>
                  <a:srgbClr val="FFFFFF"/>
                </a:solidFill>
              </a:defRPr>
            </a:pPr>
            <a:endParaRPr sz="1500"/>
          </a:p>
        </p:txBody>
      </p:sp>
      <p:sp>
        <p:nvSpPr>
          <p:cNvPr id="122" name="Shape 1342"/>
          <p:cNvSpPr/>
          <p:nvPr/>
        </p:nvSpPr>
        <p:spPr>
          <a:xfrm>
            <a:off x="3931933" y="4892246"/>
            <a:ext cx="159628" cy="159628"/>
          </a:xfrm>
          <a:prstGeom prst="ellipse">
            <a:avLst/>
          </a:prstGeom>
          <a:solidFill>
            <a:schemeClr val="accent1"/>
          </a:solidFill>
          <a:ln w="25400">
            <a:solidFill>
              <a:srgbClr val="000000"/>
            </a:solidFill>
            <a:miter lim="400000"/>
          </a:ln>
        </p:spPr>
        <p:txBody>
          <a:bodyPr lIns="31750" tIns="31750" rIns="31750" bIns="31750" anchor="ctr"/>
          <a:lstStyle/>
          <a:p>
            <a:pPr>
              <a:defRPr sz="2400">
                <a:solidFill>
                  <a:srgbClr val="FFFFFF"/>
                </a:solidFill>
              </a:defRPr>
            </a:pPr>
            <a:endParaRPr sz="1500"/>
          </a:p>
        </p:txBody>
      </p:sp>
      <p:sp>
        <p:nvSpPr>
          <p:cNvPr id="123" name="Shape 1343"/>
          <p:cNvSpPr/>
          <p:nvPr/>
        </p:nvSpPr>
        <p:spPr>
          <a:xfrm>
            <a:off x="5296045" y="5027584"/>
            <a:ext cx="159628" cy="159628"/>
          </a:xfrm>
          <a:prstGeom prst="ellipse">
            <a:avLst/>
          </a:prstGeom>
          <a:solidFill>
            <a:srgbClr val="FF0000"/>
          </a:solidFill>
          <a:ln w="25400">
            <a:solidFill>
              <a:srgbClr val="000000"/>
            </a:solidFill>
            <a:miter lim="400000"/>
          </a:ln>
        </p:spPr>
        <p:txBody>
          <a:bodyPr lIns="31750" tIns="31750" rIns="31750" bIns="31750" anchor="ctr"/>
          <a:lstStyle/>
          <a:p>
            <a:pPr>
              <a:defRPr sz="2400">
                <a:solidFill>
                  <a:srgbClr val="FFFFFF"/>
                </a:solidFill>
              </a:defRPr>
            </a:pPr>
            <a:endParaRPr sz="1500"/>
          </a:p>
        </p:txBody>
      </p:sp>
      <p:pic>
        <p:nvPicPr>
          <p:cNvPr id="124" name="pasted-image.pdf"/>
          <p:cNvPicPr>
            <a:picLocks noChangeAspect="1"/>
          </p:cNvPicPr>
          <p:nvPr/>
        </p:nvPicPr>
        <p:blipFill>
          <a:blip r:embed="rId10"/>
          <a:stretch>
            <a:fillRect/>
          </a:stretch>
        </p:blipFill>
        <p:spPr>
          <a:xfrm>
            <a:off x="3548331" y="4632994"/>
            <a:ext cx="238126" cy="198438"/>
          </a:xfrm>
          <a:prstGeom prst="rect">
            <a:avLst/>
          </a:prstGeom>
          <a:ln w="12700">
            <a:miter lim="400000"/>
          </a:ln>
        </p:spPr>
      </p:pic>
      <p:pic>
        <p:nvPicPr>
          <p:cNvPr id="125" name="pasted-image.pdf"/>
          <p:cNvPicPr>
            <a:picLocks noChangeAspect="1"/>
          </p:cNvPicPr>
          <p:nvPr/>
        </p:nvPicPr>
        <p:blipFill>
          <a:blip r:embed="rId11"/>
          <a:stretch>
            <a:fillRect/>
          </a:stretch>
        </p:blipFill>
        <p:spPr>
          <a:xfrm>
            <a:off x="5472000" y="4632994"/>
            <a:ext cx="214313" cy="198438"/>
          </a:xfrm>
          <a:prstGeom prst="rect">
            <a:avLst/>
          </a:prstGeom>
          <a:ln w="12700">
            <a:miter lim="400000"/>
          </a:ln>
        </p:spPr>
      </p:pic>
      <p:sp>
        <p:nvSpPr>
          <p:cNvPr id="126" name="Shape 1346"/>
          <p:cNvSpPr/>
          <p:nvPr/>
        </p:nvSpPr>
        <p:spPr>
          <a:xfrm>
            <a:off x="3473619" y="4533327"/>
            <a:ext cx="1076259" cy="1115920"/>
          </a:xfrm>
          <a:prstGeom prst="rect">
            <a:avLst/>
          </a:prstGeom>
          <a:ln w="25400">
            <a:solidFill>
              <a:srgbClr val="000000"/>
            </a:solidFill>
            <a:miter lim="400000"/>
          </a:ln>
        </p:spPr>
        <p:txBody>
          <a:bodyPr lIns="31750" tIns="31750" rIns="31750" bIns="31750" anchor="ctr"/>
          <a:lstStyle/>
          <a:p>
            <a:pPr>
              <a:defRPr sz="2400"/>
            </a:pPr>
            <a:endParaRPr sz="1500"/>
          </a:p>
        </p:txBody>
      </p:sp>
      <p:sp>
        <p:nvSpPr>
          <p:cNvPr id="127" name="Shape 1373"/>
          <p:cNvSpPr/>
          <p:nvPr/>
        </p:nvSpPr>
        <p:spPr>
          <a:xfrm>
            <a:off x="4092064" y="4784785"/>
            <a:ext cx="1211056" cy="217784"/>
          </a:xfrm>
          <a:custGeom>
            <a:avLst/>
            <a:gdLst/>
            <a:ahLst/>
            <a:cxnLst>
              <a:cxn ang="0">
                <a:pos x="wd2" y="hd2"/>
              </a:cxn>
              <a:cxn ang="5400000">
                <a:pos x="wd2" y="hd2"/>
              </a:cxn>
              <a:cxn ang="10800000">
                <a:pos x="wd2" y="hd2"/>
              </a:cxn>
              <a:cxn ang="16200000">
                <a:pos x="wd2" y="hd2"/>
              </a:cxn>
            </a:cxnLst>
            <a:rect l="0" t="0" r="r" b="b"/>
            <a:pathLst>
              <a:path w="21600" h="16337" extrusionOk="0">
                <a:moveTo>
                  <a:pt x="0" y="10899"/>
                </a:moveTo>
                <a:cubicBezTo>
                  <a:pt x="7399" y="-5263"/>
                  <a:pt x="14599" y="-3450"/>
                  <a:pt x="21600" y="16337"/>
                </a:cubicBezTo>
              </a:path>
            </a:pathLst>
          </a:custGeom>
          <a:ln w="25400">
            <a:solidFill>
              <a:srgbClr val="000000"/>
            </a:solidFill>
            <a:miter lim="400000"/>
            <a:tailEnd type="stealth"/>
          </a:ln>
        </p:spPr>
        <p:txBody>
          <a:bodyPr/>
          <a:lstStyle/>
          <a:p>
            <a:endParaRPr sz="1812"/>
          </a:p>
        </p:txBody>
      </p:sp>
      <p:sp>
        <p:nvSpPr>
          <p:cNvPr id="128" name="Shape 1374"/>
          <p:cNvSpPr/>
          <p:nvPr/>
        </p:nvSpPr>
        <p:spPr>
          <a:xfrm>
            <a:off x="4189856" y="5137734"/>
            <a:ext cx="1109604" cy="308518"/>
          </a:xfrm>
          <a:custGeom>
            <a:avLst/>
            <a:gdLst/>
            <a:ahLst/>
            <a:cxnLst>
              <a:cxn ang="0">
                <a:pos x="wd2" y="hd2"/>
              </a:cxn>
              <a:cxn ang="5400000">
                <a:pos x="wd2" y="hd2"/>
              </a:cxn>
              <a:cxn ang="10800000">
                <a:pos x="wd2" y="hd2"/>
              </a:cxn>
              <a:cxn ang="16200000">
                <a:pos x="wd2" y="hd2"/>
              </a:cxn>
            </a:cxnLst>
            <a:rect l="0" t="0" r="r" b="b"/>
            <a:pathLst>
              <a:path w="21600" h="17237" extrusionOk="0">
                <a:moveTo>
                  <a:pt x="21600" y="0"/>
                </a:moveTo>
                <a:cubicBezTo>
                  <a:pt x="15398" y="17346"/>
                  <a:pt x="8198" y="21600"/>
                  <a:pt x="0" y="12762"/>
                </a:cubicBezTo>
              </a:path>
            </a:pathLst>
          </a:custGeom>
          <a:ln w="25400">
            <a:solidFill>
              <a:srgbClr val="000000"/>
            </a:solidFill>
            <a:miter lim="400000"/>
            <a:tailEnd type="stealth"/>
          </a:ln>
        </p:spPr>
        <p:txBody>
          <a:bodyPr/>
          <a:lstStyle/>
          <a:p>
            <a:endParaRPr sz="1812"/>
          </a:p>
        </p:txBody>
      </p:sp>
      <p:sp>
        <p:nvSpPr>
          <p:cNvPr id="129" name="Shape 1349"/>
          <p:cNvSpPr/>
          <p:nvPr/>
        </p:nvSpPr>
        <p:spPr>
          <a:xfrm>
            <a:off x="4669263" y="4533327"/>
            <a:ext cx="1076259" cy="1115920"/>
          </a:xfrm>
          <a:prstGeom prst="rect">
            <a:avLst/>
          </a:prstGeom>
          <a:ln w="25400">
            <a:solidFill>
              <a:srgbClr val="000000"/>
            </a:solidFill>
            <a:miter lim="400000"/>
          </a:ln>
        </p:spPr>
        <p:txBody>
          <a:bodyPr lIns="31750" tIns="31750" rIns="31750" bIns="31750" anchor="ctr"/>
          <a:lstStyle/>
          <a:p>
            <a:pPr>
              <a:defRPr sz="2400"/>
            </a:pPr>
            <a:endParaRPr sz="1500"/>
          </a:p>
        </p:txBody>
      </p:sp>
      <p:pic>
        <p:nvPicPr>
          <p:cNvPr id="130" name="pasted-image.pdf"/>
          <p:cNvPicPr>
            <a:picLocks noChangeAspect="1"/>
          </p:cNvPicPr>
          <p:nvPr/>
        </p:nvPicPr>
        <p:blipFill>
          <a:blip r:embed="rId12"/>
          <a:stretch>
            <a:fillRect/>
          </a:stretch>
        </p:blipFill>
        <p:spPr>
          <a:xfrm rot="20698722">
            <a:off x="3818728" y="4890678"/>
            <a:ext cx="108874" cy="624595"/>
          </a:xfrm>
          <a:prstGeom prst="rect">
            <a:avLst/>
          </a:prstGeom>
          <a:ln w="12700">
            <a:miter lim="400000"/>
          </a:ln>
        </p:spPr>
      </p:pic>
      <p:sp>
        <p:nvSpPr>
          <p:cNvPr id="131" name="Shape 1351"/>
          <p:cNvSpPr/>
          <p:nvPr/>
        </p:nvSpPr>
        <p:spPr>
          <a:xfrm flipV="1">
            <a:off x="3342532" y="5210915"/>
            <a:ext cx="507422" cy="117616"/>
          </a:xfrm>
          <a:prstGeom prst="line">
            <a:avLst/>
          </a:prstGeom>
          <a:ln w="38100">
            <a:solidFill>
              <a:srgbClr val="000000"/>
            </a:solidFill>
            <a:prstDash val="sysDot"/>
            <a:miter lim="400000"/>
          </a:ln>
        </p:spPr>
        <p:txBody>
          <a:bodyPr lIns="31750" tIns="31750" rIns="31750" bIns="31750" anchor="ctr"/>
          <a:lstStyle/>
          <a:p>
            <a:pPr>
              <a:defRPr sz="2400"/>
            </a:pPr>
            <a:endParaRPr sz="1500"/>
          </a:p>
        </p:txBody>
      </p:sp>
      <mc:AlternateContent xmlns:mc="http://schemas.openxmlformats.org/markup-compatibility/2006" xmlns:a14="http://schemas.microsoft.com/office/drawing/2010/main">
        <mc:Choice Requires="a14">
          <p:sp>
            <p:nvSpPr>
              <p:cNvPr id="134" name="Rectangle 133"/>
              <p:cNvSpPr/>
              <p:nvPr/>
            </p:nvSpPr>
            <p:spPr>
              <a:xfrm>
                <a:off x="3488351" y="5709255"/>
                <a:ext cx="2510816" cy="609013"/>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sz="2667" i="1">
                              <a:latin typeface="Cambria Math" panose="02040503050406030204" pitchFamily="18" charset="0"/>
                            </a:rPr>
                          </m:ctrlPr>
                        </m:sSubPr>
                        <m:e>
                          <m:d>
                            <m:dPr>
                              <m:begChr m:val="‖"/>
                              <m:endChr m:val="‖"/>
                              <m:ctrlPr>
                                <a:rPr lang="en-US" sz="2667" i="1">
                                  <a:latin typeface="Cambria Math" panose="02040503050406030204" pitchFamily="18" charset="0"/>
                                </a:rPr>
                              </m:ctrlPr>
                            </m:dPr>
                            <m:e>
                              <m:r>
                                <m:rPr>
                                  <m:sty m:val="p"/>
                                </m:rPr>
                                <a:rPr lang="en-US" sz="2667">
                                  <a:latin typeface="Cambria Math" panose="02040503050406030204" pitchFamily="18" charset="0"/>
                                </a:rPr>
                                <m:t>F</m:t>
                              </m:r>
                              <m:d>
                                <m:dPr>
                                  <m:ctrlPr>
                                    <a:rPr lang="en-US" sz="2667" i="1">
                                      <a:latin typeface="Cambria Math" panose="02040503050406030204" pitchFamily="18" charset="0"/>
                                    </a:rPr>
                                  </m:ctrlPr>
                                </m:dPr>
                                <m:e>
                                  <m:r>
                                    <m:rPr>
                                      <m:sty m:val="p"/>
                                    </m:rPr>
                                    <a:rPr lang="en-US" sz="2667">
                                      <a:latin typeface="Cambria Math" panose="02040503050406030204" pitchFamily="18" charset="0"/>
                                    </a:rPr>
                                    <m:t>G</m:t>
                                  </m:r>
                                  <m:d>
                                    <m:dPr>
                                      <m:ctrlPr>
                                        <a:rPr lang="en-US" sz="2667" i="1">
                                          <a:latin typeface="Cambria Math" panose="02040503050406030204" pitchFamily="18" charset="0"/>
                                        </a:rPr>
                                      </m:ctrlPr>
                                    </m:dPr>
                                    <m:e>
                                      <m:r>
                                        <m:rPr>
                                          <m:sty m:val="p"/>
                                        </m:rPr>
                                        <a:rPr lang="en-US" sz="2667">
                                          <a:latin typeface="Cambria Math" panose="02040503050406030204" pitchFamily="18" charset="0"/>
                                        </a:rPr>
                                        <m:t>x</m:t>
                                      </m:r>
                                    </m:e>
                                  </m:d>
                                </m:e>
                              </m:d>
                              <m:r>
                                <a:rPr lang="en-US" sz="2667">
                                  <a:latin typeface="Cambria Math" panose="02040503050406030204" pitchFamily="18" charset="0"/>
                                </a:rPr>
                                <m:t>−</m:t>
                              </m:r>
                              <m:r>
                                <m:rPr>
                                  <m:sty m:val="p"/>
                                </m:rPr>
                                <a:rPr lang="en-US" sz="2667">
                                  <a:latin typeface="Cambria Math" panose="02040503050406030204" pitchFamily="18" charset="0"/>
                                </a:rPr>
                                <m:t>x</m:t>
                              </m:r>
                            </m:e>
                          </m:d>
                        </m:e>
                        <m:sub>
                          <m:r>
                            <a:rPr lang="en-US" sz="2667">
                              <a:latin typeface="Cambria Math" panose="02040503050406030204" pitchFamily="18" charset="0"/>
                            </a:rPr>
                            <m:t>1</m:t>
                          </m:r>
                        </m:sub>
                      </m:sSub>
                    </m:oMath>
                  </m:oMathPara>
                </a14:m>
                <a:endParaRPr lang="en-US" sz="2667" dirty="0"/>
              </a:p>
            </p:txBody>
          </p:sp>
        </mc:Choice>
        <mc:Fallback xmlns="">
          <p:sp>
            <p:nvSpPr>
              <p:cNvPr id="134" name="Rectangle 133"/>
              <p:cNvSpPr>
                <a:spLocks noRot="1" noChangeAspect="1" noMove="1" noResize="1" noEditPoints="1" noAdjustHandles="1" noChangeArrowheads="1" noChangeShapeType="1" noTextEdit="1"/>
              </p:cNvSpPr>
              <p:nvPr/>
            </p:nvSpPr>
            <p:spPr>
              <a:xfrm>
                <a:off x="3488351" y="5709255"/>
                <a:ext cx="2510816" cy="609013"/>
              </a:xfrm>
              <a:prstGeom prst="rect">
                <a:avLst/>
              </a:prstGeom>
              <a:blipFill>
                <a:blip r:embed="rId13"/>
                <a:stretch>
                  <a:fillRect/>
                </a:stretch>
              </a:blipFill>
            </p:spPr>
            <p:txBody>
              <a:bodyPr/>
              <a:lstStyle/>
              <a:p>
                <a:r>
                  <a:rPr lang="en-US">
                    <a:noFill/>
                  </a:rPr>
                  <a:t> </a:t>
                </a:r>
              </a:p>
            </p:txBody>
          </p:sp>
        </mc:Fallback>
      </mc:AlternateContent>
      <p:cxnSp>
        <p:nvCxnSpPr>
          <p:cNvPr id="138" name="Straight Arrow Connector 137"/>
          <p:cNvCxnSpPr/>
          <p:nvPr/>
        </p:nvCxnSpPr>
        <p:spPr>
          <a:xfrm>
            <a:off x="3905600" y="3566648"/>
            <a:ext cx="0" cy="3424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6" name="pasted-image.pdf"/>
          <p:cNvPicPr>
            <a:picLocks noChangeAspect="1"/>
          </p:cNvPicPr>
          <p:nvPr/>
        </p:nvPicPr>
        <p:blipFill>
          <a:blip r:embed="rId14"/>
          <a:stretch>
            <a:fillRect/>
          </a:stretch>
        </p:blipFill>
        <p:spPr>
          <a:xfrm>
            <a:off x="3010819" y="2664180"/>
            <a:ext cx="214313" cy="222251"/>
          </a:xfrm>
          <a:prstGeom prst="rect">
            <a:avLst/>
          </a:prstGeom>
          <a:ln w="12700">
            <a:miter lim="400000"/>
          </a:ln>
        </p:spPr>
      </p:pic>
      <p:pic>
        <p:nvPicPr>
          <p:cNvPr id="37" name="pasted-image.pdf"/>
          <p:cNvPicPr>
            <a:picLocks noChangeAspect="1"/>
          </p:cNvPicPr>
          <p:nvPr/>
        </p:nvPicPr>
        <p:blipFill>
          <a:blip r:embed="rId15"/>
          <a:stretch>
            <a:fillRect/>
          </a:stretch>
        </p:blipFill>
        <p:spPr>
          <a:xfrm>
            <a:off x="3798444" y="3080390"/>
            <a:ext cx="214313" cy="277813"/>
          </a:xfrm>
          <a:prstGeom prst="rect">
            <a:avLst/>
          </a:prstGeom>
          <a:ln w="12700" cap="flat">
            <a:noFill/>
            <a:miter lim="400000"/>
          </a:ln>
          <a:effectLst/>
        </p:spPr>
      </p:pic>
      <p:pic>
        <p:nvPicPr>
          <p:cNvPr id="38" name="pasted-image.pdf"/>
          <p:cNvPicPr>
            <a:picLocks noChangeAspect="1"/>
          </p:cNvPicPr>
          <p:nvPr/>
        </p:nvPicPr>
        <p:blipFill>
          <a:blip r:embed="rId16"/>
          <a:stretch>
            <a:fillRect/>
          </a:stretch>
        </p:blipFill>
        <p:spPr>
          <a:xfrm>
            <a:off x="2241239" y="3190171"/>
            <a:ext cx="187803" cy="168034"/>
          </a:xfrm>
          <a:prstGeom prst="rect">
            <a:avLst/>
          </a:prstGeom>
          <a:ln w="12700">
            <a:miter lim="400000"/>
          </a:ln>
        </p:spPr>
      </p:pic>
      <p:pic>
        <p:nvPicPr>
          <p:cNvPr id="39" name="pasted-image.pdf"/>
          <p:cNvPicPr>
            <a:picLocks noChangeAspect="1"/>
          </p:cNvPicPr>
          <p:nvPr/>
        </p:nvPicPr>
        <p:blipFill>
          <a:blip r:embed="rId17"/>
          <a:stretch>
            <a:fillRect/>
          </a:stretch>
        </p:blipFill>
        <p:spPr>
          <a:xfrm>
            <a:off x="5375859" y="3087493"/>
            <a:ext cx="190500" cy="270710"/>
          </a:xfrm>
          <a:prstGeom prst="rect">
            <a:avLst/>
          </a:prstGeom>
          <a:ln w="12700">
            <a:miter lim="400000"/>
          </a:ln>
        </p:spPr>
      </p:pic>
      <p:sp>
        <p:nvSpPr>
          <p:cNvPr id="40" name="TextBox 39"/>
          <p:cNvSpPr txBox="1"/>
          <p:nvPr/>
        </p:nvSpPr>
        <p:spPr>
          <a:xfrm>
            <a:off x="7042578" y="6421984"/>
            <a:ext cx="5149423" cy="451342"/>
          </a:xfrm>
          <a:prstGeom prst="rect">
            <a:avLst/>
          </a:prstGeom>
          <a:noFill/>
        </p:spPr>
        <p:txBody>
          <a:bodyPr wrap="none" rtlCol="0">
            <a:spAutoFit/>
          </a:bodyPr>
          <a:lstStyle/>
          <a:p>
            <a:pPr algn="r"/>
            <a:r>
              <a:rPr lang="en-US" altLang="zh-CN" sz="2333" dirty="0">
                <a:latin typeface="+mj-lt"/>
              </a:rPr>
              <a:t>[</a:t>
            </a:r>
            <a:r>
              <a:rPr lang="en-US" sz="2333" dirty="0">
                <a:latin typeface="+mj-lt"/>
              </a:rPr>
              <a:t>Zhu*, Park*, Isola, and </a:t>
            </a:r>
            <a:r>
              <a:rPr lang="en-US" sz="2333" dirty="0" err="1">
                <a:latin typeface="+mj-lt"/>
              </a:rPr>
              <a:t>Efros</a:t>
            </a:r>
            <a:r>
              <a:rPr lang="en-US" altLang="zh-CN" sz="2333" dirty="0">
                <a:latin typeface="+mj-lt"/>
              </a:rPr>
              <a:t>,</a:t>
            </a:r>
            <a:r>
              <a:rPr lang="zh-CN" altLang="en-US" sz="2333" dirty="0">
                <a:latin typeface="+mj-lt"/>
              </a:rPr>
              <a:t> </a:t>
            </a:r>
            <a:r>
              <a:rPr lang="en-US" altLang="zh-CN" sz="2333" dirty="0">
                <a:latin typeface="+mj-lt"/>
              </a:rPr>
              <a:t>ICCV</a:t>
            </a:r>
            <a:r>
              <a:rPr lang="zh-CN" altLang="en-US" sz="2333" dirty="0">
                <a:latin typeface="+mj-lt"/>
              </a:rPr>
              <a:t> </a:t>
            </a:r>
            <a:r>
              <a:rPr lang="en-US" altLang="zh-CN" sz="2333" dirty="0">
                <a:latin typeface="+mj-lt"/>
              </a:rPr>
              <a:t>2017]</a:t>
            </a:r>
            <a:endParaRPr lang="en-US" sz="2333" dirty="0">
              <a:latin typeface="+mj-lt"/>
            </a:endParaRPr>
          </a:p>
        </p:txBody>
      </p:sp>
      <mc:AlternateContent xmlns:mc="http://schemas.openxmlformats.org/markup-compatibility/2006" xmlns:a14="http://schemas.microsoft.com/office/drawing/2010/main">
        <mc:Choice Requires="a14">
          <p:sp>
            <p:nvSpPr>
              <p:cNvPr id="41" name="Rectangle 40"/>
              <p:cNvSpPr/>
              <p:nvPr/>
            </p:nvSpPr>
            <p:spPr>
              <a:xfrm>
                <a:off x="3215518" y="3943585"/>
                <a:ext cx="1622495" cy="502766"/>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altLang="zh-CN" sz="2667" i="1">
                              <a:latin typeface="Cambria Math" panose="02040503050406030204" pitchFamily="18" charset="0"/>
                            </a:rPr>
                          </m:ctrlPr>
                        </m:sSubPr>
                        <m:e>
                          <m:r>
                            <m:rPr>
                              <m:sty m:val="p"/>
                            </m:rPr>
                            <a:rPr lang="en-US" altLang="zh-CN" sz="2667">
                              <a:latin typeface="Cambria Math" charset="0"/>
                            </a:rPr>
                            <m:t>D</m:t>
                          </m:r>
                        </m:e>
                        <m:sub>
                          <m:r>
                            <m:rPr>
                              <m:sty m:val="p"/>
                            </m:rPr>
                            <a:rPr lang="en-US" altLang="zh-CN" sz="2667">
                              <a:latin typeface="Cambria Math" charset="0"/>
                            </a:rPr>
                            <m:t>Y</m:t>
                          </m:r>
                        </m:sub>
                      </m:sSub>
                      <m:r>
                        <a:rPr lang="en-US" altLang="zh-CN" sz="2667">
                          <a:latin typeface="Cambria Math" charset="0"/>
                        </a:rPr>
                        <m:t>(</m:t>
                      </m:r>
                      <m:r>
                        <m:rPr>
                          <m:sty m:val="p"/>
                        </m:rPr>
                        <a:rPr lang="en-US" altLang="zh-CN" sz="2667">
                          <a:latin typeface="Cambria Math" charset="0"/>
                        </a:rPr>
                        <m:t>G</m:t>
                      </m:r>
                      <m:d>
                        <m:dPr>
                          <m:ctrlPr>
                            <a:rPr lang="en-US" altLang="zh-CN" sz="2667" i="1">
                              <a:latin typeface="Cambria Math" panose="02040503050406030204" pitchFamily="18" charset="0"/>
                            </a:rPr>
                          </m:ctrlPr>
                        </m:dPr>
                        <m:e>
                          <m:r>
                            <m:rPr>
                              <m:sty m:val="p"/>
                            </m:rPr>
                            <a:rPr lang="en-US" altLang="zh-CN" sz="2667">
                              <a:latin typeface="Cambria Math" charset="0"/>
                            </a:rPr>
                            <m:t>x</m:t>
                          </m:r>
                        </m:e>
                      </m:d>
                      <m:r>
                        <a:rPr lang="en-US" altLang="zh-CN" sz="2667">
                          <a:latin typeface="Cambria Math" charset="0"/>
                        </a:rPr>
                        <m:t>)</m:t>
                      </m:r>
                    </m:oMath>
                  </m:oMathPara>
                </a14:m>
                <a:endParaRPr lang="en-US" sz="2667" dirty="0"/>
              </a:p>
            </p:txBody>
          </p:sp>
        </mc:Choice>
        <mc:Fallback xmlns="">
          <p:sp>
            <p:nvSpPr>
              <p:cNvPr id="41" name="Rectangle 40"/>
              <p:cNvSpPr>
                <a:spLocks noRot="1" noChangeAspect="1" noMove="1" noResize="1" noEditPoints="1" noAdjustHandles="1" noChangeArrowheads="1" noChangeShapeType="1" noTextEdit="1"/>
              </p:cNvSpPr>
              <p:nvPr/>
            </p:nvSpPr>
            <p:spPr>
              <a:xfrm>
                <a:off x="3215518" y="3943585"/>
                <a:ext cx="1622495" cy="502766"/>
              </a:xfrm>
              <a:prstGeom prst="rect">
                <a:avLst/>
              </a:prstGeom>
              <a:blipFill>
                <a:blip r:embed="rId18"/>
                <a:stretch>
                  <a:fillRect/>
                </a:stretch>
              </a:blipFill>
            </p:spPr>
            <p:txBody>
              <a:bodyPr/>
              <a:lstStyle/>
              <a:p>
                <a:r>
                  <a:rPr lang="en-US">
                    <a:noFill/>
                  </a:rPr>
                  <a:t> </a:t>
                </a:r>
              </a:p>
            </p:txBody>
          </p:sp>
        </mc:Fallback>
      </mc:AlternateContent>
      <p:sp>
        <p:nvSpPr>
          <p:cNvPr id="2" name="TextBox 1"/>
          <p:cNvSpPr txBox="1"/>
          <p:nvPr/>
        </p:nvSpPr>
        <p:spPr>
          <a:xfrm>
            <a:off x="1338337" y="4920096"/>
            <a:ext cx="2113079" cy="759310"/>
          </a:xfrm>
          <a:prstGeom prst="rect">
            <a:avLst/>
          </a:prstGeom>
          <a:noFill/>
        </p:spPr>
        <p:txBody>
          <a:bodyPr wrap="none" rtlCol="0">
            <a:spAutoFit/>
          </a:bodyPr>
          <a:lstStyle/>
          <a:p>
            <a:pPr algn="ctr"/>
            <a:r>
              <a:rPr lang="en-US" altLang="zh-CN" sz="2167" dirty="0"/>
              <a:t>Reconstruction</a:t>
            </a:r>
            <a:r>
              <a:rPr lang="zh-CN" altLang="en-US" sz="2167" dirty="0"/>
              <a:t> </a:t>
            </a:r>
            <a:endParaRPr lang="en-US" altLang="zh-CN" sz="2167" dirty="0"/>
          </a:p>
          <a:p>
            <a:pPr algn="ctr"/>
            <a:r>
              <a:rPr lang="en-US" altLang="zh-CN" sz="2167" dirty="0"/>
              <a:t>error</a:t>
            </a:r>
            <a:endParaRPr lang="en-US" sz="2167" dirty="0"/>
          </a:p>
        </p:txBody>
      </p:sp>
      <p:sp>
        <p:nvSpPr>
          <p:cNvPr id="3" name="Rectangle 2"/>
          <p:cNvSpPr/>
          <p:nvPr/>
        </p:nvSpPr>
        <p:spPr>
          <a:xfrm>
            <a:off x="612729" y="6550223"/>
            <a:ext cx="1916230" cy="307777"/>
          </a:xfrm>
          <a:prstGeom prst="rect">
            <a:avLst/>
          </a:prstGeom>
        </p:spPr>
        <p:txBody>
          <a:bodyPr wrap="none">
            <a:spAutoFit/>
          </a:bodyPr>
          <a:lstStyle/>
          <a:p>
            <a:r>
              <a:rPr lang="en-US" sz="1400" dirty="0">
                <a:solidFill>
                  <a:srgbClr val="000000"/>
                </a:solidFill>
                <a:latin typeface="+mn-lt"/>
              </a:rPr>
              <a:t>Slide </a:t>
            </a:r>
            <a:r>
              <a:rPr lang="en-US" sz="1400" dirty="0" err="1">
                <a:solidFill>
                  <a:srgbClr val="000000"/>
                </a:solidFill>
                <a:latin typeface="+mn-lt"/>
              </a:rPr>
              <a:t>credit:Jun-Yan</a:t>
            </a:r>
            <a:r>
              <a:rPr lang="en-US" sz="1400" dirty="0">
                <a:solidFill>
                  <a:srgbClr val="000000"/>
                </a:solidFill>
                <a:latin typeface="+mn-lt"/>
              </a:rPr>
              <a:t> Zhu</a:t>
            </a:r>
            <a:endParaRPr lang="en-US" sz="1400" dirty="0">
              <a:latin typeface="+mn-lt"/>
            </a:endParaRPr>
          </a:p>
        </p:txBody>
      </p:sp>
    </p:spTree>
    <p:custDataLst>
      <p:tags r:id="rId1"/>
    </p:custDataLst>
    <p:extLst>
      <p:ext uri="{BB962C8B-B14F-4D97-AF65-F5344CB8AC3E}">
        <p14:creationId xmlns:p14="http://schemas.microsoft.com/office/powerpoint/2010/main" val="3927016405"/>
      </p:ext>
    </p:extLst>
  </p:cSld>
  <p:clrMapOvr>
    <a:masterClrMapping/>
  </p:clrMapOvr>
  <p:transition spd="med" advTm="1821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111" grpId="0"/>
      <p:bldP spid="113" grpId="0" animBg="1"/>
      <p:bldP spid="116" grpId="0" animBg="1"/>
      <p:bldP spid="118" grpId="0" animBg="1"/>
      <p:bldP spid="119" grpId="0" animBg="1"/>
      <p:bldP spid="121" grpId="0" animBg="1"/>
      <p:bldP spid="123" grpId="0" animBg="1"/>
      <p:bldP spid="127" grpId="0" animBg="1"/>
      <p:bldP spid="128" grpId="0" animBg="1"/>
      <p:bldP spid="131" grpId="0" animBg="1"/>
      <p:bldP spid="134" grpId="0"/>
      <p:bldP spid="41"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itle 1"/>
          <p:cNvSpPr txBox="1">
            <a:spLocks/>
          </p:cNvSpPr>
          <p:nvPr/>
        </p:nvSpPr>
        <p:spPr>
          <a:xfrm>
            <a:off x="1981200" y="274638"/>
            <a:ext cx="8229600" cy="1143000"/>
          </a:xfrm>
          <a:prstGeom prst="rect">
            <a:avLst/>
          </a:prstGeom>
        </p:spPr>
        <p:txBody>
          <a:bodyPr vert="horz" lIns="59531" tIns="59531" rIns="59531" bIns="59531" rtlCol="0" anchor="ctr">
            <a:normAutofit/>
          </a:bodyPr>
          <a:lstStyle>
            <a:lvl1pPr algn="ctr" defTabSz="369671" rtl="0" eaLnBrk="1" latinLnBrk="0" hangingPunct="1">
              <a:spcBef>
                <a:spcPct val="0"/>
              </a:spcBef>
              <a:buNone/>
              <a:defRPr sz="5040" kern="1200">
                <a:solidFill>
                  <a:schemeClr val="tx1"/>
                </a:solidFill>
                <a:latin typeface="+mn-lt"/>
                <a:ea typeface="+mn-ea"/>
                <a:cs typeface="+mn-cs"/>
                <a:sym typeface="Helvetica Light"/>
              </a:defRPr>
            </a:lvl1pPr>
          </a:lstStyle>
          <a:p>
            <a:r>
              <a:rPr lang="en-US" altLang="zh-CN" sz="5000" dirty="0">
                <a:latin typeface="Calibri" charset="0"/>
                <a:ea typeface="Calibri" charset="0"/>
                <a:cs typeface="Calibri" charset="0"/>
              </a:rPr>
              <a:t>Cycle </a:t>
            </a:r>
            <a:r>
              <a:rPr lang="en-US" altLang="zh-CN" sz="5000">
                <a:latin typeface="Calibri" charset="0"/>
                <a:ea typeface="Calibri" charset="0"/>
                <a:cs typeface="Calibri" charset="0"/>
              </a:rPr>
              <a:t>Consistency Loss</a:t>
            </a:r>
            <a:endParaRPr lang="en-US" sz="5000" dirty="0">
              <a:latin typeface="Calibri" charset="0"/>
              <a:ea typeface="Calibri" charset="0"/>
              <a:cs typeface="Calibri" charset="0"/>
            </a:endParaRPr>
          </a:p>
        </p:txBody>
      </p:sp>
      <p:pic>
        <p:nvPicPr>
          <p:cNvPr id="107" name="Picture 2" descr="https://taesung89.github.io/cyclegan/images/horse-to-zebra-supplemental/train_cherrypicked/real_A/horse2zebra_153_50_real_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7331" y="1934654"/>
            <a:ext cx="788474" cy="788474"/>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8" name="Picture 4" descr="https://taesung89.github.io/cyclegan/images/horse-to-zebra-supplemental/train_cherrypicked/fake_B/horse2zebra_153_50_fake_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4723" y="1934650"/>
            <a:ext cx="788670" cy="78867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9" name="Picture 2" descr="https://taesung89.github.io/cyclegan/images/horse-to-zebra-supplemental/train_cherrypicked/real_A/horse2zebra_153_50_real_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0891" y="1934656"/>
            <a:ext cx="788474" cy="788474"/>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10" name="Rectangle 109"/>
              <p:cNvSpPr/>
              <p:nvPr/>
            </p:nvSpPr>
            <p:spPr>
              <a:xfrm>
                <a:off x="3591310" y="1568794"/>
                <a:ext cx="779381" cy="4154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100">
                          <a:latin typeface="Cambria Math" panose="02040503050406030204" pitchFamily="18" charset="0"/>
                        </a:rPr>
                        <m:t>G</m:t>
                      </m:r>
                      <m:r>
                        <a:rPr lang="en-US" sz="2100">
                          <a:latin typeface="Cambria Math" panose="02040503050406030204" pitchFamily="18" charset="0"/>
                        </a:rPr>
                        <m:t>(</m:t>
                      </m:r>
                      <m:r>
                        <m:rPr>
                          <m:sty m:val="p"/>
                        </m:rPr>
                        <a:rPr lang="en-US" sz="2100">
                          <a:latin typeface="Cambria Math" panose="02040503050406030204" pitchFamily="18" charset="0"/>
                        </a:rPr>
                        <m:t>x</m:t>
                      </m:r>
                      <m:r>
                        <a:rPr lang="en-US" sz="2100">
                          <a:latin typeface="Cambria Math" panose="02040503050406030204" pitchFamily="18" charset="0"/>
                        </a:rPr>
                        <m:t>)</m:t>
                      </m:r>
                    </m:oMath>
                  </m:oMathPara>
                </a14:m>
                <a:endParaRPr lang="en-US" sz="2100" dirty="0"/>
              </a:p>
            </p:txBody>
          </p:sp>
        </mc:Choice>
        <mc:Fallback xmlns="">
          <p:sp>
            <p:nvSpPr>
              <p:cNvPr id="110" name="Rectangle 109"/>
              <p:cNvSpPr>
                <a:spLocks noRot="1" noChangeAspect="1" noMove="1" noResize="1" noEditPoints="1" noAdjustHandles="1" noChangeArrowheads="1" noChangeShapeType="1" noTextEdit="1"/>
              </p:cNvSpPr>
              <p:nvPr/>
            </p:nvSpPr>
            <p:spPr>
              <a:xfrm>
                <a:off x="3591310" y="1568794"/>
                <a:ext cx="779381" cy="415498"/>
              </a:xfrm>
              <a:prstGeom prst="rect">
                <a:avLst/>
              </a:prstGeom>
              <a:blipFill>
                <a:blip r:embed="rId6"/>
                <a:stretch>
                  <a:fillRect b="-188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1" name="Rectangle 110"/>
              <p:cNvSpPr/>
              <p:nvPr/>
            </p:nvSpPr>
            <p:spPr>
              <a:xfrm>
                <a:off x="4880867" y="1568794"/>
                <a:ext cx="1147174" cy="4154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100">
                          <a:latin typeface="Cambria Math" panose="02040503050406030204" pitchFamily="18" charset="0"/>
                        </a:rPr>
                        <m:t>F</m:t>
                      </m:r>
                      <m:r>
                        <a:rPr lang="en-US" sz="2100">
                          <a:latin typeface="Cambria Math" panose="02040503050406030204" pitchFamily="18" charset="0"/>
                        </a:rPr>
                        <m:t>(</m:t>
                      </m:r>
                      <m:r>
                        <m:rPr>
                          <m:sty m:val="p"/>
                        </m:rPr>
                        <a:rPr lang="en-US" sz="2100">
                          <a:latin typeface="Cambria Math" panose="02040503050406030204" pitchFamily="18" charset="0"/>
                        </a:rPr>
                        <m:t>G</m:t>
                      </m:r>
                      <m:d>
                        <m:dPr>
                          <m:ctrlPr>
                            <a:rPr lang="en-US" sz="2100" i="1">
                              <a:latin typeface="Cambria Math" panose="02040503050406030204" pitchFamily="18" charset="0"/>
                            </a:rPr>
                          </m:ctrlPr>
                        </m:dPr>
                        <m:e>
                          <m:r>
                            <m:rPr>
                              <m:sty m:val="p"/>
                            </m:rPr>
                            <a:rPr lang="en-US" sz="2100">
                              <a:latin typeface="Cambria Math" panose="02040503050406030204" pitchFamily="18" charset="0"/>
                            </a:rPr>
                            <m:t>x</m:t>
                          </m:r>
                        </m:e>
                      </m:d>
                      <m:r>
                        <a:rPr lang="en-US" sz="2100">
                          <a:latin typeface="Cambria Math" panose="02040503050406030204" pitchFamily="18" charset="0"/>
                        </a:rPr>
                        <m:t>)</m:t>
                      </m:r>
                    </m:oMath>
                  </m:oMathPara>
                </a14:m>
                <a:endParaRPr lang="en-US" sz="2100" dirty="0"/>
              </a:p>
            </p:txBody>
          </p:sp>
        </mc:Choice>
        <mc:Fallback xmlns="">
          <p:sp>
            <p:nvSpPr>
              <p:cNvPr id="111" name="Rectangle 110"/>
              <p:cNvSpPr>
                <a:spLocks noRot="1" noChangeAspect="1" noMove="1" noResize="1" noEditPoints="1" noAdjustHandles="1" noChangeArrowheads="1" noChangeShapeType="1" noTextEdit="1"/>
              </p:cNvSpPr>
              <p:nvPr/>
            </p:nvSpPr>
            <p:spPr>
              <a:xfrm>
                <a:off x="4880867" y="1568794"/>
                <a:ext cx="1147174" cy="415498"/>
              </a:xfrm>
              <a:prstGeom prst="rect">
                <a:avLst/>
              </a:prstGeom>
              <a:blipFill>
                <a:blip r:embed="rId7"/>
                <a:stretch>
                  <a:fillRect b="-188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2" name="Rectangle 111"/>
              <p:cNvSpPr/>
              <p:nvPr/>
            </p:nvSpPr>
            <p:spPr>
              <a:xfrm>
                <a:off x="2139109" y="1568794"/>
                <a:ext cx="389850" cy="4154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100">
                          <a:latin typeface="Cambria Math" panose="02040503050406030204" pitchFamily="18" charset="0"/>
                        </a:rPr>
                        <m:t>x</m:t>
                      </m:r>
                    </m:oMath>
                  </m:oMathPara>
                </a14:m>
                <a:endParaRPr lang="en-US" sz="2100" dirty="0"/>
              </a:p>
            </p:txBody>
          </p:sp>
        </mc:Choice>
        <mc:Fallback xmlns="">
          <p:sp>
            <p:nvSpPr>
              <p:cNvPr id="112" name="Rectangle 111"/>
              <p:cNvSpPr>
                <a:spLocks noRot="1" noChangeAspect="1" noMove="1" noResize="1" noEditPoints="1" noAdjustHandles="1" noChangeArrowheads="1" noChangeShapeType="1" noTextEdit="1"/>
              </p:cNvSpPr>
              <p:nvPr/>
            </p:nvSpPr>
            <p:spPr>
              <a:xfrm>
                <a:off x="2139109" y="1568794"/>
                <a:ext cx="389850" cy="415498"/>
              </a:xfrm>
              <a:prstGeom prst="rect">
                <a:avLst/>
              </a:prstGeom>
              <a:blipFill>
                <a:blip r:embed="rId8"/>
                <a:stretch>
                  <a:fillRect/>
                </a:stretch>
              </a:blipFill>
            </p:spPr>
            <p:txBody>
              <a:bodyPr/>
              <a:lstStyle/>
              <a:p>
                <a:r>
                  <a:rPr lang="en-US">
                    <a:noFill/>
                  </a:rPr>
                  <a:t> </a:t>
                </a:r>
              </a:p>
            </p:txBody>
          </p:sp>
        </mc:Fallback>
      </mc:AlternateContent>
      <p:sp>
        <p:nvSpPr>
          <p:cNvPr id="113" name="Shape 1371"/>
          <p:cNvSpPr/>
          <p:nvPr/>
        </p:nvSpPr>
        <p:spPr>
          <a:xfrm>
            <a:off x="2657595" y="2920315"/>
            <a:ext cx="925719" cy="184304"/>
          </a:xfrm>
          <a:custGeom>
            <a:avLst/>
            <a:gdLst/>
            <a:ahLst/>
            <a:cxnLst>
              <a:cxn ang="0">
                <a:pos x="wd2" y="hd2"/>
              </a:cxn>
              <a:cxn ang="5400000">
                <a:pos x="wd2" y="hd2"/>
              </a:cxn>
              <a:cxn ang="10800000">
                <a:pos x="wd2" y="hd2"/>
              </a:cxn>
              <a:cxn ang="16200000">
                <a:pos x="wd2" y="hd2"/>
              </a:cxn>
            </a:cxnLst>
            <a:rect l="0" t="0" r="r" b="b"/>
            <a:pathLst>
              <a:path w="21600" h="16202" extrusionOk="0">
                <a:moveTo>
                  <a:pt x="0" y="16202"/>
                </a:moveTo>
                <a:cubicBezTo>
                  <a:pt x="7090" y="-5139"/>
                  <a:pt x="14290" y="-5398"/>
                  <a:pt x="21600" y="15426"/>
                </a:cubicBezTo>
              </a:path>
            </a:pathLst>
          </a:custGeom>
          <a:ln w="25400">
            <a:solidFill>
              <a:srgbClr val="000000"/>
            </a:solidFill>
            <a:miter lim="400000"/>
            <a:tailEnd type="stealth"/>
          </a:ln>
        </p:spPr>
        <p:txBody>
          <a:bodyPr/>
          <a:lstStyle/>
          <a:p>
            <a:endParaRPr sz="1812" b="1"/>
          </a:p>
        </p:txBody>
      </p:sp>
      <p:sp>
        <p:nvSpPr>
          <p:cNvPr id="114" name="Shape 1329"/>
          <p:cNvSpPr/>
          <p:nvPr/>
        </p:nvSpPr>
        <p:spPr>
          <a:xfrm>
            <a:off x="2070285" y="2969687"/>
            <a:ext cx="529707" cy="529707"/>
          </a:xfrm>
          <a:prstGeom prst="rect">
            <a:avLst/>
          </a:prstGeom>
          <a:noFill/>
          <a:ln w="25400" cap="flat">
            <a:solidFill>
              <a:srgbClr val="000000"/>
            </a:solidFill>
            <a:prstDash val="solid"/>
            <a:miter lim="400000"/>
          </a:ln>
          <a:effectLst/>
        </p:spPr>
        <p:txBody>
          <a:bodyPr wrap="square" lIns="31750" tIns="31750" rIns="31750" bIns="31750" numCol="1" anchor="ctr">
            <a:noAutofit/>
          </a:bodyPr>
          <a:lstStyle/>
          <a:p>
            <a:pPr>
              <a:defRPr sz="2400"/>
            </a:pPr>
            <a:endParaRPr sz="1500" b="1"/>
          </a:p>
        </p:txBody>
      </p:sp>
      <p:sp>
        <p:nvSpPr>
          <p:cNvPr id="116" name="Shape 1372"/>
          <p:cNvSpPr/>
          <p:nvPr/>
        </p:nvSpPr>
        <p:spPr>
          <a:xfrm>
            <a:off x="4227891" y="3253489"/>
            <a:ext cx="925719" cy="184304"/>
          </a:xfrm>
          <a:custGeom>
            <a:avLst/>
            <a:gdLst/>
            <a:ahLst/>
            <a:cxnLst>
              <a:cxn ang="0">
                <a:pos x="wd2" y="hd2"/>
              </a:cxn>
              <a:cxn ang="5400000">
                <a:pos x="wd2" y="hd2"/>
              </a:cxn>
              <a:cxn ang="10800000">
                <a:pos x="wd2" y="hd2"/>
              </a:cxn>
              <a:cxn ang="16200000">
                <a:pos x="wd2" y="hd2"/>
              </a:cxn>
            </a:cxnLst>
            <a:rect l="0" t="0" r="r" b="b"/>
            <a:pathLst>
              <a:path w="21600" h="16202" extrusionOk="0">
                <a:moveTo>
                  <a:pt x="0" y="0"/>
                </a:moveTo>
                <a:cubicBezTo>
                  <a:pt x="7090" y="21341"/>
                  <a:pt x="14290" y="21600"/>
                  <a:pt x="21600" y="776"/>
                </a:cubicBezTo>
              </a:path>
            </a:pathLst>
          </a:custGeom>
          <a:ln w="25400">
            <a:solidFill>
              <a:srgbClr val="000000"/>
            </a:solidFill>
            <a:miter lim="400000"/>
            <a:tailEnd type="stealth"/>
          </a:ln>
        </p:spPr>
        <p:txBody>
          <a:bodyPr/>
          <a:lstStyle/>
          <a:p>
            <a:endParaRPr sz="1812" b="1"/>
          </a:p>
        </p:txBody>
      </p:sp>
      <p:pic>
        <p:nvPicPr>
          <p:cNvPr id="117" name="pasted-image.pdf"/>
          <p:cNvPicPr>
            <a:picLocks noChangeAspect="1"/>
          </p:cNvPicPr>
          <p:nvPr/>
        </p:nvPicPr>
        <p:blipFill>
          <a:blip r:embed="rId9"/>
          <a:stretch>
            <a:fillRect/>
          </a:stretch>
        </p:blipFill>
        <p:spPr>
          <a:xfrm>
            <a:off x="4585085" y="3505850"/>
            <a:ext cx="206376" cy="198438"/>
          </a:xfrm>
          <a:prstGeom prst="rect">
            <a:avLst/>
          </a:prstGeom>
          <a:ln w="12700">
            <a:miter lim="400000"/>
          </a:ln>
        </p:spPr>
      </p:pic>
      <p:sp>
        <p:nvSpPr>
          <p:cNvPr id="118" name="Shape 1335"/>
          <p:cNvSpPr/>
          <p:nvPr/>
        </p:nvSpPr>
        <p:spPr>
          <a:xfrm>
            <a:off x="5206256" y="2969687"/>
            <a:ext cx="529707" cy="529707"/>
          </a:xfrm>
          <a:prstGeom prst="rect">
            <a:avLst/>
          </a:prstGeom>
          <a:noFill/>
          <a:ln w="25400" cap="flat">
            <a:solidFill>
              <a:srgbClr val="000000"/>
            </a:solidFill>
            <a:prstDash val="solid"/>
            <a:miter lim="400000"/>
          </a:ln>
          <a:effectLst/>
        </p:spPr>
        <p:txBody>
          <a:bodyPr wrap="square" lIns="31750" tIns="31750" rIns="31750" bIns="31750" numCol="1" anchor="ctr">
            <a:noAutofit/>
          </a:bodyPr>
          <a:lstStyle/>
          <a:p>
            <a:pPr>
              <a:defRPr sz="2400"/>
            </a:pPr>
            <a:endParaRPr sz="1500" b="1"/>
          </a:p>
        </p:txBody>
      </p:sp>
      <p:sp>
        <p:nvSpPr>
          <p:cNvPr id="119" name="Shape 1338"/>
          <p:cNvSpPr/>
          <p:nvPr/>
        </p:nvSpPr>
        <p:spPr>
          <a:xfrm>
            <a:off x="3640747" y="2969687"/>
            <a:ext cx="529707" cy="529707"/>
          </a:xfrm>
          <a:prstGeom prst="rect">
            <a:avLst/>
          </a:prstGeom>
          <a:noFill/>
          <a:ln w="25400" cap="flat">
            <a:solidFill>
              <a:srgbClr val="000000"/>
            </a:solidFill>
            <a:prstDash val="solid"/>
            <a:miter lim="400000"/>
          </a:ln>
          <a:effectLst/>
        </p:spPr>
        <p:txBody>
          <a:bodyPr wrap="square" lIns="31750" tIns="31750" rIns="31750" bIns="31750" numCol="1" anchor="ctr">
            <a:noAutofit/>
          </a:bodyPr>
          <a:lstStyle/>
          <a:p>
            <a:pPr>
              <a:defRPr sz="2400"/>
            </a:pPr>
            <a:endParaRPr sz="1500" b="1"/>
          </a:p>
        </p:txBody>
      </p:sp>
      <p:sp>
        <p:nvSpPr>
          <p:cNvPr id="121" name="Shape 1341"/>
          <p:cNvSpPr/>
          <p:nvPr/>
        </p:nvSpPr>
        <p:spPr>
          <a:xfrm>
            <a:off x="4026760" y="5255827"/>
            <a:ext cx="159628" cy="159628"/>
          </a:xfrm>
          <a:prstGeom prst="ellipse">
            <a:avLst/>
          </a:prstGeom>
          <a:solidFill>
            <a:schemeClr val="accent1"/>
          </a:solidFill>
          <a:ln w="25400">
            <a:solidFill>
              <a:srgbClr val="000000"/>
            </a:solidFill>
            <a:miter lim="400000"/>
          </a:ln>
        </p:spPr>
        <p:txBody>
          <a:bodyPr lIns="31750" tIns="31750" rIns="31750" bIns="31750" anchor="ctr"/>
          <a:lstStyle/>
          <a:p>
            <a:pPr>
              <a:defRPr sz="2400">
                <a:solidFill>
                  <a:srgbClr val="FFFFFF"/>
                </a:solidFill>
              </a:defRPr>
            </a:pPr>
            <a:endParaRPr sz="1500"/>
          </a:p>
        </p:txBody>
      </p:sp>
      <p:sp>
        <p:nvSpPr>
          <p:cNvPr id="122" name="Shape 1342"/>
          <p:cNvSpPr/>
          <p:nvPr/>
        </p:nvSpPr>
        <p:spPr>
          <a:xfrm>
            <a:off x="3931933" y="4892246"/>
            <a:ext cx="159628" cy="159628"/>
          </a:xfrm>
          <a:prstGeom prst="ellipse">
            <a:avLst/>
          </a:prstGeom>
          <a:solidFill>
            <a:schemeClr val="accent1"/>
          </a:solidFill>
          <a:ln w="25400">
            <a:solidFill>
              <a:srgbClr val="000000"/>
            </a:solidFill>
            <a:miter lim="400000"/>
          </a:ln>
        </p:spPr>
        <p:txBody>
          <a:bodyPr lIns="31750" tIns="31750" rIns="31750" bIns="31750" anchor="ctr"/>
          <a:lstStyle/>
          <a:p>
            <a:pPr>
              <a:defRPr sz="2400">
                <a:solidFill>
                  <a:srgbClr val="FFFFFF"/>
                </a:solidFill>
              </a:defRPr>
            </a:pPr>
            <a:endParaRPr sz="1500"/>
          </a:p>
        </p:txBody>
      </p:sp>
      <p:sp>
        <p:nvSpPr>
          <p:cNvPr id="123" name="Shape 1343"/>
          <p:cNvSpPr/>
          <p:nvPr/>
        </p:nvSpPr>
        <p:spPr>
          <a:xfrm>
            <a:off x="5296045" y="5027584"/>
            <a:ext cx="159628" cy="159628"/>
          </a:xfrm>
          <a:prstGeom prst="ellipse">
            <a:avLst/>
          </a:prstGeom>
          <a:solidFill>
            <a:srgbClr val="FF0000"/>
          </a:solidFill>
          <a:ln w="25400">
            <a:solidFill>
              <a:srgbClr val="000000"/>
            </a:solidFill>
            <a:miter lim="400000"/>
          </a:ln>
        </p:spPr>
        <p:txBody>
          <a:bodyPr lIns="31750" tIns="31750" rIns="31750" bIns="31750" anchor="ctr"/>
          <a:lstStyle/>
          <a:p>
            <a:pPr>
              <a:defRPr sz="2400">
                <a:solidFill>
                  <a:srgbClr val="FFFFFF"/>
                </a:solidFill>
              </a:defRPr>
            </a:pPr>
            <a:endParaRPr sz="1500"/>
          </a:p>
        </p:txBody>
      </p:sp>
      <p:pic>
        <p:nvPicPr>
          <p:cNvPr id="124" name="pasted-image.pdf"/>
          <p:cNvPicPr>
            <a:picLocks noChangeAspect="1"/>
          </p:cNvPicPr>
          <p:nvPr/>
        </p:nvPicPr>
        <p:blipFill>
          <a:blip r:embed="rId10"/>
          <a:stretch>
            <a:fillRect/>
          </a:stretch>
        </p:blipFill>
        <p:spPr>
          <a:xfrm>
            <a:off x="3548331" y="4632994"/>
            <a:ext cx="238126" cy="198438"/>
          </a:xfrm>
          <a:prstGeom prst="rect">
            <a:avLst/>
          </a:prstGeom>
          <a:ln w="12700">
            <a:miter lim="400000"/>
          </a:ln>
        </p:spPr>
      </p:pic>
      <p:pic>
        <p:nvPicPr>
          <p:cNvPr id="125" name="pasted-image.pdf"/>
          <p:cNvPicPr>
            <a:picLocks noChangeAspect="1"/>
          </p:cNvPicPr>
          <p:nvPr/>
        </p:nvPicPr>
        <p:blipFill>
          <a:blip r:embed="rId11"/>
          <a:stretch>
            <a:fillRect/>
          </a:stretch>
        </p:blipFill>
        <p:spPr>
          <a:xfrm>
            <a:off x="5472000" y="4632994"/>
            <a:ext cx="214313" cy="198438"/>
          </a:xfrm>
          <a:prstGeom prst="rect">
            <a:avLst/>
          </a:prstGeom>
          <a:ln w="12700">
            <a:miter lim="400000"/>
          </a:ln>
        </p:spPr>
      </p:pic>
      <p:sp>
        <p:nvSpPr>
          <p:cNvPr id="126" name="Shape 1346"/>
          <p:cNvSpPr/>
          <p:nvPr/>
        </p:nvSpPr>
        <p:spPr>
          <a:xfrm>
            <a:off x="3473619" y="4533327"/>
            <a:ext cx="1076259" cy="1115920"/>
          </a:xfrm>
          <a:prstGeom prst="rect">
            <a:avLst/>
          </a:prstGeom>
          <a:ln w="25400">
            <a:solidFill>
              <a:srgbClr val="000000"/>
            </a:solidFill>
            <a:miter lim="400000"/>
          </a:ln>
        </p:spPr>
        <p:txBody>
          <a:bodyPr lIns="31750" tIns="31750" rIns="31750" bIns="31750" anchor="ctr"/>
          <a:lstStyle/>
          <a:p>
            <a:pPr>
              <a:defRPr sz="2400"/>
            </a:pPr>
            <a:endParaRPr sz="1500"/>
          </a:p>
        </p:txBody>
      </p:sp>
      <p:sp>
        <p:nvSpPr>
          <p:cNvPr id="127" name="Shape 1373"/>
          <p:cNvSpPr/>
          <p:nvPr/>
        </p:nvSpPr>
        <p:spPr>
          <a:xfrm>
            <a:off x="4092064" y="4784785"/>
            <a:ext cx="1211056" cy="217784"/>
          </a:xfrm>
          <a:custGeom>
            <a:avLst/>
            <a:gdLst/>
            <a:ahLst/>
            <a:cxnLst>
              <a:cxn ang="0">
                <a:pos x="wd2" y="hd2"/>
              </a:cxn>
              <a:cxn ang="5400000">
                <a:pos x="wd2" y="hd2"/>
              </a:cxn>
              <a:cxn ang="10800000">
                <a:pos x="wd2" y="hd2"/>
              </a:cxn>
              <a:cxn ang="16200000">
                <a:pos x="wd2" y="hd2"/>
              </a:cxn>
            </a:cxnLst>
            <a:rect l="0" t="0" r="r" b="b"/>
            <a:pathLst>
              <a:path w="21600" h="16337" extrusionOk="0">
                <a:moveTo>
                  <a:pt x="0" y="10899"/>
                </a:moveTo>
                <a:cubicBezTo>
                  <a:pt x="7399" y="-5263"/>
                  <a:pt x="14599" y="-3450"/>
                  <a:pt x="21600" y="16337"/>
                </a:cubicBezTo>
              </a:path>
            </a:pathLst>
          </a:custGeom>
          <a:ln w="25400">
            <a:solidFill>
              <a:srgbClr val="000000"/>
            </a:solidFill>
            <a:miter lim="400000"/>
            <a:tailEnd type="stealth"/>
          </a:ln>
        </p:spPr>
        <p:txBody>
          <a:bodyPr/>
          <a:lstStyle/>
          <a:p>
            <a:endParaRPr sz="1812"/>
          </a:p>
        </p:txBody>
      </p:sp>
      <p:sp>
        <p:nvSpPr>
          <p:cNvPr id="128" name="Shape 1374"/>
          <p:cNvSpPr/>
          <p:nvPr/>
        </p:nvSpPr>
        <p:spPr>
          <a:xfrm>
            <a:off x="4189856" y="5137734"/>
            <a:ext cx="1109604" cy="308518"/>
          </a:xfrm>
          <a:custGeom>
            <a:avLst/>
            <a:gdLst/>
            <a:ahLst/>
            <a:cxnLst>
              <a:cxn ang="0">
                <a:pos x="wd2" y="hd2"/>
              </a:cxn>
              <a:cxn ang="5400000">
                <a:pos x="wd2" y="hd2"/>
              </a:cxn>
              <a:cxn ang="10800000">
                <a:pos x="wd2" y="hd2"/>
              </a:cxn>
              <a:cxn ang="16200000">
                <a:pos x="wd2" y="hd2"/>
              </a:cxn>
            </a:cxnLst>
            <a:rect l="0" t="0" r="r" b="b"/>
            <a:pathLst>
              <a:path w="21600" h="17237" extrusionOk="0">
                <a:moveTo>
                  <a:pt x="21600" y="0"/>
                </a:moveTo>
                <a:cubicBezTo>
                  <a:pt x="15398" y="17346"/>
                  <a:pt x="8198" y="21600"/>
                  <a:pt x="0" y="12762"/>
                </a:cubicBezTo>
              </a:path>
            </a:pathLst>
          </a:custGeom>
          <a:ln w="25400">
            <a:solidFill>
              <a:srgbClr val="000000"/>
            </a:solidFill>
            <a:miter lim="400000"/>
            <a:tailEnd type="stealth"/>
          </a:ln>
        </p:spPr>
        <p:txBody>
          <a:bodyPr/>
          <a:lstStyle/>
          <a:p>
            <a:endParaRPr sz="1812"/>
          </a:p>
        </p:txBody>
      </p:sp>
      <p:sp>
        <p:nvSpPr>
          <p:cNvPr id="129" name="Shape 1349"/>
          <p:cNvSpPr/>
          <p:nvPr/>
        </p:nvSpPr>
        <p:spPr>
          <a:xfrm>
            <a:off x="4669263" y="4533327"/>
            <a:ext cx="1076259" cy="1115920"/>
          </a:xfrm>
          <a:prstGeom prst="rect">
            <a:avLst/>
          </a:prstGeom>
          <a:ln w="25400">
            <a:solidFill>
              <a:srgbClr val="000000"/>
            </a:solidFill>
            <a:miter lim="400000"/>
          </a:ln>
        </p:spPr>
        <p:txBody>
          <a:bodyPr lIns="31750" tIns="31750" rIns="31750" bIns="31750" anchor="ctr"/>
          <a:lstStyle/>
          <a:p>
            <a:pPr>
              <a:defRPr sz="2400"/>
            </a:pPr>
            <a:endParaRPr sz="1500"/>
          </a:p>
        </p:txBody>
      </p:sp>
      <p:pic>
        <p:nvPicPr>
          <p:cNvPr id="130" name="pasted-image.pdf"/>
          <p:cNvPicPr>
            <a:picLocks noChangeAspect="1"/>
          </p:cNvPicPr>
          <p:nvPr/>
        </p:nvPicPr>
        <p:blipFill>
          <a:blip r:embed="rId12"/>
          <a:stretch>
            <a:fillRect/>
          </a:stretch>
        </p:blipFill>
        <p:spPr>
          <a:xfrm rot="20698722">
            <a:off x="3818728" y="4890678"/>
            <a:ext cx="108874" cy="624595"/>
          </a:xfrm>
          <a:prstGeom prst="rect">
            <a:avLst/>
          </a:prstGeom>
          <a:ln w="12700">
            <a:miter lim="400000"/>
          </a:ln>
        </p:spPr>
      </p:pic>
      <p:sp>
        <p:nvSpPr>
          <p:cNvPr id="131" name="Shape 1351"/>
          <p:cNvSpPr/>
          <p:nvPr/>
        </p:nvSpPr>
        <p:spPr>
          <a:xfrm flipV="1">
            <a:off x="3342532" y="5210915"/>
            <a:ext cx="507422" cy="117616"/>
          </a:xfrm>
          <a:prstGeom prst="line">
            <a:avLst/>
          </a:prstGeom>
          <a:ln w="38100">
            <a:solidFill>
              <a:srgbClr val="000000"/>
            </a:solidFill>
            <a:prstDash val="sysDot"/>
            <a:miter lim="400000"/>
          </a:ln>
        </p:spPr>
        <p:txBody>
          <a:bodyPr lIns="31750" tIns="31750" rIns="31750" bIns="31750" anchor="ctr"/>
          <a:lstStyle/>
          <a:p>
            <a:pPr>
              <a:defRPr sz="2400"/>
            </a:pPr>
            <a:endParaRPr sz="1500"/>
          </a:p>
        </p:txBody>
      </p:sp>
      <mc:AlternateContent xmlns:mc="http://schemas.openxmlformats.org/markup-compatibility/2006" xmlns:a14="http://schemas.microsoft.com/office/drawing/2010/main">
        <mc:Choice Requires="a14">
          <p:sp>
            <p:nvSpPr>
              <p:cNvPr id="134" name="Rectangle 133"/>
              <p:cNvSpPr/>
              <p:nvPr/>
            </p:nvSpPr>
            <p:spPr>
              <a:xfrm>
                <a:off x="3488351" y="5709255"/>
                <a:ext cx="2510816" cy="609013"/>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sz="2667" i="1">
                              <a:latin typeface="Cambria Math" panose="02040503050406030204" pitchFamily="18" charset="0"/>
                            </a:rPr>
                          </m:ctrlPr>
                        </m:sSubPr>
                        <m:e>
                          <m:d>
                            <m:dPr>
                              <m:begChr m:val="‖"/>
                              <m:endChr m:val="‖"/>
                              <m:ctrlPr>
                                <a:rPr lang="en-US" sz="2667" i="1">
                                  <a:latin typeface="Cambria Math" panose="02040503050406030204" pitchFamily="18" charset="0"/>
                                </a:rPr>
                              </m:ctrlPr>
                            </m:dPr>
                            <m:e>
                              <m:r>
                                <m:rPr>
                                  <m:sty m:val="p"/>
                                </m:rPr>
                                <a:rPr lang="en-US" sz="2667">
                                  <a:latin typeface="Cambria Math" panose="02040503050406030204" pitchFamily="18" charset="0"/>
                                </a:rPr>
                                <m:t>F</m:t>
                              </m:r>
                              <m:d>
                                <m:dPr>
                                  <m:ctrlPr>
                                    <a:rPr lang="en-US" sz="2667" i="1">
                                      <a:latin typeface="Cambria Math" panose="02040503050406030204" pitchFamily="18" charset="0"/>
                                    </a:rPr>
                                  </m:ctrlPr>
                                </m:dPr>
                                <m:e>
                                  <m:r>
                                    <m:rPr>
                                      <m:sty m:val="p"/>
                                    </m:rPr>
                                    <a:rPr lang="en-US" sz="2667">
                                      <a:latin typeface="Cambria Math" panose="02040503050406030204" pitchFamily="18" charset="0"/>
                                    </a:rPr>
                                    <m:t>G</m:t>
                                  </m:r>
                                  <m:d>
                                    <m:dPr>
                                      <m:ctrlPr>
                                        <a:rPr lang="en-US" sz="2667" i="1">
                                          <a:latin typeface="Cambria Math" panose="02040503050406030204" pitchFamily="18" charset="0"/>
                                        </a:rPr>
                                      </m:ctrlPr>
                                    </m:dPr>
                                    <m:e>
                                      <m:r>
                                        <m:rPr>
                                          <m:sty m:val="p"/>
                                        </m:rPr>
                                        <a:rPr lang="en-US" sz="2667">
                                          <a:latin typeface="Cambria Math" panose="02040503050406030204" pitchFamily="18" charset="0"/>
                                        </a:rPr>
                                        <m:t>x</m:t>
                                      </m:r>
                                    </m:e>
                                  </m:d>
                                </m:e>
                              </m:d>
                              <m:r>
                                <a:rPr lang="en-US" sz="2667">
                                  <a:latin typeface="Cambria Math" panose="02040503050406030204" pitchFamily="18" charset="0"/>
                                </a:rPr>
                                <m:t>−</m:t>
                              </m:r>
                              <m:r>
                                <m:rPr>
                                  <m:sty m:val="p"/>
                                </m:rPr>
                                <a:rPr lang="en-US" sz="2667">
                                  <a:latin typeface="Cambria Math" panose="02040503050406030204" pitchFamily="18" charset="0"/>
                                </a:rPr>
                                <m:t>x</m:t>
                              </m:r>
                            </m:e>
                          </m:d>
                        </m:e>
                        <m:sub>
                          <m:r>
                            <a:rPr lang="en-US" sz="2667">
                              <a:latin typeface="Cambria Math" panose="02040503050406030204" pitchFamily="18" charset="0"/>
                            </a:rPr>
                            <m:t>1</m:t>
                          </m:r>
                        </m:sub>
                      </m:sSub>
                    </m:oMath>
                  </m:oMathPara>
                </a14:m>
                <a:endParaRPr lang="en-US" sz="2667" dirty="0"/>
              </a:p>
            </p:txBody>
          </p:sp>
        </mc:Choice>
        <mc:Fallback xmlns="">
          <p:sp>
            <p:nvSpPr>
              <p:cNvPr id="134" name="Rectangle 133"/>
              <p:cNvSpPr>
                <a:spLocks noRot="1" noChangeAspect="1" noMove="1" noResize="1" noEditPoints="1" noAdjustHandles="1" noChangeArrowheads="1" noChangeShapeType="1" noTextEdit="1"/>
              </p:cNvSpPr>
              <p:nvPr/>
            </p:nvSpPr>
            <p:spPr>
              <a:xfrm>
                <a:off x="3488351" y="5709255"/>
                <a:ext cx="2510816" cy="609013"/>
              </a:xfrm>
              <a:prstGeom prst="rect">
                <a:avLst/>
              </a:prstGeom>
              <a:blipFill>
                <a:blip r:embed="rId13"/>
                <a:stretch>
                  <a:fillRect/>
                </a:stretch>
              </a:blipFill>
            </p:spPr>
            <p:txBody>
              <a:bodyPr/>
              <a:lstStyle/>
              <a:p>
                <a:r>
                  <a:rPr lang="en-US">
                    <a:noFill/>
                  </a:rPr>
                  <a:t> </a:t>
                </a:r>
              </a:p>
            </p:txBody>
          </p:sp>
        </mc:Fallback>
      </mc:AlternateContent>
      <p:cxnSp>
        <p:nvCxnSpPr>
          <p:cNvPr id="138" name="Straight Arrow Connector 137"/>
          <p:cNvCxnSpPr/>
          <p:nvPr/>
        </p:nvCxnSpPr>
        <p:spPr>
          <a:xfrm>
            <a:off x="3905600" y="3566648"/>
            <a:ext cx="0" cy="3424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6" name="pasted-image.pdf"/>
          <p:cNvPicPr>
            <a:picLocks noChangeAspect="1"/>
          </p:cNvPicPr>
          <p:nvPr/>
        </p:nvPicPr>
        <p:blipFill>
          <a:blip r:embed="rId14"/>
          <a:stretch>
            <a:fillRect/>
          </a:stretch>
        </p:blipFill>
        <p:spPr>
          <a:xfrm>
            <a:off x="3010819" y="2664180"/>
            <a:ext cx="214313" cy="222251"/>
          </a:xfrm>
          <a:prstGeom prst="rect">
            <a:avLst/>
          </a:prstGeom>
          <a:ln w="12700">
            <a:miter lim="400000"/>
          </a:ln>
        </p:spPr>
      </p:pic>
      <p:pic>
        <p:nvPicPr>
          <p:cNvPr id="37" name="pasted-image.pdf"/>
          <p:cNvPicPr>
            <a:picLocks noChangeAspect="1"/>
          </p:cNvPicPr>
          <p:nvPr/>
        </p:nvPicPr>
        <p:blipFill>
          <a:blip r:embed="rId15"/>
          <a:stretch>
            <a:fillRect/>
          </a:stretch>
        </p:blipFill>
        <p:spPr>
          <a:xfrm>
            <a:off x="3798444" y="3080390"/>
            <a:ext cx="214313" cy="277813"/>
          </a:xfrm>
          <a:prstGeom prst="rect">
            <a:avLst/>
          </a:prstGeom>
          <a:ln w="12700" cap="flat">
            <a:noFill/>
            <a:miter lim="400000"/>
          </a:ln>
          <a:effectLst/>
        </p:spPr>
      </p:pic>
      <p:pic>
        <p:nvPicPr>
          <p:cNvPr id="38" name="pasted-image.pdf"/>
          <p:cNvPicPr>
            <a:picLocks noChangeAspect="1"/>
          </p:cNvPicPr>
          <p:nvPr/>
        </p:nvPicPr>
        <p:blipFill>
          <a:blip r:embed="rId16"/>
          <a:stretch>
            <a:fillRect/>
          </a:stretch>
        </p:blipFill>
        <p:spPr>
          <a:xfrm>
            <a:off x="2241239" y="3190171"/>
            <a:ext cx="187803" cy="168034"/>
          </a:xfrm>
          <a:prstGeom prst="rect">
            <a:avLst/>
          </a:prstGeom>
          <a:ln w="12700">
            <a:miter lim="400000"/>
          </a:ln>
        </p:spPr>
      </p:pic>
      <p:pic>
        <p:nvPicPr>
          <p:cNvPr id="39" name="pasted-image.pdf"/>
          <p:cNvPicPr>
            <a:picLocks noChangeAspect="1"/>
          </p:cNvPicPr>
          <p:nvPr/>
        </p:nvPicPr>
        <p:blipFill>
          <a:blip r:embed="rId17"/>
          <a:stretch>
            <a:fillRect/>
          </a:stretch>
        </p:blipFill>
        <p:spPr>
          <a:xfrm>
            <a:off x="5375859" y="3087493"/>
            <a:ext cx="190500" cy="270710"/>
          </a:xfrm>
          <a:prstGeom prst="rect">
            <a:avLst/>
          </a:prstGeom>
          <a:ln w="12700">
            <a:miter lim="400000"/>
          </a:ln>
        </p:spPr>
      </p:pic>
      <p:pic>
        <p:nvPicPr>
          <p:cNvPr id="40" name="Picture 4" descr="https://taesung89.github.io/cyclegan/images/horse-to-zebra-supplemental/train_cherrypicked/fake_B/horse2zebra_153_50_fake_B.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916313" y="3594044"/>
            <a:ext cx="1051560" cy="105156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 name="Picture 40" descr="https://taesung89.github.io/cyclegan/images/horse-to-zebra-supplemental/train_cherrypicked/real_A/horse2zebra_153_50_real_A.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759109" y="3594045"/>
            <a:ext cx="1051299" cy="1051299"/>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2" name="Picture 2" descr="https://taesung89.github.io/cyclegan/images/horse-to-zebra-supplemental/train_cherrypicked/real_A/horse2zebra_716_50_real_A.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759108" y="2116602"/>
            <a:ext cx="1051560" cy="105156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3" name="Picture 6" descr="https://taesung89.github.io/cyclegan/images/horse-to-zebra-supplemental/train_cherrypicked/real_A/horse2zebra_263_50_real_A.jp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759108" y="5047468"/>
            <a:ext cx="1051560" cy="105156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44" name="Straight Arrow Connector 43"/>
          <p:cNvCxnSpPr/>
          <p:nvPr/>
        </p:nvCxnSpPr>
        <p:spPr>
          <a:xfrm>
            <a:off x="7816567" y="2666532"/>
            <a:ext cx="1105906" cy="145329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7810538" y="4119824"/>
            <a:ext cx="110577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7810668" y="4119824"/>
            <a:ext cx="1105645" cy="145342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7" name="Picture 2" descr="https://taesung89.github.io/cyclegan/images/horse-to-zebra-supplemental/train_cherrypicked/real_A/horse2zebra_153_50_real_A.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776521" y="3594045"/>
            <a:ext cx="1051299" cy="1051299"/>
          </a:xfrm>
          <a:prstGeom prst="rect">
            <a:avLst/>
          </a:prstGeom>
          <a:ln w="7620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8" name="Picture 2" descr="https://taesung89.github.io/cyclegan/images/horse-to-zebra-supplemental/train_cherrypicked/real_A/horse2zebra_716_50_real_A.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758848" y="2140883"/>
            <a:ext cx="1051560" cy="1051560"/>
          </a:xfrm>
          <a:prstGeom prst="rect">
            <a:avLst/>
          </a:prstGeom>
          <a:ln w="76200">
            <a:solidFill>
              <a:srgbClr val="FF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9" name="Picture 6" descr="https://taesung89.github.io/cyclegan/images/horse-to-zebra-supplemental/train_cherrypicked/real_A/horse2zebra_263_50_real_A.jp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759108" y="5047468"/>
            <a:ext cx="1051560" cy="1051560"/>
          </a:xfrm>
          <a:prstGeom prst="rect">
            <a:avLst/>
          </a:prstGeom>
          <a:ln w="76200">
            <a:solidFill>
              <a:srgbClr val="FF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50" name="Straight Arrow Connector 49"/>
          <p:cNvCxnSpPr>
            <a:endCxn id="56" idx="1"/>
          </p:cNvCxnSpPr>
          <p:nvPr/>
        </p:nvCxnSpPr>
        <p:spPr>
          <a:xfrm>
            <a:off x="9967873" y="4119694"/>
            <a:ext cx="808647"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8152187" y="1427787"/>
            <a:ext cx="2763898" cy="523220"/>
          </a:xfrm>
          <a:prstGeom prst="rect">
            <a:avLst/>
          </a:prstGeom>
        </p:spPr>
        <p:txBody>
          <a:bodyPr wrap="none">
            <a:spAutoFit/>
          </a:bodyPr>
          <a:lstStyle/>
          <a:p>
            <a:r>
              <a:rPr lang="en-US" sz="2800" dirty="0">
                <a:solidFill>
                  <a:srgbClr val="FF0000"/>
                </a:solidFill>
              </a:rPr>
              <a:t>Large</a:t>
            </a:r>
            <a:r>
              <a:rPr lang="en-US" sz="2800" dirty="0"/>
              <a:t> cycle loss</a:t>
            </a:r>
          </a:p>
        </p:txBody>
      </p:sp>
      <p:sp>
        <p:nvSpPr>
          <p:cNvPr id="52" name="Rectangle 51"/>
          <p:cNvSpPr/>
          <p:nvPr/>
        </p:nvSpPr>
        <p:spPr>
          <a:xfrm>
            <a:off x="8152187" y="1427787"/>
            <a:ext cx="2741456" cy="523220"/>
          </a:xfrm>
          <a:prstGeom prst="rect">
            <a:avLst/>
          </a:prstGeom>
        </p:spPr>
        <p:txBody>
          <a:bodyPr wrap="none">
            <a:spAutoFit/>
          </a:bodyPr>
          <a:lstStyle/>
          <a:p>
            <a:r>
              <a:rPr lang="en-US" sz="2800" dirty="0">
                <a:solidFill>
                  <a:srgbClr val="00B050"/>
                </a:solidFill>
              </a:rPr>
              <a:t>Small</a:t>
            </a:r>
            <a:r>
              <a:rPr lang="en-US" sz="2800" dirty="0"/>
              <a:t> cycle loss</a:t>
            </a:r>
          </a:p>
        </p:txBody>
      </p:sp>
      <p:pic>
        <p:nvPicPr>
          <p:cNvPr id="53" name="Picture 2" descr="https://taesung89.github.io/cyclegan/images/horse-to-zebra-supplemental/train_cherrypicked/real_A/horse2zebra_153_50_real_A.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759109" y="3594045"/>
            <a:ext cx="1051299" cy="1051299"/>
          </a:xfrm>
          <a:prstGeom prst="rect">
            <a:avLst/>
          </a:prstGeom>
          <a:ln w="76200">
            <a:solidFill>
              <a:srgbClr val="00B05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54" name="Connector: Curved 9"/>
          <p:cNvCxnSpPr>
            <a:stCxn id="56" idx="2"/>
          </p:cNvCxnSpPr>
          <p:nvPr/>
        </p:nvCxnSpPr>
        <p:spPr>
          <a:xfrm rot="5400000">
            <a:off x="9293464" y="2636637"/>
            <a:ext cx="10583" cy="4017412"/>
          </a:xfrm>
          <a:prstGeom prst="curvedConnector3">
            <a:avLst>
              <a:gd name="adj1" fmla="val 3821055"/>
            </a:avLst>
          </a:prstGeom>
          <a:ln w="76200">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5" name="Connector: Curved 12"/>
          <p:cNvCxnSpPr>
            <a:stCxn id="56" idx="0"/>
          </p:cNvCxnSpPr>
          <p:nvPr/>
        </p:nvCxnSpPr>
        <p:spPr>
          <a:xfrm rot="16200000" flipV="1">
            <a:off x="9092598" y="1384472"/>
            <a:ext cx="927382" cy="3491763"/>
          </a:xfrm>
          <a:prstGeom prst="curvedConnector2">
            <a:avLst/>
          </a:prstGeom>
          <a:ln w="762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6" name="Connector: Curved 59"/>
          <p:cNvCxnSpPr>
            <a:stCxn id="56" idx="2"/>
          </p:cNvCxnSpPr>
          <p:nvPr/>
        </p:nvCxnSpPr>
        <p:spPr>
          <a:xfrm rot="5400000">
            <a:off x="9092468" y="3363544"/>
            <a:ext cx="927904" cy="3491502"/>
          </a:xfrm>
          <a:prstGeom prst="curvedConnector2">
            <a:avLst/>
          </a:prstGeom>
          <a:ln w="762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7042578" y="6421984"/>
            <a:ext cx="5149423" cy="451342"/>
          </a:xfrm>
          <a:prstGeom prst="rect">
            <a:avLst/>
          </a:prstGeom>
          <a:noFill/>
        </p:spPr>
        <p:txBody>
          <a:bodyPr wrap="none" rtlCol="0">
            <a:spAutoFit/>
          </a:bodyPr>
          <a:lstStyle/>
          <a:p>
            <a:pPr algn="r"/>
            <a:r>
              <a:rPr lang="en-US" altLang="zh-CN" sz="2333" dirty="0">
                <a:latin typeface="+mj-lt"/>
              </a:rPr>
              <a:t>[</a:t>
            </a:r>
            <a:r>
              <a:rPr lang="en-US" sz="2333" dirty="0">
                <a:latin typeface="+mj-lt"/>
              </a:rPr>
              <a:t>Zhu*, Park*, Isola, and </a:t>
            </a:r>
            <a:r>
              <a:rPr lang="en-US" sz="2333" dirty="0" err="1">
                <a:latin typeface="+mj-lt"/>
              </a:rPr>
              <a:t>Efros</a:t>
            </a:r>
            <a:r>
              <a:rPr lang="en-US" altLang="zh-CN" sz="2333" dirty="0">
                <a:latin typeface="+mj-lt"/>
              </a:rPr>
              <a:t>,</a:t>
            </a:r>
            <a:r>
              <a:rPr lang="zh-CN" altLang="en-US" sz="2333" dirty="0">
                <a:latin typeface="+mj-lt"/>
              </a:rPr>
              <a:t> </a:t>
            </a:r>
            <a:r>
              <a:rPr lang="en-US" altLang="zh-CN" sz="2333" dirty="0">
                <a:latin typeface="+mj-lt"/>
              </a:rPr>
              <a:t>ICCV</a:t>
            </a:r>
            <a:r>
              <a:rPr lang="zh-CN" altLang="en-US" sz="2333" dirty="0">
                <a:latin typeface="+mj-lt"/>
              </a:rPr>
              <a:t> </a:t>
            </a:r>
            <a:r>
              <a:rPr lang="en-US" altLang="zh-CN" sz="2333" dirty="0">
                <a:latin typeface="+mj-lt"/>
              </a:rPr>
              <a:t>2017]</a:t>
            </a:r>
            <a:endParaRPr lang="en-US" sz="2333" dirty="0">
              <a:latin typeface="+mj-lt"/>
            </a:endParaRPr>
          </a:p>
        </p:txBody>
      </p:sp>
      <mc:AlternateContent xmlns:mc="http://schemas.openxmlformats.org/markup-compatibility/2006" xmlns:a14="http://schemas.microsoft.com/office/drawing/2010/main">
        <mc:Choice Requires="a14">
          <p:sp>
            <p:nvSpPr>
              <p:cNvPr id="58" name="Rectangle 57"/>
              <p:cNvSpPr/>
              <p:nvPr/>
            </p:nvSpPr>
            <p:spPr>
              <a:xfrm>
                <a:off x="3215518" y="3943585"/>
                <a:ext cx="1622495" cy="502766"/>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altLang="zh-CN" sz="2667" i="1">
                              <a:latin typeface="Cambria Math" panose="02040503050406030204" pitchFamily="18" charset="0"/>
                            </a:rPr>
                          </m:ctrlPr>
                        </m:sSubPr>
                        <m:e>
                          <m:r>
                            <m:rPr>
                              <m:sty m:val="p"/>
                            </m:rPr>
                            <a:rPr lang="en-US" altLang="zh-CN" sz="2667">
                              <a:latin typeface="Cambria Math" charset="0"/>
                            </a:rPr>
                            <m:t>D</m:t>
                          </m:r>
                        </m:e>
                        <m:sub>
                          <m:r>
                            <m:rPr>
                              <m:sty m:val="p"/>
                            </m:rPr>
                            <a:rPr lang="en-US" altLang="zh-CN" sz="2667">
                              <a:latin typeface="Cambria Math" charset="0"/>
                            </a:rPr>
                            <m:t>Y</m:t>
                          </m:r>
                        </m:sub>
                      </m:sSub>
                      <m:r>
                        <a:rPr lang="en-US" altLang="zh-CN" sz="2667">
                          <a:latin typeface="Cambria Math" charset="0"/>
                        </a:rPr>
                        <m:t>(</m:t>
                      </m:r>
                      <m:r>
                        <m:rPr>
                          <m:sty m:val="p"/>
                        </m:rPr>
                        <a:rPr lang="en-US" altLang="zh-CN" sz="2667">
                          <a:latin typeface="Cambria Math" charset="0"/>
                        </a:rPr>
                        <m:t>G</m:t>
                      </m:r>
                      <m:d>
                        <m:dPr>
                          <m:ctrlPr>
                            <a:rPr lang="en-US" altLang="zh-CN" sz="2667" i="1">
                              <a:latin typeface="Cambria Math" panose="02040503050406030204" pitchFamily="18" charset="0"/>
                            </a:rPr>
                          </m:ctrlPr>
                        </m:dPr>
                        <m:e>
                          <m:r>
                            <m:rPr>
                              <m:sty m:val="p"/>
                            </m:rPr>
                            <a:rPr lang="en-US" altLang="zh-CN" sz="2667">
                              <a:latin typeface="Cambria Math" charset="0"/>
                            </a:rPr>
                            <m:t>x</m:t>
                          </m:r>
                        </m:e>
                      </m:d>
                      <m:r>
                        <a:rPr lang="en-US" altLang="zh-CN" sz="2667">
                          <a:latin typeface="Cambria Math" charset="0"/>
                        </a:rPr>
                        <m:t>)</m:t>
                      </m:r>
                    </m:oMath>
                  </m:oMathPara>
                </a14:m>
                <a:endParaRPr lang="en-US" sz="2667" dirty="0"/>
              </a:p>
            </p:txBody>
          </p:sp>
        </mc:Choice>
        <mc:Fallback xmlns="">
          <p:sp>
            <p:nvSpPr>
              <p:cNvPr id="58" name="Rectangle 57"/>
              <p:cNvSpPr>
                <a:spLocks noRot="1" noChangeAspect="1" noMove="1" noResize="1" noEditPoints="1" noAdjustHandles="1" noChangeArrowheads="1" noChangeShapeType="1" noTextEdit="1"/>
              </p:cNvSpPr>
              <p:nvPr/>
            </p:nvSpPr>
            <p:spPr>
              <a:xfrm>
                <a:off x="3215518" y="3943585"/>
                <a:ext cx="1622495" cy="502766"/>
              </a:xfrm>
              <a:prstGeom prst="rect">
                <a:avLst/>
              </a:prstGeom>
              <a:blipFill>
                <a:blip r:embed="rId22"/>
                <a:stretch>
                  <a:fillRect/>
                </a:stretch>
              </a:blipFill>
            </p:spPr>
            <p:txBody>
              <a:bodyPr/>
              <a:lstStyle/>
              <a:p>
                <a:r>
                  <a:rPr lang="en-US">
                    <a:noFill/>
                  </a:rPr>
                  <a:t> </a:t>
                </a:r>
              </a:p>
            </p:txBody>
          </p:sp>
        </mc:Fallback>
      </mc:AlternateContent>
      <p:sp>
        <p:nvSpPr>
          <p:cNvPr id="59" name="TextBox 58"/>
          <p:cNvSpPr txBox="1"/>
          <p:nvPr/>
        </p:nvSpPr>
        <p:spPr>
          <a:xfrm>
            <a:off x="1338337" y="4920096"/>
            <a:ext cx="2113079" cy="759310"/>
          </a:xfrm>
          <a:prstGeom prst="rect">
            <a:avLst/>
          </a:prstGeom>
          <a:noFill/>
        </p:spPr>
        <p:txBody>
          <a:bodyPr wrap="none" rtlCol="0">
            <a:spAutoFit/>
          </a:bodyPr>
          <a:lstStyle/>
          <a:p>
            <a:pPr algn="ctr"/>
            <a:r>
              <a:rPr lang="en-US" altLang="zh-CN" sz="2167" dirty="0"/>
              <a:t>Reconstruction</a:t>
            </a:r>
            <a:r>
              <a:rPr lang="zh-CN" altLang="en-US" sz="2167" dirty="0"/>
              <a:t> </a:t>
            </a:r>
            <a:endParaRPr lang="en-US" altLang="zh-CN" sz="2167" dirty="0"/>
          </a:p>
          <a:p>
            <a:pPr algn="ctr"/>
            <a:r>
              <a:rPr lang="en-US" altLang="zh-CN" sz="2167" dirty="0"/>
              <a:t>error</a:t>
            </a:r>
            <a:endParaRPr lang="en-US" sz="2167" dirty="0"/>
          </a:p>
        </p:txBody>
      </p:sp>
      <p:sp>
        <p:nvSpPr>
          <p:cNvPr id="60" name="Rectangle 59"/>
          <p:cNvSpPr/>
          <p:nvPr/>
        </p:nvSpPr>
        <p:spPr>
          <a:xfrm>
            <a:off x="612729" y="6550223"/>
            <a:ext cx="1916230" cy="307777"/>
          </a:xfrm>
          <a:prstGeom prst="rect">
            <a:avLst/>
          </a:prstGeom>
        </p:spPr>
        <p:txBody>
          <a:bodyPr wrap="none">
            <a:spAutoFit/>
          </a:bodyPr>
          <a:lstStyle/>
          <a:p>
            <a:r>
              <a:rPr lang="en-US" sz="1400" dirty="0">
                <a:solidFill>
                  <a:srgbClr val="000000"/>
                </a:solidFill>
                <a:latin typeface="+mn-lt"/>
              </a:rPr>
              <a:t>Slide </a:t>
            </a:r>
            <a:r>
              <a:rPr lang="en-US" sz="1400" dirty="0" err="1">
                <a:solidFill>
                  <a:srgbClr val="000000"/>
                </a:solidFill>
                <a:latin typeface="+mn-lt"/>
              </a:rPr>
              <a:t>credit:Jun-Yan</a:t>
            </a:r>
            <a:r>
              <a:rPr lang="en-US" sz="1400" dirty="0">
                <a:solidFill>
                  <a:srgbClr val="000000"/>
                </a:solidFill>
                <a:latin typeface="+mn-lt"/>
              </a:rPr>
              <a:t> Zhu</a:t>
            </a:r>
            <a:endParaRPr lang="en-US" sz="1400" dirty="0">
              <a:latin typeface="+mn-lt"/>
            </a:endParaRPr>
          </a:p>
        </p:txBody>
      </p:sp>
    </p:spTree>
    <p:custDataLst>
      <p:tags r:id="rId1"/>
    </p:custDataLst>
    <p:extLst>
      <p:ext uri="{BB962C8B-B14F-4D97-AF65-F5344CB8AC3E}">
        <p14:creationId xmlns:p14="http://schemas.microsoft.com/office/powerpoint/2010/main" val="990313617"/>
      </p:ext>
    </p:extLst>
  </p:cSld>
  <p:clrMapOvr>
    <a:masterClrMapping/>
  </p:clrMapOvr>
  <p:transition spd="med" advTm="1821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52"/>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54"/>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2" grpId="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taesung89.github.io/cyclegan/images/horse-to-zebra-supplemental/train_cherrypicked/real_A/horse2zebra_153_50_real_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7331" y="1934654"/>
            <a:ext cx="788474" cy="788474"/>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4" descr="https://taesung89.github.io/cyclegan/images/horse-to-zebra-supplemental/train_cherrypicked/fake_B/horse2zebra_153_50_fake_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4723" y="1934650"/>
            <a:ext cx="788670" cy="78867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2" descr="https://taesung89.github.io/cyclegan/images/horse-to-zebra-supplemental/train_cherrypicked/real_A/horse2zebra_153_50_real_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0891" y="1934656"/>
            <a:ext cx="788474" cy="788474"/>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4" name="Picture 2" descr="https://taesung89.github.io/cyclegan/images/horse-to-zebra-supplemental/train_cherrypicked/real_B/horse2zebra_342_50_real_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94143" y="1934650"/>
            <a:ext cx="788670" cy="78867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2" descr="https://taesung89.github.io/cyclegan/images/horse-to-zebra-supplemental/train_cherrypicked/real_B/horse2zebra_342_50_real_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71375" y="1934650"/>
            <a:ext cx="788670" cy="78867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6" name="Picture 4" descr="https://taesung89.github.io/cyclegan/images/horse-to-zebra-supplemental/train_cherrypicked/fake_A/horse2zebra_342_50_fake_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82759" y="1934650"/>
            <a:ext cx="788670" cy="78867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5" name="Rectangle 14"/>
              <p:cNvSpPr/>
              <p:nvPr/>
            </p:nvSpPr>
            <p:spPr>
              <a:xfrm>
                <a:off x="3591310" y="1568794"/>
                <a:ext cx="779381" cy="4154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100">
                          <a:latin typeface="Cambria Math" panose="02040503050406030204" pitchFamily="18" charset="0"/>
                        </a:rPr>
                        <m:t>G</m:t>
                      </m:r>
                      <m:r>
                        <a:rPr lang="en-US" sz="2100">
                          <a:latin typeface="Cambria Math" panose="02040503050406030204" pitchFamily="18" charset="0"/>
                        </a:rPr>
                        <m:t>(</m:t>
                      </m:r>
                      <m:r>
                        <m:rPr>
                          <m:sty m:val="p"/>
                        </m:rPr>
                        <a:rPr lang="en-US" sz="2100">
                          <a:latin typeface="Cambria Math" panose="02040503050406030204" pitchFamily="18" charset="0"/>
                        </a:rPr>
                        <m:t>x</m:t>
                      </m:r>
                      <m:r>
                        <a:rPr lang="en-US" sz="2100">
                          <a:latin typeface="Cambria Math" panose="02040503050406030204" pitchFamily="18" charset="0"/>
                        </a:rPr>
                        <m:t>)</m:t>
                      </m:r>
                    </m:oMath>
                  </m:oMathPara>
                </a14:m>
                <a:endParaRPr lang="en-US" sz="2100" dirty="0"/>
              </a:p>
            </p:txBody>
          </p:sp>
        </mc:Choice>
        <mc:Fallback xmlns="">
          <p:sp>
            <p:nvSpPr>
              <p:cNvPr id="15" name="Rectangle 14"/>
              <p:cNvSpPr>
                <a:spLocks noRot="1" noChangeAspect="1" noMove="1" noResize="1" noEditPoints="1" noAdjustHandles="1" noChangeArrowheads="1" noChangeShapeType="1" noTextEdit="1"/>
              </p:cNvSpPr>
              <p:nvPr/>
            </p:nvSpPr>
            <p:spPr>
              <a:xfrm>
                <a:off x="3591310" y="1568794"/>
                <a:ext cx="779381" cy="415498"/>
              </a:xfrm>
              <a:prstGeom prst="rect">
                <a:avLst/>
              </a:prstGeom>
              <a:blipFill>
                <a:blip r:embed="rId7"/>
                <a:stretch>
                  <a:fillRect b="-188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4880867" y="1568794"/>
                <a:ext cx="1147174" cy="4154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100">
                          <a:latin typeface="Cambria Math" panose="02040503050406030204" pitchFamily="18" charset="0"/>
                        </a:rPr>
                        <m:t>F</m:t>
                      </m:r>
                      <m:r>
                        <a:rPr lang="en-US" sz="2100">
                          <a:latin typeface="Cambria Math" panose="02040503050406030204" pitchFamily="18" charset="0"/>
                        </a:rPr>
                        <m:t>(</m:t>
                      </m:r>
                      <m:r>
                        <m:rPr>
                          <m:sty m:val="p"/>
                        </m:rPr>
                        <a:rPr lang="en-US" sz="2100">
                          <a:latin typeface="Cambria Math" panose="02040503050406030204" pitchFamily="18" charset="0"/>
                        </a:rPr>
                        <m:t>G</m:t>
                      </m:r>
                      <m:d>
                        <m:dPr>
                          <m:ctrlPr>
                            <a:rPr lang="en-US" sz="2100" i="1">
                              <a:latin typeface="Cambria Math" panose="02040503050406030204" pitchFamily="18" charset="0"/>
                            </a:rPr>
                          </m:ctrlPr>
                        </m:dPr>
                        <m:e>
                          <m:r>
                            <m:rPr>
                              <m:sty m:val="p"/>
                            </m:rPr>
                            <a:rPr lang="en-US" sz="2100">
                              <a:latin typeface="Cambria Math" panose="02040503050406030204" pitchFamily="18" charset="0"/>
                            </a:rPr>
                            <m:t>x</m:t>
                          </m:r>
                        </m:e>
                      </m:d>
                      <m:r>
                        <a:rPr lang="en-US" sz="2100">
                          <a:latin typeface="Cambria Math" panose="02040503050406030204" pitchFamily="18" charset="0"/>
                        </a:rPr>
                        <m:t>)</m:t>
                      </m:r>
                    </m:oMath>
                  </m:oMathPara>
                </a14:m>
                <a:endParaRPr lang="en-US" sz="2100" dirty="0"/>
              </a:p>
            </p:txBody>
          </p:sp>
        </mc:Choice>
        <mc:Fallback xmlns="">
          <p:sp>
            <p:nvSpPr>
              <p:cNvPr id="16" name="Rectangle 15"/>
              <p:cNvSpPr>
                <a:spLocks noRot="1" noChangeAspect="1" noMove="1" noResize="1" noEditPoints="1" noAdjustHandles="1" noChangeArrowheads="1" noChangeShapeType="1" noTextEdit="1"/>
              </p:cNvSpPr>
              <p:nvPr/>
            </p:nvSpPr>
            <p:spPr>
              <a:xfrm>
                <a:off x="4880867" y="1568794"/>
                <a:ext cx="1147174" cy="415498"/>
              </a:xfrm>
              <a:prstGeom prst="rect">
                <a:avLst/>
              </a:prstGeom>
              <a:blipFill>
                <a:blip r:embed="rId8"/>
                <a:stretch>
                  <a:fillRect b="-188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2139109" y="1568794"/>
                <a:ext cx="389850" cy="4154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100">
                          <a:latin typeface="Cambria Math" panose="02040503050406030204" pitchFamily="18" charset="0"/>
                        </a:rPr>
                        <m:t>x</m:t>
                      </m:r>
                    </m:oMath>
                  </m:oMathPara>
                </a14:m>
                <a:endParaRPr lang="en-US" sz="2100" dirty="0"/>
              </a:p>
            </p:txBody>
          </p:sp>
        </mc:Choice>
        <mc:Fallback xmlns="">
          <p:sp>
            <p:nvSpPr>
              <p:cNvPr id="17" name="Rectangle 16"/>
              <p:cNvSpPr>
                <a:spLocks noRot="1" noChangeAspect="1" noMove="1" noResize="1" noEditPoints="1" noAdjustHandles="1" noChangeArrowheads="1" noChangeShapeType="1" noTextEdit="1"/>
              </p:cNvSpPr>
              <p:nvPr/>
            </p:nvSpPr>
            <p:spPr>
              <a:xfrm>
                <a:off x="2139109" y="1568794"/>
                <a:ext cx="389850" cy="41549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7982397" y="1568795"/>
                <a:ext cx="764953" cy="4154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100">
                          <a:latin typeface="Cambria Math" panose="02040503050406030204" pitchFamily="18" charset="0"/>
                        </a:rPr>
                        <m:t>F</m:t>
                      </m:r>
                      <m:r>
                        <a:rPr lang="en-US" sz="2100">
                          <a:latin typeface="Cambria Math" panose="02040503050406030204" pitchFamily="18" charset="0"/>
                        </a:rPr>
                        <m:t>(</m:t>
                      </m:r>
                      <m:r>
                        <m:rPr>
                          <m:sty m:val="p"/>
                        </m:rPr>
                        <a:rPr lang="en-US" sz="2100">
                          <a:latin typeface="Cambria Math" panose="02040503050406030204" pitchFamily="18" charset="0"/>
                        </a:rPr>
                        <m:t>y</m:t>
                      </m:r>
                      <m:r>
                        <a:rPr lang="en-US" sz="2100">
                          <a:latin typeface="Cambria Math" panose="02040503050406030204" pitchFamily="18" charset="0"/>
                        </a:rPr>
                        <m:t>)</m:t>
                      </m:r>
                    </m:oMath>
                  </m:oMathPara>
                </a14:m>
                <a:endParaRPr lang="en-US" sz="2100" dirty="0"/>
              </a:p>
            </p:txBody>
          </p:sp>
        </mc:Choice>
        <mc:Fallback xmlns="">
          <p:sp>
            <p:nvSpPr>
              <p:cNvPr id="18" name="Rectangle 17"/>
              <p:cNvSpPr>
                <a:spLocks noRot="1" noChangeAspect="1" noMove="1" noResize="1" noEditPoints="1" noAdjustHandles="1" noChangeArrowheads="1" noChangeShapeType="1" noTextEdit="1"/>
              </p:cNvSpPr>
              <p:nvPr/>
            </p:nvSpPr>
            <p:spPr>
              <a:xfrm>
                <a:off x="7982397" y="1568795"/>
                <a:ext cx="764953" cy="415498"/>
              </a:xfrm>
              <a:prstGeom prst="rect">
                <a:avLst/>
              </a:prstGeom>
              <a:blipFill>
                <a:blip r:embed="rId10"/>
                <a:stretch>
                  <a:fillRect b="-1884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p:cNvSpPr/>
              <p:nvPr/>
            </p:nvSpPr>
            <p:spPr>
              <a:xfrm>
                <a:off x="9353168" y="1568795"/>
                <a:ext cx="1147174" cy="4154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100" smtClean="0">
                          <a:latin typeface="Cambria Math" panose="02040503050406030204" pitchFamily="18" charset="0"/>
                        </a:rPr>
                        <m:t>G</m:t>
                      </m:r>
                      <m:r>
                        <a:rPr lang="en-US" sz="2100" smtClean="0">
                          <a:latin typeface="Cambria Math" panose="02040503050406030204" pitchFamily="18" charset="0"/>
                        </a:rPr>
                        <m:t>(</m:t>
                      </m:r>
                      <m:r>
                        <m:rPr>
                          <m:sty m:val="p"/>
                        </m:rPr>
                        <a:rPr lang="en-US" sz="2100" smtClean="0">
                          <a:latin typeface="Cambria Math" panose="02040503050406030204" pitchFamily="18" charset="0"/>
                        </a:rPr>
                        <m:t>F</m:t>
                      </m:r>
                      <m:d>
                        <m:dPr>
                          <m:ctrlPr>
                            <a:rPr lang="en-US" sz="2100" i="1">
                              <a:latin typeface="Cambria Math" panose="02040503050406030204" pitchFamily="18" charset="0"/>
                            </a:rPr>
                          </m:ctrlPr>
                        </m:dPr>
                        <m:e>
                          <m:r>
                            <m:rPr>
                              <m:sty m:val="p"/>
                            </m:rPr>
                            <a:rPr lang="en-US" sz="2100" b="0" i="0" smtClean="0">
                              <a:latin typeface="Cambria Math" panose="02040503050406030204" pitchFamily="18" charset="0"/>
                            </a:rPr>
                            <m:t>y</m:t>
                          </m:r>
                        </m:e>
                      </m:d>
                      <m:r>
                        <a:rPr lang="en-US" sz="2100">
                          <a:latin typeface="Cambria Math" panose="02040503050406030204" pitchFamily="18" charset="0"/>
                        </a:rPr>
                        <m:t>)</m:t>
                      </m:r>
                    </m:oMath>
                  </m:oMathPara>
                </a14:m>
                <a:endParaRPr lang="en-US" sz="2100" dirty="0"/>
              </a:p>
            </p:txBody>
          </p:sp>
        </mc:Choice>
        <mc:Fallback>
          <p:sp>
            <p:nvSpPr>
              <p:cNvPr id="19" name="Rectangle 18"/>
              <p:cNvSpPr>
                <a:spLocks noRot="1" noChangeAspect="1" noMove="1" noResize="1" noEditPoints="1" noAdjustHandles="1" noChangeArrowheads="1" noChangeShapeType="1" noTextEdit="1"/>
              </p:cNvSpPr>
              <p:nvPr/>
            </p:nvSpPr>
            <p:spPr>
              <a:xfrm>
                <a:off x="9353168" y="1568795"/>
                <a:ext cx="1147174" cy="415498"/>
              </a:xfrm>
              <a:prstGeom prst="rect">
                <a:avLst/>
              </a:prstGeom>
              <a:blipFill>
                <a:blip r:embed="rId11"/>
                <a:stretch>
                  <a:fillRect b="-188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6503037" y="1568795"/>
                <a:ext cx="415307" cy="4154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100" i="1">
                          <a:latin typeface="Cambria Math" panose="02040503050406030204" pitchFamily="18" charset="0"/>
                        </a:rPr>
                        <m:t>𝑦</m:t>
                      </m:r>
                    </m:oMath>
                  </m:oMathPara>
                </a14:m>
                <a:endParaRPr lang="en-US" sz="2100" dirty="0"/>
              </a:p>
            </p:txBody>
          </p:sp>
        </mc:Choice>
        <mc:Fallback xmlns="">
          <p:sp>
            <p:nvSpPr>
              <p:cNvPr id="20" name="Rectangle 19"/>
              <p:cNvSpPr>
                <a:spLocks noRot="1" noChangeAspect="1" noMove="1" noResize="1" noEditPoints="1" noAdjustHandles="1" noChangeArrowheads="1" noChangeShapeType="1" noTextEdit="1"/>
              </p:cNvSpPr>
              <p:nvPr/>
            </p:nvSpPr>
            <p:spPr>
              <a:xfrm>
                <a:off x="6503037" y="1568795"/>
                <a:ext cx="415307" cy="415498"/>
              </a:xfrm>
              <a:prstGeom prst="rect">
                <a:avLst/>
              </a:prstGeom>
              <a:blipFill>
                <a:blip r:embed="rId12"/>
                <a:stretch>
                  <a:fillRect b="-8696"/>
                </a:stretch>
              </a:blipFill>
            </p:spPr>
            <p:txBody>
              <a:bodyPr/>
              <a:lstStyle/>
              <a:p>
                <a:r>
                  <a:rPr lang="en-US">
                    <a:noFill/>
                  </a:rPr>
                  <a:t> </a:t>
                </a:r>
              </a:p>
            </p:txBody>
          </p:sp>
        </mc:Fallback>
      </mc:AlternateContent>
      <p:sp>
        <p:nvSpPr>
          <p:cNvPr id="75" name="Shape 1354"/>
          <p:cNvSpPr/>
          <p:nvPr/>
        </p:nvSpPr>
        <p:spPr>
          <a:xfrm>
            <a:off x="6750055" y="5202977"/>
            <a:ext cx="159628" cy="159628"/>
          </a:xfrm>
          <a:prstGeom prst="ellipse">
            <a:avLst/>
          </a:prstGeom>
          <a:solidFill>
            <a:schemeClr val="accent1"/>
          </a:solidFill>
          <a:ln w="25400">
            <a:solidFill>
              <a:srgbClr val="000000"/>
            </a:solidFill>
            <a:miter lim="400000"/>
          </a:ln>
        </p:spPr>
        <p:txBody>
          <a:bodyPr lIns="31750" tIns="31750" rIns="31750" bIns="31750" anchor="ctr"/>
          <a:lstStyle/>
          <a:p>
            <a:pPr>
              <a:defRPr sz="2400">
                <a:solidFill>
                  <a:srgbClr val="FFFFFF"/>
                </a:solidFill>
              </a:defRPr>
            </a:pPr>
            <a:endParaRPr sz="1500"/>
          </a:p>
        </p:txBody>
      </p:sp>
      <p:sp>
        <p:nvSpPr>
          <p:cNvPr id="76" name="Shape 1355"/>
          <p:cNvSpPr/>
          <p:nvPr/>
        </p:nvSpPr>
        <p:spPr>
          <a:xfrm>
            <a:off x="8081210" y="5255828"/>
            <a:ext cx="159628" cy="159628"/>
          </a:xfrm>
          <a:prstGeom prst="ellipse">
            <a:avLst/>
          </a:prstGeom>
          <a:solidFill>
            <a:srgbClr val="FF0000"/>
          </a:solidFill>
          <a:ln w="25400">
            <a:solidFill>
              <a:srgbClr val="000000"/>
            </a:solidFill>
            <a:miter lim="400000"/>
          </a:ln>
        </p:spPr>
        <p:txBody>
          <a:bodyPr lIns="31750" tIns="31750" rIns="31750" bIns="31750" anchor="ctr"/>
          <a:lstStyle/>
          <a:p>
            <a:pPr>
              <a:defRPr sz="2400">
                <a:solidFill>
                  <a:srgbClr val="FFFFFF"/>
                </a:solidFill>
              </a:defRPr>
            </a:pPr>
            <a:endParaRPr sz="1500"/>
          </a:p>
        </p:txBody>
      </p:sp>
      <p:pic>
        <p:nvPicPr>
          <p:cNvPr id="77" name="pasted-image.pdf"/>
          <p:cNvPicPr>
            <a:picLocks noChangeAspect="1"/>
          </p:cNvPicPr>
          <p:nvPr/>
        </p:nvPicPr>
        <p:blipFill>
          <a:blip r:embed="rId13"/>
          <a:stretch>
            <a:fillRect/>
          </a:stretch>
        </p:blipFill>
        <p:spPr>
          <a:xfrm>
            <a:off x="6465682" y="4632995"/>
            <a:ext cx="238126" cy="198438"/>
          </a:xfrm>
          <a:prstGeom prst="rect">
            <a:avLst/>
          </a:prstGeom>
          <a:ln w="12700">
            <a:miter lim="400000"/>
          </a:ln>
        </p:spPr>
      </p:pic>
      <p:pic>
        <p:nvPicPr>
          <p:cNvPr id="78" name="pasted-image.pdf"/>
          <p:cNvPicPr>
            <a:picLocks noChangeAspect="1"/>
          </p:cNvPicPr>
          <p:nvPr/>
        </p:nvPicPr>
        <p:blipFill>
          <a:blip r:embed="rId14"/>
          <a:stretch>
            <a:fillRect/>
          </a:stretch>
        </p:blipFill>
        <p:spPr>
          <a:xfrm>
            <a:off x="8389350" y="4632995"/>
            <a:ext cx="214313" cy="198438"/>
          </a:xfrm>
          <a:prstGeom prst="rect">
            <a:avLst/>
          </a:prstGeom>
          <a:ln w="12700">
            <a:miter lim="400000"/>
          </a:ln>
        </p:spPr>
      </p:pic>
      <p:sp>
        <p:nvSpPr>
          <p:cNvPr id="79" name="Shape 1358"/>
          <p:cNvSpPr/>
          <p:nvPr/>
        </p:nvSpPr>
        <p:spPr>
          <a:xfrm>
            <a:off x="6390965" y="4533324"/>
            <a:ext cx="1076260" cy="1115920"/>
          </a:xfrm>
          <a:prstGeom prst="rect">
            <a:avLst/>
          </a:prstGeom>
          <a:ln w="25400">
            <a:solidFill>
              <a:srgbClr val="000000"/>
            </a:solidFill>
            <a:miter lim="400000"/>
          </a:ln>
        </p:spPr>
        <p:txBody>
          <a:bodyPr lIns="31750" tIns="31750" rIns="31750" bIns="31750" anchor="ctr"/>
          <a:lstStyle/>
          <a:p>
            <a:pPr>
              <a:defRPr sz="2400"/>
            </a:pPr>
            <a:endParaRPr sz="1500"/>
          </a:p>
        </p:txBody>
      </p:sp>
      <p:sp>
        <p:nvSpPr>
          <p:cNvPr id="82" name="Shape 1361"/>
          <p:cNvSpPr/>
          <p:nvPr/>
        </p:nvSpPr>
        <p:spPr>
          <a:xfrm>
            <a:off x="7586616" y="4533324"/>
            <a:ext cx="1076259" cy="1115920"/>
          </a:xfrm>
          <a:prstGeom prst="rect">
            <a:avLst/>
          </a:prstGeom>
          <a:ln w="25400">
            <a:solidFill>
              <a:srgbClr val="000000"/>
            </a:solidFill>
            <a:miter lim="400000"/>
          </a:ln>
        </p:spPr>
        <p:txBody>
          <a:bodyPr lIns="31750" tIns="31750" rIns="31750" bIns="31750" anchor="ctr"/>
          <a:lstStyle/>
          <a:p>
            <a:pPr>
              <a:defRPr sz="2400"/>
            </a:pPr>
            <a:endParaRPr sz="1500"/>
          </a:p>
        </p:txBody>
      </p:sp>
      <p:pic>
        <p:nvPicPr>
          <p:cNvPr id="83" name="pasted-image.pdf"/>
          <p:cNvPicPr>
            <a:picLocks/>
          </p:cNvPicPr>
          <p:nvPr/>
        </p:nvPicPr>
        <p:blipFill>
          <a:blip r:embed="rId15"/>
          <a:srcRect/>
          <a:stretch>
            <a:fillRect/>
          </a:stretch>
        </p:blipFill>
        <p:spPr>
          <a:xfrm rot="20532180" flipH="1">
            <a:off x="8233218" y="4964893"/>
            <a:ext cx="103583" cy="419087"/>
          </a:xfrm>
          <a:prstGeom prst="rect">
            <a:avLst/>
          </a:prstGeom>
          <a:ln w="12700">
            <a:miter lim="400000"/>
          </a:ln>
        </p:spPr>
      </p:pic>
      <p:sp>
        <p:nvSpPr>
          <p:cNvPr id="84" name="Shape 1363"/>
          <p:cNvSpPr/>
          <p:nvPr/>
        </p:nvSpPr>
        <p:spPr>
          <a:xfrm flipV="1">
            <a:off x="8341248" y="5040435"/>
            <a:ext cx="524465" cy="113973"/>
          </a:xfrm>
          <a:prstGeom prst="line">
            <a:avLst/>
          </a:prstGeom>
          <a:ln w="38100">
            <a:solidFill>
              <a:srgbClr val="000000"/>
            </a:solidFill>
            <a:prstDash val="sysDot"/>
            <a:miter lim="400000"/>
          </a:ln>
        </p:spPr>
        <p:txBody>
          <a:bodyPr lIns="31750" tIns="31750" rIns="31750" bIns="31750" anchor="ctr"/>
          <a:lstStyle/>
          <a:p>
            <a:pPr>
              <a:defRPr sz="2400"/>
            </a:pPr>
            <a:endParaRPr sz="1500"/>
          </a:p>
        </p:txBody>
      </p:sp>
      <p:sp>
        <p:nvSpPr>
          <p:cNvPr id="87" name="Shape 1366"/>
          <p:cNvSpPr/>
          <p:nvPr/>
        </p:nvSpPr>
        <p:spPr>
          <a:xfrm>
            <a:off x="7990348" y="5011473"/>
            <a:ext cx="159628" cy="159628"/>
          </a:xfrm>
          <a:prstGeom prst="ellipse">
            <a:avLst/>
          </a:prstGeom>
          <a:solidFill>
            <a:srgbClr val="FF0000"/>
          </a:solidFill>
          <a:ln w="25400">
            <a:solidFill>
              <a:srgbClr val="000000"/>
            </a:solidFill>
            <a:miter lim="400000"/>
          </a:ln>
        </p:spPr>
        <p:txBody>
          <a:bodyPr lIns="31750" tIns="31750" rIns="31750" bIns="31750" anchor="ctr"/>
          <a:lstStyle/>
          <a:p>
            <a:pPr>
              <a:defRPr sz="2400">
                <a:solidFill>
                  <a:srgbClr val="FFFFFF"/>
                </a:solidFill>
              </a:defRPr>
            </a:pPr>
            <a:endParaRPr sz="1500"/>
          </a:p>
        </p:txBody>
      </p:sp>
      <p:cxnSp>
        <p:nvCxnSpPr>
          <p:cNvPr id="4103" name="Connector: Curved 4102"/>
          <p:cNvCxnSpPr>
            <a:stCxn id="87" idx="1"/>
            <a:endCxn id="75" idx="7"/>
          </p:cNvCxnSpPr>
          <p:nvPr/>
        </p:nvCxnSpPr>
        <p:spPr>
          <a:xfrm rot="16200000" flipH="1" flipV="1">
            <a:off x="7354265" y="4566893"/>
            <a:ext cx="191503" cy="1127418"/>
          </a:xfrm>
          <a:prstGeom prst="curvedConnector3">
            <a:avLst>
              <a:gd name="adj1" fmla="val -52816"/>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Connector: Curved 99"/>
          <p:cNvCxnSpPr>
            <a:stCxn id="75" idx="5"/>
            <a:endCxn id="76" idx="4"/>
          </p:cNvCxnSpPr>
          <p:nvPr/>
        </p:nvCxnSpPr>
        <p:spPr>
          <a:xfrm rot="16200000" flipH="1">
            <a:off x="7485550" y="4739983"/>
            <a:ext cx="76228" cy="1274718"/>
          </a:xfrm>
          <a:prstGeom prst="curvedConnector3">
            <a:avLst>
              <a:gd name="adj1" fmla="val 28743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 name="Shape 1371"/>
          <p:cNvSpPr/>
          <p:nvPr/>
        </p:nvSpPr>
        <p:spPr>
          <a:xfrm>
            <a:off x="2657595" y="2920315"/>
            <a:ext cx="925719" cy="184304"/>
          </a:xfrm>
          <a:custGeom>
            <a:avLst/>
            <a:gdLst/>
            <a:ahLst/>
            <a:cxnLst>
              <a:cxn ang="0">
                <a:pos x="wd2" y="hd2"/>
              </a:cxn>
              <a:cxn ang="5400000">
                <a:pos x="wd2" y="hd2"/>
              </a:cxn>
              <a:cxn ang="10800000">
                <a:pos x="wd2" y="hd2"/>
              </a:cxn>
              <a:cxn ang="16200000">
                <a:pos x="wd2" y="hd2"/>
              </a:cxn>
            </a:cxnLst>
            <a:rect l="0" t="0" r="r" b="b"/>
            <a:pathLst>
              <a:path w="21600" h="16202" extrusionOk="0">
                <a:moveTo>
                  <a:pt x="0" y="16202"/>
                </a:moveTo>
                <a:cubicBezTo>
                  <a:pt x="7090" y="-5139"/>
                  <a:pt x="14290" y="-5398"/>
                  <a:pt x="21600" y="15426"/>
                </a:cubicBezTo>
              </a:path>
            </a:pathLst>
          </a:custGeom>
          <a:ln w="25400">
            <a:solidFill>
              <a:srgbClr val="000000"/>
            </a:solidFill>
            <a:miter lim="400000"/>
            <a:tailEnd type="stealth"/>
          </a:ln>
        </p:spPr>
        <p:txBody>
          <a:bodyPr/>
          <a:lstStyle/>
          <a:p>
            <a:endParaRPr sz="1812" b="1"/>
          </a:p>
        </p:txBody>
      </p:sp>
      <p:sp>
        <p:nvSpPr>
          <p:cNvPr id="109" name="Shape 1329"/>
          <p:cNvSpPr/>
          <p:nvPr/>
        </p:nvSpPr>
        <p:spPr>
          <a:xfrm>
            <a:off x="2070285" y="2969687"/>
            <a:ext cx="529707" cy="529707"/>
          </a:xfrm>
          <a:prstGeom prst="rect">
            <a:avLst/>
          </a:prstGeom>
          <a:noFill/>
          <a:ln w="25400" cap="flat">
            <a:solidFill>
              <a:srgbClr val="000000"/>
            </a:solidFill>
            <a:prstDash val="solid"/>
            <a:miter lim="400000"/>
          </a:ln>
          <a:effectLst/>
        </p:spPr>
        <p:txBody>
          <a:bodyPr wrap="square" lIns="31750" tIns="31750" rIns="31750" bIns="31750" numCol="1" anchor="ctr">
            <a:noAutofit/>
          </a:bodyPr>
          <a:lstStyle/>
          <a:p>
            <a:pPr>
              <a:defRPr sz="2400"/>
            </a:pPr>
            <a:endParaRPr sz="1500" b="1"/>
          </a:p>
        </p:txBody>
      </p:sp>
      <p:pic>
        <p:nvPicPr>
          <p:cNvPr id="80" name="pasted-image.pdf"/>
          <p:cNvPicPr>
            <a:picLocks noChangeAspect="1"/>
          </p:cNvPicPr>
          <p:nvPr/>
        </p:nvPicPr>
        <p:blipFill>
          <a:blip r:embed="rId16"/>
          <a:stretch>
            <a:fillRect/>
          </a:stretch>
        </p:blipFill>
        <p:spPr>
          <a:xfrm>
            <a:off x="3010819" y="2664180"/>
            <a:ext cx="214313" cy="222251"/>
          </a:xfrm>
          <a:prstGeom prst="rect">
            <a:avLst/>
          </a:prstGeom>
          <a:ln w="12700">
            <a:miter lim="400000"/>
          </a:ln>
        </p:spPr>
      </p:pic>
      <p:sp>
        <p:nvSpPr>
          <p:cNvPr id="81" name="Shape 1372"/>
          <p:cNvSpPr/>
          <p:nvPr/>
        </p:nvSpPr>
        <p:spPr>
          <a:xfrm>
            <a:off x="4227891" y="3253489"/>
            <a:ext cx="925719" cy="184304"/>
          </a:xfrm>
          <a:custGeom>
            <a:avLst/>
            <a:gdLst/>
            <a:ahLst/>
            <a:cxnLst>
              <a:cxn ang="0">
                <a:pos x="wd2" y="hd2"/>
              </a:cxn>
              <a:cxn ang="5400000">
                <a:pos x="wd2" y="hd2"/>
              </a:cxn>
              <a:cxn ang="10800000">
                <a:pos x="wd2" y="hd2"/>
              </a:cxn>
              <a:cxn ang="16200000">
                <a:pos x="wd2" y="hd2"/>
              </a:cxn>
            </a:cxnLst>
            <a:rect l="0" t="0" r="r" b="b"/>
            <a:pathLst>
              <a:path w="21600" h="16202" extrusionOk="0">
                <a:moveTo>
                  <a:pt x="0" y="0"/>
                </a:moveTo>
                <a:cubicBezTo>
                  <a:pt x="7090" y="21341"/>
                  <a:pt x="14290" y="21600"/>
                  <a:pt x="21600" y="776"/>
                </a:cubicBezTo>
              </a:path>
            </a:pathLst>
          </a:custGeom>
          <a:ln w="25400">
            <a:solidFill>
              <a:srgbClr val="000000"/>
            </a:solidFill>
            <a:miter lim="400000"/>
            <a:tailEnd type="stealth"/>
          </a:ln>
        </p:spPr>
        <p:txBody>
          <a:bodyPr/>
          <a:lstStyle/>
          <a:p>
            <a:endParaRPr sz="1812" b="1"/>
          </a:p>
        </p:txBody>
      </p:sp>
      <p:pic>
        <p:nvPicPr>
          <p:cNvPr id="88" name="pasted-image.pdf"/>
          <p:cNvPicPr>
            <a:picLocks noChangeAspect="1"/>
          </p:cNvPicPr>
          <p:nvPr/>
        </p:nvPicPr>
        <p:blipFill>
          <a:blip r:embed="rId17"/>
          <a:stretch>
            <a:fillRect/>
          </a:stretch>
        </p:blipFill>
        <p:spPr>
          <a:xfrm>
            <a:off x="4585085" y="3505850"/>
            <a:ext cx="206376" cy="198438"/>
          </a:xfrm>
          <a:prstGeom prst="rect">
            <a:avLst/>
          </a:prstGeom>
          <a:ln w="12700">
            <a:miter lim="400000"/>
          </a:ln>
        </p:spPr>
      </p:pic>
      <p:sp>
        <p:nvSpPr>
          <p:cNvPr id="107" name="Shape 1335"/>
          <p:cNvSpPr/>
          <p:nvPr/>
        </p:nvSpPr>
        <p:spPr>
          <a:xfrm>
            <a:off x="5206256" y="2969687"/>
            <a:ext cx="529707" cy="529707"/>
          </a:xfrm>
          <a:prstGeom prst="rect">
            <a:avLst/>
          </a:prstGeom>
          <a:noFill/>
          <a:ln w="25400" cap="flat">
            <a:solidFill>
              <a:srgbClr val="000000"/>
            </a:solidFill>
            <a:prstDash val="solid"/>
            <a:miter lim="400000"/>
          </a:ln>
          <a:effectLst/>
        </p:spPr>
        <p:txBody>
          <a:bodyPr wrap="square" lIns="31750" tIns="31750" rIns="31750" bIns="31750" numCol="1" anchor="ctr">
            <a:noAutofit/>
          </a:bodyPr>
          <a:lstStyle/>
          <a:p>
            <a:pPr>
              <a:defRPr sz="2400"/>
            </a:pPr>
            <a:endParaRPr sz="1500" b="1"/>
          </a:p>
        </p:txBody>
      </p:sp>
      <p:sp>
        <p:nvSpPr>
          <p:cNvPr id="105" name="Shape 1338"/>
          <p:cNvSpPr/>
          <p:nvPr/>
        </p:nvSpPr>
        <p:spPr>
          <a:xfrm>
            <a:off x="3640747" y="2969687"/>
            <a:ext cx="529707" cy="529707"/>
          </a:xfrm>
          <a:prstGeom prst="rect">
            <a:avLst/>
          </a:prstGeom>
          <a:noFill/>
          <a:ln w="25400" cap="flat">
            <a:solidFill>
              <a:srgbClr val="000000"/>
            </a:solidFill>
            <a:prstDash val="solid"/>
            <a:miter lim="400000"/>
          </a:ln>
          <a:effectLst/>
        </p:spPr>
        <p:txBody>
          <a:bodyPr wrap="square" lIns="31750" tIns="31750" rIns="31750" bIns="31750" numCol="1" anchor="ctr">
            <a:noAutofit/>
          </a:bodyPr>
          <a:lstStyle/>
          <a:p>
            <a:pPr>
              <a:defRPr sz="2400"/>
            </a:pPr>
            <a:endParaRPr sz="1500" b="1"/>
          </a:p>
        </p:txBody>
      </p:sp>
      <p:pic>
        <p:nvPicPr>
          <p:cNvPr id="106" name="pasted-image.pdf"/>
          <p:cNvPicPr>
            <a:picLocks noChangeAspect="1"/>
          </p:cNvPicPr>
          <p:nvPr/>
        </p:nvPicPr>
        <p:blipFill>
          <a:blip r:embed="rId18"/>
          <a:stretch>
            <a:fillRect/>
          </a:stretch>
        </p:blipFill>
        <p:spPr>
          <a:xfrm>
            <a:off x="3798444" y="3080390"/>
            <a:ext cx="214313" cy="277813"/>
          </a:xfrm>
          <a:prstGeom prst="rect">
            <a:avLst/>
          </a:prstGeom>
          <a:ln w="12700" cap="flat">
            <a:noFill/>
            <a:miter lim="400000"/>
          </a:ln>
          <a:effectLst/>
        </p:spPr>
      </p:pic>
      <p:sp>
        <p:nvSpPr>
          <p:cNvPr id="91" name="Shape 1341"/>
          <p:cNvSpPr/>
          <p:nvPr/>
        </p:nvSpPr>
        <p:spPr>
          <a:xfrm>
            <a:off x="4026760" y="5255827"/>
            <a:ext cx="159628" cy="159628"/>
          </a:xfrm>
          <a:prstGeom prst="ellipse">
            <a:avLst/>
          </a:prstGeom>
          <a:solidFill>
            <a:schemeClr val="accent1"/>
          </a:solidFill>
          <a:ln w="25400">
            <a:solidFill>
              <a:srgbClr val="000000"/>
            </a:solidFill>
            <a:miter lim="400000"/>
          </a:ln>
        </p:spPr>
        <p:txBody>
          <a:bodyPr lIns="31750" tIns="31750" rIns="31750" bIns="31750" anchor="ctr"/>
          <a:lstStyle/>
          <a:p>
            <a:pPr>
              <a:defRPr sz="2400">
                <a:solidFill>
                  <a:srgbClr val="FFFFFF"/>
                </a:solidFill>
              </a:defRPr>
            </a:pPr>
            <a:endParaRPr sz="1500"/>
          </a:p>
        </p:txBody>
      </p:sp>
      <p:sp>
        <p:nvSpPr>
          <p:cNvPr id="92" name="Shape 1342"/>
          <p:cNvSpPr/>
          <p:nvPr/>
        </p:nvSpPr>
        <p:spPr>
          <a:xfrm>
            <a:off x="3931933" y="4892246"/>
            <a:ext cx="159628" cy="159628"/>
          </a:xfrm>
          <a:prstGeom prst="ellipse">
            <a:avLst/>
          </a:prstGeom>
          <a:solidFill>
            <a:schemeClr val="accent1"/>
          </a:solidFill>
          <a:ln w="25400">
            <a:solidFill>
              <a:srgbClr val="000000"/>
            </a:solidFill>
            <a:miter lim="400000"/>
          </a:ln>
        </p:spPr>
        <p:txBody>
          <a:bodyPr lIns="31750" tIns="31750" rIns="31750" bIns="31750" anchor="ctr"/>
          <a:lstStyle/>
          <a:p>
            <a:pPr>
              <a:defRPr sz="2400">
                <a:solidFill>
                  <a:srgbClr val="FFFFFF"/>
                </a:solidFill>
              </a:defRPr>
            </a:pPr>
            <a:endParaRPr sz="1500"/>
          </a:p>
        </p:txBody>
      </p:sp>
      <p:sp>
        <p:nvSpPr>
          <p:cNvPr id="93" name="Shape 1343"/>
          <p:cNvSpPr/>
          <p:nvPr/>
        </p:nvSpPr>
        <p:spPr>
          <a:xfrm>
            <a:off x="5265322" y="4987522"/>
            <a:ext cx="159628" cy="159628"/>
          </a:xfrm>
          <a:prstGeom prst="ellipse">
            <a:avLst/>
          </a:prstGeom>
          <a:solidFill>
            <a:srgbClr val="FF0000"/>
          </a:solidFill>
          <a:ln w="25400">
            <a:solidFill>
              <a:srgbClr val="000000"/>
            </a:solidFill>
            <a:miter lim="400000"/>
          </a:ln>
        </p:spPr>
        <p:txBody>
          <a:bodyPr lIns="31750" tIns="31750" rIns="31750" bIns="31750" anchor="ctr"/>
          <a:lstStyle/>
          <a:p>
            <a:pPr>
              <a:defRPr sz="2400">
                <a:solidFill>
                  <a:srgbClr val="FFFFFF"/>
                </a:solidFill>
              </a:defRPr>
            </a:pPr>
            <a:endParaRPr sz="1500"/>
          </a:p>
        </p:txBody>
      </p:sp>
      <p:pic>
        <p:nvPicPr>
          <p:cNvPr id="94" name="pasted-image.pdf"/>
          <p:cNvPicPr>
            <a:picLocks noChangeAspect="1"/>
          </p:cNvPicPr>
          <p:nvPr/>
        </p:nvPicPr>
        <p:blipFill>
          <a:blip r:embed="rId13"/>
          <a:stretch>
            <a:fillRect/>
          </a:stretch>
        </p:blipFill>
        <p:spPr>
          <a:xfrm>
            <a:off x="3548331" y="4632994"/>
            <a:ext cx="238126" cy="198438"/>
          </a:xfrm>
          <a:prstGeom prst="rect">
            <a:avLst/>
          </a:prstGeom>
          <a:ln w="12700">
            <a:miter lim="400000"/>
          </a:ln>
        </p:spPr>
      </p:pic>
      <p:pic>
        <p:nvPicPr>
          <p:cNvPr id="95" name="pasted-image.pdf"/>
          <p:cNvPicPr>
            <a:picLocks noChangeAspect="1"/>
          </p:cNvPicPr>
          <p:nvPr/>
        </p:nvPicPr>
        <p:blipFill>
          <a:blip r:embed="rId14"/>
          <a:stretch>
            <a:fillRect/>
          </a:stretch>
        </p:blipFill>
        <p:spPr>
          <a:xfrm>
            <a:off x="5472000" y="4632994"/>
            <a:ext cx="214313" cy="198438"/>
          </a:xfrm>
          <a:prstGeom prst="rect">
            <a:avLst/>
          </a:prstGeom>
          <a:ln w="12700">
            <a:miter lim="400000"/>
          </a:ln>
        </p:spPr>
      </p:pic>
      <p:sp>
        <p:nvSpPr>
          <p:cNvPr id="96" name="Shape 1346"/>
          <p:cNvSpPr/>
          <p:nvPr/>
        </p:nvSpPr>
        <p:spPr>
          <a:xfrm>
            <a:off x="3473619" y="4533327"/>
            <a:ext cx="1076259" cy="1115920"/>
          </a:xfrm>
          <a:prstGeom prst="rect">
            <a:avLst/>
          </a:prstGeom>
          <a:ln w="25400">
            <a:solidFill>
              <a:srgbClr val="000000"/>
            </a:solidFill>
            <a:miter lim="400000"/>
          </a:ln>
        </p:spPr>
        <p:txBody>
          <a:bodyPr lIns="31750" tIns="31750" rIns="31750" bIns="31750" anchor="ctr"/>
          <a:lstStyle/>
          <a:p>
            <a:pPr>
              <a:defRPr sz="2400"/>
            </a:pPr>
            <a:endParaRPr sz="1500"/>
          </a:p>
        </p:txBody>
      </p:sp>
      <p:sp>
        <p:nvSpPr>
          <p:cNvPr id="97" name="Shape 1373"/>
          <p:cNvSpPr/>
          <p:nvPr/>
        </p:nvSpPr>
        <p:spPr>
          <a:xfrm>
            <a:off x="4092064" y="4784785"/>
            <a:ext cx="1211056" cy="217784"/>
          </a:xfrm>
          <a:custGeom>
            <a:avLst/>
            <a:gdLst/>
            <a:ahLst/>
            <a:cxnLst>
              <a:cxn ang="0">
                <a:pos x="wd2" y="hd2"/>
              </a:cxn>
              <a:cxn ang="5400000">
                <a:pos x="wd2" y="hd2"/>
              </a:cxn>
              <a:cxn ang="10800000">
                <a:pos x="wd2" y="hd2"/>
              </a:cxn>
              <a:cxn ang="16200000">
                <a:pos x="wd2" y="hd2"/>
              </a:cxn>
            </a:cxnLst>
            <a:rect l="0" t="0" r="r" b="b"/>
            <a:pathLst>
              <a:path w="21600" h="16337" extrusionOk="0">
                <a:moveTo>
                  <a:pt x="0" y="10899"/>
                </a:moveTo>
                <a:cubicBezTo>
                  <a:pt x="7399" y="-5263"/>
                  <a:pt x="14599" y="-3450"/>
                  <a:pt x="21600" y="16337"/>
                </a:cubicBezTo>
              </a:path>
            </a:pathLst>
          </a:custGeom>
          <a:ln w="25400">
            <a:solidFill>
              <a:srgbClr val="000000"/>
            </a:solidFill>
            <a:miter lim="400000"/>
            <a:tailEnd type="stealth"/>
          </a:ln>
        </p:spPr>
        <p:txBody>
          <a:bodyPr/>
          <a:lstStyle/>
          <a:p>
            <a:endParaRPr sz="1812"/>
          </a:p>
        </p:txBody>
      </p:sp>
      <p:sp>
        <p:nvSpPr>
          <p:cNvPr id="98" name="Shape 1374"/>
          <p:cNvSpPr/>
          <p:nvPr/>
        </p:nvSpPr>
        <p:spPr>
          <a:xfrm>
            <a:off x="4189856" y="5137734"/>
            <a:ext cx="1109604" cy="308518"/>
          </a:xfrm>
          <a:custGeom>
            <a:avLst/>
            <a:gdLst/>
            <a:ahLst/>
            <a:cxnLst>
              <a:cxn ang="0">
                <a:pos x="wd2" y="hd2"/>
              </a:cxn>
              <a:cxn ang="5400000">
                <a:pos x="wd2" y="hd2"/>
              </a:cxn>
              <a:cxn ang="10800000">
                <a:pos x="wd2" y="hd2"/>
              </a:cxn>
              <a:cxn ang="16200000">
                <a:pos x="wd2" y="hd2"/>
              </a:cxn>
            </a:cxnLst>
            <a:rect l="0" t="0" r="r" b="b"/>
            <a:pathLst>
              <a:path w="21600" h="17237" extrusionOk="0">
                <a:moveTo>
                  <a:pt x="21600" y="0"/>
                </a:moveTo>
                <a:cubicBezTo>
                  <a:pt x="15398" y="17346"/>
                  <a:pt x="8198" y="21600"/>
                  <a:pt x="0" y="12762"/>
                </a:cubicBezTo>
              </a:path>
            </a:pathLst>
          </a:custGeom>
          <a:ln w="25400">
            <a:solidFill>
              <a:srgbClr val="000000"/>
            </a:solidFill>
            <a:miter lim="400000"/>
            <a:tailEnd type="stealth"/>
          </a:ln>
        </p:spPr>
        <p:txBody>
          <a:bodyPr/>
          <a:lstStyle/>
          <a:p>
            <a:endParaRPr sz="1812"/>
          </a:p>
        </p:txBody>
      </p:sp>
      <p:sp>
        <p:nvSpPr>
          <p:cNvPr id="99" name="Shape 1349"/>
          <p:cNvSpPr/>
          <p:nvPr/>
        </p:nvSpPr>
        <p:spPr>
          <a:xfrm>
            <a:off x="4669263" y="4533327"/>
            <a:ext cx="1076259" cy="1115920"/>
          </a:xfrm>
          <a:prstGeom prst="rect">
            <a:avLst/>
          </a:prstGeom>
          <a:ln w="25400">
            <a:solidFill>
              <a:srgbClr val="000000"/>
            </a:solidFill>
            <a:miter lim="400000"/>
          </a:ln>
        </p:spPr>
        <p:txBody>
          <a:bodyPr lIns="31750" tIns="31750" rIns="31750" bIns="31750" anchor="ctr"/>
          <a:lstStyle/>
          <a:p>
            <a:pPr>
              <a:defRPr sz="2400"/>
            </a:pPr>
            <a:endParaRPr sz="1500"/>
          </a:p>
        </p:txBody>
      </p:sp>
      <p:pic>
        <p:nvPicPr>
          <p:cNvPr id="101" name="pasted-image.pdf"/>
          <p:cNvPicPr>
            <a:picLocks noChangeAspect="1"/>
          </p:cNvPicPr>
          <p:nvPr/>
        </p:nvPicPr>
        <p:blipFill>
          <a:blip r:embed="rId15"/>
          <a:stretch>
            <a:fillRect/>
          </a:stretch>
        </p:blipFill>
        <p:spPr>
          <a:xfrm rot="20698722">
            <a:off x="3818728" y="4890678"/>
            <a:ext cx="108874" cy="624595"/>
          </a:xfrm>
          <a:prstGeom prst="rect">
            <a:avLst/>
          </a:prstGeom>
          <a:ln w="12700">
            <a:miter lim="400000"/>
          </a:ln>
        </p:spPr>
      </p:pic>
      <p:sp>
        <p:nvSpPr>
          <p:cNvPr id="102" name="Shape 1351"/>
          <p:cNvSpPr/>
          <p:nvPr/>
        </p:nvSpPr>
        <p:spPr>
          <a:xfrm flipV="1">
            <a:off x="3342532" y="5210915"/>
            <a:ext cx="507422" cy="117616"/>
          </a:xfrm>
          <a:prstGeom prst="line">
            <a:avLst/>
          </a:prstGeom>
          <a:ln w="38100">
            <a:solidFill>
              <a:srgbClr val="000000"/>
            </a:solidFill>
            <a:prstDash val="sysDot"/>
            <a:miter lim="400000"/>
          </a:ln>
        </p:spPr>
        <p:txBody>
          <a:bodyPr lIns="31750" tIns="31750" rIns="31750" bIns="31750" anchor="ctr"/>
          <a:lstStyle/>
          <a:p>
            <a:pPr>
              <a:defRPr sz="2400"/>
            </a:pPr>
            <a:endParaRPr sz="1500"/>
          </a:p>
        </p:txBody>
      </p:sp>
      <p:sp>
        <p:nvSpPr>
          <p:cNvPr id="124" name="Shape 1298"/>
          <p:cNvSpPr/>
          <p:nvPr/>
        </p:nvSpPr>
        <p:spPr>
          <a:xfrm>
            <a:off x="8603666" y="2932328"/>
            <a:ext cx="925719" cy="184304"/>
          </a:xfrm>
          <a:custGeom>
            <a:avLst/>
            <a:gdLst/>
            <a:ahLst/>
            <a:cxnLst>
              <a:cxn ang="0">
                <a:pos x="wd2" y="hd2"/>
              </a:cxn>
              <a:cxn ang="5400000">
                <a:pos x="wd2" y="hd2"/>
              </a:cxn>
              <a:cxn ang="10800000">
                <a:pos x="wd2" y="hd2"/>
              </a:cxn>
              <a:cxn ang="16200000">
                <a:pos x="wd2" y="hd2"/>
              </a:cxn>
            </a:cxnLst>
            <a:rect l="0" t="0" r="r" b="b"/>
            <a:pathLst>
              <a:path w="21600" h="16202" extrusionOk="0">
                <a:moveTo>
                  <a:pt x="0" y="16202"/>
                </a:moveTo>
                <a:cubicBezTo>
                  <a:pt x="7090" y="-5139"/>
                  <a:pt x="14290" y="-5398"/>
                  <a:pt x="21600" y="15426"/>
                </a:cubicBezTo>
              </a:path>
            </a:pathLst>
          </a:custGeom>
          <a:ln w="25400">
            <a:solidFill>
              <a:srgbClr val="000000"/>
            </a:solidFill>
            <a:miter lim="400000"/>
            <a:tailEnd type="stealth"/>
          </a:ln>
        </p:spPr>
        <p:txBody>
          <a:bodyPr/>
          <a:lstStyle/>
          <a:p>
            <a:endParaRPr sz="1812"/>
          </a:p>
        </p:txBody>
      </p:sp>
      <p:pic>
        <p:nvPicPr>
          <p:cNvPr id="125" name="pasted-image.pdf"/>
          <p:cNvPicPr>
            <a:picLocks noChangeAspect="1"/>
          </p:cNvPicPr>
          <p:nvPr/>
        </p:nvPicPr>
        <p:blipFill>
          <a:blip r:embed="rId16"/>
          <a:stretch>
            <a:fillRect/>
          </a:stretch>
        </p:blipFill>
        <p:spPr>
          <a:xfrm>
            <a:off x="8956890" y="2676193"/>
            <a:ext cx="214313" cy="222251"/>
          </a:xfrm>
          <a:prstGeom prst="rect">
            <a:avLst/>
          </a:prstGeom>
          <a:ln w="12700">
            <a:miter lim="400000"/>
          </a:ln>
        </p:spPr>
      </p:pic>
      <p:sp>
        <p:nvSpPr>
          <p:cNvPr id="126" name="Shape 1299"/>
          <p:cNvSpPr/>
          <p:nvPr/>
        </p:nvSpPr>
        <p:spPr>
          <a:xfrm>
            <a:off x="7035681" y="3265498"/>
            <a:ext cx="925719" cy="184305"/>
          </a:xfrm>
          <a:custGeom>
            <a:avLst/>
            <a:gdLst/>
            <a:ahLst/>
            <a:cxnLst>
              <a:cxn ang="0">
                <a:pos x="wd2" y="hd2"/>
              </a:cxn>
              <a:cxn ang="5400000">
                <a:pos x="wd2" y="hd2"/>
              </a:cxn>
              <a:cxn ang="10800000">
                <a:pos x="wd2" y="hd2"/>
              </a:cxn>
              <a:cxn ang="16200000">
                <a:pos x="wd2" y="hd2"/>
              </a:cxn>
            </a:cxnLst>
            <a:rect l="0" t="0" r="r" b="b"/>
            <a:pathLst>
              <a:path w="21600" h="16202" extrusionOk="0">
                <a:moveTo>
                  <a:pt x="0" y="0"/>
                </a:moveTo>
                <a:cubicBezTo>
                  <a:pt x="7090" y="21341"/>
                  <a:pt x="14290" y="21600"/>
                  <a:pt x="21600" y="776"/>
                </a:cubicBezTo>
              </a:path>
            </a:pathLst>
          </a:custGeom>
          <a:ln w="25400">
            <a:solidFill>
              <a:srgbClr val="000000"/>
            </a:solidFill>
            <a:miter lim="400000"/>
            <a:tailEnd type="stealth"/>
          </a:ln>
        </p:spPr>
        <p:txBody>
          <a:bodyPr/>
          <a:lstStyle/>
          <a:p>
            <a:endParaRPr sz="1812"/>
          </a:p>
        </p:txBody>
      </p:sp>
      <p:pic>
        <p:nvPicPr>
          <p:cNvPr id="127" name="pasted-image.pdf"/>
          <p:cNvPicPr>
            <a:picLocks noChangeAspect="1"/>
          </p:cNvPicPr>
          <p:nvPr/>
        </p:nvPicPr>
        <p:blipFill>
          <a:blip r:embed="rId17"/>
          <a:stretch>
            <a:fillRect/>
          </a:stretch>
        </p:blipFill>
        <p:spPr>
          <a:xfrm>
            <a:off x="7392875" y="3517864"/>
            <a:ext cx="206376" cy="198438"/>
          </a:xfrm>
          <a:prstGeom prst="rect">
            <a:avLst/>
          </a:prstGeom>
          <a:ln w="12700">
            <a:miter lim="400000"/>
          </a:ln>
        </p:spPr>
      </p:pic>
      <p:sp>
        <p:nvSpPr>
          <p:cNvPr id="129" name="Shape 1285"/>
          <p:cNvSpPr/>
          <p:nvPr/>
        </p:nvSpPr>
        <p:spPr>
          <a:xfrm>
            <a:off x="8018894" y="2969689"/>
            <a:ext cx="529708" cy="529708"/>
          </a:xfrm>
          <a:prstGeom prst="rect">
            <a:avLst/>
          </a:prstGeom>
          <a:noFill/>
          <a:ln w="25400" cap="flat">
            <a:solidFill>
              <a:srgbClr val="000000"/>
            </a:solidFill>
            <a:prstDash val="solid"/>
            <a:miter lim="400000"/>
          </a:ln>
          <a:effectLst/>
        </p:spPr>
        <p:txBody>
          <a:bodyPr wrap="square" lIns="31750" tIns="31750" rIns="31750" bIns="31750" numCol="1" anchor="ctr">
            <a:noAutofit/>
          </a:bodyPr>
          <a:lstStyle/>
          <a:p>
            <a:pPr>
              <a:defRPr sz="2400"/>
            </a:pPr>
            <a:endParaRPr sz="1500"/>
          </a:p>
        </p:txBody>
      </p:sp>
      <p:pic>
        <p:nvPicPr>
          <p:cNvPr id="130" name="pasted-image.pdf"/>
          <p:cNvPicPr>
            <a:picLocks noChangeAspect="1"/>
          </p:cNvPicPr>
          <p:nvPr/>
        </p:nvPicPr>
        <p:blipFill>
          <a:blip r:embed="rId19"/>
          <a:stretch>
            <a:fillRect/>
          </a:stretch>
        </p:blipFill>
        <p:spPr>
          <a:xfrm>
            <a:off x="8164682" y="3080391"/>
            <a:ext cx="238127" cy="277814"/>
          </a:xfrm>
          <a:prstGeom prst="rect">
            <a:avLst/>
          </a:prstGeom>
          <a:ln w="12700" cap="flat">
            <a:noFill/>
            <a:miter lim="400000"/>
          </a:ln>
          <a:effectLst/>
        </p:spPr>
      </p:pic>
      <p:sp>
        <p:nvSpPr>
          <p:cNvPr id="132" name="Shape 1288"/>
          <p:cNvSpPr/>
          <p:nvPr/>
        </p:nvSpPr>
        <p:spPr>
          <a:xfrm>
            <a:off x="9594082" y="2969689"/>
            <a:ext cx="529708" cy="529708"/>
          </a:xfrm>
          <a:prstGeom prst="rect">
            <a:avLst/>
          </a:prstGeom>
          <a:noFill/>
          <a:ln w="25400" cap="flat">
            <a:solidFill>
              <a:srgbClr val="000000"/>
            </a:solidFill>
            <a:prstDash val="solid"/>
            <a:miter lim="400000"/>
          </a:ln>
          <a:effectLst/>
        </p:spPr>
        <p:txBody>
          <a:bodyPr wrap="square" lIns="31750" tIns="31750" rIns="31750" bIns="31750" numCol="1" anchor="ctr">
            <a:noAutofit/>
          </a:bodyPr>
          <a:lstStyle/>
          <a:p>
            <a:pPr>
              <a:defRPr sz="2400"/>
            </a:pPr>
            <a:endParaRPr sz="1500"/>
          </a:p>
        </p:txBody>
      </p:sp>
      <p:sp>
        <p:nvSpPr>
          <p:cNvPr id="135" name="Shape 1291"/>
          <p:cNvSpPr/>
          <p:nvPr/>
        </p:nvSpPr>
        <p:spPr>
          <a:xfrm>
            <a:off x="6443584" y="2969689"/>
            <a:ext cx="529708" cy="529708"/>
          </a:xfrm>
          <a:prstGeom prst="rect">
            <a:avLst/>
          </a:prstGeom>
          <a:noFill/>
          <a:ln w="25400" cap="flat">
            <a:solidFill>
              <a:srgbClr val="000000"/>
            </a:solidFill>
            <a:prstDash val="solid"/>
            <a:miter lim="400000"/>
          </a:ln>
          <a:effectLst/>
        </p:spPr>
        <p:txBody>
          <a:bodyPr wrap="square" lIns="31750" tIns="31750" rIns="31750" bIns="31750" numCol="1" anchor="ctr">
            <a:noAutofit/>
          </a:bodyPr>
          <a:lstStyle/>
          <a:p>
            <a:pPr>
              <a:defRPr sz="2400"/>
            </a:pPr>
            <a:endParaRPr sz="1500"/>
          </a:p>
        </p:txBody>
      </p:sp>
      <p:sp>
        <p:nvSpPr>
          <p:cNvPr id="111" name="Title 1"/>
          <p:cNvSpPr txBox="1">
            <a:spLocks/>
          </p:cNvSpPr>
          <p:nvPr/>
        </p:nvSpPr>
        <p:spPr>
          <a:xfrm>
            <a:off x="1981200" y="274638"/>
            <a:ext cx="8229600" cy="1143000"/>
          </a:xfrm>
          <a:prstGeom prst="rect">
            <a:avLst/>
          </a:prstGeom>
        </p:spPr>
        <p:txBody>
          <a:bodyPr vert="horz" lIns="59531" tIns="59531" rIns="59531" bIns="59531" rtlCol="0" anchor="ctr">
            <a:normAutofit/>
          </a:bodyPr>
          <a:lstStyle>
            <a:lvl1pPr algn="ctr" defTabSz="369671" rtl="0" eaLnBrk="1" latinLnBrk="0" hangingPunct="1">
              <a:spcBef>
                <a:spcPct val="0"/>
              </a:spcBef>
              <a:buNone/>
              <a:defRPr sz="5040" kern="1200">
                <a:solidFill>
                  <a:schemeClr val="tx1"/>
                </a:solidFill>
                <a:latin typeface="+mn-lt"/>
                <a:ea typeface="+mn-ea"/>
                <a:cs typeface="+mn-cs"/>
                <a:sym typeface="Helvetica Light"/>
              </a:defRPr>
            </a:lvl1pPr>
          </a:lstStyle>
          <a:p>
            <a:r>
              <a:rPr lang="en-US" altLang="zh-CN" sz="5000" dirty="0">
                <a:latin typeface="Calibri" charset="0"/>
                <a:ea typeface="Calibri" charset="0"/>
                <a:cs typeface="Calibri" charset="0"/>
              </a:rPr>
              <a:t>Cycle </a:t>
            </a:r>
            <a:r>
              <a:rPr lang="en-US" altLang="zh-CN" sz="5000">
                <a:latin typeface="Calibri" charset="0"/>
                <a:ea typeface="Calibri" charset="0"/>
                <a:cs typeface="Calibri" charset="0"/>
              </a:rPr>
              <a:t>Consistency Loss</a:t>
            </a:r>
            <a:endParaRPr lang="en-US" sz="5000" dirty="0">
              <a:latin typeface="Calibri" charset="0"/>
              <a:ea typeface="Calibri" charset="0"/>
              <a:cs typeface="Calibri" charset="0"/>
            </a:endParaRPr>
          </a:p>
        </p:txBody>
      </p:sp>
      <mc:AlternateContent xmlns:mc="http://schemas.openxmlformats.org/markup-compatibility/2006" xmlns:a14="http://schemas.microsoft.com/office/drawing/2010/main">
        <mc:Choice Requires="a14">
          <p:sp>
            <p:nvSpPr>
              <p:cNvPr id="112" name="Rectangle 111"/>
              <p:cNvSpPr/>
              <p:nvPr/>
            </p:nvSpPr>
            <p:spPr>
              <a:xfrm>
                <a:off x="3488351" y="5709255"/>
                <a:ext cx="2510816" cy="609013"/>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sz="2667" i="1">
                              <a:latin typeface="Cambria Math" panose="02040503050406030204" pitchFamily="18" charset="0"/>
                            </a:rPr>
                          </m:ctrlPr>
                        </m:sSubPr>
                        <m:e>
                          <m:d>
                            <m:dPr>
                              <m:begChr m:val="‖"/>
                              <m:endChr m:val="‖"/>
                              <m:ctrlPr>
                                <a:rPr lang="en-US" sz="2667" i="1">
                                  <a:latin typeface="Cambria Math" panose="02040503050406030204" pitchFamily="18" charset="0"/>
                                </a:rPr>
                              </m:ctrlPr>
                            </m:dPr>
                            <m:e>
                              <m:r>
                                <m:rPr>
                                  <m:sty m:val="p"/>
                                </m:rPr>
                                <a:rPr lang="en-US" sz="2667">
                                  <a:latin typeface="Cambria Math" panose="02040503050406030204" pitchFamily="18" charset="0"/>
                                </a:rPr>
                                <m:t>F</m:t>
                              </m:r>
                              <m:d>
                                <m:dPr>
                                  <m:ctrlPr>
                                    <a:rPr lang="en-US" sz="2667" i="1">
                                      <a:latin typeface="Cambria Math" panose="02040503050406030204" pitchFamily="18" charset="0"/>
                                    </a:rPr>
                                  </m:ctrlPr>
                                </m:dPr>
                                <m:e>
                                  <m:r>
                                    <m:rPr>
                                      <m:sty m:val="p"/>
                                    </m:rPr>
                                    <a:rPr lang="en-US" sz="2667">
                                      <a:latin typeface="Cambria Math" panose="02040503050406030204" pitchFamily="18" charset="0"/>
                                    </a:rPr>
                                    <m:t>G</m:t>
                                  </m:r>
                                  <m:d>
                                    <m:dPr>
                                      <m:ctrlPr>
                                        <a:rPr lang="en-US" sz="2667" i="1">
                                          <a:latin typeface="Cambria Math" panose="02040503050406030204" pitchFamily="18" charset="0"/>
                                        </a:rPr>
                                      </m:ctrlPr>
                                    </m:dPr>
                                    <m:e>
                                      <m:r>
                                        <m:rPr>
                                          <m:sty m:val="p"/>
                                        </m:rPr>
                                        <a:rPr lang="en-US" sz="2667">
                                          <a:latin typeface="Cambria Math" panose="02040503050406030204" pitchFamily="18" charset="0"/>
                                        </a:rPr>
                                        <m:t>x</m:t>
                                      </m:r>
                                    </m:e>
                                  </m:d>
                                </m:e>
                              </m:d>
                              <m:r>
                                <a:rPr lang="en-US" sz="2667">
                                  <a:latin typeface="Cambria Math" panose="02040503050406030204" pitchFamily="18" charset="0"/>
                                </a:rPr>
                                <m:t>−</m:t>
                              </m:r>
                              <m:r>
                                <m:rPr>
                                  <m:sty m:val="p"/>
                                </m:rPr>
                                <a:rPr lang="en-US" sz="2667">
                                  <a:latin typeface="Cambria Math" panose="02040503050406030204" pitchFamily="18" charset="0"/>
                                </a:rPr>
                                <m:t>x</m:t>
                              </m:r>
                            </m:e>
                          </m:d>
                        </m:e>
                        <m:sub>
                          <m:r>
                            <a:rPr lang="en-US" sz="2667">
                              <a:latin typeface="Cambria Math" panose="02040503050406030204" pitchFamily="18" charset="0"/>
                            </a:rPr>
                            <m:t>1</m:t>
                          </m:r>
                        </m:sub>
                      </m:sSub>
                    </m:oMath>
                  </m:oMathPara>
                </a14:m>
                <a:endParaRPr lang="en-US" sz="2667" dirty="0"/>
              </a:p>
            </p:txBody>
          </p:sp>
        </mc:Choice>
        <mc:Fallback xmlns="">
          <p:sp>
            <p:nvSpPr>
              <p:cNvPr id="112" name="Rectangle 111"/>
              <p:cNvSpPr>
                <a:spLocks noRot="1" noChangeAspect="1" noMove="1" noResize="1" noEditPoints="1" noAdjustHandles="1" noChangeArrowheads="1" noChangeShapeType="1" noTextEdit="1"/>
              </p:cNvSpPr>
              <p:nvPr/>
            </p:nvSpPr>
            <p:spPr>
              <a:xfrm>
                <a:off x="3488351" y="5709255"/>
                <a:ext cx="2510816" cy="609013"/>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3" name="Rectangle 112"/>
              <p:cNvSpPr/>
              <p:nvPr/>
            </p:nvSpPr>
            <p:spPr>
              <a:xfrm>
                <a:off x="6389986" y="5709255"/>
                <a:ext cx="2550314" cy="609013"/>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sz="2667" i="1">
                              <a:latin typeface="Cambria Math" panose="02040503050406030204" pitchFamily="18" charset="0"/>
                            </a:rPr>
                          </m:ctrlPr>
                        </m:sSubPr>
                        <m:e>
                          <m:d>
                            <m:dPr>
                              <m:begChr m:val="‖"/>
                              <m:endChr m:val="‖"/>
                              <m:ctrlPr>
                                <a:rPr lang="en-US" sz="2667" i="1">
                                  <a:latin typeface="Cambria Math" panose="02040503050406030204" pitchFamily="18" charset="0"/>
                                </a:rPr>
                              </m:ctrlPr>
                            </m:dPr>
                            <m:e>
                              <m:r>
                                <m:rPr>
                                  <m:sty m:val="p"/>
                                </m:rPr>
                                <a:rPr lang="en-US" altLang="zh-CN" sz="2667">
                                  <a:latin typeface="Cambria Math" charset="0"/>
                                </a:rPr>
                                <m:t>G</m:t>
                              </m:r>
                              <m:d>
                                <m:dPr>
                                  <m:ctrlPr>
                                    <a:rPr lang="en-US" sz="2667" i="1">
                                      <a:latin typeface="Cambria Math" panose="02040503050406030204" pitchFamily="18" charset="0"/>
                                    </a:rPr>
                                  </m:ctrlPr>
                                </m:dPr>
                                <m:e>
                                  <m:r>
                                    <m:rPr>
                                      <m:sty m:val="p"/>
                                    </m:rPr>
                                    <a:rPr lang="en-US" altLang="zh-CN" sz="2667">
                                      <a:latin typeface="Cambria Math" charset="0"/>
                                    </a:rPr>
                                    <m:t>F</m:t>
                                  </m:r>
                                  <m:d>
                                    <m:dPr>
                                      <m:ctrlPr>
                                        <a:rPr lang="en-US" sz="2667" i="1">
                                          <a:latin typeface="Cambria Math" panose="02040503050406030204" pitchFamily="18" charset="0"/>
                                        </a:rPr>
                                      </m:ctrlPr>
                                    </m:dPr>
                                    <m:e>
                                      <m:r>
                                        <m:rPr>
                                          <m:sty m:val="p"/>
                                        </m:rPr>
                                        <a:rPr lang="en-US" altLang="zh-CN" sz="2667">
                                          <a:latin typeface="Cambria Math" charset="0"/>
                                        </a:rPr>
                                        <m:t>y</m:t>
                                      </m:r>
                                    </m:e>
                                  </m:d>
                                </m:e>
                              </m:d>
                              <m:r>
                                <a:rPr lang="en-US" sz="2667">
                                  <a:latin typeface="Cambria Math" panose="02040503050406030204" pitchFamily="18" charset="0"/>
                                </a:rPr>
                                <m:t>−</m:t>
                              </m:r>
                              <m:r>
                                <a:rPr lang="en-US" altLang="zh-CN" sz="2667" i="1">
                                  <a:latin typeface="Cambria Math" charset="0"/>
                                </a:rPr>
                                <m:t>𝑦</m:t>
                              </m:r>
                            </m:e>
                          </m:d>
                        </m:e>
                        <m:sub>
                          <m:r>
                            <a:rPr lang="en-US" sz="2667">
                              <a:latin typeface="Cambria Math" panose="02040503050406030204" pitchFamily="18" charset="0"/>
                            </a:rPr>
                            <m:t>1</m:t>
                          </m:r>
                        </m:sub>
                      </m:sSub>
                    </m:oMath>
                  </m:oMathPara>
                </a14:m>
                <a:endParaRPr lang="en-US" sz="2667" dirty="0"/>
              </a:p>
            </p:txBody>
          </p:sp>
        </mc:Choice>
        <mc:Fallback xmlns="">
          <p:sp>
            <p:nvSpPr>
              <p:cNvPr id="113" name="Rectangle 112"/>
              <p:cNvSpPr>
                <a:spLocks noRot="1" noChangeAspect="1" noMove="1" noResize="1" noEditPoints="1" noAdjustHandles="1" noChangeArrowheads="1" noChangeShapeType="1" noTextEdit="1"/>
              </p:cNvSpPr>
              <p:nvPr/>
            </p:nvSpPr>
            <p:spPr>
              <a:xfrm>
                <a:off x="6389986" y="5709255"/>
                <a:ext cx="2550314" cy="609013"/>
              </a:xfrm>
              <a:prstGeom prst="rect">
                <a:avLst/>
              </a:prstGeom>
              <a:blipFill>
                <a:blip r:embed="rId21"/>
                <a:stretch>
                  <a:fillRect/>
                </a:stretch>
              </a:blipFill>
            </p:spPr>
            <p:txBody>
              <a:bodyPr/>
              <a:lstStyle/>
              <a:p>
                <a:r>
                  <a:rPr lang="en-US">
                    <a:noFill/>
                  </a:rPr>
                  <a:t> </a:t>
                </a:r>
              </a:p>
            </p:txBody>
          </p:sp>
        </mc:Fallback>
      </mc:AlternateContent>
      <p:pic>
        <p:nvPicPr>
          <p:cNvPr id="114" name="pasted-image.pdf"/>
          <p:cNvPicPr>
            <a:picLocks noChangeAspect="1"/>
          </p:cNvPicPr>
          <p:nvPr/>
        </p:nvPicPr>
        <p:blipFill>
          <a:blip r:embed="rId22"/>
          <a:stretch>
            <a:fillRect/>
          </a:stretch>
        </p:blipFill>
        <p:spPr>
          <a:xfrm>
            <a:off x="2241239" y="3190171"/>
            <a:ext cx="187803" cy="168034"/>
          </a:xfrm>
          <a:prstGeom prst="rect">
            <a:avLst/>
          </a:prstGeom>
          <a:ln w="12700">
            <a:miter lim="400000"/>
          </a:ln>
        </p:spPr>
      </p:pic>
      <p:pic>
        <p:nvPicPr>
          <p:cNvPr id="115" name="pasted-image.pdf"/>
          <p:cNvPicPr>
            <a:picLocks noChangeAspect="1"/>
          </p:cNvPicPr>
          <p:nvPr/>
        </p:nvPicPr>
        <p:blipFill>
          <a:blip r:embed="rId23"/>
          <a:stretch>
            <a:fillRect/>
          </a:stretch>
        </p:blipFill>
        <p:spPr>
          <a:xfrm>
            <a:off x="5375859" y="3087493"/>
            <a:ext cx="190500" cy="270710"/>
          </a:xfrm>
          <a:prstGeom prst="rect">
            <a:avLst/>
          </a:prstGeom>
          <a:ln w="12700">
            <a:miter lim="400000"/>
          </a:ln>
        </p:spPr>
      </p:pic>
      <p:pic>
        <p:nvPicPr>
          <p:cNvPr id="116" name="pasted-image.pdf"/>
          <p:cNvPicPr>
            <a:picLocks noChangeAspect="1"/>
          </p:cNvPicPr>
          <p:nvPr/>
        </p:nvPicPr>
        <p:blipFill>
          <a:blip r:embed="rId24"/>
          <a:stretch>
            <a:fillRect/>
          </a:stretch>
        </p:blipFill>
        <p:spPr>
          <a:xfrm>
            <a:off x="6613186" y="3174998"/>
            <a:ext cx="190500" cy="254002"/>
          </a:xfrm>
          <a:prstGeom prst="rect">
            <a:avLst/>
          </a:prstGeom>
          <a:ln w="12700">
            <a:miter lim="400000"/>
          </a:ln>
        </p:spPr>
      </p:pic>
      <p:pic>
        <p:nvPicPr>
          <p:cNvPr id="117" name="pasted-image.pdf"/>
          <p:cNvPicPr>
            <a:picLocks noChangeAspect="1"/>
          </p:cNvPicPr>
          <p:nvPr/>
        </p:nvPicPr>
        <p:blipFill>
          <a:blip r:embed="rId25"/>
          <a:stretch>
            <a:fillRect/>
          </a:stretch>
        </p:blipFill>
        <p:spPr>
          <a:xfrm>
            <a:off x="9763684" y="3079750"/>
            <a:ext cx="190500" cy="349250"/>
          </a:xfrm>
          <a:prstGeom prst="rect">
            <a:avLst/>
          </a:prstGeom>
          <a:ln w="12700">
            <a:miter lim="400000"/>
          </a:ln>
        </p:spPr>
      </p:pic>
      <p:cxnSp>
        <p:nvCxnSpPr>
          <p:cNvPr id="119" name="Straight Arrow Connector 118"/>
          <p:cNvCxnSpPr/>
          <p:nvPr/>
        </p:nvCxnSpPr>
        <p:spPr>
          <a:xfrm>
            <a:off x="3905600" y="3566648"/>
            <a:ext cx="0" cy="3424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p:nvPr/>
        </p:nvCxnSpPr>
        <p:spPr>
          <a:xfrm>
            <a:off x="8283686" y="3566648"/>
            <a:ext cx="0" cy="3424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7042578" y="6421984"/>
            <a:ext cx="5149423" cy="451342"/>
          </a:xfrm>
          <a:prstGeom prst="rect">
            <a:avLst/>
          </a:prstGeom>
          <a:noFill/>
        </p:spPr>
        <p:txBody>
          <a:bodyPr wrap="none" rtlCol="0">
            <a:spAutoFit/>
          </a:bodyPr>
          <a:lstStyle/>
          <a:p>
            <a:pPr algn="r"/>
            <a:r>
              <a:rPr lang="en-US" altLang="zh-CN" sz="2333" dirty="0">
                <a:latin typeface="+mj-lt"/>
              </a:rPr>
              <a:t>[</a:t>
            </a:r>
            <a:r>
              <a:rPr lang="en-US" sz="2333" dirty="0">
                <a:latin typeface="+mj-lt"/>
              </a:rPr>
              <a:t>Zhu*, Park*, Isola, and </a:t>
            </a:r>
            <a:r>
              <a:rPr lang="en-US" sz="2333" dirty="0" err="1">
                <a:latin typeface="+mj-lt"/>
              </a:rPr>
              <a:t>Efros</a:t>
            </a:r>
            <a:r>
              <a:rPr lang="en-US" altLang="zh-CN" sz="2333" dirty="0">
                <a:latin typeface="+mj-lt"/>
              </a:rPr>
              <a:t>,</a:t>
            </a:r>
            <a:r>
              <a:rPr lang="zh-CN" altLang="en-US" sz="2333" dirty="0">
                <a:latin typeface="+mj-lt"/>
              </a:rPr>
              <a:t> </a:t>
            </a:r>
            <a:r>
              <a:rPr lang="en-US" altLang="zh-CN" sz="2333" dirty="0">
                <a:latin typeface="+mj-lt"/>
              </a:rPr>
              <a:t>ICCV</a:t>
            </a:r>
            <a:r>
              <a:rPr lang="zh-CN" altLang="en-US" sz="2333" dirty="0">
                <a:latin typeface="+mj-lt"/>
              </a:rPr>
              <a:t> </a:t>
            </a:r>
            <a:r>
              <a:rPr lang="en-US" altLang="zh-CN" sz="2333" dirty="0">
                <a:latin typeface="+mj-lt"/>
              </a:rPr>
              <a:t>2017]</a:t>
            </a:r>
            <a:endParaRPr lang="en-US" sz="2333" dirty="0">
              <a:latin typeface="+mj-lt"/>
            </a:endParaRPr>
          </a:p>
        </p:txBody>
      </p:sp>
      <mc:AlternateContent xmlns:mc="http://schemas.openxmlformats.org/markup-compatibility/2006" xmlns:a14="http://schemas.microsoft.com/office/drawing/2010/main">
        <mc:Choice Requires="a14">
          <p:sp>
            <p:nvSpPr>
              <p:cNvPr id="68" name="Rectangle 67"/>
              <p:cNvSpPr/>
              <p:nvPr/>
            </p:nvSpPr>
            <p:spPr>
              <a:xfrm>
                <a:off x="3215518" y="3943585"/>
                <a:ext cx="1622495" cy="502766"/>
              </a:xfrm>
              <a:prstGeom prst="rect">
                <a:avLst/>
              </a:prstGeom>
            </p:spPr>
            <p:txBody>
              <a:bodyPr wrap="none">
                <a:spAutoFit/>
              </a:bodyPr>
              <a:lstStyle/>
              <a:p>
                <a:pPr algn="ctr"/>
                <a14:m>
                  <m:oMathPara xmlns:m="http://schemas.openxmlformats.org/officeDocument/2006/math">
                    <m:oMathParaPr>
                      <m:jc m:val="center"/>
                    </m:oMathParaPr>
                    <m:oMath xmlns:m="http://schemas.openxmlformats.org/officeDocument/2006/math">
                      <m:sSub>
                        <m:sSubPr>
                          <m:ctrlPr>
                            <a:rPr lang="en-US" altLang="zh-CN" sz="2667" i="1">
                              <a:latin typeface="Cambria Math" panose="02040503050406030204" pitchFamily="18" charset="0"/>
                            </a:rPr>
                          </m:ctrlPr>
                        </m:sSubPr>
                        <m:e>
                          <m:r>
                            <m:rPr>
                              <m:sty m:val="p"/>
                            </m:rPr>
                            <a:rPr lang="en-US" altLang="zh-CN" sz="2667">
                              <a:latin typeface="Cambria Math" charset="0"/>
                            </a:rPr>
                            <m:t>D</m:t>
                          </m:r>
                        </m:e>
                        <m:sub>
                          <m:r>
                            <m:rPr>
                              <m:sty m:val="p"/>
                            </m:rPr>
                            <a:rPr lang="en-US" altLang="zh-CN" sz="2667">
                              <a:latin typeface="Cambria Math" charset="0"/>
                            </a:rPr>
                            <m:t>Y</m:t>
                          </m:r>
                        </m:sub>
                      </m:sSub>
                      <m:r>
                        <a:rPr lang="en-US" altLang="zh-CN" sz="2667">
                          <a:latin typeface="Cambria Math" charset="0"/>
                        </a:rPr>
                        <m:t>(</m:t>
                      </m:r>
                      <m:r>
                        <m:rPr>
                          <m:sty m:val="p"/>
                        </m:rPr>
                        <a:rPr lang="en-US" altLang="zh-CN" sz="2667">
                          <a:latin typeface="Cambria Math" charset="0"/>
                        </a:rPr>
                        <m:t>G</m:t>
                      </m:r>
                      <m:d>
                        <m:dPr>
                          <m:ctrlPr>
                            <a:rPr lang="en-US" altLang="zh-CN" sz="2667" i="1">
                              <a:latin typeface="Cambria Math" panose="02040503050406030204" pitchFamily="18" charset="0"/>
                            </a:rPr>
                          </m:ctrlPr>
                        </m:dPr>
                        <m:e>
                          <m:r>
                            <m:rPr>
                              <m:sty m:val="p"/>
                            </m:rPr>
                            <a:rPr lang="en-US" altLang="zh-CN" sz="2667">
                              <a:latin typeface="Cambria Math" charset="0"/>
                            </a:rPr>
                            <m:t>x</m:t>
                          </m:r>
                        </m:e>
                      </m:d>
                      <m:r>
                        <a:rPr lang="en-US" altLang="zh-CN" sz="2667">
                          <a:latin typeface="Cambria Math" charset="0"/>
                        </a:rPr>
                        <m:t>)</m:t>
                      </m:r>
                    </m:oMath>
                  </m:oMathPara>
                </a14:m>
                <a:endParaRPr lang="en-US" sz="2667" dirty="0"/>
              </a:p>
            </p:txBody>
          </p:sp>
        </mc:Choice>
        <mc:Fallback xmlns="">
          <p:sp>
            <p:nvSpPr>
              <p:cNvPr id="68" name="Rectangle 67"/>
              <p:cNvSpPr>
                <a:spLocks noRot="1" noChangeAspect="1" noMove="1" noResize="1" noEditPoints="1" noAdjustHandles="1" noChangeArrowheads="1" noChangeShapeType="1" noTextEdit="1"/>
              </p:cNvSpPr>
              <p:nvPr/>
            </p:nvSpPr>
            <p:spPr>
              <a:xfrm>
                <a:off x="3215518" y="3943585"/>
                <a:ext cx="1622495" cy="502766"/>
              </a:xfrm>
              <a:prstGeom prst="rect">
                <a:avLst/>
              </a:prstGeom>
              <a:blipFill>
                <a:blip r:embed="rId26"/>
                <a:stretch>
                  <a:fillRect/>
                </a:stretch>
              </a:blipFill>
            </p:spPr>
            <p:txBody>
              <a:bodyPr/>
              <a:lstStyle/>
              <a:p>
                <a:r>
                  <a:rPr lang="en-US">
                    <a:noFill/>
                  </a:rPr>
                  <a:t> </a:t>
                </a:r>
              </a:p>
            </p:txBody>
          </p:sp>
        </mc:Fallback>
      </mc:AlternateContent>
      <p:sp>
        <p:nvSpPr>
          <p:cNvPr id="70" name="TextBox 69"/>
          <p:cNvSpPr txBox="1"/>
          <p:nvPr/>
        </p:nvSpPr>
        <p:spPr>
          <a:xfrm>
            <a:off x="1338337" y="4920096"/>
            <a:ext cx="2113079" cy="759310"/>
          </a:xfrm>
          <a:prstGeom prst="rect">
            <a:avLst/>
          </a:prstGeom>
          <a:noFill/>
        </p:spPr>
        <p:txBody>
          <a:bodyPr wrap="none" rtlCol="0">
            <a:spAutoFit/>
          </a:bodyPr>
          <a:lstStyle/>
          <a:p>
            <a:pPr algn="ctr"/>
            <a:r>
              <a:rPr lang="en-US" altLang="zh-CN" sz="2167" dirty="0"/>
              <a:t>Reconstruction</a:t>
            </a:r>
            <a:r>
              <a:rPr lang="zh-CN" altLang="en-US" sz="2167" dirty="0"/>
              <a:t> </a:t>
            </a:r>
            <a:endParaRPr lang="en-US" altLang="zh-CN" sz="2167" dirty="0"/>
          </a:p>
          <a:p>
            <a:pPr algn="ctr"/>
            <a:r>
              <a:rPr lang="en-US" altLang="zh-CN" sz="2167" dirty="0"/>
              <a:t>error</a:t>
            </a:r>
            <a:endParaRPr lang="en-US" sz="2167" dirty="0"/>
          </a:p>
        </p:txBody>
      </p:sp>
      <p:sp>
        <p:nvSpPr>
          <p:cNvPr id="71" name="TextBox 70"/>
          <p:cNvSpPr txBox="1"/>
          <p:nvPr/>
        </p:nvSpPr>
        <p:spPr>
          <a:xfrm>
            <a:off x="8855115" y="4705227"/>
            <a:ext cx="2113079" cy="759310"/>
          </a:xfrm>
          <a:prstGeom prst="rect">
            <a:avLst/>
          </a:prstGeom>
          <a:noFill/>
        </p:spPr>
        <p:txBody>
          <a:bodyPr wrap="none" rtlCol="0">
            <a:spAutoFit/>
          </a:bodyPr>
          <a:lstStyle/>
          <a:p>
            <a:pPr algn="ctr"/>
            <a:r>
              <a:rPr lang="en-US" altLang="zh-CN" sz="2167" dirty="0"/>
              <a:t>Reconstruction</a:t>
            </a:r>
            <a:r>
              <a:rPr lang="zh-CN" altLang="en-US" sz="2167" dirty="0"/>
              <a:t> </a:t>
            </a:r>
            <a:endParaRPr lang="en-US" altLang="zh-CN" sz="2167" dirty="0"/>
          </a:p>
          <a:p>
            <a:pPr algn="ctr"/>
            <a:r>
              <a:rPr lang="en-US" altLang="zh-CN" sz="2167" dirty="0"/>
              <a:t>error</a:t>
            </a:r>
            <a:endParaRPr lang="en-US" sz="2167" dirty="0"/>
          </a:p>
        </p:txBody>
      </p:sp>
      <mc:AlternateContent xmlns:mc="http://schemas.openxmlformats.org/markup-compatibility/2006" xmlns:a14="http://schemas.microsoft.com/office/drawing/2010/main">
        <mc:Choice Requires="a14">
          <p:sp>
            <p:nvSpPr>
              <p:cNvPr id="72" name="Rectangle 71"/>
              <p:cNvSpPr/>
              <p:nvPr/>
            </p:nvSpPr>
            <p:spPr>
              <a:xfrm>
                <a:off x="7585316" y="3943585"/>
                <a:ext cx="1608069" cy="502766"/>
              </a:xfrm>
              <a:prstGeom prst="rect">
                <a:avLst/>
              </a:prstGeom>
            </p:spPr>
            <p:txBody>
              <a:bodyPr wrap="none">
                <a:spAutoFit/>
              </a:bodyPr>
              <a:lstStyle/>
              <a:p>
                <a:pPr algn="ctr"/>
                <a14:m>
                  <m:oMathPara xmlns:m="http://schemas.openxmlformats.org/officeDocument/2006/math">
                    <m:oMathParaPr>
                      <m:jc m:val="center"/>
                    </m:oMathParaPr>
                    <m:oMath xmlns:m="http://schemas.openxmlformats.org/officeDocument/2006/math">
                      <m:sSub>
                        <m:sSubPr>
                          <m:ctrlPr>
                            <a:rPr lang="en-US" altLang="zh-CN" sz="2667" i="1">
                              <a:latin typeface="Cambria Math" panose="02040503050406030204" pitchFamily="18" charset="0"/>
                            </a:rPr>
                          </m:ctrlPr>
                        </m:sSubPr>
                        <m:e>
                          <m:r>
                            <m:rPr>
                              <m:sty m:val="p"/>
                            </m:rPr>
                            <a:rPr lang="en-US" altLang="zh-CN" sz="2667">
                              <a:latin typeface="Cambria Math" charset="0"/>
                            </a:rPr>
                            <m:t>D</m:t>
                          </m:r>
                        </m:e>
                        <m:sub>
                          <m:r>
                            <m:rPr>
                              <m:sty m:val="p"/>
                            </m:rPr>
                            <a:rPr lang="en-US" altLang="zh-CN" sz="2667">
                              <a:latin typeface="Cambria Math" charset="0"/>
                            </a:rPr>
                            <m:t>G</m:t>
                          </m:r>
                        </m:sub>
                      </m:sSub>
                      <m:r>
                        <a:rPr lang="en-US" altLang="zh-CN" sz="2667">
                          <a:latin typeface="Cambria Math" charset="0"/>
                        </a:rPr>
                        <m:t>(</m:t>
                      </m:r>
                      <m:r>
                        <m:rPr>
                          <m:sty m:val="p"/>
                        </m:rPr>
                        <a:rPr lang="en-US" altLang="zh-CN" sz="2667">
                          <a:latin typeface="Cambria Math" charset="0"/>
                        </a:rPr>
                        <m:t>F</m:t>
                      </m:r>
                      <m:d>
                        <m:dPr>
                          <m:ctrlPr>
                            <a:rPr lang="en-US" altLang="zh-CN" sz="2667" i="1">
                              <a:latin typeface="Cambria Math" panose="02040503050406030204" pitchFamily="18" charset="0"/>
                            </a:rPr>
                          </m:ctrlPr>
                        </m:dPr>
                        <m:e>
                          <m:r>
                            <m:rPr>
                              <m:sty m:val="p"/>
                            </m:rPr>
                            <a:rPr lang="en-US" altLang="zh-CN" sz="2667">
                              <a:latin typeface="Cambria Math" charset="0"/>
                            </a:rPr>
                            <m:t>x</m:t>
                          </m:r>
                        </m:e>
                      </m:d>
                      <m:r>
                        <a:rPr lang="en-US" altLang="zh-CN" sz="2667">
                          <a:latin typeface="Cambria Math" charset="0"/>
                        </a:rPr>
                        <m:t>)</m:t>
                      </m:r>
                    </m:oMath>
                  </m:oMathPara>
                </a14:m>
                <a:endParaRPr lang="en-US" sz="2667" dirty="0"/>
              </a:p>
            </p:txBody>
          </p:sp>
        </mc:Choice>
        <mc:Fallback xmlns="">
          <p:sp>
            <p:nvSpPr>
              <p:cNvPr id="72" name="Rectangle 71"/>
              <p:cNvSpPr>
                <a:spLocks noRot="1" noChangeAspect="1" noMove="1" noResize="1" noEditPoints="1" noAdjustHandles="1" noChangeArrowheads="1" noChangeShapeType="1" noTextEdit="1"/>
              </p:cNvSpPr>
              <p:nvPr/>
            </p:nvSpPr>
            <p:spPr>
              <a:xfrm>
                <a:off x="7585316" y="3943585"/>
                <a:ext cx="1608069" cy="502766"/>
              </a:xfrm>
              <a:prstGeom prst="rect">
                <a:avLst/>
              </a:prstGeom>
              <a:blipFill>
                <a:blip r:embed="rId27"/>
                <a:stretch>
                  <a:fillRect/>
                </a:stretch>
              </a:blipFill>
            </p:spPr>
            <p:txBody>
              <a:bodyPr/>
              <a:lstStyle/>
              <a:p>
                <a:r>
                  <a:rPr lang="en-US">
                    <a:noFill/>
                  </a:rPr>
                  <a:t> </a:t>
                </a:r>
              </a:p>
            </p:txBody>
          </p:sp>
        </mc:Fallback>
      </mc:AlternateContent>
      <p:sp>
        <p:nvSpPr>
          <p:cNvPr id="66" name="Rectangle 65"/>
          <p:cNvSpPr/>
          <p:nvPr/>
        </p:nvSpPr>
        <p:spPr>
          <a:xfrm>
            <a:off x="612729" y="6550223"/>
            <a:ext cx="1916230" cy="307777"/>
          </a:xfrm>
          <a:prstGeom prst="rect">
            <a:avLst/>
          </a:prstGeom>
        </p:spPr>
        <p:txBody>
          <a:bodyPr wrap="none">
            <a:spAutoFit/>
          </a:bodyPr>
          <a:lstStyle/>
          <a:p>
            <a:r>
              <a:rPr lang="en-US" sz="1400" dirty="0">
                <a:solidFill>
                  <a:srgbClr val="000000"/>
                </a:solidFill>
                <a:latin typeface="+mn-lt"/>
              </a:rPr>
              <a:t>Slide </a:t>
            </a:r>
            <a:r>
              <a:rPr lang="en-US" sz="1400" dirty="0" err="1">
                <a:solidFill>
                  <a:srgbClr val="000000"/>
                </a:solidFill>
                <a:latin typeface="+mn-lt"/>
              </a:rPr>
              <a:t>credit:Jun-Yan</a:t>
            </a:r>
            <a:r>
              <a:rPr lang="en-US" sz="1400" dirty="0">
                <a:solidFill>
                  <a:srgbClr val="000000"/>
                </a:solidFill>
                <a:latin typeface="+mn-lt"/>
              </a:rPr>
              <a:t> Zhu</a:t>
            </a:r>
            <a:endParaRPr lang="en-US" sz="1400" dirty="0">
              <a:latin typeface="+mn-lt"/>
            </a:endParaRPr>
          </a:p>
        </p:txBody>
      </p:sp>
    </p:spTree>
    <p:extLst>
      <p:ext uri="{BB962C8B-B14F-4D97-AF65-F5344CB8AC3E}">
        <p14:creationId xmlns:p14="http://schemas.microsoft.com/office/powerpoint/2010/main" val="3714564628"/>
      </p:ext>
    </p:extLst>
  </p:cSld>
  <p:clrMapOvr>
    <a:masterClrMapping/>
  </p:clrMapOvr>
  <p:transition spd="med" advTm="4117"/>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Cycle GAN: Full Objective</a:t>
            </a:r>
          </a:p>
        </p:txBody>
      </p:sp>
      <p:sp>
        <p:nvSpPr>
          <p:cNvPr id="5" name="Content Placeholder 4"/>
          <p:cNvSpPr>
            <a:spLocks noGrp="1"/>
          </p:cNvSpPr>
          <p:nvPr>
            <p:ph idx="1"/>
          </p:nvPr>
        </p:nvSpPr>
        <p:spPr>
          <a:xfrm>
            <a:off x="609600" y="990600"/>
            <a:ext cx="8305800" cy="5135563"/>
          </a:xfrm>
        </p:spPr>
        <p:txBody>
          <a:bodyPr>
            <a:normAutofit/>
          </a:bodyPr>
          <a:lstStyle/>
          <a:p>
            <a:pPr marL="0" indent="0">
              <a:buNone/>
            </a:pPr>
            <a:endParaRPr lang="en-US" sz="2800" dirty="0"/>
          </a:p>
          <a:p>
            <a:pPr marL="0" indent="0">
              <a:buNone/>
            </a:pPr>
            <a:r>
              <a:rPr lang="en-US" sz="2800" dirty="0"/>
              <a:t>Produce images that look like each domain (according to discriminators) and complete a cycle</a:t>
            </a:r>
          </a:p>
          <a:p>
            <a:pPr marL="0" indent="0">
              <a:buNone/>
            </a:pPr>
            <a:endParaRPr lang="en-US" sz="2800" dirty="0"/>
          </a:p>
          <a:p>
            <a:pPr marL="0" indent="0">
              <a:buNone/>
            </a:pPr>
            <a:r>
              <a:rPr lang="en-US" sz="2800" dirty="0"/>
              <a:t>For </a:t>
            </a:r>
            <a:r>
              <a:rPr lang="en-US" sz="2800" i="1" dirty="0"/>
              <a:t>L</a:t>
            </a:r>
            <a:r>
              <a:rPr lang="en-US" sz="2800" i="1" baseline="-25000" dirty="0"/>
              <a:t>GAN</a:t>
            </a:r>
            <a:r>
              <a:rPr lang="en-US" sz="2800" dirty="0"/>
              <a:t> a squared loss is used instead of log loss</a:t>
            </a:r>
            <a:endParaRPr lang="en-US" sz="2800" baseline="-25000" dirty="0"/>
          </a:p>
        </p:txBody>
      </p:sp>
      <p:pic>
        <p:nvPicPr>
          <p:cNvPr id="6" name="Picture 5"/>
          <p:cNvPicPr>
            <a:picLocks noChangeAspect="1"/>
          </p:cNvPicPr>
          <p:nvPr/>
        </p:nvPicPr>
        <p:blipFill>
          <a:blip r:embed="rId2"/>
          <a:stretch>
            <a:fillRect/>
          </a:stretch>
        </p:blipFill>
        <p:spPr>
          <a:xfrm>
            <a:off x="762000" y="4166689"/>
            <a:ext cx="7186389" cy="2007600"/>
          </a:xfrm>
          <a:prstGeom prst="rect">
            <a:avLst/>
          </a:prstGeom>
        </p:spPr>
      </p:pic>
    </p:spTree>
    <p:extLst>
      <p:ext uri="{BB962C8B-B14F-4D97-AF65-F5344CB8AC3E}">
        <p14:creationId xmlns:p14="http://schemas.microsoft.com/office/powerpoint/2010/main" val="25662130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Collection</a:t>
            </a:r>
            <a:r>
              <a:rPr lang="zh-CN" altLang="en-US" dirty="0"/>
              <a:t> </a:t>
            </a:r>
            <a:r>
              <a:rPr lang="en-US" altLang="zh-CN" dirty="0"/>
              <a:t>Style</a:t>
            </a:r>
            <a:r>
              <a:rPr lang="zh-CN" altLang="en-US" dirty="0"/>
              <a:t> </a:t>
            </a:r>
            <a:r>
              <a:rPr lang="en-US" altLang="zh-CN" dirty="0"/>
              <a:t>Transfer</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347" y="1268760"/>
            <a:ext cx="3657600" cy="2428875"/>
          </a:xfrm>
          <a:prstGeom prst="rect">
            <a:avLst/>
          </a:prstGeom>
          <a:ln w="12700">
            <a:solidFill>
              <a:srgbClr val="000000"/>
            </a:solidFill>
            <a:miter lim="400000"/>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227" y="1268761"/>
            <a:ext cx="3657600" cy="2428875"/>
          </a:xfrm>
          <a:prstGeom prst="rect">
            <a:avLst/>
          </a:prstGeom>
          <a:ln w="12700">
            <a:solidFill>
              <a:srgbClr val="000000"/>
            </a:solidFill>
            <a:miter lim="400000"/>
          </a:ln>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1000" y="4101504"/>
            <a:ext cx="3657600" cy="2428875"/>
          </a:xfrm>
          <a:prstGeom prst="rect">
            <a:avLst/>
          </a:prstGeom>
          <a:ln w="12700">
            <a:solidFill>
              <a:srgbClr val="000000"/>
            </a:solidFill>
            <a:miter lim="400000"/>
          </a:ln>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0" y="1268761"/>
            <a:ext cx="3657600" cy="2428875"/>
          </a:xfrm>
          <a:prstGeom prst="rect">
            <a:avLst/>
          </a:prstGeom>
          <a:ln w="12700">
            <a:solidFill>
              <a:srgbClr val="000000"/>
            </a:solidFill>
            <a:miter lim="400000"/>
          </a:ln>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36227" y="4089073"/>
            <a:ext cx="3657600" cy="2428875"/>
          </a:xfrm>
          <a:prstGeom prst="rect">
            <a:avLst/>
          </a:prstGeom>
          <a:ln w="12700">
            <a:solidFill>
              <a:srgbClr val="000000"/>
            </a:solidFill>
            <a:miter lim="400000"/>
          </a:ln>
        </p:spPr>
      </p:pic>
      <p:sp>
        <p:nvSpPr>
          <p:cNvPr id="18" name="Shape 129"/>
          <p:cNvSpPr/>
          <p:nvPr/>
        </p:nvSpPr>
        <p:spPr>
          <a:xfrm>
            <a:off x="641745" y="3689547"/>
            <a:ext cx="2633942" cy="76134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2333" tIns="42333" rIns="42333" bIns="42333" numCol="1" anchor="ctr">
            <a:noAutofit/>
          </a:bodyPr>
          <a:lstStyle>
            <a:lvl1pPr>
              <a:defRPr sz="1500" b="1">
                <a:latin typeface="Helvetica"/>
                <a:ea typeface="Helvetica"/>
                <a:cs typeface="Helvetica"/>
                <a:sym typeface="Helvetica"/>
              </a:defRPr>
            </a:lvl1pPr>
          </a:lstStyle>
          <a:p>
            <a:pPr algn="ctr">
              <a:lnSpc>
                <a:spcPts val="2000"/>
              </a:lnSpc>
            </a:pPr>
            <a:r>
              <a:rPr lang="en-US" sz="2667" b="0" dirty="0">
                <a:latin typeface="+mj-lt"/>
              </a:rPr>
              <a:t>Photograph</a:t>
            </a:r>
          </a:p>
          <a:p>
            <a:pPr algn="ctr">
              <a:lnSpc>
                <a:spcPts val="2000"/>
              </a:lnSpc>
            </a:pPr>
            <a:r>
              <a:rPr lang="en-US" sz="2667" b="0" dirty="0">
                <a:latin typeface="+mj-lt"/>
              </a:rPr>
              <a:t>@ Alexei </a:t>
            </a:r>
            <a:r>
              <a:rPr lang="en-US" sz="2667" b="0" dirty="0" err="1">
                <a:latin typeface="+mj-lt"/>
              </a:rPr>
              <a:t>Efros</a:t>
            </a:r>
            <a:endParaRPr sz="2667" b="0" dirty="0">
              <a:latin typeface="+mj-lt"/>
            </a:endParaRPr>
          </a:p>
        </p:txBody>
      </p:sp>
      <p:sp>
        <p:nvSpPr>
          <p:cNvPr id="15" name="Shape 129"/>
          <p:cNvSpPr/>
          <p:nvPr/>
        </p:nvSpPr>
        <p:spPr>
          <a:xfrm>
            <a:off x="1439574" y="5607984"/>
            <a:ext cx="1850310" cy="76134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2333" tIns="42333" rIns="42333" bIns="42333" numCol="1" anchor="ctr">
            <a:noAutofit/>
          </a:bodyPr>
          <a:lstStyle>
            <a:lvl1pPr>
              <a:defRPr sz="1500" b="1">
                <a:latin typeface="Helvetica"/>
                <a:ea typeface="Helvetica"/>
                <a:cs typeface="Helvetica"/>
                <a:sym typeface="Helvetica"/>
              </a:defRPr>
            </a:lvl1pPr>
          </a:lstStyle>
          <a:p>
            <a:pPr algn="ctr"/>
            <a:r>
              <a:rPr lang="en-US" sz="2667" b="0" dirty="0">
                <a:latin typeface="+mj-lt"/>
              </a:rPr>
              <a:t>Monet</a:t>
            </a:r>
            <a:endParaRPr sz="2667" b="0" dirty="0">
              <a:latin typeface="+mj-lt"/>
            </a:endParaRPr>
          </a:p>
        </p:txBody>
      </p:sp>
      <p:sp>
        <p:nvSpPr>
          <p:cNvPr id="19" name="Shape 129"/>
          <p:cNvSpPr/>
          <p:nvPr/>
        </p:nvSpPr>
        <p:spPr>
          <a:xfrm>
            <a:off x="95333" y="5607984"/>
            <a:ext cx="1850310" cy="76134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2333" tIns="42333" rIns="42333" bIns="42333" numCol="1" anchor="ctr">
            <a:noAutofit/>
          </a:bodyPr>
          <a:lstStyle>
            <a:lvl1pPr>
              <a:defRPr sz="1500" b="1">
                <a:latin typeface="Helvetica"/>
                <a:ea typeface="Helvetica"/>
                <a:cs typeface="Helvetica"/>
                <a:sym typeface="Helvetica"/>
              </a:defRPr>
            </a:lvl1pPr>
          </a:lstStyle>
          <a:p>
            <a:pPr algn="ctr"/>
            <a:r>
              <a:rPr lang="en-US" sz="2667" b="0" dirty="0">
                <a:latin typeface="+mj-lt"/>
              </a:rPr>
              <a:t>Van Gogh</a:t>
            </a:r>
            <a:endParaRPr sz="2667" b="0" dirty="0">
              <a:latin typeface="+mj-lt"/>
            </a:endParaRPr>
          </a:p>
        </p:txBody>
      </p:sp>
      <p:sp>
        <p:nvSpPr>
          <p:cNvPr id="20" name="Shape 129"/>
          <p:cNvSpPr/>
          <p:nvPr/>
        </p:nvSpPr>
        <p:spPr>
          <a:xfrm>
            <a:off x="1425377" y="4922839"/>
            <a:ext cx="1850310" cy="76134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2333" tIns="42333" rIns="42333" bIns="42333" numCol="1" anchor="ctr">
            <a:noAutofit/>
          </a:bodyPr>
          <a:lstStyle>
            <a:lvl1pPr>
              <a:defRPr sz="1500" b="1">
                <a:latin typeface="Helvetica"/>
                <a:ea typeface="Helvetica"/>
                <a:cs typeface="Helvetica"/>
                <a:sym typeface="Helvetica"/>
              </a:defRPr>
            </a:lvl1pPr>
          </a:lstStyle>
          <a:p>
            <a:pPr algn="ctr"/>
            <a:r>
              <a:rPr lang="en-US" sz="2667" b="0" dirty="0">
                <a:latin typeface="+mj-lt"/>
              </a:rPr>
              <a:t>Cezanne</a:t>
            </a:r>
            <a:endParaRPr sz="2667" b="0" dirty="0">
              <a:latin typeface="+mj-lt"/>
            </a:endParaRPr>
          </a:p>
        </p:txBody>
      </p:sp>
      <p:sp>
        <p:nvSpPr>
          <p:cNvPr id="21" name="Shape 129"/>
          <p:cNvSpPr/>
          <p:nvPr/>
        </p:nvSpPr>
        <p:spPr>
          <a:xfrm>
            <a:off x="95333" y="4922839"/>
            <a:ext cx="1850310" cy="76134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2333" tIns="42333" rIns="42333" bIns="42333" numCol="1" anchor="ctr">
            <a:noAutofit/>
          </a:bodyPr>
          <a:lstStyle>
            <a:lvl1pPr>
              <a:defRPr sz="1500" b="1">
                <a:latin typeface="Helvetica"/>
                <a:ea typeface="Helvetica"/>
                <a:cs typeface="Helvetica"/>
                <a:sym typeface="Helvetica"/>
              </a:defRPr>
            </a:lvl1pPr>
          </a:lstStyle>
          <a:p>
            <a:pPr algn="ctr"/>
            <a:r>
              <a:rPr lang="en-US" sz="2667" b="0" dirty="0">
                <a:latin typeface="+mj-lt"/>
              </a:rPr>
              <a:t>Ukiyo-e</a:t>
            </a:r>
            <a:endParaRPr sz="2667" b="0" dirty="0">
              <a:latin typeface="+mj-lt"/>
            </a:endParaRPr>
          </a:p>
        </p:txBody>
      </p:sp>
      <p:sp>
        <p:nvSpPr>
          <p:cNvPr id="13" name="Rectangle 12"/>
          <p:cNvSpPr/>
          <p:nvPr/>
        </p:nvSpPr>
        <p:spPr>
          <a:xfrm>
            <a:off x="612729" y="6550223"/>
            <a:ext cx="2538259" cy="307777"/>
          </a:xfrm>
          <a:prstGeom prst="rect">
            <a:avLst/>
          </a:prstGeom>
        </p:spPr>
        <p:txBody>
          <a:bodyPr wrap="none">
            <a:spAutoFit/>
          </a:bodyPr>
          <a:lstStyle/>
          <a:p>
            <a:r>
              <a:rPr lang="en-US" sz="1400" dirty="0">
                <a:solidFill>
                  <a:srgbClr val="000000"/>
                </a:solidFill>
                <a:latin typeface="+mn-lt"/>
              </a:rPr>
              <a:t>Results slides </a:t>
            </a:r>
            <a:r>
              <a:rPr lang="en-US" sz="1400" dirty="0" err="1">
                <a:solidFill>
                  <a:srgbClr val="000000"/>
                </a:solidFill>
                <a:latin typeface="+mn-lt"/>
              </a:rPr>
              <a:t>credit:Jun-Yan</a:t>
            </a:r>
            <a:r>
              <a:rPr lang="en-US" sz="1400" dirty="0">
                <a:solidFill>
                  <a:srgbClr val="000000"/>
                </a:solidFill>
                <a:latin typeface="+mn-lt"/>
              </a:rPr>
              <a:t> Zhu</a:t>
            </a:r>
            <a:endParaRPr lang="en-US" sz="1400" dirty="0">
              <a:latin typeface="+mn-lt"/>
            </a:endParaRPr>
          </a:p>
        </p:txBody>
      </p:sp>
    </p:spTree>
    <p:extLst>
      <p:ext uri="{BB962C8B-B14F-4D97-AF65-F5344CB8AC3E}">
        <p14:creationId xmlns:p14="http://schemas.microsoft.com/office/powerpoint/2010/main" val="76177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1" nodeType="clickEffect">
                                  <p:stCondLst>
                                    <p:cond delay="0"/>
                                  </p:stCondLst>
                                  <p:childTnLst>
                                    <p:animMotion origin="layout" path="M -1.90972E-6 -3.88889E-6 L 0.30122 -0.31192 " pathEditMode="relative" rAng="0" ptsTypes="AA">
                                      <p:cBhvr>
                                        <p:cTn id="16" dur="1000" fill="hold"/>
                                        <p:tgtEl>
                                          <p:spTgt spid="15"/>
                                        </p:tgtEl>
                                        <p:attrNameLst>
                                          <p:attrName>ppt_x</p:attrName>
                                          <p:attrName>ppt_y</p:attrName>
                                        </p:attrNameLst>
                                      </p:cBhvr>
                                      <p:rCtr x="15061" y="-15606"/>
                                    </p:animMotion>
                                  </p:childTnLst>
                                </p:cTn>
                              </p:par>
                              <p:par>
                                <p:cTn id="17" presetID="42" presetClass="path" presetSubtype="0" accel="50000" decel="50000" fill="hold" grpId="1" nodeType="withEffect">
                                  <p:stCondLst>
                                    <p:cond delay="0"/>
                                  </p:stCondLst>
                                  <p:childTnLst>
                                    <p:animMotion origin="layout" path="M 1.14583E-6 -3.88889E-6 L 0.73622 -0.31192 " pathEditMode="relative" rAng="0" ptsTypes="AA">
                                      <p:cBhvr>
                                        <p:cTn id="18" dur="1000" fill="hold"/>
                                        <p:tgtEl>
                                          <p:spTgt spid="19"/>
                                        </p:tgtEl>
                                        <p:attrNameLst>
                                          <p:attrName>ppt_x</p:attrName>
                                          <p:attrName>ppt_y</p:attrName>
                                        </p:attrNameLst>
                                      </p:cBhvr>
                                      <p:rCtr x="36806" y="-15606"/>
                                    </p:animMotion>
                                  </p:childTnLst>
                                </p:cTn>
                              </p:par>
                              <p:par>
                                <p:cTn id="19" presetID="42" presetClass="path" presetSubtype="0" accel="50000" decel="50000" fill="hold" grpId="1" nodeType="withEffect">
                                  <p:stCondLst>
                                    <p:cond delay="0"/>
                                  </p:stCondLst>
                                  <p:childTnLst>
                                    <p:animMotion origin="layout" path="M 1.66667E-6 -1.04938E-6 L 0.30241 0.19908 " pathEditMode="relative" rAng="0" ptsTypes="AA">
                                      <p:cBhvr>
                                        <p:cTn id="20" dur="1000" fill="hold"/>
                                        <p:tgtEl>
                                          <p:spTgt spid="20"/>
                                        </p:tgtEl>
                                        <p:attrNameLst>
                                          <p:attrName>ppt_x</p:attrName>
                                          <p:attrName>ppt_y</p:attrName>
                                        </p:attrNameLst>
                                      </p:cBhvr>
                                      <p:rCtr x="15115" y="9954"/>
                                    </p:animMotion>
                                  </p:childTnLst>
                                </p:cTn>
                              </p:par>
                              <p:par>
                                <p:cTn id="21" presetID="42" presetClass="path" presetSubtype="0" accel="50000" decel="50000" fill="hold" grpId="1" nodeType="withEffect">
                                  <p:stCondLst>
                                    <p:cond delay="0"/>
                                  </p:stCondLst>
                                  <p:childTnLst>
                                    <p:animMotion origin="layout" path="M 1.14583E-6 -1.04938E-6 L 0.72645 0.19908 " pathEditMode="relative" rAng="0" ptsTypes="AA">
                                      <p:cBhvr>
                                        <p:cTn id="22" dur="1000" fill="hold"/>
                                        <p:tgtEl>
                                          <p:spTgt spid="21"/>
                                        </p:tgtEl>
                                        <p:attrNameLst>
                                          <p:attrName>ppt_x</p:attrName>
                                          <p:attrName>ppt_y</p:attrName>
                                        </p:attrNameLst>
                                      </p:cBhvr>
                                      <p:rCtr x="36317" y="995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9" grpId="0"/>
      <p:bldP spid="19" grpId="1"/>
      <p:bldP spid="20" grpId="0"/>
      <p:bldP spid="20" grpId="1"/>
      <p:bldP spid="21" grpId="0"/>
      <p:bldP spid="21"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Automatically Detecting CG</a:t>
            </a:r>
          </a:p>
        </p:txBody>
      </p:sp>
      <p:sp>
        <p:nvSpPr>
          <p:cNvPr id="3" name="Content Placeholder 2"/>
          <p:cNvSpPr>
            <a:spLocks noGrp="1"/>
          </p:cNvSpPr>
          <p:nvPr>
            <p:ph idx="1"/>
          </p:nvPr>
        </p:nvSpPr>
        <p:spPr>
          <a:xfrm>
            <a:off x="609600" y="990600"/>
            <a:ext cx="8458200" cy="5135563"/>
          </a:xfrm>
        </p:spPr>
        <p:txBody>
          <a:bodyPr>
            <a:normAutofit fontScale="92500"/>
          </a:bodyPr>
          <a:lstStyle/>
          <a:p>
            <a:r>
              <a:rPr lang="en-US" dirty="0"/>
              <a:t>Sketch of approach</a:t>
            </a:r>
          </a:p>
          <a:p>
            <a:pPr lvl="1"/>
            <a:r>
              <a:rPr lang="en-US" dirty="0"/>
              <a:t>Intuition: natural images have predictable statistics (e.g., power law for frequency); CG images may have different statistics due to difficulty in creating detail</a:t>
            </a:r>
          </a:p>
          <a:p>
            <a:pPr lvl="1"/>
            <a:r>
              <a:rPr lang="en-US" dirty="0"/>
              <a:t>Decompose the image into wavelet coefficients and compute statistics of these coefficients</a:t>
            </a:r>
          </a:p>
          <a:p>
            <a:pPr lvl="1"/>
            <a:r>
              <a:rPr lang="en-US" dirty="0"/>
              <a:t>Train a classifier to distinguish between CG and Real based on these features</a:t>
            </a:r>
          </a:p>
          <a:p>
            <a:pPr lvl="2"/>
            <a:r>
              <a:rPr lang="en-US" dirty="0"/>
              <a:t>Train RBF SVM with 32,000 real images and 4,800 fake images</a:t>
            </a:r>
          </a:p>
          <a:p>
            <a:pPr lvl="2"/>
            <a:r>
              <a:rPr lang="en-US" dirty="0"/>
              <a:t>Real images from </a:t>
            </a:r>
            <a:r>
              <a:rPr lang="en-US" dirty="0">
                <a:hlinkClick r:id="rId2"/>
              </a:rPr>
              <a:t>http://www.freefoto.com</a:t>
            </a:r>
            <a:endParaRPr lang="en-US" dirty="0"/>
          </a:p>
          <a:p>
            <a:pPr lvl="2"/>
            <a:r>
              <a:rPr lang="en-US" dirty="0"/>
              <a:t>Fake images from </a:t>
            </a:r>
            <a:r>
              <a:rPr lang="en-US" dirty="0">
                <a:hlinkClick r:id="rId3"/>
              </a:rPr>
              <a:t>http://www.raph.com</a:t>
            </a:r>
            <a:r>
              <a:rPr lang="en-US" dirty="0"/>
              <a:t> and </a:t>
            </a:r>
            <a:r>
              <a:rPr lang="en-US" dirty="0">
                <a:hlinkClick r:id="rId4"/>
              </a:rPr>
              <a:t>http://www.irtc.org/irtc/</a:t>
            </a:r>
            <a:endParaRPr lang="en-US" dirty="0"/>
          </a:p>
        </p:txBody>
      </p:sp>
      <p:sp>
        <p:nvSpPr>
          <p:cNvPr id="4" name="TextBox 3"/>
          <p:cNvSpPr txBox="1"/>
          <p:nvPr/>
        </p:nvSpPr>
        <p:spPr>
          <a:xfrm>
            <a:off x="1524001" y="6324600"/>
            <a:ext cx="5656741" cy="369332"/>
          </a:xfrm>
          <a:prstGeom prst="rect">
            <a:avLst/>
          </a:prstGeom>
          <a:noFill/>
        </p:spPr>
        <p:txBody>
          <a:bodyPr wrap="none" rtlCol="0">
            <a:spAutoFit/>
          </a:bodyPr>
          <a:lstStyle/>
          <a:p>
            <a:r>
              <a:rPr lang="en-US" dirty="0" err="1"/>
              <a:t>Lyu</a:t>
            </a:r>
            <a:r>
              <a:rPr lang="en-US" dirty="0"/>
              <a:t> and </a:t>
            </a:r>
            <a:r>
              <a:rPr lang="en-US" dirty="0" err="1"/>
              <a:t>Farid</a:t>
            </a:r>
            <a:r>
              <a:rPr lang="en-US" dirty="0"/>
              <a:t> 2005: “How Realistic is Photorealistic?”</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3482" y="471493"/>
            <a:ext cx="2147662" cy="1381144"/>
          </a:xfrm>
          <a:prstGeom prst="rect">
            <a:avLst/>
          </a:prstGeom>
          <a:ln w="12700">
            <a:solidFill>
              <a:srgbClr val="000000"/>
            </a:solidFill>
            <a:miter lim="400000"/>
          </a:ln>
        </p:spPr>
      </p:pic>
      <p:sp>
        <p:nvSpPr>
          <p:cNvPr id="13" name="TextBox 12"/>
          <p:cNvSpPr txBox="1"/>
          <p:nvPr/>
        </p:nvSpPr>
        <p:spPr>
          <a:xfrm>
            <a:off x="7859596" y="31423"/>
            <a:ext cx="1355436" cy="502766"/>
          </a:xfrm>
          <a:prstGeom prst="rect">
            <a:avLst/>
          </a:prstGeom>
          <a:noFill/>
        </p:spPr>
        <p:txBody>
          <a:bodyPr wrap="none" rtlCol="0">
            <a:spAutoFit/>
          </a:bodyPr>
          <a:lstStyle/>
          <a:p>
            <a:pPr algn="ctr"/>
            <a:r>
              <a:rPr lang="en-US" sz="2667" dirty="0">
                <a:latin typeface="+mj-lt"/>
                <a:cs typeface="Times New Roman" panose="02020603050405020304" pitchFamily="18" charset="0"/>
              </a:rPr>
              <a:t>Cezanne</a:t>
            </a:r>
          </a:p>
        </p:txBody>
      </p:sp>
      <p:pic>
        <p:nvPicPr>
          <p:cNvPr id="19" name="Picture 20" descr="http://kancho.banatao.berkeley.edu:4000/images/style-transfer/cezanne/2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3482" y="2017489"/>
            <a:ext cx="2147662" cy="1381144"/>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 name="Picture 30" descr="http://kancho.banatao.berkeley.edu:4000/images/style-transfer/cezanne/7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3482" y="3563484"/>
            <a:ext cx="2147662" cy="155988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37" name="Group 36"/>
          <p:cNvGrpSpPr/>
          <p:nvPr/>
        </p:nvGrpSpPr>
        <p:grpSpPr>
          <a:xfrm>
            <a:off x="9799238" y="31423"/>
            <a:ext cx="2147662" cy="6637937"/>
            <a:chOff x="11759086" y="37708"/>
            <a:chExt cx="2577194" cy="7965524"/>
          </a:xfrm>
        </p:grpSpPr>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59086" y="565791"/>
              <a:ext cx="2577194" cy="1657373"/>
            </a:xfrm>
            <a:prstGeom prst="rect">
              <a:avLst/>
            </a:prstGeom>
            <a:ln w="12700">
              <a:solidFill>
                <a:srgbClr val="000000"/>
              </a:solidFill>
              <a:miter lim="400000"/>
            </a:ln>
          </p:spPr>
        </p:pic>
        <p:sp>
          <p:nvSpPr>
            <p:cNvPr id="9" name="TextBox 8"/>
            <p:cNvSpPr txBox="1"/>
            <p:nvPr/>
          </p:nvSpPr>
          <p:spPr>
            <a:xfrm>
              <a:off x="12300671" y="37708"/>
              <a:ext cx="1494025" cy="603319"/>
            </a:xfrm>
            <a:prstGeom prst="rect">
              <a:avLst/>
            </a:prstGeom>
            <a:noFill/>
          </p:spPr>
          <p:txBody>
            <a:bodyPr wrap="none" rtlCol="0">
              <a:spAutoFit/>
            </a:bodyPr>
            <a:lstStyle/>
            <a:p>
              <a:pPr algn="ctr"/>
              <a:r>
                <a:rPr lang="en-US" sz="2667" dirty="0">
                  <a:latin typeface="+mj-lt"/>
                  <a:cs typeface="Times New Roman" panose="02020603050405020304" pitchFamily="18" charset="0"/>
                </a:rPr>
                <a:t>Ukiyo-e</a:t>
              </a:r>
            </a:p>
          </p:txBody>
        </p:sp>
        <p:pic>
          <p:nvPicPr>
            <p:cNvPr id="15" name="Picture 18" descr="http://kancho.banatao.berkeley.edu:4000/images/style-transfer/ukiyoe/2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59086" y="2420986"/>
              <a:ext cx="2577194" cy="1657373"/>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28" descr="http://kancho.banatao.berkeley.edu:4000/images/style-transfer/ukiyoe/7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759086" y="4276181"/>
              <a:ext cx="2577194" cy="1871856"/>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Picture 48" descr="http://kancho.banatao.berkeley.edu:4000/images/style-transfer/ukiyoe/1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759086" y="6345859"/>
              <a:ext cx="2577194" cy="1657373"/>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35" name="Group 34"/>
          <p:cNvGrpSpPr/>
          <p:nvPr/>
        </p:nvGrpSpPr>
        <p:grpSpPr>
          <a:xfrm>
            <a:off x="2791972" y="31423"/>
            <a:ext cx="2147662" cy="6637937"/>
            <a:chOff x="3350367" y="37708"/>
            <a:chExt cx="2577194" cy="7965524"/>
          </a:xfrm>
        </p:grpSpPr>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50367" y="565791"/>
              <a:ext cx="2577194" cy="1657373"/>
            </a:xfrm>
            <a:prstGeom prst="rect">
              <a:avLst/>
            </a:prstGeom>
            <a:ln w="12700">
              <a:solidFill>
                <a:srgbClr val="000000"/>
              </a:solidFill>
              <a:miter lim="400000"/>
            </a:ln>
          </p:spPr>
        </p:pic>
        <p:sp>
          <p:nvSpPr>
            <p:cNvPr id="10" name="TextBox 9"/>
            <p:cNvSpPr txBox="1"/>
            <p:nvPr/>
          </p:nvSpPr>
          <p:spPr>
            <a:xfrm>
              <a:off x="3967588" y="37708"/>
              <a:ext cx="1342753" cy="603319"/>
            </a:xfrm>
            <a:prstGeom prst="rect">
              <a:avLst/>
            </a:prstGeom>
            <a:noFill/>
          </p:spPr>
          <p:txBody>
            <a:bodyPr wrap="none" rtlCol="0">
              <a:spAutoFit/>
            </a:bodyPr>
            <a:lstStyle/>
            <a:p>
              <a:pPr algn="ctr"/>
              <a:r>
                <a:rPr lang="en-US" sz="2667" dirty="0">
                  <a:latin typeface="+mj-lt"/>
                  <a:cs typeface="Times New Roman" panose="02020603050405020304" pitchFamily="18" charset="0"/>
                </a:rPr>
                <a:t>Monet</a:t>
              </a:r>
            </a:p>
          </p:txBody>
        </p:sp>
        <p:pic>
          <p:nvPicPr>
            <p:cNvPr id="16" name="Picture 14" descr="http://kancho.banatao.berkeley.edu:4000/images/style-transfer/monet/20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50367" y="2420986"/>
              <a:ext cx="2577194" cy="1657373"/>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 name="Picture 24" descr="http://kancho.banatao.berkeley.edu:4000/images/style-transfer/monet/77.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50367" y="4276181"/>
              <a:ext cx="2577194" cy="1871856"/>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44" descr="http://kancho.banatao.berkeley.edu:4000/images/style-transfer/monet/10.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50367" y="6345859"/>
              <a:ext cx="2577194" cy="1657373"/>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34" name="Group 33"/>
          <p:cNvGrpSpPr/>
          <p:nvPr/>
        </p:nvGrpSpPr>
        <p:grpSpPr>
          <a:xfrm>
            <a:off x="245100" y="31423"/>
            <a:ext cx="2147662" cy="6637937"/>
            <a:chOff x="294120" y="37708"/>
            <a:chExt cx="2577194" cy="7965524"/>
          </a:xfrm>
        </p:grpSpPr>
        <p:pic>
          <p:nvPicPr>
            <p:cNvPr id="4" name="Picture 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4120" y="565791"/>
              <a:ext cx="2577194" cy="1657373"/>
            </a:xfrm>
            <a:prstGeom prst="rect">
              <a:avLst/>
            </a:prstGeom>
            <a:ln w="12700">
              <a:solidFill>
                <a:srgbClr val="000000"/>
              </a:solidFill>
              <a:miter lim="400000"/>
            </a:ln>
          </p:spPr>
        </p:pic>
        <p:sp>
          <p:nvSpPr>
            <p:cNvPr id="11" name="TextBox 10"/>
            <p:cNvSpPr txBox="1"/>
            <p:nvPr/>
          </p:nvSpPr>
          <p:spPr>
            <a:xfrm>
              <a:off x="1023719" y="37708"/>
              <a:ext cx="1117998" cy="603319"/>
            </a:xfrm>
            <a:prstGeom prst="rect">
              <a:avLst/>
            </a:prstGeom>
            <a:noFill/>
          </p:spPr>
          <p:txBody>
            <a:bodyPr wrap="none" rtlCol="0">
              <a:spAutoFit/>
            </a:bodyPr>
            <a:lstStyle/>
            <a:p>
              <a:pPr algn="ctr"/>
              <a:r>
                <a:rPr lang="en-US" sz="2667" dirty="0">
                  <a:latin typeface="+mj-lt"/>
                  <a:cs typeface="Times New Roman" panose="02020603050405020304" pitchFamily="18" charset="0"/>
                </a:rPr>
                <a:t>Input</a:t>
              </a:r>
              <a:r>
                <a:rPr lang="en-US" sz="1667" dirty="0">
                  <a:latin typeface="Times New Roman" panose="02020603050405020304" pitchFamily="18" charset="0"/>
                  <a:cs typeface="Times New Roman" panose="02020603050405020304" pitchFamily="18" charset="0"/>
                </a:rPr>
                <a:t>	</a:t>
              </a:r>
            </a:p>
          </p:txBody>
        </p:sp>
        <p:pic>
          <p:nvPicPr>
            <p:cNvPr id="17" name="Picture 12" descr="http://kancho.banatao.berkeley.edu:4000/images/style-transfer/original/201.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94120" y="2420986"/>
              <a:ext cx="2577194" cy="1657373"/>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22" descr="http://kancho.banatao.berkeley.edu:4000/images/style-transfer/original/77.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4120" y="4276181"/>
              <a:ext cx="2577194" cy="1871856"/>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9" name="Picture 42" descr="http://kancho.banatao.berkeley.edu:4000/images/style-transfer/original/10.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4120" y="6345859"/>
              <a:ext cx="2577194" cy="1657373"/>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36" name="Group 35"/>
          <p:cNvGrpSpPr/>
          <p:nvPr/>
        </p:nvGrpSpPr>
        <p:grpSpPr>
          <a:xfrm>
            <a:off x="5127727" y="31423"/>
            <a:ext cx="2147662" cy="6637937"/>
            <a:chOff x="6153273" y="37708"/>
            <a:chExt cx="2577194" cy="7965524"/>
          </a:xfrm>
        </p:grpSpPr>
        <p:pic>
          <p:nvPicPr>
            <p:cNvPr id="5" name="Picture 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153273" y="565791"/>
              <a:ext cx="2577194" cy="1657373"/>
            </a:xfrm>
            <a:prstGeom prst="rect">
              <a:avLst/>
            </a:prstGeom>
            <a:ln w="12700">
              <a:solidFill>
                <a:srgbClr val="000000"/>
              </a:solidFill>
              <a:miter lim="400000"/>
            </a:ln>
          </p:spPr>
        </p:pic>
        <p:sp>
          <p:nvSpPr>
            <p:cNvPr id="12" name="TextBox 11"/>
            <p:cNvSpPr txBox="1"/>
            <p:nvPr/>
          </p:nvSpPr>
          <p:spPr>
            <a:xfrm>
              <a:off x="6531698" y="37708"/>
              <a:ext cx="1820345" cy="603319"/>
            </a:xfrm>
            <a:prstGeom prst="rect">
              <a:avLst/>
            </a:prstGeom>
            <a:noFill/>
          </p:spPr>
          <p:txBody>
            <a:bodyPr wrap="none" rtlCol="0">
              <a:spAutoFit/>
            </a:bodyPr>
            <a:lstStyle/>
            <a:p>
              <a:pPr algn="ctr"/>
              <a:r>
                <a:rPr lang="en-US" sz="2667" dirty="0">
                  <a:latin typeface="+mj-lt"/>
                  <a:cs typeface="Times New Roman" panose="02020603050405020304" pitchFamily="18" charset="0"/>
                </a:rPr>
                <a:t>Van Gogh</a:t>
              </a:r>
            </a:p>
          </p:txBody>
        </p:sp>
        <p:pic>
          <p:nvPicPr>
            <p:cNvPr id="18" name="Picture 16" descr="http://kancho.banatao.berkeley.edu:4000/images/style-transfer/vangogh/201.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153273" y="2420986"/>
              <a:ext cx="2577194" cy="1657373"/>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 name="Picture 26" descr="http://kancho.banatao.berkeley.edu:4000/images/style-transfer/vangogh/77.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153273" y="4276181"/>
              <a:ext cx="2577194" cy="1871856"/>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 name="Picture 46" descr="http://kancho.banatao.berkeley.edu:4000/images/style-transfer/vangogh/10.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153273" y="6345859"/>
              <a:ext cx="2577194" cy="1657373"/>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31" name="Picture 50" descr="http://kancho.banatao.berkeley.edu:4000/images/style-transfer/cezanne/10.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463482" y="5288216"/>
            <a:ext cx="2147662" cy="1381144"/>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33" name="Straight Connector 32"/>
          <p:cNvCxnSpPr/>
          <p:nvPr/>
        </p:nvCxnSpPr>
        <p:spPr>
          <a:xfrm>
            <a:off x="2588877" y="309850"/>
            <a:ext cx="0" cy="6553200"/>
          </a:xfrm>
          <a:prstGeom prst="line">
            <a:avLst/>
          </a:prstGeom>
          <a:ln w="762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031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r>
                  <a:rPr lang="en-US" altLang="zh-CN" dirty="0"/>
                  <a:t>Monet’s</a:t>
                </a:r>
                <a:r>
                  <a:rPr lang="zh-CN" altLang="en-US" dirty="0"/>
                  <a:t> </a:t>
                </a:r>
                <a:r>
                  <a:rPr lang="en-US" altLang="zh-CN" dirty="0"/>
                  <a:t>paintings</a:t>
                </a:r>
                <a:r>
                  <a:rPr lang="zh-CN" altLang="en-US" dirty="0"/>
                  <a:t> </a:t>
                </a:r>
                <a14:m>
                  <m:oMath xmlns:m="http://schemas.openxmlformats.org/officeDocument/2006/math">
                    <m:r>
                      <a:rPr lang="en-US" altLang="zh-CN" b="0" i="1" smtClean="0">
                        <a:latin typeface="Cambria Math" charset="0"/>
                      </a:rPr>
                      <m:t>→</m:t>
                    </m:r>
                  </m:oMath>
                </a14:m>
                <a:r>
                  <a:rPr lang="zh-CN" altLang="en-US" dirty="0"/>
                  <a:t> </a:t>
                </a:r>
                <a:r>
                  <a:rPr lang="en-US" altLang="zh-CN" dirty="0"/>
                  <a:t>photos</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t="-8444" b="-28000"/>
                </a:stretch>
              </a:blipFill>
            </p:spPr>
            <p:txBody>
              <a:bodyPr/>
              <a:lstStyle/>
              <a:p>
                <a:r>
                  <a:rPr lang="en-US">
                    <a:noFill/>
                  </a:rPr>
                  <a:t> </a:t>
                </a:r>
              </a:p>
            </p:txBody>
          </p:sp>
        </mc:Fallback>
      </mc:AlternateContent>
      <p:pic>
        <p:nvPicPr>
          <p:cNvPr id="7" name="pasted-ima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1316" y="1508787"/>
            <a:ext cx="5715000" cy="4668591"/>
          </a:xfrm>
          <a:prstGeom prst="rect">
            <a:avLst/>
          </a:prstGeom>
          <a:ln w="12700">
            <a:solidFill>
              <a:srgbClr val="000000"/>
            </a:solidFill>
            <a:miter lim="400000"/>
          </a:ln>
        </p:spPr>
      </p:pic>
      <p:pic>
        <p:nvPicPr>
          <p:cNvPr id="8" name="pasted-imag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980" y="1508787"/>
            <a:ext cx="5715000" cy="4668591"/>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7831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taesung89.github.io/cyclegan/images/monet-to-photo-512-small-idt/real_A/00367.png"/>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980" y="1694613"/>
            <a:ext cx="5715000" cy="426720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descr="https://taesung89.github.io/cyclegan/images/monet-to-photo-512-small-idt/fake_B/00367.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980" y="1694613"/>
            <a:ext cx="5715000" cy="426720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r>
                  <a:rPr lang="en-US" altLang="zh-CN" dirty="0"/>
                  <a:t>Monet’s</a:t>
                </a:r>
                <a:r>
                  <a:rPr lang="zh-CN" altLang="en-US" dirty="0"/>
                  <a:t> </a:t>
                </a:r>
                <a:r>
                  <a:rPr lang="en-US" altLang="zh-CN" dirty="0"/>
                  <a:t>paintings</a:t>
                </a:r>
                <a:r>
                  <a:rPr lang="zh-CN" altLang="en-US" dirty="0"/>
                  <a:t> </a:t>
                </a:r>
                <a14:m>
                  <m:oMath xmlns:m="http://schemas.openxmlformats.org/officeDocument/2006/math">
                    <m:r>
                      <a:rPr lang="en-US" altLang="zh-CN" b="0" i="1" smtClean="0">
                        <a:latin typeface="Cambria Math" charset="0"/>
                      </a:rPr>
                      <m:t>→</m:t>
                    </m:r>
                  </m:oMath>
                </a14:m>
                <a:r>
                  <a:rPr lang="zh-CN" altLang="en-US" dirty="0"/>
                  <a:t> </a:t>
                </a:r>
                <a:r>
                  <a:rPr lang="en-US" altLang="zh-CN" dirty="0"/>
                  <a:t>photos</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4"/>
                <a:stretch>
                  <a:fillRect t="-8444" b="-28000"/>
                </a:stretch>
              </a:blipFill>
            </p:spPr>
            <p:txBody>
              <a:bodyPr/>
              <a:lstStyle/>
              <a:p>
                <a:r>
                  <a:rPr lang="en-US">
                    <a:noFill/>
                  </a:rPr>
                  <a:t> </a:t>
                </a:r>
              </a:p>
            </p:txBody>
          </p:sp>
        </mc:Fallback>
      </mc:AlternateContent>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4620" y="1694613"/>
            <a:ext cx="5591744" cy="4267200"/>
          </a:xfrm>
          <a:prstGeom prst="rect">
            <a:avLst/>
          </a:prstGeom>
          <a:ln>
            <a:solidFill>
              <a:schemeClr val="tx1"/>
            </a:solidFill>
          </a:ln>
          <a:effectLst>
            <a:outerShdw blurRad="50800" dist="38100" dir="2700000" algn="tl" rotWithShape="0">
              <a:prstClr val="black">
                <a:alpha val="40000"/>
              </a:prstClr>
            </a:outerShdw>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0300" y="1694613"/>
            <a:ext cx="5591744" cy="426720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99458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asted-image.png"/>
          <p:cNvPicPr>
            <a:picLocks noChangeAspect="1"/>
          </p:cNvPicPr>
          <p:nvPr/>
        </p:nvPicPr>
        <p:blipFill>
          <a:blip r:embed="rId3"/>
          <a:stretch>
            <a:fillRect/>
          </a:stretch>
        </p:blipFill>
        <p:spPr>
          <a:xfrm>
            <a:off x="1629642" y="3729034"/>
            <a:ext cx="4107180" cy="2968371"/>
          </a:xfrm>
          <a:prstGeom prst="rect">
            <a:avLst/>
          </a:prstGeom>
          <a:ln w="12700">
            <a:solidFill>
              <a:srgbClr val="000000"/>
            </a:solidFill>
            <a:miter lim="400000"/>
          </a:ln>
        </p:spPr>
      </p:pic>
      <p:pic>
        <p:nvPicPr>
          <p:cNvPr id="16" name="pasted-image.png"/>
          <p:cNvPicPr>
            <a:picLocks noChangeAspect="1"/>
          </p:cNvPicPr>
          <p:nvPr/>
        </p:nvPicPr>
        <p:blipFill>
          <a:blip r:embed="rId4"/>
          <a:stretch>
            <a:fillRect/>
          </a:stretch>
        </p:blipFill>
        <p:spPr>
          <a:xfrm>
            <a:off x="1629642" y="3729034"/>
            <a:ext cx="4107180" cy="2968371"/>
          </a:xfrm>
          <a:prstGeom prst="rect">
            <a:avLst/>
          </a:prstGeom>
          <a:ln w="12700">
            <a:solidFill>
              <a:srgbClr val="000000"/>
            </a:solidFill>
            <a:miter lim="400000"/>
          </a:ln>
        </p:spPr>
      </p:pic>
      <p:pic>
        <p:nvPicPr>
          <p:cNvPr id="7" name="pasted-image.png"/>
          <p:cNvPicPr>
            <a:picLocks noChangeAspect="1"/>
          </p:cNvPicPr>
          <p:nvPr/>
        </p:nvPicPr>
        <p:blipFill>
          <a:blip r:embed="rId5"/>
          <a:stretch>
            <a:fillRect/>
          </a:stretch>
        </p:blipFill>
        <p:spPr>
          <a:xfrm>
            <a:off x="1639247" y="368660"/>
            <a:ext cx="4104289" cy="3246120"/>
          </a:xfrm>
          <a:prstGeom prst="rect">
            <a:avLst/>
          </a:prstGeom>
          <a:ln w="12700">
            <a:solidFill>
              <a:srgbClr val="000000"/>
            </a:solidFill>
            <a:miter lim="400000"/>
          </a:ln>
        </p:spPr>
      </p:pic>
      <p:pic>
        <p:nvPicPr>
          <p:cNvPr id="12" name="pasted-image.png"/>
          <p:cNvPicPr>
            <a:picLocks noChangeAspect="1"/>
          </p:cNvPicPr>
          <p:nvPr/>
        </p:nvPicPr>
        <p:blipFill>
          <a:blip r:embed="rId6"/>
          <a:stretch>
            <a:fillRect/>
          </a:stretch>
        </p:blipFill>
        <p:spPr>
          <a:xfrm>
            <a:off x="1639247" y="368660"/>
            <a:ext cx="4104289" cy="3246120"/>
          </a:xfrm>
          <a:prstGeom prst="rect">
            <a:avLst/>
          </a:prstGeom>
          <a:ln w="12700">
            <a:solidFill>
              <a:srgbClr val="000000"/>
            </a:solidFill>
            <a:miter lim="400000"/>
          </a:ln>
        </p:spPr>
      </p:pic>
      <p:pic>
        <p:nvPicPr>
          <p:cNvPr id="10" name="Picture 26" descr="http://people.eecs.berkeley.edu/~taesung_park/up2p_results/summer2winter_yosemite/summer2winter_yosemite_256_final/latest_test/images/real_A/2012-05-17%2013:40:4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59727" y="366392"/>
            <a:ext cx="4876135" cy="3242628"/>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28" descr="http://people.eecs.berkeley.edu/~taesung_park/up2p_results/summer2winter_yosemite/summer2winter_yosemite_256_final/latest_test/images/fake_B/2012-05-17%2013:40:4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59727" y="366392"/>
            <a:ext cx="4876134" cy="3242628"/>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14" descr="http://people.eecs.berkeley.edu/~taesung_park/up2p_results/summer2winter_yosemite/summer2winter_yosemite_256_final/latest_test/images/real_B/2014-07-19%2016:10:1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59727" y="3729034"/>
            <a:ext cx="4876800" cy="2968371"/>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16" descr="http://people.eecs.berkeley.edu/~taesung_park/up2p_results/summer2winter_yosemite/summer2winter_yosemite_256_final/latest_test/images/fake_A/2014-07-19%2016:10:1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60393" y="3729034"/>
            <a:ext cx="4876134" cy="2968371"/>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637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5" name="pasted-ima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6533" y="1363954"/>
            <a:ext cx="4956047" cy="4130093"/>
          </a:xfrm>
          <a:prstGeom prst="rect">
            <a:avLst/>
          </a:prstGeom>
          <a:ln w="12700">
            <a:solidFill>
              <a:srgbClr val="000000"/>
            </a:solidFill>
            <a:miter lim="400000"/>
          </a:ln>
        </p:spPr>
      </p:pic>
      <p:pic>
        <p:nvPicPr>
          <p:cNvPr id="4236" name="pasted-imag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6533" y="1363954"/>
            <a:ext cx="4956047" cy="4130093"/>
          </a:xfrm>
          <a:prstGeom prst="rect">
            <a:avLst/>
          </a:prstGeom>
          <a:ln w="12700">
            <a:solidFill>
              <a:srgbClr val="000000"/>
            </a:solidFill>
            <a:miter lim="400000"/>
          </a:ln>
        </p:spPr>
      </p:pic>
      <p:pic>
        <p:nvPicPr>
          <p:cNvPr id="4237" name="pasted-imag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725" y="1361920"/>
            <a:ext cx="4960928" cy="4134161"/>
          </a:xfrm>
          <a:prstGeom prst="rect">
            <a:avLst/>
          </a:prstGeom>
          <a:ln w="12700">
            <a:miter lim="400000"/>
          </a:ln>
        </p:spPr>
      </p:pic>
      <p:pic>
        <p:nvPicPr>
          <p:cNvPr id="4238" name="pasted-imag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725" y="1361920"/>
            <a:ext cx="4960928" cy="4134161"/>
          </a:xfrm>
          <a:prstGeom prst="rect">
            <a:avLst/>
          </a:prstGeom>
          <a:ln w="12700">
            <a:miter lim="400000"/>
          </a:ln>
        </p:spPr>
      </p:pic>
    </p:spTree>
    <p:extLst>
      <p:ext uri="{BB962C8B-B14F-4D97-AF65-F5344CB8AC3E}">
        <p14:creationId xmlns:p14="http://schemas.microsoft.com/office/powerpoint/2010/main" val="3865293980"/>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38"/>
                                        </p:tgtEl>
                                        <p:attrNameLst>
                                          <p:attrName>style.visibility</p:attrName>
                                        </p:attrNameLst>
                                      </p:cBhvr>
                                      <p:to>
                                        <p:strVal val="visible"/>
                                      </p:to>
                                    </p:set>
                                    <p:animEffect transition="in" filter="fade">
                                      <p:cBhvr>
                                        <p:cTn id="7" dur="500"/>
                                        <p:tgtEl>
                                          <p:spTgt spid="423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p:tmAbs val="0"/>
                                  </p:iterate>
                                  <p:childTnLst>
                                    <p:set>
                                      <p:cBhvr>
                                        <p:cTn id="11" fill="hold"/>
                                        <p:tgtEl>
                                          <p:spTgt spid="423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236"/>
                                        </p:tgtEl>
                                        <p:attrNameLst>
                                          <p:attrName>style.visibility</p:attrName>
                                        </p:attrNameLst>
                                      </p:cBhvr>
                                      <p:to>
                                        <p:strVal val="visible"/>
                                      </p:to>
                                    </p:set>
                                    <p:animEffect transition="in" filter="fade">
                                      <p:cBhvr>
                                        <p:cTn id="16" dur="500"/>
                                        <p:tgtEl>
                                          <p:spTgt spid="4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5" grpId="0" animBg="1" advAuto="0"/>
      <p:bldP spid="4236" grpId="0" animBg="1" advAuto="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5" name="pasted-image.png"/>
          <p:cNvPicPr>
            <a:picLocks noChangeAspect="1"/>
          </p:cNvPicPr>
          <p:nvPr/>
        </p:nvPicPr>
        <p:blipFill>
          <a:blip r:embed="rId2"/>
          <a:stretch>
            <a:fillRect/>
          </a:stretch>
        </p:blipFill>
        <p:spPr>
          <a:xfrm>
            <a:off x="6388011" y="950976"/>
            <a:ext cx="4956047" cy="4956048"/>
          </a:xfrm>
          <a:prstGeom prst="rect">
            <a:avLst/>
          </a:prstGeom>
          <a:ln w="12700">
            <a:solidFill>
              <a:srgbClr val="000000"/>
            </a:solidFill>
            <a:miter lim="400000"/>
          </a:ln>
        </p:spPr>
      </p:pic>
      <p:pic>
        <p:nvPicPr>
          <p:cNvPr id="4236" name="pasted-image.png"/>
          <p:cNvPicPr>
            <a:picLocks noChangeAspect="1"/>
          </p:cNvPicPr>
          <p:nvPr/>
        </p:nvPicPr>
        <p:blipFill>
          <a:blip r:embed="rId3"/>
          <a:stretch>
            <a:fillRect/>
          </a:stretch>
        </p:blipFill>
        <p:spPr>
          <a:xfrm>
            <a:off x="6388011" y="950976"/>
            <a:ext cx="4956047" cy="4956048"/>
          </a:xfrm>
          <a:prstGeom prst="rect">
            <a:avLst/>
          </a:prstGeom>
          <a:ln w="12700">
            <a:solidFill>
              <a:srgbClr val="000000"/>
            </a:solidFill>
            <a:miter lim="400000"/>
          </a:ln>
        </p:spPr>
      </p:pic>
      <p:pic>
        <p:nvPicPr>
          <p:cNvPr id="4237" name="pasted-imag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725" y="948536"/>
            <a:ext cx="4960928" cy="4960928"/>
          </a:xfrm>
          <a:prstGeom prst="rect">
            <a:avLst/>
          </a:prstGeom>
          <a:ln w="12700">
            <a:miter lim="400000"/>
          </a:ln>
        </p:spPr>
      </p:pic>
      <p:pic>
        <p:nvPicPr>
          <p:cNvPr id="4238" name="pasted-imag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725" y="948536"/>
            <a:ext cx="4960928" cy="4960928"/>
          </a:xfrm>
          <a:prstGeom prst="rect">
            <a:avLst/>
          </a:prstGeom>
          <a:ln w="12700">
            <a:miter lim="400000"/>
          </a:ln>
        </p:spPr>
      </p:pic>
    </p:spTree>
    <p:extLst>
      <p:ext uri="{BB962C8B-B14F-4D97-AF65-F5344CB8AC3E}">
        <p14:creationId xmlns:p14="http://schemas.microsoft.com/office/powerpoint/2010/main" val="1564491448"/>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38"/>
                                        </p:tgtEl>
                                        <p:attrNameLst>
                                          <p:attrName>style.visibility</p:attrName>
                                        </p:attrNameLst>
                                      </p:cBhvr>
                                      <p:to>
                                        <p:strVal val="visible"/>
                                      </p:to>
                                    </p:set>
                                    <p:animEffect transition="in" filter="fade">
                                      <p:cBhvr>
                                        <p:cTn id="7" dur="500"/>
                                        <p:tgtEl>
                                          <p:spTgt spid="423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p:tmAbs val="0"/>
                                  </p:iterate>
                                  <p:childTnLst>
                                    <p:set>
                                      <p:cBhvr>
                                        <p:cTn id="11" fill="hold"/>
                                        <p:tgtEl>
                                          <p:spTgt spid="423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236"/>
                                        </p:tgtEl>
                                        <p:attrNameLst>
                                          <p:attrName>style.visibility</p:attrName>
                                        </p:attrNameLst>
                                      </p:cBhvr>
                                      <p:to>
                                        <p:strVal val="visible"/>
                                      </p:to>
                                    </p:set>
                                    <p:animEffect transition="in" filter="fade">
                                      <p:cBhvr>
                                        <p:cTn id="16" dur="500"/>
                                        <p:tgtEl>
                                          <p:spTgt spid="4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5" grpId="0" animBg="1" advAuto="0"/>
      <p:bldP spid="4236" grpId="0" animBg="1" advAuto="0"/>
      <p:bldP spid="4238" grpId="0" animBg="1" advAuto="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a:t>CycleGAN</a:t>
            </a:r>
            <a:r>
              <a:rPr lang="en-US" dirty="0"/>
              <a:t> Horse -&gt; Zebra</a:t>
            </a:r>
          </a:p>
        </p:txBody>
      </p:sp>
      <p:sp>
        <p:nvSpPr>
          <p:cNvPr id="5" name="Content Placeholder 4"/>
          <p:cNvSpPr>
            <a:spLocks noGrp="1"/>
          </p:cNvSpPr>
          <p:nvPr>
            <p:ph idx="1"/>
          </p:nvPr>
        </p:nvSpPr>
        <p:spPr>
          <a:xfrm>
            <a:off x="1981200" y="3276600"/>
            <a:ext cx="5638800" cy="5135563"/>
          </a:xfrm>
        </p:spPr>
        <p:txBody>
          <a:bodyPr/>
          <a:lstStyle/>
          <a:p>
            <a:pPr marL="0" indent="0">
              <a:buNone/>
            </a:pPr>
            <a:r>
              <a:rPr lang="en-US" dirty="0">
                <a:hlinkClick r:id="rId2"/>
              </a:rPr>
              <a:t>https://youtu.be/9reHvktowLY</a:t>
            </a:r>
            <a:endParaRPr lang="en-US" dirty="0"/>
          </a:p>
          <a:p>
            <a:pPr marL="0" indent="0">
              <a:buNone/>
            </a:pPr>
            <a:endParaRPr lang="en-US" dirty="0"/>
          </a:p>
        </p:txBody>
      </p:sp>
    </p:spTree>
    <p:extLst>
      <p:ext uri="{BB962C8B-B14F-4D97-AF65-F5344CB8AC3E}">
        <p14:creationId xmlns:p14="http://schemas.microsoft.com/office/powerpoint/2010/main" val="42884140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r="50676"/>
          <a:stretch/>
        </p:blipFill>
        <p:spPr>
          <a:xfrm>
            <a:off x="215347" y="200512"/>
            <a:ext cx="4380487" cy="6660740"/>
          </a:xfrm>
          <a:prstGeom prst="rect">
            <a:avLst/>
          </a:prstGeom>
        </p:spPr>
      </p:pic>
    </p:spTree>
    <p:extLst>
      <p:ext uri="{BB962C8B-B14F-4D97-AF65-F5344CB8AC3E}">
        <p14:creationId xmlns:p14="http://schemas.microsoft.com/office/powerpoint/2010/main" val="37008302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5347" y="200512"/>
            <a:ext cx="8880987" cy="6660740"/>
          </a:xfrm>
          <a:prstGeom prst="rect">
            <a:avLst/>
          </a:prstGeom>
        </p:spPr>
      </p:pic>
    </p:spTree>
    <p:extLst>
      <p:ext uri="{BB962C8B-B14F-4D97-AF65-F5344CB8AC3E}">
        <p14:creationId xmlns:p14="http://schemas.microsoft.com/office/powerpoint/2010/main" val="30935109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609600"/>
            <a:ext cx="10003172" cy="5715000"/>
          </a:xfrm>
          <a:prstGeom prst="rect">
            <a:avLst/>
          </a:prstGeom>
        </p:spPr>
      </p:pic>
      <p:sp>
        <p:nvSpPr>
          <p:cNvPr id="6" name="TextBox 5"/>
          <p:cNvSpPr txBox="1"/>
          <p:nvPr/>
        </p:nvSpPr>
        <p:spPr>
          <a:xfrm>
            <a:off x="4267200" y="1143000"/>
            <a:ext cx="1061509" cy="307777"/>
          </a:xfrm>
          <a:prstGeom prst="rect">
            <a:avLst/>
          </a:prstGeom>
          <a:noFill/>
        </p:spPr>
        <p:txBody>
          <a:bodyPr wrap="none" rtlCol="0">
            <a:spAutoFit/>
          </a:bodyPr>
          <a:lstStyle/>
          <a:p>
            <a:r>
              <a:rPr lang="en-US" sz="1400" dirty="0"/>
              <a:t>ICCV 2019</a:t>
            </a:r>
          </a:p>
        </p:txBody>
      </p:sp>
    </p:spTree>
    <p:extLst>
      <p:ext uri="{BB962C8B-B14F-4D97-AF65-F5344CB8AC3E}">
        <p14:creationId xmlns:p14="http://schemas.microsoft.com/office/powerpoint/2010/main" val="3260820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sp>
        <p:nvSpPr>
          <p:cNvPr id="3" name="Content Placeholder 2"/>
          <p:cNvSpPr>
            <a:spLocks noGrp="1"/>
          </p:cNvSpPr>
          <p:nvPr>
            <p:ph idx="1"/>
          </p:nvPr>
        </p:nvSpPr>
        <p:spPr/>
        <p:txBody>
          <a:bodyPr/>
          <a:lstStyle/>
          <a:p>
            <a:r>
              <a:rPr lang="en-US" dirty="0"/>
              <a:t>98.8% test accuracy on real images</a:t>
            </a:r>
          </a:p>
          <a:p>
            <a:r>
              <a:rPr lang="en-US" dirty="0"/>
              <a:t>66.8% test accuracy on fake images</a:t>
            </a:r>
          </a:p>
          <a:p>
            <a:r>
              <a:rPr lang="en-US" dirty="0"/>
              <a:t>10/14 on fakeorfoto.com</a:t>
            </a:r>
          </a:p>
          <a:p>
            <a:endParaRPr lang="en-US" dirty="0"/>
          </a:p>
          <a:p>
            <a:endParaRPr lang="en-US" dirty="0"/>
          </a:p>
          <a:p>
            <a:endParaRPr lang="en-US" dirty="0"/>
          </a:p>
        </p:txBody>
      </p:sp>
      <p:sp>
        <p:nvSpPr>
          <p:cNvPr id="4" name="TextBox 3"/>
          <p:cNvSpPr txBox="1"/>
          <p:nvPr/>
        </p:nvSpPr>
        <p:spPr>
          <a:xfrm>
            <a:off x="1524001" y="6324600"/>
            <a:ext cx="5656741" cy="369332"/>
          </a:xfrm>
          <a:prstGeom prst="rect">
            <a:avLst/>
          </a:prstGeom>
          <a:noFill/>
        </p:spPr>
        <p:txBody>
          <a:bodyPr wrap="none" rtlCol="0">
            <a:spAutoFit/>
          </a:bodyPr>
          <a:lstStyle/>
          <a:p>
            <a:r>
              <a:rPr lang="en-US" dirty="0" err="1"/>
              <a:t>Lyu</a:t>
            </a:r>
            <a:r>
              <a:rPr lang="en-US" dirty="0"/>
              <a:t> and </a:t>
            </a:r>
            <a:r>
              <a:rPr lang="en-US" dirty="0" err="1"/>
              <a:t>Farid</a:t>
            </a:r>
            <a:r>
              <a:rPr lang="en-US" dirty="0"/>
              <a:t> 2005: “How Realistic is Photorealistic?”</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Everybody Dance Now</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10769" y="1143001"/>
            <a:ext cx="9351430" cy="4191000"/>
          </a:xfrm>
          <a:prstGeom prst="rect">
            <a:avLst/>
          </a:prstGeom>
        </p:spPr>
      </p:pic>
      <p:sp>
        <p:nvSpPr>
          <p:cNvPr id="5" name="TextBox 4"/>
          <p:cNvSpPr txBox="1"/>
          <p:nvPr/>
        </p:nvSpPr>
        <p:spPr>
          <a:xfrm>
            <a:off x="4059361" y="2928545"/>
            <a:ext cx="1467068" cy="400110"/>
          </a:xfrm>
          <a:prstGeom prst="rect">
            <a:avLst/>
          </a:prstGeom>
          <a:noFill/>
        </p:spPr>
        <p:txBody>
          <a:bodyPr wrap="none" rtlCol="0">
            <a:spAutoFit/>
          </a:bodyPr>
          <a:lstStyle/>
          <a:p>
            <a:r>
              <a:rPr lang="en-US" sz="2000" dirty="0"/>
              <a:t>Open Pose</a:t>
            </a:r>
          </a:p>
        </p:txBody>
      </p:sp>
      <p:sp>
        <p:nvSpPr>
          <p:cNvPr id="6" name="TextBox 5"/>
          <p:cNvSpPr txBox="1"/>
          <p:nvPr/>
        </p:nvSpPr>
        <p:spPr>
          <a:xfrm>
            <a:off x="3737959" y="4191000"/>
            <a:ext cx="2097049" cy="400110"/>
          </a:xfrm>
          <a:prstGeom prst="rect">
            <a:avLst/>
          </a:prstGeom>
          <a:noFill/>
        </p:spPr>
        <p:txBody>
          <a:bodyPr wrap="none" rtlCol="0">
            <a:spAutoFit/>
          </a:bodyPr>
          <a:lstStyle/>
          <a:p>
            <a:r>
              <a:rPr lang="en-US" sz="2000" dirty="0"/>
              <a:t>Conditional GAN</a:t>
            </a:r>
          </a:p>
        </p:txBody>
      </p:sp>
    </p:spTree>
    <p:extLst>
      <p:ext uri="{BB962C8B-B14F-4D97-AF65-F5344CB8AC3E}">
        <p14:creationId xmlns:p14="http://schemas.microsoft.com/office/powerpoint/2010/main" val="358612339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Everybody Dance Now</a:t>
            </a:r>
          </a:p>
        </p:txBody>
      </p:sp>
      <p:sp>
        <p:nvSpPr>
          <p:cNvPr id="6" name="Content Placeholder 5"/>
          <p:cNvSpPr>
            <a:spLocks noGrp="1"/>
          </p:cNvSpPr>
          <p:nvPr>
            <p:ph idx="1"/>
          </p:nvPr>
        </p:nvSpPr>
        <p:spPr>
          <a:xfrm>
            <a:off x="609600" y="5069304"/>
            <a:ext cx="8077200" cy="1636295"/>
          </a:xfrm>
        </p:spPr>
        <p:txBody>
          <a:bodyPr>
            <a:normAutofit fontScale="85000" lnSpcReduction="20000"/>
          </a:bodyPr>
          <a:lstStyle/>
          <a:p>
            <a:r>
              <a:rPr lang="en-US" dirty="0"/>
              <a:t>Optimize a body GAN, face GAN, and temporal smoothness</a:t>
            </a:r>
          </a:p>
          <a:p>
            <a:r>
              <a:rPr lang="en-US" dirty="0"/>
              <a:t>Discriminator conditions on pose and previous image and uses a perceptual distance for loss</a:t>
            </a:r>
          </a:p>
        </p:txBody>
      </p:sp>
      <p:pic>
        <p:nvPicPr>
          <p:cNvPr id="4" name="Picture 3"/>
          <p:cNvPicPr>
            <a:picLocks noChangeAspect="1"/>
          </p:cNvPicPr>
          <p:nvPr/>
        </p:nvPicPr>
        <p:blipFill>
          <a:blip r:embed="rId2"/>
          <a:stretch>
            <a:fillRect/>
          </a:stretch>
        </p:blipFill>
        <p:spPr>
          <a:xfrm>
            <a:off x="228600" y="878305"/>
            <a:ext cx="9121255" cy="4191000"/>
          </a:xfrm>
          <a:prstGeom prst="rect">
            <a:avLst/>
          </a:prstGeom>
        </p:spPr>
      </p:pic>
    </p:spTree>
    <p:extLst>
      <p:ext uri="{BB962C8B-B14F-4D97-AF65-F5344CB8AC3E}">
        <p14:creationId xmlns:p14="http://schemas.microsoft.com/office/powerpoint/2010/main" val="128319679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Everybody Dance Now Video</a:t>
            </a:r>
          </a:p>
        </p:txBody>
      </p:sp>
      <p:sp>
        <p:nvSpPr>
          <p:cNvPr id="3" name="Content Placeholder 2"/>
          <p:cNvSpPr>
            <a:spLocks noGrp="1"/>
          </p:cNvSpPr>
          <p:nvPr>
            <p:ph idx="1"/>
          </p:nvPr>
        </p:nvSpPr>
        <p:spPr/>
        <p:txBody>
          <a:bodyPr/>
          <a:lstStyle/>
          <a:p>
            <a:endParaRPr lang="en-US" dirty="0"/>
          </a:p>
        </p:txBody>
      </p:sp>
      <p:sp>
        <p:nvSpPr>
          <p:cNvPr id="5" name="Rectangle 4"/>
          <p:cNvSpPr/>
          <p:nvPr/>
        </p:nvSpPr>
        <p:spPr>
          <a:xfrm>
            <a:off x="601579" y="2590800"/>
            <a:ext cx="8106130" cy="523220"/>
          </a:xfrm>
          <a:prstGeom prst="rect">
            <a:avLst/>
          </a:prstGeom>
        </p:spPr>
        <p:txBody>
          <a:bodyPr wrap="none">
            <a:spAutoFit/>
          </a:bodyPr>
          <a:lstStyle/>
          <a:p>
            <a:r>
              <a:rPr lang="en-US" sz="2800" dirty="0">
                <a:hlinkClick r:id="rId2"/>
              </a:rPr>
              <a:t>https://www.youtube.com/watch?v=PCBTZh41Ris</a:t>
            </a:r>
            <a:endParaRPr lang="en-US" sz="2800" dirty="0"/>
          </a:p>
        </p:txBody>
      </p:sp>
    </p:spTree>
    <p:extLst>
      <p:ext uri="{BB962C8B-B14F-4D97-AF65-F5344CB8AC3E}">
        <p14:creationId xmlns:p14="http://schemas.microsoft.com/office/powerpoint/2010/main" val="27597235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257A2-D4E8-514B-E624-3EA6C3196A18}"/>
              </a:ext>
            </a:extLst>
          </p:cNvPr>
          <p:cNvSpPr>
            <a:spLocks noGrp="1"/>
          </p:cNvSpPr>
          <p:nvPr>
            <p:ph type="title"/>
          </p:nvPr>
        </p:nvSpPr>
        <p:spPr>
          <a:xfrm>
            <a:off x="84211" y="-38100"/>
            <a:ext cx="10972800" cy="914400"/>
          </a:xfrm>
        </p:spPr>
        <p:txBody>
          <a:bodyPr>
            <a:normAutofit/>
          </a:bodyPr>
          <a:lstStyle/>
          <a:p>
            <a:r>
              <a:rPr lang="en-US" sz="3600" dirty="0" err="1"/>
              <a:t>StyleGAN</a:t>
            </a:r>
            <a:r>
              <a:rPr lang="en-US" sz="3600" dirty="0"/>
              <a:t> (</a:t>
            </a:r>
            <a:r>
              <a:rPr lang="en-US" sz="3600" dirty="0" err="1"/>
              <a:t>Karras</a:t>
            </a:r>
            <a:r>
              <a:rPr lang="en-US" sz="3600" dirty="0"/>
              <a:t> et al. CVPR 2019)</a:t>
            </a:r>
          </a:p>
        </p:txBody>
      </p:sp>
      <p:sp>
        <p:nvSpPr>
          <p:cNvPr id="3" name="Content Placeholder 2">
            <a:extLst>
              <a:ext uri="{FF2B5EF4-FFF2-40B4-BE49-F238E27FC236}">
                <a16:creationId xmlns:a16="http://schemas.microsoft.com/office/drawing/2014/main" id="{8F23F3ED-A099-7CC5-E39F-851FE82807E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8B4C25D-7C49-DE5A-0976-6B227C3D60E7}"/>
              </a:ext>
            </a:extLst>
          </p:cNvPr>
          <p:cNvPicPr>
            <a:picLocks noChangeAspect="1"/>
          </p:cNvPicPr>
          <p:nvPr/>
        </p:nvPicPr>
        <p:blipFill>
          <a:blip r:embed="rId3"/>
          <a:stretch>
            <a:fillRect/>
          </a:stretch>
        </p:blipFill>
        <p:spPr>
          <a:xfrm>
            <a:off x="906389" y="990600"/>
            <a:ext cx="5189611" cy="5833507"/>
          </a:xfrm>
          <a:prstGeom prst="rect">
            <a:avLst/>
          </a:prstGeom>
        </p:spPr>
      </p:pic>
      <p:pic>
        <p:nvPicPr>
          <p:cNvPr id="7" name="Picture 6">
            <a:extLst>
              <a:ext uri="{FF2B5EF4-FFF2-40B4-BE49-F238E27FC236}">
                <a16:creationId xmlns:a16="http://schemas.microsoft.com/office/drawing/2014/main" id="{30F1CEE7-19C8-7EC5-757D-E9390D3B7AEB}"/>
              </a:ext>
            </a:extLst>
          </p:cNvPr>
          <p:cNvPicPr>
            <a:picLocks noChangeAspect="1"/>
          </p:cNvPicPr>
          <p:nvPr/>
        </p:nvPicPr>
        <p:blipFill>
          <a:blip r:embed="rId4"/>
          <a:stretch>
            <a:fillRect/>
          </a:stretch>
        </p:blipFill>
        <p:spPr>
          <a:xfrm>
            <a:off x="7002389" y="0"/>
            <a:ext cx="5189611" cy="6858000"/>
          </a:xfrm>
          <a:prstGeom prst="rect">
            <a:avLst/>
          </a:prstGeom>
        </p:spPr>
      </p:pic>
      <p:pic>
        <p:nvPicPr>
          <p:cNvPr id="9" name="Picture 8">
            <a:extLst>
              <a:ext uri="{FF2B5EF4-FFF2-40B4-BE49-F238E27FC236}">
                <a16:creationId xmlns:a16="http://schemas.microsoft.com/office/drawing/2014/main" id="{0ED89E09-9F28-A575-23AD-89FD5C030F6F}"/>
              </a:ext>
            </a:extLst>
          </p:cNvPr>
          <p:cNvPicPr>
            <a:picLocks noChangeAspect="1"/>
          </p:cNvPicPr>
          <p:nvPr/>
        </p:nvPicPr>
        <p:blipFill>
          <a:blip r:embed="rId5"/>
          <a:stretch>
            <a:fillRect/>
          </a:stretch>
        </p:blipFill>
        <p:spPr>
          <a:xfrm>
            <a:off x="4911651" y="6267450"/>
            <a:ext cx="2962275" cy="590550"/>
          </a:xfrm>
          <a:prstGeom prst="rect">
            <a:avLst/>
          </a:prstGeom>
        </p:spPr>
      </p:pic>
    </p:spTree>
    <p:extLst>
      <p:ext uri="{BB962C8B-B14F-4D97-AF65-F5344CB8AC3E}">
        <p14:creationId xmlns:p14="http://schemas.microsoft.com/office/powerpoint/2010/main" val="5793101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6F0FC-510D-FE10-53D3-24D96316DA6F}"/>
              </a:ext>
            </a:extLst>
          </p:cNvPr>
          <p:cNvSpPr>
            <a:spLocks noGrp="1"/>
          </p:cNvSpPr>
          <p:nvPr>
            <p:ph type="title"/>
          </p:nvPr>
        </p:nvSpPr>
        <p:spPr/>
        <p:txBody>
          <a:bodyPr/>
          <a:lstStyle/>
          <a:p>
            <a:r>
              <a:rPr lang="en-US" dirty="0"/>
              <a:t>Style Mixing</a:t>
            </a:r>
          </a:p>
        </p:txBody>
      </p:sp>
      <p:sp>
        <p:nvSpPr>
          <p:cNvPr id="3" name="Content Placeholder 2">
            <a:extLst>
              <a:ext uri="{FF2B5EF4-FFF2-40B4-BE49-F238E27FC236}">
                <a16:creationId xmlns:a16="http://schemas.microsoft.com/office/drawing/2014/main" id="{A62C9D43-38CC-4940-1E16-E3AB45B9D1E8}"/>
              </a:ext>
            </a:extLst>
          </p:cNvPr>
          <p:cNvSpPr>
            <a:spLocks noGrp="1"/>
          </p:cNvSpPr>
          <p:nvPr>
            <p:ph idx="1"/>
          </p:nvPr>
        </p:nvSpPr>
        <p:spPr>
          <a:xfrm>
            <a:off x="609600" y="990600"/>
            <a:ext cx="5362498" cy="5135563"/>
          </a:xfrm>
        </p:spPr>
        <p:txBody>
          <a:bodyPr/>
          <a:lstStyle/>
          <a:p>
            <a:r>
              <a:rPr lang="en-US" dirty="0"/>
              <a:t>Switch from one latent code to another at a random point in the synthesis network</a:t>
            </a:r>
          </a:p>
        </p:txBody>
      </p:sp>
      <p:pic>
        <p:nvPicPr>
          <p:cNvPr id="5" name="Picture 4">
            <a:extLst>
              <a:ext uri="{FF2B5EF4-FFF2-40B4-BE49-F238E27FC236}">
                <a16:creationId xmlns:a16="http://schemas.microsoft.com/office/drawing/2014/main" id="{170F9182-7320-73CD-9273-F789B8DACFFC}"/>
              </a:ext>
            </a:extLst>
          </p:cNvPr>
          <p:cNvPicPr>
            <a:picLocks noChangeAspect="1"/>
          </p:cNvPicPr>
          <p:nvPr/>
        </p:nvPicPr>
        <p:blipFill>
          <a:blip r:embed="rId2"/>
          <a:stretch>
            <a:fillRect/>
          </a:stretch>
        </p:blipFill>
        <p:spPr>
          <a:xfrm>
            <a:off x="6219903" y="2177"/>
            <a:ext cx="5972097" cy="6858000"/>
          </a:xfrm>
          <a:prstGeom prst="rect">
            <a:avLst/>
          </a:prstGeom>
        </p:spPr>
      </p:pic>
      <p:pic>
        <p:nvPicPr>
          <p:cNvPr id="6" name="Picture 5">
            <a:extLst>
              <a:ext uri="{FF2B5EF4-FFF2-40B4-BE49-F238E27FC236}">
                <a16:creationId xmlns:a16="http://schemas.microsoft.com/office/drawing/2014/main" id="{1D70A881-5BAE-3219-A270-0D6A1C73F3A3}"/>
              </a:ext>
            </a:extLst>
          </p:cNvPr>
          <p:cNvPicPr>
            <a:picLocks noChangeAspect="1"/>
          </p:cNvPicPr>
          <p:nvPr/>
        </p:nvPicPr>
        <p:blipFill>
          <a:blip r:embed="rId3"/>
          <a:stretch>
            <a:fillRect/>
          </a:stretch>
        </p:blipFill>
        <p:spPr>
          <a:xfrm>
            <a:off x="838200" y="2599044"/>
            <a:ext cx="3657600" cy="4111414"/>
          </a:xfrm>
          <a:prstGeom prst="rect">
            <a:avLst/>
          </a:prstGeom>
        </p:spPr>
      </p:pic>
    </p:spTree>
    <p:extLst>
      <p:ext uri="{BB962C8B-B14F-4D97-AF65-F5344CB8AC3E}">
        <p14:creationId xmlns:p14="http://schemas.microsoft.com/office/powerpoint/2010/main" val="414336632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CC72B-E9A7-DF08-1152-A20C91B6C19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B516B9C-056F-56BC-DA23-643B5C3E3639}"/>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A98FEE6F-64CE-C8B3-8ACE-D289C7E4BB65}"/>
              </a:ext>
            </a:extLst>
          </p:cNvPr>
          <p:cNvPicPr>
            <a:picLocks noChangeAspect="1"/>
          </p:cNvPicPr>
          <p:nvPr/>
        </p:nvPicPr>
        <p:blipFill>
          <a:blip r:embed="rId2"/>
          <a:stretch>
            <a:fillRect/>
          </a:stretch>
        </p:blipFill>
        <p:spPr>
          <a:xfrm>
            <a:off x="1733725" y="337657"/>
            <a:ext cx="8724550" cy="6182686"/>
          </a:xfrm>
          <a:prstGeom prst="rect">
            <a:avLst/>
          </a:prstGeom>
        </p:spPr>
      </p:pic>
    </p:spTree>
    <p:extLst>
      <p:ext uri="{BB962C8B-B14F-4D97-AF65-F5344CB8AC3E}">
        <p14:creationId xmlns:p14="http://schemas.microsoft.com/office/powerpoint/2010/main" val="11722319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25793-9871-79B3-763B-4027FD1D61A4}"/>
              </a:ext>
            </a:extLst>
          </p:cNvPr>
          <p:cNvSpPr>
            <a:spLocks noGrp="1"/>
          </p:cNvSpPr>
          <p:nvPr>
            <p:ph type="title"/>
          </p:nvPr>
        </p:nvSpPr>
        <p:spPr/>
        <p:txBody>
          <a:bodyPr>
            <a:normAutofit fontScale="90000"/>
          </a:bodyPr>
          <a:lstStyle/>
          <a:p>
            <a:r>
              <a:rPr lang="en-US" dirty="0"/>
              <a:t>Language Models and Diffusion Networks – Awesome short vids by Steve Seitz</a:t>
            </a:r>
          </a:p>
        </p:txBody>
      </p:sp>
      <p:sp>
        <p:nvSpPr>
          <p:cNvPr id="3" name="Content Placeholder 2">
            <a:extLst>
              <a:ext uri="{FF2B5EF4-FFF2-40B4-BE49-F238E27FC236}">
                <a16:creationId xmlns:a16="http://schemas.microsoft.com/office/drawing/2014/main" id="{D0281A55-7B7A-91AB-2B2B-FA7F9B456A00}"/>
              </a:ext>
            </a:extLst>
          </p:cNvPr>
          <p:cNvSpPr>
            <a:spLocks noGrp="1"/>
          </p:cNvSpPr>
          <p:nvPr>
            <p:ph idx="1"/>
          </p:nvPr>
        </p:nvSpPr>
        <p:spPr/>
        <p:txBody>
          <a:bodyPr/>
          <a:lstStyle/>
          <a:p>
            <a:endParaRPr lang="en-US" b="1" i="0">
              <a:solidFill>
                <a:srgbClr val="0F0F0F"/>
              </a:solidFill>
              <a:effectLst/>
              <a:latin typeface="YouTube Sans"/>
            </a:endParaRPr>
          </a:p>
          <a:p>
            <a:r>
              <a:rPr lang="en-US" b="1" i="0">
                <a:solidFill>
                  <a:srgbClr val="0F0F0F"/>
                </a:solidFill>
                <a:effectLst/>
                <a:latin typeface="YouTube Sans"/>
              </a:rPr>
              <a:t>Text </a:t>
            </a:r>
            <a:r>
              <a:rPr lang="en-US" b="1" i="0" dirty="0">
                <a:solidFill>
                  <a:srgbClr val="0F0F0F"/>
                </a:solidFill>
                <a:effectLst/>
                <a:latin typeface="YouTube Sans"/>
              </a:rPr>
              <a:t>to Image: </a:t>
            </a:r>
            <a:r>
              <a:rPr lang="en-US" b="1" i="0" dirty="0" err="1">
                <a:solidFill>
                  <a:srgbClr val="0F0F0F"/>
                </a:solidFill>
                <a:effectLst/>
                <a:latin typeface="YouTube Sans"/>
              </a:rPr>
              <a:t>Parti</a:t>
            </a:r>
            <a:r>
              <a:rPr lang="en-US" b="1" i="0" dirty="0">
                <a:solidFill>
                  <a:srgbClr val="0F0F0F"/>
                </a:solidFill>
                <a:effectLst/>
                <a:latin typeface="YouTube Sans"/>
              </a:rPr>
              <a:t>, Dall-E 2, Imagen</a:t>
            </a:r>
            <a:endParaRPr lang="en-US" dirty="0">
              <a:hlinkClick r:id="rId2"/>
            </a:endParaRPr>
          </a:p>
          <a:p>
            <a:pPr marL="0" indent="0">
              <a:buNone/>
            </a:pPr>
            <a:r>
              <a:rPr lang="en-US" dirty="0">
                <a:hlinkClick r:id="rId2"/>
              </a:rPr>
              <a:t>https://www.youtube.com/watch?v=GYyP7Ova8KA&amp;list=PLWfDJ5nla8UpwShx-lzLJqcp575fKpsSO&amp;index=22</a:t>
            </a:r>
            <a:r>
              <a:rPr lang="en-US" dirty="0"/>
              <a:t> </a:t>
            </a:r>
          </a:p>
          <a:p>
            <a:endParaRPr lang="en-US" dirty="0"/>
          </a:p>
          <a:p>
            <a:r>
              <a:rPr lang="en-US" b="1" i="0" dirty="0">
                <a:solidFill>
                  <a:srgbClr val="0F0F0F"/>
                </a:solidFill>
                <a:effectLst/>
                <a:latin typeface="YouTube Sans"/>
              </a:rPr>
              <a:t>Text to Image: Part 2 -- Diffusion</a:t>
            </a:r>
            <a:endParaRPr lang="en-US" dirty="0">
              <a:hlinkClick r:id="rId3"/>
            </a:endParaRPr>
          </a:p>
          <a:p>
            <a:pPr marL="0" indent="0">
              <a:buNone/>
            </a:pPr>
            <a:r>
              <a:rPr lang="en-US" dirty="0">
                <a:hlinkClick r:id="rId3"/>
              </a:rPr>
              <a:t>https://www.youtube.com/watch?v=lyodbLwb2lY&amp;list=PLWfDJ5nla8UpwShx-lzLJqcp575fKpsSO&amp;index=23</a:t>
            </a:r>
            <a:r>
              <a:rPr lang="en-US" dirty="0"/>
              <a:t> </a:t>
            </a:r>
          </a:p>
        </p:txBody>
      </p:sp>
    </p:spTree>
    <p:extLst>
      <p:ext uri="{BB962C8B-B14F-4D97-AF65-F5344CB8AC3E}">
        <p14:creationId xmlns:p14="http://schemas.microsoft.com/office/powerpoint/2010/main" val="91396276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detect deep fakes?</a:t>
            </a:r>
          </a:p>
        </p:txBody>
      </p:sp>
      <p:sp>
        <p:nvSpPr>
          <p:cNvPr id="3" name="Content Placeholder 2"/>
          <p:cNvSpPr>
            <a:spLocks noGrp="1"/>
          </p:cNvSpPr>
          <p:nvPr>
            <p:ph idx="1"/>
          </p:nvPr>
        </p:nvSpPr>
        <p:spPr>
          <a:xfrm>
            <a:off x="609600" y="990600"/>
            <a:ext cx="8305800" cy="6172200"/>
          </a:xfrm>
        </p:spPr>
        <p:txBody>
          <a:bodyPr>
            <a:normAutofit fontScale="77500" lnSpcReduction="20000"/>
          </a:bodyPr>
          <a:lstStyle/>
          <a:p>
            <a:pPr marL="0" indent="0">
              <a:buNone/>
            </a:pPr>
            <a:endParaRPr lang="en-US" dirty="0"/>
          </a:p>
          <a:p>
            <a:r>
              <a:rPr lang="en-US" dirty="0"/>
              <a:t>Google is creating </a:t>
            </a:r>
            <a:r>
              <a:rPr lang="en-US" dirty="0" err="1"/>
              <a:t>DeepFake</a:t>
            </a:r>
            <a:r>
              <a:rPr lang="en-US" dirty="0"/>
              <a:t> data for researchers: </a:t>
            </a:r>
            <a:r>
              <a:rPr lang="en-US" dirty="0">
                <a:hlinkClick r:id="rId2"/>
              </a:rPr>
              <a:t>https://ai.googleblog.com/2019/09/contributing-data-to-deepfake-detection.html</a:t>
            </a:r>
            <a:endParaRPr lang="en-US" dirty="0"/>
          </a:p>
          <a:p>
            <a:endParaRPr lang="en-US" dirty="0"/>
          </a:p>
          <a:p>
            <a:r>
              <a:rPr lang="en-US" dirty="0">
                <a:hlinkClick r:id="rId3"/>
              </a:rPr>
              <a:t>Mazaheri and Roy-Chowdhury (WACV 2022) </a:t>
            </a:r>
            <a:r>
              <a:rPr lang="en-US" dirty="0"/>
              <a:t>report 99% accuracy in detection (when able to train on fake samples)</a:t>
            </a:r>
          </a:p>
          <a:p>
            <a:pPr marL="0" indent="0">
              <a:buNone/>
            </a:pPr>
            <a:endParaRPr lang="en-US" dirty="0"/>
          </a:p>
          <a:p>
            <a:r>
              <a:rPr lang="en-US" dirty="0"/>
              <a:t>Deep fake detection article: </a:t>
            </a:r>
            <a:r>
              <a:rPr lang="en-US" dirty="0">
                <a:hlinkClick r:id="rId4"/>
              </a:rPr>
              <a:t>https://nerdist.com/article/deepfake-detector/</a:t>
            </a:r>
            <a:endParaRPr lang="en-US" dirty="0"/>
          </a:p>
          <a:p>
            <a:pPr marL="0" indent="0">
              <a:buNone/>
            </a:pPr>
            <a:r>
              <a:rPr lang="en-US" dirty="0"/>
              <a:t>	</a:t>
            </a:r>
            <a:r>
              <a:rPr lang="en-US" dirty="0">
                <a:hlinkClick r:id="rId5"/>
              </a:rPr>
              <a:t>h</a:t>
            </a:r>
            <a:r>
              <a:rPr lang="en-US" dirty="0">
                <a:hlinkClick r:id="rId5"/>
              </a:rPr>
              <a:t>ttps://youtu.be/RoGHVI-w9bE</a:t>
            </a:r>
            <a:endParaRPr lang="en-US" dirty="0"/>
          </a:p>
          <a:p>
            <a:endParaRPr lang="en-US" dirty="0"/>
          </a:p>
          <a:p>
            <a:r>
              <a:rPr lang="en-US" dirty="0"/>
              <a:t>“Everybody dance now” provides a classifier to identify videos produced by their system</a:t>
            </a:r>
          </a:p>
          <a:p>
            <a:endParaRPr lang="en-US" dirty="0"/>
          </a:p>
          <a:p>
            <a:r>
              <a:rPr lang="en-US" dirty="0"/>
              <a:t>Whose responsibility is it to detect fake images?</a:t>
            </a:r>
          </a:p>
        </p:txBody>
      </p:sp>
    </p:spTree>
    <p:extLst>
      <p:ext uri="{BB962C8B-B14F-4D97-AF65-F5344CB8AC3E}">
        <p14:creationId xmlns:p14="http://schemas.microsoft.com/office/powerpoint/2010/main" val="336614284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609600" y="990600"/>
            <a:ext cx="8382000" cy="5867400"/>
          </a:xfrm>
        </p:spPr>
        <p:txBody>
          <a:bodyPr>
            <a:normAutofit fontScale="85000" lnSpcReduction="10000"/>
          </a:bodyPr>
          <a:lstStyle/>
          <a:p>
            <a:r>
              <a:rPr lang="en-US" dirty="0"/>
              <a:t>Lots of fun and creative uses for generating images</a:t>
            </a:r>
          </a:p>
          <a:p>
            <a:endParaRPr lang="en-US" dirty="0"/>
          </a:p>
          <a:p>
            <a:r>
              <a:rPr lang="en-US" dirty="0"/>
              <a:t>But digital forgeries are an increasingly major problem as it becomes easier to fake images</a:t>
            </a:r>
          </a:p>
          <a:p>
            <a:endParaRPr lang="en-US" dirty="0"/>
          </a:p>
          <a:p>
            <a:r>
              <a:rPr lang="en-US" dirty="0"/>
              <a:t>A variety of automatic and semi-automatic methods are available for detection of well-done manual forgeries</a:t>
            </a:r>
          </a:p>
          <a:p>
            <a:pPr lvl="1"/>
            <a:r>
              <a:rPr lang="en-US" dirty="0"/>
              <a:t>Checking lighting consistency</a:t>
            </a:r>
          </a:p>
          <a:p>
            <a:pPr lvl="1"/>
            <a:r>
              <a:rPr lang="en-US" dirty="0"/>
              <a:t>Checking </a:t>
            </a:r>
            <a:r>
              <a:rPr lang="en-US" dirty="0" err="1"/>
              <a:t>demosaicking</a:t>
            </a:r>
            <a:r>
              <a:rPr lang="en-US" dirty="0"/>
              <a:t> consistency (for high quality images)</a:t>
            </a:r>
          </a:p>
          <a:p>
            <a:pPr lvl="1"/>
            <a:r>
              <a:rPr lang="en-US" dirty="0"/>
              <a:t>Checking JPEG compression level consistency (for low quality images)</a:t>
            </a:r>
          </a:p>
          <a:p>
            <a:endParaRPr lang="en-US" dirty="0"/>
          </a:p>
          <a:p>
            <a:r>
              <a:rPr lang="en-US" dirty="0"/>
              <a:t>“Deep fakes” have recently become effective, and deep fake detection is a new challenge</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Upcoming</a:t>
            </a:r>
          </a:p>
        </p:txBody>
      </p:sp>
      <p:sp>
        <p:nvSpPr>
          <p:cNvPr id="3" name="Content Placeholder 2"/>
          <p:cNvSpPr>
            <a:spLocks noGrp="1"/>
          </p:cNvSpPr>
          <p:nvPr>
            <p:ph idx="1"/>
          </p:nvPr>
        </p:nvSpPr>
        <p:spPr/>
        <p:txBody>
          <a:bodyPr/>
          <a:lstStyle/>
          <a:p>
            <a:endParaRPr lang="en-US" dirty="0"/>
          </a:p>
          <a:p>
            <a:r>
              <a:rPr lang="en-US" dirty="0"/>
              <a:t>Next: How the Kinect Works</a:t>
            </a:r>
          </a:p>
          <a:p>
            <a:endParaRPr lang="en-US" dirty="0"/>
          </a:p>
          <a:p>
            <a:r>
              <a:rPr lang="en-US" dirty="0"/>
              <a:t>After that: Neural Rendering Fields (</a:t>
            </a:r>
            <a:r>
              <a:rPr lang="en-US" dirty="0" err="1"/>
              <a:t>NeRF</a:t>
            </a:r>
            <a:r>
              <a:rPr lang="en-US" dirty="0"/>
              <a:t>)</a:t>
            </a:r>
          </a:p>
        </p:txBody>
      </p:sp>
    </p:spTree>
    <p:extLst>
      <p:ext uri="{BB962C8B-B14F-4D97-AF65-F5344CB8AC3E}">
        <p14:creationId xmlns:p14="http://schemas.microsoft.com/office/powerpoint/2010/main" val="31129918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4.8|3.9|4.5"/>
</p:tagLst>
</file>

<file path=ppt/tags/tag2.xml><?xml version="1.0" encoding="utf-8"?>
<p:tagLst xmlns:a="http://schemas.openxmlformats.org/drawingml/2006/main" xmlns:r="http://schemas.openxmlformats.org/officeDocument/2006/relationships" xmlns:p="http://schemas.openxmlformats.org/presentationml/2006/main">
  <p:tag name="TIMING" val="|4.8|3.9|4.5"/>
</p:tagLst>
</file>

<file path=ppt/theme/theme1.xml><?xml version="1.0" encoding="utf-8"?>
<a:theme xmlns:a="http://schemas.openxmlformats.org/drawingml/2006/main" name="2_Office Theme">
  <a:themeElements>
    <a:clrScheme name="Custom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959"/>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68821</TotalTime>
  <Words>2784</Words>
  <Application>Microsoft Office PowerPoint</Application>
  <PresentationFormat>Widescreen</PresentationFormat>
  <Paragraphs>396</Paragraphs>
  <Slides>99</Slides>
  <Notes>20</Notes>
  <HiddenSlides>8</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99</vt:i4>
      </vt:variant>
    </vt:vector>
  </HeadingPairs>
  <TitlesOfParts>
    <vt:vector size="113" baseType="lpstr">
      <vt:lpstr>Arial</vt:lpstr>
      <vt:lpstr>Calibri</vt:lpstr>
      <vt:lpstr>Cambria Math</vt:lpstr>
      <vt:lpstr>Chronicle Text G1 A</vt:lpstr>
      <vt:lpstr>CMMI9</vt:lpstr>
      <vt:lpstr>CMR6</vt:lpstr>
      <vt:lpstr>CMR9</vt:lpstr>
      <vt:lpstr>CMSY9</vt:lpstr>
      <vt:lpstr>inherit</vt:lpstr>
      <vt:lpstr>MuseoSans</vt:lpstr>
      <vt:lpstr>NimbusRomNo9L-Regu</vt:lpstr>
      <vt:lpstr>Times New Roman</vt:lpstr>
      <vt:lpstr>YouTube Sans</vt:lpstr>
      <vt:lpstr>2_Office Theme</vt:lpstr>
      <vt:lpstr>PowerPoint Presentation</vt:lpstr>
      <vt:lpstr>Kinds of fakes</vt:lpstr>
      <vt:lpstr>CG vs. Real: Can you do it?</vt:lpstr>
      <vt:lpstr>Detecting Fakes -- Why It Matters: Trust and Information</vt:lpstr>
      <vt:lpstr>Automatically Detecting CG</vt:lpstr>
      <vt:lpstr>2D Wavelets</vt:lpstr>
      <vt:lpstr>2D Wavelet Transform</vt:lpstr>
      <vt:lpstr>Automatically Detecting CG</vt:lpstr>
      <vt:lpstr>Results</vt:lpstr>
      <vt:lpstr>Results</vt:lpstr>
      <vt:lpstr>Results</vt:lpstr>
      <vt:lpstr>Results</vt:lpstr>
      <vt:lpstr>Results</vt:lpstr>
      <vt:lpstr>Results</vt:lpstr>
      <vt:lpstr>Results</vt:lpstr>
      <vt:lpstr>Photographic forgeries are an old problem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Detecting forgeries</vt:lpstr>
      <vt:lpstr>Estimating lighting direction</vt:lpstr>
      <vt:lpstr>Estimating lighting direction</vt:lpstr>
      <vt:lpstr>Estimating lighting direction</vt:lpstr>
      <vt:lpstr>Method 2: Light from Eyes</vt:lpstr>
      <vt:lpstr>Estimating Lighting from Eyes</vt:lpstr>
      <vt:lpstr>Method 2: Light from Eyes</vt:lpstr>
      <vt:lpstr>Method 3: Complex light with spherical harmonics</vt:lpstr>
      <vt:lpstr>Method 3: Complex light with spherical harmonics</vt:lpstr>
      <vt:lpstr>Method 4: Demosaicking Prediction</vt:lpstr>
      <vt:lpstr>Demosaicking prediction</vt:lpstr>
      <vt:lpstr>Method 5: JPEG Ghosts</vt:lpstr>
      <vt:lpstr>JPEG Ghosts</vt:lpstr>
      <vt:lpstr>JPEG Ghosts</vt:lpstr>
      <vt:lpstr>JPEG Ghosts</vt:lpstr>
      <vt:lpstr>JPEG Ghosts</vt:lpstr>
      <vt:lpstr>Generating fake images with deep networks</vt:lpstr>
      <vt:lpstr>pix2pix: Image-to-Image Translation</vt:lpstr>
      <vt:lpstr>Image to image translation (pix2pix)</vt:lpstr>
      <vt:lpstr>PowerPoint Presentation</vt:lpstr>
      <vt:lpstr>L1 objective tends to produce slightly blurry results</vt:lpstr>
      <vt:lpstr>PowerPoint Presentation</vt:lpstr>
      <vt:lpstr>By itself, cGAN has some high texture artifacts</vt:lpstr>
      <vt:lpstr>PowerPoint Presentation</vt:lpstr>
      <vt:lpstr>Combined objective works best</vt:lpstr>
      <vt:lpstr>Design Choices</vt:lpstr>
      <vt:lpstr>Design Choices</vt:lpstr>
      <vt:lpstr>PowerPoint Presentation</vt:lpstr>
      <vt:lpstr>PowerPoint Presentation</vt:lpstr>
      <vt:lpstr>PowerPoint Presentation</vt:lpstr>
      <vt:lpstr>PowerPoint Presentation</vt:lpstr>
      <vt:lpstr>PowerPoint Presentation</vt:lpstr>
      <vt:lpstr>Cycle GAN</vt:lpstr>
      <vt:lpstr>PowerPoint Presentation</vt:lpstr>
      <vt:lpstr>PowerPoint Presentation</vt:lpstr>
      <vt:lpstr>PowerPoint Presentation</vt:lpstr>
      <vt:lpstr>Cycle GAN: Full Objective</vt:lpstr>
      <vt:lpstr>Collection Style Transfer</vt:lpstr>
      <vt:lpstr>PowerPoint Presentation</vt:lpstr>
      <vt:lpstr>Monet’s paintings → photos</vt:lpstr>
      <vt:lpstr>Monet’s paintings → photos</vt:lpstr>
      <vt:lpstr>PowerPoint Presentation</vt:lpstr>
      <vt:lpstr>PowerPoint Presentation</vt:lpstr>
      <vt:lpstr>PowerPoint Presentation</vt:lpstr>
      <vt:lpstr>CycleGAN Horse -&gt; Zebra</vt:lpstr>
      <vt:lpstr>PowerPoint Presentation</vt:lpstr>
      <vt:lpstr>PowerPoint Presentation</vt:lpstr>
      <vt:lpstr>PowerPoint Presentation</vt:lpstr>
      <vt:lpstr>Everybody Dance Now</vt:lpstr>
      <vt:lpstr>Everybody Dance Now</vt:lpstr>
      <vt:lpstr>Everybody Dance Now Video</vt:lpstr>
      <vt:lpstr>StyleGAN (Karras et al. CVPR 2019)</vt:lpstr>
      <vt:lpstr>Style Mixing</vt:lpstr>
      <vt:lpstr>PowerPoint Presentation</vt:lpstr>
      <vt:lpstr>Language Models and Diffusion Networks – Awesome short vids by Steve Seitz</vt:lpstr>
      <vt:lpstr>How to detect deep fakes?</vt:lpstr>
      <vt:lpstr>Summary</vt:lpstr>
      <vt:lpstr>Upcoming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Hoiem, Derek W</cp:lastModifiedBy>
  <cp:revision>265</cp:revision>
  <dcterms:created xsi:type="dcterms:W3CDTF">2009-12-16T02:55:56Z</dcterms:created>
  <dcterms:modified xsi:type="dcterms:W3CDTF">2022-11-10T04:30:33Z</dcterms:modified>
</cp:coreProperties>
</file>