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9"/>
  </p:notesMasterIdLst>
  <p:sldIdLst>
    <p:sldId id="690" r:id="rId3"/>
    <p:sldId id="542" r:id="rId4"/>
    <p:sldId id="631" r:id="rId5"/>
    <p:sldId id="632" r:id="rId6"/>
    <p:sldId id="633" r:id="rId7"/>
    <p:sldId id="630" r:id="rId8"/>
    <p:sldId id="546" r:id="rId9"/>
    <p:sldId id="549" r:id="rId10"/>
    <p:sldId id="552" r:id="rId11"/>
    <p:sldId id="551" r:id="rId12"/>
    <p:sldId id="553" r:id="rId13"/>
    <p:sldId id="629" r:id="rId14"/>
    <p:sldId id="554" r:id="rId15"/>
    <p:sldId id="555" r:id="rId16"/>
    <p:sldId id="557" r:id="rId17"/>
    <p:sldId id="558" r:id="rId18"/>
    <p:sldId id="560" r:id="rId19"/>
    <p:sldId id="563"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5" r:id="rId44"/>
    <p:sldId id="594" r:id="rId45"/>
    <p:sldId id="634" r:id="rId46"/>
    <p:sldId id="635" r:id="rId47"/>
    <p:sldId id="636" r:id="rId48"/>
    <p:sldId id="637" r:id="rId49"/>
    <p:sldId id="640" r:id="rId50"/>
    <p:sldId id="605" r:id="rId51"/>
    <p:sldId id="606" r:id="rId52"/>
    <p:sldId id="607" r:id="rId53"/>
    <p:sldId id="608" r:id="rId54"/>
    <p:sldId id="609" r:id="rId55"/>
    <p:sldId id="610" r:id="rId56"/>
    <p:sldId id="653" r:id="rId57"/>
    <p:sldId id="611" r:id="rId58"/>
    <p:sldId id="612" r:id="rId59"/>
    <p:sldId id="613" r:id="rId60"/>
    <p:sldId id="614" r:id="rId61"/>
    <p:sldId id="615" r:id="rId62"/>
    <p:sldId id="616" r:id="rId63"/>
    <p:sldId id="617" r:id="rId64"/>
    <p:sldId id="618" r:id="rId65"/>
    <p:sldId id="621" r:id="rId66"/>
    <p:sldId id="641" r:id="rId67"/>
    <p:sldId id="642" r:id="rId68"/>
    <p:sldId id="643" r:id="rId69"/>
    <p:sldId id="644" r:id="rId70"/>
    <p:sldId id="645" r:id="rId71"/>
    <p:sldId id="646" r:id="rId72"/>
    <p:sldId id="647" r:id="rId73"/>
    <p:sldId id="648" r:id="rId74"/>
    <p:sldId id="649" r:id="rId75"/>
    <p:sldId id="650" r:id="rId76"/>
    <p:sldId id="651" r:id="rId77"/>
    <p:sldId id="673" r:id="rId78"/>
    <p:sldId id="674" r:id="rId79"/>
    <p:sldId id="675" r:id="rId80"/>
    <p:sldId id="681" r:id="rId81"/>
    <p:sldId id="682" r:id="rId82"/>
    <p:sldId id="683" r:id="rId83"/>
    <p:sldId id="684" r:id="rId84"/>
    <p:sldId id="685" r:id="rId85"/>
    <p:sldId id="686" r:id="rId86"/>
    <p:sldId id="687" r:id="rId87"/>
    <p:sldId id="688" r:id="rId88"/>
    <p:sldId id="689" r:id="rId89"/>
    <p:sldId id="676" r:id="rId90"/>
    <p:sldId id="692" r:id="rId91"/>
    <p:sldId id="694" r:id="rId92"/>
    <p:sldId id="677" r:id="rId93"/>
    <p:sldId id="691" r:id="rId94"/>
    <p:sldId id="661" r:id="rId95"/>
    <p:sldId id="679" r:id="rId96"/>
    <p:sldId id="678" r:id="rId97"/>
    <p:sldId id="660" r:id="rId98"/>
    <p:sldId id="627" r:id="rId99"/>
    <p:sldId id="659" r:id="rId100"/>
    <p:sldId id="669" r:id="rId101"/>
    <p:sldId id="662" r:id="rId102"/>
    <p:sldId id="663" r:id="rId103"/>
    <p:sldId id="664" r:id="rId104"/>
    <p:sldId id="665" r:id="rId105"/>
    <p:sldId id="666" r:id="rId106"/>
    <p:sldId id="667" r:id="rId107"/>
    <p:sldId id="668" r:id="rId10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77865" autoAdjust="0"/>
  </p:normalViewPr>
  <p:slideViewPr>
    <p:cSldViewPr>
      <p:cViewPr varScale="1">
        <p:scale>
          <a:sx n="67" d="100"/>
          <a:sy n="67" d="100"/>
        </p:scale>
        <p:origin x="762" y="72"/>
      </p:cViewPr>
      <p:guideLst>
        <p:guide pos="384"/>
        <p:guide pos="576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159751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a:solidFill>
                <a:srgbClr val="000000"/>
              </a:solidFill>
            </a:endParaRPr>
          </a:p>
        </p:txBody>
      </p:sp>
      <p:sp>
        <p:nvSpPr>
          <p:cNvPr id="20787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94660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2348099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72857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54773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407432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a:solidFill>
                <a:srgbClr val="000000"/>
              </a:solidFill>
            </a:endParaRPr>
          </a:p>
        </p:txBody>
      </p:sp>
      <p:sp>
        <p:nvSpPr>
          <p:cNvPr id="21709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198358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a:p>
        </p:txBody>
      </p:sp>
    </p:spTree>
    <p:extLst>
      <p:ext uri="{BB962C8B-B14F-4D97-AF65-F5344CB8AC3E}">
        <p14:creationId xmlns:p14="http://schemas.microsoft.com/office/powerpoint/2010/main" val="2444075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Tree>
    <p:extLst>
      <p:ext uri="{BB962C8B-B14F-4D97-AF65-F5344CB8AC3E}">
        <p14:creationId xmlns:p14="http://schemas.microsoft.com/office/powerpoint/2010/main" val="194536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55</a:t>
            </a:fld>
            <a:endParaRPr lang="en-US">
              <a:latin typeface="Arial" pitchFamily="34" charset="0"/>
            </a:endParaRPr>
          </a:p>
        </p:txBody>
      </p:sp>
      <p:sp>
        <p:nvSpPr>
          <p:cNvPr id="23961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Arial" pitchFamily="34" charset="0"/>
              </a:rPr>
              <a:t>Probability map for that same image</a:t>
            </a:r>
          </a:p>
          <a:p>
            <a:pPr eaLnBrk="1" hangingPunct="1">
              <a:spcBef>
                <a:spcPct val="0"/>
              </a:spcBef>
            </a:pPr>
            <a:r>
              <a:rPr lang="en-US">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55</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60</a:t>
            </a:fld>
            <a:endParaRPr lang="en-US" sz="110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60</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62</a:t>
            </a:fld>
            <a:endParaRPr lang="en-US" sz="110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62</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68</a:t>
            </a:fld>
            <a:endParaRPr lang="en-US"/>
          </a:p>
        </p:txBody>
      </p:sp>
      <p:sp>
        <p:nvSpPr>
          <p:cNvPr id="223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so don’t listen to anyone claiming to brute force image space</a:t>
            </a:r>
          </a:p>
          <a:p>
            <a:pPr eaLnBrk="1" hangingPunct="1">
              <a:spcBef>
                <a:spcPct val="0"/>
              </a:spcBef>
            </a:pPr>
            <a:r>
              <a:rPr lang="en-US"/>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69</a:t>
            </a:fld>
            <a:endParaRPr lang="en-US"/>
          </a:p>
        </p:txBody>
      </p:sp>
      <p:sp>
        <p:nvSpPr>
          <p:cNvPr id="224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Scene and object recognition at human performance is very hard because we are able to deal with so many different kinds of scenes…</a:t>
            </a:r>
          </a:p>
          <a:p>
            <a:pPr eaLnBrk="1" hangingPunct="1">
              <a:spcBef>
                <a:spcPct val="0"/>
              </a:spcBef>
            </a:pPr>
            <a:endParaRPr lang="en-US"/>
          </a:p>
          <a:p>
            <a:pPr eaLnBrk="1" hangingPunct="1">
              <a:spcBef>
                <a:spcPct val="0"/>
              </a:spcBef>
            </a:pPr>
            <a:r>
              <a:rPr lang="en-US"/>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5</a:t>
            </a:fld>
            <a:endParaRPr lang="en-US"/>
          </a:p>
        </p:txBody>
      </p:sp>
    </p:spTree>
    <p:extLst>
      <p:ext uri="{BB962C8B-B14F-4D97-AF65-F5344CB8AC3E}">
        <p14:creationId xmlns:p14="http://schemas.microsoft.com/office/powerpoint/2010/main" val="3873259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70</a:t>
            </a:fld>
            <a:endParaRPr lang="en-US"/>
          </a:p>
        </p:txBody>
      </p:sp>
      <p:sp>
        <p:nvSpPr>
          <p:cNvPr id="225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a:p>
          <a:p>
            <a:pPr eaLnBrk="1" hangingPunct="1">
              <a:spcBef>
                <a:spcPct val="0"/>
              </a:spcBef>
            </a:pPr>
            <a:endParaRPr lang="en-US"/>
          </a:p>
        </p:txBody>
      </p:sp>
    </p:spTree>
    <p:extLst>
      <p:ext uri="{BB962C8B-B14F-4D97-AF65-F5344CB8AC3E}">
        <p14:creationId xmlns:p14="http://schemas.microsoft.com/office/powerpoint/2010/main" val="175820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71</a:t>
            </a:fld>
            <a:endParaRPr lang="en-US"/>
          </a:p>
        </p:txBody>
      </p:sp>
      <p:sp>
        <p:nvSpPr>
          <p:cNvPr id="227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77555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72</a:t>
            </a:fld>
            <a:endParaRPr lang="en-US"/>
          </a:p>
        </p:txBody>
      </p:sp>
      <p:sp>
        <p:nvSpPr>
          <p:cNvPr id="228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11581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73</a:t>
            </a:fld>
            <a:endParaRPr lang="en-US"/>
          </a:p>
        </p:txBody>
      </p:sp>
      <p:sp>
        <p:nvSpPr>
          <p:cNvPr id="229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749052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100</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a:latin typeface="Lucida Grande" charset="0"/>
              <a:sym typeface="Lucida Grande" charset="0"/>
            </a:endParaRPr>
          </a:p>
        </p:txBody>
      </p:sp>
    </p:spTree>
    <p:extLst>
      <p:ext uri="{BB962C8B-B14F-4D97-AF65-F5344CB8AC3E}">
        <p14:creationId xmlns:p14="http://schemas.microsoft.com/office/powerpoint/2010/main" val="4107534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101</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2683483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104</a:t>
            </a:fld>
            <a:endParaRPr lang="en-US"/>
          </a:p>
        </p:txBody>
      </p:sp>
      <p:sp>
        <p:nvSpPr>
          <p:cNvPr id="2478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09151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105</a:t>
            </a:fld>
            <a:endParaRPr lang="en-US"/>
          </a:p>
        </p:txBody>
      </p:sp>
      <p:sp>
        <p:nvSpPr>
          <p:cNvPr id="252931" name="Rectangle 2"/>
          <p:cNvSpPr>
            <a:spLocks noGrp="1" noRot="1" noChangeAspect="1" noChangeArrowheads="1" noTextEdit="1"/>
          </p:cNvSpPr>
          <p:nvPr>
            <p:ph type="sldImg"/>
          </p:nvPr>
        </p:nvSpPr>
        <p:spPr bwMode="auto">
          <a:xfrm>
            <a:off x="382588" y="684213"/>
            <a:ext cx="6097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a:p>
        </p:txBody>
      </p:sp>
    </p:spTree>
    <p:extLst>
      <p:ext uri="{BB962C8B-B14F-4D97-AF65-F5344CB8AC3E}">
        <p14:creationId xmlns:p14="http://schemas.microsoft.com/office/powerpoint/2010/main" val="1673510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What should go here</a:t>
            </a:r>
            <a:r>
              <a:rPr lang="en-US" baseline="0" dirty="0"/>
              <a:t> and why?</a:t>
            </a:r>
            <a:endParaRPr lang="en-US" dirty="0"/>
          </a:p>
        </p:txBody>
      </p:sp>
    </p:spTree>
    <p:extLst>
      <p:ext uri="{BB962C8B-B14F-4D97-AF65-F5344CB8AC3E}">
        <p14:creationId xmlns:p14="http://schemas.microsoft.com/office/powerpoint/2010/main" val="124137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15</a:t>
            </a:fld>
            <a:endParaRPr lang="en-US">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15</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403695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16</a:t>
            </a:fld>
            <a:endParaRPr lang="en-US">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p>
        </p:txBody>
      </p:sp>
    </p:spTree>
    <p:extLst>
      <p:ext uri="{BB962C8B-B14F-4D97-AF65-F5344CB8AC3E}">
        <p14:creationId xmlns:p14="http://schemas.microsoft.com/office/powerpoint/2010/main" val="339171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295707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Introduce gist.  </a:t>
            </a:r>
          </a:p>
        </p:txBody>
      </p:sp>
    </p:spTree>
    <p:extLst>
      <p:ext uri="{BB962C8B-B14F-4D97-AF65-F5344CB8AC3E}">
        <p14:creationId xmlns:p14="http://schemas.microsoft.com/office/powerpoint/2010/main" val="244058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800600"/>
          </a:xfrm>
        </p:spPr>
        <p:txBody>
          <a:bodyPr/>
          <a:lstStyle/>
          <a:p>
            <a:pPr lvl="0"/>
            <a:endParaRPr 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11/2/2022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11/2/2022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11/2/2022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11/2/2022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11/2/2022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37.xml"/><Relationship Id="rId7"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hyperlink" Target="https://richzhang.github.io/coloriz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34256" y="21770"/>
            <a:ext cx="8763000" cy="1143000"/>
          </a:xfrm>
          <a:solidFill>
            <a:schemeClr val="bg1">
              <a:alpha val="20000"/>
            </a:schemeClr>
          </a:solidFill>
        </p:spPr>
        <p:txBody>
          <a:bodyPr>
            <a:normAutofit fontScale="90000"/>
          </a:bodyPr>
          <a:lstStyle/>
          <a:p>
            <a:pPr eaLnBrk="1" hangingPunct="1">
              <a:defRPr/>
            </a:pPr>
            <a:r>
              <a:rPr lang="en-US" dirty="0"/>
              <a:t>Opportunities of Scale, Encoders-Decoders</a:t>
            </a:r>
          </a:p>
        </p:txBody>
      </p:sp>
      <p:sp>
        <p:nvSpPr>
          <p:cNvPr id="13315" name="Subtitle 2"/>
          <p:cNvSpPr>
            <a:spLocks noGrp="1"/>
          </p:cNvSpPr>
          <p:nvPr>
            <p:ph type="subTitle" idx="1"/>
          </p:nvPr>
        </p:nvSpPr>
        <p:spPr>
          <a:xfrm>
            <a:off x="1886856" y="4822370"/>
            <a:ext cx="5181600" cy="1447800"/>
          </a:xfrm>
          <a:solidFill>
            <a:schemeClr val="bg1">
              <a:alpha val="20000"/>
            </a:schemeClr>
          </a:solidFill>
        </p:spPr>
        <p:txBody>
          <a:bodyPr/>
          <a:lstStyle/>
          <a:p>
            <a:pPr eaLnBrk="1" hangingPunct="1"/>
            <a:endParaRPr lang="en-US" dirty="0">
              <a:solidFill>
                <a:schemeClr val="tx1"/>
              </a:solidFill>
            </a:endParaRPr>
          </a:p>
          <a:p>
            <a:pPr eaLnBrk="1" hangingPunct="1"/>
            <a:r>
              <a:rPr lang="en-US" dirty="0">
                <a:solidFill>
                  <a:schemeClr val="tx1"/>
                </a:solidFill>
              </a:rPr>
              <a:t>Computational Photography</a:t>
            </a:r>
          </a:p>
          <a:p>
            <a:pPr eaLnBrk="1" hangingPunct="1"/>
            <a:r>
              <a:rPr lang="en-US" dirty="0">
                <a:solidFill>
                  <a:schemeClr val="tx1"/>
                </a:solidFill>
              </a:rPr>
              <a:t>Derek Hoiem, University of Illinois</a:t>
            </a:r>
          </a:p>
          <a:p>
            <a:pPr eaLnBrk="1" hangingPunct="1"/>
            <a:endParaRPr lang="en-US" dirty="0">
              <a:solidFill>
                <a:schemeClr val="tx1"/>
              </a:solidFill>
            </a:endParaRPr>
          </a:p>
        </p:txBody>
      </p:sp>
      <p:sp>
        <p:nvSpPr>
          <p:cNvPr id="7" name="TextBox 6"/>
          <p:cNvSpPr txBox="1"/>
          <p:nvPr/>
        </p:nvSpPr>
        <p:spPr>
          <a:xfrm flipH="1">
            <a:off x="-18143" y="6571994"/>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a:t>
            </a: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450" y="101237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30255" y="6571994"/>
            <a:ext cx="2895600" cy="307777"/>
          </a:xfrm>
          <a:prstGeom prst="rect">
            <a:avLst/>
          </a:prstGeom>
          <a:noFill/>
        </p:spPr>
        <p:txBody>
          <a:bodyPr wrap="square" rtlCol="0">
            <a:spAutoFit/>
          </a:bodyPr>
          <a:lstStyle/>
          <a:p>
            <a:pPr algn="r"/>
            <a:r>
              <a:rPr lang="en-US" sz="1400" dirty="0">
                <a:solidFill>
                  <a:schemeClr val="bg1">
                    <a:lumMod val="50000"/>
                  </a:schemeClr>
                </a:solidFill>
              </a:rPr>
              <a:t>Graphic from Antonio Torralba</a:t>
            </a:r>
          </a:p>
        </p:txBody>
      </p:sp>
    </p:spTree>
    <p:extLst>
      <p:ext uri="{BB962C8B-B14F-4D97-AF65-F5344CB8AC3E}">
        <p14:creationId xmlns:p14="http://schemas.microsoft.com/office/powerpoint/2010/main" val="160948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385887" y="1467984"/>
            <a:ext cx="7143750" cy="5357813"/>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a:t>Photo Clip Art [SG’07]</a:t>
            </a:r>
          </a:p>
        </p:txBody>
      </p:sp>
      <p:sp>
        <p:nvSpPr>
          <p:cNvPr id="177156" name="Rectangle 4"/>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2792413" y="2286001"/>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639888" y="2219326"/>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6819901"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2620170" y="4007645"/>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20374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3417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vert="horz" wrap="square" lIns="91440" tIns="45720" rIns="89285" bIns="45720" numCol="1" anchor="ctr" anchorCtr="0" compatLnSpc="1">
            <a:prstTxWarp prst="textNoShape">
              <a:avLst/>
            </a:prstTxWarp>
            <a:normAutofit/>
          </a:bodyPr>
          <a:lstStyle/>
          <a:p>
            <a:pPr eaLnBrk="1" hangingPunct="1"/>
            <a:r>
              <a:rPr lang="en-US"/>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3417888" y="2257426"/>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1871664" y="1085851"/>
            <a:ext cx="8415337" cy="968375"/>
          </a:xfrm>
          <a:noFill/>
        </p:spPr>
        <p:txBody>
          <a:bodyPr vert="horz" wrap="square" lIns="91440" tIns="45720" rIns="0" bIns="45720" numCol="1" anchor="t" anchorCtr="0" compatLnSpc="1">
            <a:prstTxWarp prst="textNoShape">
              <a:avLst/>
            </a:prstTxWarp>
            <a:normAutofit/>
          </a:bodyPr>
          <a:lstStyle/>
          <a:p>
            <a:pPr marL="889000" indent="-569913" eaLnBrk="1" hangingPunct="1">
              <a:buSzPct val="77000"/>
              <a:buNone/>
            </a:pPr>
            <a:r>
              <a:rPr lang="en-US"/>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1622426" y="2116139"/>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2470151" y="3990976"/>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3006726"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5715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extLst>
      <p:ext uri="{BB962C8B-B14F-4D97-AF65-F5344CB8AC3E}">
        <p14:creationId xmlns:p14="http://schemas.microsoft.com/office/powerpoint/2010/main" val="308379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a:t>CG2Real</a:t>
            </a:r>
            <a:endParaRPr lang="ru-RU"/>
          </a:p>
        </p:txBody>
      </p:sp>
      <p:pic>
        <p:nvPicPr>
          <p:cNvPr id="181251" name="Picture 5"/>
          <p:cNvPicPr>
            <a:picLocks noChangeAspect="1" noChangeArrowheads="1"/>
          </p:cNvPicPr>
          <p:nvPr/>
        </p:nvPicPr>
        <p:blipFill>
          <a:blip r:embed="rId2" cstate="print"/>
          <a:srcRect/>
          <a:stretch>
            <a:fillRect/>
          </a:stretch>
        </p:blipFill>
        <p:spPr bwMode="auto">
          <a:xfrm>
            <a:off x="1820864"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1738314" y="3140076"/>
            <a:ext cx="8713787" cy="2879725"/>
          </a:xfrm>
          <a:prstGeom prst="rect">
            <a:avLst/>
          </a:prstGeom>
          <a:noFill/>
          <a:ln w="9525">
            <a:noFill/>
            <a:miter lim="800000"/>
            <a:headEnd/>
            <a:tailEnd/>
          </a:ln>
        </p:spPr>
      </p:pic>
      <p:sp>
        <p:nvSpPr>
          <p:cNvPr id="181253" name="Rectangle 7"/>
          <p:cNvSpPr>
            <a:spLocks noChangeArrowheads="1"/>
          </p:cNvSpPr>
          <p:nvPr/>
        </p:nvSpPr>
        <p:spPr bwMode="auto">
          <a:xfrm>
            <a:off x="3886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a:solidFill>
                  <a:srgbClr val="004731"/>
                </a:solidFill>
              </a:rPr>
              <a:t>hs</a:t>
            </a:r>
            <a:r>
              <a:rPr lang="en-US" dirty="0">
                <a:solidFill>
                  <a:srgbClr val="004731"/>
                </a:solidFill>
              </a:rPr>
              <a:t>, </a:t>
            </a:r>
            <a:r>
              <a:rPr lang="ru-RU" dirty="0">
                <a:solidFill>
                  <a:srgbClr val="004731"/>
                </a:solidFill>
              </a:rPr>
              <a:t>Johnson,</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extLst>
      <p:ext uri="{BB962C8B-B14F-4D97-AF65-F5344CB8AC3E}">
        <p14:creationId xmlns:p14="http://schemas.microsoft.com/office/powerpoint/2010/main" val="636708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1752600" y="179388"/>
            <a:ext cx="8763000" cy="906462"/>
          </a:xfrm>
        </p:spPr>
        <p:txBody>
          <a:bodyPr/>
          <a:lstStyle/>
          <a:p>
            <a:pPr eaLnBrk="1" hangingPunct="1"/>
            <a:r>
              <a:rPr lang="ru-RU" sz="3300"/>
              <a:t>Image Restoration using Online Photo Collections</a:t>
            </a:r>
            <a:r>
              <a:rPr lang="en-US" sz="3300"/>
              <a:t> [ICCV’09]</a:t>
            </a:r>
            <a:endParaRPr lang="ru-RU" sz="3300"/>
          </a:p>
        </p:txBody>
      </p:sp>
      <p:pic>
        <p:nvPicPr>
          <p:cNvPr id="182275" name="Picture 5"/>
          <p:cNvPicPr>
            <a:picLocks noChangeAspect="1" noChangeArrowheads="1"/>
          </p:cNvPicPr>
          <p:nvPr/>
        </p:nvPicPr>
        <p:blipFill>
          <a:blip r:embed="rId2" cstate="print"/>
          <a:srcRect/>
          <a:stretch>
            <a:fillRect/>
          </a:stretch>
        </p:blipFill>
        <p:spPr bwMode="auto">
          <a:xfrm>
            <a:off x="1733550" y="1676401"/>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4267200" y="6415089"/>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extLst>
      <p:ext uri="{BB962C8B-B14F-4D97-AF65-F5344CB8AC3E}">
        <p14:creationId xmlns:p14="http://schemas.microsoft.com/office/powerpoint/2010/main" val="287157046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524000" y="95250"/>
            <a:ext cx="9144000" cy="914400"/>
          </a:xfrm>
        </p:spPr>
        <p:txBody>
          <a:bodyPr rtlCol="0">
            <a:normAutofit fontScale="90000"/>
          </a:bodyPr>
          <a:lstStyle/>
          <a:p>
            <a:pPr eaLnBrk="1" fontAlgn="auto" hangingPunct="1">
              <a:spcAft>
                <a:spcPts val="0"/>
              </a:spcAft>
              <a:defRPr/>
            </a:pPr>
            <a:r>
              <a:rPr lang="en-GB" sz="4000" dirty="0">
                <a:latin typeface="Calibri" pitchFamily="34" charset="0"/>
                <a:cs typeface="Arial" pitchFamily="34" charset="0"/>
              </a:rPr>
              <a:t>Tour from a single image</a:t>
            </a:r>
            <a:br>
              <a:rPr lang="en-US" sz="4000" dirty="0">
                <a:latin typeface="Calibri" pitchFamily="34" charset="0"/>
                <a:cs typeface="Arial" pitchFamily="34" charset="0"/>
              </a:rPr>
            </a:br>
            <a:r>
              <a:rPr lang="en-US" sz="3100" dirty="0"/>
              <a:t>Scene 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152400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5665788" y="1476376"/>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1524000" y="3852864"/>
            <a:ext cx="9144000" cy="1673225"/>
          </a:xfrm>
          <a:prstGeom prst="rect">
            <a:avLst/>
          </a:prstGeom>
          <a:noFill/>
          <a:ln w="9525">
            <a:noFill/>
            <a:miter lim="800000"/>
            <a:headEnd/>
            <a:tailEnd/>
          </a:ln>
        </p:spPr>
      </p:pic>
    </p:spTree>
    <p:extLst>
      <p:ext uri="{BB962C8B-B14F-4D97-AF65-F5344CB8AC3E}">
        <p14:creationId xmlns:p14="http://schemas.microsoft.com/office/powerpoint/2010/main" val="11770859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1"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6410326"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8562976"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3994150" y="4170364"/>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628776"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152400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3895725" y="792164"/>
            <a:ext cx="4457700" cy="3265487"/>
          </a:xfrm>
          <a:prstGeom prst="rect">
            <a:avLst/>
          </a:prstGeom>
          <a:noFill/>
          <a:ln w="9525">
            <a:noFill/>
            <a:miter lim="800000"/>
            <a:headEnd/>
            <a:tailEnd/>
          </a:ln>
        </p:spPr>
      </p:pic>
    </p:spTree>
    <p:extLst>
      <p:ext uri="{BB962C8B-B14F-4D97-AF65-F5344CB8AC3E}">
        <p14:creationId xmlns:p14="http://schemas.microsoft.com/office/powerpoint/2010/main" val="1118938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a:t>Video</a:t>
            </a:r>
          </a:p>
        </p:txBody>
      </p:sp>
      <p:sp>
        <p:nvSpPr>
          <p:cNvPr id="174083" name="Content Placeholder 2"/>
          <p:cNvSpPr>
            <a:spLocks noGrp="1"/>
          </p:cNvSpPr>
          <p:nvPr>
            <p:ph idx="1"/>
          </p:nvPr>
        </p:nvSpPr>
        <p:spPr>
          <a:xfrm>
            <a:off x="1524000" y="2743201"/>
            <a:ext cx="8686800" cy="3382963"/>
          </a:xfrm>
        </p:spPr>
        <p:txBody>
          <a:bodyPr/>
          <a:lstStyle/>
          <a:p>
            <a:pPr eaLnBrk="1" hangingPunct="1">
              <a:buFont typeface="Arial" pitchFamily="34" charset="0"/>
              <a:buNone/>
            </a:pPr>
            <a:r>
              <a:rPr lang="en-US" dirty="0"/>
              <a:t>http://www.youtube.com/watch?v=E0rboU10rPo</a:t>
            </a:r>
          </a:p>
          <a:p>
            <a:pPr eaLnBrk="1" hangingPunct="1">
              <a:buFont typeface="Arial" pitchFamily="34" charset="0"/>
              <a:buNone/>
            </a:pPr>
            <a:endParaRPr lang="en-US" dirty="0"/>
          </a:p>
        </p:txBody>
      </p:sp>
    </p:spTree>
    <p:extLst>
      <p:ext uri="{BB962C8B-B14F-4D97-AF65-F5344CB8AC3E}">
        <p14:creationId xmlns:p14="http://schemas.microsoft.com/office/powerpoint/2010/main" val="306439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original?</a:t>
            </a:r>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90600" y="1113971"/>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105400" y="2256971"/>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90601" y="4009571"/>
            <a:ext cx="3353791" cy="2514600"/>
          </a:xfrm>
          <a:prstGeom prst="rect">
            <a:avLst/>
          </a:prstGeom>
          <a:noFill/>
          <a:ln w="9525">
            <a:noFill/>
            <a:miter lim="800000"/>
            <a:headEnd/>
            <a:tailEnd/>
          </a:ln>
        </p:spPr>
      </p:pic>
      <p:sp>
        <p:nvSpPr>
          <p:cNvPr id="7" name="TextBox 6"/>
          <p:cNvSpPr txBox="1"/>
          <p:nvPr/>
        </p:nvSpPr>
        <p:spPr>
          <a:xfrm>
            <a:off x="2362200" y="3628571"/>
            <a:ext cx="466794" cy="369332"/>
          </a:xfrm>
          <a:prstGeom prst="rect">
            <a:avLst/>
          </a:prstGeom>
          <a:noFill/>
        </p:spPr>
        <p:txBody>
          <a:bodyPr wrap="none" rtlCol="0">
            <a:spAutoFit/>
          </a:bodyPr>
          <a:lstStyle/>
          <a:p>
            <a:r>
              <a:rPr lang="en-US" dirty="0"/>
              <a:t>(a)</a:t>
            </a:r>
          </a:p>
        </p:txBody>
      </p:sp>
      <p:sp>
        <p:nvSpPr>
          <p:cNvPr id="8" name="TextBox 7"/>
          <p:cNvSpPr txBox="1"/>
          <p:nvPr/>
        </p:nvSpPr>
        <p:spPr>
          <a:xfrm>
            <a:off x="2362200" y="6459639"/>
            <a:ext cx="466794" cy="369332"/>
          </a:xfrm>
          <a:prstGeom prst="rect">
            <a:avLst/>
          </a:prstGeom>
          <a:noFill/>
        </p:spPr>
        <p:txBody>
          <a:bodyPr wrap="none" rtlCol="0">
            <a:spAutoFit/>
          </a:bodyPr>
          <a:lstStyle/>
          <a:p>
            <a:r>
              <a:rPr lang="en-US" dirty="0"/>
              <a:t>(b)</a:t>
            </a:r>
          </a:p>
        </p:txBody>
      </p:sp>
      <p:sp>
        <p:nvSpPr>
          <p:cNvPr id="9" name="TextBox 8"/>
          <p:cNvSpPr txBox="1"/>
          <p:nvPr/>
        </p:nvSpPr>
        <p:spPr>
          <a:xfrm>
            <a:off x="6705600" y="4847771"/>
            <a:ext cx="453970" cy="369332"/>
          </a:xfrm>
          <a:prstGeom prst="rect">
            <a:avLst/>
          </a:prstGeom>
          <a:noFill/>
        </p:spPr>
        <p:txBody>
          <a:bodyPr wrap="none" rtlCol="0">
            <a:spAutoFit/>
          </a:bodyPr>
          <a:lstStyle/>
          <a:p>
            <a:r>
              <a:rPr lang="en-US" dirty="0"/>
              <a:t>(c)</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sp>
        <p:nvSpPr>
          <p:cNvPr id="3" name="Content Placeholder 2"/>
          <p:cNvSpPr>
            <a:spLocks noGrp="1"/>
          </p:cNvSpPr>
          <p:nvPr>
            <p:ph idx="1"/>
          </p:nvPr>
        </p:nvSpPr>
        <p:spPr/>
        <p:txBody>
          <a:bodyPr/>
          <a:lstStyle/>
          <a:p>
            <a:r>
              <a:rPr lang="en-US" dirty="0"/>
              <a:t>Find a similar image from a large dataset</a:t>
            </a:r>
          </a:p>
          <a:p>
            <a:r>
              <a:rPr lang="en-US" dirty="0"/>
              <a:t>Blend a region from that image into the hole</a:t>
            </a:r>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9944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660400" y="3505201"/>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41656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Dataset</a:t>
            </a:r>
          </a:p>
        </p:txBody>
      </p:sp>
      <p:sp>
        <p:nvSpPr>
          <p:cNvPr id="7" name="Right Arrow 6"/>
          <p:cNvSpPr/>
          <p:nvPr/>
        </p:nvSpPr>
        <p:spPr>
          <a:xfrm>
            <a:off x="55616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7328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949939"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632201"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Principal</a:t>
            </a:r>
          </a:p>
        </p:txBody>
      </p:sp>
      <p:grpSp>
        <p:nvGrpSpPr>
          <p:cNvPr id="19" name="Group 18"/>
          <p:cNvGrpSpPr>
            <a:grpSpLocks noChangeAspect="1"/>
          </p:cNvGrpSpPr>
          <p:nvPr/>
        </p:nvGrpSpPr>
        <p:grpSpPr>
          <a:xfrm>
            <a:off x="990600" y="1066799"/>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Input Image</a:t>
              </a: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Images</a:t>
              </a: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Associated Info</a:t>
              </a: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a:t>Huge Dataset</a:t>
              </a:r>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Info from Most Similar Images</a:t>
              </a: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a:latin typeface="+mn-lt"/>
                </a:rPr>
                <a:t>image</a:t>
              </a:r>
            </a:p>
            <a:p>
              <a:pPr algn="ctr"/>
              <a:r>
                <a:rPr lang="en-US" sz="2000" dirty="0">
                  <a:latin typeface="+mn-lt"/>
                </a:rPr>
                <a:t>matching</a:t>
              </a: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762000" y="5638800"/>
            <a:ext cx="8382000" cy="830997"/>
          </a:xfrm>
          <a:prstGeom prst="rect">
            <a:avLst/>
          </a:prstGeom>
          <a:noFill/>
        </p:spPr>
        <p:txBody>
          <a:bodyPr wrap="square" rtlCol="0">
            <a:spAutoFit/>
          </a:bodyPr>
          <a:lstStyle/>
          <a:p>
            <a:r>
              <a:rPr lang="en-US" sz="2400" dirty="0">
                <a:latin typeface="+mn-lt"/>
              </a:rPr>
              <a:t>Trick: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images is enough?</a:t>
            </a:r>
          </a:p>
        </p:txBody>
      </p:sp>
      <p:pic>
        <p:nvPicPr>
          <p:cNvPr id="4" name="Picture 12" descr="teaser_input"/>
          <p:cNvPicPr>
            <a:picLocks noChangeAspect="1" noChangeArrowheads="1"/>
          </p:cNvPicPr>
          <p:nvPr/>
        </p:nvPicPr>
        <p:blipFill>
          <a:blip r:embed="rId2" cstate="print"/>
          <a:srcRect/>
          <a:stretch>
            <a:fillRect/>
          </a:stretch>
        </p:blipFill>
        <p:spPr bwMode="auto">
          <a:xfrm>
            <a:off x="3839028"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1219201" y="3886201"/>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1143001"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3048000" y="4419601"/>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8194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462838" y="2133601"/>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5105401" y="4267201"/>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533400" y="2514601"/>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7086601" y="609601"/>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3294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795838" y="92076"/>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852864"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2095500" y="5943601"/>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713412" y="1481136"/>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97062" y="2776537"/>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724526" y="3995736"/>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89613" y="2852737"/>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132012" y="3994150"/>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79612" y="1709737"/>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960812" y="4300536"/>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424488" y="841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671888" y="160336"/>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919288" y="490536"/>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98876" y="2090736"/>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941512" y="5875337"/>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a:t>Image Data on the Internet</a:t>
            </a:r>
          </a:p>
        </p:txBody>
      </p:sp>
      <p:sp>
        <p:nvSpPr>
          <p:cNvPr id="52227" name="Content Placeholder 2"/>
          <p:cNvSpPr>
            <a:spLocks noGrp="1"/>
          </p:cNvSpPr>
          <p:nvPr>
            <p:ph idx="1"/>
          </p:nvPr>
        </p:nvSpPr>
        <p:spPr>
          <a:xfrm>
            <a:off x="609600" y="990600"/>
            <a:ext cx="10972800" cy="5410200"/>
          </a:xfrm>
        </p:spPr>
        <p:txBody>
          <a:bodyPr>
            <a:normAutofit fontScale="85000" lnSpcReduction="20000"/>
          </a:bodyPr>
          <a:lstStyle/>
          <a:p>
            <a:pPr eaLnBrk="1" hangingPunct="1"/>
            <a:r>
              <a:rPr lang="en-US" dirty="0"/>
              <a:t>Now: nobody counts anymore</a:t>
            </a:r>
          </a:p>
          <a:p>
            <a:pPr eaLnBrk="1" hangingPunct="1"/>
            <a:r>
              <a:rPr lang="en-US" dirty="0"/>
              <a:t>Facebook (2014)</a:t>
            </a:r>
          </a:p>
          <a:p>
            <a:pPr lvl="1" eaLnBrk="1" hangingPunct="1"/>
            <a:r>
              <a:rPr lang="en-US" dirty="0"/>
              <a:t>250 billion total, +350 million per day</a:t>
            </a:r>
          </a:p>
          <a:p>
            <a:pPr eaLnBrk="1" hangingPunct="1"/>
            <a:r>
              <a:rPr lang="en-US" dirty="0"/>
              <a:t>Facebook (2011)</a:t>
            </a:r>
          </a:p>
          <a:p>
            <a:pPr lvl="1" eaLnBrk="1" hangingPunct="1"/>
            <a:r>
              <a:rPr lang="en-US" dirty="0"/>
              <a:t>6 billion images per month</a:t>
            </a:r>
          </a:p>
          <a:p>
            <a:pPr lvl="1" eaLnBrk="1" hangingPunct="1"/>
            <a:r>
              <a:rPr lang="en-US" dirty="0"/>
              <a:t>More than 100 petabytes of images/video</a:t>
            </a:r>
          </a:p>
          <a:p>
            <a:pPr eaLnBrk="1" hangingPunct="1"/>
            <a:r>
              <a:rPr lang="en-US" dirty="0"/>
              <a:t>Flickr (2010)</a:t>
            </a:r>
          </a:p>
          <a:p>
            <a:pPr lvl="1" eaLnBrk="1" hangingPunct="1"/>
            <a:r>
              <a:rPr lang="en-US" dirty="0"/>
              <a:t>5 billion photographs </a:t>
            </a:r>
          </a:p>
          <a:p>
            <a:pPr lvl="1" eaLnBrk="1" hangingPunct="1"/>
            <a:r>
              <a:rPr lang="en-US" dirty="0"/>
              <a:t>100+ million </a:t>
            </a:r>
            <a:r>
              <a:rPr lang="en-US" dirty="0" err="1"/>
              <a:t>geotagged</a:t>
            </a:r>
            <a:r>
              <a:rPr lang="en-US" dirty="0"/>
              <a:t> images</a:t>
            </a:r>
            <a:endParaRPr lang="en-US" i="1" dirty="0"/>
          </a:p>
          <a:p>
            <a:pPr eaLnBrk="1" hangingPunct="1"/>
            <a:r>
              <a:rPr lang="en-US" dirty="0" err="1"/>
              <a:t>Imageshack</a:t>
            </a:r>
            <a:r>
              <a:rPr lang="en-US" dirty="0"/>
              <a:t> (as of 2009)</a:t>
            </a:r>
          </a:p>
          <a:p>
            <a:pPr lvl="1" eaLnBrk="1" hangingPunct="1"/>
            <a:r>
              <a:rPr lang="en-US" dirty="0"/>
              <a:t>20 billion</a:t>
            </a:r>
          </a:p>
          <a:p>
            <a:pPr eaLnBrk="1" hangingPunct="1"/>
            <a:r>
              <a:rPr lang="en-US" dirty="0" err="1"/>
              <a:t>Facebook</a:t>
            </a:r>
            <a:r>
              <a:rPr lang="en-US" dirty="0"/>
              <a:t> (as of 2009)</a:t>
            </a:r>
          </a:p>
          <a:p>
            <a:pPr lvl="1" eaLnBrk="1" hangingPunct="1"/>
            <a:r>
              <a:rPr lang="en-US" dirty="0"/>
              <a:t>15 billion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completion: how it works</a:t>
            </a:r>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580571"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219200" y="1077686"/>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r>
              <a:rPr lang="en-US"/>
              <a:t>The Algorithm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class: Opportunities of scale</a:t>
            </a:r>
          </a:p>
        </p:txBody>
      </p:sp>
      <p:sp>
        <p:nvSpPr>
          <p:cNvPr id="3" name="Content Placeholder 2"/>
          <p:cNvSpPr>
            <a:spLocks noGrp="1"/>
          </p:cNvSpPr>
          <p:nvPr>
            <p:ph idx="1"/>
          </p:nvPr>
        </p:nvSpPr>
        <p:spPr/>
        <p:txBody>
          <a:bodyPr/>
          <a:lstStyle/>
          <a:p>
            <a:r>
              <a:rPr lang="en-US" dirty="0"/>
              <a:t>Data-driven methods</a:t>
            </a:r>
          </a:p>
          <a:p>
            <a:pPr lvl="1"/>
            <a:r>
              <a:rPr lang="en-US" dirty="0"/>
              <a:t>Scene completion</a:t>
            </a:r>
          </a:p>
          <a:p>
            <a:pPr lvl="1"/>
            <a:r>
              <a:rPr lang="en-US" dirty="0"/>
              <a:t>Colorization</a:t>
            </a:r>
          </a:p>
          <a:p>
            <a:endParaRPr lang="en-US" dirty="0"/>
          </a:p>
          <a:p>
            <a:r>
              <a:rPr lang="en-US" dirty="0"/>
              <a:t>Deep network representations</a:t>
            </a:r>
          </a:p>
          <a:p>
            <a:pPr lvl="1"/>
            <a:r>
              <a:rPr lang="en-US" dirty="0"/>
              <a:t>Encoder-decoder</a:t>
            </a:r>
          </a:p>
          <a:p>
            <a:pPr lvl="1"/>
            <a:r>
              <a:rPr lang="en-US" dirty="0"/>
              <a:t>CNNs and skip connections</a:t>
            </a:r>
          </a:p>
          <a:p>
            <a:pPr lvl="1"/>
            <a:r>
              <a:rPr lang="en-US" dirty="0"/>
              <a:t>U-Net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1828800" y="-152400"/>
            <a:ext cx="8402638" cy="1219200"/>
          </a:xfrm>
        </p:spPr>
        <p:txBody>
          <a:bodyPr/>
          <a:lstStyle/>
          <a:p>
            <a:pPr eaLnBrk="1" hangingPunct="1"/>
            <a:r>
              <a:rPr lang="en-US"/>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219200" y="1066800"/>
            <a:ext cx="7143750" cy="536098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399" y="1981199"/>
            <a:ext cx="3962400" cy="2971800"/>
          </a:xfrm>
          <a:prstGeom prst="rect">
            <a:avLst/>
          </a:prstGeom>
          <a:noFill/>
          <a:ln w="9525">
            <a:noFill/>
            <a:miter lim="800000"/>
            <a:headEnd/>
            <a:tailEnd/>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6028" y="1904999"/>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sp>
        <p:nvSpPr>
          <p:cNvPr id="66564" name="Text Box 5"/>
          <p:cNvSpPr txBox="1">
            <a:spLocks noChangeArrowheads="1"/>
          </p:cNvSpPr>
          <p:nvPr/>
        </p:nvSpPr>
        <p:spPr bwMode="auto">
          <a:xfrm>
            <a:off x="4728028" y="58674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5904" y="1752600"/>
            <a:ext cx="4911725" cy="3840163"/>
          </a:xfrm>
          <a:prstGeom prst="rect">
            <a:avLst/>
          </a:prstGeom>
          <a:noFill/>
          <a:ln w="9525">
            <a:noFill/>
            <a:miter lim="800000"/>
            <a:headEnd/>
            <a:tailEnd/>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1828800" y="-152400"/>
            <a:ext cx="8402638" cy="1219200"/>
          </a:xfrm>
        </p:spPr>
        <p:txBody>
          <a:bodyPr/>
          <a:lstStyle/>
          <a:p>
            <a:pPr eaLnBrk="1" hangingPunct="1"/>
            <a:r>
              <a:rPr lang="en-US"/>
              <a:t>Scene Descriptor</a:t>
            </a:r>
          </a:p>
        </p:txBody>
      </p:sp>
      <p:sp>
        <p:nvSpPr>
          <p:cNvPr id="67587" name="Text Box 6"/>
          <p:cNvSpPr txBox="1">
            <a:spLocks noChangeArrowheads="1"/>
          </p:cNvSpPr>
          <p:nvPr/>
        </p:nvSpPr>
        <p:spPr bwMode="auto">
          <a:xfrm>
            <a:off x="2473324" y="2743199"/>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025524" y="2514599"/>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3962400" y="16764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454524" y="57912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3629"/>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4809"/>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334962" y="2609849"/>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5059362" y="6038849"/>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773362" y="1066800"/>
            <a:ext cx="6370638" cy="47783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143829"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156029"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156029"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609600" y="-7257"/>
            <a:ext cx="8402638" cy="1219200"/>
          </a:xfrm>
        </p:spPr>
        <p:txBody>
          <a:bodyPr/>
          <a:lstStyle/>
          <a:p>
            <a:pPr eaLnBrk="1" hangingPunct="1"/>
            <a:r>
              <a:rPr lang="en-US" dirty="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2.91667E-6 -0.01504 L 0.28281 -0.11134 L 0.36432 -0.10185 L 0.28281 -0.09143 L 0.36432 -0.08125 L 0.28281 -0.07152 L 0.36432 -0.06111 L 0.28281 -0.05115 L 0.36432 -0.04074 L 0.28281 -0.03055 L 0.36432 -0.02083 L 0.28281 -0.00995 L 0.36432 -0.00046 L 0.28281 0.00996 L 0.36432 0.02014 L 0.28281 0.02987 L 0.36432 0.04075 " pathEditMode="relative" rAng="0" ptsTypes="AAAAAAAAAAAAAAAAA">
                                      <p:cBhvr>
                                        <p:cTn id="6" dur="3000" fill="hold"/>
                                        <p:tgtEl>
                                          <p:spTgt spid="649221"/>
                                        </p:tgtEl>
                                        <p:attrNameLst>
                                          <p:attrName>ppt_x</p:attrName>
                                          <p:attrName>ppt_y</p:attrName>
                                        </p:attrNameLst>
                                      </p:cBhvr>
                                      <p:rCtr x="18216"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3629"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8129"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8129" y="942976"/>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8129" y="946151"/>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7629"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09600" y="-3629"/>
            <a:ext cx="8402638" cy="1219200"/>
          </a:xfrm>
        </p:spPr>
        <p:txBody>
          <a:bodyPr/>
          <a:lstStyle/>
          <a:p>
            <a:pPr eaLnBrk="1" hangingPunct="1"/>
            <a:r>
              <a:rPr lang="en-US"/>
              <a:t>Result Ranking</a:t>
            </a:r>
          </a:p>
        </p:txBody>
      </p:sp>
      <p:sp>
        <p:nvSpPr>
          <p:cNvPr id="72707" name="Text Box 3"/>
          <p:cNvSpPr txBox="1">
            <a:spLocks noChangeArrowheads="1"/>
          </p:cNvSpPr>
          <p:nvPr/>
        </p:nvSpPr>
        <p:spPr bwMode="auto">
          <a:xfrm>
            <a:off x="1524000" y="1488621"/>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3200400" y="2968172"/>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3200400" y="4181021"/>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984500" y="5725659"/>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838200" y="2876096"/>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933450" y="3971472"/>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990601" y="4123871"/>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939800" y="5393871"/>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466850" y="2737985"/>
            <a:ext cx="1352550" cy="1057275"/>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Google and massive data-driven algorithms</a:t>
            </a:r>
          </a:p>
        </p:txBody>
      </p:sp>
      <p:sp>
        <p:nvSpPr>
          <p:cNvPr id="93186" name="Rectangle 2"/>
          <p:cNvSpPr>
            <a:spLocks noGrp="1" noChangeArrowheads="1"/>
          </p:cNvSpPr>
          <p:nvPr>
            <p:ph idx="1"/>
          </p:nvPr>
        </p:nvSpPr>
        <p:spPr>
          <a:xfrm>
            <a:off x="609600" y="990600"/>
            <a:ext cx="8551864" cy="5135563"/>
          </a:xfrm>
        </p:spPr>
        <p:txBody>
          <a:bodyPr/>
          <a:lstStyle/>
          <a:p>
            <a:pPr eaLnBrk="1" hangingPunct="1">
              <a:buNone/>
            </a:pPr>
            <a:r>
              <a:rPr lang="en-US" dirty="0"/>
              <a:t>	A.I. for the postmodern world:</a:t>
            </a:r>
          </a:p>
          <a:p>
            <a:pPr lvl="1" eaLnBrk="1" hangingPunct="1"/>
            <a:r>
              <a:rPr lang="en-US" dirty="0"/>
              <a:t>all questions have already been answered…many times, in many ways</a:t>
            </a:r>
          </a:p>
          <a:p>
            <a:pPr lvl="1" eaLnBrk="1" hangingPunct="1"/>
            <a:r>
              <a:rPr lang="en-US" dirty="0"/>
              <a:t>Google is dumb, the “intelligence” is </a:t>
            </a:r>
            <a:r>
              <a:rPr lang="en-US" u="sng" dirty="0"/>
              <a:t>in the data</a:t>
            </a:r>
          </a:p>
          <a:p>
            <a:pPr eaLnBrk="1" hangingPunct="1">
              <a:buFontTx/>
              <a:buNone/>
            </a:pPr>
            <a:endParaRPr lang="en-US" dirty="0"/>
          </a:p>
        </p:txBody>
      </p:sp>
      <p:pic>
        <p:nvPicPr>
          <p:cNvPr id="1513476" name="Picture 4" descr="climestairs4"/>
          <p:cNvPicPr>
            <a:picLocks noChangeAspect="1" noChangeArrowheads="1"/>
          </p:cNvPicPr>
          <p:nvPr/>
        </p:nvPicPr>
        <p:blipFill>
          <a:blip r:embed="rId3" cstate="print"/>
          <a:srcRect/>
          <a:stretch>
            <a:fillRect/>
          </a:stretch>
        </p:blipFill>
        <p:spPr bwMode="auto">
          <a:xfrm>
            <a:off x="779463" y="3286126"/>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524000" y="3505200"/>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295400" y="685800"/>
            <a:ext cx="7143750" cy="535781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295400" y="685800"/>
            <a:ext cx="7143750" cy="5354638"/>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295400" y="671286"/>
            <a:ext cx="7143750" cy="5357812"/>
          </a:xfrm>
          <a:prstGeom prst="rect">
            <a:avLst/>
          </a:prstGeom>
          <a:noFill/>
          <a:ln w="9525">
            <a:noFill/>
            <a:miter lim="800000"/>
            <a:headEnd/>
            <a:tailEnd/>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676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4267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5867400" y="5943601"/>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4171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6200776" y="1524001"/>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676400" y="1524001"/>
            <a:ext cx="4343400" cy="325596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295400" y="685800"/>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295400" y="685800"/>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295400" y="381000"/>
            <a:ext cx="5616575" cy="625316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Translate</a:t>
            </a:r>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587829" y="1600200"/>
            <a:ext cx="8534400" cy="20574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295400" y="381000"/>
            <a:ext cx="5616575" cy="6249987"/>
          </a:xfrm>
          <a:prstGeom prst="rect">
            <a:avLst/>
          </a:prstGeom>
          <a:noFill/>
          <a:ln w="9525">
            <a:noFill/>
            <a:miter lim="800000"/>
            <a:headEnd/>
            <a:tailEnd/>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is the original?</a:t>
            </a:r>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74345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220956" y="1904999"/>
            <a:ext cx="4370095" cy="32766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295400" y="7635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295400" y="7620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295400" y="7620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286000" y="381000"/>
            <a:ext cx="4143375" cy="5715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307771" y="381000"/>
            <a:ext cx="4143375" cy="5715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318657" y="3810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526369" y="6092371"/>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286000" y="381000"/>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447674" y="6246812"/>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304143" y="384629"/>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457200" y="6288315"/>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1336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6" y="59324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Chinese Room</a:t>
            </a:r>
          </a:p>
        </p:txBody>
      </p:sp>
      <p:sp>
        <p:nvSpPr>
          <p:cNvPr id="3" name="Content Placeholder 2"/>
          <p:cNvSpPr>
            <a:spLocks noGrp="1"/>
          </p:cNvSpPr>
          <p:nvPr>
            <p:ph idx="1"/>
          </p:nvPr>
        </p:nvSpPr>
        <p:spPr/>
        <p:txBody>
          <a:bodyPr/>
          <a:lstStyle/>
          <a:p>
            <a:r>
              <a:rPr lang="en-US" dirty="0"/>
              <a:t>John Searle (1980)</a:t>
            </a:r>
          </a:p>
        </p:txBody>
      </p:sp>
      <p:pic>
        <p:nvPicPr>
          <p:cNvPr id="253954" name="Picture 2" descr="http://upload.wikimedia.org/wikipedia/commons/1/1c/Chinese_Room2.jpg"/>
          <p:cNvPicPr>
            <a:picLocks noChangeAspect="1" noChangeArrowheads="1"/>
          </p:cNvPicPr>
          <p:nvPr/>
        </p:nvPicPr>
        <p:blipFill>
          <a:blip r:embed="rId3" cstate="print"/>
          <a:srcRect/>
          <a:stretch>
            <a:fillRect/>
          </a:stretch>
        </p:blipFill>
        <p:spPr bwMode="auto">
          <a:xfrm>
            <a:off x="3124201" y="1981200"/>
            <a:ext cx="5298773" cy="41148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624114" y="260124"/>
            <a:ext cx="9144000" cy="1143000"/>
          </a:xfrm>
        </p:spPr>
        <p:txBody>
          <a:bodyPr/>
          <a:lstStyle/>
          <a:p>
            <a:pPr eaLnBrk="1" hangingPunct="1"/>
            <a:r>
              <a:rPr lang="en-US" sz="400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3175228" y="1509486"/>
            <a:ext cx="4041775" cy="5334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90600"/>
            <a:ext cx="9144000" cy="49403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66800"/>
            <a:ext cx="9144000" cy="47910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a:t>Im2gps</a:t>
            </a:r>
          </a:p>
        </p:txBody>
      </p:sp>
      <p:pic>
        <p:nvPicPr>
          <p:cNvPr id="131075" name="Picture 3"/>
          <p:cNvPicPr>
            <a:picLocks noChangeAspect="1" noChangeArrowheads="1"/>
          </p:cNvPicPr>
          <p:nvPr/>
        </p:nvPicPr>
        <p:blipFill>
          <a:blip r:embed="rId2" cstate="print"/>
          <a:srcRect/>
          <a:stretch>
            <a:fillRect/>
          </a:stretch>
        </p:blipFill>
        <p:spPr bwMode="auto">
          <a:xfrm>
            <a:off x="1447800" y="1219200"/>
            <a:ext cx="6753225" cy="51816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676400"/>
            <a:ext cx="9144000" cy="47021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a:t>Voting Scheme</a:t>
            </a:r>
          </a:p>
        </p:txBody>
      </p:sp>
      <p:pic>
        <p:nvPicPr>
          <p:cNvPr id="133123" name="Picture 2"/>
          <p:cNvPicPr>
            <a:picLocks noChangeAspect="1" noChangeArrowheads="1"/>
          </p:cNvPicPr>
          <p:nvPr/>
        </p:nvPicPr>
        <p:blipFill>
          <a:blip r:embed="rId3" cstate="print"/>
          <a:srcRect/>
          <a:stretch>
            <a:fillRect/>
          </a:stretch>
        </p:blipFill>
        <p:spPr bwMode="auto">
          <a:xfrm>
            <a:off x="-76200" y="1524000"/>
            <a:ext cx="9144000" cy="465455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a:t>im2gps</a:t>
            </a:r>
          </a:p>
        </p:txBody>
      </p:sp>
      <p:pic>
        <p:nvPicPr>
          <p:cNvPr id="134147" name="Picture 3"/>
          <p:cNvPicPr>
            <a:picLocks noChangeAspect="1" noChangeArrowheads="1"/>
          </p:cNvPicPr>
          <p:nvPr/>
        </p:nvPicPr>
        <p:blipFill>
          <a:blip r:embed="rId2" cstate="print"/>
          <a:srcRect/>
          <a:stretch>
            <a:fillRect/>
          </a:stretch>
        </p:blipFill>
        <p:spPr bwMode="auto">
          <a:xfrm>
            <a:off x="1295400" y="1143000"/>
            <a:ext cx="6696075" cy="5176838"/>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295400"/>
            <a:ext cx="9144000" cy="463867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43000"/>
            <a:ext cx="9144000" cy="45783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30591" y="1752600"/>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vert="horz" wrap="square" lIns="91407" tIns="45704" rIns="91407" bIns="45704" numCol="1" anchor="ctr" anchorCtr="0" compatLnSpc="1">
            <a:prstTxWarp prst="textNoShape">
              <a:avLst/>
            </a:prstTxWarp>
          </a:bodyPr>
          <a:lstStyle/>
          <a:p>
            <a:pPr eaLnBrk="1" hangingPunct="1"/>
            <a:r>
              <a:rPr lang="en-US"/>
              <a:t>Population density ranking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Completion Example</a:t>
            </a:r>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457200" y="57912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627061" y="76201"/>
            <a:ext cx="8229600" cy="792163"/>
          </a:xfrm>
        </p:spPr>
        <p:txBody>
          <a:bodyPr/>
          <a:lstStyle/>
          <a:p>
            <a:pPr eaLnBrk="1" hangingPunct="1"/>
            <a:r>
              <a:rPr lang="en-US"/>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990600"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322261" y="5867400"/>
            <a:ext cx="8839200" cy="609600"/>
          </a:xfrm>
          <a:prstGeom prst="rect">
            <a:avLst/>
          </a:prstGeom>
          <a:noFill/>
          <a:ln w="9525">
            <a:noFill/>
            <a:miter lim="800000"/>
            <a:headEnd/>
            <a:tailEnd/>
          </a:ln>
        </p:spPr>
        <p:txBody>
          <a:bodyPr/>
          <a:lstStyle/>
          <a:p>
            <a:pPr marL="342900">
              <a:spcBef>
                <a:spcPct val="20000"/>
              </a:spcBef>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609600" y="0"/>
            <a:ext cx="8229600" cy="792163"/>
          </a:xfrm>
        </p:spPr>
        <p:txBody>
          <a:bodyPr/>
          <a:lstStyle/>
          <a:p>
            <a:pPr eaLnBrk="1" hangingPunct="1"/>
            <a:r>
              <a:rPr lang="en-US"/>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686050" y="1346199"/>
            <a:ext cx="4076700" cy="54356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611825" y="152401"/>
            <a:ext cx="8229600" cy="792163"/>
          </a:xfrm>
        </p:spPr>
        <p:txBody>
          <a:bodyPr/>
          <a:lstStyle/>
          <a:p>
            <a:pPr eaLnBrk="1" hangingPunct="1"/>
            <a:r>
              <a:rPr lang="en-US"/>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297625" y="2590801"/>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564825" y="19050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450025" y="55626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1069025" y="52578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955225" y="52689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640191" y="136302"/>
            <a:ext cx="8229600" cy="792163"/>
          </a:xfrm>
        </p:spPr>
        <p:txBody>
          <a:bodyPr/>
          <a:lstStyle/>
          <a:p>
            <a:pPr eaLnBrk="1" hangingPunct="1"/>
            <a:r>
              <a:rPr lang="en-US"/>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457200" y="2514601"/>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8862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8382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2286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276600" y="51927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4770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943600" y="5218114"/>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a:t>Results</a:t>
            </a:r>
            <a:endParaRPr lang="ru-RU"/>
          </a:p>
        </p:txBody>
      </p:sp>
      <p:sp>
        <p:nvSpPr>
          <p:cNvPr id="166915" name="Rectangle 3"/>
          <p:cNvSpPr>
            <a:spLocks noGrp="1"/>
          </p:cNvSpPr>
          <p:nvPr>
            <p:ph type="body" idx="1"/>
          </p:nvPr>
        </p:nvSpPr>
        <p:spPr/>
        <p:txBody>
          <a:bodyPr/>
          <a:lstStyle/>
          <a:p>
            <a:pPr eaLnBrk="1" hangingPunct="1"/>
            <a:endParaRPr lang="en-US" dirty="0"/>
          </a:p>
          <a:p>
            <a:pPr eaLnBrk="1" hangingPunct="1"/>
            <a:r>
              <a:rPr lang="en-US" dirty="0"/>
              <a:t>im2gps – 10% (geo-</a:t>
            </a:r>
            <a:r>
              <a:rPr lang="en-US" dirty="0" err="1"/>
              <a:t>loc</a:t>
            </a:r>
            <a:r>
              <a:rPr lang="en-US" dirty="0"/>
              <a:t> within 400 km)</a:t>
            </a:r>
          </a:p>
          <a:p>
            <a:pPr eaLnBrk="1" hangingPunct="1"/>
            <a:r>
              <a:rPr lang="en-US" dirty="0"/>
              <a:t>temporal im2gps – 56% </a:t>
            </a:r>
            <a:endParaRPr lang="ru-RU"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t>Tiny Images</a:t>
            </a:r>
          </a:p>
        </p:txBody>
      </p:sp>
      <p:sp>
        <p:nvSpPr>
          <p:cNvPr id="97283" name="Content Placeholder 2"/>
          <p:cNvSpPr>
            <a:spLocks noGrp="1"/>
          </p:cNvSpPr>
          <p:nvPr>
            <p:ph idx="1"/>
          </p:nvPr>
        </p:nvSpPr>
        <p:spPr>
          <a:xfrm>
            <a:off x="1981200" y="3932238"/>
            <a:ext cx="8229600" cy="2087562"/>
          </a:xfrm>
        </p:spPr>
        <p:txBody>
          <a:bodyPr/>
          <a:lstStyle/>
          <a:p>
            <a:pPr eaLnBrk="1" hangingPunct="1">
              <a:buNone/>
            </a:pPr>
            <a:r>
              <a:rPr lang="en-US" dirty="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4800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2667000" y="6334126"/>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dirty="0"/>
              <a:t>Even 32x32 images contain a lot of information</a:t>
            </a:r>
          </a:p>
        </p:txBody>
      </p:sp>
      <p:sp>
        <p:nvSpPr>
          <p:cNvPr id="98307" name="Content Placeholder 2"/>
          <p:cNvSpPr>
            <a:spLocks noGrp="1"/>
          </p:cNvSpPr>
          <p:nvPr>
            <p:ph idx="1"/>
          </p:nvPr>
        </p:nvSpPr>
        <p:spPr/>
        <p:txBody>
          <a:bodyPr/>
          <a:lstStyle/>
          <a:p>
            <a:pPr eaLnBrk="1" hangingPunct="1"/>
            <a:endParaRPr lang="en-US"/>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2819400" y="1219200"/>
            <a:ext cx="6553200" cy="5410200"/>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t>Human Scene Recognition</a:t>
            </a:r>
          </a:p>
        </p:txBody>
      </p:sp>
      <p:sp>
        <p:nvSpPr>
          <p:cNvPr id="99331" name="Content Placeholder 2"/>
          <p:cNvSpPr>
            <a:spLocks noGrp="1"/>
          </p:cNvSpPr>
          <p:nvPr>
            <p:ph idx="1"/>
          </p:nvPr>
        </p:nvSpPr>
        <p:spPr/>
        <p:txBody>
          <a:bodyPr/>
          <a:lstStyle/>
          <a:p>
            <a:pPr eaLnBrk="1" hangingPunct="1"/>
            <a:endParaRPr lang="en-US"/>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3816350" y="1371600"/>
            <a:ext cx="4559300" cy="4948238"/>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0"/>
            <a:ext cx="8229600" cy="1143000"/>
          </a:xfrm>
        </p:spPr>
        <p:txBody>
          <a:bodyPr/>
          <a:lstStyle/>
          <a:p>
            <a:pPr eaLnBrk="1" hangingPunct="1"/>
            <a:r>
              <a:rPr lang="en-US" sz="4000"/>
              <a:t>Powers of 10</a:t>
            </a:r>
          </a:p>
        </p:txBody>
      </p:sp>
      <p:grpSp>
        <p:nvGrpSpPr>
          <p:cNvPr id="2" name="Group 29"/>
          <p:cNvGrpSpPr>
            <a:grpSpLocks/>
          </p:cNvGrpSpPr>
          <p:nvPr/>
        </p:nvGrpSpPr>
        <p:grpSpPr bwMode="auto">
          <a:xfrm>
            <a:off x="1885950" y="593726"/>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1895475" y="1422401"/>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1895475" y="2854326"/>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1925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1906589" y="5491164"/>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17512" y="0"/>
            <a:ext cx="8229600" cy="1143000"/>
          </a:xfrm>
        </p:spPr>
        <p:txBody>
          <a:bodyPr/>
          <a:lstStyle/>
          <a:p>
            <a:pPr eaLnBrk="1" hangingPunct="1"/>
            <a:r>
              <a:rPr lang="en-US"/>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03726" y="976314"/>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29200"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49226" y="1055689"/>
            <a:ext cx="3735387" cy="5570537"/>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705076" y="47170"/>
            <a:ext cx="8402638" cy="1219200"/>
          </a:xfrm>
        </p:spPr>
        <p:txBody>
          <a:bodyPr/>
          <a:lstStyle/>
          <a:p>
            <a:pPr eaLnBrk="1" hangingPunct="1"/>
            <a:r>
              <a:rPr lang="en-US" dirty="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400401" y="1467984"/>
            <a:ext cx="7143750" cy="5360987"/>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dirty="0"/>
              <a:t>But most have other similar scenes</a:t>
            </a:r>
          </a:p>
        </p:txBody>
      </p:sp>
      <p:pic>
        <p:nvPicPr>
          <p:cNvPr id="103427" name="Picture 3"/>
          <p:cNvPicPr>
            <a:picLocks noChangeAspect="1" noChangeArrowheads="1"/>
          </p:cNvPicPr>
          <p:nvPr/>
        </p:nvPicPr>
        <p:blipFill>
          <a:blip r:embed="rId3" cstate="print"/>
          <a:srcRect/>
          <a:stretch>
            <a:fillRect/>
          </a:stretch>
        </p:blipFill>
        <p:spPr bwMode="auto">
          <a:xfrm>
            <a:off x="2286000" y="1295400"/>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25987" y="5002211"/>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54851" y="1277936"/>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55562" y="5002211"/>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46912" y="4983161"/>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78076" y="5002211"/>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55562" y="3074986"/>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55562" y="1292224"/>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45326" y="3138486"/>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454275" y="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609600" y="-3810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5" name="Rectangle 4"/>
          <p:cNvSpPr>
            <a:spLocks noChangeArrowheads="1"/>
          </p:cNvSpPr>
          <p:nvPr/>
        </p:nvSpPr>
        <p:spPr bwMode="auto">
          <a:xfrm>
            <a:off x="4918444" y="6542900"/>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454275" y="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609600" y="-38099"/>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6051920" y="6581001"/>
            <a:ext cx="3123227" cy="276999"/>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454275" y="38099"/>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609600"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Automatic Colorization</a:t>
            </a:r>
          </a:p>
        </p:txBody>
      </p:sp>
      <p:pic>
        <p:nvPicPr>
          <p:cNvPr id="382981" name="Picture 5"/>
          <p:cNvPicPr>
            <a:picLocks noChangeAspect="1" noChangeArrowheads="1"/>
          </p:cNvPicPr>
          <p:nvPr/>
        </p:nvPicPr>
        <p:blipFill>
          <a:blip r:embed="rId2" cstate="print"/>
          <a:srcRect/>
          <a:stretch>
            <a:fillRect/>
          </a:stretch>
        </p:blipFill>
        <p:spPr bwMode="auto">
          <a:xfrm>
            <a:off x="762000" y="12954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762000" y="38100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276600" y="38100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715001" y="3810001"/>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715001" y="1219201"/>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276600" y="1219201"/>
            <a:ext cx="1943100" cy="1971675"/>
          </a:xfrm>
          <a:prstGeom prst="rect">
            <a:avLst/>
          </a:prstGeom>
          <a:noFill/>
          <a:ln w="9525">
            <a:noFill/>
            <a:miter lim="800000"/>
            <a:headEnd/>
            <a:tailEnd/>
          </a:ln>
        </p:spPr>
      </p:pic>
      <p:sp>
        <p:nvSpPr>
          <p:cNvPr id="14" name="TextBox 13"/>
          <p:cNvSpPr txBox="1"/>
          <p:nvPr/>
        </p:nvSpPr>
        <p:spPr>
          <a:xfrm>
            <a:off x="1295401" y="3200400"/>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762001" y="5715000"/>
            <a:ext cx="1723549" cy="369332"/>
          </a:xfrm>
          <a:prstGeom prst="rect">
            <a:avLst/>
          </a:prstGeom>
          <a:noFill/>
        </p:spPr>
        <p:txBody>
          <a:bodyPr wrap="none" rtlCol="0">
            <a:spAutoFit/>
          </a:bodyPr>
          <a:lstStyle/>
          <a:p>
            <a:r>
              <a:rPr lang="en-US" dirty="0"/>
              <a:t>Matches (gray)</a:t>
            </a:r>
          </a:p>
        </p:txBody>
      </p:sp>
      <p:sp>
        <p:nvSpPr>
          <p:cNvPr id="16" name="TextBox 15"/>
          <p:cNvSpPr txBox="1"/>
          <p:nvPr/>
        </p:nvSpPr>
        <p:spPr>
          <a:xfrm>
            <a:off x="3188004" y="5715000"/>
            <a:ext cx="2069797" cy="369332"/>
          </a:xfrm>
          <a:prstGeom prst="rect">
            <a:avLst/>
          </a:prstGeom>
          <a:noFill/>
        </p:spPr>
        <p:txBody>
          <a:bodyPr wrap="none" rtlCol="0">
            <a:spAutoFit/>
          </a:bodyPr>
          <a:lstStyle/>
          <a:p>
            <a:r>
              <a:rPr lang="en-US" dirty="0"/>
              <a:t>Matches (w/ color)</a:t>
            </a:r>
          </a:p>
        </p:txBody>
      </p:sp>
      <p:sp>
        <p:nvSpPr>
          <p:cNvPr id="17" name="TextBox 16"/>
          <p:cNvSpPr txBox="1"/>
          <p:nvPr/>
        </p:nvSpPr>
        <p:spPr>
          <a:xfrm>
            <a:off x="5715000" y="5715000"/>
            <a:ext cx="2142574" cy="369332"/>
          </a:xfrm>
          <a:prstGeom prst="rect">
            <a:avLst/>
          </a:prstGeom>
          <a:noFill/>
        </p:spPr>
        <p:txBody>
          <a:bodyPr wrap="none" rtlCol="0">
            <a:spAutoFit/>
          </a:bodyPr>
          <a:lstStyle/>
          <a:p>
            <a:r>
              <a:rPr lang="en-US" dirty="0" err="1"/>
              <a:t>Avg</a:t>
            </a:r>
            <a:r>
              <a:rPr lang="en-US" dirty="0"/>
              <a:t> Color of Match</a:t>
            </a:r>
          </a:p>
        </p:txBody>
      </p:sp>
      <p:sp>
        <p:nvSpPr>
          <p:cNvPr id="18" name="TextBox 17"/>
          <p:cNvSpPr txBox="1"/>
          <p:nvPr/>
        </p:nvSpPr>
        <p:spPr>
          <a:xfrm>
            <a:off x="3429001" y="3200400"/>
            <a:ext cx="1646669" cy="369332"/>
          </a:xfrm>
          <a:prstGeom prst="rect">
            <a:avLst/>
          </a:prstGeom>
          <a:noFill/>
        </p:spPr>
        <p:txBody>
          <a:bodyPr wrap="none" rtlCol="0">
            <a:spAutoFit/>
          </a:bodyPr>
          <a:lstStyle/>
          <a:p>
            <a:r>
              <a:rPr lang="en-US" dirty="0"/>
              <a:t>Color Transfer</a:t>
            </a:r>
          </a:p>
        </p:txBody>
      </p:sp>
      <p:sp>
        <p:nvSpPr>
          <p:cNvPr id="19" name="TextBox 18"/>
          <p:cNvSpPr txBox="1"/>
          <p:nvPr/>
        </p:nvSpPr>
        <p:spPr>
          <a:xfrm>
            <a:off x="5791201" y="3124200"/>
            <a:ext cx="1646669" cy="369332"/>
          </a:xfrm>
          <a:prstGeom prst="rect">
            <a:avLst/>
          </a:prstGeom>
          <a:noFill/>
        </p:spPr>
        <p:txBody>
          <a:bodyPr wrap="none" rtlCol="0">
            <a:spAutoFit/>
          </a:bodyPr>
          <a:lstStyle/>
          <a:p>
            <a:r>
              <a:rPr lang="en-US" dirty="0"/>
              <a:t>Color Transfer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Automatic Colorization</a:t>
            </a:r>
          </a:p>
        </p:txBody>
      </p:sp>
      <p:sp>
        <p:nvSpPr>
          <p:cNvPr id="14" name="TextBox 13"/>
          <p:cNvSpPr txBox="1"/>
          <p:nvPr/>
        </p:nvSpPr>
        <p:spPr>
          <a:xfrm>
            <a:off x="1143001" y="3200399"/>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609601" y="5714999"/>
            <a:ext cx="1723549" cy="369332"/>
          </a:xfrm>
          <a:prstGeom prst="rect">
            <a:avLst/>
          </a:prstGeom>
          <a:noFill/>
        </p:spPr>
        <p:txBody>
          <a:bodyPr wrap="none" rtlCol="0">
            <a:spAutoFit/>
          </a:bodyPr>
          <a:lstStyle/>
          <a:p>
            <a:r>
              <a:rPr lang="en-US" dirty="0"/>
              <a:t>Matches (gray)</a:t>
            </a:r>
          </a:p>
        </p:txBody>
      </p:sp>
      <p:sp>
        <p:nvSpPr>
          <p:cNvPr id="16" name="TextBox 15"/>
          <p:cNvSpPr txBox="1"/>
          <p:nvPr/>
        </p:nvSpPr>
        <p:spPr>
          <a:xfrm>
            <a:off x="3035604" y="5714999"/>
            <a:ext cx="2069797" cy="369332"/>
          </a:xfrm>
          <a:prstGeom prst="rect">
            <a:avLst/>
          </a:prstGeom>
          <a:noFill/>
        </p:spPr>
        <p:txBody>
          <a:bodyPr wrap="none" rtlCol="0">
            <a:spAutoFit/>
          </a:bodyPr>
          <a:lstStyle/>
          <a:p>
            <a:r>
              <a:rPr lang="en-US" dirty="0"/>
              <a:t>Matches (w/ color)</a:t>
            </a:r>
          </a:p>
        </p:txBody>
      </p:sp>
      <p:sp>
        <p:nvSpPr>
          <p:cNvPr id="17" name="TextBox 16"/>
          <p:cNvSpPr txBox="1"/>
          <p:nvPr/>
        </p:nvSpPr>
        <p:spPr>
          <a:xfrm>
            <a:off x="5562600" y="5714999"/>
            <a:ext cx="2142574" cy="369332"/>
          </a:xfrm>
          <a:prstGeom prst="rect">
            <a:avLst/>
          </a:prstGeom>
          <a:noFill/>
        </p:spPr>
        <p:txBody>
          <a:bodyPr wrap="none" rtlCol="0">
            <a:spAutoFit/>
          </a:bodyPr>
          <a:lstStyle/>
          <a:p>
            <a:r>
              <a:rPr lang="en-US" dirty="0" err="1"/>
              <a:t>Avg</a:t>
            </a:r>
            <a:r>
              <a:rPr lang="en-US" dirty="0"/>
              <a:t> Color of Match</a:t>
            </a:r>
          </a:p>
        </p:txBody>
      </p:sp>
      <p:sp>
        <p:nvSpPr>
          <p:cNvPr id="18" name="TextBox 17"/>
          <p:cNvSpPr txBox="1"/>
          <p:nvPr/>
        </p:nvSpPr>
        <p:spPr>
          <a:xfrm>
            <a:off x="3276601" y="3200399"/>
            <a:ext cx="1646669" cy="369332"/>
          </a:xfrm>
          <a:prstGeom prst="rect">
            <a:avLst/>
          </a:prstGeom>
          <a:noFill/>
        </p:spPr>
        <p:txBody>
          <a:bodyPr wrap="none" rtlCol="0">
            <a:spAutoFit/>
          </a:bodyPr>
          <a:lstStyle/>
          <a:p>
            <a:r>
              <a:rPr lang="en-US" dirty="0"/>
              <a:t>Color Transfer</a:t>
            </a:r>
          </a:p>
        </p:txBody>
      </p:sp>
      <p:sp>
        <p:nvSpPr>
          <p:cNvPr id="19" name="TextBox 18"/>
          <p:cNvSpPr txBox="1"/>
          <p:nvPr/>
        </p:nvSpPr>
        <p:spPr>
          <a:xfrm>
            <a:off x="5638801" y="3124199"/>
            <a:ext cx="1646669" cy="369332"/>
          </a:xfrm>
          <a:prstGeom prst="rect">
            <a:avLst/>
          </a:prstGeom>
          <a:noFill/>
        </p:spPr>
        <p:txBody>
          <a:bodyPr wrap="none" rtlCol="0">
            <a:spAutoFit/>
          </a:bodyPr>
          <a:lstStyle/>
          <a:p>
            <a:r>
              <a:rPr lang="en-US" dirty="0"/>
              <a:t>Color Transfer</a:t>
            </a:r>
          </a:p>
        </p:txBody>
      </p:sp>
      <p:pic>
        <p:nvPicPr>
          <p:cNvPr id="384002" name="Picture 2"/>
          <p:cNvPicPr>
            <a:picLocks noChangeAspect="1" noChangeArrowheads="1"/>
          </p:cNvPicPr>
          <p:nvPr/>
        </p:nvPicPr>
        <p:blipFill>
          <a:blip r:embed="rId2" cstate="print"/>
          <a:srcRect/>
          <a:stretch>
            <a:fillRect/>
          </a:stretch>
        </p:blipFill>
        <p:spPr bwMode="auto">
          <a:xfrm>
            <a:off x="609600" y="12192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533401" y="38100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048001" y="3809999"/>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562600" y="38100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562600" y="11430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028950" y="12192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view</a:t>
            </a:r>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54835" y="4486275"/>
            <a:ext cx="697627" cy="369332"/>
          </a:xfrm>
          <a:prstGeom prst="rect">
            <a:avLst/>
          </a:prstGeom>
          <a:noFill/>
        </p:spPr>
        <p:txBody>
          <a:bodyPr wrap="none" rtlCol="0">
            <a:spAutoFit/>
          </a:bodyPr>
          <a:lstStyle/>
          <a:p>
            <a:r>
              <a:rPr lang="en-US" dirty="0"/>
              <a:t>Input</a:t>
            </a:r>
          </a:p>
        </p:txBody>
      </p:sp>
      <p:sp>
        <p:nvSpPr>
          <p:cNvPr id="9" name="TextBox 8"/>
          <p:cNvSpPr txBox="1"/>
          <p:nvPr/>
        </p:nvSpPr>
        <p:spPr>
          <a:xfrm>
            <a:off x="1151965" y="5065192"/>
            <a:ext cx="2895600" cy="1754326"/>
          </a:xfrm>
          <a:prstGeom prst="rect">
            <a:avLst/>
          </a:prstGeom>
          <a:noFill/>
        </p:spPr>
        <p:txBody>
          <a:bodyPr wrap="square" rtlCol="0">
            <a:spAutoFit/>
          </a:bodyPr>
          <a:lstStyle/>
          <a:p>
            <a:r>
              <a:rPr lang="en-US" b="1" dirty="0"/>
              <a:t>Encoder</a:t>
            </a:r>
            <a:r>
              <a:rPr lang="en-US" dirty="0"/>
              <a:t>: maps input to a new representation  </a:t>
            </a:r>
          </a:p>
          <a:p>
            <a:endParaRPr lang="en-US" dirty="0"/>
          </a:p>
          <a:p>
            <a:r>
              <a:rPr lang="en-US" dirty="0"/>
              <a:t>Images with similar encodings should have similar outputs</a:t>
            </a:r>
          </a:p>
        </p:txBody>
      </p:sp>
      <p:sp>
        <p:nvSpPr>
          <p:cNvPr id="10" name="TextBox 9"/>
          <p:cNvSpPr txBox="1"/>
          <p:nvPr/>
        </p:nvSpPr>
        <p:spPr>
          <a:xfrm>
            <a:off x="4932829" y="5069674"/>
            <a:ext cx="2886635" cy="646331"/>
          </a:xfrm>
          <a:prstGeom prst="rect">
            <a:avLst/>
          </a:prstGeom>
          <a:noFill/>
        </p:spPr>
        <p:txBody>
          <a:bodyPr wrap="square" rtlCol="0">
            <a:spAutoFit/>
          </a:bodyPr>
          <a:lstStyle/>
          <a:p>
            <a:r>
              <a:rPr lang="en-US" b="1" dirty="0"/>
              <a:t>Decoder</a:t>
            </a:r>
            <a:r>
              <a:rPr lang="en-US" dirty="0"/>
              <a:t>: maps encoded representation to output</a:t>
            </a:r>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6794832" y="4514290"/>
            <a:ext cx="877163" cy="369332"/>
          </a:xfrm>
          <a:prstGeom prst="rect">
            <a:avLst/>
          </a:prstGeom>
          <a:noFill/>
        </p:spPr>
        <p:txBody>
          <a:bodyPr wrap="none" rtlCol="0">
            <a:spAutoFit/>
          </a:bodyPr>
          <a:lstStyle/>
          <a:p>
            <a:r>
              <a:rPr lang="en-US" dirty="0"/>
              <a:t>Output</a:t>
            </a:r>
          </a:p>
        </p:txBody>
      </p:sp>
    </p:spTree>
    <p:extLst>
      <p:ext uri="{BB962C8B-B14F-4D97-AF65-F5344CB8AC3E}">
        <p14:creationId xmlns:p14="http://schemas.microsoft.com/office/powerpoint/2010/main" val="29419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simple example</a:t>
            </a:r>
          </a:p>
        </p:txBody>
      </p:sp>
      <p:pic>
        <p:nvPicPr>
          <p:cNvPr id="3" name="Picture 2"/>
          <p:cNvPicPr>
            <a:picLocks noChangeAspect="1" noChangeArrowheads="1"/>
          </p:cNvPicPr>
          <p:nvPr/>
        </p:nvPicPr>
        <p:blipFill>
          <a:blip r:embed="rId2" cstate="print"/>
          <a:srcRect/>
          <a:stretch>
            <a:fillRect/>
          </a:stretch>
        </p:blipFill>
        <p:spPr bwMode="auto">
          <a:xfrm>
            <a:off x="685800" y="2514600"/>
            <a:ext cx="1943100" cy="1971675"/>
          </a:xfrm>
          <a:prstGeom prst="rect">
            <a:avLst/>
          </a:prstGeom>
          <a:noFill/>
          <a:ln w="9525">
            <a:noFill/>
            <a:miter lim="800000"/>
            <a:headEnd/>
            <a:tailEnd/>
          </a:ln>
        </p:spPr>
      </p:pic>
      <p:sp>
        <p:nvSpPr>
          <p:cNvPr id="4" name="Right Arrow 3"/>
          <p:cNvSpPr/>
          <p:nvPr/>
        </p:nvSpPr>
        <p:spPr>
          <a:xfrm>
            <a:off x="2819400" y="33528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953000" y="3348037"/>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248400" y="2523565"/>
            <a:ext cx="1981200" cy="1990725"/>
          </a:xfrm>
          <a:prstGeom prst="rect">
            <a:avLst/>
          </a:prstGeom>
          <a:noFill/>
          <a:ln w="9525">
            <a:noFill/>
            <a:miter lim="800000"/>
            <a:headEnd/>
            <a:tailEnd/>
          </a:ln>
        </p:spPr>
      </p:pic>
      <p:sp>
        <p:nvSpPr>
          <p:cNvPr id="7" name="Rectangle 6"/>
          <p:cNvSpPr/>
          <p:nvPr/>
        </p:nvSpPr>
        <p:spPr>
          <a:xfrm>
            <a:off x="4038600" y="1690127"/>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1965" y="5065192"/>
            <a:ext cx="2895600" cy="923330"/>
          </a:xfrm>
          <a:prstGeom prst="rect">
            <a:avLst/>
          </a:prstGeom>
          <a:noFill/>
        </p:spPr>
        <p:txBody>
          <a:bodyPr wrap="square" rtlCol="0">
            <a:spAutoFit/>
          </a:bodyPr>
          <a:lstStyle/>
          <a:p>
            <a:r>
              <a:rPr lang="en-US" b="1" dirty="0"/>
              <a:t>Encoder</a:t>
            </a:r>
            <a:r>
              <a:rPr lang="en-US" dirty="0"/>
              <a:t>: shrink image to 32x32 </a:t>
            </a:r>
            <a:r>
              <a:rPr lang="en-US" dirty="0">
                <a:sym typeface="Wingdings" panose="05000000000000000000" pitchFamily="2" charset="2"/>
              </a:rPr>
              <a:t> 1024x1 intensity vector</a:t>
            </a:r>
            <a:endParaRPr lang="en-US" dirty="0"/>
          </a:p>
        </p:txBody>
      </p:sp>
      <p:sp>
        <p:nvSpPr>
          <p:cNvPr id="10" name="TextBox 9"/>
          <p:cNvSpPr txBox="1"/>
          <p:nvPr/>
        </p:nvSpPr>
        <p:spPr>
          <a:xfrm>
            <a:off x="4932829" y="5069674"/>
            <a:ext cx="2886635" cy="923330"/>
          </a:xfrm>
          <a:prstGeom prst="rect">
            <a:avLst/>
          </a:prstGeom>
          <a:noFill/>
        </p:spPr>
        <p:txBody>
          <a:bodyPr wrap="square" rtlCol="0">
            <a:spAutoFit/>
          </a:bodyPr>
          <a:lstStyle/>
          <a:p>
            <a:r>
              <a:rPr lang="en-US" b="1" dirty="0"/>
              <a:t>Decoder</a:t>
            </a:r>
            <a:r>
              <a:rPr lang="en-US" dirty="0"/>
              <a:t>: retrieve nearest neighbor in database and copy color channels</a:t>
            </a:r>
          </a:p>
        </p:txBody>
      </p:sp>
      <p:sp>
        <p:nvSpPr>
          <p:cNvPr id="11" name="TextBox 10"/>
          <p:cNvSpPr txBox="1"/>
          <p:nvPr/>
        </p:nvSpPr>
        <p:spPr>
          <a:xfrm>
            <a:off x="2842324" y="3652837"/>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02562" y="3652837"/>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1254835" y="4486275"/>
            <a:ext cx="697627" cy="369332"/>
          </a:xfrm>
          <a:prstGeom prst="rect">
            <a:avLst/>
          </a:prstGeom>
          <a:noFill/>
        </p:spPr>
        <p:txBody>
          <a:bodyPr wrap="none" rtlCol="0">
            <a:spAutoFit/>
          </a:bodyPr>
          <a:lstStyle/>
          <a:p>
            <a:r>
              <a:rPr lang="en-US" dirty="0"/>
              <a:t>Input</a:t>
            </a:r>
          </a:p>
        </p:txBody>
      </p:sp>
      <p:sp>
        <p:nvSpPr>
          <p:cNvPr id="14" name="TextBox 13"/>
          <p:cNvSpPr txBox="1"/>
          <p:nvPr/>
        </p:nvSpPr>
        <p:spPr>
          <a:xfrm>
            <a:off x="6794832" y="4514290"/>
            <a:ext cx="877163" cy="369332"/>
          </a:xfrm>
          <a:prstGeom prst="rect">
            <a:avLst/>
          </a:prstGeom>
          <a:noFill/>
        </p:spPr>
        <p:txBody>
          <a:bodyPr wrap="none" rtlCol="0">
            <a:spAutoFit/>
          </a:bodyPr>
          <a:lstStyle/>
          <a:p>
            <a:r>
              <a:rPr lang="en-US" dirty="0"/>
              <a:t>Output</a:t>
            </a:r>
          </a:p>
        </p:txBody>
      </p:sp>
    </p:spTree>
    <p:extLst>
      <p:ext uri="{BB962C8B-B14F-4D97-AF65-F5344CB8AC3E}">
        <p14:creationId xmlns:p14="http://schemas.microsoft.com/office/powerpoint/2010/main" val="156448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Encoder – Decoder: deep network</a:t>
            </a:r>
          </a:p>
        </p:txBody>
      </p:sp>
      <p:pic>
        <p:nvPicPr>
          <p:cNvPr id="3" name="Picture 2"/>
          <p:cNvPicPr>
            <a:picLocks noChangeAspect="1" noChangeArrowheads="1"/>
          </p:cNvPicPr>
          <p:nvPr/>
        </p:nvPicPr>
        <p:blipFill>
          <a:blip r:embed="rId2" cstate="print"/>
          <a:srcRect/>
          <a:stretch>
            <a:fillRect/>
          </a:stretch>
        </p:blipFill>
        <p:spPr bwMode="auto">
          <a:xfrm>
            <a:off x="762000" y="2958073"/>
            <a:ext cx="1943100" cy="1971675"/>
          </a:xfrm>
          <a:prstGeom prst="rect">
            <a:avLst/>
          </a:prstGeom>
          <a:noFill/>
          <a:ln w="9525">
            <a:noFill/>
            <a:miter lim="800000"/>
            <a:headEnd/>
            <a:tailEnd/>
          </a:ln>
        </p:spPr>
      </p:pic>
      <p:sp>
        <p:nvSpPr>
          <p:cNvPr id="4" name="Right Arrow 3"/>
          <p:cNvSpPr/>
          <p:nvPr/>
        </p:nvSpPr>
        <p:spPr>
          <a:xfrm>
            <a:off x="2895600" y="3796273"/>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029200" y="379151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noChangeArrowheads="1"/>
          </p:cNvPicPr>
          <p:nvPr/>
        </p:nvPicPr>
        <p:blipFill>
          <a:blip r:embed="rId3" cstate="print"/>
          <a:srcRect/>
          <a:stretch>
            <a:fillRect/>
          </a:stretch>
        </p:blipFill>
        <p:spPr bwMode="auto">
          <a:xfrm>
            <a:off x="6324600" y="2967038"/>
            <a:ext cx="1981200" cy="1990725"/>
          </a:xfrm>
          <a:prstGeom prst="rect">
            <a:avLst/>
          </a:prstGeom>
          <a:noFill/>
          <a:ln w="9525">
            <a:noFill/>
            <a:miter lim="800000"/>
            <a:headEnd/>
            <a:tailEnd/>
          </a:ln>
        </p:spPr>
      </p:pic>
      <p:sp>
        <p:nvSpPr>
          <p:cNvPr id="7" name="Rectangle 6"/>
          <p:cNvSpPr/>
          <p:nvPr/>
        </p:nvSpPr>
        <p:spPr>
          <a:xfrm>
            <a:off x="4114800" y="2133600"/>
            <a:ext cx="762000" cy="3657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28165" y="5508665"/>
            <a:ext cx="2895600" cy="646331"/>
          </a:xfrm>
          <a:prstGeom prst="rect">
            <a:avLst/>
          </a:prstGeom>
          <a:noFill/>
        </p:spPr>
        <p:txBody>
          <a:bodyPr wrap="square" rtlCol="0">
            <a:spAutoFit/>
          </a:bodyPr>
          <a:lstStyle/>
          <a:p>
            <a:r>
              <a:rPr lang="en-US" b="1" dirty="0"/>
              <a:t>Encoder</a:t>
            </a:r>
            <a:r>
              <a:rPr lang="en-US" dirty="0"/>
              <a:t>: learned convolutional network</a:t>
            </a:r>
          </a:p>
        </p:txBody>
      </p:sp>
      <p:sp>
        <p:nvSpPr>
          <p:cNvPr id="10" name="TextBox 9"/>
          <p:cNvSpPr txBox="1"/>
          <p:nvPr/>
        </p:nvSpPr>
        <p:spPr>
          <a:xfrm>
            <a:off x="5009029" y="5513147"/>
            <a:ext cx="2886635" cy="646331"/>
          </a:xfrm>
          <a:prstGeom prst="rect">
            <a:avLst/>
          </a:prstGeom>
          <a:noFill/>
        </p:spPr>
        <p:txBody>
          <a:bodyPr wrap="square" rtlCol="0">
            <a:spAutoFit/>
          </a:bodyPr>
          <a:lstStyle/>
          <a:p>
            <a:r>
              <a:rPr lang="en-US" b="1" dirty="0"/>
              <a:t>Decoder</a:t>
            </a:r>
            <a:r>
              <a:rPr lang="en-US" dirty="0"/>
              <a:t>: learned convolutional network </a:t>
            </a:r>
          </a:p>
        </p:txBody>
      </p:sp>
      <p:sp>
        <p:nvSpPr>
          <p:cNvPr id="11" name="TextBox 10"/>
          <p:cNvSpPr txBox="1"/>
          <p:nvPr/>
        </p:nvSpPr>
        <p:spPr>
          <a:xfrm>
            <a:off x="2918524" y="4096310"/>
            <a:ext cx="1043876" cy="369332"/>
          </a:xfrm>
          <a:prstGeom prst="rect">
            <a:avLst/>
          </a:prstGeom>
          <a:noFill/>
        </p:spPr>
        <p:txBody>
          <a:bodyPr wrap="none" rtlCol="0">
            <a:spAutoFit/>
          </a:bodyPr>
          <a:lstStyle/>
          <a:p>
            <a:r>
              <a:rPr lang="en-US" dirty="0"/>
              <a:t>Encoder</a:t>
            </a:r>
          </a:p>
        </p:txBody>
      </p:sp>
      <p:sp>
        <p:nvSpPr>
          <p:cNvPr id="12" name="TextBox 11"/>
          <p:cNvSpPr txBox="1"/>
          <p:nvPr/>
        </p:nvSpPr>
        <p:spPr>
          <a:xfrm>
            <a:off x="5078762" y="4096310"/>
            <a:ext cx="1056700" cy="369332"/>
          </a:xfrm>
          <a:prstGeom prst="rect">
            <a:avLst/>
          </a:prstGeom>
          <a:noFill/>
        </p:spPr>
        <p:txBody>
          <a:bodyPr wrap="none" rtlCol="0">
            <a:spAutoFit/>
          </a:bodyPr>
          <a:lstStyle/>
          <a:p>
            <a:r>
              <a:rPr lang="en-US" dirty="0"/>
              <a:t>Decoder</a:t>
            </a:r>
          </a:p>
        </p:txBody>
      </p:sp>
      <p:sp>
        <p:nvSpPr>
          <p:cNvPr id="13" name="TextBox 12"/>
          <p:cNvSpPr txBox="1"/>
          <p:nvPr/>
        </p:nvSpPr>
        <p:spPr>
          <a:xfrm>
            <a:off x="1600200" y="1146618"/>
            <a:ext cx="7165041" cy="646331"/>
          </a:xfrm>
          <a:prstGeom prst="rect">
            <a:avLst/>
          </a:prstGeom>
          <a:noFill/>
        </p:spPr>
        <p:txBody>
          <a:bodyPr wrap="square" rtlCol="0">
            <a:spAutoFit/>
          </a:bodyPr>
          <a:lstStyle/>
          <a:p>
            <a:r>
              <a:rPr lang="en-US" i="1" dirty="0"/>
              <a:t>Learn</a:t>
            </a:r>
            <a:r>
              <a:rPr lang="en-US" dirty="0"/>
              <a:t> parameters of convolutional networks so that encoding / decoding satisfies some training objective for training samples </a:t>
            </a:r>
          </a:p>
        </p:txBody>
      </p:sp>
      <p:sp>
        <p:nvSpPr>
          <p:cNvPr id="14" name="TextBox 13"/>
          <p:cNvSpPr txBox="1"/>
          <p:nvPr/>
        </p:nvSpPr>
        <p:spPr>
          <a:xfrm>
            <a:off x="1254835" y="4860453"/>
            <a:ext cx="697627" cy="369332"/>
          </a:xfrm>
          <a:prstGeom prst="rect">
            <a:avLst/>
          </a:prstGeom>
          <a:noFill/>
        </p:spPr>
        <p:txBody>
          <a:bodyPr wrap="none" rtlCol="0">
            <a:spAutoFit/>
          </a:bodyPr>
          <a:lstStyle/>
          <a:p>
            <a:r>
              <a:rPr lang="en-US" dirty="0"/>
              <a:t>Input</a:t>
            </a:r>
          </a:p>
        </p:txBody>
      </p:sp>
      <p:sp>
        <p:nvSpPr>
          <p:cNvPr id="15" name="TextBox 14"/>
          <p:cNvSpPr txBox="1"/>
          <p:nvPr/>
        </p:nvSpPr>
        <p:spPr>
          <a:xfrm>
            <a:off x="6794832" y="4888468"/>
            <a:ext cx="877163" cy="369332"/>
          </a:xfrm>
          <a:prstGeom prst="rect">
            <a:avLst/>
          </a:prstGeom>
          <a:noFill/>
        </p:spPr>
        <p:txBody>
          <a:bodyPr wrap="none" rtlCol="0">
            <a:spAutoFit/>
          </a:bodyPr>
          <a:lstStyle/>
          <a:p>
            <a:r>
              <a:rPr lang="en-US" dirty="0"/>
              <a:t>Output</a:t>
            </a:r>
          </a:p>
        </p:txBody>
      </p:sp>
    </p:spTree>
    <p:extLst>
      <p:ext uri="{BB962C8B-B14F-4D97-AF65-F5344CB8AC3E}">
        <p14:creationId xmlns:p14="http://schemas.microsoft.com/office/powerpoint/2010/main" val="25064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354507" y="3805535"/>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3887907" y="3805535"/>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486083" y="4075783"/>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583107"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3887907" y="4523537"/>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250107" y="4262735"/>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19"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0" name="TextBox 19"/>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13" name="TextBox 12"/>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534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375001" y="1460727"/>
            <a:ext cx="7143750" cy="5357813"/>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20"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5" name="TextBox 24"/>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9178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50309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28973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3505200" y="358140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5792907" y="235773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4038600" y="35814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3636776" y="385164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33800" y="441960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4038600" y="429940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6400800" y="40386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2516307" y="593913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7164508" y="99060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7238736" y="151841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52600" y="281493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2584966" y="349936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3" name="TextBox 22"/>
          <p:cNvSpPr txBox="1"/>
          <p:nvPr/>
        </p:nvSpPr>
        <p:spPr>
          <a:xfrm>
            <a:off x="5118206" y="5943601"/>
            <a:ext cx="2146742" cy="369332"/>
          </a:xfrm>
          <a:prstGeom prst="rect">
            <a:avLst/>
          </a:prstGeom>
          <a:noFill/>
        </p:spPr>
        <p:txBody>
          <a:bodyPr wrap="none" rtlCol="0">
            <a:spAutoFit/>
          </a:bodyPr>
          <a:lstStyle/>
          <a:p>
            <a:r>
              <a:rPr lang="en-US" b="0" dirty="0"/>
              <a:t>Convolutional layer</a:t>
            </a:r>
          </a:p>
        </p:txBody>
      </p:sp>
      <p:sp>
        <p:nvSpPr>
          <p:cNvPr id="26" name="Title 1"/>
          <p:cNvSpPr>
            <a:spLocks noGrp="1"/>
          </p:cNvSpPr>
          <p:nvPr>
            <p:ph type="title"/>
          </p:nvPr>
        </p:nvSpPr>
        <p:spPr>
          <a:xfrm>
            <a:off x="609600" y="0"/>
            <a:ext cx="9296400" cy="838200"/>
          </a:xfrm>
        </p:spPr>
        <p:txBody>
          <a:bodyPr>
            <a:normAutofit/>
          </a:bodyPr>
          <a:lstStyle/>
          <a:p>
            <a:r>
              <a:rPr lang="en-US" dirty="0"/>
              <a:t>Convolutional network</a:t>
            </a:r>
          </a:p>
        </p:txBody>
      </p:sp>
      <p:sp>
        <p:nvSpPr>
          <p:cNvPr id="27" name="TextBox 26"/>
          <p:cNvSpPr txBox="1"/>
          <p:nvPr/>
        </p:nvSpPr>
        <p:spPr>
          <a:xfrm>
            <a:off x="7772400" y="656591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485158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37761" y="1371602"/>
            <a:ext cx="4094163" cy="27289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1" name="Title 1"/>
          <p:cNvSpPr>
            <a:spLocks noGrp="1"/>
          </p:cNvSpPr>
          <p:nvPr>
            <p:ph type="title"/>
          </p:nvPr>
        </p:nvSpPr>
        <p:spPr/>
        <p:txBody>
          <a:bodyPr/>
          <a:lstStyle/>
          <a:p>
            <a:r>
              <a:rPr lang="en-US" dirty="0">
                <a:solidFill>
                  <a:schemeClr val="tx1"/>
                </a:solidFill>
                <a:latin typeface="+mn-lt"/>
              </a:rPr>
              <a:t>Convolution as feature extraction</a:t>
            </a:r>
          </a:p>
        </p:txBody>
      </p:sp>
      <p:pic>
        <p:nvPicPr>
          <p:cNvPr id="17415"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2548" y="3429000"/>
            <a:ext cx="4114800" cy="2743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5"/>
          <p:cNvPicPr>
            <a:picLocks noChangeAspect="1"/>
          </p:cNvPicPr>
          <p:nvPr/>
        </p:nvPicPr>
        <p:blipFill>
          <a:blip r:embed="rId4">
            <a:extLst>
              <a:ext uri="{28A0092B-C50C-407E-A947-70E740481C1C}">
                <a14:useLocalDpi xmlns:a14="http://schemas.microsoft.com/office/drawing/2010/main" val="0"/>
              </a:ext>
            </a:extLst>
          </a:blip>
          <a:srcRect l="28177" t="4254" r="50287" b="52721"/>
          <a:stretch>
            <a:fillRect/>
          </a:stretch>
        </p:blipFill>
        <p:spPr bwMode="auto">
          <a:xfrm>
            <a:off x="45087" y="3429002"/>
            <a:ext cx="777875" cy="773113"/>
          </a:xfrm>
          <a:prstGeom prst="rect">
            <a:avLst/>
          </a:prstGeom>
          <a:noFill/>
          <a:ln w="254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2" descr="filter_z1.png"/>
          <p:cNvPicPr>
            <a:picLocks noChangeAspect="1"/>
          </p:cNvPicPr>
          <p:nvPr/>
        </p:nvPicPr>
        <p:blipFill>
          <a:blip r:embed="rId5">
            <a:extLst>
              <a:ext uri="{28A0092B-C50C-407E-A947-70E740481C1C}">
                <a14:useLocalDpi xmlns:a14="http://schemas.microsoft.com/office/drawing/2010/main" val="0"/>
              </a:ext>
            </a:extLst>
          </a:blip>
          <a:srcRect l="13812" t="8075" r="9827" b="11832"/>
          <a:stretch>
            <a:fillRect/>
          </a:stretch>
        </p:blipFill>
        <p:spPr bwMode="auto">
          <a:xfrm>
            <a:off x="4786949" y="3429000"/>
            <a:ext cx="4113212" cy="277653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7418" name="Rectangle 6"/>
          <p:cNvSpPr>
            <a:spLocks noChangeArrowheads="1"/>
          </p:cNvSpPr>
          <p:nvPr/>
        </p:nvSpPr>
        <p:spPr bwMode="auto">
          <a:xfrm>
            <a:off x="1661160" y="6181726"/>
            <a:ext cx="684783" cy="36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11" name="Rectangle 10"/>
          <p:cNvSpPr>
            <a:spLocks noChangeArrowheads="1"/>
          </p:cNvSpPr>
          <p:nvPr/>
        </p:nvSpPr>
        <p:spPr bwMode="auto">
          <a:xfrm>
            <a:off x="5903044" y="6172201"/>
            <a:ext cx="1384782" cy="369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a:latin typeface="+mn-lt"/>
              </a:rPr>
              <a:t>Feature Map</a:t>
            </a:r>
          </a:p>
        </p:txBody>
      </p:sp>
      <p:sp>
        <p:nvSpPr>
          <p:cNvPr id="9" name="Right Arrow 8"/>
          <p:cNvSpPr>
            <a:spLocks noChangeArrowheads="1"/>
          </p:cNvSpPr>
          <p:nvPr/>
        </p:nvSpPr>
        <p:spPr bwMode="auto">
          <a:xfrm>
            <a:off x="4253548" y="46482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pic>
        <p:nvPicPr>
          <p:cNvPr id="13" name="Picture 5"/>
          <p:cNvPicPr>
            <a:picLocks noChangeAspect="1"/>
          </p:cNvPicPr>
          <p:nvPr/>
        </p:nvPicPr>
        <p:blipFill>
          <a:blip r:embed="rId6">
            <a:extLst>
              <a:ext uri="{28A0092B-C50C-407E-A947-70E740481C1C}">
                <a14:useLocalDpi xmlns:a14="http://schemas.microsoft.com/office/drawing/2010/main" val="0"/>
              </a:ext>
            </a:extLst>
          </a:blip>
          <a:srcRect l="50287" t="4254" r="28177" b="52721"/>
          <a:stretch>
            <a:fillRect/>
          </a:stretch>
        </p:blipFill>
        <p:spPr bwMode="auto">
          <a:xfrm>
            <a:off x="45087" y="3429002"/>
            <a:ext cx="777875" cy="773113"/>
          </a:xfrm>
          <a:prstGeom prst="rect">
            <a:avLst/>
          </a:prstGeom>
          <a:noFill/>
          <a:ln w="25400">
            <a:solidFill>
              <a:srgbClr val="12FF00"/>
            </a:solidFill>
            <a:miter lim="800000"/>
            <a:headEnd/>
            <a:tailEnd/>
          </a:ln>
          <a:extLst>
            <a:ext uri="{909E8E84-426E-40dd-AFC4-6F175D3DCCD1}">
              <a14:hiddenFill xmlns="" xmlns:a14="http://schemas.microsoft.com/office/drawing/2010/main">
                <a:solidFill>
                  <a:srgbClr val="FFFFFF"/>
                </a:solidFill>
              </a14:hiddenFill>
            </a:ext>
          </a:extLst>
        </p:spPr>
      </p:pic>
      <p:sp>
        <p:nvSpPr>
          <p:cNvPr id="15" name="Right Arrow 14"/>
          <p:cNvSpPr>
            <a:spLocks noChangeArrowheads="1"/>
          </p:cNvSpPr>
          <p:nvPr/>
        </p:nvSpPr>
        <p:spPr bwMode="auto">
          <a:xfrm rot="-1977863">
            <a:off x="4302688" y="34659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14" name="Rectangle 13"/>
          <p:cNvSpPr/>
          <p:nvPr/>
        </p:nvSpPr>
        <p:spPr>
          <a:xfrm>
            <a:off x="4404361" y="3581401"/>
            <a:ext cx="204788" cy="923320"/>
          </a:xfrm>
          <a:prstGeom prst="rect">
            <a:avLst/>
          </a:prstGeom>
        </p:spPr>
        <p:txBody>
          <a:bodyPr lIns="91430" tIns="45715" rIns="91430" bIns="45715">
            <a:spAutoFit/>
          </a:bodyPr>
          <a:lstStyle/>
          <a:p>
            <a:pPr>
              <a:defRPr/>
            </a:pPr>
            <a:r>
              <a:rPr lang="en-US" dirty="0"/>
              <a:t>...</a:t>
            </a:r>
          </a:p>
        </p:txBody>
      </p:sp>
      <p:sp>
        <p:nvSpPr>
          <p:cNvPr id="16" name="TextBox 15"/>
          <p:cNvSpPr txBox="1"/>
          <p:nvPr/>
        </p:nvSpPr>
        <p:spPr>
          <a:xfrm>
            <a:off x="7985498" y="64439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982160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be 19"/>
          <p:cNvSpPr/>
          <p:nvPr/>
        </p:nvSpPr>
        <p:spPr bwMode="auto">
          <a:xfrm>
            <a:off x="3583107" y="237297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4" name="Cube 3"/>
          <p:cNvSpPr/>
          <p:nvPr/>
        </p:nvSpPr>
        <p:spPr bwMode="auto">
          <a:xfrm>
            <a:off x="1449507" y="237297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6" name="Cube 5"/>
          <p:cNvSpPr/>
          <p:nvPr/>
        </p:nvSpPr>
        <p:spPr bwMode="auto">
          <a:xfrm>
            <a:off x="2057400" y="3596640"/>
            <a:ext cx="533400" cy="1143000"/>
          </a:xfrm>
          <a:prstGeom prst="cube">
            <a:avLst>
              <a:gd name="adj" fmla="val 50665"/>
            </a:avLst>
          </a:prstGeom>
          <a:solidFill>
            <a:schemeClr val="bg1">
              <a:alpha val="3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4345107" y="2372975"/>
            <a:ext cx="1600200" cy="3352800"/>
          </a:xfrm>
          <a:prstGeom prst="cube">
            <a:avLst>
              <a:gd name="adj" fmla="val 83348"/>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cxnSp>
        <p:nvCxnSpPr>
          <p:cNvPr id="10" name="Straight Connector 9"/>
          <p:cNvCxnSpPr/>
          <p:nvPr/>
        </p:nvCxnSpPr>
        <p:spPr bwMode="auto">
          <a:xfrm>
            <a:off x="2590800" y="359664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a:stCxn id="6" idx="1"/>
            <a:endCxn id="21" idx="1"/>
          </p:cNvCxnSpPr>
          <p:nvPr/>
        </p:nvCxnSpPr>
        <p:spPr bwMode="auto">
          <a:xfrm>
            <a:off x="2188976" y="3866888"/>
            <a:ext cx="2884222" cy="32755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2286000" y="4434840"/>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a:endCxn id="21" idx="2"/>
          </p:cNvCxnSpPr>
          <p:nvPr/>
        </p:nvCxnSpPr>
        <p:spPr bwMode="auto">
          <a:xfrm flipV="1">
            <a:off x="2590800" y="4314642"/>
            <a:ext cx="2362200" cy="12019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Cube 20"/>
          <p:cNvSpPr/>
          <p:nvPr/>
        </p:nvSpPr>
        <p:spPr bwMode="auto">
          <a:xfrm>
            <a:off x="4953000" y="405384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54376"/>
            <a:ext cx="813043" cy="369332"/>
          </a:xfrm>
          <a:prstGeom prst="rect">
            <a:avLst/>
          </a:prstGeom>
          <a:noFill/>
        </p:spPr>
        <p:txBody>
          <a:bodyPr wrap="none" rtlCol="0">
            <a:spAutoFit/>
          </a:bodyPr>
          <a:lstStyle/>
          <a:p>
            <a:r>
              <a:rPr lang="en-US" b="0" dirty="0"/>
              <a:t>image</a:t>
            </a:r>
          </a:p>
        </p:txBody>
      </p:sp>
      <p:sp>
        <p:nvSpPr>
          <p:cNvPr id="35" name="TextBox 34"/>
          <p:cNvSpPr txBox="1"/>
          <p:nvPr/>
        </p:nvSpPr>
        <p:spPr>
          <a:xfrm>
            <a:off x="5716708" y="1005841"/>
            <a:ext cx="1415772" cy="369332"/>
          </a:xfrm>
          <a:prstGeom prst="rect">
            <a:avLst/>
          </a:prstGeom>
          <a:noFill/>
        </p:spPr>
        <p:txBody>
          <a:bodyPr wrap="none" rtlCol="0">
            <a:spAutoFit/>
          </a:bodyPr>
          <a:lstStyle/>
          <a:p>
            <a:r>
              <a:rPr lang="en-US" b="0" dirty="0"/>
              <a:t>feature map</a:t>
            </a:r>
          </a:p>
        </p:txBody>
      </p:sp>
      <p:cxnSp>
        <p:nvCxnSpPr>
          <p:cNvPr id="37" name="Curved Connector 36"/>
          <p:cNvCxnSpPr>
            <a:stCxn id="35" idx="2"/>
          </p:cNvCxnSpPr>
          <p:nvPr/>
        </p:nvCxnSpPr>
        <p:spPr bwMode="auto">
          <a:xfrm rot="5400000">
            <a:off x="5790936" y="1533658"/>
            <a:ext cx="905470" cy="773167"/>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304800" y="2830176"/>
            <a:ext cx="1371600" cy="646331"/>
          </a:xfrm>
          <a:prstGeom prst="rect">
            <a:avLst/>
          </a:prstGeom>
          <a:noFill/>
        </p:spPr>
        <p:txBody>
          <a:bodyPr wrap="square" rtlCol="0">
            <a:spAutoFit/>
          </a:bodyPr>
          <a:lstStyle/>
          <a:p>
            <a:pPr algn="ctr"/>
            <a:r>
              <a:rPr lang="en-US" b="0" dirty="0"/>
              <a:t>learned weights</a:t>
            </a:r>
          </a:p>
        </p:txBody>
      </p:sp>
      <p:cxnSp>
        <p:nvCxnSpPr>
          <p:cNvPr id="19" name="Curved Connector 18"/>
          <p:cNvCxnSpPr>
            <a:stCxn id="17" idx="2"/>
          </p:cNvCxnSpPr>
          <p:nvPr/>
        </p:nvCxnSpPr>
        <p:spPr bwMode="auto">
          <a:xfrm rot="16200000" flipH="1">
            <a:off x="1137166" y="3514606"/>
            <a:ext cx="773668" cy="1066800"/>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22" name="Title 1"/>
          <p:cNvSpPr>
            <a:spLocks noGrp="1"/>
          </p:cNvSpPr>
          <p:nvPr>
            <p:ph type="title"/>
          </p:nvPr>
        </p:nvSpPr>
        <p:spPr>
          <a:xfrm>
            <a:off x="1524000" y="0"/>
            <a:ext cx="9296400" cy="838200"/>
          </a:xfrm>
        </p:spPr>
        <p:txBody>
          <a:bodyPr>
            <a:normAutofit fontScale="90000"/>
          </a:bodyPr>
          <a:lstStyle/>
          <a:p>
            <a:r>
              <a:rPr lang="en-US" dirty="0"/>
              <a:t>From fully connected to convolutional networks</a:t>
            </a:r>
          </a:p>
        </p:txBody>
      </p:sp>
      <p:sp>
        <p:nvSpPr>
          <p:cNvPr id="23" name="TextBox 22"/>
          <p:cNvSpPr txBox="1"/>
          <p:nvPr/>
        </p:nvSpPr>
        <p:spPr>
          <a:xfrm>
            <a:off x="3670406" y="5958841"/>
            <a:ext cx="2146742" cy="369332"/>
          </a:xfrm>
          <a:prstGeom prst="rect">
            <a:avLst/>
          </a:prstGeom>
          <a:noFill/>
        </p:spPr>
        <p:txBody>
          <a:bodyPr wrap="none" rtlCol="0">
            <a:spAutoFit/>
          </a:bodyPr>
          <a:lstStyle/>
          <a:p>
            <a:r>
              <a:rPr lang="en-US" b="0" dirty="0"/>
              <a:t>Convolutional layer</a:t>
            </a:r>
          </a:p>
        </p:txBody>
      </p:sp>
      <p:sp>
        <p:nvSpPr>
          <p:cNvPr id="25" name="TextBox 24"/>
          <p:cNvSpPr txBox="1"/>
          <p:nvPr/>
        </p:nvSpPr>
        <p:spPr>
          <a:xfrm>
            <a:off x="807693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2100862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be 3"/>
          <p:cNvSpPr/>
          <p:nvPr/>
        </p:nvSpPr>
        <p:spPr bwMode="auto">
          <a:xfrm>
            <a:off x="1449507" y="2357735"/>
            <a:ext cx="1600200" cy="3352800"/>
          </a:xfrm>
          <a:prstGeom prst="cube">
            <a:avLst>
              <a:gd name="adj" fmla="val 8334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5" name="Cube 4"/>
          <p:cNvSpPr/>
          <p:nvPr/>
        </p:nvSpPr>
        <p:spPr bwMode="auto">
          <a:xfrm>
            <a:off x="3583107" y="2357735"/>
            <a:ext cx="3200400" cy="3352800"/>
          </a:xfrm>
          <a:prstGeom prst="cube">
            <a:avLst>
              <a:gd name="adj" fmla="val 42106"/>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8" name="Cube 7"/>
          <p:cNvSpPr/>
          <p:nvPr/>
        </p:nvSpPr>
        <p:spPr bwMode="auto">
          <a:xfrm>
            <a:off x="3886200" y="3810000"/>
            <a:ext cx="2133600" cy="1143000"/>
          </a:xfrm>
          <a:prstGeom prst="cube">
            <a:avLst>
              <a:gd name="adj" fmla="val 23793"/>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33" name="TextBox 32"/>
          <p:cNvSpPr txBox="1"/>
          <p:nvPr/>
        </p:nvSpPr>
        <p:spPr>
          <a:xfrm>
            <a:off x="1068507" y="5939136"/>
            <a:ext cx="813043" cy="369332"/>
          </a:xfrm>
          <a:prstGeom prst="rect">
            <a:avLst/>
          </a:prstGeom>
          <a:noFill/>
        </p:spPr>
        <p:txBody>
          <a:bodyPr wrap="none" rtlCol="0">
            <a:spAutoFit/>
          </a:bodyPr>
          <a:lstStyle/>
          <a:p>
            <a:r>
              <a:rPr lang="en-US" b="0" dirty="0"/>
              <a:t>image</a:t>
            </a:r>
          </a:p>
        </p:txBody>
      </p:sp>
      <p:cxnSp>
        <p:nvCxnSpPr>
          <p:cNvPr id="16" name="Straight Connector 15"/>
          <p:cNvCxnSpPr/>
          <p:nvPr/>
        </p:nvCxnSpPr>
        <p:spPr bwMode="auto">
          <a:xfrm>
            <a:off x="6019800" y="3810000"/>
            <a:ext cx="25146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5733288" y="4087368"/>
            <a:ext cx="2648712" cy="3322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flipV="1">
            <a:off x="5735824" y="4643735"/>
            <a:ext cx="26670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a:endCxn id="23" idx="2"/>
          </p:cNvCxnSpPr>
          <p:nvPr/>
        </p:nvCxnSpPr>
        <p:spPr bwMode="auto">
          <a:xfrm flipV="1">
            <a:off x="6019800" y="4528003"/>
            <a:ext cx="2362200" cy="12019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Cube 22"/>
          <p:cNvSpPr/>
          <p:nvPr/>
        </p:nvSpPr>
        <p:spPr bwMode="auto">
          <a:xfrm>
            <a:off x="8382000" y="4267200"/>
            <a:ext cx="381000" cy="381000"/>
          </a:xfrm>
          <a:prstGeom prst="cube">
            <a:avLst>
              <a:gd name="adj" fmla="val 36904"/>
            </a:avLst>
          </a:prstGeom>
          <a:solidFill>
            <a:schemeClr val="bg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b="1">
              <a:cs typeface="Arial" charset="0"/>
            </a:endParaRPr>
          </a:p>
        </p:txBody>
      </p:sp>
      <p:sp>
        <p:nvSpPr>
          <p:cNvPr id="14" name="TextBox 13"/>
          <p:cNvSpPr txBox="1"/>
          <p:nvPr/>
        </p:nvSpPr>
        <p:spPr>
          <a:xfrm>
            <a:off x="8002707" y="5715001"/>
            <a:ext cx="1219200" cy="369332"/>
          </a:xfrm>
          <a:prstGeom prst="rect">
            <a:avLst/>
          </a:prstGeom>
          <a:noFill/>
        </p:spPr>
        <p:txBody>
          <a:bodyPr wrap="square" rtlCol="0">
            <a:spAutoFit/>
          </a:bodyPr>
          <a:lstStyle/>
          <a:p>
            <a:pPr algn="ctr"/>
            <a:r>
              <a:rPr lang="en-US" b="0" dirty="0"/>
              <a:t>next layer</a:t>
            </a:r>
          </a:p>
        </p:txBody>
      </p:sp>
      <p:sp>
        <p:nvSpPr>
          <p:cNvPr id="15" name="TextBox 14"/>
          <p:cNvSpPr txBox="1"/>
          <p:nvPr/>
        </p:nvSpPr>
        <p:spPr>
          <a:xfrm>
            <a:off x="3672113" y="5943601"/>
            <a:ext cx="2146742" cy="369332"/>
          </a:xfrm>
          <a:prstGeom prst="rect">
            <a:avLst/>
          </a:prstGeom>
          <a:noFill/>
        </p:spPr>
        <p:txBody>
          <a:bodyPr wrap="none" rtlCol="0">
            <a:spAutoFit/>
          </a:bodyPr>
          <a:lstStyle/>
          <a:p>
            <a:r>
              <a:rPr lang="en-US" b="0" dirty="0"/>
              <a:t>Convolutional layer</a:t>
            </a:r>
          </a:p>
        </p:txBody>
      </p:sp>
      <p:sp>
        <p:nvSpPr>
          <p:cNvPr id="21" name="Title 1"/>
          <p:cNvSpPr>
            <a:spLocks noGrp="1"/>
          </p:cNvSpPr>
          <p:nvPr>
            <p:ph type="title"/>
          </p:nvPr>
        </p:nvSpPr>
        <p:spPr>
          <a:xfrm>
            <a:off x="1524000" y="0"/>
            <a:ext cx="9296400" cy="838200"/>
          </a:xfrm>
        </p:spPr>
        <p:txBody>
          <a:bodyPr>
            <a:normAutofit fontScale="90000"/>
          </a:bodyPr>
          <a:lstStyle/>
          <a:p>
            <a:r>
              <a:rPr lang="en-US" dirty="0"/>
              <a:t>From fully connected to convolutional networks</a:t>
            </a:r>
          </a:p>
        </p:txBody>
      </p:sp>
      <p:sp>
        <p:nvSpPr>
          <p:cNvPr id="22" name="TextBox 21"/>
          <p:cNvSpPr txBox="1"/>
          <p:nvPr/>
        </p:nvSpPr>
        <p:spPr>
          <a:xfrm>
            <a:off x="8078645" y="659639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32063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grpSp>
        <p:nvGrpSpPr>
          <p:cNvPr id="8" name="Group 7"/>
          <p:cNvGrpSpPr/>
          <p:nvPr/>
        </p:nvGrpSpPr>
        <p:grpSpPr>
          <a:xfrm>
            <a:off x="3606411" y="3291840"/>
            <a:ext cx="5313363" cy="3218788"/>
            <a:chOff x="77788" y="1524001"/>
            <a:chExt cx="8969375" cy="5433568"/>
          </a:xfrm>
        </p:grpSpPr>
        <p:pic>
          <p:nvPicPr>
            <p:cNvPr id="17" name="Picture 16" descr="filter_z2.png"/>
            <p:cNvPicPr>
              <a:picLocks noChangeAspect="1"/>
            </p:cNvPicPr>
            <p:nvPr/>
          </p:nvPicPr>
          <p:blipFill>
            <a:blip r:embed="rId2">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8"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9" name="Picture 18" descr="filter_z1.png"/>
            <p:cNvPicPr>
              <a:picLocks noChangeAspect="1"/>
            </p:cNvPicPr>
            <p:nvPr/>
          </p:nvPicPr>
          <p:blipFill>
            <a:blip r:embed="rId4">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3" name="Rectangle 6"/>
            <p:cNvSpPr>
              <a:spLocks noChangeArrowheads="1"/>
            </p:cNvSpPr>
            <p:nvPr/>
          </p:nvSpPr>
          <p:spPr bwMode="auto">
            <a:xfrm>
              <a:off x="1676400" y="6334124"/>
              <a:ext cx="1155968" cy="623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Input</a:t>
              </a:r>
            </a:p>
          </p:txBody>
        </p:sp>
        <p:sp>
          <p:nvSpPr>
            <p:cNvPr id="24" name="Rectangle 23"/>
            <p:cNvSpPr>
              <a:spLocks noChangeArrowheads="1"/>
            </p:cNvSpPr>
            <p:nvPr/>
          </p:nvSpPr>
          <p:spPr bwMode="auto">
            <a:xfrm>
              <a:off x="5350841" y="6324600"/>
              <a:ext cx="2337621" cy="623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b="0" dirty="0">
                  <a:latin typeface="+mn-lt"/>
                </a:rPr>
                <a:t>Feature Map</a:t>
              </a:r>
            </a:p>
          </p:txBody>
        </p:sp>
        <p:sp>
          <p:nvSpPr>
            <p:cNvPr id="25" name="Right Arrow 24"/>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6" name="Right Arrow 25"/>
            <p:cNvSpPr>
              <a:spLocks noChangeArrowheads="1"/>
            </p:cNvSpPr>
            <p:nvPr/>
          </p:nvSpPr>
          <p:spPr bwMode="auto">
            <a:xfrm rot="19622137">
              <a:off x="4317928" y="3618382"/>
              <a:ext cx="457200" cy="32173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cs typeface="+mn-cs"/>
              </a:endParaRPr>
            </a:p>
          </p:txBody>
        </p:sp>
        <p:sp>
          <p:nvSpPr>
            <p:cNvPr id="27" name="Rectangle 26"/>
            <p:cNvSpPr/>
            <p:nvPr/>
          </p:nvSpPr>
          <p:spPr>
            <a:xfrm>
              <a:off x="4246475" y="3733801"/>
              <a:ext cx="204788" cy="1558637"/>
            </a:xfrm>
            <a:prstGeom prst="rect">
              <a:avLst/>
            </a:prstGeom>
          </p:spPr>
          <p:txBody>
            <a:bodyPr lIns="91430" tIns="45715" rIns="91430" bIns="45715">
              <a:spAutoFit/>
            </a:bodyPr>
            <a:lstStyle/>
            <a:p>
              <a:pPr>
                <a:defRPr/>
              </a:pPr>
              <a:r>
                <a:rPr lang="en-US" dirty="0"/>
                <a:t>...</a:t>
              </a:r>
            </a:p>
          </p:txBody>
        </p:sp>
      </p:grpSp>
      <p:sp>
        <p:nvSpPr>
          <p:cNvPr id="28"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 in a CNN</a:t>
            </a:r>
          </a:p>
        </p:txBody>
      </p:sp>
      <p:sp>
        <p:nvSpPr>
          <p:cNvPr id="2" name="TextBox 1"/>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30" name="TextBox 29"/>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2482278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28" name="Picture 27"/>
          <p:cNvPicPr>
            <a:picLocks noChangeAspect="1"/>
          </p:cNvPicPr>
          <p:nvPr/>
        </p:nvPicPr>
        <p:blipFill rotWithShape="1">
          <a:blip r:embed="rId2"/>
          <a:srcRect l="6366" t="5805" r="6355" b="595"/>
          <a:stretch/>
        </p:blipFill>
        <p:spPr>
          <a:xfrm>
            <a:off x="4292211" y="2910840"/>
            <a:ext cx="3838821" cy="3087614"/>
          </a:xfrm>
          <a:prstGeom prst="rect">
            <a:avLst/>
          </a:prstGeom>
        </p:spPr>
      </p:pic>
      <p:sp>
        <p:nvSpPr>
          <p:cNvPr id="29"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a:t>
            </a:r>
          </a:p>
        </p:txBody>
      </p:sp>
      <p:sp>
        <p:nvSpPr>
          <p:cNvPr id="16" name="TextBox 15"/>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17" name="Rectangle 16"/>
          <p:cNvSpPr>
            <a:spLocks noChangeArrowheads="1"/>
          </p:cNvSpPr>
          <p:nvPr/>
        </p:nvSpPr>
        <p:spPr bwMode="auto">
          <a:xfrm>
            <a:off x="4597010" y="2408761"/>
            <a:ext cx="3052354" cy="40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p>
            <a:r>
              <a:rPr lang="en-US" sz="2000" dirty="0">
                <a:latin typeface="+mn-lt"/>
              </a:rPr>
              <a:t>Rectified Linear Unit (</a:t>
            </a:r>
            <a:r>
              <a:rPr lang="en-US" sz="2000" dirty="0" err="1">
                <a:latin typeface="+mn-lt"/>
              </a:rPr>
              <a:t>ReLU</a:t>
            </a:r>
            <a:r>
              <a:rPr lang="en-US" sz="2000" dirty="0">
                <a:latin typeface="+mn-lt"/>
              </a:rPr>
              <a:t>)</a:t>
            </a:r>
          </a:p>
        </p:txBody>
      </p:sp>
      <p:sp>
        <p:nvSpPr>
          <p:cNvPr id="18" name="TextBox 17"/>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41375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1703543" y="20726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0" name="Up Arrow 9"/>
          <p:cNvSpPr/>
          <p:nvPr/>
        </p:nvSpPr>
        <p:spPr>
          <a:xfrm>
            <a:off x="1696007" y="3976484"/>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4" name="Rounded Rectangle 3"/>
          <p:cNvSpPr/>
          <p:nvPr/>
        </p:nvSpPr>
        <p:spPr>
          <a:xfrm>
            <a:off x="638328" y="5577840"/>
            <a:ext cx="2513164" cy="492504"/>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Input Image</a:t>
            </a:r>
          </a:p>
        </p:txBody>
      </p:sp>
      <p:sp>
        <p:nvSpPr>
          <p:cNvPr id="5" name="Rounded Rectangle 4"/>
          <p:cNvSpPr/>
          <p:nvPr/>
        </p:nvSpPr>
        <p:spPr>
          <a:xfrm>
            <a:off x="638328" y="4377468"/>
            <a:ext cx="2513164" cy="743172"/>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Convolution (Learned)</a:t>
            </a:r>
          </a:p>
        </p:txBody>
      </p:sp>
      <p:sp>
        <p:nvSpPr>
          <p:cNvPr id="6" name="Rounded Rectangle 5"/>
          <p:cNvSpPr/>
          <p:nvPr/>
        </p:nvSpPr>
        <p:spPr>
          <a:xfrm>
            <a:off x="638328" y="3444240"/>
            <a:ext cx="2513164" cy="492504"/>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Non-linearity</a:t>
            </a:r>
          </a:p>
        </p:txBody>
      </p:sp>
      <p:sp>
        <p:nvSpPr>
          <p:cNvPr id="7" name="Rounded Rectangle 6"/>
          <p:cNvSpPr/>
          <p:nvPr/>
        </p:nvSpPr>
        <p:spPr>
          <a:xfrm>
            <a:off x="655203" y="2494536"/>
            <a:ext cx="2492926" cy="492504"/>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Spatial pooling</a:t>
            </a:r>
          </a:p>
        </p:txBody>
      </p:sp>
      <p:sp>
        <p:nvSpPr>
          <p:cNvPr id="9" name="Up Arrow 8"/>
          <p:cNvSpPr/>
          <p:nvPr/>
        </p:nvSpPr>
        <p:spPr>
          <a:xfrm>
            <a:off x="1692239" y="51689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1" name="Up Arrow 10"/>
          <p:cNvSpPr/>
          <p:nvPr/>
        </p:nvSpPr>
        <p:spPr>
          <a:xfrm>
            <a:off x="1699775" y="3035366"/>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sp>
        <p:nvSpPr>
          <p:cNvPr id="15" name="Rounded Rectangle 14"/>
          <p:cNvSpPr/>
          <p:nvPr/>
        </p:nvSpPr>
        <p:spPr>
          <a:xfrm>
            <a:off x="634965" y="1503936"/>
            <a:ext cx="2513164" cy="492504"/>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r>
              <a:rPr lang="en-US" sz="2000" dirty="0">
                <a:solidFill>
                  <a:schemeClr val="tx1"/>
                </a:solidFill>
                <a:cs typeface="Myriad Pro"/>
              </a:rPr>
              <a:t>Feature maps</a:t>
            </a:r>
          </a:p>
        </p:txBody>
      </p:sp>
      <p:sp>
        <p:nvSpPr>
          <p:cNvPr id="20" name="Up Arrow 19"/>
          <p:cNvSpPr/>
          <p:nvPr/>
        </p:nvSpPr>
        <p:spPr>
          <a:xfrm>
            <a:off x="1701411" y="1082040"/>
            <a:ext cx="391837" cy="408874"/>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rtlCol="0" anchor="ctr"/>
          <a:lstStyle/>
          <a:p>
            <a:pPr algn="ctr"/>
            <a:endParaRPr lang="en-US" b="0">
              <a:solidFill>
                <a:schemeClr val="tx1"/>
              </a:solidFill>
            </a:endParaRPr>
          </a:p>
        </p:txBody>
      </p:sp>
      <p:pic>
        <p:nvPicPr>
          <p:cNvPr id="17" name="Picture 16" descr="norm.png"/>
          <p:cNvPicPr>
            <a:picLocks noChangeAspect="1"/>
          </p:cNvPicPr>
          <p:nvPr/>
        </p:nvPicPr>
        <p:blipFill rotWithShape="1">
          <a:blip r:embed="rId2">
            <a:extLst>
              <a:ext uri="{28A0092B-C50C-407E-A947-70E740481C1C}">
                <a14:useLocalDpi xmlns:a14="http://schemas.microsoft.com/office/drawing/2010/main" val="0"/>
              </a:ext>
            </a:extLst>
          </a:blip>
          <a:srcRect l="13144" t="14581" r="48195" b="51794"/>
          <a:stretch/>
        </p:blipFill>
        <p:spPr>
          <a:xfrm>
            <a:off x="3377810" y="2338689"/>
            <a:ext cx="3581400" cy="2334791"/>
          </a:xfrm>
          <a:prstGeom prst="rect">
            <a:avLst/>
          </a:prstGeom>
        </p:spPr>
      </p:pic>
      <p:sp>
        <p:nvSpPr>
          <p:cNvPr id="27" name="Rectangle 26"/>
          <p:cNvSpPr/>
          <p:nvPr/>
        </p:nvSpPr>
        <p:spPr>
          <a:xfrm>
            <a:off x="3454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29" name="Rectangle 28"/>
          <p:cNvSpPr/>
          <p:nvPr/>
        </p:nvSpPr>
        <p:spPr>
          <a:xfrm>
            <a:off x="3835009" y="2414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30" name="Rectangle 29"/>
          <p:cNvSpPr/>
          <p:nvPr/>
        </p:nvSpPr>
        <p:spPr>
          <a:xfrm>
            <a:off x="3454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1" name="Rectangle 30"/>
          <p:cNvSpPr/>
          <p:nvPr/>
        </p:nvSpPr>
        <p:spPr>
          <a:xfrm>
            <a:off x="3835009" y="2795887"/>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3" name="Rectangle 32"/>
          <p:cNvSpPr/>
          <p:nvPr/>
        </p:nvSpPr>
        <p:spPr>
          <a:xfrm>
            <a:off x="7206971" y="2453640"/>
            <a:ext cx="1662706" cy="523220"/>
          </a:xfrm>
          <a:prstGeom prst="rect">
            <a:avLst/>
          </a:prstGeom>
        </p:spPr>
        <p:txBody>
          <a:bodyPr wrap="square" lIns="91430" tIns="45715" rIns="91430" bIns="45715">
            <a:spAutoFit/>
          </a:bodyPr>
          <a:lstStyle/>
          <a:p>
            <a:pPr lvl="1" eaLnBrk="0" hangingPunct="0">
              <a:spcBef>
                <a:spcPct val="20000"/>
              </a:spcBef>
            </a:pPr>
            <a:r>
              <a:rPr lang="en-US" sz="2800" dirty="0">
                <a:latin typeface="+mn-lt"/>
              </a:rPr>
              <a:t>Max</a:t>
            </a:r>
          </a:p>
        </p:txBody>
      </p:sp>
      <p:pic>
        <p:nvPicPr>
          <p:cNvPr id="35" name="Picture 34" descr="max_pool.png"/>
          <p:cNvPicPr>
            <a:picLocks noChangeAspect="1"/>
          </p:cNvPicPr>
          <p:nvPr/>
        </p:nvPicPr>
        <p:blipFill rotWithShape="1">
          <a:blip r:embed="rId3">
            <a:extLst>
              <a:ext uri="{28A0092B-C50C-407E-A947-70E740481C1C}">
                <a14:useLocalDpi xmlns:a14="http://schemas.microsoft.com/office/drawing/2010/main" val="0"/>
              </a:ext>
            </a:extLst>
          </a:blip>
          <a:srcRect l="13302" t="14319" r="9186" b="17450"/>
          <a:stretch/>
        </p:blipFill>
        <p:spPr>
          <a:xfrm>
            <a:off x="7111610" y="3015613"/>
            <a:ext cx="1910468" cy="1260542"/>
          </a:xfrm>
          <a:prstGeom prst="rect">
            <a:avLst/>
          </a:prstGeom>
          <a:ln>
            <a:solidFill>
              <a:schemeClr val="bg1"/>
            </a:solidFill>
          </a:ln>
        </p:spPr>
      </p:pic>
      <p:sp>
        <p:nvSpPr>
          <p:cNvPr id="36" name="Title 1"/>
          <p:cNvSpPr>
            <a:spLocks noGrp="1"/>
          </p:cNvSpPr>
          <p:nvPr>
            <p:ph type="title"/>
          </p:nvPr>
        </p:nvSpPr>
        <p:spPr>
          <a:xfrm>
            <a:off x="634610" y="15240"/>
            <a:ext cx="8686800" cy="838200"/>
          </a:xfrm>
        </p:spPr>
        <p:txBody>
          <a:bodyPr/>
          <a:lstStyle/>
          <a:p>
            <a:r>
              <a:rPr lang="en-US" dirty="0">
                <a:solidFill>
                  <a:schemeClr val="tx1"/>
                </a:solidFill>
                <a:latin typeface="+mn-lt"/>
              </a:rPr>
              <a:t>Key operations</a:t>
            </a:r>
          </a:p>
        </p:txBody>
      </p:sp>
      <p:sp>
        <p:nvSpPr>
          <p:cNvPr id="21" name="TextBox 20"/>
          <p:cNvSpPr txBox="1"/>
          <p:nvPr/>
        </p:nvSpPr>
        <p:spPr>
          <a:xfrm>
            <a:off x="0" y="6492241"/>
            <a:ext cx="2463410" cy="307777"/>
          </a:xfrm>
          <a:prstGeom prst="rect">
            <a:avLst/>
          </a:prstGeom>
          <a:noFill/>
        </p:spPr>
        <p:txBody>
          <a:bodyPr wrap="none" rtlCol="0">
            <a:spAutoFit/>
          </a:bodyPr>
          <a:lstStyle/>
          <a:p>
            <a:r>
              <a:rPr lang="en-US" sz="1400" dirty="0"/>
              <a:t>Source: R. Fergus, Y. </a:t>
            </a:r>
            <a:r>
              <a:rPr lang="en-US" sz="1400" dirty="0" err="1"/>
              <a:t>LeCun</a:t>
            </a:r>
            <a:endParaRPr lang="en-US" sz="1400" dirty="0"/>
          </a:p>
        </p:txBody>
      </p:sp>
      <p:sp>
        <p:nvSpPr>
          <p:cNvPr id="22" name="TextBox 21"/>
          <p:cNvSpPr txBox="1"/>
          <p:nvPr/>
        </p:nvSpPr>
        <p:spPr>
          <a:xfrm>
            <a:off x="7949548" y="6611630"/>
            <a:ext cx="1143262" cy="261610"/>
          </a:xfrm>
          <a:prstGeom prst="rect">
            <a:avLst/>
          </a:prstGeom>
          <a:noFill/>
        </p:spPr>
        <p:txBody>
          <a:bodyPr wrap="none" rtlCol="0">
            <a:spAutoFit/>
          </a:bodyPr>
          <a:lstStyle/>
          <a:p>
            <a:r>
              <a:rPr lang="en-US" sz="1100" dirty="0">
                <a:solidFill>
                  <a:schemeClr val="bg1">
                    <a:lumMod val="50000"/>
                  </a:schemeClr>
                </a:solidFill>
              </a:rPr>
              <a:t>Slide: Lazebnik</a:t>
            </a:r>
          </a:p>
        </p:txBody>
      </p:sp>
    </p:spTree>
    <p:extLst>
      <p:ext uri="{BB962C8B-B14F-4D97-AF65-F5344CB8AC3E}">
        <p14:creationId xmlns:p14="http://schemas.microsoft.com/office/powerpoint/2010/main" val="11259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dirty="0" err="1"/>
              <a:t>AlexNet</a:t>
            </a:r>
            <a:r>
              <a:rPr lang="en-US" dirty="0"/>
              <a:t> architecture</a:t>
            </a:r>
          </a:p>
        </p:txBody>
      </p:sp>
      <p:sp>
        <p:nvSpPr>
          <p:cNvPr id="3" name="Content Placeholder 2"/>
          <p:cNvSpPr>
            <a:spLocks noGrp="1"/>
          </p:cNvSpPr>
          <p:nvPr>
            <p:ph idx="1"/>
          </p:nvPr>
        </p:nvSpPr>
        <p:spPr>
          <a:xfrm>
            <a:off x="609600" y="990600"/>
            <a:ext cx="8915400" cy="5135563"/>
          </a:xfrm>
        </p:spPr>
        <p:txBody>
          <a:bodyPr>
            <a:normAutofit/>
          </a:bodyPr>
          <a:lstStyle/>
          <a:p>
            <a:pPr marL="0" indent="0">
              <a:buNone/>
            </a:pPr>
            <a:r>
              <a:rPr lang="en-US" sz="2800" dirty="0"/>
              <a:t>Create encoding by passing image through a series of steps</a:t>
            </a:r>
          </a:p>
          <a:p>
            <a:pPr marL="971550" lvl="1" indent="-514350">
              <a:buFont typeface="+mj-lt"/>
              <a:buAutoNum type="arabicPeriod"/>
            </a:pPr>
            <a:r>
              <a:rPr lang="en-US" sz="2400" dirty="0"/>
              <a:t>Feature generation</a:t>
            </a:r>
          </a:p>
          <a:p>
            <a:pPr marL="1314450" lvl="2" indent="-457200">
              <a:buFont typeface="+mj-lt"/>
              <a:buAutoNum type="alphaLcPeriod"/>
            </a:pPr>
            <a:r>
              <a:rPr lang="en-US" sz="1800" dirty="0"/>
              <a:t>Apply filters</a:t>
            </a:r>
          </a:p>
          <a:p>
            <a:pPr marL="1314450" lvl="2" indent="-457200">
              <a:buFont typeface="+mj-lt"/>
              <a:buAutoNum type="alphaLcPeriod"/>
            </a:pPr>
            <a:r>
              <a:rPr lang="en-US" sz="1800" dirty="0" err="1"/>
              <a:t>ReLU</a:t>
            </a:r>
            <a:r>
              <a:rPr lang="en-US" sz="1800" dirty="0"/>
              <a:t>: Zero out negative values </a:t>
            </a:r>
          </a:p>
          <a:p>
            <a:pPr marL="1314450" lvl="2" indent="-457200">
              <a:buFont typeface="+mj-lt"/>
              <a:buAutoNum type="alphaLcPeriod"/>
            </a:pPr>
            <a:r>
              <a:rPr lang="en-US" sz="1800" dirty="0" err="1"/>
              <a:t>Downsample</a:t>
            </a:r>
            <a:r>
              <a:rPr lang="en-US" sz="1800" dirty="0"/>
              <a:t> or “pool” by taking average or max response</a:t>
            </a:r>
          </a:p>
          <a:p>
            <a:pPr marL="914400" lvl="1" indent="-514350">
              <a:buFont typeface="+mj-lt"/>
              <a:buAutoNum type="arabicPeriod" startAt="2"/>
            </a:pPr>
            <a:r>
              <a:rPr lang="en-US" sz="2400" dirty="0"/>
              <a:t>Vectorize and add dense neural network layers</a:t>
            </a:r>
          </a:p>
        </p:txBody>
      </p:sp>
      <p:pic>
        <p:nvPicPr>
          <p:cNvPr id="1030" name="Picture 6" descr="AlexNet CNN architecture lay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45" y="3558381"/>
            <a:ext cx="8096250" cy="230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9165" y="6221661"/>
            <a:ext cx="8324835" cy="646331"/>
          </a:xfrm>
          <a:prstGeom prst="rect">
            <a:avLst/>
          </a:prstGeom>
          <a:noFill/>
        </p:spPr>
        <p:txBody>
          <a:bodyPr wrap="square" rtlCol="0">
            <a:spAutoFit/>
          </a:bodyPr>
          <a:lstStyle/>
          <a:p>
            <a:r>
              <a:rPr lang="en-US" dirty="0" err="1"/>
              <a:t>AlexNet</a:t>
            </a:r>
            <a:r>
              <a:rPr lang="en-US" dirty="0"/>
              <a:t>: achieved good results on ImageNet in 2012 to convince computer vision researchers of potential</a:t>
            </a:r>
          </a:p>
        </p:txBody>
      </p:sp>
      <p:sp>
        <p:nvSpPr>
          <p:cNvPr id="6" name="Curved Right Arrow 5"/>
          <p:cNvSpPr/>
          <p:nvPr/>
        </p:nvSpPr>
        <p:spPr>
          <a:xfrm flipV="1">
            <a:off x="1295400" y="2057400"/>
            <a:ext cx="152400" cy="762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4912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5B97-7864-80E7-70D1-25DD575A343A}"/>
              </a:ext>
            </a:extLst>
          </p:cNvPr>
          <p:cNvSpPr>
            <a:spLocks noGrp="1"/>
          </p:cNvSpPr>
          <p:nvPr>
            <p:ph type="title"/>
          </p:nvPr>
        </p:nvSpPr>
        <p:spPr/>
        <p:txBody>
          <a:bodyPr/>
          <a:lstStyle/>
          <a:p>
            <a:r>
              <a:rPr lang="en-US" dirty="0"/>
              <a:t>Colorful image colorization</a:t>
            </a:r>
          </a:p>
        </p:txBody>
      </p:sp>
      <p:sp>
        <p:nvSpPr>
          <p:cNvPr id="3" name="Content Placeholder 2">
            <a:extLst>
              <a:ext uri="{FF2B5EF4-FFF2-40B4-BE49-F238E27FC236}">
                <a16:creationId xmlns:a16="http://schemas.microsoft.com/office/drawing/2014/main" id="{E882F43C-51D0-1F3E-108A-466A819FAB58}"/>
              </a:ext>
            </a:extLst>
          </p:cNvPr>
          <p:cNvSpPr>
            <a:spLocks noGrp="1"/>
          </p:cNvSpPr>
          <p:nvPr>
            <p:ph idx="1"/>
          </p:nvPr>
        </p:nvSpPr>
        <p:spPr>
          <a:xfrm>
            <a:off x="609600" y="4267200"/>
            <a:ext cx="10972800" cy="1858963"/>
          </a:xfrm>
        </p:spPr>
        <p:txBody>
          <a:bodyPr>
            <a:normAutofit fontScale="77500" lnSpcReduction="20000"/>
          </a:bodyPr>
          <a:lstStyle/>
          <a:p>
            <a:r>
              <a:rPr lang="en-US" dirty="0"/>
              <a:t>Divide color (ab) values into bins and classify each pixel</a:t>
            </a:r>
          </a:p>
          <a:p>
            <a:r>
              <a:rPr lang="en-US" dirty="0"/>
              <a:t>Loss puts more emphasis on correctly predicting rare colors (otherwise, prior for gray is too strong)</a:t>
            </a:r>
          </a:p>
          <a:p>
            <a:r>
              <a:rPr lang="en-US" dirty="0"/>
              <a:t>Final inference is annealed mean of distribution (makes probabilities more peaky before taking mean, so that color is not averaged out too much)</a:t>
            </a:r>
          </a:p>
        </p:txBody>
      </p:sp>
      <p:sp>
        <p:nvSpPr>
          <p:cNvPr id="5" name="TextBox 4">
            <a:extLst>
              <a:ext uri="{FF2B5EF4-FFF2-40B4-BE49-F238E27FC236}">
                <a16:creationId xmlns:a16="http://schemas.microsoft.com/office/drawing/2014/main" id="{188B0EFB-B103-7822-7122-6D199F93F8CF}"/>
              </a:ext>
            </a:extLst>
          </p:cNvPr>
          <p:cNvSpPr txBox="1"/>
          <p:nvPr/>
        </p:nvSpPr>
        <p:spPr>
          <a:xfrm>
            <a:off x="152400" y="6192619"/>
            <a:ext cx="6096000" cy="646331"/>
          </a:xfrm>
          <a:prstGeom prst="rect">
            <a:avLst/>
          </a:prstGeom>
          <a:noFill/>
        </p:spPr>
        <p:txBody>
          <a:bodyPr wrap="square">
            <a:spAutoFit/>
          </a:bodyPr>
          <a:lstStyle/>
          <a:p>
            <a:r>
              <a:rPr lang="en-US" dirty="0"/>
              <a:t>Zhang et al. ECCV 2016</a:t>
            </a:r>
          </a:p>
          <a:p>
            <a:r>
              <a:rPr lang="en-US" dirty="0">
                <a:hlinkClick r:id="rId2"/>
              </a:rPr>
              <a:t>https://richzhang.github.io/colorization/</a:t>
            </a:r>
            <a:r>
              <a:rPr lang="en-US" dirty="0"/>
              <a:t> </a:t>
            </a:r>
          </a:p>
        </p:txBody>
      </p:sp>
      <p:pic>
        <p:nvPicPr>
          <p:cNvPr id="6" name="Picture 5">
            <a:extLst>
              <a:ext uri="{FF2B5EF4-FFF2-40B4-BE49-F238E27FC236}">
                <a16:creationId xmlns:a16="http://schemas.microsoft.com/office/drawing/2014/main" id="{287E17CD-5F19-563F-C3DB-32B2F0B98D75}"/>
              </a:ext>
            </a:extLst>
          </p:cNvPr>
          <p:cNvPicPr>
            <a:picLocks noChangeAspect="1"/>
          </p:cNvPicPr>
          <p:nvPr/>
        </p:nvPicPr>
        <p:blipFill>
          <a:blip r:embed="rId3"/>
          <a:stretch>
            <a:fillRect/>
          </a:stretch>
        </p:blipFill>
        <p:spPr>
          <a:xfrm>
            <a:off x="300037" y="919162"/>
            <a:ext cx="9079454" cy="2743200"/>
          </a:xfrm>
          <a:prstGeom prst="rect">
            <a:avLst/>
          </a:prstGeom>
        </p:spPr>
      </p:pic>
      <p:sp>
        <p:nvSpPr>
          <p:cNvPr id="8" name="TextBox 7">
            <a:extLst>
              <a:ext uri="{FF2B5EF4-FFF2-40B4-BE49-F238E27FC236}">
                <a16:creationId xmlns:a16="http://schemas.microsoft.com/office/drawing/2014/main" id="{13760A7F-FABF-BCA3-31D4-AC1B8EEEFD1E}"/>
              </a:ext>
            </a:extLst>
          </p:cNvPr>
          <p:cNvSpPr txBox="1"/>
          <p:nvPr/>
        </p:nvSpPr>
        <p:spPr>
          <a:xfrm>
            <a:off x="9379491" y="566678"/>
            <a:ext cx="2645822" cy="3139321"/>
          </a:xfrm>
          <a:prstGeom prst="rect">
            <a:avLst/>
          </a:prstGeom>
          <a:noFill/>
        </p:spPr>
        <p:txBody>
          <a:bodyPr wrap="square">
            <a:spAutoFit/>
          </a:bodyPr>
          <a:lstStyle/>
          <a:p>
            <a:r>
              <a:rPr lang="en-US" dirty="0"/>
              <a:t>Each conv layer refers to a block of 2 or 3 repeated conv and </a:t>
            </a:r>
            <a:r>
              <a:rPr lang="en-US" dirty="0" err="1"/>
              <a:t>ReLU</a:t>
            </a:r>
            <a:r>
              <a:rPr lang="en-US" dirty="0"/>
              <a:t> layers, followed by a </a:t>
            </a:r>
            <a:r>
              <a:rPr lang="en-US" dirty="0" err="1"/>
              <a:t>BatchNorm</a:t>
            </a:r>
            <a:r>
              <a:rPr lang="en-US" dirty="0"/>
              <a:t>. No pooling-- all changes in resolution are achieved through spatial </a:t>
            </a:r>
            <a:r>
              <a:rPr lang="en-US" dirty="0" err="1"/>
              <a:t>downsampling</a:t>
            </a:r>
            <a:r>
              <a:rPr lang="en-US" dirty="0"/>
              <a:t> or </a:t>
            </a:r>
            <a:r>
              <a:rPr lang="en-US" dirty="0" err="1"/>
              <a:t>upsampling</a:t>
            </a:r>
            <a:r>
              <a:rPr lang="en-US" dirty="0"/>
              <a:t> between conv blocks.</a:t>
            </a:r>
          </a:p>
        </p:txBody>
      </p:sp>
    </p:spTree>
    <p:extLst>
      <p:ext uri="{BB962C8B-B14F-4D97-AF65-F5344CB8AC3E}">
        <p14:creationId xmlns:p14="http://schemas.microsoft.com/office/powerpoint/2010/main" val="2208850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1381351" y="14366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1828800" y="-152400"/>
            <a:ext cx="8402638" cy="1219200"/>
          </a:xfrm>
        </p:spPr>
        <p:txBody>
          <a:bodyPr/>
          <a:lstStyle/>
          <a:p>
            <a:pPr eaLnBrk="1" hangingPunct="1"/>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6583-9BA6-D1E6-C66C-EA072BC35A6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87CC04C-FB70-7582-1067-CE1E6F29ED8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683032B-5526-B166-9C92-52D89C203542}"/>
              </a:ext>
            </a:extLst>
          </p:cNvPr>
          <p:cNvPicPr>
            <a:picLocks noChangeAspect="1"/>
          </p:cNvPicPr>
          <p:nvPr/>
        </p:nvPicPr>
        <p:blipFill rotWithShape="1">
          <a:blip r:embed="rId2"/>
          <a:srcRect t="68889"/>
          <a:stretch/>
        </p:blipFill>
        <p:spPr>
          <a:xfrm>
            <a:off x="6691798" y="2133600"/>
            <a:ext cx="5398707" cy="2514600"/>
          </a:xfrm>
          <a:prstGeom prst="rect">
            <a:avLst/>
          </a:prstGeom>
        </p:spPr>
      </p:pic>
      <p:pic>
        <p:nvPicPr>
          <p:cNvPr id="6" name="Picture 5">
            <a:extLst>
              <a:ext uri="{FF2B5EF4-FFF2-40B4-BE49-F238E27FC236}">
                <a16:creationId xmlns:a16="http://schemas.microsoft.com/office/drawing/2014/main" id="{2C12E94E-29B6-D6C6-EEC8-B1203756228A}"/>
              </a:ext>
            </a:extLst>
          </p:cNvPr>
          <p:cNvPicPr>
            <a:picLocks noChangeAspect="1"/>
          </p:cNvPicPr>
          <p:nvPr/>
        </p:nvPicPr>
        <p:blipFill rotWithShape="1">
          <a:blip r:embed="rId2"/>
          <a:srcRect b="31887"/>
          <a:stretch/>
        </p:blipFill>
        <p:spPr>
          <a:xfrm>
            <a:off x="-33338" y="0"/>
            <a:ext cx="6725136" cy="6858000"/>
          </a:xfrm>
          <a:prstGeom prst="rect">
            <a:avLst/>
          </a:prstGeom>
        </p:spPr>
      </p:pic>
      <p:pic>
        <p:nvPicPr>
          <p:cNvPr id="7" name="Picture 6">
            <a:extLst>
              <a:ext uri="{FF2B5EF4-FFF2-40B4-BE49-F238E27FC236}">
                <a16:creationId xmlns:a16="http://schemas.microsoft.com/office/drawing/2014/main" id="{BDBF6D55-0391-E903-80A4-D8AB72B745F4}"/>
              </a:ext>
            </a:extLst>
          </p:cNvPr>
          <p:cNvPicPr>
            <a:picLocks noChangeAspect="1"/>
          </p:cNvPicPr>
          <p:nvPr/>
        </p:nvPicPr>
        <p:blipFill rotWithShape="1">
          <a:blip r:embed="rId2"/>
          <a:srcRect b="95002"/>
          <a:stretch/>
        </p:blipFill>
        <p:spPr>
          <a:xfrm>
            <a:off x="6750830" y="1700354"/>
            <a:ext cx="5280641" cy="395146"/>
          </a:xfrm>
          <a:prstGeom prst="rect">
            <a:avLst/>
          </a:prstGeom>
        </p:spPr>
      </p:pic>
    </p:spTree>
    <p:extLst>
      <p:ext uri="{BB962C8B-B14F-4D97-AF65-F5344CB8AC3E}">
        <p14:creationId xmlns:p14="http://schemas.microsoft.com/office/powerpoint/2010/main" val="370893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pPr marL="0" indent="0">
              <a:buNone/>
            </a:pPr>
            <a:r>
              <a:rPr lang="en-US" sz="3200" dirty="0" err="1"/>
              <a:t>ResNet</a:t>
            </a:r>
            <a:r>
              <a:rPr lang="en-US" sz="3200" dirty="0"/>
              <a:t> introduces “skip” connections</a:t>
            </a:r>
          </a:p>
        </p:txBody>
      </p:sp>
      <p:sp>
        <p:nvSpPr>
          <p:cNvPr id="3" name="Content Placeholder 2"/>
          <p:cNvSpPr>
            <a:spLocks noGrp="1"/>
          </p:cNvSpPr>
          <p:nvPr>
            <p:ph idx="1"/>
          </p:nvPr>
        </p:nvSpPr>
        <p:spPr>
          <a:xfrm>
            <a:off x="609600" y="990600"/>
            <a:ext cx="8534400" cy="5135563"/>
          </a:xfrm>
        </p:spPr>
        <p:txBody>
          <a:bodyPr>
            <a:normAutofit/>
          </a:bodyPr>
          <a:lstStyle/>
          <a:p>
            <a:endParaRPr lang="en-US" sz="2800" dirty="0"/>
          </a:p>
          <a:p>
            <a:r>
              <a:rPr lang="en-US" sz="2800" dirty="0"/>
              <a:t>Layers add their response to previous layer outputs so they don’t need to re-encode it</a:t>
            </a:r>
          </a:p>
          <a:p>
            <a:r>
              <a:rPr lang="en-US" sz="2800" dirty="0"/>
              <a:t>Network is more compact and easier to train</a:t>
            </a:r>
          </a:p>
          <a:p>
            <a:endParaRPr lang="en-US" sz="2800" dirty="0"/>
          </a:p>
        </p:txBody>
      </p:sp>
      <p:pic>
        <p:nvPicPr>
          <p:cNvPr id="1026" name="Picture 2" descr="https://miro.medium.com/max/1001/1*2ns4ota94je5gSVjrpFq3A.png"/>
          <p:cNvPicPr>
            <a:picLocks noChangeAspect="1" noChangeArrowheads="1"/>
          </p:cNvPicPr>
          <p:nvPr/>
        </p:nvPicPr>
        <p:blipFill rotWithShape="1">
          <a:blip r:embed="rId2">
            <a:extLst>
              <a:ext uri="{28A0092B-C50C-407E-A947-70E740481C1C}">
                <a14:useLocalDpi xmlns:a14="http://schemas.microsoft.com/office/drawing/2010/main" val="0"/>
              </a:ext>
            </a:extLst>
          </a:blip>
          <a:srcRect l="64910" r="606"/>
          <a:stretch/>
        </p:blipFill>
        <p:spPr bwMode="auto">
          <a:xfrm rot="16200000">
            <a:off x="3959038" y="233674"/>
            <a:ext cx="1371600" cy="9137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600" y="5545510"/>
            <a:ext cx="2236574" cy="369332"/>
          </a:xfrm>
          <a:prstGeom prst="rect">
            <a:avLst/>
          </a:prstGeom>
          <a:noFill/>
        </p:spPr>
        <p:txBody>
          <a:bodyPr wrap="none" rtlCol="0">
            <a:spAutoFit/>
          </a:bodyPr>
          <a:lstStyle/>
          <a:p>
            <a:r>
              <a:rPr lang="en-US" dirty="0" err="1"/>
              <a:t>ResNet</a:t>
            </a:r>
            <a:r>
              <a:rPr lang="en-US" dirty="0"/>
              <a:t> Architecture</a:t>
            </a:r>
          </a:p>
        </p:txBody>
      </p:sp>
    </p:spTree>
    <p:extLst>
      <p:ext uri="{BB962C8B-B14F-4D97-AF65-F5344CB8AC3E}">
        <p14:creationId xmlns:p14="http://schemas.microsoft.com/office/powerpoint/2010/main" val="33385854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7B33-31AB-5896-2491-1C050326C054}"/>
              </a:ext>
            </a:extLst>
          </p:cNvPr>
          <p:cNvSpPr>
            <a:spLocks noGrp="1"/>
          </p:cNvSpPr>
          <p:nvPr>
            <p:ph type="title"/>
          </p:nvPr>
        </p:nvSpPr>
        <p:spPr/>
        <p:txBody>
          <a:bodyPr/>
          <a:lstStyle/>
          <a:p>
            <a:r>
              <a:rPr lang="en-US" dirty="0"/>
              <a:t>U-Net Architecture</a:t>
            </a:r>
          </a:p>
        </p:txBody>
      </p:sp>
      <p:sp>
        <p:nvSpPr>
          <p:cNvPr id="3" name="Content Placeholder 2">
            <a:extLst>
              <a:ext uri="{FF2B5EF4-FFF2-40B4-BE49-F238E27FC236}">
                <a16:creationId xmlns:a16="http://schemas.microsoft.com/office/drawing/2014/main" id="{88887A78-69C8-C12A-CC9E-787369C76D7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AA35888-3209-8AB6-5DEE-E552E8F523C2}"/>
              </a:ext>
            </a:extLst>
          </p:cNvPr>
          <p:cNvPicPr>
            <a:picLocks noChangeAspect="1"/>
          </p:cNvPicPr>
          <p:nvPr/>
        </p:nvPicPr>
        <p:blipFill rotWithShape="1">
          <a:blip r:embed="rId2"/>
          <a:srcRect l="52147" b="28963"/>
          <a:stretch/>
        </p:blipFill>
        <p:spPr>
          <a:xfrm>
            <a:off x="1066800" y="1097931"/>
            <a:ext cx="3883632" cy="3025411"/>
          </a:xfrm>
          <a:prstGeom prst="rect">
            <a:avLst/>
          </a:prstGeom>
        </p:spPr>
      </p:pic>
      <p:sp>
        <p:nvSpPr>
          <p:cNvPr id="6" name="TextBox 5">
            <a:extLst>
              <a:ext uri="{FF2B5EF4-FFF2-40B4-BE49-F238E27FC236}">
                <a16:creationId xmlns:a16="http://schemas.microsoft.com/office/drawing/2014/main" id="{59E78D2B-30AF-500F-AE24-5FB265B8AEB2}"/>
              </a:ext>
            </a:extLst>
          </p:cNvPr>
          <p:cNvSpPr txBox="1"/>
          <p:nvPr/>
        </p:nvSpPr>
        <p:spPr>
          <a:xfrm>
            <a:off x="0" y="6101669"/>
            <a:ext cx="7620000" cy="646331"/>
          </a:xfrm>
          <a:prstGeom prst="rect">
            <a:avLst/>
          </a:prstGeom>
          <a:noFill/>
        </p:spPr>
        <p:txBody>
          <a:bodyPr wrap="square" rtlCol="0">
            <a:spAutoFit/>
          </a:bodyPr>
          <a:lstStyle/>
          <a:p>
            <a:pPr algn="l"/>
            <a:r>
              <a:rPr lang="en-US" sz="1800" b="0" i="0" u="none" strike="noStrike" baseline="0" dirty="0">
                <a:latin typeface="NimbusRomNo9L-Regu"/>
              </a:rPr>
              <a:t>O. </a:t>
            </a:r>
            <a:r>
              <a:rPr lang="en-US" sz="1800" b="0" i="0" u="none" strike="noStrike" baseline="0" dirty="0" err="1">
                <a:latin typeface="NimbusRomNo9L-Regu"/>
              </a:rPr>
              <a:t>Ronneberger</a:t>
            </a:r>
            <a:r>
              <a:rPr lang="en-US" sz="1800" b="0" i="0" u="none" strike="noStrike" baseline="0" dirty="0">
                <a:latin typeface="NimbusRomNo9L-Regu"/>
              </a:rPr>
              <a:t>, P. Fischer, and T. </a:t>
            </a:r>
            <a:r>
              <a:rPr lang="en-US" sz="1800" b="0" i="0" u="none" strike="noStrike" baseline="0" dirty="0" err="1">
                <a:latin typeface="NimbusRomNo9L-Regu"/>
              </a:rPr>
              <a:t>Brox</a:t>
            </a:r>
            <a:r>
              <a:rPr lang="en-US" sz="1800" b="0" i="0" u="none" strike="noStrike" baseline="0" dirty="0">
                <a:latin typeface="NimbusRomNo9L-Regu"/>
              </a:rPr>
              <a:t>. U-net: Convolutional</a:t>
            </a:r>
          </a:p>
          <a:p>
            <a:pPr algn="l"/>
            <a:r>
              <a:rPr lang="en-US" sz="1800" b="0" i="0" u="none" strike="noStrike" baseline="0" dirty="0">
                <a:latin typeface="NimbusRomNo9L-Regu"/>
              </a:rPr>
              <a:t>networks for biomedical image segmentation. In </a:t>
            </a:r>
            <a:r>
              <a:rPr lang="en-US" sz="1800" b="0" i="0" u="none" strike="noStrike" baseline="0" dirty="0">
                <a:latin typeface="NimbusRomNo9L-ReguItal"/>
              </a:rPr>
              <a:t>MICCAI</a:t>
            </a:r>
            <a:r>
              <a:rPr lang="en-US" sz="1800" b="0" i="0" u="none" strike="noStrike" baseline="0" dirty="0">
                <a:latin typeface="NimbusRomNo9L-Regu"/>
              </a:rPr>
              <a:t>, 2015.</a:t>
            </a:r>
            <a:endParaRPr lang="en-US" dirty="0"/>
          </a:p>
        </p:txBody>
      </p:sp>
      <p:sp>
        <p:nvSpPr>
          <p:cNvPr id="8" name="TextBox 7">
            <a:extLst>
              <a:ext uri="{FF2B5EF4-FFF2-40B4-BE49-F238E27FC236}">
                <a16:creationId xmlns:a16="http://schemas.microsoft.com/office/drawing/2014/main" id="{2BC07DE1-9A75-87F2-2139-8F106AB83A26}"/>
              </a:ext>
            </a:extLst>
          </p:cNvPr>
          <p:cNvSpPr txBox="1"/>
          <p:nvPr/>
        </p:nvSpPr>
        <p:spPr>
          <a:xfrm>
            <a:off x="996460" y="4068818"/>
            <a:ext cx="4024313" cy="1323439"/>
          </a:xfrm>
          <a:prstGeom prst="rect">
            <a:avLst/>
          </a:prstGeom>
          <a:noFill/>
        </p:spPr>
        <p:txBody>
          <a:bodyPr wrap="square">
            <a:spAutoFit/>
          </a:bodyPr>
          <a:lstStyle/>
          <a:p>
            <a:pPr algn="l"/>
            <a:r>
              <a:rPr lang="en-US" sz="2000" b="0" i="0" u="none" strike="noStrike" baseline="0" dirty="0">
                <a:solidFill>
                  <a:srgbClr val="000000"/>
                </a:solidFill>
                <a:latin typeface="+mj-lt"/>
              </a:rPr>
              <a:t>The “U-Net”  is an encoder-decoder with skip connections between mirrored layers in the encoder and decoder stacks.</a:t>
            </a:r>
            <a:endParaRPr lang="en-US" sz="2000" dirty="0">
              <a:latin typeface="+mj-lt"/>
            </a:endParaRPr>
          </a:p>
        </p:txBody>
      </p:sp>
      <p:sp>
        <p:nvSpPr>
          <p:cNvPr id="9" name="TextBox 8">
            <a:extLst>
              <a:ext uri="{FF2B5EF4-FFF2-40B4-BE49-F238E27FC236}">
                <a16:creationId xmlns:a16="http://schemas.microsoft.com/office/drawing/2014/main" id="{DD86F792-5F01-6F6A-3D50-8A682E6D3E6C}"/>
              </a:ext>
            </a:extLst>
          </p:cNvPr>
          <p:cNvSpPr txBox="1"/>
          <p:nvPr/>
        </p:nvSpPr>
        <p:spPr>
          <a:xfrm>
            <a:off x="8991600" y="6414846"/>
            <a:ext cx="2723823" cy="369332"/>
          </a:xfrm>
          <a:prstGeom prst="rect">
            <a:avLst/>
          </a:prstGeom>
          <a:noFill/>
        </p:spPr>
        <p:txBody>
          <a:bodyPr wrap="none" rtlCol="0">
            <a:spAutoFit/>
          </a:bodyPr>
          <a:lstStyle/>
          <a:p>
            <a:r>
              <a:rPr lang="en-US" dirty="0"/>
              <a:t>Fig from Isola et al. 2017</a:t>
            </a:r>
          </a:p>
        </p:txBody>
      </p:sp>
    </p:spTree>
    <p:extLst>
      <p:ext uri="{BB962C8B-B14F-4D97-AF65-F5344CB8AC3E}">
        <p14:creationId xmlns:p14="http://schemas.microsoft.com/office/powerpoint/2010/main" val="3340496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131820"/>
            <a:ext cx="7348201" cy="4437734"/>
          </a:xfrm>
          <a:prstGeom prst="rect">
            <a:avLst/>
          </a:prstGeom>
        </p:spPr>
      </p:pic>
      <p:sp>
        <p:nvSpPr>
          <p:cNvPr id="5" name="TextBox 4"/>
          <p:cNvSpPr txBox="1"/>
          <p:nvPr/>
        </p:nvSpPr>
        <p:spPr>
          <a:xfrm>
            <a:off x="7059587" y="6460780"/>
            <a:ext cx="1980029" cy="369332"/>
          </a:xfrm>
          <a:prstGeom prst="rect">
            <a:avLst/>
          </a:prstGeom>
          <a:noFill/>
        </p:spPr>
        <p:txBody>
          <a:bodyPr wrap="none" rtlCol="0">
            <a:spAutoFit/>
          </a:bodyPr>
          <a:lstStyle/>
          <a:p>
            <a:r>
              <a:rPr lang="en-US" dirty="0"/>
              <a:t>SIGGRAPH 2017</a:t>
            </a:r>
          </a:p>
        </p:txBody>
      </p:sp>
      <p:pic>
        <p:nvPicPr>
          <p:cNvPr id="6" name="Picture 5"/>
          <p:cNvPicPr>
            <a:picLocks noChangeAspect="1"/>
          </p:cNvPicPr>
          <p:nvPr/>
        </p:nvPicPr>
        <p:blipFill>
          <a:blip r:embed="rId3"/>
          <a:stretch>
            <a:fillRect/>
          </a:stretch>
        </p:blipFill>
        <p:spPr>
          <a:xfrm>
            <a:off x="352425" y="4701374"/>
            <a:ext cx="6341985" cy="2115465"/>
          </a:xfrm>
          <a:prstGeom prst="rect">
            <a:avLst/>
          </a:prstGeom>
        </p:spPr>
      </p:pic>
    </p:spTree>
    <p:extLst>
      <p:ext uri="{BB962C8B-B14F-4D97-AF65-F5344CB8AC3E}">
        <p14:creationId xmlns:p14="http://schemas.microsoft.com/office/powerpoint/2010/main" val="2935812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dirty="0"/>
              <a:t>Why deep networks work</a:t>
            </a:r>
          </a:p>
        </p:txBody>
      </p:sp>
      <p:sp>
        <p:nvSpPr>
          <p:cNvPr id="3" name="Content Placeholder 2"/>
          <p:cNvSpPr>
            <a:spLocks noGrp="1"/>
          </p:cNvSpPr>
          <p:nvPr>
            <p:ph idx="1"/>
          </p:nvPr>
        </p:nvSpPr>
        <p:spPr>
          <a:xfrm>
            <a:off x="609600" y="990600"/>
            <a:ext cx="8534400" cy="5135563"/>
          </a:xfrm>
        </p:spPr>
        <p:txBody>
          <a:bodyPr>
            <a:normAutofit fontScale="92500"/>
          </a:bodyPr>
          <a:lstStyle/>
          <a:p>
            <a:pPr>
              <a:buFont typeface="Arial" panose="020B0604020202020204" pitchFamily="34" charset="0"/>
              <a:buChar char="•"/>
            </a:pPr>
            <a:endParaRPr lang="en-US" sz="2800" dirty="0"/>
          </a:p>
          <a:p>
            <a:pPr>
              <a:buFont typeface="Arial" panose="020B0604020202020204" pitchFamily="34" charset="0"/>
              <a:buChar char="•"/>
            </a:pPr>
            <a:r>
              <a:rPr lang="en-US" sz="2800" dirty="0"/>
              <a:t>“</a:t>
            </a:r>
            <a:r>
              <a:rPr lang="en-US" sz="2800" b="1" dirty="0"/>
              <a:t>End-to-end training</a:t>
            </a:r>
            <a:r>
              <a:rPr lang="en-US" sz="2800" dirty="0"/>
              <a:t>”: feature learner (encoder) and regressor/classifier (decoder) guided by same objective</a:t>
            </a:r>
          </a:p>
          <a:p>
            <a:pPr>
              <a:buFont typeface="Arial" panose="020B0604020202020204" pitchFamily="34" charset="0"/>
              <a:buChar char="•"/>
            </a:pPr>
            <a:endParaRPr lang="en-US" sz="2800" dirty="0"/>
          </a:p>
          <a:p>
            <a:pPr>
              <a:buFont typeface="Arial" panose="020B0604020202020204" pitchFamily="34" charset="0"/>
              <a:buChar char="•"/>
            </a:pPr>
            <a:r>
              <a:rPr lang="en-US" sz="2800" b="1" dirty="0"/>
              <a:t>Flexible objective </a:t>
            </a:r>
            <a:r>
              <a:rPr lang="en-US" sz="2800" dirty="0"/>
              <a:t>design: can use any differentiable function to guide learning</a:t>
            </a:r>
          </a:p>
          <a:p>
            <a:pPr>
              <a:buFont typeface="Arial" panose="020B0604020202020204" pitchFamily="34" charset="0"/>
              <a:buChar char="•"/>
            </a:pPr>
            <a:endParaRPr lang="en-US" sz="2800" dirty="0"/>
          </a:p>
          <a:p>
            <a:pPr>
              <a:buFont typeface="Arial" panose="020B0604020202020204" pitchFamily="34" charset="0"/>
              <a:buChar char="•"/>
            </a:pPr>
            <a:r>
              <a:rPr lang="en-US" sz="2800" b="1" dirty="0"/>
              <a:t>Convolutional features </a:t>
            </a:r>
            <a:r>
              <a:rPr lang="en-US" sz="2800" dirty="0"/>
              <a:t>make sense for images because they are shift invariant and have relatively few parameters</a:t>
            </a:r>
          </a:p>
          <a:p>
            <a:pPr>
              <a:buFont typeface="Arial" panose="020B0604020202020204" pitchFamily="34" charset="0"/>
              <a:buChar char="•"/>
            </a:pPr>
            <a:endParaRPr lang="en-US" sz="2800" dirty="0"/>
          </a:p>
          <a:p>
            <a:pPr>
              <a:buFont typeface="Arial" panose="020B0604020202020204" pitchFamily="34" charset="0"/>
              <a:buChar char="•"/>
            </a:pPr>
            <a:r>
              <a:rPr lang="en-US" sz="2800" b="1" dirty="0"/>
              <a:t>High capacity </a:t>
            </a:r>
            <a:r>
              <a:rPr lang="en-US" sz="2800" dirty="0"/>
              <a:t>– can encode lots of data</a:t>
            </a:r>
          </a:p>
          <a:p>
            <a:endParaRPr lang="en-US" sz="2800" dirty="0"/>
          </a:p>
        </p:txBody>
      </p:sp>
    </p:spTree>
    <p:extLst>
      <p:ext uri="{BB962C8B-B14F-4D97-AF65-F5344CB8AC3E}">
        <p14:creationId xmlns:p14="http://schemas.microsoft.com/office/powerpoint/2010/main" val="4155578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pPr marL="0" indent="0">
              <a:buNone/>
            </a:pPr>
            <a:r>
              <a:rPr lang="en-US" dirty="0"/>
              <a:t>Key factors in network performance</a:t>
            </a:r>
          </a:p>
        </p:txBody>
      </p:sp>
      <p:sp>
        <p:nvSpPr>
          <p:cNvPr id="3" name="Content Placeholder 2"/>
          <p:cNvSpPr>
            <a:spLocks noGrp="1"/>
          </p:cNvSpPr>
          <p:nvPr>
            <p:ph idx="1"/>
          </p:nvPr>
        </p:nvSpPr>
        <p:spPr>
          <a:xfrm>
            <a:off x="609600" y="990600"/>
            <a:ext cx="8534400" cy="5135563"/>
          </a:xfrm>
        </p:spPr>
        <p:txBody>
          <a:bodyPr>
            <a:normAutofit lnSpcReduction="10000"/>
          </a:bodyPr>
          <a:lstStyle/>
          <a:p>
            <a:r>
              <a:rPr lang="en-US" sz="2800" b="1" dirty="0"/>
              <a:t>Objective function</a:t>
            </a:r>
            <a:r>
              <a:rPr lang="en-US" sz="2800" dirty="0"/>
              <a:t>: defines what the network is trying to do </a:t>
            </a:r>
          </a:p>
          <a:p>
            <a:endParaRPr lang="en-US" sz="2800" dirty="0"/>
          </a:p>
          <a:p>
            <a:r>
              <a:rPr lang="en-US" sz="2800" b="1" dirty="0"/>
              <a:t>Architecture:</a:t>
            </a:r>
            <a:r>
              <a:rPr lang="en-US" sz="2800" dirty="0"/>
              <a:t> </a:t>
            </a:r>
          </a:p>
          <a:p>
            <a:pPr lvl="1"/>
            <a:r>
              <a:rPr lang="en-US" sz="2400" dirty="0"/>
              <a:t>CNN vs Transformer</a:t>
            </a:r>
          </a:p>
          <a:p>
            <a:pPr lvl="1"/>
            <a:r>
              <a:rPr lang="en-US" sz="2400" dirty="0"/>
              <a:t>Size: Number of layers, filters, width of fully connected layers</a:t>
            </a:r>
          </a:p>
          <a:p>
            <a:pPr lvl="1"/>
            <a:r>
              <a:rPr lang="en-US" sz="2400" dirty="0"/>
              <a:t>Normalizations, skip connections, bottlenecks</a:t>
            </a:r>
          </a:p>
          <a:p>
            <a:pPr marL="457200" lvl="1" indent="0">
              <a:buNone/>
            </a:pPr>
            <a:endParaRPr lang="en-US" sz="2800" dirty="0"/>
          </a:p>
          <a:p>
            <a:r>
              <a:rPr lang="en-US" sz="2800" dirty="0"/>
              <a:t>Amount of </a:t>
            </a:r>
            <a:r>
              <a:rPr lang="en-US" sz="2800" b="1" dirty="0"/>
              <a:t>training data</a:t>
            </a:r>
            <a:r>
              <a:rPr lang="en-US" sz="2800" dirty="0"/>
              <a:t>: more is better</a:t>
            </a:r>
          </a:p>
          <a:p>
            <a:endParaRPr lang="en-US" sz="2800" dirty="0"/>
          </a:p>
          <a:p>
            <a:r>
              <a:rPr lang="en-US" sz="2800" b="1" dirty="0"/>
              <a:t>Optimization</a:t>
            </a:r>
            <a:r>
              <a:rPr lang="en-US" sz="2800" dirty="0"/>
              <a:t>: gradient descent tools and parameters</a:t>
            </a:r>
          </a:p>
        </p:txBody>
      </p:sp>
    </p:spTree>
    <p:extLst>
      <p:ext uri="{BB962C8B-B14F-4D97-AF65-F5344CB8AC3E}">
        <p14:creationId xmlns:p14="http://schemas.microsoft.com/office/powerpoint/2010/main" val="4116675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im2gps</a:t>
            </a:r>
          </a:p>
        </p:txBody>
      </p:sp>
      <p:sp>
        <p:nvSpPr>
          <p:cNvPr id="3" name="Content Placeholder 2"/>
          <p:cNvSpPr>
            <a:spLocks noGrp="1"/>
          </p:cNvSpPr>
          <p:nvPr>
            <p:ph idx="1"/>
          </p:nvPr>
        </p:nvSpPr>
        <p:spPr>
          <a:xfrm>
            <a:off x="609600" y="990600"/>
            <a:ext cx="8382000" cy="5135563"/>
          </a:xfrm>
        </p:spPr>
        <p:txBody>
          <a:bodyPr/>
          <a:lstStyle/>
          <a:p>
            <a:r>
              <a:rPr lang="en-US" dirty="0"/>
              <a:t>Encoder: deep network that trains to classify images into one of a large number of global regions (classification layers are discarded)</a:t>
            </a:r>
          </a:p>
          <a:p>
            <a:r>
              <a:rPr lang="en-US" dirty="0"/>
              <a:t>Decoder: retrieve image(s) with similar encoded representations</a:t>
            </a:r>
          </a:p>
        </p:txBody>
      </p:sp>
      <p:pic>
        <p:nvPicPr>
          <p:cNvPr id="5" name="Picture 4"/>
          <p:cNvPicPr>
            <a:picLocks noChangeAspect="1"/>
          </p:cNvPicPr>
          <p:nvPr/>
        </p:nvPicPr>
        <p:blipFill>
          <a:blip r:embed="rId2"/>
          <a:stretch>
            <a:fillRect/>
          </a:stretch>
        </p:blipFill>
        <p:spPr>
          <a:xfrm>
            <a:off x="0" y="3648337"/>
            <a:ext cx="8713046" cy="1316194"/>
          </a:xfrm>
          <a:prstGeom prst="rect">
            <a:avLst/>
          </a:prstGeom>
        </p:spPr>
      </p:pic>
      <p:pic>
        <p:nvPicPr>
          <p:cNvPr id="4" name="Picture 3"/>
          <p:cNvPicPr>
            <a:picLocks noChangeAspect="1"/>
          </p:cNvPicPr>
          <p:nvPr/>
        </p:nvPicPr>
        <p:blipFill>
          <a:blip r:embed="rId3"/>
          <a:stretch>
            <a:fillRect/>
          </a:stretch>
        </p:blipFill>
        <p:spPr>
          <a:xfrm>
            <a:off x="5867401" y="4894251"/>
            <a:ext cx="3164040" cy="1860511"/>
          </a:xfrm>
          <a:prstGeom prst="rect">
            <a:avLst/>
          </a:prstGeom>
        </p:spPr>
      </p:pic>
      <p:sp>
        <p:nvSpPr>
          <p:cNvPr id="6" name="TextBox 5"/>
          <p:cNvSpPr txBox="1"/>
          <p:nvPr/>
        </p:nvSpPr>
        <p:spPr>
          <a:xfrm>
            <a:off x="609600" y="5437903"/>
            <a:ext cx="5257800" cy="646331"/>
          </a:xfrm>
          <a:prstGeom prst="rect">
            <a:avLst/>
          </a:prstGeom>
          <a:noFill/>
        </p:spPr>
        <p:txBody>
          <a:bodyPr wrap="square" rtlCol="0">
            <a:spAutoFit/>
          </a:bodyPr>
          <a:lstStyle/>
          <a:p>
            <a:r>
              <a:rPr lang="en-US" dirty="0"/>
              <a:t>“Revisiting Im2GPS in the Deep Learning Era”, Vo, Jacobs, Hays 2017</a:t>
            </a:r>
          </a:p>
        </p:txBody>
      </p:sp>
    </p:spTree>
    <p:extLst>
      <p:ext uri="{BB962C8B-B14F-4D97-AF65-F5344CB8AC3E}">
        <p14:creationId xmlns:p14="http://schemas.microsoft.com/office/powerpoint/2010/main" val="2437933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990600"/>
            <a:ext cx="8458200" cy="5135563"/>
          </a:xfrm>
        </p:spPr>
        <p:txBody>
          <a:bodyPr/>
          <a:lstStyle/>
          <a:p>
            <a:pPr>
              <a:buNone/>
            </a:pPr>
            <a:endParaRPr lang="en-US" dirty="0"/>
          </a:p>
          <a:p>
            <a:r>
              <a:rPr lang="en-US" dirty="0"/>
              <a:t>Many questions have been asked before, photos have been taken before</a:t>
            </a:r>
          </a:p>
          <a:p>
            <a:endParaRPr lang="en-US" dirty="0"/>
          </a:p>
          <a:p>
            <a:r>
              <a:rPr lang="en-US" dirty="0"/>
              <a:t>Sometimes, we can shortcut hard problems by looking up the answer</a:t>
            </a:r>
          </a:p>
          <a:p>
            <a:endParaRPr lang="en-US" dirty="0"/>
          </a:p>
          <a:p>
            <a:r>
              <a:rPr lang="en-US" dirty="0"/>
              <a:t>Deep networks learn features that make the lookup more effective</a:t>
            </a:r>
          </a:p>
          <a:p>
            <a:endParaRPr lang="en-US" dirty="0"/>
          </a:p>
          <a:p>
            <a:endParaRPr lang="en-US" dirty="0"/>
          </a:p>
          <a:p>
            <a:pPr>
              <a:buNone/>
            </a:pP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 (Thursday)</a:t>
            </a:r>
          </a:p>
        </p:txBody>
      </p:sp>
      <p:sp>
        <p:nvSpPr>
          <p:cNvPr id="3" name="Content Placeholder 2"/>
          <p:cNvSpPr>
            <a:spLocks noGrp="1"/>
          </p:cNvSpPr>
          <p:nvPr>
            <p:ph idx="1"/>
          </p:nvPr>
        </p:nvSpPr>
        <p:spPr/>
        <p:txBody>
          <a:bodyPr/>
          <a:lstStyle/>
          <a:p>
            <a:r>
              <a:rPr lang="en-US" dirty="0"/>
              <a:t>Generating and detecting fakes</a:t>
            </a:r>
          </a:p>
          <a:p>
            <a:pPr lvl="1"/>
            <a:r>
              <a:rPr lang="en-US"/>
              <a:t>Pix2pix</a:t>
            </a:r>
          </a:p>
          <a:p>
            <a:pPr lvl="1"/>
            <a:r>
              <a:rPr lang="en-US"/>
              <a:t>CycleGAN</a:t>
            </a:r>
            <a:endParaRPr lang="en-US" dirty="0"/>
          </a:p>
          <a:p>
            <a:pPr lvl="1"/>
            <a:r>
              <a:rPr lang="en-US" dirty="0" err="1"/>
              <a:t>StyleNet</a:t>
            </a:r>
            <a:endParaRPr lang="en-US" dirty="0"/>
          </a:p>
          <a:p>
            <a:pPr lvl="1"/>
            <a:r>
              <a:rPr lang="en-US" dirty="0"/>
              <a:t>Diffusion</a:t>
            </a:r>
          </a:p>
        </p:txBody>
      </p:sp>
    </p:spTree>
    <p:extLst>
      <p:ext uri="{BB962C8B-B14F-4D97-AF65-F5344CB8AC3E}">
        <p14:creationId xmlns:p14="http://schemas.microsoft.com/office/powerpoint/2010/main" val="1763988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Old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248858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29724</TotalTime>
  <Words>2102</Words>
  <Application>Microsoft Office PowerPoint</Application>
  <PresentationFormat>Widescreen</PresentationFormat>
  <Paragraphs>395</Paragraphs>
  <Slides>106</Slides>
  <Notes>37</Notes>
  <HiddenSlides>25</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106</vt:i4>
      </vt:variant>
    </vt:vector>
  </HeadingPairs>
  <TitlesOfParts>
    <vt:vector size="113" baseType="lpstr">
      <vt:lpstr>Arial</vt:lpstr>
      <vt:lpstr>Calibri</vt:lpstr>
      <vt:lpstr>Lucida Grande</vt:lpstr>
      <vt:lpstr>NimbusRomNo9L-Regu</vt:lpstr>
      <vt:lpstr>NimbusRomNo9L-ReguItal</vt:lpstr>
      <vt:lpstr>Lecture1 - Introduction - CP Fall 2010</vt:lpstr>
      <vt:lpstr>Custom Design</vt:lpstr>
      <vt:lpstr>Opportunities of Scale, Encoders-Decoders</vt:lpstr>
      <vt:lpstr>Today’s class: Opportunities of scale</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Tiny Images</vt:lpstr>
      <vt:lpstr>Even 32x32 images contain a lot of information</vt:lpstr>
      <vt:lpstr>Human Scene Recognition</vt:lpstr>
      <vt:lpstr>Powers of 10</vt:lpstr>
      <vt:lpstr>Scenes are unique</vt:lpstr>
      <vt:lpstr>But most have other similar scenes</vt:lpstr>
      <vt:lpstr>PowerPoint Presentation</vt:lpstr>
      <vt:lpstr>PowerPoint Presentation</vt:lpstr>
      <vt:lpstr>PowerPoint Presentation</vt:lpstr>
      <vt:lpstr>Automatic Colorization</vt:lpstr>
      <vt:lpstr>Automatic Colorization</vt:lpstr>
      <vt:lpstr>Encoder – Decoder view</vt:lpstr>
      <vt:lpstr>Encoder – Decoder: simple example</vt:lpstr>
      <vt:lpstr>Encoder – Decoder: deep network</vt:lpstr>
      <vt:lpstr>Convolutional network</vt:lpstr>
      <vt:lpstr>Convolutional network</vt:lpstr>
      <vt:lpstr>Convolutional network</vt:lpstr>
      <vt:lpstr>Convolution as feature extraction</vt:lpstr>
      <vt:lpstr>From fully connected to convolutional networks</vt:lpstr>
      <vt:lpstr>From fully connected to convolutional networks</vt:lpstr>
      <vt:lpstr>Key operations in a CNN</vt:lpstr>
      <vt:lpstr>Key operations</vt:lpstr>
      <vt:lpstr>Key operations</vt:lpstr>
      <vt:lpstr>AlexNet architecture</vt:lpstr>
      <vt:lpstr>Colorful image colorization</vt:lpstr>
      <vt:lpstr>PowerPoint Presentation</vt:lpstr>
      <vt:lpstr>ResNet introduces “skip” connections</vt:lpstr>
      <vt:lpstr>U-Net Architecture</vt:lpstr>
      <vt:lpstr>PowerPoint Presentation</vt:lpstr>
      <vt:lpstr>Why deep networks work</vt:lpstr>
      <vt:lpstr>Key factors in network performance</vt:lpstr>
      <vt:lpstr>Example: im2gps</vt:lpstr>
      <vt:lpstr>Summary</vt:lpstr>
      <vt:lpstr>Next class (Thursday)</vt:lpstr>
      <vt:lpstr>Old</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109</cp:revision>
  <dcterms:created xsi:type="dcterms:W3CDTF">2010-08-30T03:58:01Z</dcterms:created>
  <dcterms:modified xsi:type="dcterms:W3CDTF">2022-11-03T15:03:13Z</dcterms:modified>
</cp:coreProperties>
</file>