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2"/>
  </p:notesMasterIdLst>
  <p:sldIdLst>
    <p:sldId id="706" r:id="rId3"/>
    <p:sldId id="615" r:id="rId4"/>
    <p:sldId id="616" r:id="rId5"/>
    <p:sldId id="571" r:id="rId6"/>
    <p:sldId id="669" r:id="rId7"/>
    <p:sldId id="577" r:id="rId8"/>
    <p:sldId id="574" r:id="rId9"/>
    <p:sldId id="573" r:id="rId10"/>
    <p:sldId id="572" r:id="rId11"/>
    <p:sldId id="644" r:id="rId12"/>
    <p:sldId id="576" r:id="rId13"/>
    <p:sldId id="579" r:id="rId14"/>
    <p:sldId id="575" r:id="rId15"/>
    <p:sldId id="582" r:id="rId16"/>
    <p:sldId id="634" r:id="rId17"/>
    <p:sldId id="635" r:id="rId18"/>
    <p:sldId id="583" r:id="rId19"/>
    <p:sldId id="581" r:id="rId20"/>
    <p:sldId id="641" r:id="rId21"/>
    <p:sldId id="667" r:id="rId22"/>
    <p:sldId id="637" r:id="rId23"/>
    <p:sldId id="638" r:id="rId24"/>
    <p:sldId id="666" r:id="rId25"/>
    <p:sldId id="636" r:id="rId26"/>
    <p:sldId id="639" r:id="rId27"/>
    <p:sldId id="640" r:id="rId28"/>
    <p:sldId id="643" r:id="rId29"/>
    <p:sldId id="642" r:id="rId30"/>
    <p:sldId id="584" r:id="rId31"/>
    <p:sldId id="586" r:id="rId32"/>
    <p:sldId id="585" r:id="rId33"/>
    <p:sldId id="588" r:id="rId34"/>
    <p:sldId id="589" r:id="rId35"/>
    <p:sldId id="591" r:id="rId36"/>
    <p:sldId id="590" r:id="rId37"/>
    <p:sldId id="587" r:id="rId38"/>
    <p:sldId id="594" r:id="rId39"/>
    <p:sldId id="595" r:id="rId40"/>
    <p:sldId id="611" r:id="rId41"/>
    <p:sldId id="597" r:id="rId42"/>
    <p:sldId id="567" r:id="rId43"/>
    <p:sldId id="598" r:id="rId44"/>
    <p:sldId id="599" r:id="rId45"/>
    <p:sldId id="689" r:id="rId46"/>
    <p:sldId id="690" r:id="rId47"/>
    <p:sldId id="691" r:id="rId48"/>
    <p:sldId id="692" r:id="rId49"/>
    <p:sldId id="693" r:id="rId50"/>
    <p:sldId id="694" r:id="rId51"/>
    <p:sldId id="695" r:id="rId52"/>
    <p:sldId id="696" r:id="rId53"/>
    <p:sldId id="697" r:id="rId54"/>
    <p:sldId id="698" r:id="rId55"/>
    <p:sldId id="592" r:id="rId56"/>
    <p:sldId id="580" r:id="rId57"/>
    <p:sldId id="688" r:id="rId58"/>
    <p:sldId id="682" r:id="rId59"/>
    <p:sldId id="645" r:id="rId60"/>
    <p:sldId id="651" r:id="rId61"/>
    <p:sldId id="646" r:id="rId62"/>
    <p:sldId id="647" r:id="rId63"/>
    <p:sldId id="649" r:id="rId64"/>
    <p:sldId id="650" r:id="rId65"/>
    <p:sldId id="652" r:id="rId66"/>
    <p:sldId id="653" r:id="rId67"/>
    <p:sldId id="654" r:id="rId68"/>
    <p:sldId id="655" r:id="rId69"/>
    <p:sldId id="656" r:id="rId70"/>
    <p:sldId id="657" r:id="rId71"/>
    <p:sldId id="658" r:id="rId72"/>
    <p:sldId id="659" r:id="rId73"/>
    <p:sldId id="660" r:id="rId74"/>
    <p:sldId id="661" r:id="rId75"/>
    <p:sldId id="662" r:id="rId76"/>
    <p:sldId id="663" r:id="rId77"/>
    <p:sldId id="664" r:id="rId78"/>
    <p:sldId id="665" r:id="rId79"/>
    <p:sldId id="593" r:id="rId80"/>
    <p:sldId id="613" r:id="rId8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pos="5760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000C"/>
    <a:srgbClr val="00FF00"/>
    <a:srgbClr val="0AA676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8" autoAdjust="0"/>
    <p:restoredTop sz="89583" autoAdjust="0"/>
  </p:normalViewPr>
  <p:slideViewPr>
    <p:cSldViewPr>
      <p:cViewPr varScale="1">
        <p:scale>
          <a:sx n="98" d="100"/>
          <a:sy n="98" d="100"/>
        </p:scale>
        <p:origin x="996" y="90"/>
      </p:cViewPr>
      <p:guideLst>
        <p:guide pos="384"/>
        <p:guide pos="576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0CD970-CD09-4724-822C-C586AC9A7F99}" type="datetimeFigureOut">
              <a:rPr lang="en-US"/>
              <a:pPr>
                <a:defRPr/>
              </a:pPr>
              <a:t>10/24/2022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74F91C9-C3D1-4588-B28B-EA1D20341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414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8B90B-E87A-4A88-9CB1-71A47E956C9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33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E5CA5A-5476-4555-9BE5-14113CEBCB38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639888" y="2641600"/>
            <a:ext cx="6072188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0" y="611188"/>
            <a:ext cx="3886200" cy="792162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95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DF8DA2-E1CF-47AF-9FC9-CAEE28C886D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55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SVD gives</a:t>
            </a:r>
            <a:r>
              <a:rPr lang="en-US" baseline="0" dirty="0"/>
              <a:t> the homogeneous least squares solution constrained to have a norm of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6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831B17-FDD9-4174-865B-EEE4C758D1F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63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97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4C1D97-9B10-47B5-9558-7769BC7A9F10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65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/>
              <a:pPr>
                <a:defRPr/>
              </a:pPr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/>
              <a:pPr>
                <a:defRPr/>
              </a:pPr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/>
              <a:pPr>
                <a:defRPr/>
              </a:pPr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16F9AD-2ACB-4A5F-84C6-B32F21A951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237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22E070-8969-4F52-852A-17BB167A14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598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E5A348-C0E3-4D70-B62D-1E088F31CE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77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918956-2C27-44DF-A8D5-EBCCFC7439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569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B12EAE-C768-44C9-8FA6-CB94D19D54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09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6C503-2013-408C-8276-823CBC5B44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675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728FE-0862-4BDD-871A-FA08BDCBDD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57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5E5C4F-2175-4D66-8A6B-B68E60A39F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6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/>
              <a:pPr>
                <a:defRPr/>
              </a:pPr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A85E3-17BD-40A3-B35C-6E00BC1758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70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9BC19-6037-456C-BDE1-A68501DC42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43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F1870E-FCD2-4C64-91D1-57C7F8F7FB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62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A717C7D-039C-4765-97B3-EB50A2E83D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86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/>
              <a:pPr>
                <a:defRPr/>
              </a:pPr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/>
              <a:pPr>
                <a:defRPr/>
              </a:pPr>
              <a:t>10/24/2022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/>
              <a:pPr>
                <a:defRPr/>
              </a:pPr>
              <a:t>10/24/2022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/>
              <a:pPr>
                <a:defRPr/>
              </a:pPr>
              <a:t>10/24/2022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/>
              <a:pPr>
                <a:defRPr/>
              </a:pPr>
              <a:t>10/24/2022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/>
              <a:pPr>
                <a:defRPr/>
              </a:pPr>
              <a:t>10/24/2022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/>
              <a:pPr>
                <a:defRPr/>
              </a:pPr>
              <a:t>10/24/2022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/>
              <a:pPr>
                <a:defRPr/>
              </a:pPr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875729-F9E8-417A-BC27-BCDF1C99FC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671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23.wmf"/><Relationship Id="rId7" Type="http://schemas.openxmlformats.org/officeDocument/2006/relationships/image" Target="../media/image25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7.wmf"/><Relationship Id="rId5" Type="http://schemas.openxmlformats.org/officeDocument/2006/relationships/image" Target="../media/image24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26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8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3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34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5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cecs.anu.edu.au/~hartley/Papers/CVPR99-tutorial/tut_4up.pdf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hyperlink" Target="http://users.cecs.anu.edu.au/~hartley/Papers/CVPR99-tutorial/tut_4up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7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.wmf"/><Relationship Id="rId5" Type="http://schemas.openxmlformats.org/officeDocument/2006/relationships/image" Target="../media/image5.wmf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18" Type="http://schemas.openxmlformats.org/officeDocument/2006/relationships/image" Target="../media/image63.jpeg"/><Relationship Id="rId26" Type="http://schemas.openxmlformats.org/officeDocument/2006/relationships/image" Target="../media/image71.jpeg"/><Relationship Id="rId3" Type="http://schemas.openxmlformats.org/officeDocument/2006/relationships/image" Target="../media/image48.jpeg"/><Relationship Id="rId21" Type="http://schemas.openxmlformats.org/officeDocument/2006/relationships/image" Target="../media/image66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openxmlformats.org/officeDocument/2006/relationships/image" Target="../media/image62.jpeg"/><Relationship Id="rId25" Type="http://schemas.openxmlformats.org/officeDocument/2006/relationships/image" Target="../media/image70.jpeg"/><Relationship Id="rId2" Type="http://schemas.openxmlformats.org/officeDocument/2006/relationships/image" Target="../media/image47.jpeg"/><Relationship Id="rId16" Type="http://schemas.openxmlformats.org/officeDocument/2006/relationships/image" Target="../media/image61.jpeg"/><Relationship Id="rId20" Type="http://schemas.openxmlformats.org/officeDocument/2006/relationships/image" Target="../media/image65.jpeg"/><Relationship Id="rId29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24" Type="http://schemas.openxmlformats.org/officeDocument/2006/relationships/image" Target="../media/image69.jpeg"/><Relationship Id="rId5" Type="http://schemas.openxmlformats.org/officeDocument/2006/relationships/image" Target="../media/image50.jpeg"/><Relationship Id="rId15" Type="http://schemas.openxmlformats.org/officeDocument/2006/relationships/image" Target="../media/image60.jpeg"/><Relationship Id="rId23" Type="http://schemas.openxmlformats.org/officeDocument/2006/relationships/image" Target="../media/image68.jpeg"/><Relationship Id="rId28" Type="http://schemas.openxmlformats.org/officeDocument/2006/relationships/image" Target="../media/image73.jpeg"/><Relationship Id="rId10" Type="http://schemas.openxmlformats.org/officeDocument/2006/relationships/image" Target="../media/image55.jpeg"/><Relationship Id="rId19" Type="http://schemas.openxmlformats.org/officeDocument/2006/relationships/image" Target="../media/image64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Relationship Id="rId22" Type="http://schemas.openxmlformats.org/officeDocument/2006/relationships/image" Target="../media/image67.jpeg"/><Relationship Id="rId27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18" Type="http://schemas.openxmlformats.org/officeDocument/2006/relationships/image" Target="../media/image67.jpeg"/><Relationship Id="rId3" Type="http://schemas.openxmlformats.org/officeDocument/2006/relationships/image" Target="../media/image52.jpeg"/><Relationship Id="rId21" Type="http://schemas.openxmlformats.org/officeDocument/2006/relationships/image" Target="../media/image70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17" Type="http://schemas.openxmlformats.org/officeDocument/2006/relationships/image" Target="../media/image66.jpeg"/><Relationship Id="rId25" Type="http://schemas.openxmlformats.org/officeDocument/2006/relationships/image" Target="../media/image74.jpeg"/><Relationship Id="rId2" Type="http://schemas.openxmlformats.org/officeDocument/2006/relationships/image" Target="../media/image51.jpeg"/><Relationship Id="rId16" Type="http://schemas.openxmlformats.org/officeDocument/2006/relationships/image" Target="../media/image65.jpeg"/><Relationship Id="rId20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24" Type="http://schemas.openxmlformats.org/officeDocument/2006/relationships/image" Target="../media/image73.jpeg"/><Relationship Id="rId5" Type="http://schemas.openxmlformats.org/officeDocument/2006/relationships/image" Target="../media/image54.jpeg"/><Relationship Id="rId15" Type="http://schemas.openxmlformats.org/officeDocument/2006/relationships/image" Target="../media/image64.jpeg"/><Relationship Id="rId23" Type="http://schemas.openxmlformats.org/officeDocument/2006/relationships/image" Target="../media/image72.jpeg"/><Relationship Id="rId10" Type="http://schemas.openxmlformats.org/officeDocument/2006/relationships/image" Target="../media/image59.jpeg"/><Relationship Id="rId19" Type="http://schemas.openxmlformats.org/officeDocument/2006/relationships/image" Target="../media/image68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Relationship Id="rId22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18" Type="http://schemas.openxmlformats.org/officeDocument/2006/relationships/image" Target="../media/image67.jpeg"/><Relationship Id="rId3" Type="http://schemas.openxmlformats.org/officeDocument/2006/relationships/image" Target="../media/image52.jpeg"/><Relationship Id="rId21" Type="http://schemas.openxmlformats.org/officeDocument/2006/relationships/image" Target="../media/image70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17" Type="http://schemas.openxmlformats.org/officeDocument/2006/relationships/image" Target="../media/image66.jpeg"/><Relationship Id="rId25" Type="http://schemas.openxmlformats.org/officeDocument/2006/relationships/image" Target="../media/image74.jpeg"/><Relationship Id="rId2" Type="http://schemas.openxmlformats.org/officeDocument/2006/relationships/image" Target="../media/image51.jpeg"/><Relationship Id="rId16" Type="http://schemas.openxmlformats.org/officeDocument/2006/relationships/image" Target="../media/image65.jpeg"/><Relationship Id="rId20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24" Type="http://schemas.openxmlformats.org/officeDocument/2006/relationships/image" Target="../media/image73.jpeg"/><Relationship Id="rId5" Type="http://schemas.openxmlformats.org/officeDocument/2006/relationships/image" Target="../media/image54.jpeg"/><Relationship Id="rId15" Type="http://schemas.openxmlformats.org/officeDocument/2006/relationships/image" Target="../media/image64.jpeg"/><Relationship Id="rId23" Type="http://schemas.openxmlformats.org/officeDocument/2006/relationships/image" Target="../media/image72.jpeg"/><Relationship Id="rId10" Type="http://schemas.openxmlformats.org/officeDocument/2006/relationships/image" Target="../media/image59.jpeg"/><Relationship Id="rId19" Type="http://schemas.openxmlformats.org/officeDocument/2006/relationships/image" Target="../media/image68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Relationship Id="rId22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18" Type="http://schemas.openxmlformats.org/officeDocument/2006/relationships/image" Target="../media/image63.jpeg"/><Relationship Id="rId26" Type="http://schemas.openxmlformats.org/officeDocument/2006/relationships/image" Target="../media/image71.jpeg"/><Relationship Id="rId3" Type="http://schemas.openxmlformats.org/officeDocument/2006/relationships/image" Target="../media/image48.jpeg"/><Relationship Id="rId21" Type="http://schemas.openxmlformats.org/officeDocument/2006/relationships/image" Target="../media/image66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openxmlformats.org/officeDocument/2006/relationships/image" Target="../media/image62.jpeg"/><Relationship Id="rId25" Type="http://schemas.openxmlformats.org/officeDocument/2006/relationships/image" Target="../media/image70.jpeg"/><Relationship Id="rId2" Type="http://schemas.openxmlformats.org/officeDocument/2006/relationships/image" Target="../media/image47.jpeg"/><Relationship Id="rId16" Type="http://schemas.openxmlformats.org/officeDocument/2006/relationships/image" Target="../media/image61.jpeg"/><Relationship Id="rId20" Type="http://schemas.openxmlformats.org/officeDocument/2006/relationships/image" Target="../media/image65.jpeg"/><Relationship Id="rId29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24" Type="http://schemas.openxmlformats.org/officeDocument/2006/relationships/image" Target="../media/image69.jpeg"/><Relationship Id="rId5" Type="http://schemas.openxmlformats.org/officeDocument/2006/relationships/image" Target="../media/image50.jpeg"/><Relationship Id="rId15" Type="http://schemas.openxmlformats.org/officeDocument/2006/relationships/image" Target="../media/image60.jpeg"/><Relationship Id="rId23" Type="http://schemas.openxmlformats.org/officeDocument/2006/relationships/image" Target="../media/image68.jpeg"/><Relationship Id="rId28" Type="http://schemas.openxmlformats.org/officeDocument/2006/relationships/image" Target="../media/image73.jpeg"/><Relationship Id="rId10" Type="http://schemas.openxmlformats.org/officeDocument/2006/relationships/image" Target="../media/image55.jpeg"/><Relationship Id="rId19" Type="http://schemas.openxmlformats.org/officeDocument/2006/relationships/image" Target="../media/image64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Relationship Id="rId22" Type="http://schemas.openxmlformats.org/officeDocument/2006/relationships/image" Target="../media/image67.jpeg"/><Relationship Id="rId27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hyperlink" Target="http://robots.stanford.edu/cs223b07/notes/CS223B-L11-Panoramas.ppt" TargetMode="External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0.bin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84.png"/><Relationship Id="rId9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9.jpeg"/><Relationship Id="rId18" Type="http://schemas.openxmlformats.org/officeDocument/2006/relationships/image" Target="../media/image104.jpeg"/><Relationship Id="rId26" Type="http://schemas.openxmlformats.org/officeDocument/2006/relationships/image" Target="../media/image112.jpeg"/><Relationship Id="rId21" Type="http://schemas.openxmlformats.org/officeDocument/2006/relationships/image" Target="../media/image107.jpeg"/><Relationship Id="rId34" Type="http://schemas.openxmlformats.org/officeDocument/2006/relationships/image" Target="../media/image120.jpeg"/><Relationship Id="rId7" Type="http://schemas.openxmlformats.org/officeDocument/2006/relationships/image" Target="../media/image93.jpeg"/><Relationship Id="rId12" Type="http://schemas.openxmlformats.org/officeDocument/2006/relationships/image" Target="../media/image98.jpeg"/><Relationship Id="rId17" Type="http://schemas.openxmlformats.org/officeDocument/2006/relationships/image" Target="../media/image103.jpeg"/><Relationship Id="rId25" Type="http://schemas.openxmlformats.org/officeDocument/2006/relationships/image" Target="../media/image111.jpeg"/><Relationship Id="rId33" Type="http://schemas.openxmlformats.org/officeDocument/2006/relationships/image" Target="../media/image119.jpeg"/><Relationship Id="rId38" Type="http://schemas.openxmlformats.org/officeDocument/2006/relationships/image" Target="../media/image124.jpeg"/><Relationship Id="rId2" Type="http://schemas.openxmlformats.org/officeDocument/2006/relationships/image" Target="../media/image88.jpeg"/><Relationship Id="rId16" Type="http://schemas.openxmlformats.org/officeDocument/2006/relationships/image" Target="../media/image102.jpeg"/><Relationship Id="rId20" Type="http://schemas.openxmlformats.org/officeDocument/2006/relationships/image" Target="../media/image106.jpeg"/><Relationship Id="rId29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24" Type="http://schemas.openxmlformats.org/officeDocument/2006/relationships/image" Target="../media/image110.jpeg"/><Relationship Id="rId32" Type="http://schemas.openxmlformats.org/officeDocument/2006/relationships/image" Target="../media/image118.jpeg"/><Relationship Id="rId37" Type="http://schemas.openxmlformats.org/officeDocument/2006/relationships/image" Target="../media/image123.jpeg"/><Relationship Id="rId5" Type="http://schemas.openxmlformats.org/officeDocument/2006/relationships/image" Target="../media/image91.jpeg"/><Relationship Id="rId15" Type="http://schemas.openxmlformats.org/officeDocument/2006/relationships/image" Target="../media/image101.jpeg"/><Relationship Id="rId23" Type="http://schemas.openxmlformats.org/officeDocument/2006/relationships/image" Target="../media/image109.jpeg"/><Relationship Id="rId28" Type="http://schemas.openxmlformats.org/officeDocument/2006/relationships/image" Target="../media/image114.jpeg"/><Relationship Id="rId36" Type="http://schemas.openxmlformats.org/officeDocument/2006/relationships/image" Target="../media/image122.jpeg"/><Relationship Id="rId10" Type="http://schemas.openxmlformats.org/officeDocument/2006/relationships/image" Target="../media/image96.jpeg"/><Relationship Id="rId19" Type="http://schemas.openxmlformats.org/officeDocument/2006/relationships/image" Target="../media/image105.jpeg"/><Relationship Id="rId31" Type="http://schemas.openxmlformats.org/officeDocument/2006/relationships/image" Target="../media/image117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Relationship Id="rId14" Type="http://schemas.openxmlformats.org/officeDocument/2006/relationships/image" Target="../media/image100.jpeg"/><Relationship Id="rId22" Type="http://schemas.openxmlformats.org/officeDocument/2006/relationships/image" Target="../media/image108.jpeg"/><Relationship Id="rId27" Type="http://schemas.openxmlformats.org/officeDocument/2006/relationships/image" Target="../media/image113.jpeg"/><Relationship Id="rId30" Type="http://schemas.openxmlformats.org/officeDocument/2006/relationships/image" Target="../media/image116.jpeg"/><Relationship Id="rId35" Type="http://schemas.openxmlformats.org/officeDocument/2006/relationships/image" Target="../media/image121.jpeg"/><Relationship Id="rId8" Type="http://schemas.openxmlformats.org/officeDocument/2006/relationships/image" Target="../media/image94.jpeg"/><Relationship Id="rId3" Type="http://schemas.openxmlformats.org/officeDocument/2006/relationships/image" Target="../media/image8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Rochester_NY.jpg" TargetMode="External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4.xml"/><Relationship Id="rId4" Type="http://schemas.openxmlformats.org/officeDocument/2006/relationships/oleObject" Target="../embeddings/oleObject22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cs.bath.ac.uk/brown/papers/ijcv2007.pdf" TargetMode="External"/><Relationship Id="rId2" Type="http://schemas.openxmlformats.org/officeDocument/2006/relationships/hyperlink" Target="http://users.cecs.anu.edu.au/~hartley/Papers/CVPR99-tutorial/tut_4up.pdf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tentlyapple.com/patently-apple/2012/11/apples-cool-iphone-5-panorama-app-revealed-in-5-patents.html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ahy6kPotaE" TargetMode="External"/><Relationship Id="rId2" Type="http://schemas.openxmlformats.org/officeDocument/2006/relationships/hyperlink" Target="https://www.youtube.com/watch?v=agI5za_gHH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OICkKNndEt4" TargetMode="External"/><Relationship Id="rId4" Type="http://schemas.openxmlformats.org/officeDocument/2006/relationships/hyperlink" Target="https://www.youtube.com/watch?v=Vt9vv1zCnLA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photos.russellhewett.com/Colorado/Colorado-Panorama/2694311_sUXTb" TargetMode="Externa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13" Type="http://schemas.openxmlformats.org/officeDocument/2006/relationships/image" Target="../media/image149.jpe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12" Type="http://schemas.openxmlformats.org/officeDocument/2006/relationships/image" Target="../media/image148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2.jpeg"/><Relationship Id="rId11" Type="http://schemas.openxmlformats.org/officeDocument/2006/relationships/image" Target="../media/image147.jpeg"/><Relationship Id="rId5" Type="http://schemas.openxmlformats.org/officeDocument/2006/relationships/image" Target="../media/image141.jpeg"/><Relationship Id="rId15" Type="http://schemas.openxmlformats.org/officeDocument/2006/relationships/image" Target="../media/image151.jpeg"/><Relationship Id="rId10" Type="http://schemas.openxmlformats.org/officeDocument/2006/relationships/image" Target="../media/image146.jpeg"/><Relationship Id="rId4" Type="http://schemas.openxmlformats.org/officeDocument/2006/relationships/image" Target="../media/image140.jpeg"/><Relationship Id="rId9" Type="http://schemas.openxmlformats.org/officeDocument/2006/relationships/image" Target="../media/image145.jpeg"/><Relationship Id="rId14" Type="http://schemas.openxmlformats.org/officeDocument/2006/relationships/image" Target="../media/image15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photos.russellhewett.com/Ireland/Ireland-Panorama/1537976_3KPgc" TargetMode="Externa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10" Type="http://schemas.openxmlformats.org/officeDocument/2006/relationships/image" Target="../media/image160.jpeg"/><Relationship Id="rId4" Type="http://schemas.openxmlformats.org/officeDocument/2006/relationships/image" Target="../media/image154.jpeg"/><Relationship Id="rId9" Type="http://schemas.openxmlformats.org/officeDocument/2006/relationships/image" Target="../media/image159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hyperlink" Target="http://photos.russellhewett.com/Switzerland/Switzerland-Preview/13751686_fpNfK" TargetMode="Externa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photos.russellhewett.com/Random-and-Misc/Contests/3889511_cGhzm" TargetMode="External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hyperlink" Target="http://photos.russellhewett.com/Colorado/Colorado-Previews/2605757_evd3v" TargetMode="External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pano_0003-pf-ps-nx-ps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27974"/>
            <a:ext cx="9144000" cy="1900237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28600" y="692621"/>
            <a:ext cx="8763000" cy="11430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en-US" sz="4000" dirty="0">
                <a:latin typeface="+mj-lt"/>
                <a:ea typeface="+mj-ea"/>
                <a:cs typeface="+mj-cs"/>
              </a:rPr>
              <a:t>Image Stitching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057400" y="5167085"/>
            <a:ext cx="5181600" cy="10668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800" dirty="0">
                <a:latin typeface="+mn-lt"/>
              </a:rPr>
              <a:t>Computational Photography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800" dirty="0">
                <a:latin typeface="+mn-lt"/>
              </a:rPr>
              <a:t>Derek Hoiem, University of Illinois</a:t>
            </a:r>
          </a:p>
        </p:txBody>
      </p:sp>
      <p:pic>
        <p:nvPicPr>
          <p:cNvPr id="10" name="Picture 5" descr="panorama_1-ps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90486"/>
            <a:ext cx="9144000" cy="124148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096646" y="6535709"/>
            <a:ext cx="2047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Photos by Russ Hewett</a:t>
            </a:r>
          </a:p>
        </p:txBody>
      </p:sp>
    </p:spTree>
    <p:extLst>
      <p:ext uri="{BB962C8B-B14F-4D97-AF65-F5344CB8AC3E}">
        <p14:creationId xmlns:p14="http://schemas.microsoft.com/office/powerpoint/2010/main" val="1231521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Stitching Algorithm Overview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153400" cy="5135563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Detect/extract </a:t>
            </a:r>
            <a:r>
              <a:rPr lang="en-US" dirty="0" err="1"/>
              <a:t>keypoints</a:t>
            </a:r>
            <a:r>
              <a:rPr lang="en-US" dirty="0"/>
              <a:t> (e.g., </a:t>
            </a:r>
            <a:r>
              <a:rPr lang="en-US" dirty="0" err="1"/>
              <a:t>DoG</a:t>
            </a:r>
            <a:r>
              <a:rPr lang="en-US" dirty="0"/>
              <a:t>/SIFT)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Match </a:t>
            </a:r>
            <a:r>
              <a:rPr lang="en-US" dirty="0" err="1"/>
              <a:t>keypoints</a:t>
            </a:r>
            <a:r>
              <a:rPr lang="en-US" dirty="0"/>
              <a:t> (most similar features, compared to 2</a:t>
            </a:r>
            <a:r>
              <a:rPr lang="en-US" baseline="30000" dirty="0"/>
              <a:t>nd</a:t>
            </a:r>
            <a:r>
              <a:rPr lang="en-US" dirty="0"/>
              <a:t> most similar)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558381"/>
            <a:ext cx="434133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551136" y="2717185"/>
                <a:ext cx="1308820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𝑟𝑒𝑠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136" y="2717185"/>
                <a:ext cx="1308820" cy="5259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257" y="1143000"/>
            <a:ext cx="8229600" cy="5135563"/>
          </a:xfrm>
        </p:spPr>
        <p:txBody>
          <a:bodyPr/>
          <a:lstStyle/>
          <a:p>
            <a:pPr>
              <a:buNone/>
              <a:defRPr/>
            </a:pPr>
            <a:r>
              <a:rPr lang="en-US" dirty="0"/>
              <a:t>	Assume we have four matched points: How do we compute </a:t>
            </a:r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b="1" dirty="0"/>
              <a:t>H</a:t>
            </a:r>
            <a:r>
              <a:rPr lang="en-US" dirty="0"/>
              <a:t>?</a:t>
            </a:r>
          </a:p>
          <a:p>
            <a:pPr>
              <a:defRPr/>
            </a:pPr>
            <a:endParaRPr lang="en-US" sz="1200" dirty="0"/>
          </a:p>
          <a:p>
            <a:pPr>
              <a:buFont typeface="Arial" charset="0"/>
              <a:buNone/>
              <a:defRPr/>
            </a:pPr>
            <a:r>
              <a:rPr lang="en-US" dirty="0"/>
              <a:t>Direct Linear Transformation (DLT)</a:t>
            </a:r>
          </a:p>
          <a:p>
            <a:pPr>
              <a:buFont typeface="Arial" charset="0"/>
              <a:buNone/>
              <a:defRPr/>
            </a:pPr>
            <a:endParaRPr lang="en-US" dirty="0"/>
          </a:p>
          <a:p>
            <a:pPr>
              <a:buFont typeface="Arial" charset="0"/>
              <a:buNone/>
              <a:defRPr/>
            </a:pPr>
            <a:endParaRPr lang="en-US" dirty="0"/>
          </a:p>
          <a:p>
            <a:pPr>
              <a:buFont typeface="Arial" charset="0"/>
              <a:buNone/>
              <a:defRPr/>
            </a:pPr>
            <a:endParaRPr lang="en-US" dirty="0"/>
          </a:p>
          <a:p>
            <a:pPr>
              <a:buFont typeface="Arial" charset="0"/>
              <a:buNone/>
              <a:defRPr/>
            </a:pPr>
            <a:endParaRPr lang="en-US" dirty="0"/>
          </a:p>
          <a:p>
            <a:pPr marL="514350" indent="-514350">
              <a:buNone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398304"/>
              </p:ext>
            </p:extLst>
          </p:nvPr>
        </p:nvGraphicFramePr>
        <p:xfrm>
          <a:off x="1709058" y="3581400"/>
          <a:ext cx="1570037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95000" imgH="164880" progId="Equation.3">
                  <p:embed/>
                </p:oleObj>
              </mc:Choice>
              <mc:Fallback>
                <p:oleObj name="Equation" r:id="rId2" imgW="495000" imgH="1648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9058" y="3581400"/>
                        <a:ext cx="1570037" cy="523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552418"/>
              </p:ext>
            </p:extLst>
          </p:nvPr>
        </p:nvGraphicFramePr>
        <p:xfrm>
          <a:off x="850220" y="5181600"/>
          <a:ext cx="6667500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187440" imgH="469800" progId="Equation.3">
                  <p:embed/>
                </p:oleObj>
              </mc:Choice>
              <mc:Fallback>
                <p:oleObj name="Equation" r:id="rId4" imgW="3187440" imgH="469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20" y="5181600"/>
                        <a:ext cx="6667500" cy="982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684750"/>
              </p:ext>
            </p:extLst>
          </p:nvPr>
        </p:nvGraphicFramePr>
        <p:xfrm>
          <a:off x="3766457" y="3276599"/>
          <a:ext cx="1052512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72840" imgH="698400" progId="Equation.3">
                  <p:embed/>
                </p:oleObj>
              </mc:Choice>
              <mc:Fallback>
                <p:oleObj name="Equation" r:id="rId6" imgW="672840" imgH="698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6457" y="3276599"/>
                        <a:ext cx="1052512" cy="109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637037"/>
              </p:ext>
            </p:extLst>
          </p:nvPr>
        </p:nvGraphicFramePr>
        <p:xfrm>
          <a:off x="5290458" y="3048000"/>
          <a:ext cx="2251659" cy="1417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30040" imgH="711000" progId="Equation.3">
                  <p:embed/>
                </p:oleObj>
              </mc:Choice>
              <mc:Fallback>
                <p:oleObj name="Equation" r:id="rId8" imgW="1130040" imgH="7110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0458" y="3048000"/>
                        <a:ext cx="2251659" cy="1417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443358"/>
              </p:ext>
            </p:extLst>
          </p:nvPr>
        </p:nvGraphicFramePr>
        <p:xfrm>
          <a:off x="7957457" y="4629649"/>
          <a:ext cx="533400" cy="203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45760" imgH="2082600" progId="Equation.3">
                  <p:embed/>
                </p:oleObj>
              </mc:Choice>
              <mc:Fallback>
                <p:oleObj name="Equation" r:id="rId10" imgW="545760" imgH="20826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7457" y="4629649"/>
                        <a:ext cx="533400" cy="2036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424" y="889000"/>
            <a:ext cx="8229600" cy="54102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/>
              <a:t>Direct Linear Transform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r>
              <a:rPr lang="en-US" sz="2400" dirty="0"/>
              <a:t>Apply SVD: </a:t>
            </a:r>
            <a:r>
              <a:rPr lang="en-US" sz="2400" b="1" i="1" dirty="0"/>
              <a:t>UDV</a:t>
            </a:r>
            <a:r>
              <a:rPr lang="en-US" sz="2400" i="1" baseline="30000" dirty="0"/>
              <a:t>T</a:t>
            </a:r>
            <a:r>
              <a:rPr lang="en-US" sz="2400" baseline="30000" dirty="0"/>
              <a:t> </a:t>
            </a:r>
            <a:r>
              <a:rPr lang="en-US" sz="2400" dirty="0"/>
              <a:t>= </a:t>
            </a:r>
            <a:r>
              <a:rPr lang="en-US" sz="2400" b="1" i="1" dirty="0"/>
              <a:t>A</a:t>
            </a:r>
          </a:p>
          <a:p>
            <a:r>
              <a:rPr lang="en-US" sz="2400" b="1" i="1" dirty="0"/>
              <a:t>h = </a:t>
            </a:r>
            <a:r>
              <a:rPr lang="en-US" sz="2400" b="1" i="1" dirty="0" err="1"/>
              <a:t>V</a:t>
            </a:r>
            <a:r>
              <a:rPr lang="en-US" sz="2400" baseline="-25000" dirty="0" err="1"/>
              <a:t>smallest</a:t>
            </a:r>
            <a:r>
              <a:rPr lang="en-US" sz="2400" dirty="0"/>
              <a:t> (column of </a:t>
            </a:r>
            <a:r>
              <a:rPr lang="en-US" sz="2400" b="1" i="1" dirty="0"/>
              <a:t>V</a:t>
            </a:r>
            <a:r>
              <a:rPr lang="en-US" sz="2400" dirty="0"/>
              <a:t> corr. to smallest singular value)</a:t>
            </a:r>
          </a:p>
          <a:p>
            <a:endParaRPr lang="en-US" dirty="0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071833"/>
              </p:ext>
            </p:extLst>
          </p:nvPr>
        </p:nvGraphicFramePr>
        <p:xfrm>
          <a:off x="3560763" y="4779963"/>
          <a:ext cx="23812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0763" y="4779963"/>
                        <a:ext cx="238125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982129"/>
              </p:ext>
            </p:extLst>
          </p:nvPr>
        </p:nvGraphicFramePr>
        <p:xfrm>
          <a:off x="1368424" y="4927600"/>
          <a:ext cx="2819400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90640" imgH="939600" progId="Equation.3">
                  <p:embed/>
                </p:oleObj>
              </mc:Choice>
              <mc:Fallback>
                <p:oleObj name="Equation" r:id="rId5" imgW="1790640" imgH="939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8424" y="4927600"/>
                        <a:ext cx="2819400" cy="1479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484450"/>
              </p:ext>
            </p:extLst>
          </p:nvPr>
        </p:nvGraphicFramePr>
        <p:xfrm>
          <a:off x="377825" y="1820862"/>
          <a:ext cx="8766175" cy="196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190760" imgH="939600" progId="Equation.3">
                  <p:embed/>
                </p:oleObj>
              </mc:Choice>
              <mc:Fallback>
                <p:oleObj name="Equation" r:id="rId7" imgW="4190760" imgH="939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825" y="1820862"/>
                        <a:ext cx="8766175" cy="1963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407024" y="4927600"/>
            <a:ext cx="2895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Matlab</a:t>
            </a:r>
            <a:r>
              <a:rPr lang="en-US" sz="2400" dirty="0"/>
              <a:t> 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(A);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h = V(:, end);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458200" cy="5135563"/>
          </a:xfrm>
        </p:spPr>
        <p:txBody>
          <a:bodyPr>
            <a:normAutofit fontScale="92500" lnSpcReduction="20000"/>
          </a:bodyPr>
          <a:lstStyle/>
          <a:p>
            <a:pPr>
              <a:buNone/>
              <a:defRPr/>
            </a:pPr>
            <a:r>
              <a:rPr lang="en-US" dirty="0"/>
              <a:t>	Assume we have four matched points: How do we compute </a:t>
            </a:r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b="1" dirty="0"/>
              <a:t>H</a:t>
            </a:r>
            <a:r>
              <a:rPr lang="en-US" dirty="0"/>
              <a:t>?</a:t>
            </a:r>
          </a:p>
          <a:p>
            <a:pPr>
              <a:buFont typeface="Arial" charset="0"/>
              <a:buNone/>
              <a:defRPr/>
            </a:pPr>
            <a:endParaRPr lang="en-US" dirty="0"/>
          </a:p>
          <a:p>
            <a:pPr>
              <a:buFont typeface="Arial" charset="0"/>
              <a:buNone/>
              <a:defRPr/>
            </a:pPr>
            <a:r>
              <a:rPr lang="en-US" dirty="0"/>
              <a:t>Normalized DLT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Normalize coordinates 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Translate for zero mean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Scale so that u and v are ~=1 on average</a:t>
            </a:r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  <a:p>
            <a:pPr marL="914400" lvl="1" indent="-514350">
              <a:buFont typeface="Calibri" pitchFamily="34" charset="0"/>
              <a:buChar char="–"/>
              <a:defRPr/>
            </a:pPr>
            <a:r>
              <a:rPr lang="en-US" dirty="0"/>
              <a:t>This makes problem better behaved numerically (see Hartley and Zisserman p. 107-108)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Compute      using DLT in normalized coordinates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err="1"/>
              <a:t>Unnormalize</a:t>
            </a:r>
            <a:r>
              <a:rPr lang="en-US" dirty="0"/>
              <a:t>: 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428997"/>
              </p:ext>
            </p:extLst>
          </p:nvPr>
        </p:nvGraphicFramePr>
        <p:xfrm>
          <a:off x="2971800" y="3948561"/>
          <a:ext cx="111283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82400" imgH="164880" progId="Equation.3">
                  <p:embed/>
                </p:oleObj>
              </mc:Choice>
              <mc:Fallback>
                <p:oleObj name="Equation" r:id="rId3" imgW="482400" imgH="1648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3948561"/>
                        <a:ext cx="1112838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3046910"/>
              </p:ext>
            </p:extLst>
          </p:nvPr>
        </p:nvGraphicFramePr>
        <p:xfrm>
          <a:off x="4481514" y="3904112"/>
          <a:ext cx="127317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83920" imgH="164880" progId="Equation.3">
                  <p:embed/>
                </p:oleObj>
              </mc:Choice>
              <mc:Fallback>
                <p:oleObj name="Equation" r:id="rId5" imgW="583920" imgH="1648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1514" y="3904112"/>
                        <a:ext cx="1273175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091947"/>
              </p:ext>
            </p:extLst>
          </p:nvPr>
        </p:nvGraphicFramePr>
        <p:xfrm>
          <a:off x="3276601" y="5516563"/>
          <a:ext cx="1846263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99920" imgH="190440" progId="Equation.3">
                  <p:embed/>
                </p:oleObj>
              </mc:Choice>
              <mc:Fallback>
                <p:oleObj name="Equation" r:id="rId7" imgW="799920" imgH="1904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1" y="5516563"/>
                        <a:ext cx="1846263" cy="439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7329067"/>
              </p:ext>
            </p:extLst>
          </p:nvPr>
        </p:nvGraphicFramePr>
        <p:xfrm>
          <a:off x="3276600" y="6126163"/>
          <a:ext cx="1246188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71320" imgH="228600" progId="Equation.3">
                  <p:embed/>
                </p:oleObj>
              </mc:Choice>
              <mc:Fallback>
                <p:oleObj name="Equation" r:id="rId9" imgW="57132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6126163"/>
                        <a:ext cx="1246188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122025"/>
              </p:ext>
            </p:extLst>
          </p:nvPr>
        </p:nvGraphicFramePr>
        <p:xfrm>
          <a:off x="2725056" y="4992912"/>
          <a:ext cx="4572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4880" imgH="203040" progId="Equation.3">
                  <p:embed/>
                </p:oleObj>
              </mc:Choice>
              <mc:Fallback>
                <p:oleObj name="Equation" r:id="rId11" imgW="164880" imgH="2030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5056" y="4992912"/>
                        <a:ext cx="4572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486" y="1219200"/>
            <a:ext cx="8382000" cy="5135563"/>
          </a:xfrm>
        </p:spPr>
        <p:txBody>
          <a:bodyPr/>
          <a:lstStyle/>
          <a:p>
            <a:pPr>
              <a:defRPr/>
            </a:pPr>
            <a:r>
              <a:rPr lang="en-US" dirty="0"/>
              <a:t>Assume we have matched points with outliers: How do we compute </a:t>
            </a:r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b="1" dirty="0"/>
              <a:t>H</a:t>
            </a:r>
            <a:r>
              <a:rPr lang="en-US" dirty="0"/>
              <a:t>?</a:t>
            </a:r>
          </a:p>
          <a:p>
            <a:pPr>
              <a:defRPr/>
            </a:pPr>
            <a:endParaRPr lang="en-US" sz="1200" dirty="0"/>
          </a:p>
          <a:p>
            <a:pPr>
              <a:buFont typeface="Arial" charset="0"/>
              <a:buNone/>
              <a:defRPr/>
            </a:pPr>
            <a:r>
              <a:rPr lang="en-US" dirty="0"/>
              <a:t>Automatic </a:t>
            </a:r>
            <a:r>
              <a:rPr lang="en-US" dirty="0" err="1"/>
              <a:t>Homography</a:t>
            </a:r>
            <a:r>
              <a:rPr lang="en-US" dirty="0"/>
              <a:t> Estimation with RANSAC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RANSAC: </a:t>
            </a:r>
            <a:r>
              <a:rPr lang="en-US" dirty="0" err="1"/>
              <a:t>RANdom</a:t>
            </a:r>
            <a:r>
              <a:rPr lang="en-US" dirty="0"/>
              <a:t> </a:t>
            </a:r>
            <a:r>
              <a:rPr lang="en-US" dirty="0" err="1"/>
              <a:t>SAmple</a:t>
            </a:r>
            <a:r>
              <a:rPr lang="en-US" dirty="0"/>
              <a:t> Consensus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743" y="1219200"/>
            <a:ext cx="8229600" cy="518160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None/>
            </a:pPr>
            <a:r>
              <a:rPr lang="en-US" dirty="0"/>
              <a:t>	Scenario: We’ve got way more matched points than needed to fit the parameters, but we’re not sure which are correct</a:t>
            </a:r>
          </a:p>
          <a:p>
            <a:pPr marL="514350" indent="-514350">
              <a:buNone/>
            </a:pPr>
            <a:endParaRPr lang="en-US" dirty="0"/>
          </a:p>
          <a:p>
            <a:pPr marL="514350" indent="-514350">
              <a:buNone/>
            </a:pPr>
            <a:r>
              <a:rPr lang="en-US" dirty="0"/>
              <a:t>RANSAC Algorithm</a:t>
            </a:r>
          </a:p>
          <a:p>
            <a:pPr marL="514350" indent="-514350"/>
            <a:r>
              <a:rPr lang="en-US" sz="3000" dirty="0"/>
              <a:t>Repeat N times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/>
              <a:t>Randomly select a sample</a:t>
            </a:r>
          </a:p>
          <a:p>
            <a:pPr marL="914400" lvl="1" indent="-514350"/>
            <a:r>
              <a:rPr lang="en-US" sz="2600" dirty="0"/>
              <a:t>Select just enough points to recover the parameters</a:t>
            </a:r>
          </a:p>
          <a:p>
            <a:pPr marL="914400" lvl="1" indent="-514350">
              <a:buAutoNum type="arabicPeriod" startAt="2"/>
            </a:pPr>
            <a:r>
              <a:rPr lang="en-US" sz="2600" dirty="0"/>
              <a:t>Fit the model with random sample</a:t>
            </a:r>
          </a:p>
          <a:p>
            <a:pPr marL="914400" lvl="1" indent="-514350">
              <a:buAutoNum type="arabicPeriod" startAt="2"/>
            </a:pPr>
            <a:r>
              <a:rPr lang="en-US" sz="2600" dirty="0"/>
              <a:t>See how many other points agree</a:t>
            </a:r>
          </a:p>
          <a:p>
            <a:pPr marL="514350" indent="-514350"/>
            <a:r>
              <a:rPr lang="en-US" sz="3000" dirty="0"/>
              <a:t>Best estimate is one with most agreement</a:t>
            </a:r>
          </a:p>
          <a:p>
            <a:pPr marL="914400" lvl="1" indent="-514350"/>
            <a:r>
              <a:rPr lang="en-US" sz="2600" dirty="0"/>
              <a:t>can use agreeing points to refine estimate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66801"/>
            <a:ext cx="8382000" cy="5135563"/>
          </a:xfrm>
        </p:spPr>
        <p:txBody>
          <a:bodyPr/>
          <a:lstStyle/>
          <a:p>
            <a:pPr>
              <a:defRPr/>
            </a:pPr>
            <a:r>
              <a:rPr lang="en-US" dirty="0"/>
              <a:t>Assume we have matched points with outliers: How do we compute </a:t>
            </a:r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b="1" dirty="0"/>
              <a:t>H</a:t>
            </a:r>
            <a:r>
              <a:rPr lang="en-US" dirty="0"/>
              <a:t>?</a:t>
            </a:r>
          </a:p>
          <a:p>
            <a:pPr>
              <a:defRPr/>
            </a:pPr>
            <a:endParaRPr lang="en-US" sz="1200" dirty="0"/>
          </a:p>
          <a:p>
            <a:pPr>
              <a:buFont typeface="Arial" charset="0"/>
              <a:buNone/>
              <a:defRPr/>
            </a:pPr>
            <a:r>
              <a:rPr lang="en-US" dirty="0"/>
              <a:t>Automatic </a:t>
            </a:r>
            <a:r>
              <a:rPr lang="en-US" dirty="0" err="1"/>
              <a:t>Homography</a:t>
            </a:r>
            <a:r>
              <a:rPr lang="en-US" dirty="0"/>
              <a:t> Estimation with RANSAC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Choose number of samples </a:t>
            </a:r>
            <a:r>
              <a:rPr lang="en-US" i="1" dirty="0"/>
              <a:t>N</a:t>
            </a:r>
          </a:p>
          <a:p>
            <a:pPr>
              <a:buFont typeface="Arial" charset="0"/>
              <a:buNone/>
              <a:defRPr/>
            </a:pPr>
            <a:endParaRPr lang="en-US" dirty="0"/>
          </a:p>
          <a:p>
            <a:pPr>
              <a:buFont typeface="Arial" charset="0"/>
              <a:buNone/>
              <a:defRPr/>
            </a:pPr>
            <a:endParaRPr lang="en-US" dirty="0"/>
          </a:p>
          <a:p>
            <a:pPr>
              <a:buFont typeface="Arial" charset="0"/>
              <a:buNone/>
              <a:defRPr/>
            </a:pPr>
            <a:endParaRPr lang="en-US" dirty="0"/>
          </a:p>
          <a:p>
            <a:pPr marL="514350" indent="-514350">
              <a:buNone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3530600"/>
            <a:ext cx="45720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11"/>
          <p:cNvSpPr txBox="1">
            <a:spLocks noChangeArrowheads="1"/>
          </p:cNvSpPr>
          <p:nvPr/>
        </p:nvSpPr>
        <p:spPr bwMode="auto">
          <a:xfrm>
            <a:off x="8915401" y="6553200"/>
            <a:ext cx="168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3"/>
              </a:rPr>
              <a:t>HZ Tutorial ‘99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37999"/>
            <a:ext cx="8382000" cy="5135563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/>
              <a:t>Assume we have matched points with outliers: How do we compute </a:t>
            </a:r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b="1" dirty="0"/>
              <a:t>H</a:t>
            </a:r>
            <a:r>
              <a:rPr lang="en-US" dirty="0"/>
              <a:t>?</a:t>
            </a:r>
          </a:p>
          <a:p>
            <a:pPr>
              <a:defRPr/>
            </a:pPr>
            <a:endParaRPr lang="en-US" sz="1200" dirty="0"/>
          </a:p>
          <a:p>
            <a:pPr>
              <a:buFont typeface="Arial" charset="0"/>
              <a:buNone/>
              <a:defRPr/>
            </a:pPr>
            <a:r>
              <a:rPr lang="en-US" dirty="0"/>
              <a:t>Automatic </a:t>
            </a:r>
            <a:r>
              <a:rPr lang="en-US" dirty="0" err="1"/>
              <a:t>Homography</a:t>
            </a:r>
            <a:r>
              <a:rPr lang="en-US" dirty="0"/>
              <a:t> Estimation with RANSAC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Choose number of iterations </a:t>
            </a:r>
            <a:r>
              <a:rPr lang="en-US" i="1" dirty="0"/>
              <a:t>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Choose 4 random potential matches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Compute </a:t>
            </a:r>
            <a:r>
              <a:rPr lang="en-US" b="1" dirty="0"/>
              <a:t>H</a:t>
            </a:r>
            <a:r>
              <a:rPr lang="en-US" dirty="0"/>
              <a:t> using normalized DLT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Project points from </a:t>
            </a:r>
            <a:r>
              <a:rPr lang="en-US" b="1" dirty="0"/>
              <a:t>x</a:t>
            </a:r>
            <a:r>
              <a:rPr lang="en-US" dirty="0"/>
              <a:t> to </a:t>
            </a:r>
            <a:r>
              <a:rPr lang="en-US" b="1" dirty="0"/>
              <a:t>x</a:t>
            </a:r>
            <a:r>
              <a:rPr lang="en-US" dirty="0"/>
              <a:t>’ for each potentially matching pair: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Count points with projected distance &lt; t </a:t>
            </a:r>
          </a:p>
          <a:p>
            <a:pPr marL="914400" lvl="1" indent="-514350">
              <a:defRPr/>
            </a:pPr>
            <a:r>
              <a:rPr lang="en-US" dirty="0"/>
              <a:t>E.g., t = 3 pixels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Repeat steps 2-5 </a:t>
            </a:r>
            <a:r>
              <a:rPr lang="en-US" i="1" dirty="0"/>
              <a:t>N</a:t>
            </a:r>
            <a:r>
              <a:rPr lang="en-US" dirty="0"/>
              <a:t> times</a:t>
            </a:r>
          </a:p>
          <a:p>
            <a:pPr marL="914400" lvl="1" indent="-514350">
              <a:defRPr/>
            </a:pPr>
            <a:r>
              <a:rPr lang="en-US" dirty="0"/>
              <a:t>Choose </a:t>
            </a:r>
            <a:r>
              <a:rPr lang="en-US" b="1" dirty="0"/>
              <a:t>H</a:t>
            </a:r>
            <a:r>
              <a:rPr lang="en-US" dirty="0"/>
              <a:t> with most inliers</a:t>
            </a:r>
          </a:p>
          <a:p>
            <a:pPr>
              <a:buFont typeface="Arial" charset="0"/>
              <a:buNone/>
              <a:defRPr/>
            </a:pPr>
            <a:endParaRPr lang="en-US" dirty="0"/>
          </a:p>
          <a:p>
            <a:pPr>
              <a:buFont typeface="Arial" charset="0"/>
              <a:buNone/>
              <a:defRPr/>
            </a:pPr>
            <a:endParaRPr lang="en-US" dirty="0"/>
          </a:p>
          <a:p>
            <a:pPr>
              <a:buFont typeface="Arial" charset="0"/>
              <a:buNone/>
              <a:defRPr/>
            </a:pPr>
            <a:endParaRPr lang="en-US" dirty="0"/>
          </a:p>
          <a:p>
            <a:pPr marL="514350" indent="-514350">
              <a:buNone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7458075" y="6509883"/>
            <a:ext cx="168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HZ Tutorial ‘99</a:t>
            </a:r>
            <a:endParaRPr lang="en-US" dirty="0"/>
          </a:p>
        </p:txBody>
      </p:sp>
      <p:sp>
        <p:nvSpPr>
          <p:cNvPr id="8" name="Curved Right Arrow 7"/>
          <p:cNvSpPr/>
          <p:nvPr/>
        </p:nvSpPr>
        <p:spPr>
          <a:xfrm flipV="1">
            <a:off x="417513" y="3019198"/>
            <a:ext cx="381000" cy="1981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3379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5849467"/>
              </p:ext>
            </p:extLst>
          </p:nvPr>
        </p:nvGraphicFramePr>
        <p:xfrm>
          <a:off x="3532188" y="3844925"/>
          <a:ext cx="1173162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22080" imgH="241200" progId="Equation.3">
                  <p:embed/>
                </p:oleObj>
              </mc:Choice>
              <mc:Fallback>
                <p:oleObj name="Equation" r:id="rId3" imgW="62208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2188" y="3844925"/>
                        <a:ext cx="1173162" cy="509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7180809"/>
              </p:ext>
            </p:extLst>
          </p:nvPr>
        </p:nvGraphicFramePr>
        <p:xfrm>
          <a:off x="5035550" y="4572000"/>
          <a:ext cx="3155950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76160" imgH="304560" progId="Equation.3">
                  <p:embed/>
                </p:oleObj>
              </mc:Choice>
              <mc:Fallback>
                <p:oleObj name="Equation" r:id="rId5" imgW="1676160" imgH="304560" progId="Equation.3">
                  <p:embed/>
                  <p:pic>
                    <p:nvPicPr>
                      <p:cNvPr id="3379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5550" y="4572000"/>
                        <a:ext cx="3155950" cy="642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Image Stitching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Compute interest points on each image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Find candidate matches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Estimate </a:t>
            </a:r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b="1" dirty="0"/>
              <a:t>H </a:t>
            </a:r>
            <a:r>
              <a:rPr lang="en-US" dirty="0"/>
              <a:t>using matched points and RANSAC with normalized DLT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Project each image onto the same surface and blend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a Projection Surface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686800" cy="5135563"/>
          </a:xfrm>
        </p:spPr>
        <p:txBody>
          <a:bodyPr/>
          <a:lstStyle/>
          <a:p>
            <a:pPr>
              <a:buNone/>
            </a:pPr>
            <a:r>
              <a:rPr lang="en-US" dirty="0"/>
              <a:t>	Many to choose: planar, cylindrical, spherical, cubic, etc.</a:t>
            </a:r>
          </a:p>
        </p:txBody>
      </p:sp>
      <p:pic>
        <p:nvPicPr>
          <p:cNvPr id="66562" name="Picture 2" descr="C:\Users\Hoiem\Documents\Classes\Computational Photography - Fall 2010\projects\stitching\display\initial_matches.png"/>
          <p:cNvPicPr>
            <a:picLocks noChangeAspect="1" noChangeArrowheads="1"/>
          </p:cNvPicPr>
          <p:nvPr/>
        </p:nvPicPr>
        <p:blipFill>
          <a:blip r:embed="rId2" cstate="print"/>
          <a:srcRect t="25000" b="26389"/>
          <a:stretch>
            <a:fillRect/>
          </a:stretch>
        </p:blipFill>
        <p:spPr bwMode="auto">
          <a:xfrm>
            <a:off x="627743" y="2743200"/>
            <a:ext cx="8360229" cy="30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Last Class: </a:t>
            </a:r>
            <a:r>
              <a:rPr lang="en-US" dirty="0" err="1"/>
              <a:t>Keypoint</a:t>
            </a:r>
            <a:r>
              <a:rPr lang="en-US" dirty="0"/>
              <a:t> Matching</a:t>
            </a:r>
            <a:endParaRPr lang="de-CH" dirty="0"/>
          </a:p>
        </p:txBody>
      </p:sp>
      <p:sp>
        <p:nvSpPr>
          <p:cNvPr id="10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pic>
        <p:nvPicPr>
          <p:cNvPr id="103" name="Picture 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2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5663" y="4573588"/>
            <a:ext cx="933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" name="AutoShape 83"/>
          <p:cNvSpPr>
            <a:spLocks noChangeArrowheads="1"/>
          </p:cNvSpPr>
          <p:nvPr/>
        </p:nvSpPr>
        <p:spPr bwMode="auto">
          <a:xfrm>
            <a:off x="3121025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106" name="Group 105"/>
          <p:cNvGrpSpPr>
            <a:grpSpLocks/>
          </p:cNvGrpSpPr>
          <p:nvPr/>
        </p:nvGrpSpPr>
        <p:grpSpPr bwMode="auto">
          <a:xfrm>
            <a:off x="1968500" y="4213225"/>
            <a:ext cx="828675" cy="1020763"/>
            <a:chOff x="2771775" y="4797425"/>
            <a:chExt cx="828675" cy="1020657"/>
          </a:xfrm>
        </p:grpSpPr>
        <p:grpSp>
          <p:nvGrpSpPr>
            <p:cNvPr id="107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09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4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5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6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22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23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24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25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26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27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28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90335" imgH="215713" progId="Equation.3">
                    <p:embed/>
                  </p:oleObj>
                </mc:Choice>
                <mc:Fallback>
                  <p:oleObj name="Equation" r:id="rId4" imgW="190335" imgH="215713" progId="Equation.3">
                    <p:embed/>
                    <p:pic>
                      <p:nvPicPr>
                        <p:cNvPr id="16468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9" name="Group 106"/>
          <p:cNvGrpSpPr>
            <a:grpSpLocks/>
          </p:cNvGrpSpPr>
          <p:nvPr/>
        </p:nvGrpSpPr>
        <p:grpSpPr bwMode="auto">
          <a:xfrm>
            <a:off x="4157663" y="4249738"/>
            <a:ext cx="757237" cy="982662"/>
            <a:chOff x="4967288" y="4833938"/>
            <a:chExt cx="757237" cy="982688"/>
          </a:xfrm>
        </p:grpSpPr>
        <p:grpSp>
          <p:nvGrpSpPr>
            <p:cNvPr id="130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32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35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36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37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38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39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40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41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42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43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44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45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31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90335" imgH="215713" progId="Equation.3">
                    <p:embed/>
                  </p:oleObj>
                </mc:Choice>
                <mc:Fallback>
                  <p:oleObj name="Equation" r:id="rId6" imgW="190335" imgH="215713" progId="Equation.3">
                    <p:embed/>
                    <p:pic>
                      <p:nvPicPr>
                        <p:cNvPr id="16452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6" name="Picture 25" descr="obj14__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580961">
            <a:off x="3644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" name="Rectangle 42"/>
          <p:cNvSpPr>
            <a:spLocks noChangeArrowheads="1"/>
          </p:cNvSpPr>
          <p:nvPr/>
        </p:nvSpPr>
        <p:spPr bwMode="auto">
          <a:xfrm rot="15180961">
            <a:off x="4877594" y="3150394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48" name="Group 107"/>
          <p:cNvGrpSpPr>
            <a:grpSpLocks/>
          </p:cNvGrpSpPr>
          <p:nvPr/>
        </p:nvGrpSpPr>
        <p:grpSpPr bwMode="auto">
          <a:xfrm rot="-1019039">
            <a:off x="4005263" y="2078038"/>
            <a:ext cx="1560512" cy="1771650"/>
            <a:chOff x="5087938" y="2849563"/>
            <a:chExt cx="1333500" cy="1511678"/>
          </a:xfrm>
        </p:grpSpPr>
        <p:grpSp>
          <p:nvGrpSpPr>
            <p:cNvPr id="149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69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0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51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67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2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65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3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63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4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61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5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59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56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57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58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71" name="Picture 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" name="Rectangle 6"/>
          <p:cNvSpPr>
            <a:spLocks noChangeArrowheads="1"/>
          </p:cNvSpPr>
          <p:nvPr/>
        </p:nvSpPr>
        <p:spPr bwMode="auto">
          <a:xfrm>
            <a:off x="1069975" y="2722563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73" name="Group 100"/>
          <p:cNvGrpSpPr>
            <a:grpSpLocks/>
          </p:cNvGrpSpPr>
          <p:nvPr/>
        </p:nvGrpSpPr>
        <p:grpSpPr bwMode="auto">
          <a:xfrm>
            <a:off x="1247775" y="2016125"/>
            <a:ext cx="1612900" cy="1406525"/>
            <a:chOff x="2051050" y="2600325"/>
            <a:chExt cx="1612552" cy="1406525"/>
          </a:xfrm>
        </p:grpSpPr>
        <p:grpSp>
          <p:nvGrpSpPr>
            <p:cNvPr id="17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93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91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89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87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85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83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81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82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195" name="Object 5"/>
          <p:cNvGraphicFramePr>
            <a:graphicFrameLocks noChangeAspect="1"/>
          </p:cNvGraphicFramePr>
          <p:nvPr/>
        </p:nvGraphicFramePr>
        <p:xfrm>
          <a:off x="2738438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63225" imgH="215806" progId="Equation.3">
                  <p:embed/>
                </p:oleObj>
              </mc:Choice>
              <mc:Fallback>
                <p:oleObj name="Equation" r:id="rId10" imgW="863225" imgH="215806" progId="Equation.3">
                  <p:embed/>
                  <p:pic>
                    <p:nvPicPr>
                      <p:cNvPr id="9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8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6" name="Line 96"/>
          <p:cNvSpPr>
            <a:spLocks noChangeShapeType="1"/>
          </p:cNvSpPr>
          <p:nvPr/>
        </p:nvSpPr>
        <p:spPr bwMode="auto">
          <a:xfrm>
            <a:off x="1504950" y="2954338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7" name="Line 46"/>
          <p:cNvSpPr>
            <a:spLocks noChangeShapeType="1"/>
          </p:cNvSpPr>
          <p:nvPr/>
        </p:nvSpPr>
        <p:spPr bwMode="auto">
          <a:xfrm>
            <a:off x="1284288" y="3205163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8" name="Line 46"/>
          <p:cNvSpPr>
            <a:spLocks noChangeShapeType="1"/>
          </p:cNvSpPr>
          <p:nvPr/>
        </p:nvSpPr>
        <p:spPr bwMode="auto">
          <a:xfrm>
            <a:off x="5265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9" name="Text Box 26"/>
          <p:cNvSpPr txBox="1">
            <a:spLocks noChangeArrowheads="1"/>
          </p:cNvSpPr>
          <p:nvPr/>
        </p:nvSpPr>
        <p:spPr bwMode="auto">
          <a:xfrm>
            <a:off x="6288088" y="1019175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1. Find a set of   </a:t>
            </a:r>
            <a:br>
              <a:rPr lang="en-US" sz="2100" b="1"/>
            </a:br>
            <a:r>
              <a:rPr lang="en-US" sz="2100" b="1"/>
              <a:t>    distinctive key-</a:t>
            </a:r>
            <a:br>
              <a:rPr lang="en-US" sz="2100" b="1"/>
            </a:br>
            <a:r>
              <a:rPr lang="en-US" sz="2100" b="1"/>
              <a:t>    points </a:t>
            </a:r>
            <a:endParaRPr lang="en-US" b="1"/>
          </a:p>
        </p:txBody>
      </p:sp>
      <p:sp>
        <p:nvSpPr>
          <p:cNvPr id="200" name="Text Box 26"/>
          <p:cNvSpPr txBox="1">
            <a:spLocks noChangeArrowheads="1"/>
          </p:cNvSpPr>
          <p:nvPr/>
        </p:nvSpPr>
        <p:spPr bwMode="auto">
          <a:xfrm>
            <a:off x="6288088" y="3387725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3. Extract and </a:t>
            </a:r>
            <a:br>
              <a:rPr lang="en-US" sz="2100" b="1"/>
            </a:br>
            <a:r>
              <a:rPr lang="en-US" sz="2100" b="1"/>
              <a:t>    normalize the    </a:t>
            </a:r>
            <a:br>
              <a:rPr lang="en-US" sz="2100" b="1"/>
            </a:br>
            <a:r>
              <a:rPr lang="en-US" sz="2100" b="1"/>
              <a:t>    region content  </a:t>
            </a:r>
            <a:endParaRPr lang="en-US" b="1"/>
          </a:p>
        </p:txBody>
      </p:sp>
      <p:sp>
        <p:nvSpPr>
          <p:cNvPr id="201" name="Text Box 26"/>
          <p:cNvSpPr txBox="1">
            <a:spLocks noChangeArrowheads="1"/>
          </p:cNvSpPr>
          <p:nvPr/>
        </p:nvSpPr>
        <p:spPr bwMode="auto">
          <a:xfrm>
            <a:off x="6288088" y="2182813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2. Define a region </a:t>
            </a:r>
            <a:br>
              <a:rPr lang="en-US" sz="2100" b="1"/>
            </a:br>
            <a:r>
              <a:rPr lang="en-US" sz="2100" b="1"/>
              <a:t>    around each </a:t>
            </a:r>
            <a:br>
              <a:rPr lang="en-US" sz="2100" b="1"/>
            </a:br>
            <a:r>
              <a:rPr lang="en-US" sz="2100" b="1"/>
              <a:t>    keypoint   </a:t>
            </a:r>
            <a:endParaRPr lang="en-US" b="1"/>
          </a:p>
        </p:txBody>
      </p:sp>
      <p:sp>
        <p:nvSpPr>
          <p:cNvPr id="202" name="Text Box 26"/>
          <p:cNvSpPr txBox="1">
            <a:spLocks noChangeArrowheads="1"/>
          </p:cNvSpPr>
          <p:nvPr/>
        </p:nvSpPr>
        <p:spPr bwMode="auto">
          <a:xfrm>
            <a:off x="6288088" y="4560888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4. Compute a local </a:t>
            </a:r>
            <a:br>
              <a:rPr lang="en-US" sz="2100" b="1"/>
            </a:br>
            <a:r>
              <a:rPr lang="en-US" sz="2100" b="1"/>
              <a:t>    descriptor from the </a:t>
            </a:r>
            <a:br>
              <a:rPr lang="en-US" sz="2100" b="1"/>
            </a:br>
            <a:r>
              <a:rPr lang="en-US" sz="2100" b="1"/>
              <a:t>    normalized region</a:t>
            </a:r>
            <a:endParaRPr lang="en-US" b="1"/>
          </a:p>
        </p:txBody>
      </p:sp>
      <p:sp>
        <p:nvSpPr>
          <p:cNvPr id="203" name="Text Box 26"/>
          <p:cNvSpPr txBox="1">
            <a:spLocks noChangeArrowheads="1"/>
          </p:cNvSpPr>
          <p:nvPr/>
        </p:nvSpPr>
        <p:spPr bwMode="auto">
          <a:xfrm>
            <a:off x="6288088" y="5791200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5. Match local </a:t>
            </a:r>
            <a:br>
              <a:rPr lang="en-US" sz="2100" b="1"/>
            </a:br>
            <a:r>
              <a:rPr lang="en-US" sz="2100" b="1"/>
              <a:t>    descriptors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47" grpId="0" animBg="1"/>
      <p:bldP spid="172" grpId="0" animBg="1"/>
      <p:bldP spid="196" grpId="0" animBg="1"/>
      <p:bldP spid="197" grpId="0" animBg="1"/>
      <p:bldP spid="19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Planar Mapping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328737" y="2409527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411579" y="2213011"/>
            <a:ext cx="2438400" cy="88231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411579" y="4543127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563979" y="2409527"/>
            <a:ext cx="0" cy="22860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92053" y="2594011"/>
            <a:ext cx="886326" cy="2101516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59179" y="3400127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71101" y="3376299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4563979" y="2384376"/>
            <a:ext cx="2133600" cy="2311153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168897" y="280219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69991" y="199551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04530" y="6065967"/>
            <a:ext cx="6135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For red image: pixels are already on the planar surface</a:t>
            </a:r>
          </a:p>
          <a:p>
            <a:pPr marL="342900" indent="-342900">
              <a:buAutoNum type="arabicParenR"/>
            </a:pPr>
            <a:r>
              <a:rPr lang="en-US" dirty="0"/>
              <a:t>For green image: map to first image plane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328737" y="2384375"/>
            <a:ext cx="4588042" cy="16768"/>
          </a:xfrm>
          <a:prstGeom prst="line">
            <a:avLst/>
          </a:prstGeom>
          <a:ln w="38100">
            <a:solidFill>
              <a:srgbClr val="32000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563979" y="2409527"/>
            <a:ext cx="3352800" cy="2286000"/>
          </a:xfrm>
          <a:prstGeom prst="line">
            <a:avLst/>
          </a:prstGeom>
          <a:ln w="28575">
            <a:solidFill>
              <a:srgbClr val="3200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3328737" y="2457182"/>
            <a:ext cx="1235242" cy="2234768"/>
          </a:xfrm>
          <a:prstGeom prst="line">
            <a:avLst/>
          </a:prstGeom>
          <a:ln w="28575">
            <a:solidFill>
              <a:srgbClr val="3200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696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Planar Projection</a:t>
            </a:r>
          </a:p>
        </p:txBody>
      </p:sp>
      <p:pic>
        <p:nvPicPr>
          <p:cNvPr id="65539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229" y="998637"/>
            <a:ext cx="8591550" cy="54673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81400" y="5638801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Planar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7424" y="6550223"/>
            <a:ext cx="2047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Photos by Russ Hewett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Planar Projection</a:t>
            </a:r>
          </a:p>
        </p:txBody>
      </p:sp>
      <p:pic>
        <p:nvPicPr>
          <p:cNvPr id="65539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 cstate="print"/>
          <a:srcRect t="22300" r="665" b="23345"/>
          <a:stretch>
            <a:fillRect/>
          </a:stretch>
        </p:blipFill>
        <p:spPr bwMode="auto">
          <a:xfrm>
            <a:off x="609600" y="2138066"/>
            <a:ext cx="8534400" cy="2971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62400" y="1676401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Planar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Cylindrical Mapping</a:t>
            </a:r>
          </a:p>
        </p:txBody>
      </p:sp>
      <p:sp>
        <p:nvSpPr>
          <p:cNvPr id="4" name="Oval 3"/>
          <p:cNvSpPr/>
          <p:nvPr/>
        </p:nvSpPr>
        <p:spPr>
          <a:xfrm>
            <a:off x="2209800" y="1295400"/>
            <a:ext cx="4572000" cy="4572000"/>
          </a:xfrm>
          <a:prstGeom prst="ellipse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184358" y="12954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67200" y="1098884"/>
            <a:ext cx="2438400" cy="88231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267200" y="34290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419600" y="1295400"/>
            <a:ext cx="0" cy="22860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447674" y="1479884"/>
            <a:ext cx="886326" cy="2101516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14800" y="2286000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90837" y="2574758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3429000" y="1343056"/>
            <a:ext cx="990600" cy="2238345"/>
          </a:xfrm>
          <a:prstGeom prst="line">
            <a:avLst/>
          </a:prstGeom>
          <a:ln w="38100">
            <a:solidFill>
              <a:srgbClr val="32000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95001" y="110289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32748" y="128701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104372" y="5915055"/>
                <a:ext cx="664925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AutoNum type="arabicParenR"/>
                </a:pPr>
                <a:r>
                  <a:rPr lang="en-US" dirty="0"/>
                  <a:t>Convert pixel coordinate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dirty="0"/>
                  <a:t> to bearing: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dirty="0"/>
                  <a:t>,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  <m:r>
                      <a:rPr lang="en-US" b="1" i="1" smtClean="0">
                        <a:latin typeface="Cambria Math" panose="02040503050406030204" pitchFamily="18" charset="0"/>
                      </a:rPr>
                      <m:t>/</m:t>
                    </m:r>
                    <m:d>
                      <m:dPr>
                        <m:begChr m:val="‖"/>
                        <m:endChr m:val="‖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</m:d>
                  </m:oMath>
                </a14:m>
                <a:endParaRPr lang="en-US" b="1" dirty="0"/>
              </a:p>
              <a:p>
                <a:pPr marL="342900" indent="-342900">
                  <a:buAutoNum type="arabicParenR"/>
                </a:pPr>
                <a:r>
                  <a:rPr lang="en-US" dirty="0"/>
                  <a:t>Compute theta, h: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pPr marL="342900" indent="-342900">
                  <a:buAutoNum type="arabicParenR"/>
                </a:pPr>
                <a:r>
                  <a:rPr lang="en-US" dirty="0"/>
                  <a:t>For non-reference image, adjust for relative rotation/height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72" y="5915055"/>
                <a:ext cx="6649256" cy="1200329"/>
              </a:xfrm>
              <a:prstGeom prst="rect">
                <a:avLst/>
              </a:prstGeom>
              <a:blipFill>
                <a:blip r:embed="rId2"/>
                <a:stretch>
                  <a:fillRect l="-550" t="-2538" r="-2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2728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Cylindrical Projection</a:t>
            </a:r>
          </a:p>
        </p:txBody>
      </p:sp>
      <p:pic>
        <p:nvPicPr>
          <p:cNvPr id="65538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" y="2286000"/>
            <a:ext cx="9086850" cy="30194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457576" y="1738312"/>
            <a:ext cx="1608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Cylindrical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Cylindrical Projection</a:t>
            </a:r>
          </a:p>
        </p:txBody>
      </p:sp>
      <p:pic>
        <p:nvPicPr>
          <p:cNvPr id="65538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2" cstate="print"/>
          <a:srcRect t="4574" b="4574"/>
          <a:stretch>
            <a:fillRect/>
          </a:stretch>
        </p:blipFill>
        <p:spPr bwMode="auto">
          <a:xfrm>
            <a:off x="57150" y="2438400"/>
            <a:ext cx="9086850" cy="2743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457576" y="1752601"/>
            <a:ext cx="1608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Cylindrical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 cstate="print"/>
          <a:srcRect t="22300" r="665" b="23345"/>
          <a:stretch>
            <a:fillRect/>
          </a:stretch>
        </p:blipFill>
        <p:spPr bwMode="auto">
          <a:xfrm>
            <a:off x="326571" y="903514"/>
            <a:ext cx="8534400" cy="2971800"/>
          </a:xfrm>
          <a:prstGeom prst="rect">
            <a:avLst/>
          </a:prstGeom>
          <a:noFill/>
        </p:spPr>
      </p:pic>
      <p:pic>
        <p:nvPicPr>
          <p:cNvPr id="5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3" cstate="print"/>
          <a:srcRect l="-629" t="4574" b="4574"/>
          <a:stretch>
            <a:fillRect/>
          </a:stretch>
        </p:blipFill>
        <p:spPr bwMode="auto">
          <a:xfrm>
            <a:off x="21771" y="4027714"/>
            <a:ext cx="9144000" cy="2743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70372" y="3418114"/>
            <a:ext cx="889987" cy="369332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Planar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1771" y="6313714"/>
            <a:ext cx="1364476" cy="369332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Cylindrical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/>
          <a:lstStyle/>
          <a:p>
            <a:r>
              <a:rPr lang="en-US" dirty="0"/>
              <a:t>Planar vs. Cylindrical Projection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829" y="1342097"/>
            <a:ext cx="3200400" cy="20139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2117" y="4272239"/>
            <a:ext cx="2290283" cy="239287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gain adjustment</a:t>
            </a:r>
          </a:p>
        </p:txBody>
      </p:sp>
      <p:pic>
        <p:nvPicPr>
          <p:cNvPr id="67586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 cstate="print"/>
          <a:srcRect t="22300" r="1878" b="23345"/>
          <a:stretch>
            <a:fillRect/>
          </a:stretch>
        </p:blipFill>
        <p:spPr bwMode="auto">
          <a:xfrm>
            <a:off x="304800" y="1752600"/>
            <a:ext cx="4724400" cy="1659924"/>
          </a:xfrm>
          <a:prstGeom prst="rect">
            <a:avLst/>
          </a:prstGeom>
          <a:noFill/>
        </p:spPr>
      </p:pic>
      <p:pic>
        <p:nvPicPr>
          <p:cNvPr id="67587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 cstate="print"/>
          <a:srcRect t="22028" r="1552" b="23427"/>
          <a:stretch>
            <a:fillRect/>
          </a:stretch>
        </p:blipFill>
        <p:spPr bwMode="auto">
          <a:xfrm>
            <a:off x="304800" y="3925330"/>
            <a:ext cx="4876800" cy="1713470"/>
          </a:xfrm>
          <a:prstGeom prst="rect">
            <a:avLst/>
          </a:prstGeom>
          <a:noFill/>
        </p:spPr>
      </p:pic>
      <p:pic>
        <p:nvPicPr>
          <p:cNvPr id="5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 cstate="print"/>
          <a:srcRect l="28487" t="22300" r="57269" b="23345"/>
          <a:stretch>
            <a:fillRect/>
          </a:stretch>
        </p:blipFill>
        <p:spPr bwMode="auto">
          <a:xfrm>
            <a:off x="5715000" y="1944130"/>
            <a:ext cx="1447800" cy="3504284"/>
          </a:xfrm>
          <a:prstGeom prst="rect">
            <a:avLst/>
          </a:prstGeom>
          <a:noFill/>
        </p:spPr>
      </p:pic>
      <p:pic>
        <p:nvPicPr>
          <p:cNvPr id="6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 cstate="print"/>
          <a:srcRect l="27688" t="22028" r="58468" b="23427"/>
          <a:stretch>
            <a:fillRect/>
          </a:stretch>
        </p:blipFill>
        <p:spPr bwMode="auto">
          <a:xfrm>
            <a:off x="7588678" y="1944130"/>
            <a:ext cx="1402923" cy="3505200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>
            <a:off x="7220712" y="362053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438400" y="3505200"/>
            <a:ext cx="381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Automatically choosing images to stitch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</a:t>
            </a:r>
          </a:p>
        </p:txBody>
      </p:sp>
      <p:grpSp>
        <p:nvGrpSpPr>
          <p:cNvPr id="24579" name="Group 40"/>
          <p:cNvGrpSpPr>
            <a:grpSpLocks/>
          </p:cNvGrpSpPr>
          <p:nvPr/>
        </p:nvGrpSpPr>
        <p:grpSpPr bwMode="auto">
          <a:xfrm>
            <a:off x="1143000" y="930956"/>
            <a:ext cx="7010400" cy="5360987"/>
            <a:chOff x="45" y="0"/>
            <a:chExt cx="8064" cy="6166"/>
          </a:xfrm>
        </p:grpSpPr>
        <p:grpSp>
          <p:nvGrpSpPr>
            <p:cNvPr id="24582" name="Group 7"/>
            <p:cNvGrpSpPr>
              <a:grpSpLocks noChangeAspect="1"/>
            </p:cNvGrpSpPr>
            <p:nvPr/>
          </p:nvGrpSpPr>
          <p:grpSpPr bwMode="auto">
            <a:xfrm>
              <a:off x="762" y="2689"/>
              <a:ext cx="6855" cy="3477"/>
              <a:chOff x="9504" y="5904"/>
              <a:chExt cx="8160" cy="4137"/>
            </a:xfrm>
          </p:grpSpPr>
          <p:pic>
            <p:nvPicPr>
              <p:cNvPr id="24609" name="Picture 8" descr="C:\WINDOWS\Desktop\is2003\images\rohr2Large.jpg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2816" y="5904"/>
                <a:ext cx="3840" cy="2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10" name="Picture 9" descr="C:\WINDOWS\Desktop\is2003\images\rohr1Large.jpg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504" y="5904"/>
                <a:ext cx="3241" cy="4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11" name="Picture 10" descr="C:\WINDOWS\Desktop\is2003\images\rohr3Large.jpg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816" y="8256"/>
                <a:ext cx="2496" cy="1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12" name="Picture 11" descr="C:\WINDOWS\Desktop\is2003\images\rohr4Large.jpg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5408" y="8256"/>
                <a:ext cx="2256" cy="1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4583" name="Group 12"/>
            <p:cNvGrpSpPr>
              <a:grpSpLocks noChangeAspect="1"/>
            </p:cNvGrpSpPr>
            <p:nvPr/>
          </p:nvGrpSpPr>
          <p:grpSpPr bwMode="auto">
            <a:xfrm>
              <a:off x="45" y="0"/>
              <a:ext cx="8064" cy="2268"/>
              <a:chOff x="9216" y="4176"/>
              <a:chExt cx="9216" cy="2592"/>
            </a:xfrm>
          </p:grpSpPr>
          <p:pic>
            <p:nvPicPr>
              <p:cNvPr id="24585" name="Picture 13" descr="C:\WINDOWS\Desktop\is2003\images\thumb\0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368" y="4176"/>
                <a:ext cx="1152" cy="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6" name="Picture 14" descr="C:\WINDOWS\Desktop\is2003\images\thumb\1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216" y="4176"/>
                <a:ext cx="1152" cy="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7" name="Picture 15" descr="C:\WINDOWS\Desktop\is2003\images\thumb\2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1520" y="4176"/>
                <a:ext cx="1152" cy="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8" name="Picture 16" descr="C:\WINDOWS\Desktop\is2003\images\thumb\4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3824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9" name="Picture 17" descr="C:\WINDOWS\Desktop\is2003\images\thumb\5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976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0" name="Picture 18" descr="C:\WINDOWS\Desktop\is2003\images\thumb\6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6128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1" name="Picture 19" descr="C:\WINDOWS\Desktop\is2003\images\thumb\7.jp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7280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2" name="Picture 20" descr="C:\WINDOWS\Desktop\is2003\images\thumb\8.jp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9216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3" name="Picture 21" descr="C:\WINDOWS\Desktop\is2003\images\thumb\9.jp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0368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4" name="Picture 22" descr="C:\WINDOWS\Desktop\is2003\images\thumb\10.jpg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1520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5" name="Picture 23" descr="C:\WINDOWS\Desktop\is2003\images\thumb\11.jpg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12672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6" name="Picture 24" descr="C:\WINDOWS\Desktop\is2003\images\thumb\12.jpg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13824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7" name="Picture 25" descr="C:\WINDOWS\Desktop\is2003\images\thumb\13.jp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14976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8" name="Picture 26" descr="C:\WINDOWS\Desktop\is2003\images\thumb\14.jpg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16128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9" name="Picture 27" descr="C:\WINDOWS\Desktop\is2003\images\thumb\15.jpg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17280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0" name="Picture 28" descr="C:\WINDOWS\Desktop\is2003\images\thumb\19.jpg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12672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1" name="Picture 29" descr="C:\WINDOWS\Desktop\is2003\images\thumb\20.jpg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13824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2" name="Picture 30" descr="C:\WINDOWS\Desktop\is2003\images\thumb\21.jpg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14976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3" name="Picture 31" descr="C:\WINDOWS\Desktop\is2003\images\thumb\22.jpg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16128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4" name="Picture 32" descr="C:\WINDOWS\Desktop\is2003\images\thumb\23.jpg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17280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5" name="Picture 33" descr="C:\WINDOWS\Desktop\is2003\images\thumb\3.jpg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12672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6" name="Picture 34" descr="C:\WINDOWS\Desktop\is2003\images\thumb\16.jpg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/>
              <a:stretch>
                <a:fillRect/>
              </a:stretch>
            </p:blipFill>
            <p:spPr bwMode="auto">
              <a:xfrm>
                <a:off x="9216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7" name="Picture 35" descr="C:\WINDOWS\Desktop\is2003\images\thumb\17.jpg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10368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8" name="Picture 36" descr="C:\WINDOWS\Desktop\is2003\images\thumb\18.jpg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/>
              <a:stretch>
                <a:fillRect/>
              </a:stretch>
            </p:blipFill>
            <p:spPr bwMode="auto">
              <a:xfrm>
                <a:off x="11520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584" name="AutoShape 37"/>
            <p:cNvSpPr>
              <a:spLocks noChangeArrowheads="1"/>
            </p:cNvSpPr>
            <p:nvPr/>
          </p:nvSpPr>
          <p:spPr bwMode="auto">
            <a:xfrm>
              <a:off x="3639" y="2016"/>
              <a:ext cx="314" cy="482"/>
            </a:xfrm>
            <a:prstGeom prst="downArrow">
              <a:avLst>
                <a:gd name="adj1" fmla="val 50000"/>
                <a:gd name="adj2" fmla="val 36827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4580" name="TextBox 35"/>
          <p:cNvSpPr txBox="1">
            <a:spLocks noChangeArrowheads="1"/>
          </p:cNvSpPr>
          <p:nvPr/>
        </p:nvSpPr>
        <p:spPr bwMode="auto">
          <a:xfrm>
            <a:off x="6175376" y="6455456"/>
            <a:ext cx="3121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Brown and Lowe 2003, 2007</a:t>
            </a:r>
          </a:p>
        </p:txBody>
      </p:sp>
      <p:sp>
        <p:nvSpPr>
          <p:cNvPr id="24581" name="TextBox 36"/>
          <p:cNvSpPr txBox="1">
            <a:spLocks noChangeArrowheads="1"/>
          </p:cNvSpPr>
          <p:nvPr/>
        </p:nvSpPr>
        <p:spPr bwMode="auto">
          <a:xfrm>
            <a:off x="152400" y="6517368"/>
            <a:ext cx="5486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Some of following material from Brown and Lowe 2003 talk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Class: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486" y="1066801"/>
            <a:ext cx="5410200" cy="5135563"/>
          </a:xfrm>
        </p:spPr>
        <p:txBody>
          <a:bodyPr/>
          <a:lstStyle/>
          <a:p>
            <a:endParaRPr lang="en-US" sz="2800" dirty="0"/>
          </a:p>
          <a:p>
            <a:r>
              <a:rPr lang="en-US" sz="2800" dirty="0" err="1"/>
              <a:t>Keypoint</a:t>
            </a:r>
            <a:r>
              <a:rPr lang="en-US" sz="2800" dirty="0"/>
              <a:t> detection: repeatable and distinctive</a:t>
            </a:r>
          </a:p>
          <a:p>
            <a:pPr lvl="1"/>
            <a:r>
              <a:rPr lang="en-US" sz="2400" dirty="0"/>
              <a:t>Corners, blobs</a:t>
            </a:r>
          </a:p>
          <a:p>
            <a:pPr lvl="1"/>
            <a:r>
              <a:rPr lang="en-US" sz="2400" dirty="0"/>
              <a:t>Harris, </a:t>
            </a:r>
            <a:r>
              <a:rPr lang="en-US" sz="2400" dirty="0" err="1"/>
              <a:t>DoG</a:t>
            </a:r>
            <a:endParaRPr lang="en-US" sz="24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Descriptors: robust and selective</a:t>
            </a:r>
          </a:p>
          <a:p>
            <a:pPr lvl="1"/>
            <a:r>
              <a:rPr lang="en-US" sz="2400" dirty="0"/>
              <a:t>SIFT: spatial histograms of gradient orientation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74756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9286" y="1524000"/>
            <a:ext cx="27813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3086" y="4572001"/>
            <a:ext cx="312420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Select M candidate matching images by counting matched </a:t>
            </a:r>
            <a:r>
              <a:rPr lang="en-US" dirty="0" err="1"/>
              <a:t>keypoints</a:t>
            </a:r>
            <a:r>
              <a:rPr lang="en-US" dirty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Solve </a:t>
            </a:r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b="1" dirty="0" err="1"/>
              <a:t>H</a:t>
            </a:r>
            <a:r>
              <a:rPr lang="en-US" baseline="-25000" dirty="0" err="1"/>
              <a:t>ij</a:t>
            </a:r>
            <a:r>
              <a:rPr lang="en-US" dirty="0"/>
              <a:t> for each matched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Select M candidate matching images by counting matched </a:t>
            </a:r>
            <a:r>
              <a:rPr lang="en-US" dirty="0" err="1"/>
              <a:t>keypoints</a:t>
            </a:r>
            <a:r>
              <a:rPr lang="en-US" dirty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Solve </a:t>
            </a:r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b="1" dirty="0" err="1"/>
              <a:t>H</a:t>
            </a:r>
            <a:r>
              <a:rPr lang="en-US" baseline="-25000" dirty="0" err="1"/>
              <a:t>ij</a:t>
            </a:r>
            <a:r>
              <a:rPr lang="en-US" dirty="0"/>
              <a:t> for each matched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Decide if match is valid (</a:t>
            </a:r>
            <a:r>
              <a:rPr lang="en-US" dirty="0" err="1"/>
              <a:t>n</a:t>
            </a:r>
            <a:r>
              <a:rPr lang="en-US" baseline="-25000" dirty="0" err="1"/>
              <a:t>i</a:t>
            </a:r>
            <a:r>
              <a:rPr lang="en-US" dirty="0"/>
              <a:t>  &gt;  8  +   0.3  </a:t>
            </a:r>
            <a:r>
              <a:rPr lang="en-US" dirty="0" err="1"/>
              <a:t>n</a:t>
            </a:r>
            <a:r>
              <a:rPr lang="en-US" baseline="-25000" dirty="0" err="1"/>
              <a:t>f</a:t>
            </a:r>
            <a:r>
              <a:rPr lang="en-US" dirty="0"/>
              <a:t> )</a:t>
            </a:r>
            <a:endParaRPr lang="en-US" baseline="-250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876800" y="5331619"/>
            <a:ext cx="228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4267200" y="5941219"/>
            <a:ext cx="97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# inliers</a:t>
            </a:r>
          </a:p>
        </p:txBody>
      </p:sp>
      <p:sp>
        <p:nvSpPr>
          <p:cNvPr id="26630" name="TextBox 6"/>
          <p:cNvSpPr txBox="1">
            <a:spLocks noChangeArrowheads="1"/>
          </p:cNvSpPr>
          <p:nvPr/>
        </p:nvSpPr>
        <p:spPr bwMode="auto">
          <a:xfrm>
            <a:off x="6781800" y="5828507"/>
            <a:ext cx="1905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# </a:t>
            </a:r>
            <a:r>
              <a:rPr lang="en-US" dirty="0" err="1"/>
              <a:t>keypoints</a:t>
            </a:r>
            <a:r>
              <a:rPr lang="en-US" dirty="0"/>
              <a:t> in overlapping area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315200" y="5407819"/>
            <a:ext cx="152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WINDOWS\Desktop\iccv2003\images\SIFT2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1" y="39243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C:\WINDOWS\Desktop\iccv2003\images\SIF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1" y="3924301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RANSAC for Homography</a:t>
            </a:r>
          </a:p>
        </p:txBody>
      </p:sp>
      <p:sp>
        <p:nvSpPr>
          <p:cNvPr id="27655" name="TextBox 6"/>
          <p:cNvSpPr txBox="1">
            <a:spLocks noChangeArrowheads="1"/>
          </p:cNvSpPr>
          <p:nvPr/>
        </p:nvSpPr>
        <p:spPr bwMode="auto">
          <a:xfrm>
            <a:off x="2667000" y="4038601"/>
            <a:ext cx="3602038" cy="5238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Initial Matched Points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RANSAC for Homography</a:t>
            </a:r>
          </a:p>
        </p:txBody>
      </p:sp>
      <p:pic>
        <p:nvPicPr>
          <p:cNvPr id="28677" name="Picture 7" descr="C:\WINDOWS\Desktop\is2003\images\matches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1" y="3921125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8" descr="C:\WINDOWS\Desktop\is2003\images\matches2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7238" y="3921125"/>
            <a:ext cx="36750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TextBox 6"/>
          <p:cNvSpPr txBox="1">
            <a:spLocks noChangeArrowheads="1"/>
          </p:cNvSpPr>
          <p:nvPr/>
        </p:nvSpPr>
        <p:spPr bwMode="auto">
          <a:xfrm>
            <a:off x="2667000" y="4038601"/>
            <a:ext cx="3543300" cy="5238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Final Matched Points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026" descr="C:\WINDOWS\Desktop\is2003\images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027" descr="C:\WINDOWS\Desktop\is2003\images\im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Verification</a:t>
            </a:r>
          </a:p>
        </p:txBody>
      </p:sp>
      <p:pic>
        <p:nvPicPr>
          <p:cNvPr id="29701" name="Picture 1032" descr="C:\WINDOWS\Desktop\iccv2003\images\inliers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588" y="3921125"/>
            <a:ext cx="36750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033" descr="C:\WINDOWS\Desktop\iccv2003\images\inliers2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7238" y="3921125"/>
            <a:ext cx="36750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WINDOWS\Desktop\is2003\images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55699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C:\WINDOWS\Desktop\is2003\images\im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55699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RANSAC for Homography</a:t>
            </a:r>
          </a:p>
        </p:txBody>
      </p:sp>
      <p:pic>
        <p:nvPicPr>
          <p:cNvPr id="30725" name="Picture 7" descr="C:\WINDOWS\Desktop\is2003\images\homograph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2114" y="39354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AutoShape 8"/>
          <p:cNvSpPr>
            <a:spLocks noChangeArrowheads="1"/>
          </p:cNvSpPr>
          <p:nvPr/>
        </p:nvSpPr>
        <p:spPr bwMode="auto">
          <a:xfrm>
            <a:off x="4114801" y="3532664"/>
            <a:ext cx="739775" cy="451485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/>
              <a:t>Find connected components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Finding the panoramas</a:t>
            </a:r>
          </a:p>
        </p:txBody>
      </p:sp>
      <p:grpSp>
        <p:nvGrpSpPr>
          <p:cNvPr id="32771" name="Group 1032"/>
          <p:cNvGrpSpPr>
            <a:grpSpLocks noChangeAspect="1"/>
          </p:cNvGrpSpPr>
          <p:nvPr/>
        </p:nvGrpSpPr>
        <p:grpSpPr bwMode="auto">
          <a:xfrm>
            <a:off x="1143000" y="1295400"/>
            <a:ext cx="7010400" cy="1971675"/>
            <a:chOff x="9216" y="4176"/>
            <a:chExt cx="9216" cy="2592"/>
          </a:xfrm>
        </p:grpSpPr>
        <p:pic>
          <p:nvPicPr>
            <p:cNvPr id="32795" name="Picture 1033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6" name="Picture 1034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7" name="Picture 1035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8" name="Picture 1036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9" name="Picture 1037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0" name="Picture 1038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1" name="Picture 1039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2" name="Picture 1040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3" name="Picture 1041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4" name="Picture 1042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5" name="Picture 1043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6" name="Picture 1044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7" name="Picture 1045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8" name="Picture 1046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9" name="Picture 1047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0" name="Picture 1048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1" name="Picture 1049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2" name="Picture 1050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3" name="Picture 1051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4" name="Picture 1052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5" name="Picture 1053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6" name="Picture 1054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7" name="Picture 1055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8" name="Picture 1056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772" name="Line 1085"/>
          <p:cNvSpPr>
            <a:spLocks noChangeShapeType="1"/>
          </p:cNvSpPr>
          <p:nvPr/>
        </p:nvSpPr>
        <p:spPr bwMode="auto">
          <a:xfrm>
            <a:off x="1676401" y="1447799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3" name="Line 1086"/>
          <p:cNvSpPr>
            <a:spLocks noChangeShapeType="1"/>
          </p:cNvSpPr>
          <p:nvPr/>
        </p:nvSpPr>
        <p:spPr bwMode="auto">
          <a:xfrm flipV="1">
            <a:off x="6096001" y="1600199"/>
            <a:ext cx="758825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4" name="Line 1087"/>
          <p:cNvSpPr>
            <a:spLocks noChangeShapeType="1"/>
          </p:cNvSpPr>
          <p:nvPr/>
        </p:nvSpPr>
        <p:spPr bwMode="auto">
          <a:xfrm>
            <a:off x="7086601" y="1600199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5" name="Line 1088"/>
          <p:cNvSpPr>
            <a:spLocks noChangeShapeType="1"/>
          </p:cNvSpPr>
          <p:nvPr/>
        </p:nvSpPr>
        <p:spPr bwMode="auto">
          <a:xfrm>
            <a:off x="2667001" y="1447799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6" name="Line 1089"/>
          <p:cNvSpPr>
            <a:spLocks noChangeShapeType="1"/>
          </p:cNvSpPr>
          <p:nvPr/>
        </p:nvSpPr>
        <p:spPr bwMode="auto">
          <a:xfrm>
            <a:off x="1600201" y="2285999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7" name="Line 1090"/>
          <p:cNvSpPr>
            <a:spLocks noChangeShapeType="1"/>
          </p:cNvSpPr>
          <p:nvPr/>
        </p:nvSpPr>
        <p:spPr bwMode="auto">
          <a:xfrm>
            <a:off x="2667001" y="2285999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8" name="Line 1091"/>
          <p:cNvSpPr>
            <a:spLocks noChangeShapeType="1"/>
          </p:cNvSpPr>
          <p:nvPr/>
        </p:nvSpPr>
        <p:spPr bwMode="auto">
          <a:xfrm>
            <a:off x="3581401" y="2285999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9" name="Line 1092"/>
          <p:cNvSpPr>
            <a:spLocks noChangeShapeType="1"/>
          </p:cNvSpPr>
          <p:nvPr/>
        </p:nvSpPr>
        <p:spPr bwMode="auto">
          <a:xfrm>
            <a:off x="4495801" y="2285999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0" name="Line 1093"/>
          <p:cNvSpPr>
            <a:spLocks noChangeShapeType="1"/>
          </p:cNvSpPr>
          <p:nvPr/>
        </p:nvSpPr>
        <p:spPr bwMode="auto">
          <a:xfrm>
            <a:off x="5410201" y="2285999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1" name="Line 1094"/>
          <p:cNvSpPr>
            <a:spLocks noChangeShapeType="1"/>
          </p:cNvSpPr>
          <p:nvPr/>
        </p:nvSpPr>
        <p:spPr bwMode="auto">
          <a:xfrm>
            <a:off x="5791200" y="1523999"/>
            <a:ext cx="1524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2" name="Line 1095"/>
          <p:cNvSpPr>
            <a:spLocks noChangeShapeType="1"/>
          </p:cNvSpPr>
          <p:nvPr/>
        </p:nvSpPr>
        <p:spPr bwMode="auto">
          <a:xfrm flipH="1">
            <a:off x="6248400" y="1828799"/>
            <a:ext cx="3048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3" name="Line 1096"/>
          <p:cNvSpPr>
            <a:spLocks noChangeShapeType="1"/>
          </p:cNvSpPr>
          <p:nvPr/>
        </p:nvSpPr>
        <p:spPr bwMode="auto">
          <a:xfrm flipH="1">
            <a:off x="1828800" y="1676399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4" name="Line 1097"/>
          <p:cNvSpPr>
            <a:spLocks noChangeShapeType="1"/>
          </p:cNvSpPr>
          <p:nvPr/>
        </p:nvSpPr>
        <p:spPr bwMode="auto">
          <a:xfrm flipH="1">
            <a:off x="5867400" y="1371599"/>
            <a:ext cx="18288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5" name="Line 1098"/>
          <p:cNvSpPr>
            <a:spLocks noChangeShapeType="1"/>
          </p:cNvSpPr>
          <p:nvPr/>
        </p:nvSpPr>
        <p:spPr bwMode="auto">
          <a:xfrm flipV="1">
            <a:off x="1752600" y="2514599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6" name="Line 1099"/>
          <p:cNvSpPr>
            <a:spLocks noChangeShapeType="1"/>
          </p:cNvSpPr>
          <p:nvPr/>
        </p:nvSpPr>
        <p:spPr bwMode="auto">
          <a:xfrm flipV="1">
            <a:off x="3200400" y="2514599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7" name="Line 1100"/>
          <p:cNvSpPr>
            <a:spLocks noChangeShapeType="1"/>
          </p:cNvSpPr>
          <p:nvPr/>
        </p:nvSpPr>
        <p:spPr bwMode="auto">
          <a:xfrm flipV="1">
            <a:off x="4876800" y="2514599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8" name="Line 1101"/>
          <p:cNvSpPr>
            <a:spLocks noChangeShapeType="1"/>
          </p:cNvSpPr>
          <p:nvPr/>
        </p:nvSpPr>
        <p:spPr bwMode="auto">
          <a:xfrm flipV="1">
            <a:off x="4191000" y="1828799"/>
            <a:ext cx="2667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9" name="Line 1102"/>
          <p:cNvSpPr>
            <a:spLocks noChangeShapeType="1"/>
          </p:cNvSpPr>
          <p:nvPr/>
        </p:nvSpPr>
        <p:spPr bwMode="auto">
          <a:xfrm flipV="1">
            <a:off x="5410200" y="1752599"/>
            <a:ext cx="6096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0" name="Line 1103"/>
          <p:cNvSpPr>
            <a:spLocks noChangeShapeType="1"/>
          </p:cNvSpPr>
          <p:nvPr/>
        </p:nvSpPr>
        <p:spPr bwMode="auto">
          <a:xfrm>
            <a:off x="1524000" y="2895599"/>
            <a:ext cx="9144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1" name="Line 1104"/>
          <p:cNvSpPr>
            <a:spLocks noChangeShapeType="1"/>
          </p:cNvSpPr>
          <p:nvPr/>
        </p:nvSpPr>
        <p:spPr bwMode="auto">
          <a:xfrm flipV="1">
            <a:off x="2438400" y="2819399"/>
            <a:ext cx="68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2" name="Line 1105"/>
          <p:cNvSpPr>
            <a:spLocks noChangeShapeType="1"/>
          </p:cNvSpPr>
          <p:nvPr/>
        </p:nvSpPr>
        <p:spPr bwMode="auto">
          <a:xfrm>
            <a:off x="4191000" y="2971799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3" name="Line 1106"/>
          <p:cNvSpPr>
            <a:spLocks noChangeShapeType="1"/>
          </p:cNvSpPr>
          <p:nvPr/>
        </p:nvSpPr>
        <p:spPr bwMode="auto">
          <a:xfrm>
            <a:off x="4876800" y="2819399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4" name="Line 1107"/>
          <p:cNvSpPr>
            <a:spLocks noChangeShapeType="1"/>
          </p:cNvSpPr>
          <p:nvPr/>
        </p:nvSpPr>
        <p:spPr bwMode="auto">
          <a:xfrm flipV="1">
            <a:off x="5791200" y="3047999"/>
            <a:ext cx="9144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Finding the panoramas</a:t>
            </a:r>
          </a:p>
        </p:txBody>
      </p:sp>
      <p:grpSp>
        <p:nvGrpSpPr>
          <p:cNvPr id="33795" name="Group 3"/>
          <p:cNvGrpSpPr>
            <a:grpSpLocks noChangeAspect="1"/>
          </p:cNvGrpSpPr>
          <p:nvPr/>
        </p:nvGrpSpPr>
        <p:grpSpPr bwMode="auto">
          <a:xfrm>
            <a:off x="1143000" y="1295400"/>
            <a:ext cx="7010400" cy="1971675"/>
            <a:chOff x="9216" y="4176"/>
            <a:chExt cx="9216" cy="2592"/>
          </a:xfrm>
        </p:grpSpPr>
        <p:pic>
          <p:nvPicPr>
            <p:cNvPr id="33834" name="Picture 4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5" name="Picture 5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6" name="Picture 6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7" name="Picture 7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8" name="Picture 8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9" name="Picture 9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0" name="Picture 10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1" name="Picture 11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2" name="Picture 1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3" name="Picture 1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4" name="Picture 1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5" name="Picture 1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6" name="Picture 1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7" name="Picture 1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8" name="Picture 1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9" name="Picture 1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0" name="Picture 2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1" name="Picture 2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2" name="Picture 2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3" name="Picture 2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4" name="Picture 2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5" name="Picture 2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6" name="Picture 2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7" name="Picture 2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796" name="AutoShape 28"/>
          <p:cNvSpPr>
            <a:spLocks noChangeArrowheads="1"/>
          </p:cNvSpPr>
          <p:nvPr/>
        </p:nvSpPr>
        <p:spPr bwMode="auto">
          <a:xfrm>
            <a:off x="4298951" y="3369150"/>
            <a:ext cx="739775" cy="451485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33797" name="Picture 29" descr="C:\WINDOWS\Desktop\is2003\images\thumb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5943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30" descr="C:\WINDOWS\Desktop\is2003\images\thumb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58674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31" descr="C:\WINDOWS\Desktop\is2003\images\thumb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54102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32" descr="C:\WINDOWS\Desktop\is2003\images\thumb\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43200" y="5638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33" descr="C:\WINDOWS\Desktop\is2003\images\thumb\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76400" y="3733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34" descr="C:\WINDOWS\Desktop\is2003\images\thumb\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0" y="39624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35" descr="C:\WINDOWS\Desktop\is2003\images\thumb\1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7400" y="4572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36" descr="C:\WINDOWS\Desktop\is2003\images\thumb\1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24200" y="3733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37" descr="C:\WINDOWS\Desktop\is2003\images\thumb\1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24200" y="4495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6" name="Picture 38" descr="C:\WINDOWS\Desktop\is2003\images\thumb\1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81200" y="54864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7" name="Picture 39" descr="C:\WINDOWS\Desktop\is2003\images\thumb\19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477000" y="5943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8" name="Picture 40" descr="C:\WINDOWS\Desktop\is2003\images\thumb\20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010400" y="54864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9" name="Picture 41" descr="C:\WINDOWS\Desktop\is2003\images\thumb\21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248400" y="54864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0" name="Picture 42" descr="C:\WINDOWS\Desktop\is2003\images\thumb\22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239000" y="5943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1" name="Picture 43" descr="C:\WINDOWS\Desktop\is2003\images\thumb\16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638800" y="4419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2" name="Picture 44" descr="C:\WINDOWS\Desktop\is2003\images\thumb\17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410200" y="3733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3" name="Picture 45" descr="C:\WINDOWS\Desktop\is2003\images\thumb\18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876800" y="4191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4" name="Picture 46" descr="C:\WINDOWS\Desktop\is2003\images\thumb\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0" y="4953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5" name="Picture 47" descr="C:\WINDOWS\Desktop\is2003\images\thumb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4876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16" name="Line 48"/>
          <p:cNvSpPr>
            <a:spLocks noChangeShapeType="1"/>
          </p:cNvSpPr>
          <p:nvPr/>
        </p:nvSpPr>
        <p:spPr bwMode="auto">
          <a:xfrm flipH="1" flipV="1">
            <a:off x="3048000" y="5257800"/>
            <a:ext cx="152400" cy="612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17" name="Line 49"/>
          <p:cNvSpPr>
            <a:spLocks noChangeShapeType="1"/>
          </p:cNvSpPr>
          <p:nvPr/>
        </p:nvSpPr>
        <p:spPr bwMode="auto">
          <a:xfrm flipH="1" flipV="1">
            <a:off x="3581400" y="4038600"/>
            <a:ext cx="0" cy="765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18" name="Line 50"/>
          <p:cNvSpPr>
            <a:spLocks noChangeShapeType="1"/>
          </p:cNvSpPr>
          <p:nvPr/>
        </p:nvSpPr>
        <p:spPr bwMode="auto">
          <a:xfrm flipH="1" flipV="1">
            <a:off x="2133600" y="3962399"/>
            <a:ext cx="6096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19" name="Line 52"/>
          <p:cNvSpPr>
            <a:spLocks noChangeShapeType="1"/>
          </p:cNvSpPr>
          <p:nvPr/>
        </p:nvSpPr>
        <p:spPr bwMode="auto">
          <a:xfrm flipH="1" flipV="1">
            <a:off x="1981200" y="5410199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0" name="Line 54"/>
          <p:cNvSpPr>
            <a:spLocks noChangeShapeType="1"/>
          </p:cNvSpPr>
          <p:nvPr/>
        </p:nvSpPr>
        <p:spPr bwMode="auto">
          <a:xfrm flipH="1" flipV="1">
            <a:off x="4876800" y="5791199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1" name="Line 55"/>
          <p:cNvSpPr>
            <a:spLocks noChangeShapeType="1"/>
          </p:cNvSpPr>
          <p:nvPr/>
        </p:nvSpPr>
        <p:spPr bwMode="auto">
          <a:xfrm flipH="1" flipV="1">
            <a:off x="2667000" y="4724399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2" name="Line 56"/>
          <p:cNvSpPr>
            <a:spLocks noChangeShapeType="1"/>
          </p:cNvSpPr>
          <p:nvPr/>
        </p:nvSpPr>
        <p:spPr bwMode="auto">
          <a:xfrm flipH="1" flipV="1">
            <a:off x="2209800" y="4724399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3" name="Line 57"/>
          <p:cNvSpPr>
            <a:spLocks noChangeShapeType="1"/>
          </p:cNvSpPr>
          <p:nvPr/>
        </p:nvSpPr>
        <p:spPr bwMode="auto">
          <a:xfrm flipH="1">
            <a:off x="2895600" y="4114799"/>
            <a:ext cx="4572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4" name="Line 58"/>
          <p:cNvSpPr>
            <a:spLocks noChangeShapeType="1"/>
          </p:cNvSpPr>
          <p:nvPr/>
        </p:nvSpPr>
        <p:spPr bwMode="auto">
          <a:xfrm flipH="1" flipV="1">
            <a:off x="2667000" y="4876799"/>
            <a:ext cx="0" cy="914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5" name="Line 59"/>
          <p:cNvSpPr>
            <a:spLocks noChangeShapeType="1"/>
          </p:cNvSpPr>
          <p:nvPr/>
        </p:nvSpPr>
        <p:spPr bwMode="auto">
          <a:xfrm flipH="1" flipV="1">
            <a:off x="7543800" y="5714999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6" name="Line 60"/>
          <p:cNvSpPr>
            <a:spLocks noChangeShapeType="1"/>
          </p:cNvSpPr>
          <p:nvPr/>
        </p:nvSpPr>
        <p:spPr bwMode="auto">
          <a:xfrm flipH="1" flipV="1">
            <a:off x="5257800" y="4724399"/>
            <a:ext cx="838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7" name="Line 61"/>
          <p:cNvSpPr>
            <a:spLocks noChangeShapeType="1"/>
          </p:cNvSpPr>
          <p:nvPr/>
        </p:nvSpPr>
        <p:spPr bwMode="auto">
          <a:xfrm flipV="1">
            <a:off x="5410200" y="3962399"/>
            <a:ext cx="381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8" name="Line 62"/>
          <p:cNvSpPr>
            <a:spLocks noChangeShapeType="1"/>
          </p:cNvSpPr>
          <p:nvPr/>
        </p:nvSpPr>
        <p:spPr bwMode="auto">
          <a:xfrm flipH="1" flipV="1">
            <a:off x="6096000" y="4114799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9" name="Line 63"/>
          <p:cNvSpPr>
            <a:spLocks noChangeShapeType="1"/>
          </p:cNvSpPr>
          <p:nvPr/>
        </p:nvSpPr>
        <p:spPr bwMode="auto">
          <a:xfrm flipH="1" flipV="1">
            <a:off x="4953000" y="6400799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0" name="Line 64"/>
          <p:cNvSpPr>
            <a:spLocks noChangeShapeType="1"/>
          </p:cNvSpPr>
          <p:nvPr/>
        </p:nvSpPr>
        <p:spPr bwMode="auto">
          <a:xfrm flipH="1" flipV="1">
            <a:off x="5410200" y="5791199"/>
            <a:ext cx="762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1" name="Line 65"/>
          <p:cNvSpPr>
            <a:spLocks noChangeShapeType="1"/>
          </p:cNvSpPr>
          <p:nvPr/>
        </p:nvSpPr>
        <p:spPr bwMode="auto">
          <a:xfrm flipV="1">
            <a:off x="6781800" y="5714999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2" name="Line 66"/>
          <p:cNvSpPr>
            <a:spLocks noChangeShapeType="1"/>
          </p:cNvSpPr>
          <p:nvPr/>
        </p:nvSpPr>
        <p:spPr bwMode="auto">
          <a:xfrm flipV="1">
            <a:off x="7010400" y="6400799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3" name="Line 67"/>
          <p:cNvSpPr>
            <a:spLocks noChangeShapeType="1"/>
          </p:cNvSpPr>
          <p:nvPr/>
        </p:nvSpPr>
        <p:spPr bwMode="auto">
          <a:xfrm flipH="1" flipV="1">
            <a:off x="6781800" y="5867399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Finding the panoramas</a:t>
            </a:r>
          </a:p>
        </p:txBody>
      </p:sp>
      <p:grpSp>
        <p:nvGrpSpPr>
          <p:cNvPr id="34819" name="Group 1028"/>
          <p:cNvGrpSpPr>
            <a:grpSpLocks noChangeAspect="1"/>
          </p:cNvGrpSpPr>
          <p:nvPr/>
        </p:nvGrpSpPr>
        <p:grpSpPr bwMode="auto">
          <a:xfrm>
            <a:off x="1766889" y="3633787"/>
            <a:ext cx="5959475" cy="3022600"/>
            <a:chOff x="9504" y="5904"/>
            <a:chExt cx="8160" cy="4137"/>
          </a:xfrm>
        </p:grpSpPr>
        <p:pic>
          <p:nvPicPr>
            <p:cNvPr id="34846" name="Picture 1029" descr="C:\WINDOWS\Desktop\is2003\images\rohr2Large.jpg"/>
            <p:cNvPicPr preferRelativeResize="0"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16" y="5904"/>
              <a:ext cx="3840" cy="2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7" name="Picture 1030" descr="C:\WINDOWS\Desktop\is2003\images\rohr1Large.jpg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504" y="5904"/>
              <a:ext cx="3241" cy="4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8" name="Picture 1031" descr="C:\WINDOWS\Desktop\is2003\images\rohr3Large.jpg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816" y="8256"/>
              <a:ext cx="2496" cy="1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9" name="Picture 1032" descr="C:\WINDOWS\Desktop\is2003\images\rohr4Large.jpg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408" y="8256"/>
              <a:ext cx="2256" cy="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4820" name="Group 1033"/>
          <p:cNvGrpSpPr>
            <a:grpSpLocks noChangeAspect="1"/>
          </p:cNvGrpSpPr>
          <p:nvPr/>
        </p:nvGrpSpPr>
        <p:grpSpPr bwMode="auto">
          <a:xfrm>
            <a:off x="1143000" y="1295400"/>
            <a:ext cx="7010400" cy="1971675"/>
            <a:chOff x="9216" y="4176"/>
            <a:chExt cx="9216" cy="2592"/>
          </a:xfrm>
        </p:grpSpPr>
        <p:pic>
          <p:nvPicPr>
            <p:cNvPr id="34822" name="Picture 1034" descr="C:\WINDOWS\Desktop\is2003\images\thumb\0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3" name="Picture 1035" descr="C:\WINDOWS\Desktop\is2003\images\thumb\1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4" name="Picture 1036" descr="C:\WINDOWS\Desktop\is2003\images\thumb\2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5" name="Picture 1037" descr="C:\WINDOWS\Desktop\is2003\images\thumb\4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6" name="Picture 1038" descr="C:\WINDOWS\Desktop\is2003\images\thumb\5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7" name="Picture 1039" descr="C:\WINDOWS\Desktop\is2003\images\thumb\6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8" name="Picture 1040" descr="C:\WINDOWS\Desktop\is2003\images\thumb\7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9" name="Picture 1041" descr="C:\WINDOWS\Desktop\is2003\images\thumb\8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0" name="Picture 104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1" name="Picture 104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2" name="Picture 104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3" name="Picture 104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4" name="Picture 104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5" name="Picture 104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6" name="Picture 104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7" name="Picture 104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8" name="Picture 105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9" name="Picture 105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0" name="Picture 105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1" name="Picture 105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2" name="Picture 105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3" name="Picture 105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4" name="Picture 105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5" name="Picture 105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821" name="AutoShape 1058"/>
          <p:cNvSpPr>
            <a:spLocks noChangeArrowheads="1"/>
          </p:cNvSpPr>
          <p:nvPr/>
        </p:nvSpPr>
        <p:spPr bwMode="auto">
          <a:xfrm>
            <a:off x="4298951" y="3369150"/>
            <a:ext cx="739775" cy="451485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Today: Image Stitching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5135563"/>
          </a:xfrm>
        </p:spPr>
        <p:txBody>
          <a:bodyPr/>
          <a:lstStyle/>
          <a:p>
            <a:r>
              <a:rPr lang="en-US"/>
              <a:t>Combine two or more overlapping images to make one larger image</a:t>
            </a:r>
          </a:p>
        </p:txBody>
      </p:sp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3581400" y="3352800"/>
            <a:ext cx="1531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Add example</a:t>
            </a:r>
          </a:p>
        </p:txBody>
      </p:sp>
      <p:grpSp>
        <p:nvGrpSpPr>
          <p:cNvPr id="16389" name="Group 24"/>
          <p:cNvGrpSpPr>
            <a:grpSpLocks/>
          </p:cNvGrpSpPr>
          <p:nvPr/>
        </p:nvGrpSpPr>
        <p:grpSpPr bwMode="auto">
          <a:xfrm>
            <a:off x="3028950" y="2254250"/>
            <a:ext cx="5797550" cy="1022350"/>
            <a:chOff x="2012" y="1200"/>
            <a:chExt cx="3652" cy="644"/>
          </a:xfrm>
        </p:grpSpPr>
        <p:pic>
          <p:nvPicPr>
            <p:cNvPr id="16392" name="Picture 17" descr="small-P101003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3" name="Picture 18" descr="small-P101003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4" name="Picture 19" descr="small-P10100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5" name="Picture 20" descr="small-P101003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6" name="Picture 21" descr="small-P101003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7" name="Picture 22" descr="small-P101003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8" name="Picture 23" descr="small-P101003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</p:grpSp>
      <p:pic>
        <p:nvPicPr>
          <p:cNvPr id="16390" name="Picture 25" descr="small-emlak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429000"/>
            <a:ext cx="9144000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6391" name="TextBox 13"/>
          <p:cNvSpPr txBox="1">
            <a:spLocks noChangeArrowheads="1"/>
          </p:cNvSpPr>
          <p:nvPr/>
        </p:nvSpPr>
        <p:spPr bwMode="auto">
          <a:xfrm>
            <a:off x="6249988" y="6488114"/>
            <a:ext cx="2894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Slide credit: </a:t>
            </a:r>
            <a:r>
              <a:rPr lang="en-US">
                <a:hlinkClick r:id="rId10"/>
              </a:rPr>
              <a:t>Vaibhav Vaish</a:t>
            </a:r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/>
              <a:t>Find connected components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/>
              <a:t>For each connected component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/>
              <a:t>Perform bundle adjustment to solve for rotation (</a:t>
            </a:r>
            <a:r>
              <a:rPr lang="el-GR" dirty="0">
                <a:latin typeface="Arial"/>
                <a:cs typeface="Arial"/>
              </a:rPr>
              <a:t>θ</a:t>
            </a:r>
            <a:r>
              <a:rPr lang="en-US" baseline="-25000" dirty="0">
                <a:latin typeface="Arial"/>
                <a:cs typeface="Arial"/>
              </a:rPr>
              <a:t>1</a:t>
            </a:r>
            <a:r>
              <a:rPr lang="en-US" dirty="0">
                <a:latin typeface="Arial"/>
                <a:cs typeface="Arial"/>
              </a:rPr>
              <a:t>,</a:t>
            </a:r>
            <a:r>
              <a:rPr lang="el-GR" dirty="0">
                <a:latin typeface="Arial"/>
                <a:cs typeface="Arial"/>
              </a:rPr>
              <a:t> θ</a:t>
            </a:r>
            <a:r>
              <a:rPr lang="en-US" baseline="-25000" dirty="0">
                <a:latin typeface="Arial"/>
                <a:cs typeface="Arial"/>
              </a:rPr>
              <a:t>2</a:t>
            </a:r>
            <a:r>
              <a:rPr lang="en-US" dirty="0">
                <a:latin typeface="Arial"/>
                <a:cs typeface="Arial"/>
              </a:rPr>
              <a:t>,</a:t>
            </a:r>
            <a:r>
              <a:rPr lang="el-GR" dirty="0">
                <a:latin typeface="Arial"/>
                <a:cs typeface="Arial"/>
              </a:rPr>
              <a:t> θ</a:t>
            </a:r>
            <a:r>
              <a:rPr lang="en-US" baseline="-25000" dirty="0">
                <a:latin typeface="Arial"/>
                <a:cs typeface="Arial"/>
              </a:rPr>
              <a:t>3</a:t>
            </a:r>
            <a:r>
              <a:rPr lang="en-US" dirty="0"/>
              <a:t>) and focal length </a:t>
            </a:r>
            <a:r>
              <a:rPr lang="en-US" i="1" dirty="0"/>
              <a:t>f</a:t>
            </a:r>
            <a:r>
              <a:rPr lang="en-US" dirty="0"/>
              <a:t>  of all cameras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/>
              <a:t>Project to a surface (plane, cylinder, or sphere)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/>
              <a:t>Render with multiband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12" descr="txp_fig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676400"/>
            <a:ext cx="30480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Bundle adjustment for stitching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382000" cy="5135563"/>
          </a:xfrm>
        </p:spPr>
        <p:txBody>
          <a:bodyPr/>
          <a:lstStyle/>
          <a:p>
            <a:r>
              <a:rPr lang="en-US" dirty="0"/>
              <a:t>Non-linear minimization of re-projection error</a:t>
            </a:r>
          </a:p>
          <a:p>
            <a:endParaRPr lang="en-US" dirty="0"/>
          </a:p>
          <a:p>
            <a:r>
              <a:rPr lang="en-US" sz="2400" dirty="0"/>
              <a:t> 		where</a:t>
            </a:r>
            <a:r>
              <a:rPr lang="en-US" dirty="0"/>
              <a:t> 	  </a:t>
            </a:r>
            <a:r>
              <a:rPr lang="en-US" b="1" dirty="0"/>
              <a:t>H</a:t>
            </a:r>
            <a:r>
              <a:rPr lang="en-US" dirty="0"/>
              <a:t> = </a:t>
            </a:r>
            <a:r>
              <a:rPr lang="en-US" b="1" dirty="0"/>
              <a:t>K</a:t>
            </a:r>
            <a:r>
              <a:rPr lang="en-US" dirty="0"/>
              <a:t>’ </a:t>
            </a:r>
            <a:r>
              <a:rPr lang="en-US" b="1" dirty="0"/>
              <a:t>R</a:t>
            </a:r>
            <a:r>
              <a:rPr lang="en-US" dirty="0"/>
              <a:t>’ </a:t>
            </a:r>
            <a:r>
              <a:rPr lang="en-US" b="1" dirty="0"/>
              <a:t>R</a:t>
            </a:r>
            <a:r>
              <a:rPr lang="en-US" baseline="30000" dirty="0"/>
              <a:t>-1</a:t>
            </a:r>
            <a:r>
              <a:rPr lang="en-US" dirty="0"/>
              <a:t> </a:t>
            </a:r>
            <a:r>
              <a:rPr lang="en-US" b="1" dirty="0"/>
              <a:t>K</a:t>
            </a:r>
            <a:r>
              <a:rPr lang="en-US" baseline="30000" dirty="0"/>
              <a:t>-1</a:t>
            </a:r>
          </a:p>
          <a:p>
            <a:endParaRPr lang="en-US" baseline="30000" dirty="0"/>
          </a:p>
          <a:p>
            <a:endParaRPr lang="en-US" baseline="30000" dirty="0"/>
          </a:p>
          <a:p>
            <a:endParaRPr lang="en-US" baseline="30000" dirty="0"/>
          </a:p>
          <a:p>
            <a:r>
              <a:rPr lang="en-US" dirty="0"/>
              <a:t>Solve non-linear least squares (</a:t>
            </a:r>
            <a:r>
              <a:rPr lang="en-US" dirty="0" err="1"/>
              <a:t>Levenberg</a:t>
            </a:r>
            <a:r>
              <a:rPr lang="en-US" dirty="0"/>
              <a:t>-Marquardt algorithm)</a:t>
            </a:r>
          </a:p>
          <a:p>
            <a:pPr lvl="1"/>
            <a:r>
              <a:rPr lang="en-US" baseline="30000" dirty="0"/>
              <a:t> </a:t>
            </a:r>
            <a:r>
              <a:rPr lang="en-US" dirty="0"/>
              <a:t>See paper for details</a:t>
            </a:r>
            <a:endParaRPr lang="en-US" baseline="30000" dirty="0"/>
          </a:p>
        </p:txBody>
      </p:sp>
      <p:graphicFrame>
        <p:nvGraphicFramePr>
          <p:cNvPr id="1638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002762"/>
              </p:ext>
            </p:extLst>
          </p:nvPr>
        </p:nvGraphicFramePr>
        <p:xfrm>
          <a:off x="1371600" y="2971801"/>
          <a:ext cx="269875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14320" imgH="457200" progId="Equation.3">
                  <p:embed/>
                </p:oleObj>
              </mc:Choice>
              <mc:Fallback>
                <p:oleObj name="Equation" r:id="rId5" imgW="1714320" imgH="457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971801"/>
                        <a:ext cx="2698750" cy="72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869757"/>
              </p:ext>
            </p:extLst>
          </p:nvPr>
        </p:nvGraphicFramePr>
        <p:xfrm>
          <a:off x="990600" y="2209800"/>
          <a:ext cx="1447800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20560" imgH="164880" progId="Equation.3">
                  <p:embed/>
                </p:oleObj>
              </mc:Choice>
              <mc:Fallback>
                <p:oleObj name="Equation" r:id="rId7" imgW="520560" imgH="1648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209800"/>
                        <a:ext cx="1447800" cy="458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7" name="Picture 15" descr="txp_fig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0400" y="2590801"/>
            <a:ext cx="12017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Bundle Adjustment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8482012" cy="5135563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/>
              <a:t>	New images initialized with rotation, focal length of the best matching image</a:t>
            </a:r>
          </a:p>
        </p:txBody>
      </p:sp>
      <p:pic>
        <p:nvPicPr>
          <p:cNvPr id="36868" name="Picture 5" descr="C:\WINDOWS\Desktop\iccv2003\greenAll\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6" descr="C:\WINDOWS\Desktop\iccv2003\greenAll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1" name="Picture 7" descr="C:\WINDOWS\Desktop\iccv2003\greenAll\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Picture 8" descr="C:\WINDOWS\Desktop\iccv2003\greenAll\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3" name="Picture 9" descr="C:\WINDOWS\Desktop\iccv2003\greenAll\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4" name="Picture 10" descr="C:\WINDOWS\Desktop\iccv2003\greenAll\0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5" name="Picture 11" descr="C:\WINDOWS\Desktop\iccv2003\greenAll\00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6" name="Picture 12" descr="C:\WINDOWS\Desktop\iccv2003\greenAll\00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7" name="Picture 13" descr="C:\WINDOWS\Desktop\iccv2003\greenAll\00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8" name="Picture 14" descr="C:\WINDOWS\Desktop\iccv2003\greenAll\00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9" name="Picture 15" descr="C:\WINDOWS\Desktop\iccv2003\greenAll\01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0" name="Picture 16" descr="C:\WINDOWS\Desktop\iccv2003\greenAll\01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1" name="Picture 17" descr="C:\WINDOWS\Desktop\iccv2003\greenAll\01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2" name="Picture 18" descr="C:\WINDOWS\Desktop\iccv2003\greenAll\013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3" name="Picture 19" descr="C:\WINDOWS\Desktop\iccv2003\greenAll\014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4" name="Picture 20" descr="C:\WINDOWS\Desktop\iccv2003\greenAll\015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5" name="Picture 21" descr="C:\WINDOWS\Desktop\iccv2003\greenAll\016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6" name="Picture 22" descr="C:\WINDOWS\Desktop\iccv2003\greenAll\017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8" name="Picture 24" descr="C:\mbrown\iccv2003\images\all\018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9" name="Picture 25" descr="C:\mbrown\iccv2003\images\all\019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0" name="Picture 26" descr="C:\mbrown\iccv2003\images\all\020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1" name="Picture 27" descr="C:\mbrown\iccv2003\images\all\021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2" name="Picture 28" descr="C:\mbrown\iccv2003\images\all\022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3" name="Picture 29" descr="C:\mbrown\iccv2003\images\all\023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4" name="Picture 30" descr="C:\mbrown\iccv2003\images\all\024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5" name="Picture 31" descr="C:\mbrown\iccv2003\images\all\025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6" name="Picture 32" descr="C:\mbrown\iccv2003\images\all\026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7" name="Picture 33" descr="C:\mbrown\iccv2003\images\all\027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8" name="Picture 34" descr="C:\mbrown\iccv2003\images\all\028.jp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9" name="Picture 35" descr="C:\mbrown\iccv2003\images\all\029.jp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0" name="Picture 36" descr="C:\mbrown\iccv2003\images\all\030.jp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1" name="Picture 37" descr="C:\mbrown\iccv2003\images\all\031.jp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2" name="Picture 38" descr="C:\mbrown\iccv2003\images\all\032.jp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3" name="Picture 39" descr="C:\mbrown\iccv2003\images\all\033.jp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4" name="Picture 40" descr="C:\mbrown\iccv2003\images\all\034.jpg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5" name="Picture 41" descr="C:\mbrown\iccv2003\images\all\035.jpg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6" name="Picture 42" descr="C:\mbrown\iccv2003\images\all\036.jpg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4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1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8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9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6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3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7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4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1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8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2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9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6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3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7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4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1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8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2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9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36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43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Bundle Adjustment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/>
              <a:t>	New images initialized with rotation, focal length of the best matching image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37892" name="Picture 22" descr="C:\WINDOWS\Desktop\iccv2003\greenAll\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14" y="31877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 to make it look good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Choosing seams</a:t>
            </a:r>
          </a:p>
          <a:p>
            <a:r>
              <a:rPr lang="en-US" dirty="0"/>
              <a:t>Blending</a:t>
            </a:r>
          </a:p>
          <a:p>
            <a:endParaRPr lang="en-US" dirty="0"/>
          </a:p>
        </p:txBody>
      </p:sp>
      <p:pic>
        <p:nvPicPr>
          <p:cNvPr id="4" name="Picture 22" descr="C:\WINDOWS\Desktop\iccv2003\greenAll\2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0241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seams</a:t>
            </a:r>
          </a:p>
        </p:txBody>
      </p:sp>
      <p:sp>
        <p:nvSpPr>
          <p:cNvPr id="4" name="Rectangle 3"/>
          <p:cNvSpPr/>
          <p:nvPr/>
        </p:nvSpPr>
        <p:spPr>
          <a:xfrm>
            <a:off x="2529115" y="3317093"/>
            <a:ext cx="3048000" cy="2209800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apezoid 5"/>
          <p:cNvSpPr/>
          <p:nvPr/>
        </p:nvSpPr>
        <p:spPr>
          <a:xfrm rot="16200000">
            <a:off x="4141443" y="2819466"/>
            <a:ext cx="3352931" cy="3352800"/>
          </a:xfrm>
          <a:prstGeom prst="trapezoid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29116" y="5755493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82116" y="5151989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2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624615" y="2408920"/>
            <a:ext cx="76200" cy="40261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23826" y="423732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83818" y="43112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x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823827" y="2819400"/>
            <a:ext cx="80078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23827" y="240892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im1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882589" y="2814222"/>
            <a:ext cx="475906" cy="51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883709" y="239856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im2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624115" y="1260955"/>
            <a:ext cx="8229600" cy="5135563"/>
          </a:xfrm>
        </p:spPr>
        <p:txBody>
          <a:bodyPr/>
          <a:lstStyle/>
          <a:p>
            <a:r>
              <a:rPr lang="en-US" dirty="0"/>
              <a:t>Easy method</a:t>
            </a:r>
          </a:p>
          <a:p>
            <a:pPr lvl="1"/>
            <a:r>
              <a:rPr lang="en-US" dirty="0"/>
              <a:t>Assign each pixel to image with nearest center</a:t>
            </a:r>
          </a:p>
        </p:txBody>
      </p:sp>
    </p:spTree>
    <p:extLst>
      <p:ext uri="{BB962C8B-B14F-4D97-AF65-F5344CB8AC3E}">
        <p14:creationId xmlns:p14="http://schemas.microsoft.com/office/powerpoint/2010/main" val="37450089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seams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Easy method</a:t>
            </a:r>
          </a:p>
          <a:p>
            <a:pPr lvl="1"/>
            <a:r>
              <a:rPr lang="en-US" sz="2400" dirty="0"/>
              <a:t>Assign each pixel to image with nearest center</a:t>
            </a:r>
          </a:p>
          <a:p>
            <a:pPr lvl="1"/>
            <a:r>
              <a:rPr lang="en-US" sz="2400" dirty="0"/>
              <a:t>Create a mask: </a:t>
            </a:r>
          </a:p>
          <a:p>
            <a:pPr lvl="2"/>
            <a:r>
              <a:rPr lang="en-US" sz="2000" dirty="0">
                <a:latin typeface="Courier New" pitchFamily="49" charset="0"/>
                <a:cs typeface="Courier New" pitchFamily="49" charset="0"/>
              </a:rPr>
              <a:t>mask(y, x) = 1 </a:t>
            </a:r>
            <a:r>
              <a:rPr lang="en-US" sz="2000" dirty="0" err="1"/>
              <a:t>iff</a:t>
            </a:r>
            <a:r>
              <a:rPr lang="en-US" sz="2000" dirty="0"/>
              <a:t> pixel should come from im1</a:t>
            </a:r>
          </a:p>
          <a:p>
            <a:pPr lvl="1"/>
            <a:r>
              <a:rPr lang="en-US" sz="2400" dirty="0"/>
              <a:t>Smooth boundaries (called “feathering”): </a:t>
            </a:r>
            <a:endParaRPr lang="en-US" sz="2400" dirty="0">
              <a:latin typeface="Courier New" pitchFamily="49" charset="0"/>
              <a:cs typeface="Courier New" pitchFamily="49" charset="0"/>
            </a:endParaRPr>
          </a:p>
          <a:p>
            <a:pPr lvl="2"/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mask_sm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(mask,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gausfil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);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</a:t>
            </a:r>
            <a:endParaRPr lang="en-US" dirty="0"/>
          </a:p>
          <a:p>
            <a:pPr lvl="1"/>
            <a:r>
              <a:rPr lang="en-US" sz="2400" dirty="0"/>
              <a:t>Composite</a:t>
            </a:r>
          </a:p>
          <a:p>
            <a:pPr lvl="2"/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imblend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= im1_c.*mask + im2_c.*(1-mask); </a:t>
            </a:r>
            <a:endParaRPr lang="en-US" sz="1800" dirty="0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2971800" y="4394431"/>
            <a:ext cx="3813534" cy="2430912"/>
            <a:chOff x="2362200" y="2128210"/>
            <a:chExt cx="6332330" cy="4036502"/>
          </a:xfrm>
        </p:grpSpPr>
        <p:sp>
          <p:nvSpPr>
            <p:cNvPr id="4" name="Rectangle 3"/>
            <p:cNvSpPr/>
            <p:nvPr/>
          </p:nvSpPr>
          <p:spPr>
            <a:xfrm>
              <a:off x="2362200" y="3046739"/>
              <a:ext cx="3048000" cy="2209800"/>
            </a:xfrm>
            <a:prstGeom prst="rect">
              <a:avLst/>
            </a:prstGeom>
            <a:noFill/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Trapezoid 5"/>
            <p:cNvSpPr/>
            <p:nvPr/>
          </p:nvSpPr>
          <p:spPr>
            <a:xfrm rot="16200000">
              <a:off x="3974527" y="2549112"/>
              <a:ext cx="3352931" cy="3352800"/>
            </a:xfrm>
            <a:prstGeom prst="trapezoid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62200" y="5485139"/>
              <a:ext cx="1379330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Image 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15200" y="4881636"/>
              <a:ext cx="1379330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Image 2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>
              <a:off x="4457700" y="2138566"/>
              <a:ext cx="76200" cy="402614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656911" y="3966974"/>
              <a:ext cx="471665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x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16903" y="4040846"/>
              <a:ext cx="471665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</a:rPr>
                <a:t>x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3656911" y="2549046"/>
              <a:ext cx="80078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656911" y="2138566"/>
              <a:ext cx="785753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im1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4715674" y="2543868"/>
              <a:ext cx="475906" cy="517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716793" y="2128210"/>
              <a:ext cx="785753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im2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82636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seams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305800" cy="5135563"/>
          </a:xfrm>
        </p:spPr>
        <p:txBody>
          <a:bodyPr/>
          <a:lstStyle/>
          <a:p>
            <a:r>
              <a:rPr lang="en-US" dirty="0"/>
              <a:t>Better method: dynamic program to find seam along well-matched regions</a:t>
            </a:r>
          </a:p>
        </p:txBody>
      </p:sp>
      <p:pic>
        <p:nvPicPr>
          <p:cNvPr id="7172" name="Picture 4" descr="File:Rochester 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18657"/>
            <a:ext cx="76200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200" y="6582880"/>
            <a:ext cx="5009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Illustration: </a:t>
            </a:r>
            <a:r>
              <a:rPr lang="en-US" sz="1400" dirty="0">
                <a:hlinkClick r:id="rId3"/>
              </a:rPr>
              <a:t>http://en.wikipedia.org/wiki/File:Rochester_NY.jpg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565909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 compensation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0314" y="1138238"/>
            <a:ext cx="8229600" cy="18081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Simple gain adjustment</a:t>
            </a:r>
          </a:p>
          <a:p>
            <a:pPr lvl="1"/>
            <a:r>
              <a:rPr lang="en-US" dirty="0"/>
              <a:t>Compute average RGB intensity of each image in overlapping region</a:t>
            </a:r>
          </a:p>
          <a:p>
            <a:pPr lvl="1"/>
            <a:r>
              <a:rPr lang="en-US" dirty="0"/>
              <a:t>Normalize intensities by ratio of averages</a:t>
            </a:r>
          </a:p>
          <a:p>
            <a:pPr lvl="1"/>
            <a:endParaRPr lang="en-US" dirty="0"/>
          </a:p>
        </p:txBody>
      </p:sp>
      <p:pic>
        <p:nvPicPr>
          <p:cNvPr id="36867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1" r="1878" b="23344"/>
          <a:stretch>
            <a:fillRect/>
          </a:stretch>
        </p:blipFill>
        <p:spPr bwMode="auto">
          <a:xfrm>
            <a:off x="471714" y="2946400"/>
            <a:ext cx="47244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8" r="1552" b="23427"/>
          <a:stretch>
            <a:fillRect/>
          </a:stretch>
        </p:blipFill>
        <p:spPr bwMode="auto">
          <a:xfrm>
            <a:off x="471714" y="5119687"/>
            <a:ext cx="48768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7" t="22301" r="57269" b="23344"/>
          <a:stretch>
            <a:fillRect/>
          </a:stretch>
        </p:blipFill>
        <p:spPr bwMode="auto">
          <a:xfrm>
            <a:off x="5881914" y="3138487"/>
            <a:ext cx="1447800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9" t="22028" r="58469" b="23427"/>
          <a:stretch>
            <a:fillRect/>
          </a:stretch>
        </p:blipFill>
        <p:spPr bwMode="auto">
          <a:xfrm>
            <a:off x="7755164" y="3138486"/>
            <a:ext cx="14033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7386864" y="4814886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605314" y="4698999"/>
            <a:ext cx="381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528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/>
              <a:t>Multi-band (aka Laplacian Pyramid) Blending 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Burt &amp; Adelson 1983</a:t>
            </a:r>
          </a:p>
          <a:p>
            <a:pPr lvl="1" eaLnBrk="1" hangingPunct="1"/>
            <a:r>
              <a:rPr lang="en-US"/>
              <a:t>Blend frequency bands over range </a:t>
            </a:r>
            <a:r>
              <a:rPr lang="en-US">
                <a:latin typeface="cmsy10" pitchFamily="34" charset="0"/>
                <a:sym typeface="Symbol" pitchFamily="18" charset="2"/>
              </a:rPr>
              <a:t></a:t>
            </a:r>
            <a:r>
              <a:rPr lang="en-US"/>
              <a:t> </a:t>
            </a:r>
            <a:r>
              <a:rPr lang="en-US">
                <a:latin typeface="Symbol" pitchFamily="18" charset="2"/>
              </a:rPr>
              <a:t>l</a:t>
            </a:r>
          </a:p>
        </p:txBody>
      </p:sp>
      <p:pic>
        <p:nvPicPr>
          <p:cNvPr id="50180" name="Picture 5" descr="C:\WINDOWS\Desktop\iccv2003\green\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29718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C:\WINDOWS\Desktop\iccv2003\green\pa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29718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8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Views from rotating camera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87486" y="4267199"/>
            <a:ext cx="2667000" cy="1524000"/>
            <a:chOff x="2064" y="2736"/>
            <a:chExt cx="1680" cy="960"/>
          </a:xfrm>
        </p:grpSpPr>
        <p:grpSp>
          <p:nvGrpSpPr>
            <p:cNvPr id="18466" name="Group 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18468" name="Line 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9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67" name="Line 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437" name="Group 8"/>
          <p:cNvGrpSpPr>
            <a:grpSpLocks/>
          </p:cNvGrpSpPr>
          <p:nvPr/>
        </p:nvGrpSpPr>
        <p:grpSpPr bwMode="auto">
          <a:xfrm>
            <a:off x="87086" y="4267199"/>
            <a:ext cx="9067800" cy="1524000"/>
            <a:chOff x="48" y="2736"/>
            <a:chExt cx="5712" cy="960"/>
          </a:xfrm>
        </p:grpSpPr>
        <p:grpSp>
          <p:nvGrpSpPr>
            <p:cNvPr id="18462" name="Group 9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18464" name="Line 1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5" name="Line 1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63" name="Line 12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 rot="1825181">
            <a:off x="3678011" y="4362449"/>
            <a:ext cx="2667000" cy="1524000"/>
            <a:chOff x="2064" y="2736"/>
            <a:chExt cx="1680" cy="960"/>
          </a:xfrm>
        </p:grpSpPr>
        <p:grpSp>
          <p:nvGrpSpPr>
            <p:cNvPr id="18458" name="Group 1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18460" name="Line 1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1" name="Line 1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59" name="Line 1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9" name="Text Box 21"/>
          <p:cNvSpPr txBox="1">
            <a:spLocks noChangeArrowheads="1"/>
          </p:cNvSpPr>
          <p:nvPr/>
        </p:nvSpPr>
        <p:spPr bwMode="auto">
          <a:xfrm>
            <a:off x="2906486" y="6096000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Camera Center</a:t>
            </a:r>
          </a:p>
        </p:txBody>
      </p:sp>
      <p:sp>
        <p:nvSpPr>
          <p:cNvPr id="18440" name="Line 22"/>
          <p:cNvSpPr>
            <a:spLocks noChangeShapeType="1"/>
          </p:cNvSpPr>
          <p:nvPr/>
        </p:nvSpPr>
        <p:spPr bwMode="auto">
          <a:xfrm flipV="1">
            <a:off x="4354286" y="5867399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620987" y="4214812"/>
            <a:ext cx="2862263" cy="1566862"/>
            <a:chOff x="2904" y="2703"/>
            <a:chExt cx="1803" cy="987"/>
          </a:xfrm>
        </p:grpSpPr>
        <p:sp>
          <p:nvSpPr>
            <p:cNvPr id="18455" name="Line 19"/>
            <p:cNvSpPr>
              <a:spLocks noChangeShapeType="1"/>
            </p:cNvSpPr>
            <p:nvPr/>
          </p:nvSpPr>
          <p:spPr bwMode="auto">
            <a:xfrm flipH="1">
              <a:off x="2904" y="2736"/>
              <a:ext cx="1752" cy="9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6" name="Oval 20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7" name="Oval 32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4611461" y="4210049"/>
            <a:ext cx="947738" cy="1581150"/>
            <a:chOff x="2898" y="2700"/>
            <a:chExt cx="597" cy="996"/>
          </a:xfrm>
        </p:grpSpPr>
        <p:sp>
          <p:nvSpPr>
            <p:cNvPr id="18452" name="Line 24"/>
            <p:cNvSpPr>
              <a:spLocks noChangeShapeType="1"/>
            </p:cNvSpPr>
            <p:nvPr/>
          </p:nvSpPr>
          <p:spPr bwMode="auto">
            <a:xfrm flipV="1">
              <a:off x="2898" y="2736"/>
              <a:ext cx="55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3" name="Oval 2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4" name="Oval 33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73128" name="Picture 40" descr="small-P101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887" y="16002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3129" name="Picture 41" descr="small-P101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6287" y="16002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3138" name="Oval 50"/>
          <p:cNvSpPr>
            <a:spLocks noChangeAspect="1" noChangeArrowheads="1"/>
          </p:cNvSpPr>
          <p:nvPr/>
        </p:nvSpPr>
        <p:spPr bwMode="auto">
          <a:xfrm>
            <a:off x="7554686" y="1943099"/>
            <a:ext cx="109538" cy="1095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3135086" y="2762249"/>
            <a:ext cx="2547938" cy="209550"/>
            <a:chOff x="1968" y="1788"/>
            <a:chExt cx="1605" cy="132"/>
          </a:xfrm>
        </p:grpSpPr>
        <p:sp>
          <p:nvSpPr>
            <p:cNvPr id="18450" name="Oval 51"/>
            <p:cNvSpPr>
              <a:spLocks noChangeAspect="1" noChangeArrowheads="1"/>
            </p:cNvSpPr>
            <p:nvPr/>
          </p:nvSpPr>
          <p:spPr bwMode="auto">
            <a:xfrm>
              <a:off x="1968" y="1851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1" name="Oval 52"/>
            <p:cNvSpPr>
              <a:spLocks noChangeAspect="1" noChangeArrowheads="1"/>
            </p:cNvSpPr>
            <p:nvPr/>
          </p:nvSpPr>
          <p:spPr bwMode="auto">
            <a:xfrm>
              <a:off x="3504" y="178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5497286" y="4343400"/>
            <a:ext cx="1885950" cy="581025"/>
            <a:chOff x="3456" y="2784"/>
            <a:chExt cx="1188" cy="366"/>
          </a:xfrm>
        </p:grpSpPr>
        <p:sp>
          <p:nvSpPr>
            <p:cNvPr id="18448" name="Line 55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9" name="Line 56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126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3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Multiband Blending with </a:t>
            </a:r>
            <a:r>
              <a:rPr lang="en-US" dirty="0" err="1"/>
              <a:t>Laplacian</a:t>
            </a:r>
            <a:r>
              <a:rPr lang="en-US" dirty="0"/>
              <a:t> Pyramid</a:t>
            </a:r>
          </a:p>
        </p:txBody>
      </p:sp>
      <p:graphicFrame>
        <p:nvGraphicFramePr>
          <p:cNvPr id="2050" name="Object 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13429183"/>
              </p:ext>
            </p:extLst>
          </p:nvPr>
        </p:nvGraphicFramePr>
        <p:xfrm>
          <a:off x="32657" y="2362199"/>
          <a:ext cx="3733800" cy="350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896533" imgH="3419952" progId="MSPhotoEd.3">
                  <p:embed/>
                </p:oleObj>
              </mc:Choice>
              <mc:Fallback>
                <p:oleObj name="Photo Editor Photo" r:id="rId2" imgW="4896533" imgH="3419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32657" y="2362199"/>
                        <a:ext cx="3733800" cy="350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11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41996671"/>
              </p:ext>
            </p:extLst>
          </p:nvPr>
        </p:nvGraphicFramePr>
        <p:xfrm>
          <a:off x="5519057" y="2362199"/>
          <a:ext cx="3657600" cy="351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4896533" imgH="3419952" progId="MSPhotoEd.3">
                  <p:embed/>
                </p:oleObj>
              </mc:Choice>
              <mc:Fallback>
                <p:oleObj name="Photo Editor Photo" r:id="rId4" imgW="4896533" imgH="3419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5519057" y="2362199"/>
                        <a:ext cx="3657600" cy="351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4147457" y="2133600"/>
            <a:ext cx="838200" cy="1128713"/>
            <a:chOff x="384" y="2793"/>
            <a:chExt cx="351" cy="711"/>
          </a:xfrm>
        </p:grpSpPr>
        <p:sp>
          <p:nvSpPr>
            <p:cNvPr id="2081" name="Line 42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89" name="Line 44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0" name="Line 45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1" name="Line 46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47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87" name="Line 48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8" name="Text Box 49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50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85" name="Line 5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" name="Text Box 5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4147457" y="3138487"/>
            <a:ext cx="838200" cy="1128712"/>
            <a:chOff x="384" y="2793"/>
            <a:chExt cx="351" cy="711"/>
          </a:xfrm>
        </p:grpSpPr>
        <p:sp>
          <p:nvSpPr>
            <p:cNvPr id="2070" name="Line 5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78" name="Line 5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Line 5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Line 5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5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76" name="Line 6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Text Box 6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9" name="Group 6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74" name="Line 6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Text Box 6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10" name="Group 65"/>
          <p:cNvGrpSpPr>
            <a:grpSpLocks/>
          </p:cNvGrpSpPr>
          <p:nvPr/>
        </p:nvGrpSpPr>
        <p:grpSpPr bwMode="auto">
          <a:xfrm>
            <a:off x="4147457" y="4586287"/>
            <a:ext cx="838200" cy="1128712"/>
            <a:chOff x="384" y="2793"/>
            <a:chExt cx="351" cy="711"/>
          </a:xfrm>
        </p:grpSpPr>
        <p:sp>
          <p:nvSpPr>
            <p:cNvPr id="2059" name="Line 66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67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67" name="Line 68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Line 69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Line 70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71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65" name="Line 72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" name="Text Box 73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13" name="Group 74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63" name="Line 75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" name="Text Box 76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2056" name="Text Box 77"/>
          <p:cNvSpPr txBox="1">
            <a:spLocks noChangeArrowheads="1"/>
          </p:cNvSpPr>
          <p:nvPr/>
        </p:nvSpPr>
        <p:spPr bwMode="auto">
          <a:xfrm>
            <a:off x="1007382" y="6324599"/>
            <a:ext cx="14542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Left pyramid</a:t>
            </a:r>
          </a:p>
        </p:txBody>
      </p:sp>
      <p:sp>
        <p:nvSpPr>
          <p:cNvPr id="2057" name="Text Box 78"/>
          <p:cNvSpPr txBox="1">
            <a:spLocks noChangeArrowheads="1"/>
          </p:cNvSpPr>
          <p:nvPr/>
        </p:nvSpPr>
        <p:spPr bwMode="auto">
          <a:xfrm>
            <a:off x="6281058" y="6324599"/>
            <a:ext cx="16081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Right pyramid</a:t>
            </a:r>
          </a:p>
        </p:txBody>
      </p:sp>
      <p:sp>
        <p:nvSpPr>
          <p:cNvPr id="2058" name="Text Box 79"/>
          <p:cNvSpPr txBox="1">
            <a:spLocks noChangeArrowheads="1"/>
          </p:cNvSpPr>
          <p:nvPr/>
        </p:nvSpPr>
        <p:spPr bwMode="auto">
          <a:xfrm>
            <a:off x="4207783" y="6324599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blend</a:t>
            </a:r>
          </a:p>
        </p:txBody>
      </p:sp>
      <p:sp>
        <p:nvSpPr>
          <p:cNvPr id="44" name="Content Placeholder 3"/>
          <p:cNvSpPr txBox="1">
            <a:spLocks/>
          </p:cNvSpPr>
          <p:nvPr/>
        </p:nvSpPr>
        <p:spPr bwMode="auto">
          <a:xfrm>
            <a:off x="566057" y="914400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>
                <a:latin typeface="+mn-lt"/>
              </a:rPr>
              <a:t>At low frequencies, blend slowly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>
                <a:latin typeface="+mn-lt"/>
              </a:rPr>
              <a:t>At high frequencies, blend quickly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21118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Multiband blending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152" y="730250"/>
            <a:ext cx="371475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1592072"/>
            <a:ext cx="3886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/>
              <a:t>Compute </a:t>
            </a:r>
            <a:r>
              <a:rPr lang="en-US" sz="2800" dirty="0" err="1"/>
              <a:t>Laplacian</a:t>
            </a:r>
            <a:r>
              <a:rPr lang="en-US" sz="2800" dirty="0"/>
              <a:t> pyramid of images and mask</a:t>
            </a:r>
          </a:p>
          <a:p>
            <a:pPr marL="342900" indent="-342900">
              <a:buAutoNum type="arabicPeriod"/>
            </a:pP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/>
              <a:t>Create blended image at each level of pyramid</a:t>
            </a:r>
          </a:p>
          <a:p>
            <a:pPr marL="342900" indent="-342900">
              <a:buAutoNum type="arabicPeriod"/>
            </a:pP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/>
              <a:t>Reconstruct complete image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45352" y="382254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Laplacian</a:t>
            </a:r>
            <a:r>
              <a:rPr lang="en-US" dirty="0"/>
              <a:t> pyramids</a:t>
            </a:r>
          </a:p>
        </p:txBody>
      </p:sp>
    </p:spTree>
    <p:extLst>
      <p:ext uri="{BB962C8B-B14F-4D97-AF65-F5344CB8AC3E}">
        <p14:creationId xmlns:p14="http://schemas.microsoft.com/office/powerpoint/2010/main" val="1133378967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Blending comparison (IJCV 2007)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787717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4573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Blending Comparison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19200"/>
            <a:ext cx="535305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5448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Straightening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	Rectify images so that “up” is vertical</a:t>
            </a: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676401"/>
            <a:ext cx="50292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733800"/>
            <a:ext cx="60198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Further reading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653143" y="1143000"/>
            <a:ext cx="8458200" cy="51355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Harley and Zisserman: Multi-view Geometry book</a:t>
            </a:r>
          </a:p>
          <a:p>
            <a:r>
              <a:rPr lang="en-US" sz="2800" dirty="0"/>
              <a:t>DLT algorithm: HZ p. 91 (</a:t>
            </a:r>
            <a:r>
              <a:rPr lang="en-US" sz="2800" dirty="0" err="1"/>
              <a:t>alg</a:t>
            </a:r>
            <a:r>
              <a:rPr lang="en-US" sz="2800" dirty="0"/>
              <a:t> 4.2), p. 585</a:t>
            </a:r>
          </a:p>
          <a:p>
            <a:r>
              <a:rPr lang="en-US" sz="2800" dirty="0"/>
              <a:t>Normalization: HZ p. 107-109 (</a:t>
            </a:r>
            <a:r>
              <a:rPr lang="en-US" sz="2800" dirty="0" err="1"/>
              <a:t>alg</a:t>
            </a:r>
            <a:r>
              <a:rPr lang="en-US" sz="2800" dirty="0"/>
              <a:t> 4.2)</a:t>
            </a:r>
          </a:p>
          <a:p>
            <a:r>
              <a:rPr lang="en-US" sz="2800" dirty="0"/>
              <a:t>RANSAC: HZ Sec 4.7, p. 123, </a:t>
            </a:r>
            <a:r>
              <a:rPr lang="en-US" sz="2800" dirty="0" err="1"/>
              <a:t>alg</a:t>
            </a:r>
            <a:r>
              <a:rPr lang="en-US" sz="2800" dirty="0"/>
              <a:t> 4.6</a:t>
            </a:r>
          </a:p>
          <a:p>
            <a:r>
              <a:rPr lang="en-US" sz="2800" dirty="0"/>
              <a:t>Tutorial: </a:t>
            </a:r>
            <a:r>
              <a:rPr lang="en-US" sz="2800" dirty="0">
                <a:hlinkClick r:id="rId2"/>
              </a:rPr>
              <a:t>http://users.cecs.anu.edu.au/~hartley/Papers/CVPR99-tutorial/tut_4up.pdf</a:t>
            </a:r>
            <a:endParaRPr lang="en-US" sz="2800" dirty="0"/>
          </a:p>
          <a:p>
            <a:endParaRPr lang="en-US" sz="2800" dirty="0"/>
          </a:p>
          <a:p>
            <a:endParaRPr lang="en-US" dirty="0"/>
          </a:p>
          <a:p>
            <a:r>
              <a:rPr lang="en-US" dirty="0" err="1">
                <a:hlinkClick r:id="rId3"/>
              </a:rPr>
              <a:t>Recognising</a:t>
            </a:r>
            <a:r>
              <a:rPr lang="en-US" dirty="0">
                <a:hlinkClick r:id="rId3"/>
              </a:rPr>
              <a:t> Panoramas</a:t>
            </a:r>
            <a:r>
              <a:rPr lang="en-US" dirty="0"/>
              <a:t>: Brown and Lowe, IJCV 2007 (also bundle adjustment)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How does </a:t>
            </a:r>
            <a:r>
              <a:rPr lang="en-US" sz="3200" dirty="0" err="1"/>
              <a:t>iphone</a:t>
            </a:r>
            <a:r>
              <a:rPr lang="en-US" sz="3200" dirty="0"/>
              <a:t> panoramic stitching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44434"/>
            <a:ext cx="8229600" cy="5867400"/>
          </a:xfrm>
        </p:spPr>
        <p:txBody>
          <a:bodyPr>
            <a:noAutofit/>
          </a:bodyPr>
          <a:lstStyle/>
          <a:p>
            <a:r>
              <a:rPr lang="en-US" sz="2400" dirty="0"/>
              <a:t>Capture images at 30 fps</a:t>
            </a:r>
          </a:p>
          <a:p>
            <a:endParaRPr lang="en-US" sz="600" dirty="0"/>
          </a:p>
          <a:p>
            <a:r>
              <a:rPr lang="en-US" sz="2400" dirty="0"/>
              <a:t>Stitch the central 1/8 of a selection of images</a:t>
            </a:r>
          </a:p>
          <a:p>
            <a:pPr lvl="1"/>
            <a:r>
              <a:rPr lang="en-US" sz="2000" dirty="0"/>
              <a:t>Select which images to stitch using the accelerometer and frame-to-frame matching</a:t>
            </a:r>
          </a:p>
          <a:p>
            <a:pPr lvl="1"/>
            <a:r>
              <a:rPr lang="en-US" sz="2000" dirty="0"/>
              <a:t>Faster and avoids radial distortion that often occurs towards corners of images</a:t>
            </a:r>
          </a:p>
          <a:p>
            <a:endParaRPr lang="en-US" sz="600" dirty="0"/>
          </a:p>
          <a:p>
            <a:r>
              <a:rPr lang="en-US" sz="2400" dirty="0"/>
              <a:t>Alignment </a:t>
            </a:r>
          </a:p>
          <a:p>
            <a:pPr lvl="1"/>
            <a:r>
              <a:rPr lang="en-US" sz="2000" dirty="0"/>
              <a:t>Initially, perform cross-correlation of small patches aided by accelerometer to find good regions for matching</a:t>
            </a:r>
          </a:p>
          <a:p>
            <a:pPr lvl="1"/>
            <a:r>
              <a:rPr lang="en-US" sz="2000" dirty="0"/>
              <a:t>Register by matching points (KLT tracking or RANSAC with FAST (similar to SIFT) points) or correlational matching</a:t>
            </a:r>
          </a:p>
          <a:p>
            <a:endParaRPr lang="en-US" sz="600" dirty="0"/>
          </a:p>
          <a:p>
            <a:r>
              <a:rPr lang="en-US" sz="2400" dirty="0"/>
              <a:t>Blending</a:t>
            </a:r>
          </a:p>
          <a:p>
            <a:pPr lvl="1"/>
            <a:r>
              <a:rPr lang="en-US" sz="2000" dirty="0"/>
              <a:t>Linear (or similar) blending, using a face detector to avoid blurring face regions and choose good face shots (not blinking,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6509435"/>
            <a:ext cx="815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2"/>
              </a:rPr>
              <a:t>http://www.patentlyapple.com/patently-apple/2012/11/apples-cool-iphone-5-panorama-app-revealed-in-5-patents.html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8809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</a:t>
            </a:r>
            <a:r>
              <a:rPr lang="en-US"/>
              <a:t>5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Input video:</a:t>
            </a:r>
          </a:p>
          <a:p>
            <a:pPr marL="0" indent="0">
              <a:buNone/>
            </a:pPr>
            <a:r>
              <a:rPr lang="en-US" u="sng" dirty="0">
                <a:hlinkClick r:id="rId2"/>
              </a:rPr>
              <a:t>https://www.youtube.com/watch?v=agI5za_gHHU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Aligned frames:</a:t>
            </a:r>
          </a:p>
          <a:p>
            <a:pPr marL="0" indent="0">
              <a:buNone/>
            </a:pPr>
            <a:r>
              <a:rPr lang="en-US" u="sng" dirty="0">
                <a:hlinkClick r:id="rId3"/>
              </a:rPr>
              <a:t>https://www.youtube.com/watch?v=Uahy6kPotaE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Background:</a:t>
            </a:r>
          </a:p>
          <a:p>
            <a:pPr marL="0" indent="0">
              <a:buNone/>
            </a:pPr>
            <a:r>
              <a:rPr lang="en-US" u="sng" dirty="0">
                <a:hlinkClick r:id="rId4"/>
              </a:rPr>
              <a:t>https://www.youtube.com/watch?v=Vt9vv1zCnLA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Foreground:</a:t>
            </a:r>
          </a:p>
          <a:p>
            <a:pPr marL="0" indent="0">
              <a:buNone/>
            </a:pPr>
            <a:r>
              <a:rPr lang="en-US" u="sng" dirty="0">
                <a:hlinkClick r:id="rId5"/>
              </a:rPr>
              <a:t>https://www.youtube.com/watch?v=OICkKNndEt4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7968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438400" y="76200"/>
            <a:ext cx="50143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Tips and Photos from Russ Hewett </a:t>
            </a:r>
          </a:p>
        </p:txBody>
      </p:sp>
    </p:spTree>
    <p:extLst>
      <p:ext uri="{BB962C8B-B14F-4D97-AF65-F5344CB8AC3E}">
        <p14:creationId xmlns:p14="http://schemas.microsoft.com/office/powerpoint/2010/main" val="3175575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979739" y="139699"/>
            <a:ext cx="4135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Capturing Panoramic Images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914400" y="914400"/>
            <a:ext cx="8382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Tripod vs Handheld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Help from modern cameras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Leveling tripod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Gigapan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Or wing it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914400" y="3568699"/>
            <a:ext cx="8382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Exposure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Consistent exposure between frames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Gives smooth transitions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Manual exposure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Makes consistent exposure of dynamic scenes easier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But scenes don’t have constant intensity everywhere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914400" y="5397500"/>
            <a:ext cx="6096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Caution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Distortion in lens (Pin Cushion, Barrel, and Fisheye)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Polarizing filters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Sharpness in image edge / overlap region</a:t>
            </a: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914400" y="2501899"/>
            <a:ext cx="8077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Image Sequence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Requires a reasonable amount of overlap (at least 15-30%)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Enough to overcome lens distortion</a:t>
            </a:r>
          </a:p>
        </p:txBody>
      </p:sp>
    </p:spTree>
    <p:extLst>
      <p:ext uri="{BB962C8B-B14F-4D97-AF65-F5344CB8AC3E}">
        <p14:creationId xmlns:p14="http://schemas.microsoft.com/office/powerpoint/2010/main" val="4143491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 stitching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4800600" y="4343400"/>
            <a:ext cx="2667000" cy="1524000"/>
            <a:chOff x="2064" y="2736"/>
            <a:chExt cx="1680" cy="960"/>
          </a:xfrm>
        </p:grpSpPr>
        <p:grpSp>
          <p:nvGrpSpPr>
            <p:cNvPr id="17441" name="Group 7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75" name="Line 4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6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74" name="Line 15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1600200" y="4343400"/>
            <a:ext cx="9067800" cy="1524000"/>
            <a:chOff x="48" y="2736"/>
            <a:chExt cx="5712" cy="960"/>
          </a:xfrm>
        </p:grpSpPr>
        <p:grpSp>
          <p:nvGrpSpPr>
            <p:cNvPr id="17437" name="Group 21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80" name="Line 22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" name="Line 23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79" name="Line 25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 rot="1825181">
            <a:off x="5191125" y="4438650"/>
            <a:ext cx="2667000" cy="1524000"/>
            <a:chOff x="2064" y="2736"/>
            <a:chExt cx="1680" cy="960"/>
          </a:xfrm>
        </p:grpSpPr>
        <p:grpSp>
          <p:nvGrpSpPr>
            <p:cNvPr id="17433" name="Group 29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85" name="Line 3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6" name="Line 3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84" name="Line 32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Group 49"/>
          <p:cNvGrpSpPr>
            <a:grpSpLocks/>
          </p:cNvGrpSpPr>
          <p:nvPr/>
        </p:nvGrpSpPr>
        <p:grpSpPr bwMode="auto">
          <a:xfrm>
            <a:off x="6134100" y="3571875"/>
            <a:ext cx="4267200" cy="2286000"/>
            <a:chOff x="2904" y="2250"/>
            <a:chExt cx="2688" cy="1440"/>
          </a:xfrm>
        </p:grpSpPr>
        <p:sp>
          <p:nvSpPr>
            <p:cNvPr id="88" name="Line 40"/>
            <p:cNvSpPr>
              <a:spLocks noChangeShapeType="1"/>
            </p:cNvSpPr>
            <p:nvPr/>
          </p:nvSpPr>
          <p:spPr bwMode="auto">
            <a:xfrm flipH="1">
              <a:off x="2904" y="2250"/>
              <a:ext cx="2688" cy="144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Oval 38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0" name="Text Box 42"/>
          <p:cNvSpPr txBox="1">
            <a:spLocks noChangeArrowheads="1"/>
          </p:cNvSpPr>
          <p:nvPr/>
        </p:nvSpPr>
        <p:spPr bwMode="auto">
          <a:xfrm>
            <a:off x="4419600" y="6172201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kern="0">
                <a:solidFill>
                  <a:sysClr val="windowText" lastClr="000000"/>
                </a:solidFill>
              </a:rPr>
              <a:t>Camera Center</a:t>
            </a:r>
          </a:p>
        </p:txBody>
      </p:sp>
      <p:sp>
        <p:nvSpPr>
          <p:cNvPr id="91" name="Line 43"/>
          <p:cNvSpPr>
            <a:spLocks noChangeShapeType="1"/>
          </p:cNvSpPr>
          <p:nvPr/>
        </p:nvSpPr>
        <p:spPr bwMode="auto">
          <a:xfrm flipV="1">
            <a:off x="5867400" y="5943600"/>
            <a:ext cx="228600" cy="3048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6124576" y="1981200"/>
            <a:ext cx="2181225" cy="3886200"/>
            <a:chOff x="2898" y="1248"/>
            <a:chExt cx="1374" cy="2448"/>
          </a:xfrm>
        </p:grpSpPr>
        <p:sp>
          <p:nvSpPr>
            <p:cNvPr id="93" name="Line 35"/>
            <p:cNvSpPr>
              <a:spLocks noChangeShapeType="1"/>
            </p:cNvSpPr>
            <p:nvPr/>
          </p:nvSpPr>
          <p:spPr bwMode="auto">
            <a:xfrm flipV="1">
              <a:off x="2898" y="1584"/>
              <a:ext cx="1248" cy="211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Oval 33"/>
            <p:cNvSpPr>
              <a:spLocks noChangeAspect="1" noChangeArrowheads="1"/>
            </p:cNvSpPr>
            <p:nvPr/>
          </p:nvSpPr>
          <p:spPr bwMode="auto">
            <a:xfrm>
              <a:off x="4086" y="1542"/>
              <a:ext cx="111" cy="111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Oval 3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Text Box 45"/>
            <p:cNvSpPr txBox="1">
              <a:spLocks noChangeArrowheads="1"/>
            </p:cNvSpPr>
            <p:nvPr/>
          </p:nvSpPr>
          <p:spPr bwMode="auto">
            <a:xfrm>
              <a:off x="4032" y="1248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sysClr val="windowText" lastClr="000000"/>
                  </a:solidFill>
                </a:rPr>
                <a:t>P</a:t>
              </a:r>
            </a:p>
          </p:txBody>
        </p:sp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10134600" y="3048000"/>
            <a:ext cx="381000" cy="623888"/>
            <a:chOff x="5424" y="1920"/>
            <a:chExt cx="240" cy="393"/>
          </a:xfrm>
        </p:grpSpPr>
        <p:sp>
          <p:nvSpPr>
            <p:cNvPr id="98" name="Oval 39"/>
            <p:cNvSpPr>
              <a:spLocks noChangeAspect="1" noChangeArrowheads="1"/>
            </p:cNvSpPr>
            <p:nvPr/>
          </p:nvSpPr>
          <p:spPr bwMode="auto">
            <a:xfrm>
              <a:off x="5520" y="2202"/>
              <a:ext cx="111" cy="11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Text Box 46"/>
            <p:cNvSpPr txBox="1">
              <a:spLocks noChangeArrowheads="1"/>
            </p:cNvSpPr>
            <p:nvPr/>
          </p:nvSpPr>
          <p:spPr bwMode="auto">
            <a:xfrm>
              <a:off x="5424" y="1920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kern="0">
                  <a:solidFill>
                    <a:sysClr val="windowText" lastClr="000000"/>
                  </a:solidFill>
                </a:rPr>
                <a:t>Q</a:t>
              </a:r>
            </a:p>
          </p:txBody>
        </p: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6848476" y="4505326"/>
            <a:ext cx="919163" cy="557213"/>
            <a:chOff x="3354" y="2838"/>
            <a:chExt cx="579" cy="351"/>
          </a:xfrm>
        </p:grpSpPr>
        <p:sp>
          <p:nvSpPr>
            <p:cNvPr id="101" name="Oval 41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Oval 37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rgbClr val="FF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" name="Group 55"/>
          <p:cNvGrpSpPr>
            <a:grpSpLocks/>
          </p:cNvGrpSpPr>
          <p:nvPr/>
        </p:nvGrpSpPr>
        <p:grpSpPr bwMode="auto">
          <a:xfrm>
            <a:off x="7010400" y="4419601"/>
            <a:ext cx="1885950" cy="581025"/>
            <a:chOff x="3456" y="2784"/>
            <a:chExt cx="1188" cy="366"/>
          </a:xfrm>
        </p:grpSpPr>
        <p:sp>
          <p:nvSpPr>
            <p:cNvPr id="104" name="Line 52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" name="Line 54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rgbClr val="FF6633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6287" y="6605134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773136" y="174170"/>
            <a:ext cx="3659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Pike’s Peak Highway, CO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446486" y="6605134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Tokina 12-24mm @ 16mm, f/22, 1/40s</a:t>
            </a:r>
          </a:p>
        </p:txBody>
      </p:sp>
      <p:pic>
        <p:nvPicPr>
          <p:cNvPr id="2055" name="Picture 7" descr="DSC_0066 (Mediu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86" y="2439534"/>
            <a:ext cx="2895600" cy="1925637"/>
          </a:xfrm>
          <a:prstGeom prst="rect">
            <a:avLst/>
          </a:prstGeom>
          <a:noFill/>
        </p:spPr>
      </p:pic>
      <p:pic>
        <p:nvPicPr>
          <p:cNvPr id="2056" name="Picture 8" descr="DSC_0067 (Mediu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0486" y="2439534"/>
            <a:ext cx="2895600" cy="1925637"/>
          </a:xfrm>
          <a:prstGeom prst="rect">
            <a:avLst/>
          </a:prstGeom>
          <a:noFill/>
        </p:spPr>
      </p:pic>
      <p:pic>
        <p:nvPicPr>
          <p:cNvPr id="2057" name="Picture 9" descr="DSC_0068 (Mediu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8486" y="2439534"/>
            <a:ext cx="2895600" cy="1925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31018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" y="6576106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736850" y="145142"/>
            <a:ext cx="3659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Pike’s Peak Highway, CO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899400" y="6622142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2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3085" name="Picture 13" descr="pano_0003-pf-ps-nx-ps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2106"/>
            <a:ext cx="9144000" cy="1900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39869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52400" y="6550706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660650" y="119742"/>
            <a:ext cx="4119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360 Degrees, Tripod Leveled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562599" y="6550706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D70, Tokina 12-24mm @ 12mm, f/8, 1/125s</a:t>
            </a:r>
          </a:p>
        </p:txBody>
      </p:sp>
      <p:pic>
        <p:nvPicPr>
          <p:cNvPr id="4101" name="Picture 5" descr="DSC_0001-nc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53143"/>
            <a:ext cx="2106613" cy="1401763"/>
          </a:xfrm>
          <a:prstGeom prst="rect">
            <a:avLst/>
          </a:prstGeom>
          <a:noFill/>
        </p:spPr>
      </p:pic>
      <p:pic>
        <p:nvPicPr>
          <p:cNvPr id="4102" name="Picture 6" descr="DSC_0002-nc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653143"/>
            <a:ext cx="2106613" cy="1401763"/>
          </a:xfrm>
          <a:prstGeom prst="rect">
            <a:avLst/>
          </a:prstGeom>
          <a:noFill/>
        </p:spPr>
      </p:pic>
      <p:pic>
        <p:nvPicPr>
          <p:cNvPr id="4103" name="Picture 7" descr="DSC_0003-nc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653143"/>
            <a:ext cx="2106613" cy="1401763"/>
          </a:xfrm>
          <a:prstGeom prst="rect">
            <a:avLst/>
          </a:prstGeom>
          <a:noFill/>
        </p:spPr>
      </p:pic>
      <p:pic>
        <p:nvPicPr>
          <p:cNvPr id="4104" name="Picture 8" descr="DSC_0004-nc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653143"/>
            <a:ext cx="2106613" cy="1401763"/>
          </a:xfrm>
          <a:prstGeom prst="rect">
            <a:avLst/>
          </a:prstGeom>
          <a:noFill/>
        </p:spPr>
      </p:pic>
      <p:pic>
        <p:nvPicPr>
          <p:cNvPr id="4105" name="Picture 9" descr="DSC_0005-nc (Custom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2177143"/>
            <a:ext cx="2106613" cy="1401763"/>
          </a:xfrm>
          <a:prstGeom prst="rect">
            <a:avLst/>
          </a:prstGeom>
          <a:noFill/>
        </p:spPr>
      </p:pic>
      <p:pic>
        <p:nvPicPr>
          <p:cNvPr id="4106" name="Picture 10" descr="DSC_0006-nc (Custom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2177143"/>
            <a:ext cx="2106613" cy="1401763"/>
          </a:xfrm>
          <a:prstGeom prst="rect">
            <a:avLst/>
          </a:prstGeom>
          <a:noFill/>
        </p:spPr>
      </p:pic>
      <p:pic>
        <p:nvPicPr>
          <p:cNvPr id="4107" name="Picture 11" descr="DSC_0007-nc (Custom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0600" y="2177143"/>
            <a:ext cx="2106613" cy="1401763"/>
          </a:xfrm>
          <a:prstGeom prst="rect">
            <a:avLst/>
          </a:prstGeom>
          <a:noFill/>
        </p:spPr>
      </p:pic>
      <p:pic>
        <p:nvPicPr>
          <p:cNvPr id="4108" name="Picture 12" descr="DSC_0008-nc (Custom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0400" y="2177143"/>
            <a:ext cx="2106613" cy="1401763"/>
          </a:xfrm>
          <a:prstGeom prst="rect">
            <a:avLst/>
          </a:prstGeom>
          <a:noFill/>
        </p:spPr>
      </p:pic>
      <p:pic>
        <p:nvPicPr>
          <p:cNvPr id="4109" name="Picture 13" descr="DSC_0009-nc (Custom)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800" y="3701143"/>
            <a:ext cx="2106613" cy="1401763"/>
          </a:xfrm>
          <a:prstGeom prst="rect">
            <a:avLst/>
          </a:prstGeom>
          <a:noFill/>
        </p:spPr>
      </p:pic>
      <p:pic>
        <p:nvPicPr>
          <p:cNvPr id="4110" name="Picture 14" descr="DSC_0010-nc (Custom)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4600" y="3701143"/>
            <a:ext cx="2106613" cy="1401763"/>
          </a:xfrm>
          <a:prstGeom prst="rect">
            <a:avLst/>
          </a:prstGeom>
          <a:noFill/>
        </p:spPr>
      </p:pic>
      <p:pic>
        <p:nvPicPr>
          <p:cNvPr id="4111" name="Picture 15" descr="DSC_0011-nc (Custom)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00600" y="3701143"/>
            <a:ext cx="2106613" cy="1401763"/>
          </a:xfrm>
          <a:prstGeom prst="rect">
            <a:avLst/>
          </a:prstGeom>
          <a:noFill/>
        </p:spPr>
      </p:pic>
      <p:pic>
        <p:nvPicPr>
          <p:cNvPr id="4112" name="Picture 16" descr="DSC_0012-nc (Custom)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10400" y="3701143"/>
            <a:ext cx="2106613" cy="1401763"/>
          </a:xfrm>
          <a:prstGeom prst="rect">
            <a:avLst/>
          </a:prstGeom>
          <a:noFill/>
        </p:spPr>
      </p:pic>
      <p:pic>
        <p:nvPicPr>
          <p:cNvPr id="4113" name="Picture 17" descr="DSC_0013-nc (Custom)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14600" y="5148943"/>
            <a:ext cx="2106613" cy="1401763"/>
          </a:xfrm>
          <a:prstGeom prst="rect">
            <a:avLst/>
          </a:prstGeom>
          <a:noFill/>
        </p:spPr>
      </p:pic>
      <p:pic>
        <p:nvPicPr>
          <p:cNvPr id="4114" name="Picture 18" descr="DSC_0014-nc (Custom)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800600" y="5148943"/>
            <a:ext cx="2106613" cy="1401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58558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3813" y="6547077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498850" y="116113"/>
            <a:ext cx="2151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Howth, Ireland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7923212" y="6593113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2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5125" name="Picture 5" descr="panorama_1-ps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2" y="2840263"/>
            <a:ext cx="9120188" cy="1238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91926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-14514" y="6452735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262085" y="21771"/>
            <a:ext cx="2662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Handheld Camera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005285" y="6452735"/>
            <a:ext cx="3124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Nikon 18-70mm @ 70mm, f/6.3, 1/200s</a:t>
            </a:r>
          </a:p>
        </p:txBody>
      </p:sp>
      <p:pic>
        <p:nvPicPr>
          <p:cNvPr id="6149" name="Picture 5" descr="DSC_0208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886" y="478971"/>
            <a:ext cx="2932113" cy="1951038"/>
          </a:xfrm>
          <a:prstGeom prst="rect">
            <a:avLst/>
          </a:prstGeom>
          <a:noFill/>
        </p:spPr>
      </p:pic>
      <p:pic>
        <p:nvPicPr>
          <p:cNvPr id="6150" name="Picture 6" descr="DSC_0209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9686" y="478971"/>
            <a:ext cx="2932113" cy="1951038"/>
          </a:xfrm>
          <a:prstGeom prst="rect">
            <a:avLst/>
          </a:prstGeom>
          <a:noFill/>
        </p:spPr>
      </p:pic>
      <p:pic>
        <p:nvPicPr>
          <p:cNvPr id="6151" name="Picture 7" descr="DSC_0210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1486" y="478971"/>
            <a:ext cx="2932113" cy="1951038"/>
          </a:xfrm>
          <a:prstGeom prst="rect">
            <a:avLst/>
          </a:prstGeom>
          <a:noFill/>
        </p:spPr>
      </p:pic>
      <p:pic>
        <p:nvPicPr>
          <p:cNvPr id="6152" name="Picture 8" descr="DSC_0211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886" y="2460171"/>
            <a:ext cx="2932113" cy="1951038"/>
          </a:xfrm>
          <a:prstGeom prst="rect">
            <a:avLst/>
          </a:prstGeom>
          <a:noFill/>
        </p:spPr>
      </p:pic>
      <p:pic>
        <p:nvPicPr>
          <p:cNvPr id="6153" name="Picture 9" descr="DSC_0212 (Custom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9686" y="2460171"/>
            <a:ext cx="2932113" cy="1951038"/>
          </a:xfrm>
          <a:prstGeom prst="rect">
            <a:avLst/>
          </a:prstGeom>
          <a:noFill/>
        </p:spPr>
      </p:pic>
      <p:pic>
        <p:nvPicPr>
          <p:cNvPr id="6154" name="Picture 10" descr="DSC_0213 (Custom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1486" y="2460171"/>
            <a:ext cx="2932113" cy="1951038"/>
          </a:xfrm>
          <a:prstGeom prst="rect">
            <a:avLst/>
          </a:prstGeom>
          <a:noFill/>
        </p:spPr>
      </p:pic>
      <p:pic>
        <p:nvPicPr>
          <p:cNvPr id="6155" name="Picture 11" descr="DSC_0214 (Custom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7886" y="4441371"/>
            <a:ext cx="2932113" cy="1951038"/>
          </a:xfrm>
          <a:prstGeom prst="rect">
            <a:avLst/>
          </a:prstGeom>
          <a:noFill/>
        </p:spPr>
      </p:pic>
      <p:pic>
        <p:nvPicPr>
          <p:cNvPr id="6156" name="Picture 12" descr="DSC_0215 (Custom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09686" y="4441371"/>
            <a:ext cx="2932113" cy="1951038"/>
          </a:xfrm>
          <a:prstGeom prst="rect">
            <a:avLst/>
          </a:prstGeom>
          <a:noFill/>
        </p:spPr>
      </p:pic>
      <p:pic>
        <p:nvPicPr>
          <p:cNvPr id="6157" name="Picture 13" descr="DSC_0216 (Custom)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81486" y="4441371"/>
            <a:ext cx="2932113" cy="1951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69602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2657" y="6568849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pic>
        <p:nvPicPr>
          <p:cNvPr id="18435" name="Picture 3" descr="swiss_precrop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8856" y="2271485"/>
            <a:ext cx="8991600" cy="1993900"/>
          </a:xfrm>
          <a:noFill/>
          <a:ln/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309256" y="137885"/>
            <a:ext cx="2662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Handheld Camera</a:t>
            </a:r>
          </a:p>
        </p:txBody>
      </p:sp>
    </p:spTree>
    <p:extLst>
      <p:ext uri="{BB962C8B-B14F-4D97-AF65-F5344CB8AC3E}">
        <p14:creationId xmlns:p14="http://schemas.microsoft.com/office/powerpoint/2010/main" val="247108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7258" y="6547077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598057" y="116113"/>
            <a:ext cx="3881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Les Diablerets, Switzerland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906657" y="6593113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2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8201" name="Picture 9" descr="test_quick_final (Custom) (3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7" y="2325914"/>
            <a:ext cx="9144000" cy="197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30800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0887" y="6463621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 &amp; Bowen Lee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4068537" y="32657"/>
            <a:ext cx="103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Macro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421086" y="6463621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Tamron 90mm Micro @ 90mm, f/10, 15s</a:t>
            </a:r>
          </a:p>
        </p:txBody>
      </p:sp>
      <p:pic>
        <p:nvPicPr>
          <p:cNvPr id="9221" name="Picture 5" descr="DSC_0085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286" y="489857"/>
            <a:ext cx="4306888" cy="2865438"/>
          </a:xfrm>
          <a:prstGeom prst="rect">
            <a:avLst/>
          </a:prstGeom>
          <a:noFill/>
        </p:spPr>
      </p:pic>
      <p:pic>
        <p:nvPicPr>
          <p:cNvPr id="9222" name="Picture 6" descr="DSC_0086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9086" y="489857"/>
            <a:ext cx="4306888" cy="2865438"/>
          </a:xfrm>
          <a:prstGeom prst="rect">
            <a:avLst/>
          </a:prstGeom>
          <a:noFill/>
        </p:spPr>
      </p:pic>
      <p:pic>
        <p:nvPicPr>
          <p:cNvPr id="9223" name="Picture 7" descr="DSC_0087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286" y="3491821"/>
            <a:ext cx="4306888" cy="2865437"/>
          </a:xfrm>
          <a:prstGeom prst="rect">
            <a:avLst/>
          </a:prstGeom>
          <a:noFill/>
        </p:spPr>
      </p:pic>
      <p:pic>
        <p:nvPicPr>
          <p:cNvPr id="9224" name="Picture 8" descr="DSC_0088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9086" y="3491821"/>
            <a:ext cx="4306888" cy="2865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21612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" y="645999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 &amp; Bowen Lee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508376" y="29029"/>
            <a:ext cx="2151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Side of Laptop</a:t>
            </a:r>
          </a:p>
        </p:txBody>
      </p:sp>
      <p:pic>
        <p:nvPicPr>
          <p:cNvPr id="10244" name="Picture 4" descr="Laptop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8830"/>
            <a:ext cx="9144000" cy="2132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82799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3284539" y="139699"/>
            <a:ext cx="4016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Considerations For Stitching</a:t>
            </a: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1143000" y="914400"/>
            <a:ext cx="838200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Variable intensity across the total scene</a:t>
            </a:r>
          </a:p>
          <a:p>
            <a:pPr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Variable intensity and contrast between frames</a:t>
            </a:r>
          </a:p>
          <a:p>
            <a:pPr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Lens distortion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Pin Cushion, Barrel, and Fisheye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Profile your lens at the chosen focal length (read from EXIF)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Or get a profile from </a:t>
            </a:r>
            <a:r>
              <a:rPr lang="en-US" dirty="0" err="1">
                <a:solidFill>
                  <a:srgbClr val="FFFFFF"/>
                </a:solidFill>
              </a:rPr>
              <a:t>LensFun</a:t>
            </a: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Dynamics/Motion in the scene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Causes ghosting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Once images are aligned, simply choose from one or the other</a:t>
            </a:r>
          </a:p>
          <a:p>
            <a:pPr lvl="1"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Misalignment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Also causes ghosting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Pick better control points</a:t>
            </a:r>
          </a:p>
          <a:p>
            <a:pPr lvl="1"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Visually pleasing result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Super wide panoramas are not always ‘pleasant’ to look at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Crop to golden ratio, 10:3, or something else visually pleasing</a:t>
            </a:r>
          </a:p>
        </p:txBody>
      </p:sp>
    </p:spTree>
    <p:extLst>
      <p:ext uri="{BB962C8B-B14F-4D97-AF65-F5344CB8AC3E}">
        <p14:creationId xmlns:p14="http://schemas.microsoft.com/office/powerpoint/2010/main" val="3153862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of rotating camera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Draw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2657" y="6452735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391682" y="21771"/>
            <a:ext cx="4422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Ghosting and Variable Intensity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442856" y="6452735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Tokina 12-24mm @ 12mm, f/8, 1/400s</a:t>
            </a:r>
          </a:p>
        </p:txBody>
      </p:sp>
      <p:pic>
        <p:nvPicPr>
          <p:cNvPr id="11269" name="Picture 5" descr="DSC_0358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056" y="478971"/>
            <a:ext cx="4306888" cy="2865438"/>
          </a:xfrm>
          <a:prstGeom prst="rect">
            <a:avLst/>
          </a:prstGeom>
          <a:noFill/>
        </p:spPr>
      </p:pic>
      <p:pic>
        <p:nvPicPr>
          <p:cNvPr id="11270" name="Picture 6" descr="DSC_0359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856" y="478971"/>
            <a:ext cx="4306888" cy="2865438"/>
          </a:xfrm>
          <a:prstGeom prst="rect">
            <a:avLst/>
          </a:prstGeom>
          <a:noFill/>
        </p:spPr>
      </p:pic>
      <p:pic>
        <p:nvPicPr>
          <p:cNvPr id="11271" name="Picture 7" descr="DSC_0360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056" y="3526971"/>
            <a:ext cx="4306888" cy="2865438"/>
          </a:xfrm>
          <a:prstGeom prst="rect">
            <a:avLst/>
          </a:prstGeom>
          <a:noFill/>
        </p:spPr>
      </p:pic>
      <p:pic>
        <p:nvPicPr>
          <p:cNvPr id="11272" name="Picture 8" descr="DSC_0362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0856" y="3526971"/>
            <a:ext cx="4306888" cy="2865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26627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28601" y="65579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pic>
        <p:nvPicPr>
          <p:cNvPr id="19459" name="Picture 3" descr="pre_fina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76400" y="127000"/>
            <a:ext cx="6324600" cy="2855913"/>
          </a:xfrm>
          <a:noFill/>
          <a:ln/>
        </p:spPr>
      </p:pic>
      <p:pic>
        <p:nvPicPr>
          <p:cNvPr id="19460" name="Picture 4" descr="ghost_blu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57400" y="3022599"/>
            <a:ext cx="5562600" cy="34544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1881707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stitched (Large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58370"/>
            <a:ext cx="9144000" cy="2832100"/>
          </a:xfrm>
          <a:noFill/>
          <a:ln/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" y="6579734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Bowen Lee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981325" y="14877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Ghosting From Motion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410200" y="6579734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e4100 P&amp;S</a:t>
            </a:r>
          </a:p>
        </p:txBody>
      </p:sp>
      <p:pic>
        <p:nvPicPr>
          <p:cNvPr id="26644" name="Picture 20" descr="zoomi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81200" y="3730170"/>
            <a:ext cx="5105400" cy="279558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8192609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-10886" y="6550706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475513" y="6550706"/>
            <a:ext cx="3657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D70, Nikon 70-210mm @ 135mm, f/11, 1/320s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827564" y="119742"/>
            <a:ext cx="348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Motion Between Frames</a:t>
            </a:r>
          </a:p>
        </p:txBody>
      </p:sp>
      <p:pic>
        <p:nvPicPr>
          <p:cNvPr id="13317" name="Picture 5" descr="DSC_0041_tonecomp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513" y="1643742"/>
            <a:ext cx="4306888" cy="2865438"/>
          </a:xfrm>
          <a:prstGeom prst="rect">
            <a:avLst/>
          </a:prstGeom>
          <a:noFill/>
        </p:spPr>
      </p:pic>
      <p:pic>
        <p:nvPicPr>
          <p:cNvPr id="13318" name="Picture 6" descr="DSC_0042_tonecomp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7313" y="1643742"/>
            <a:ext cx="4306888" cy="2865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24052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nitial_stitch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1456" y="3396342"/>
            <a:ext cx="6629400" cy="3314700"/>
          </a:xfrm>
          <a:prstGeom prst="rect">
            <a:avLst/>
          </a:prstGeom>
          <a:noFill/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2657" y="6550706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pic>
        <p:nvPicPr>
          <p:cNvPr id="20484" name="Picture 4" descr="initial_stit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1456" y="43542"/>
            <a:ext cx="6629400" cy="3322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65020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(2)-tonecomp_cropped_pa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57" y="1693408"/>
            <a:ext cx="9144000" cy="3657600"/>
          </a:xfrm>
          <a:prstGeom prst="rect">
            <a:avLst/>
          </a:prstGeom>
          <a:noFill/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2658" y="6554334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461658" y="123370"/>
            <a:ext cx="2182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Gibson City, IL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7932057" y="6600370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3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09972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8144" y="6463621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245532" y="32657"/>
            <a:ext cx="2674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Mount Blanca, CO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428343" y="6463621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Tokina 12-24mm @ 12mm, f/22, 1/50s</a:t>
            </a:r>
          </a:p>
        </p:txBody>
      </p:sp>
      <p:pic>
        <p:nvPicPr>
          <p:cNvPr id="16389" name="Picture 5" descr="DSC_0006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4143" y="1023258"/>
            <a:ext cx="2840038" cy="1889125"/>
          </a:xfrm>
          <a:prstGeom prst="rect">
            <a:avLst/>
          </a:prstGeom>
          <a:noFill/>
        </p:spPr>
      </p:pic>
      <p:pic>
        <p:nvPicPr>
          <p:cNvPr id="16390" name="Picture 6" descr="DSC_0007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2343" y="642258"/>
            <a:ext cx="2840038" cy="1889125"/>
          </a:xfrm>
          <a:prstGeom prst="rect">
            <a:avLst/>
          </a:prstGeom>
          <a:noFill/>
        </p:spPr>
      </p:pic>
      <p:pic>
        <p:nvPicPr>
          <p:cNvPr id="16391" name="Picture 7" descr="DSC_0008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543" y="1023258"/>
            <a:ext cx="2840038" cy="1889125"/>
          </a:xfrm>
          <a:prstGeom prst="rect">
            <a:avLst/>
          </a:prstGeom>
          <a:noFill/>
        </p:spPr>
      </p:pic>
      <p:pic>
        <p:nvPicPr>
          <p:cNvPr id="16392" name="Picture 8" descr="DSC_0002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2343" y="2623458"/>
            <a:ext cx="2840038" cy="1889125"/>
          </a:xfrm>
          <a:prstGeom prst="rect">
            <a:avLst/>
          </a:prstGeom>
          <a:noFill/>
        </p:spPr>
      </p:pic>
      <p:pic>
        <p:nvPicPr>
          <p:cNvPr id="16393" name="Picture 9" descr="DSC_0003 (Custom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0543" y="4223658"/>
            <a:ext cx="2840038" cy="1889125"/>
          </a:xfrm>
          <a:prstGeom prst="rect">
            <a:avLst/>
          </a:prstGeom>
          <a:noFill/>
        </p:spPr>
      </p:pic>
      <p:pic>
        <p:nvPicPr>
          <p:cNvPr id="16394" name="Picture 10" descr="DSC_0004 (Custom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2343" y="4620533"/>
            <a:ext cx="2840038" cy="1889125"/>
          </a:xfrm>
          <a:prstGeom prst="rect">
            <a:avLst/>
          </a:prstGeom>
          <a:noFill/>
        </p:spPr>
      </p:pic>
      <p:pic>
        <p:nvPicPr>
          <p:cNvPr id="16395" name="Picture 11" descr="DSC_0005 (Custom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4143" y="4223658"/>
            <a:ext cx="2840038" cy="1889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93934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4515" y="6550706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241903" y="119742"/>
            <a:ext cx="2674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Mount Blanca, CO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7913914" y="6596742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2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17413" name="Picture 5" descr="pano_02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14" y="2558142"/>
            <a:ext cx="9144000" cy="1346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56836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7848600" cy="5135563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err="1"/>
              <a:t>Homography</a:t>
            </a:r>
            <a:r>
              <a:rPr lang="en-US" dirty="0"/>
              <a:t> relates rotating cameras</a:t>
            </a:r>
          </a:p>
          <a:p>
            <a:pPr lvl="1">
              <a:defRPr/>
            </a:pPr>
            <a:r>
              <a:rPr lang="en-US" dirty="0" err="1"/>
              <a:t>Homography</a:t>
            </a:r>
            <a:r>
              <a:rPr lang="en-US" dirty="0"/>
              <a:t> is plane to plane mapping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Recover </a:t>
            </a:r>
            <a:r>
              <a:rPr lang="en-US" dirty="0" err="1"/>
              <a:t>homography</a:t>
            </a:r>
            <a:r>
              <a:rPr lang="en-US" dirty="0"/>
              <a:t> using RANSAC and normalized DLT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Can choose surface of projection: cylinder, plane, and sphere are most common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Refinement methods (blending, straightening, 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class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Object recognition and retrieval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 of rotating camera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/>
              <a:t>x = K [R t] X</a:t>
            </a:r>
          </a:p>
          <a:p>
            <a:pPr>
              <a:defRPr/>
            </a:pPr>
            <a:r>
              <a:rPr lang="en-US" dirty="0"/>
              <a:t>x’ = K’ [R’ t’] X</a:t>
            </a:r>
          </a:p>
          <a:p>
            <a:pPr>
              <a:defRPr/>
            </a:pPr>
            <a:r>
              <a:rPr lang="en-US" dirty="0"/>
              <a:t>t=t’=0</a:t>
            </a:r>
          </a:p>
          <a:p>
            <a:pPr>
              <a:buFont typeface="Arial" charset="0"/>
              <a:buNone/>
              <a:defRPr/>
            </a:pPr>
            <a:r>
              <a:rPr lang="en-US" dirty="0"/>
              <a:t>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x’=</a:t>
            </a:r>
            <a:r>
              <a:rPr lang="en-US" dirty="0" err="1"/>
              <a:t>Hx</a:t>
            </a:r>
            <a:r>
              <a:rPr lang="en-US" dirty="0"/>
              <a:t>    </a:t>
            </a:r>
            <a:r>
              <a:rPr lang="en-US" sz="2400" dirty="0"/>
              <a:t>where</a:t>
            </a:r>
            <a:r>
              <a:rPr lang="en-US" dirty="0"/>
              <a:t> 	  H = K’ R’ R</a:t>
            </a:r>
            <a:r>
              <a:rPr lang="en-US" baseline="30000" dirty="0"/>
              <a:t>-1</a:t>
            </a:r>
            <a:r>
              <a:rPr lang="en-US" dirty="0"/>
              <a:t> K</a:t>
            </a:r>
            <a:r>
              <a:rPr lang="en-US" baseline="30000" dirty="0"/>
              <a:t>-1</a:t>
            </a:r>
          </a:p>
          <a:p>
            <a:pPr>
              <a:defRPr/>
            </a:pPr>
            <a:r>
              <a:rPr lang="en-US" dirty="0"/>
              <a:t>Typically only R and f will change (4 parameters), but, in general, H has 8 parameters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724400" y="2057400"/>
            <a:ext cx="2514600" cy="533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491162" y="1993900"/>
            <a:ext cx="2743200" cy="60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6405562" y="3746500"/>
            <a:ext cx="152400" cy="152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16200000" flipV="1">
            <a:off x="5567362" y="2832100"/>
            <a:ext cx="1371600" cy="4572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5986462" y="2870200"/>
            <a:ext cx="1371600" cy="381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9" name="TextBox 13"/>
          <p:cNvSpPr txBox="1">
            <a:spLocks noChangeArrowheads="1"/>
          </p:cNvSpPr>
          <p:nvPr/>
        </p:nvSpPr>
        <p:spPr bwMode="auto">
          <a:xfrm>
            <a:off x="5948362" y="3060700"/>
            <a:ext cx="249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20490" name="TextBox 14"/>
          <p:cNvSpPr txBox="1">
            <a:spLocks noChangeArrowheads="1"/>
          </p:cNvSpPr>
          <p:nvPr/>
        </p:nvSpPr>
        <p:spPr bwMode="auto">
          <a:xfrm>
            <a:off x="6710362" y="3060700"/>
            <a:ext cx="292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f'</a:t>
            </a:r>
          </a:p>
        </p:txBody>
      </p:sp>
      <p:sp>
        <p:nvSpPr>
          <p:cNvPr id="20491" name="TextBox 15"/>
          <p:cNvSpPr txBox="1">
            <a:spLocks noChangeArrowheads="1"/>
          </p:cNvSpPr>
          <p:nvPr/>
        </p:nvSpPr>
        <p:spPr bwMode="auto">
          <a:xfrm>
            <a:off x="6862762" y="698500"/>
            <a:ext cx="298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/>
              <a:t>.</a:t>
            </a:r>
          </a:p>
        </p:txBody>
      </p:sp>
      <p:cxnSp>
        <p:nvCxnSpPr>
          <p:cNvPr id="18" name="Straight Connector 17"/>
          <p:cNvCxnSpPr/>
          <p:nvPr/>
        </p:nvCxnSpPr>
        <p:spPr>
          <a:xfrm rot="5400000" flipH="1" flipV="1">
            <a:off x="5453062" y="2108200"/>
            <a:ext cx="2590800" cy="5334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3" name="TextBox 18"/>
          <p:cNvSpPr txBox="1">
            <a:spLocks noChangeArrowheads="1"/>
          </p:cNvSpPr>
          <p:nvPr/>
        </p:nvSpPr>
        <p:spPr bwMode="auto">
          <a:xfrm>
            <a:off x="6938962" y="15367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</a:p>
        </p:txBody>
      </p:sp>
      <p:sp>
        <p:nvSpPr>
          <p:cNvPr id="20494" name="TextBox 19"/>
          <p:cNvSpPr txBox="1">
            <a:spLocks noChangeArrowheads="1"/>
          </p:cNvSpPr>
          <p:nvPr/>
        </p:nvSpPr>
        <p:spPr bwMode="auto">
          <a:xfrm>
            <a:off x="6253162" y="2374900"/>
            <a:ext cx="355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  <a:r>
              <a:rPr lang="en-US"/>
              <a:t>'</a:t>
            </a:r>
          </a:p>
        </p:txBody>
      </p:sp>
      <p:cxnSp>
        <p:nvCxnSpPr>
          <p:cNvPr id="22" name="Straight Arrow Connector 21"/>
          <p:cNvCxnSpPr>
            <a:stCxn id="20494" idx="3"/>
          </p:cNvCxnSpPr>
          <p:nvPr/>
        </p:nvCxnSpPr>
        <p:spPr>
          <a:xfrm flipV="1">
            <a:off x="6608762" y="2374900"/>
            <a:ext cx="101600" cy="1841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6840537" y="1895475"/>
            <a:ext cx="19685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7" name="TextBox 24"/>
          <p:cNvSpPr txBox="1">
            <a:spLocks noChangeArrowheads="1"/>
          </p:cNvSpPr>
          <p:nvPr/>
        </p:nvSpPr>
        <p:spPr bwMode="auto">
          <a:xfrm>
            <a:off x="7015162" y="785814"/>
            <a:ext cx="338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Stitching Algorithm Overview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Detect </a:t>
            </a:r>
            <a:r>
              <a:rPr lang="en-US" dirty="0" err="1"/>
              <a:t>keypoints</a:t>
            </a: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Match </a:t>
            </a:r>
            <a:r>
              <a:rPr lang="en-US" dirty="0" err="1"/>
              <a:t>keypoints</a:t>
            </a: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Estimate </a:t>
            </a:r>
            <a:r>
              <a:rPr lang="en-US" dirty="0" err="1"/>
              <a:t>homography</a:t>
            </a:r>
            <a:r>
              <a:rPr lang="en-US" dirty="0"/>
              <a:t> with four matched </a:t>
            </a:r>
            <a:r>
              <a:rPr lang="en-US" dirty="0" err="1"/>
              <a:t>keypoints</a:t>
            </a:r>
            <a:r>
              <a:rPr lang="en-US" dirty="0"/>
              <a:t> (using RANSAC)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Project onto a surface and blend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macros}&#10;\usepackage{amsmath}&#10;\usepackage{amssymb}&#10;&#10;\begin{document}&#10;&#10;\[&#10;\mat{R}_i = e^{[{\vectg{\theta}}_i]_{\times}}&#10;\texttt{, }&#10;[{\vectg{\theta}}_i]_{\times} =&#10;\bmat&#10;0 &amp; -{\theta_i}_3 &amp; {\theta_i}_2 \\&#10;{\theta_i}_3 &amp; 0 &amp; -{\theta_i}_1 \\&#10;-{\theta_i}_2 &amp; {\theta_i}_1 &amp; 0&#10;\emat&#10;\]&#10;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6"/>
  <p:tag name="BOXFONT" val="10"/>
  <p:tag name="BOXWRAP" val="False"/>
  <p:tag name="WORKAROUNDTRANSPARENCYBUG" val="False"/>
  <p:tag name="BITMAPFORMAT" val="pngmono"/>
  <p:tag name="DEBUGINTERACTIVE" val="True"/>
  <p:tag name="ORIGWIDTH" val="385"/>
  <p:tag name="PICTUREFILESIZE" val="284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macros}&#10;\usepackage{amsmath}&#10;\usepackage{amssymb}&#10;&#10;\begin{document}&#10;&#10;\[&#10;\mat{K}_i =&#10;\bmat&#10;f_i &amp; 0   &amp; 0 \\&#10;0   &amp; f_i &amp; 0 \\&#10;0   &amp; 0   &amp; 1&#10;\emat&#10;\]&#10;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86"/>
  <p:tag name="BOXFONT" val="10"/>
  <p:tag name="BOXWRAP" val="False"/>
  <p:tag name="WORKAROUNDTRANSPARENCYBUG" val="False"/>
  <p:tag name="BITMAPFORMAT" val="pngmono"/>
  <p:tag name="DEBUGINTERACTIVE" val="True"/>
  <p:tag name="ORIGWIDTH" val="151"/>
  <p:tag name="PICTUREFILESIZE" val="114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59473</TotalTime>
  <Words>2172</Words>
  <Application>Microsoft Office PowerPoint</Application>
  <PresentationFormat>Widescreen</PresentationFormat>
  <Paragraphs>439</Paragraphs>
  <Slides>79</Slides>
  <Notes>7</Notes>
  <HiddenSlides>4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90" baseType="lpstr">
      <vt:lpstr>Arial</vt:lpstr>
      <vt:lpstr>Calibri</vt:lpstr>
      <vt:lpstr>Cambria Math</vt:lpstr>
      <vt:lpstr>cmsy10</vt:lpstr>
      <vt:lpstr>Courier New</vt:lpstr>
      <vt:lpstr>Symbol</vt:lpstr>
      <vt:lpstr>Times New Roman</vt:lpstr>
      <vt:lpstr>Office Theme</vt:lpstr>
      <vt:lpstr>2_Default Design</vt:lpstr>
      <vt:lpstr>Equation</vt:lpstr>
      <vt:lpstr>Photo Editor Photo</vt:lpstr>
      <vt:lpstr>PowerPoint Presentation</vt:lpstr>
      <vt:lpstr>Last Class: Keypoint Matching</vt:lpstr>
      <vt:lpstr>Last Class: Summary</vt:lpstr>
      <vt:lpstr>Today: Image Stitching</vt:lpstr>
      <vt:lpstr>Views from rotating camera</vt:lpstr>
      <vt:lpstr>Photo stitching</vt:lpstr>
      <vt:lpstr>Alignment of rotating camera</vt:lpstr>
      <vt:lpstr>Correspondence of rotating camera</vt:lpstr>
      <vt:lpstr>Image Stitching Algorithm Overview</vt:lpstr>
      <vt:lpstr>Image Stitching Algorithm Overview</vt:lpstr>
      <vt:lpstr>Computing homography</vt:lpstr>
      <vt:lpstr>Computing homography</vt:lpstr>
      <vt:lpstr>Computing homography</vt:lpstr>
      <vt:lpstr>Computing homography</vt:lpstr>
      <vt:lpstr>RANSAC: RANdom SAmple Consensus</vt:lpstr>
      <vt:lpstr>Computing homography</vt:lpstr>
      <vt:lpstr>Computing homography</vt:lpstr>
      <vt:lpstr>Automatic Image Stitching</vt:lpstr>
      <vt:lpstr>Choosing a Projection Surface</vt:lpstr>
      <vt:lpstr>Planar Mapping</vt:lpstr>
      <vt:lpstr>Planar Projection</vt:lpstr>
      <vt:lpstr>Planar Projection</vt:lpstr>
      <vt:lpstr>Cylindrical Mapping</vt:lpstr>
      <vt:lpstr>Cylindrical Projection</vt:lpstr>
      <vt:lpstr>Cylindrical Projection</vt:lpstr>
      <vt:lpstr>Planar vs. Cylindrical Projection</vt:lpstr>
      <vt:lpstr>Simple gain adjustment</vt:lpstr>
      <vt:lpstr>Automatically choosing images to stitch</vt:lpstr>
      <vt:lpstr>Recognizing Panoramas</vt:lpstr>
      <vt:lpstr>Recognizing Panoramas</vt:lpstr>
      <vt:lpstr>Recognizing Panoramas</vt:lpstr>
      <vt:lpstr>RANSAC for Homography</vt:lpstr>
      <vt:lpstr>RANSAC for Homography</vt:lpstr>
      <vt:lpstr>Verification</vt:lpstr>
      <vt:lpstr>RANSAC for Homography</vt:lpstr>
      <vt:lpstr>Recognizing Panoramas (cont.)</vt:lpstr>
      <vt:lpstr>Finding the panoramas</vt:lpstr>
      <vt:lpstr>Finding the panoramas</vt:lpstr>
      <vt:lpstr>Finding the panoramas</vt:lpstr>
      <vt:lpstr>Recognizing Panoramas (cont.)</vt:lpstr>
      <vt:lpstr>Bundle adjustment for stitching</vt:lpstr>
      <vt:lpstr>Bundle Adjustment</vt:lpstr>
      <vt:lpstr>Bundle Adjustment</vt:lpstr>
      <vt:lpstr>Details to make it look good</vt:lpstr>
      <vt:lpstr>Choosing seams</vt:lpstr>
      <vt:lpstr>Choosing seams</vt:lpstr>
      <vt:lpstr>Choosing seams</vt:lpstr>
      <vt:lpstr>Gain compensation</vt:lpstr>
      <vt:lpstr>Multi-band (aka Laplacian Pyramid) Blending </vt:lpstr>
      <vt:lpstr>Multiband Blending with Laplacian Pyramid</vt:lpstr>
      <vt:lpstr>Multiband blending</vt:lpstr>
      <vt:lpstr>Blending comparison (IJCV 2007)</vt:lpstr>
      <vt:lpstr>Blending Comparison</vt:lpstr>
      <vt:lpstr>Straightening</vt:lpstr>
      <vt:lpstr>Further reading</vt:lpstr>
      <vt:lpstr>How does iphone panoramic stitching work?</vt:lpstr>
      <vt:lpstr>Project 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Things to remember</vt:lpstr>
      <vt:lpstr>Next class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Hoiem, Derek W</cp:lastModifiedBy>
  <cp:revision>214</cp:revision>
  <dcterms:created xsi:type="dcterms:W3CDTF">2009-12-16T02:55:56Z</dcterms:created>
  <dcterms:modified xsi:type="dcterms:W3CDTF">2022-10-27T15:11:42Z</dcterms:modified>
</cp:coreProperties>
</file>