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</p:sldMasterIdLst>
  <p:notesMasterIdLst>
    <p:notesMasterId r:id="rId46"/>
  </p:notesMasterIdLst>
  <p:sldIdLst>
    <p:sldId id="398" r:id="rId4"/>
    <p:sldId id="509" r:id="rId5"/>
    <p:sldId id="510" r:id="rId6"/>
    <p:sldId id="499" r:id="rId7"/>
    <p:sldId id="491" r:id="rId8"/>
    <p:sldId id="500" r:id="rId9"/>
    <p:sldId id="464" r:id="rId10"/>
    <p:sldId id="468" r:id="rId11"/>
    <p:sldId id="465" r:id="rId12"/>
    <p:sldId id="467" r:id="rId13"/>
    <p:sldId id="469" r:id="rId14"/>
    <p:sldId id="470" r:id="rId15"/>
    <p:sldId id="502" r:id="rId16"/>
    <p:sldId id="471" r:id="rId17"/>
    <p:sldId id="474" r:id="rId18"/>
    <p:sldId id="472" r:id="rId19"/>
    <p:sldId id="501" r:id="rId20"/>
    <p:sldId id="473" r:id="rId21"/>
    <p:sldId id="475" r:id="rId22"/>
    <p:sldId id="476" r:id="rId23"/>
    <p:sldId id="511" r:id="rId24"/>
    <p:sldId id="477" r:id="rId25"/>
    <p:sldId id="478" r:id="rId26"/>
    <p:sldId id="479" r:id="rId27"/>
    <p:sldId id="481" r:id="rId28"/>
    <p:sldId id="454" r:id="rId29"/>
    <p:sldId id="455" r:id="rId30"/>
    <p:sldId id="487" r:id="rId31"/>
    <p:sldId id="482" r:id="rId32"/>
    <p:sldId id="483" r:id="rId33"/>
    <p:sldId id="490" r:id="rId34"/>
    <p:sldId id="485" r:id="rId35"/>
    <p:sldId id="486" r:id="rId36"/>
    <p:sldId id="508" r:id="rId37"/>
    <p:sldId id="496" r:id="rId38"/>
    <p:sldId id="492" r:id="rId39"/>
    <p:sldId id="493" r:id="rId40"/>
    <p:sldId id="494" r:id="rId41"/>
    <p:sldId id="497" r:id="rId42"/>
    <p:sldId id="505" r:id="rId43"/>
    <p:sldId id="504" r:id="rId44"/>
    <p:sldId id="506" r:id="rId45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pos="576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84462" autoAdjust="0"/>
  </p:normalViewPr>
  <p:slideViewPr>
    <p:cSldViewPr>
      <p:cViewPr varScale="1">
        <p:scale>
          <a:sx n="70" d="100"/>
          <a:sy n="70" d="100"/>
        </p:scale>
        <p:origin x="78" y="234"/>
      </p:cViewPr>
      <p:guideLst>
        <p:guide pos="384"/>
        <p:guide pos="576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66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6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 color/texture,</a:t>
            </a:r>
            <a:r>
              <a:rPr lang="en-US" baseline="0" dirty="0"/>
              <a:t> compact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66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Smooth, high gradient</a:t>
            </a:r>
            <a:r>
              <a:rPr lang="en-US" baseline="0" dirty="0"/>
              <a:t> along boundary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59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information is intelligent</a:t>
            </a:r>
            <a:r>
              <a:rPr lang="en-US" baseline="0" dirty="0"/>
              <a:t> scissors missing?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2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4F2ABE-8A16-4DD6-B7D6-5E949F24204C}" type="slidenum">
              <a:rPr lang="en-GB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Basic idea is to combine the information which was used in the 2 well known tools: MW and IS.</a:t>
            </a:r>
          </a:p>
          <a:p>
            <a:r>
              <a:rPr lang="en-GB" dirty="0"/>
              <a:t>MS select a region of similar colour according to your input. Fat pen and the boundary snaps to high contrast edges. </a:t>
            </a:r>
          </a:p>
          <a:p>
            <a:r>
              <a:rPr lang="en-GB" dirty="0" err="1"/>
              <a:t>Grabcut</a:t>
            </a:r>
            <a:r>
              <a:rPr lang="en-GB" dirty="0"/>
              <a:t> combines it. And this allows us to simplify the user interface considerably by …</a:t>
            </a:r>
          </a:p>
        </p:txBody>
      </p:sp>
    </p:spTree>
    <p:extLst>
      <p:ext uri="{BB962C8B-B14F-4D97-AF65-F5344CB8AC3E}">
        <p14:creationId xmlns:p14="http://schemas.microsoft.com/office/powerpoint/2010/main" val="4188105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94344-6532-4C02-A318-1321C9A99115}" type="slidenum">
              <a:rPr lang="en-GB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Color enbergy.</a:t>
            </a:r>
          </a:p>
          <a:p>
            <a:r>
              <a:rPr lang="en-GB"/>
              <a:t>Iterations have the effect of pulling them away; </a:t>
            </a:r>
          </a:p>
          <a:p>
            <a:r>
              <a:rPr lang="en-GB"/>
              <a:t>D is – log likelyhood of the GMM.</a:t>
            </a:r>
          </a:p>
        </p:txBody>
      </p:sp>
    </p:spTree>
    <p:extLst>
      <p:ext uri="{BB962C8B-B14F-4D97-AF65-F5344CB8AC3E}">
        <p14:creationId xmlns:p14="http://schemas.microsoft.com/office/powerpoint/2010/main" val="2905765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B726EA-849C-443F-9AF1-BDC8AA4AE3BC}" type="slidenum">
              <a:rPr lang="en-GB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Optimization engine we use Graph Cuts. By now everybody should know what graph cut is. IN case you missed it here is a very brief introduction. </a:t>
            </a:r>
          </a:p>
          <a:p>
            <a:endParaRPr lang="en-GB"/>
          </a:p>
          <a:p>
            <a:r>
              <a:rPr lang="en-GB"/>
              <a:t>To image. 3D view. First task to construct a graph. </a:t>
            </a:r>
          </a:p>
          <a:p>
            <a:r>
              <a:rPr lang="en-GB"/>
              <a:t>All pixels on a certain scanline. Just a few of them. </a:t>
            </a:r>
          </a:p>
          <a:p>
            <a:r>
              <a:rPr lang="en-GB"/>
              <a:t>Next step introduce artificial nodes. fgd and background. </a:t>
            </a:r>
          </a:p>
          <a:p>
            <a:r>
              <a:rPr lang="en-GB"/>
              <a:t>Edges – contrast. Boundary is quite likely between black and white. </a:t>
            </a:r>
          </a:p>
          <a:p>
            <a:r>
              <a:rPr lang="en-GB"/>
              <a:t>Min Cut - Minimum edge strength.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339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A50E18-55DE-421D-B56C-260ED6CBBBED}" type="slidenum">
              <a:rPr lang="en-GB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Moderately straightforward examples- after the user input automnatically</a:t>
            </a:r>
          </a:p>
        </p:txBody>
      </p:sp>
    </p:spTree>
    <p:extLst>
      <p:ext uri="{BB962C8B-B14F-4D97-AF65-F5344CB8AC3E}">
        <p14:creationId xmlns:p14="http://schemas.microsoft.com/office/powerpoint/2010/main" val="3667566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2C9E3-DE8B-455B-8E5B-DF103292DDEE}" type="slidenum">
              <a:rPr lang="en-GB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You might wonder when does it fail. 4 cases. Low contrats – an edge not good visible</a:t>
            </a:r>
          </a:p>
        </p:txBody>
      </p:sp>
    </p:spTree>
    <p:extLst>
      <p:ext uri="{BB962C8B-B14F-4D97-AF65-F5344CB8AC3E}">
        <p14:creationId xmlns:p14="http://schemas.microsoft.com/office/powerpoint/2010/main" val="187857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" y="5334000"/>
            <a:ext cx="11684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096000"/>
            <a:ext cx="109728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126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126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8006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8.png"/><Relationship Id="rId4" Type="http://schemas.openxmlformats.org/officeDocument/2006/relationships/image" Target="../media/image41.jpeg"/><Relationship Id="rId9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ryan.app/seam-carving/" TargetMode="External"/><Relationship Id="rId4" Type="http://schemas.openxmlformats.org/officeDocument/2006/relationships/hyperlink" Target="http://delivery.acm.org/10.1145/1280000/1276390/a10-avidan.pdf?key1=1276390&amp;key2=6011144821&amp;coll=GUIDE&amp;dl=GUIDE&amp;CFID=104390780&amp;CFTOKEN=40017710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NcIJXTlugc" TargetMode="External"/><Relationship Id="rId2" Type="http://schemas.openxmlformats.org/officeDocument/2006/relationships/hyperlink" Target="http://delivery.acm.org/10.1145/1280000/1276390/a10-avidan.pdf?key1=1276390&amp;key2=6011144821&amp;coll=GUIDE&amp;dl=GUIDE&amp;CFID=104390780&amp;CFTOKEN=400177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rown.edu/courses/csci1950-g/asgn/proj3/resources/GraphcutTextures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brown.edu/courses/csci1950-g/asgn/proj3/resources/GraphcutTextures.pdf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457199" y="-7257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Cutting Images: Graphs and Boundary Finding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209799" y="5326743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21" name="Picture 9" descr="http://static.skynetblogs.be/media/2129/dyn001_original_520_368_pjpeg_2646967_a36dbf49b0d2fbec6b38eedd7f95d0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059543"/>
            <a:ext cx="6568109" cy="4648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97170" y="5707743"/>
            <a:ext cx="2207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“The Double Secret”, Magritte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boundary?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gradient along boundary</a:t>
            </a:r>
          </a:p>
          <a:p>
            <a:r>
              <a:rPr lang="en-US" dirty="0"/>
              <a:t>Gradient in right direction</a:t>
            </a:r>
          </a:p>
          <a:p>
            <a:r>
              <a:rPr lang="en-US" dirty="0"/>
              <a:t>Smooth</a:t>
            </a:r>
          </a:p>
        </p:txBody>
      </p:sp>
      <p:pic>
        <p:nvPicPr>
          <p:cNvPr id="161794" name="Picture 2" descr="C:\Users\Hoiem\Documents\Classes\Computational Photography - Fall 2010\lectures\figs\grad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124200"/>
            <a:ext cx="4673600" cy="35052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4547559" y="3778370"/>
            <a:ext cx="990600" cy="2393830"/>
          </a:xfrm>
          <a:custGeom>
            <a:avLst/>
            <a:gdLst>
              <a:gd name="connsiteX0" fmla="*/ 517585 w 1148036"/>
              <a:gd name="connsiteY0" fmla="*/ 5751 h 2076090"/>
              <a:gd name="connsiteX1" fmla="*/ 379563 w 1148036"/>
              <a:gd name="connsiteY1" fmla="*/ 74762 h 2076090"/>
              <a:gd name="connsiteX2" fmla="*/ 310551 w 1148036"/>
              <a:gd name="connsiteY2" fmla="*/ 126520 h 2076090"/>
              <a:gd name="connsiteX3" fmla="*/ 172529 w 1148036"/>
              <a:gd name="connsiteY3" fmla="*/ 143773 h 2076090"/>
              <a:gd name="connsiteX4" fmla="*/ 120770 w 1148036"/>
              <a:gd name="connsiteY4" fmla="*/ 281796 h 2076090"/>
              <a:gd name="connsiteX5" fmla="*/ 69012 w 1148036"/>
              <a:gd name="connsiteY5" fmla="*/ 299049 h 2076090"/>
              <a:gd name="connsiteX6" fmla="*/ 17253 w 1148036"/>
              <a:gd name="connsiteY6" fmla="*/ 695864 h 2076090"/>
              <a:gd name="connsiteX7" fmla="*/ 0 w 1148036"/>
              <a:gd name="connsiteY7" fmla="*/ 1109932 h 2076090"/>
              <a:gd name="connsiteX8" fmla="*/ 17253 w 1148036"/>
              <a:gd name="connsiteY8" fmla="*/ 1351471 h 2076090"/>
              <a:gd name="connsiteX9" fmla="*/ 51759 w 1148036"/>
              <a:gd name="connsiteY9" fmla="*/ 1403230 h 2076090"/>
              <a:gd name="connsiteX10" fmla="*/ 69012 w 1148036"/>
              <a:gd name="connsiteY10" fmla="*/ 1489494 h 2076090"/>
              <a:gd name="connsiteX11" fmla="*/ 155276 w 1148036"/>
              <a:gd name="connsiteY11" fmla="*/ 1575758 h 2076090"/>
              <a:gd name="connsiteX12" fmla="*/ 189781 w 1148036"/>
              <a:gd name="connsiteY12" fmla="*/ 1627517 h 2076090"/>
              <a:gd name="connsiteX13" fmla="*/ 207034 w 1148036"/>
              <a:gd name="connsiteY13" fmla="*/ 1679275 h 2076090"/>
              <a:gd name="connsiteX14" fmla="*/ 310551 w 1148036"/>
              <a:gd name="connsiteY14" fmla="*/ 1782792 h 2076090"/>
              <a:gd name="connsiteX15" fmla="*/ 362310 w 1148036"/>
              <a:gd name="connsiteY15" fmla="*/ 1834551 h 2076090"/>
              <a:gd name="connsiteX16" fmla="*/ 465827 w 1148036"/>
              <a:gd name="connsiteY16" fmla="*/ 1903562 h 2076090"/>
              <a:gd name="connsiteX17" fmla="*/ 517585 w 1148036"/>
              <a:gd name="connsiteY17" fmla="*/ 1955320 h 2076090"/>
              <a:gd name="connsiteX18" fmla="*/ 707366 w 1148036"/>
              <a:gd name="connsiteY18" fmla="*/ 2041585 h 2076090"/>
              <a:gd name="connsiteX19" fmla="*/ 810883 w 1148036"/>
              <a:gd name="connsiteY19" fmla="*/ 2076090 h 2076090"/>
              <a:gd name="connsiteX20" fmla="*/ 948906 w 1148036"/>
              <a:gd name="connsiteY20" fmla="*/ 2058837 h 2076090"/>
              <a:gd name="connsiteX21" fmla="*/ 1035170 w 1148036"/>
              <a:gd name="connsiteY21" fmla="*/ 1955320 h 2076090"/>
              <a:gd name="connsiteX22" fmla="*/ 1052423 w 1148036"/>
              <a:gd name="connsiteY22" fmla="*/ 1869056 h 2076090"/>
              <a:gd name="connsiteX23" fmla="*/ 1069676 w 1148036"/>
              <a:gd name="connsiteY23" fmla="*/ 1800045 h 2076090"/>
              <a:gd name="connsiteX24" fmla="*/ 1121434 w 1148036"/>
              <a:gd name="connsiteY24" fmla="*/ 885645 h 2076090"/>
              <a:gd name="connsiteX25" fmla="*/ 1121434 w 1148036"/>
              <a:gd name="connsiteY25" fmla="*/ 506083 h 2076090"/>
              <a:gd name="connsiteX26" fmla="*/ 1069676 w 1148036"/>
              <a:gd name="connsiteY26" fmla="*/ 385313 h 2076090"/>
              <a:gd name="connsiteX27" fmla="*/ 1017917 w 1148036"/>
              <a:gd name="connsiteY27" fmla="*/ 350807 h 2076090"/>
              <a:gd name="connsiteX28" fmla="*/ 914400 w 1148036"/>
              <a:gd name="connsiteY28" fmla="*/ 281796 h 2076090"/>
              <a:gd name="connsiteX29" fmla="*/ 776378 w 1148036"/>
              <a:gd name="connsiteY29" fmla="*/ 195532 h 2076090"/>
              <a:gd name="connsiteX30" fmla="*/ 724619 w 1148036"/>
              <a:gd name="connsiteY30" fmla="*/ 161026 h 2076090"/>
              <a:gd name="connsiteX31" fmla="*/ 586596 w 1148036"/>
              <a:gd name="connsiteY31" fmla="*/ 126520 h 2076090"/>
              <a:gd name="connsiteX32" fmla="*/ 534838 w 1148036"/>
              <a:gd name="connsiteY32" fmla="*/ 109268 h 2076090"/>
              <a:gd name="connsiteX33" fmla="*/ 517585 w 1148036"/>
              <a:gd name="connsiteY33" fmla="*/ 5751 h 207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8036" h="2076090">
                <a:moveTo>
                  <a:pt x="517585" y="5751"/>
                </a:moveTo>
                <a:cubicBezTo>
                  <a:pt x="491706" y="0"/>
                  <a:pt x="423994" y="48844"/>
                  <a:pt x="379563" y="74762"/>
                </a:cubicBezTo>
                <a:cubicBezTo>
                  <a:pt x="354725" y="89251"/>
                  <a:pt x="337830" y="117427"/>
                  <a:pt x="310551" y="126520"/>
                </a:cubicBezTo>
                <a:cubicBezTo>
                  <a:pt x="266565" y="141182"/>
                  <a:pt x="218536" y="138022"/>
                  <a:pt x="172529" y="143773"/>
                </a:cubicBezTo>
                <a:cubicBezTo>
                  <a:pt x="162901" y="182284"/>
                  <a:pt x="150844" y="251722"/>
                  <a:pt x="120770" y="281796"/>
                </a:cubicBezTo>
                <a:cubicBezTo>
                  <a:pt x="107911" y="294655"/>
                  <a:pt x="86265" y="293298"/>
                  <a:pt x="69012" y="299049"/>
                </a:cubicBezTo>
                <a:cubicBezTo>
                  <a:pt x="4976" y="491155"/>
                  <a:pt x="32764" y="377890"/>
                  <a:pt x="17253" y="695864"/>
                </a:cubicBezTo>
                <a:cubicBezTo>
                  <a:pt x="10522" y="833842"/>
                  <a:pt x="5751" y="971909"/>
                  <a:pt x="0" y="1109932"/>
                </a:cubicBezTo>
                <a:cubicBezTo>
                  <a:pt x="5751" y="1190445"/>
                  <a:pt x="3225" y="1271981"/>
                  <a:pt x="17253" y="1351471"/>
                </a:cubicBezTo>
                <a:cubicBezTo>
                  <a:pt x="20857" y="1371891"/>
                  <a:pt x="44478" y="1383815"/>
                  <a:pt x="51759" y="1403230"/>
                </a:cubicBezTo>
                <a:cubicBezTo>
                  <a:pt x="62055" y="1430687"/>
                  <a:pt x="58716" y="1462037"/>
                  <a:pt x="69012" y="1489494"/>
                </a:cubicBezTo>
                <a:cubicBezTo>
                  <a:pt x="88182" y="1540614"/>
                  <a:pt x="113102" y="1547642"/>
                  <a:pt x="155276" y="1575758"/>
                </a:cubicBezTo>
                <a:cubicBezTo>
                  <a:pt x="166778" y="1593011"/>
                  <a:pt x="180508" y="1608971"/>
                  <a:pt x="189781" y="1627517"/>
                </a:cubicBezTo>
                <a:cubicBezTo>
                  <a:pt x="197914" y="1643783"/>
                  <a:pt x="195869" y="1664920"/>
                  <a:pt x="207034" y="1679275"/>
                </a:cubicBezTo>
                <a:cubicBezTo>
                  <a:pt x="236993" y="1717794"/>
                  <a:pt x="276045" y="1748286"/>
                  <a:pt x="310551" y="1782792"/>
                </a:cubicBezTo>
                <a:cubicBezTo>
                  <a:pt x="327804" y="1800045"/>
                  <a:pt x="342008" y="1821017"/>
                  <a:pt x="362310" y="1834551"/>
                </a:cubicBezTo>
                <a:cubicBezTo>
                  <a:pt x="396816" y="1857555"/>
                  <a:pt x="436503" y="1874238"/>
                  <a:pt x="465827" y="1903562"/>
                </a:cubicBezTo>
                <a:cubicBezTo>
                  <a:pt x="483080" y="1920815"/>
                  <a:pt x="498326" y="1940340"/>
                  <a:pt x="517585" y="1955320"/>
                </a:cubicBezTo>
                <a:cubicBezTo>
                  <a:pt x="643208" y="2053027"/>
                  <a:pt x="582058" y="2007410"/>
                  <a:pt x="707366" y="2041585"/>
                </a:cubicBezTo>
                <a:cubicBezTo>
                  <a:pt x="742457" y="2051155"/>
                  <a:pt x="810883" y="2076090"/>
                  <a:pt x="810883" y="2076090"/>
                </a:cubicBezTo>
                <a:cubicBezTo>
                  <a:pt x="856891" y="2070339"/>
                  <a:pt x="905332" y="2074682"/>
                  <a:pt x="948906" y="2058837"/>
                </a:cubicBezTo>
                <a:cubicBezTo>
                  <a:pt x="978131" y="2048210"/>
                  <a:pt x="1018740" y="1979964"/>
                  <a:pt x="1035170" y="1955320"/>
                </a:cubicBezTo>
                <a:cubicBezTo>
                  <a:pt x="1040921" y="1926565"/>
                  <a:pt x="1046062" y="1897682"/>
                  <a:pt x="1052423" y="1869056"/>
                </a:cubicBezTo>
                <a:cubicBezTo>
                  <a:pt x="1057567" y="1845909"/>
                  <a:pt x="1068782" y="1823740"/>
                  <a:pt x="1069676" y="1800045"/>
                </a:cubicBezTo>
                <a:cubicBezTo>
                  <a:pt x="1103780" y="896289"/>
                  <a:pt x="959391" y="1209735"/>
                  <a:pt x="1121434" y="885645"/>
                </a:cubicBezTo>
                <a:cubicBezTo>
                  <a:pt x="1145226" y="695310"/>
                  <a:pt x="1148036" y="745503"/>
                  <a:pt x="1121434" y="506083"/>
                </a:cubicBezTo>
                <a:cubicBezTo>
                  <a:pt x="1116485" y="461538"/>
                  <a:pt x="1102177" y="417814"/>
                  <a:pt x="1069676" y="385313"/>
                </a:cubicBezTo>
                <a:cubicBezTo>
                  <a:pt x="1055014" y="370651"/>
                  <a:pt x="1033846" y="364082"/>
                  <a:pt x="1017917" y="350807"/>
                </a:cubicBezTo>
                <a:cubicBezTo>
                  <a:pt x="931760" y="279010"/>
                  <a:pt x="1005361" y="312116"/>
                  <a:pt x="914400" y="281796"/>
                </a:cubicBezTo>
                <a:cubicBezTo>
                  <a:pt x="831629" y="157636"/>
                  <a:pt x="948840" y="310507"/>
                  <a:pt x="776378" y="195532"/>
                </a:cubicBezTo>
                <a:cubicBezTo>
                  <a:pt x="759125" y="184030"/>
                  <a:pt x="743165" y="170299"/>
                  <a:pt x="724619" y="161026"/>
                </a:cubicBezTo>
                <a:cubicBezTo>
                  <a:pt x="685181" y="141307"/>
                  <a:pt x="625970" y="136363"/>
                  <a:pt x="586596" y="126520"/>
                </a:cubicBezTo>
                <a:cubicBezTo>
                  <a:pt x="568953" y="122109"/>
                  <a:pt x="552091" y="115019"/>
                  <a:pt x="534838" y="109268"/>
                </a:cubicBezTo>
                <a:cubicBezTo>
                  <a:pt x="510311" y="35686"/>
                  <a:pt x="543464" y="11502"/>
                  <a:pt x="517585" y="575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Image as a Graph</a:t>
            </a:r>
          </a:p>
        </p:txBody>
      </p:sp>
      <p:sp>
        <p:nvSpPr>
          <p:cNvPr id="4" name="Oval 3"/>
          <p:cNvSpPr/>
          <p:nvPr/>
        </p:nvSpPr>
        <p:spPr>
          <a:xfrm>
            <a:off x="1049337" y="2438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20937" y="2438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49337" y="3657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Straight Connector 6"/>
          <p:cNvCxnSpPr>
            <a:stCxn id="4" idx="6"/>
            <a:endCxn id="5" idx="2"/>
          </p:cNvCxnSpPr>
          <p:nvPr/>
        </p:nvCxnSpPr>
        <p:spPr>
          <a:xfrm>
            <a:off x="1811337" y="2819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4"/>
            <a:endCxn id="6" idx="0"/>
          </p:cNvCxnSpPr>
          <p:nvPr/>
        </p:nvCxnSpPr>
        <p:spPr>
          <a:xfrm rot="5400000">
            <a:off x="1201738" y="3429001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420937" y="3657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573338" y="3429001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11337" y="4114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827462" y="2490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199062" y="2490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827462" y="3709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>
            <a:stCxn id="12" idx="6"/>
            <a:endCxn id="13" idx="2"/>
          </p:cNvCxnSpPr>
          <p:nvPr/>
        </p:nvCxnSpPr>
        <p:spPr>
          <a:xfrm>
            <a:off x="4589462" y="2871789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4"/>
            <a:endCxn id="14" idx="0"/>
          </p:cNvCxnSpPr>
          <p:nvPr/>
        </p:nvCxnSpPr>
        <p:spPr>
          <a:xfrm rot="5400000">
            <a:off x="3980656" y="34821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199062" y="3709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8" name="Straight Connector 17"/>
          <p:cNvCxnSpPr>
            <a:stCxn id="13" idx="4"/>
            <a:endCxn id="17" idx="0"/>
          </p:cNvCxnSpPr>
          <p:nvPr/>
        </p:nvCxnSpPr>
        <p:spPr>
          <a:xfrm rot="5400000">
            <a:off x="5352256" y="34821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89462" y="4167189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049337" y="49006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1" name="Straight Connector 20"/>
          <p:cNvCxnSpPr>
            <a:endCxn id="20" idx="0"/>
          </p:cNvCxnSpPr>
          <p:nvPr/>
        </p:nvCxnSpPr>
        <p:spPr>
          <a:xfrm rot="5400000">
            <a:off x="1201738" y="4670426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420937" y="49006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573338" y="4670426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11337" y="5357814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827462" y="4953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 rot="5400000">
            <a:off x="3980656" y="47251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199062" y="4953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 rot="5400000">
            <a:off x="5352256" y="47251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89462" y="5410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00400" y="2819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00400" y="4114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00400" y="5357814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6154738" y="1981201"/>
            <a:ext cx="17267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Node: pixel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5964237" y="24765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5773737" y="31242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3"/>
          <p:cNvSpPr txBox="1">
            <a:spLocks noChangeArrowheads="1"/>
          </p:cNvSpPr>
          <p:nvPr/>
        </p:nvSpPr>
        <p:spPr bwMode="auto">
          <a:xfrm>
            <a:off x="6535737" y="2743200"/>
            <a:ext cx="2133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Edge: cost of path or cut between two pixels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Scissors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66258"/>
            <a:ext cx="5562600" cy="393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7400" y="947057"/>
            <a:ext cx="5110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Mortenson</a:t>
            </a:r>
            <a:r>
              <a:rPr lang="en-US" sz="2000" dirty="0"/>
              <a:t> and Barrett (SIGGRAPH 1995)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Scissors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609600" y="990600"/>
            <a:ext cx="8458200" cy="5135563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A good image boundary has a short path through the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3115" y="914400"/>
            <a:ext cx="4968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Mortenson</a:t>
            </a:r>
            <a:r>
              <a:rPr lang="en-US" sz="2000" dirty="0"/>
              <a:t> and Barrett (SIGGRAPH 1995)</a:t>
            </a:r>
          </a:p>
        </p:txBody>
      </p:sp>
      <p:sp>
        <p:nvSpPr>
          <p:cNvPr id="5" name="Oval 4"/>
          <p:cNvSpPr/>
          <p:nvPr/>
        </p:nvSpPr>
        <p:spPr>
          <a:xfrm>
            <a:off x="1946275" y="307181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17875" y="307181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946275" y="429101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>
            <a:stCxn id="5" idx="6"/>
            <a:endCxn id="7" idx="2"/>
          </p:cNvCxnSpPr>
          <p:nvPr/>
        </p:nvCxnSpPr>
        <p:spPr>
          <a:xfrm>
            <a:off x="2708275" y="34528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4"/>
            <a:endCxn id="8" idx="0"/>
          </p:cNvCxnSpPr>
          <p:nvPr/>
        </p:nvCxnSpPr>
        <p:spPr>
          <a:xfrm rot="5400000">
            <a:off x="2098676" y="4062413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17875" y="429101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470276" y="4062413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08275" y="47482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724400" y="3124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096000" y="3124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7244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7" name="Straight Connector 16"/>
          <p:cNvCxnSpPr>
            <a:stCxn id="14" idx="6"/>
            <a:endCxn id="15" idx="2"/>
          </p:cNvCxnSpPr>
          <p:nvPr/>
        </p:nvCxnSpPr>
        <p:spPr>
          <a:xfrm>
            <a:off x="5486400" y="3505201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4"/>
            <a:endCxn id="16" idx="0"/>
          </p:cNvCxnSpPr>
          <p:nvPr/>
        </p:nvCxnSpPr>
        <p:spPr>
          <a:xfrm rot="5400000">
            <a:off x="4877594" y="4115593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0960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0" name="Straight Connector 19"/>
          <p:cNvCxnSpPr>
            <a:stCxn id="15" idx="4"/>
            <a:endCxn id="19" idx="0"/>
          </p:cNvCxnSpPr>
          <p:nvPr/>
        </p:nvCxnSpPr>
        <p:spPr>
          <a:xfrm rot="5400000">
            <a:off x="6249194" y="4115593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86400" y="4800601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946275" y="5534025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>
            <a:endCxn id="22" idx="0"/>
          </p:cNvCxnSpPr>
          <p:nvPr/>
        </p:nvCxnSpPr>
        <p:spPr>
          <a:xfrm rot="5400000">
            <a:off x="2098676" y="5303838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317875" y="5534025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3470276" y="5303838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08275" y="5991226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724400" y="558641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 rot="5400000">
            <a:off x="4877594" y="5358606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096000" y="558641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 rot="5400000">
            <a:off x="6249194" y="5358606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86400" y="60436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097338" y="34528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97338" y="47482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097338" y="5991226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971800" y="29194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43400" y="29956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38800" y="29956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38800" y="4367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81600" y="39100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53200" y="52054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29400" y="38338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15000" y="57388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57800" y="5129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33800" y="38338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67200" y="4367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43400" y="5510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95600" y="54340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33800" y="5129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438400" y="38338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62200" y="5129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95600" y="4367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981201" y="330041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Start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00601" y="581501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End</a:t>
            </a:r>
          </a:p>
        </p:txBody>
      </p:sp>
      <p:sp>
        <p:nvSpPr>
          <p:cNvPr id="59" name="Freeform 58"/>
          <p:cNvSpPr/>
          <p:nvPr/>
        </p:nvSpPr>
        <p:spPr>
          <a:xfrm>
            <a:off x="2494473" y="3353608"/>
            <a:ext cx="2191109" cy="2812212"/>
          </a:xfrm>
          <a:custGeom>
            <a:avLst/>
            <a:gdLst>
              <a:gd name="connsiteX0" fmla="*/ 0 w 2191109"/>
              <a:gd name="connsiteY0" fmla="*/ 69012 h 2812212"/>
              <a:gd name="connsiteX1" fmla="*/ 86264 w 2191109"/>
              <a:gd name="connsiteY1" fmla="*/ 51759 h 2812212"/>
              <a:gd name="connsiteX2" fmla="*/ 189781 w 2191109"/>
              <a:gd name="connsiteY2" fmla="*/ 17253 h 2812212"/>
              <a:gd name="connsiteX3" fmla="*/ 293298 w 2191109"/>
              <a:gd name="connsiteY3" fmla="*/ 0 h 2812212"/>
              <a:gd name="connsiteX4" fmla="*/ 465826 w 2191109"/>
              <a:gd name="connsiteY4" fmla="*/ 17253 h 2812212"/>
              <a:gd name="connsiteX5" fmla="*/ 517585 w 2191109"/>
              <a:gd name="connsiteY5" fmla="*/ 34506 h 2812212"/>
              <a:gd name="connsiteX6" fmla="*/ 603849 w 2191109"/>
              <a:gd name="connsiteY6" fmla="*/ 51759 h 2812212"/>
              <a:gd name="connsiteX7" fmla="*/ 776377 w 2191109"/>
              <a:gd name="connsiteY7" fmla="*/ 103517 h 2812212"/>
              <a:gd name="connsiteX8" fmla="*/ 1052422 w 2191109"/>
              <a:gd name="connsiteY8" fmla="*/ 120770 h 2812212"/>
              <a:gd name="connsiteX9" fmla="*/ 1104181 w 2191109"/>
              <a:gd name="connsiteY9" fmla="*/ 138023 h 2812212"/>
              <a:gd name="connsiteX10" fmla="*/ 1138686 w 2191109"/>
              <a:gd name="connsiteY10" fmla="*/ 189781 h 2812212"/>
              <a:gd name="connsiteX11" fmla="*/ 1190445 w 2191109"/>
              <a:gd name="connsiteY11" fmla="*/ 241540 h 2812212"/>
              <a:gd name="connsiteX12" fmla="*/ 1224951 w 2191109"/>
              <a:gd name="connsiteY12" fmla="*/ 345057 h 2812212"/>
              <a:gd name="connsiteX13" fmla="*/ 1242203 w 2191109"/>
              <a:gd name="connsiteY13" fmla="*/ 396815 h 2812212"/>
              <a:gd name="connsiteX14" fmla="*/ 1259456 w 2191109"/>
              <a:gd name="connsiteY14" fmla="*/ 500332 h 2812212"/>
              <a:gd name="connsiteX15" fmla="*/ 1242203 w 2191109"/>
              <a:gd name="connsiteY15" fmla="*/ 879895 h 2812212"/>
              <a:gd name="connsiteX16" fmla="*/ 1190445 w 2191109"/>
              <a:gd name="connsiteY16" fmla="*/ 1035170 h 2812212"/>
              <a:gd name="connsiteX17" fmla="*/ 1155939 w 2191109"/>
              <a:gd name="connsiteY17" fmla="*/ 1173193 h 2812212"/>
              <a:gd name="connsiteX18" fmla="*/ 1138686 w 2191109"/>
              <a:gd name="connsiteY18" fmla="*/ 1224951 h 2812212"/>
              <a:gd name="connsiteX19" fmla="*/ 1104181 w 2191109"/>
              <a:gd name="connsiteY19" fmla="*/ 1345721 h 2812212"/>
              <a:gd name="connsiteX20" fmla="*/ 1121434 w 2191109"/>
              <a:gd name="connsiteY20" fmla="*/ 1639019 h 2812212"/>
              <a:gd name="connsiteX21" fmla="*/ 1138686 w 2191109"/>
              <a:gd name="connsiteY21" fmla="*/ 1725283 h 2812212"/>
              <a:gd name="connsiteX22" fmla="*/ 1104181 w 2191109"/>
              <a:gd name="connsiteY22" fmla="*/ 2070340 h 2812212"/>
              <a:gd name="connsiteX23" fmla="*/ 1104181 w 2191109"/>
              <a:gd name="connsiteY23" fmla="*/ 2449902 h 2812212"/>
              <a:gd name="connsiteX24" fmla="*/ 1121434 w 2191109"/>
              <a:gd name="connsiteY24" fmla="*/ 2501661 h 2812212"/>
              <a:gd name="connsiteX25" fmla="*/ 1173192 w 2191109"/>
              <a:gd name="connsiteY25" fmla="*/ 2518913 h 2812212"/>
              <a:gd name="connsiteX26" fmla="*/ 1224951 w 2191109"/>
              <a:gd name="connsiteY26" fmla="*/ 2553419 h 2812212"/>
              <a:gd name="connsiteX27" fmla="*/ 1328468 w 2191109"/>
              <a:gd name="connsiteY27" fmla="*/ 2587925 h 2812212"/>
              <a:gd name="connsiteX28" fmla="*/ 1362973 w 2191109"/>
              <a:gd name="connsiteY28" fmla="*/ 2639683 h 2812212"/>
              <a:gd name="connsiteX29" fmla="*/ 1431985 w 2191109"/>
              <a:gd name="connsiteY29" fmla="*/ 2656936 h 2812212"/>
              <a:gd name="connsiteX30" fmla="*/ 1656271 w 2191109"/>
              <a:gd name="connsiteY30" fmla="*/ 2691442 h 2812212"/>
              <a:gd name="connsiteX31" fmla="*/ 1759788 w 2191109"/>
              <a:gd name="connsiteY31" fmla="*/ 2725947 h 2812212"/>
              <a:gd name="connsiteX32" fmla="*/ 1811547 w 2191109"/>
              <a:gd name="connsiteY32" fmla="*/ 2760453 h 2812212"/>
              <a:gd name="connsiteX33" fmla="*/ 2001328 w 2191109"/>
              <a:gd name="connsiteY33" fmla="*/ 2777706 h 2812212"/>
              <a:gd name="connsiteX34" fmla="*/ 2139351 w 2191109"/>
              <a:gd name="connsiteY34" fmla="*/ 2812212 h 2812212"/>
              <a:gd name="connsiteX35" fmla="*/ 2191109 w 2191109"/>
              <a:gd name="connsiteY35" fmla="*/ 2794959 h 28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91109" h="2812212">
                <a:moveTo>
                  <a:pt x="0" y="69012"/>
                </a:moveTo>
                <a:cubicBezTo>
                  <a:pt x="28755" y="63261"/>
                  <a:pt x="57973" y="59475"/>
                  <a:pt x="86264" y="51759"/>
                </a:cubicBezTo>
                <a:cubicBezTo>
                  <a:pt x="121355" y="42189"/>
                  <a:pt x="153904" y="23233"/>
                  <a:pt x="189781" y="17253"/>
                </a:cubicBezTo>
                <a:lnTo>
                  <a:pt x="293298" y="0"/>
                </a:lnTo>
                <a:cubicBezTo>
                  <a:pt x="350807" y="5751"/>
                  <a:pt x="408702" y="8465"/>
                  <a:pt x="465826" y="17253"/>
                </a:cubicBezTo>
                <a:cubicBezTo>
                  <a:pt x="483801" y="20018"/>
                  <a:pt x="499942" y="30095"/>
                  <a:pt x="517585" y="34506"/>
                </a:cubicBezTo>
                <a:cubicBezTo>
                  <a:pt x="546034" y="41618"/>
                  <a:pt x="575558" y="44043"/>
                  <a:pt x="603849" y="51759"/>
                </a:cubicBezTo>
                <a:cubicBezTo>
                  <a:pt x="635134" y="60291"/>
                  <a:pt x="733834" y="99263"/>
                  <a:pt x="776377" y="103517"/>
                </a:cubicBezTo>
                <a:cubicBezTo>
                  <a:pt x="868114" y="112691"/>
                  <a:pt x="960407" y="115019"/>
                  <a:pt x="1052422" y="120770"/>
                </a:cubicBezTo>
                <a:cubicBezTo>
                  <a:pt x="1069675" y="126521"/>
                  <a:pt x="1089980" y="126662"/>
                  <a:pt x="1104181" y="138023"/>
                </a:cubicBezTo>
                <a:cubicBezTo>
                  <a:pt x="1120372" y="150976"/>
                  <a:pt x="1125412" y="173852"/>
                  <a:pt x="1138686" y="189781"/>
                </a:cubicBezTo>
                <a:cubicBezTo>
                  <a:pt x="1154306" y="208525"/>
                  <a:pt x="1173192" y="224287"/>
                  <a:pt x="1190445" y="241540"/>
                </a:cubicBezTo>
                <a:lnTo>
                  <a:pt x="1224951" y="345057"/>
                </a:lnTo>
                <a:cubicBezTo>
                  <a:pt x="1230702" y="362310"/>
                  <a:pt x="1239213" y="378877"/>
                  <a:pt x="1242203" y="396815"/>
                </a:cubicBezTo>
                <a:lnTo>
                  <a:pt x="1259456" y="500332"/>
                </a:lnTo>
                <a:cubicBezTo>
                  <a:pt x="1253705" y="626853"/>
                  <a:pt x="1255695" y="753964"/>
                  <a:pt x="1242203" y="879895"/>
                </a:cubicBezTo>
                <a:cubicBezTo>
                  <a:pt x="1238967" y="910099"/>
                  <a:pt x="1200690" y="994189"/>
                  <a:pt x="1190445" y="1035170"/>
                </a:cubicBezTo>
                <a:cubicBezTo>
                  <a:pt x="1178943" y="1081178"/>
                  <a:pt x="1170936" y="1128203"/>
                  <a:pt x="1155939" y="1173193"/>
                </a:cubicBezTo>
                <a:cubicBezTo>
                  <a:pt x="1150188" y="1190446"/>
                  <a:pt x="1143682" y="1207465"/>
                  <a:pt x="1138686" y="1224951"/>
                </a:cubicBezTo>
                <a:cubicBezTo>
                  <a:pt x="1095357" y="1376605"/>
                  <a:pt x="1145550" y="1221614"/>
                  <a:pt x="1104181" y="1345721"/>
                </a:cubicBezTo>
                <a:cubicBezTo>
                  <a:pt x="1109932" y="1443487"/>
                  <a:pt x="1112568" y="1541486"/>
                  <a:pt x="1121434" y="1639019"/>
                </a:cubicBezTo>
                <a:cubicBezTo>
                  <a:pt x="1124089" y="1668223"/>
                  <a:pt x="1138686" y="1695959"/>
                  <a:pt x="1138686" y="1725283"/>
                </a:cubicBezTo>
                <a:cubicBezTo>
                  <a:pt x="1138686" y="1981776"/>
                  <a:pt x="1149002" y="1935878"/>
                  <a:pt x="1104181" y="2070340"/>
                </a:cubicBezTo>
                <a:cubicBezTo>
                  <a:pt x="1080852" y="2256970"/>
                  <a:pt x="1076772" y="2216931"/>
                  <a:pt x="1104181" y="2449902"/>
                </a:cubicBezTo>
                <a:cubicBezTo>
                  <a:pt x="1106306" y="2467964"/>
                  <a:pt x="1108574" y="2488801"/>
                  <a:pt x="1121434" y="2501661"/>
                </a:cubicBezTo>
                <a:cubicBezTo>
                  <a:pt x="1134293" y="2514520"/>
                  <a:pt x="1155939" y="2513162"/>
                  <a:pt x="1173192" y="2518913"/>
                </a:cubicBezTo>
                <a:cubicBezTo>
                  <a:pt x="1190445" y="2530415"/>
                  <a:pt x="1206003" y="2544997"/>
                  <a:pt x="1224951" y="2553419"/>
                </a:cubicBezTo>
                <a:cubicBezTo>
                  <a:pt x="1258188" y="2568191"/>
                  <a:pt x="1328468" y="2587925"/>
                  <a:pt x="1328468" y="2587925"/>
                </a:cubicBezTo>
                <a:cubicBezTo>
                  <a:pt x="1339970" y="2605178"/>
                  <a:pt x="1345720" y="2628181"/>
                  <a:pt x="1362973" y="2639683"/>
                </a:cubicBezTo>
                <a:cubicBezTo>
                  <a:pt x="1382703" y="2652836"/>
                  <a:pt x="1408838" y="2651792"/>
                  <a:pt x="1431985" y="2656936"/>
                </a:cubicBezTo>
                <a:cubicBezTo>
                  <a:pt x="1533606" y="2679518"/>
                  <a:pt x="1536757" y="2676502"/>
                  <a:pt x="1656271" y="2691442"/>
                </a:cubicBezTo>
                <a:cubicBezTo>
                  <a:pt x="1690777" y="2702944"/>
                  <a:pt x="1729525" y="2705771"/>
                  <a:pt x="1759788" y="2725947"/>
                </a:cubicBezTo>
                <a:cubicBezTo>
                  <a:pt x="1777041" y="2737449"/>
                  <a:pt x="1791272" y="2756108"/>
                  <a:pt x="1811547" y="2760453"/>
                </a:cubicBezTo>
                <a:cubicBezTo>
                  <a:pt x="1873658" y="2773763"/>
                  <a:pt x="1938068" y="2771955"/>
                  <a:pt x="2001328" y="2777706"/>
                </a:cubicBezTo>
                <a:cubicBezTo>
                  <a:pt x="2042172" y="2791321"/>
                  <a:pt x="2097711" y="2812212"/>
                  <a:pt x="2139351" y="2812212"/>
                </a:cubicBezTo>
                <a:cubicBezTo>
                  <a:pt x="2157537" y="2812212"/>
                  <a:pt x="2191109" y="2794959"/>
                  <a:pt x="2191109" y="2794959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Scissors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Formulation: find good boundary between seed points</a:t>
            </a:r>
          </a:p>
          <a:p>
            <a:r>
              <a:rPr lang="en-US" sz="2800" dirty="0"/>
              <a:t>Challenges</a:t>
            </a:r>
          </a:p>
          <a:p>
            <a:pPr lvl="1"/>
            <a:r>
              <a:rPr lang="en-US" sz="2400" dirty="0"/>
              <a:t>Minimize interaction time</a:t>
            </a:r>
          </a:p>
          <a:p>
            <a:pPr lvl="1"/>
            <a:r>
              <a:rPr lang="en-US" sz="2400" dirty="0"/>
              <a:t>Define what makes a good boundary</a:t>
            </a:r>
          </a:p>
          <a:p>
            <a:pPr lvl="1"/>
            <a:r>
              <a:rPr lang="en-US" sz="2400" dirty="0"/>
              <a:t>Efficiently find it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657600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Scissors: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Compute lowest cost from seed to each other pixel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Get path from seed to cursor, choose new seed, repeat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658653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Scissors: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8029"/>
            <a:ext cx="8001000" cy="5135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Define boundary cost between neighboring pixels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/>
              <a:t>Lower if edge is present (e.g., with edge(</a:t>
            </a:r>
            <a:r>
              <a:rPr lang="en-US" sz="2400" dirty="0" err="1"/>
              <a:t>im</a:t>
            </a:r>
            <a:r>
              <a:rPr lang="en-US" sz="2400" dirty="0"/>
              <a:t>, ‘canny’))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/>
              <a:t>Lower if gradient is strong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/>
              <a:t>Lower if gradient is in direction across the boundary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156673" name="Picture 1" descr="C:\Users\Hoiem\Documents\Classes\Computational Photography - Fall 2010\lectures\figs\cutting\cost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073" y="3138579"/>
            <a:ext cx="42672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347D8D-2AD8-1C58-7B1C-FB201FF4DBC3}"/>
              </a:ext>
            </a:extLst>
          </p:cNvPr>
          <p:cNvSpPr txBox="1"/>
          <p:nvPr/>
        </p:nvSpPr>
        <p:spPr>
          <a:xfrm>
            <a:off x="5731584" y="3046008"/>
            <a:ext cx="433644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Gradient magnitude and orientation: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gx</a:t>
            </a:r>
            <a:r>
              <a:rPr lang="en-US" sz="1600" dirty="0">
                <a:latin typeface="Consolas" panose="020B0609020204030204" pitchFamily="49" charset="0"/>
              </a:rPr>
              <a:t> = filter(</a:t>
            </a:r>
            <a:r>
              <a:rPr lang="en-US" sz="1600" dirty="0" err="1">
                <a:latin typeface="Consolas" panose="020B0609020204030204" pitchFamily="49" charset="0"/>
              </a:rPr>
              <a:t>im</a:t>
            </a:r>
            <a:r>
              <a:rPr lang="en-US" sz="1600" dirty="0">
                <a:latin typeface="Consolas" panose="020B0609020204030204" pitchFamily="49" charset="0"/>
              </a:rPr>
              <a:t>, [-1, 0, 1])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gy</a:t>
            </a:r>
            <a:r>
              <a:rPr lang="en-US" sz="1600" dirty="0">
                <a:latin typeface="Consolas" panose="020B0609020204030204" pitchFamily="49" charset="0"/>
              </a:rPr>
              <a:t> = filter(</a:t>
            </a:r>
            <a:r>
              <a:rPr lang="en-US" sz="1600" dirty="0" err="1">
                <a:latin typeface="Consolas" panose="020B0609020204030204" pitchFamily="49" charset="0"/>
              </a:rPr>
              <a:t>im</a:t>
            </a:r>
            <a:r>
              <a:rPr lang="en-US" sz="1600" dirty="0">
                <a:latin typeface="Consolas" panose="020B0609020204030204" pitchFamily="49" charset="0"/>
              </a:rPr>
              <a:t>, [-1, 0, 1].transpose)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mag = sqrt(</a:t>
            </a:r>
            <a:r>
              <a:rPr lang="en-US" sz="1600" dirty="0" err="1">
                <a:latin typeface="Consolas" panose="020B0609020204030204" pitchFamily="49" charset="0"/>
              </a:rPr>
              <a:t>gx</a:t>
            </a:r>
            <a:r>
              <a:rPr lang="en-US" sz="1600" dirty="0">
                <a:latin typeface="Consolas" panose="020B0609020204030204" pitchFamily="49" charset="0"/>
              </a:rPr>
              <a:t>**2 + </a:t>
            </a:r>
            <a:r>
              <a:rPr lang="en-US" sz="1600" dirty="0" err="1">
                <a:latin typeface="Consolas" panose="020B0609020204030204" pitchFamily="49" charset="0"/>
              </a:rPr>
              <a:t>gy</a:t>
            </a:r>
            <a:r>
              <a:rPr lang="en-US" sz="1600" dirty="0">
                <a:latin typeface="Consolas" panose="020B0609020204030204" pitchFamily="49" charset="0"/>
              </a:rPr>
              <a:t>**2)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theta = atan2(-</a:t>
            </a:r>
            <a:r>
              <a:rPr lang="en-US" sz="1600" dirty="0" err="1">
                <a:latin typeface="Consolas" panose="020B0609020204030204" pitchFamily="49" charset="0"/>
              </a:rPr>
              <a:t>gy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gx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2CD81F-1293-A2D8-9072-67F171069329}"/>
              </a:ext>
            </a:extLst>
          </p:cNvPr>
          <p:cNvCxnSpPr/>
          <p:nvPr/>
        </p:nvCxnSpPr>
        <p:spPr>
          <a:xfrm>
            <a:off x="6195407" y="5076473"/>
            <a:ext cx="0" cy="1128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239079-7D88-7651-8A11-0251C419617F}"/>
              </a:ext>
            </a:extLst>
          </p:cNvPr>
          <p:cNvCxnSpPr>
            <a:cxnSpLocks/>
          </p:cNvCxnSpPr>
          <p:nvPr/>
        </p:nvCxnSpPr>
        <p:spPr>
          <a:xfrm>
            <a:off x="6195407" y="6205254"/>
            <a:ext cx="11176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FC6A0BA-6009-A6BC-EAAE-8224F3B90C7D}"/>
              </a:ext>
            </a:extLst>
          </p:cNvPr>
          <p:cNvSpPr txBox="1"/>
          <p:nvPr/>
        </p:nvSpPr>
        <p:spPr>
          <a:xfrm>
            <a:off x="6637829" y="541003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CDE8B2-2C53-13F0-A00B-99A893058B8F}"/>
              </a:ext>
            </a:extLst>
          </p:cNvPr>
          <p:cNvCxnSpPr/>
          <p:nvPr/>
        </p:nvCxnSpPr>
        <p:spPr>
          <a:xfrm flipV="1">
            <a:off x="6195407" y="5722803"/>
            <a:ext cx="558800" cy="482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D5B20DC-72DB-0309-4F4E-B8702C4763BB}"/>
              </a:ext>
            </a:extLst>
          </p:cNvPr>
          <p:cNvSpPr txBox="1"/>
          <p:nvPr/>
        </p:nvSpPr>
        <p:spPr>
          <a:xfrm>
            <a:off x="5774136" y="549487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E97CF-DF8F-152A-54B4-FA4BD0B8977D}"/>
              </a:ext>
            </a:extLst>
          </p:cNvPr>
          <p:cNvSpPr txBox="1"/>
          <p:nvPr/>
        </p:nvSpPr>
        <p:spPr>
          <a:xfrm>
            <a:off x="6523340" y="614869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gx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41F01C-CCA7-6CD9-E83B-BF2FAC29AC8B}"/>
              </a:ext>
            </a:extLst>
          </p:cNvPr>
          <p:cNvSpPr/>
          <p:nvPr/>
        </p:nvSpPr>
        <p:spPr>
          <a:xfrm>
            <a:off x="7708236" y="5105708"/>
            <a:ext cx="1117597" cy="11287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19FAAC-2A4E-0BE2-E89F-DC437A91569B}"/>
              </a:ext>
            </a:extLst>
          </p:cNvPr>
          <p:cNvSpPr txBox="1"/>
          <p:nvPr/>
        </p:nvSpPr>
        <p:spPr>
          <a:xfrm>
            <a:off x="8973178" y="5397361"/>
            <a:ext cx="145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mag = |</a:t>
            </a:r>
            <a:r>
              <a:rPr lang="en-US" dirty="0" err="1">
                <a:latin typeface="+mn-lt"/>
              </a:rPr>
              <a:t>gy</a:t>
            </a:r>
            <a:r>
              <a:rPr lang="en-US" dirty="0">
                <a:latin typeface="+mn-lt"/>
              </a:rPr>
              <a:t>|=1</a:t>
            </a:r>
          </a:p>
          <a:p>
            <a:r>
              <a:rPr lang="en-US" dirty="0">
                <a:latin typeface="+mn-lt"/>
              </a:rPr>
              <a:t>theta = -pi/2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7C4B68-A88F-5F5E-CBAB-7C1CAC2B9ED1}"/>
              </a:ext>
            </a:extLst>
          </p:cNvPr>
          <p:cNvSpPr/>
          <p:nvPr/>
        </p:nvSpPr>
        <p:spPr>
          <a:xfrm>
            <a:off x="7708919" y="5671854"/>
            <a:ext cx="1117597" cy="55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DE3957-7C2D-A667-8BEE-636B280600E7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8710007" y="5671854"/>
            <a:ext cx="263171" cy="486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Gradients, Edges, and Path Cost</a:t>
            </a:r>
          </a:p>
        </p:txBody>
      </p:sp>
      <p:pic>
        <p:nvPicPr>
          <p:cNvPr id="4" name="Picture 2" descr="C:\Users\Hoiem\Documents\Classes\Computational Photography - Fall 2010\lectures\figs\grad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9886" y="1143000"/>
            <a:ext cx="2565400" cy="1924050"/>
          </a:xfrm>
          <a:prstGeom prst="rect">
            <a:avLst/>
          </a:prstGeom>
          <a:noFill/>
        </p:spPr>
      </p:pic>
      <p:pic>
        <p:nvPicPr>
          <p:cNvPr id="5" name="Picture 2" descr="C:\Users\Hoiem\Pictures\Beijing\chillin on the great 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6" y="2286000"/>
            <a:ext cx="31496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92286" y="31242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Gradient Magnitude</a:t>
            </a:r>
          </a:p>
        </p:txBody>
      </p:sp>
      <p:pic>
        <p:nvPicPr>
          <p:cNvPr id="186370" name="Picture 2" descr="C:\Users\Hoiem\Documents\Classes\Computational Photography - Fall 2010\lectures\figs\e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3687" y="3962400"/>
            <a:ext cx="2758757" cy="20690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97086" y="60960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 Image</a:t>
            </a:r>
          </a:p>
        </p:txBody>
      </p:sp>
      <p:pic>
        <p:nvPicPr>
          <p:cNvPr id="10" name="Picture 1" descr="C:\Users\Hoiem\Documents\Classes\Computational Photography - Fall 2010\lectures\figs\cutting\costi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3686" y="2209800"/>
            <a:ext cx="3251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173686" y="4648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 Cost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Scissors: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User specifies a starting point (seed)</a:t>
            </a:r>
          </a:p>
          <a:p>
            <a:pPr marL="914400" lvl="1" indent="-514350"/>
            <a:r>
              <a:rPr lang="en-US" sz="2400" dirty="0"/>
              <a:t>Snapping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87315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4114800" y="2773363"/>
            <a:ext cx="9144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Scissors: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Compute lowest cost from seed to each other pixel</a:t>
            </a:r>
          </a:p>
          <a:p>
            <a:pPr marL="914400" lvl="1" indent="-514350"/>
            <a:r>
              <a:rPr lang="en-US" sz="2400" dirty="0" err="1"/>
              <a:t>Djikstra’s</a:t>
            </a:r>
            <a:r>
              <a:rPr lang="en-US" sz="2400" dirty="0"/>
              <a:t> shortest path algorithm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87315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class: texture synthesis and transfer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600200" y="3733800"/>
            <a:ext cx="5486400" cy="3012831"/>
            <a:chOff x="152400" y="1123950"/>
            <a:chExt cx="8915400" cy="4895850"/>
          </a:xfrm>
        </p:grpSpPr>
        <p:pic>
          <p:nvPicPr>
            <p:cNvPr id="4" name="Picture 2" descr="girl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34063" y="1123950"/>
              <a:ext cx="3233737" cy="489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fab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2438400"/>
              <a:ext cx="20574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gir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143000"/>
              <a:ext cx="3222625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097268" y="838200"/>
            <a:ext cx="4581075" cy="2819400"/>
            <a:chOff x="685800" y="609600"/>
            <a:chExt cx="6053931" cy="3725862"/>
          </a:xfrm>
        </p:grpSpPr>
        <p:pic>
          <p:nvPicPr>
            <p:cNvPr id="8" name="Picture 4" descr="radishes_s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" y="1295400"/>
              <a:ext cx="1863725" cy="186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radishes_out_s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13868" y="609600"/>
              <a:ext cx="3725863" cy="3725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6930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Djikstra’s</a:t>
            </a:r>
            <a:r>
              <a:rPr lang="en-US" dirty="0"/>
              <a:t> shortest path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8229600" cy="5867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Initialize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given seed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Compute cost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(q, r) % cost for boundary from pixel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to neighboring pixel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r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cost(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 = 0  %  total cost from seed to this point</a:t>
            </a:r>
            <a:r>
              <a:rPr lang="en-US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{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}  %  </a:t>
            </a:r>
            <a:r>
              <a:rPr lang="en-US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set to be expanded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E</a:t>
            </a:r>
            <a:r>
              <a:rPr lang="en-US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= { } % set of expanded pixels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P</a:t>
            </a:r>
            <a:r>
              <a:rPr lang="en-US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(q) % pointer to pixel that leads to </a:t>
            </a:r>
            <a:r>
              <a:rPr lang="en-US" sz="2400" i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q</a:t>
            </a:r>
            <a:endParaRPr lang="en-US" sz="2400" b="1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>
              <a:buNone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Loop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is not empty</a:t>
            </a:r>
          </a:p>
          <a:p>
            <a:pPr marL="457200" indent="-457200">
              <a:buAutoNum type="arabicPeriod"/>
            </a:pPr>
            <a:r>
              <a:rPr lang="en-US" sz="2400" i="1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pixel in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with lowest cost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Add q to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E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for each pixel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in neighborhood of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that is not in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E</a:t>
            </a:r>
          </a:p>
          <a:p>
            <a:pPr marL="857250" lvl="1" indent="-457200">
              <a:buAutoNum type="alphaLcParenR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cost_tmp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cost(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 + cost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 err="1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400" i="1" dirty="0" err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lvl="1" indent="-457200">
              <a:buAutoNum type="alphaLcParenR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is not in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 OR 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cost_tmp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&lt; cost(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cost(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cost_tmp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1428750" lvl="2" indent="-514350">
              <a:buFont typeface="+mj-lt"/>
              <a:buAutoNum type="romanLcPeriod"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q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Add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</a:p>
          <a:p>
            <a:pPr marL="514350" lvl="1" indent="0">
              <a:buNone/>
            </a:pPr>
            <a:endParaRPr lang="en-US" dirty="0"/>
          </a:p>
          <a:p>
            <a:pPr lvl="3"/>
            <a:endParaRPr lang="en-U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dirty="0" err="1"/>
              <a:t>Djikstra’s</a:t>
            </a:r>
            <a:r>
              <a:rPr lang="en-US" dirty="0"/>
              <a:t> algorithm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90600" y="1447800"/>
            <a:ext cx="7427978" cy="4955187"/>
            <a:chOff x="2022475" y="3048000"/>
            <a:chExt cx="4911725" cy="3276600"/>
          </a:xfrm>
        </p:grpSpPr>
        <p:sp>
          <p:nvSpPr>
            <p:cNvPr id="5" name="Oval 4"/>
            <p:cNvSpPr/>
            <p:nvPr/>
          </p:nvSpPr>
          <p:spPr>
            <a:xfrm>
              <a:off x="2022475" y="30480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394075" y="30480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022475" y="42672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8" name="Straight Connector 7"/>
            <p:cNvCxnSpPr>
              <a:stCxn id="5" idx="6"/>
              <a:endCxn id="6" idx="2"/>
            </p:cNvCxnSpPr>
            <p:nvPr/>
          </p:nvCxnSpPr>
          <p:spPr>
            <a:xfrm>
              <a:off x="2784475" y="34290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4"/>
              <a:endCxn id="7" idx="0"/>
            </p:cNvCxnSpPr>
            <p:nvPr/>
          </p:nvCxnSpPr>
          <p:spPr>
            <a:xfrm rot="5400000">
              <a:off x="2174876" y="40386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394075" y="42672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3546476" y="40386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784475" y="4724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800600" y="3100388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172200" y="3100388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800600" y="4319588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16" name="Straight Connector 15"/>
            <p:cNvCxnSpPr>
              <a:stCxn id="13" idx="6"/>
              <a:endCxn id="14" idx="2"/>
            </p:cNvCxnSpPr>
            <p:nvPr/>
          </p:nvCxnSpPr>
          <p:spPr>
            <a:xfrm>
              <a:off x="5562600" y="34813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3" idx="4"/>
              <a:endCxn id="15" idx="0"/>
            </p:cNvCxnSpPr>
            <p:nvPr/>
          </p:nvCxnSpPr>
          <p:spPr>
            <a:xfrm rot="5400000">
              <a:off x="4953794" y="40917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172200" y="4319588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19" name="Straight Connector 18"/>
            <p:cNvCxnSpPr>
              <a:stCxn id="14" idx="4"/>
              <a:endCxn id="18" idx="0"/>
            </p:cNvCxnSpPr>
            <p:nvPr/>
          </p:nvCxnSpPr>
          <p:spPr>
            <a:xfrm rot="5400000">
              <a:off x="6325394" y="40917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562600" y="4776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022475" y="5510213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22" name="Straight Connector 21"/>
            <p:cNvCxnSpPr>
              <a:endCxn id="21" idx="0"/>
            </p:cNvCxnSpPr>
            <p:nvPr/>
          </p:nvCxnSpPr>
          <p:spPr>
            <a:xfrm rot="5400000">
              <a:off x="2174876" y="52800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394075" y="5510213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3546476" y="52800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784475" y="59674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4800600" y="55626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27" name="Straight Connector 26"/>
            <p:cNvCxnSpPr>
              <a:endCxn id="26" idx="0"/>
            </p:cNvCxnSpPr>
            <p:nvPr/>
          </p:nvCxnSpPr>
          <p:spPr>
            <a:xfrm rot="5400000">
              <a:off x="4953794" y="53347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6172200" y="55626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29" name="Straight Connector 28"/>
            <p:cNvCxnSpPr>
              <a:endCxn id="28" idx="0"/>
            </p:cNvCxnSpPr>
            <p:nvPr/>
          </p:nvCxnSpPr>
          <p:spPr>
            <a:xfrm rot="5400000">
              <a:off x="6325394" y="53347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562600" y="6019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173538" y="34290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173538" y="4724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173538" y="59674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991246" y="3090351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11348" y="310999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46965" y="3146726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47785" y="4441313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57800" y="38862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20150" y="5218328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53200" y="3916715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91200" y="57150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81626" y="5179757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51992" y="3856973"/>
              <a:ext cx="206023" cy="310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43400" y="43434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03970" y="5618671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69659" y="5655495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51992" y="5131363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514600" y="38100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38400" y="51054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80510" y="4414326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68954" y="4493957"/>
              <a:ext cx="595599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Start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5322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Scissors: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Compute lowest cost from seed to each other pixel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Get new seed, get path between seeds, repeat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429000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Intelligent Scissors: improving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Snap to low-cost pixel within small window around cursor when placing first seed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Automatically adjust to boundary as user drags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Freeze stable boundary points to make new seeds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76600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Where will intelligent scissors work well, or have problems?</a:t>
            </a:r>
          </a:p>
        </p:txBody>
      </p:sp>
      <p:pic>
        <p:nvPicPr>
          <p:cNvPr id="93186" name="Picture 2" descr="C:\Users\Hoiem\Pictures\Beijing\Derek and Marius by Forbidden Pa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1" y="1066800"/>
            <a:ext cx="3658197" cy="2743648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1745113" y="2004213"/>
            <a:ext cx="903789" cy="1807580"/>
          </a:xfrm>
          <a:custGeom>
            <a:avLst/>
            <a:gdLst>
              <a:gd name="connsiteX0" fmla="*/ 591671 w 1204856"/>
              <a:gd name="connsiteY0" fmla="*/ 0 h 2409713"/>
              <a:gd name="connsiteX1" fmla="*/ 828339 w 1204856"/>
              <a:gd name="connsiteY1" fmla="*/ 139849 h 2409713"/>
              <a:gd name="connsiteX2" fmla="*/ 860612 w 1204856"/>
              <a:gd name="connsiteY2" fmla="*/ 441064 h 2409713"/>
              <a:gd name="connsiteX3" fmla="*/ 1204856 w 1204856"/>
              <a:gd name="connsiteY3" fmla="*/ 763793 h 2409713"/>
              <a:gd name="connsiteX4" fmla="*/ 1194099 w 1204856"/>
              <a:gd name="connsiteY4" fmla="*/ 1495313 h 2409713"/>
              <a:gd name="connsiteX5" fmla="*/ 1032734 w 1204856"/>
              <a:gd name="connsiteY5" fmla="*/ 2409713 h 2409713"/>
              <a:gd name="connsiteX6" fmla="*/ 96819 w 1204856"/>
              <a:gd name="connsiteY6" fmla="*/ 2388198 h 2409713"/>
              <a:gd name="connsiteX7" fmla="*/ 161365 w 1204856"/>
              <a:gd name="connsiteY7" fmla="*/ 2173045 h 2409713"/>
              <a:gd name="connsiteX8" fmla="*/ 0 w 1204856"/>
              <a:gd name="connsiteY8" fmla="*/ 1710466 h 2409713"/>
              <a:gd name="connsiteX9" fmla="*/ 10758 w 1204856"/>
              <a:gd name="connsiteY9" fmla="*/ 1000461 h 2409713"/>
              <a:gd name="connsiteX10" fmla="*/ 387275 w 1204856"/>
              <a:gd name="connsiteY10" fmla="*/ 387275 h 2409713"/>
              <a:gd name="connsiteX11" fmla="*/ 430306 w 1204856"/>
              <a:gd name="connsiteY11" fmla="*/ 32273 h 2409713"/>
              <a:gd name="connsiteX12" fmla="*/ 591671 w 1204856"/>
              <a:gd name="connsiteY12" fmla="*/ 0 h 240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4856" h="2409713">
                <a:moveTo>
                  <a:pt x="591671" y="0"/>
                </a:moveTo>
                <a:lnTo>
                  <a:pt x="828339" y="139849"/>
                </a:lnTo>
                <a:lnTo>
                  <a:pt x="860612" y="441064"/>
                </a:lnTo>
                <a:lnTo>
                  <a:pt x="1204856" y="763793"/>
                </a:lnTo>
                <a:lnTo>
                  <a:pt x="1194099" y="1495313"/>
                </a:lnTo>
                <a:lnTo>
                  <a:pt x="1032734" y="2409713"/>
                </a:lnTo>
                <a:lnTo>
                  <a:pt x="96819" y="2388198"/>
                </a:lnTo>
                <a:lnTo>
                  <a:pt x="161365" y="2173045"/>
                </a:lnTo>
                <a:lnTo>
                  <a:pt x="0" y="1710466"/>
                </a:lnTo>
                <a:lnTo>
                  <a:pt x="10758" y="1000461"/>
                </a:lnTo>
                <a:lnTo>
                  <a:pt x="387275" y="387275"/>
                </a:lnTo>
                <a:lnTo>
                  <a:pt x="430306" y="32273"/>
                </a:lnTo>
                <a:lnTo>
                  <a:pt x="591671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7" name="Picture 3" descr="C:\Users\Hoiem\Pictures\Beijing\DSCN0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066800"/>
            <a:ext cx="2686050" cy="35814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6525883" y="1788544"/>
            <a:ext cx="2122098" cy="2846717"/>
          </a:xfrm>
          <a:custGeom>
            <a:avLst/>
            <a:gdLst>
              <a:gd name="connsiteX0" fmla="*/ 172528 w 2122098"/>
              <a:gd name="connsiteY0" fmla="*/ 2794959 h 2846717"/>
              <a:gd name="connsiteX1" fmla="*/ 172528 w 2122098"/>
              <a:gd name="connsiteY1" fmla="*/ 2794959 h 2846717"/>
              <a:gd name="connsiteX2" fmla="*/ 155275 w 2122098"/>
              <a:gd name="connsiteY2" fmla="*/ 2622431 h 2846717"/>
              <a:gd name="connsiteX3" fmla="*/ 0 w 2122098"/>
              <a:gd name="connsiteY3" fmla="*/ 2053087 h 2846717"/>
              <a:gd name="connsiteX4" fmla="*/ 155275 w 2122098"/>
              <a:gd name="connsiteY4" fmla="*/ 1397480 h 2846717"/>
              <a:gd name="connsiteX5" fmla="*/ 500332 w 2122098"/>
              <a:gd name="connsiteY5" fmla="*/ 724619 h 2846717"/>
              <a:gd name="connsiteX6" fmla="*/ 724619 w 2122098"/>
              <a:gd name="connsiteY6" fmla="*/ 0 h 2846717"/>
              <a:gd name="connsiteX7" fmla="*/ 1483743 w 2122098"/>
              <a:gd name="connsiteY7" fmla="*/ 0 h 2846717"/>
              <a:gd name="connsiteX8" fmla="*/ 1500996 w 2122098"/>
              <a:gd name="connsiteY8" fmla="*/ 379563 h 2846717"/>
              <a:gd name="connsiteX9" fmla="*/ 1673525 w 2122098"/>
              <a:gd name="connsiteY9" fmla="*/ 914400 h 2846717"/>
              <a:gd name="connsiteX10" fmla="*/ 1932317 w 2122098"/>
              <a:gd name="connsiteY10" fmla="*/ 1380227 h 2846717"/>
              <a:gd name="connsiteX11" fmla="*/ 1966823 w 2122098"/>
              <a:gd name="connsiteY11" fmla="*/ 1552755 h 2846717"/>
              <a:gd name="connsiteX12" fmla="*/ 2053087 w 2122098"/>
              <a:gd name="connsiteY12" fmla="*/ 2053087 h 2846717"/>
              <a:gd name="connsiteX13" fmla="*/ 2122098 w 2122098"/>
              <a:gd name="connsiteY13" fmla="*/ 2846717 h 2846717"/>
              <a:gd name="connsiteX14" fmla="*/ 172528 w 2122098"/>
              <a:gd name="connsiteY14" fmla="*/ 2794959 h 284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2098" h="2846717">
                <a:moveTo>
                  <a:pt x="172528" y="2794959"/>
                </a:moveTo>
                <a:lnTo>
                  <a:pt x="172528" y="2794959"/>
                </a:lnTo>
                <a:lnTo>
                  <a:pt x="155275" y="2622431"/>
                </a:lnTo>
                <a:lnTo>
                  <a:pt x="0" y="2053087"/>
                </a:lnTo>
                <a:lnTo>
                  <a:pt x="155275" y="1397480"/>
                </a:lnTo>
                <a:lnTo>
                  <a:pt x="500332" y="724619"/>
                </a:lnTo>
                <a:lnTo>
                  <a:pt x="724619" y="0"/>
                </a:lnTo>
                <a:lnTo>
                  <a:pt x="1483743" y="0"/>
                </a:lnTo>
                <a:lnTo>
                  <a:pt x="1500996" y="379563"/>
                </a:lnTo>
                <a:lnTo>
                  <a:pt x="1673525" y="914400"/>
                </a:lnTo>
                <a:lnTo>
                  <a:pt x="1932317" y="1380227"/>
                </a:lnTo>
                <a:lnTo>
                  <a:pt x="1966823" y="1552755"/>
                </a:lnTo>
                <a:lnTo>
                  <a:pt x="2053087" y="2053087"/>
                </a:lnTo>
                <a:lnTo>
                  <a:pt x="2122098" y="2846717"/>
                </a:lnTo>
                <a:lnTo>
                  <a:pt x="172528" y="279495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8" name="Picture 4" descr="C:\Users\Hoiem\Pictures\nutmeg\CIMG3059.JPG"/>
          <p:cNvPicPr>
            <a:picLocks noChangeAspect="1" noChangeArrowheads="1"/>
          </p:cNvPicPr>
          <p:nvPr/>
        </p:nvPicPr>
        <p:blipFill>
          <a:blip r:embed="rId5" cstate="print"/>
          <a:srcRect l="17442" t="14535" r="12791"/>
          <a:stretch>
            <a:fillRect/>
          </a:stretch>
        </p:blipFill>
        <p:spPr bwMode="auto">
          <a:xfrm>
            <a:off x="3295651" y="4114800"/>
            <a:ext cx="2654041" cy="2438400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4158291" y="5469147"/>
            <a:ext cx="1787106" cy="1003540"/>
          </a:xfrm>
          <a:custGeom>
            <a:avLst/>
            <a:gdLst>
              <a:gd name="connsiteX0" fmla="*/ 241540 w 1656272"/>
              <a:gd name="connsiteY0" fmla="*/ 0 h 1017917"/>
              <a:gd name="connsiteX1" fmla="*/ 500332 w 1656272"/>
              <a:gd name="connsiteY1" fmla="*/ 103517 h 1017917"/>
              <a:gd name="connsiteX2" fmla="*/ 569344 w 1656272"/>
              <a:gd name="connsiteY2" fmla="*/ 345056 h 1017917"/>
              <a:gd name="connsiteX3" fmla="*/ 845389 w 1656272"/>
              <a:gd name="connsiteY3" fmla="*/ 759124 h 1017917"/>
              <a:gd name="connsiteX4" fmla="*/ 1656272 w 1656272"/>
              <a:gd name="connsiteY4" fmla="*/ 793630 h 1017917"/>
              <a:gd name="connsiteX5" fmla="*/ 1604514 w 1656272"/>
              <a:gd name="connsiteY5" fmla="*/ 1000664 h 1017917"/>
              <a:gd name="connsiteX6" fmla="*/ 396815 w 1656272"/>
              <a:gd name="connsiteY6" fmla="*/ 1017917 h 1017917"/>
              <a:gd name="connsiteX7" fmla="*/ 0 w 1656272"/>
              <a:gd name="connsiteY7" fmla="*/ 793630 h 1017917"/>
              <a:gd name="connsiteX8" fmla="*/ 0 w 1656272"/>
              <a:gd name="connsiteY8" fmla="*/ 396815 h 1017917"/>
              <a:gd name="connsiteX9" fmla="*/ 120770 w 1656272"/>
              <a:gd name="connsiteY9" fmla="*/ 69011 h 1017917"/>
              <a:gd name="connsiteX10" fmla="*/ 241540 w 1656272"/>
              <a:gd name="connsiteY10" fmla="*/ 0 h 101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6272" h="1017917">
                <a:moveTo>
                  <a:pt x="241540" y="0"/>
                </a:moveTo>
                <a:lnTo>
                  <a:pt x="500332" y="103517"/>
                </a:lnTo>
                <a:lnTo>
                  <a:pt x="569344" y="345056"/>
                </a:lnTo>
                <a:lnTo>
                  <a:pt x="845389" y="759124"/>
                </a:lnTo>
                <a:lnTo>
                  <a:pt x="1656272" y="793630"/>
                </a:lnTo>
                <a:lnTo>
                  <a:pt x="1604514" y="1000664"/>
                </a:lnTo>
                <a:lnTo>
                  <a:pt x="396815" y="1017917"/>
                </a:lnTo>
                <a:lnTo>
                  <a:pt x="0" y="793630"/>
                </a:lnTo>
                <a:lnTo>
                  <a:pt x="0" y="396815"/>
                </a:lnTo>
                <a:lnTo>
                  <a:pt x="120770" y="69011"/>
                </a:lnTo>
                <a:lnTo>
                  <a:pt x="24154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11300" y="-30163"/>
            <a:ext cx="6400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Grab cuts and graph cuts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684961" y="2025651"/>
            <a:ext cx="2084388" cy="1565275"/>
            <a:chOff x="4120" y="1410"/>
            <a:chExt cx="1313" cy="986"/>
          </a:xfrm>
        </p:grpSpPr>
        <p:pic>
          <p:nvPicPr>
            <p:cNvPr id="23573" name="Picture 6" descr="llamaDark"/>
            <p:cNvPicPr>
              <a:picLocks noChangeAspect="1" noChangeArrowheads="1"/>
            </p:cNvPicPr>
            <p:nvPr/>
          </p:nvPicPr>
          <p:blipFill>
            <a:blip r:embed="rId3" cstate="print">
              <a:lum contrast="48000"/>
            </a:blip>
            <a:srcRect/>
            <a:stretch>
              <a:fillRect/>
            </a:stretch>
          </p:blipFill>
          <p:spPr bwMode="auto">
            <a:xfrm>
              <a:off x="4120" y="1410"/>
              <a:ext cx="1313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Rectangle 7"/>
            <p:cNvSpPr>
              <a:spLocks noChangeArrowheads="1"/>
            </p:cNvSpPr>
            <p:nvPr/>
          </p:nvSpPr>
          <p:spPr bwMode="auto">
            <a:xfrm>
              <a:off x="4339" y="1618"/>
              <a:ext cx="800" cy="766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556" name="Picture 8" descr="llama_GB_b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657600"/>
            <a:ext cx="14112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llama_MW_bor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875" y="3663951"/>
            <a:ext cx="136683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llama_IS_bor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0061" y="3641725"/>
            <a:ext cx="1371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396874" y="2276475"/>
            <a:ext cx="7874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User </a:t>
            </a:r>
            <a:br>
              <a:rPr lang="en-GB" sz="2400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Input</a:t>
            </a:r>
          </a:p>
        </p:txBody>
      </p: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322261" y="4083050"/>
            <a:ext cx="12080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1089024" y="1370013"/>
            <a:ext cx="26781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Magic Wand</a:t>
            </a:r>
            <a:r>
              <a:rPr lang="en-GB" sz="2000">
                <a:solidFill>
                  <a:srgbClr val="FFFFFF"/>
                </a:solidFill>
              </a:rPr>
              <a:t> </a:t>
            </a:r>
            <a:br>
              <a:rPr lang="en-GB" sz="20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FF"/>
                </a:solidFill>
              </a:rPr>
              <a:t>(198?)</a:t>
            </a:r>
          </a:p>
        </p:txBody>
      </p:sp>
      <p:sp>
        <p:nvSpPr>
          <p:cNvPr id="23562" name="Text Box 18"/>
          <p:cNvSpPr txBox="1">
            <a:spLocks noChangeArrowheads="1"/>
          </p:cNvSpPr>
          <p:nvPr/>
        </p:nvSpPr>
        <p:spPr bwMode="auto">
          <a:xfrm>
            <a:off x="3213099" y="1392238"/>
            <a:ext cx="37449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>
                <a:solidFill>
                  <a:srgbClr val="F1AE05"/>
                </a:solidFill>
              </a:rPr>
              <a:t>Intelligent Scissors</a:t>
            </a:r>
            <a:br>
              <a:rPr lang="en-GB" sz="2000" dirty="0">
                <a:solidFill>
                  <a:srgbClr val="FFFFFF"/>
                </a:solidFill>
              </a:rPr>
            </a:br>
            <a:r>
              <a:rPr lang="en-GB" sz="1600" dirty="0">
                <a:solidFill>
                  <a:srgbClr val="FFFFFF"/>
                </a:solidFill>
              </a:rPr>
              <a:t>Mortensen and Barrett (1995)</a:t>
            </a:r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6734175" y="1396782"/>
            <a:ext cx="2035174" cy="646331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sz="2000" dirty="0" err="1">
                <a:solidFill>
                  <a:srgbClr val="F1AE05"/>
                </a:solidFill>
              </a:rPr>
              <a:t>GrabCut</a:t>
            </a:r>
            <a:endParaRPr lang="en-GB" sz="2000" dirty="0">
              <a:solidFill>
                <a:srgbClr val="F1AE05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rgbClr val="FFFFFF"/>
                </a:solidFill>
              </a:rPr>
              <a:t>Rother et al. (2004)</a:t>
            </a:r>
            <a:endParaRPr lang="en-GB" sz="1600" dirty="0">
              <a:solidFill>
                <a:srgbClr val="F1AE05"/>
              </a:solidFill>
            </a:endParaRPr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1671637" y="5187950"/>
            <a:ext cx="1319213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</a:t>
            </a:r>
          </a:p>
        </p:txBody>
      </p:sp>
      <p:sp>
        <p:nvSpPr>
          <p:cNvPr id="23565" name="Text Box 21"/>
          <p:cNvSpPr txBox="1">
            <a:spLocks noChangeArrowheads="1"/>
          </p:cNvSpPr>
          <p:nvPr/>
        </p:nvSpPr>
        <p:spPr bwMode="auto">
          <a:xfrm>
            <a:off x="4244975" y="5216525"/>
            <a:ext cx="189388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Boundary</a:t>
            </a:r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6115050" y="5200650"/>
            <a:ext cx="303053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 &amp; Boundary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963987" y="2008188"/>
            <a:ext cx="2092325" cy="1657350"/>
            <a:chOff x="2406" y="1399"/>
            <a:chExt cx="1318" cy="1044"/>
          </a:xfrm>
        </p:grpSpPr>
        <p:pic>
          <p:nvPicPr>
            <p:cNvPr id="23570" name="Picture 32" descr="llama"/>
            <p:cNvPicPr>
              <a:picLocks noChangeAspect="1" noChangeArrowheads="1"/>
            </p:cNvPicPr>
            <p:nvPr/>
          </p:nvPicPr>
          <p:blipFill>
            <a:blip r:embed="rId7" cstate="print">
              <a:lum contrast="-36000"/>
            </a:blip>
            <a:srcRect r="578"/>
            <a:stretch>
              <a:fillRect/>
            </a:stretch>
          </p:blipFill>
          <p:spPr bwMode="auto">
            <a:xfrm>
              <a:off x="2406" y="1399"/>
              <a:ext cx="1318" cy="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1" name="Freeform 33"/>
            <p:cNvSpPr>
              <a:spLocks/>
            </p:cNvSpPr>
            <p:nvPr/>
          </p:nvSpPr>
          <p:spPr bwMode="auto">
            <a:xfrm>
              <a:off x="2683" y="1670"/>
              <a:ext cx="696" cy="773"/>
            </a:xfrm>
            <a:custGeom>
              <a:avLst/>
              <a:gdLst>
                <a:gd name="T0" fmla="*/ 36 w 696"/>
                <a:gd name="T1" fmla="*/ 699 h 773"/>
                <a:gd name="T2" fmla="*/ 57 w 696"/>
                <a:gd name="T3" fmla="*/ 600 h 773"/>
                <a:gd name="T4" fmla="*/ 57 w 696"/>
                <a:gd name="T5" fmla="*/ 489 h 773"/>
                <a:gd name="T6" fmla="*/ 66 w 696"/>
                <a:gd name="T7" fmla="*/ 396 h 773"/>
                <a:gd name="T8" fmla="*/ 105 w 696"/>
                <a:gd name="T9" fmla="*/ 183 h 773"/>
                <a:gd name="T10" fmla="*/ 27 w 696"/>
                <a:gd name="T11" fmla="*/ 120 h 773"/>
                <a:gd name="T12" fmla="*/ 0 w 696"/>
                <a:gd name="T13" fmla="*/ 75 h 773"/>
                <a:gd name="T14" fmla="*/ 21 w 696"/>
                <a:gd name="T15" fmla="*/ 6 h 773"/>
                <a:gd name="T16" fmla="*/ 165 w 696"/>
                <a:gd name="T17" fmla="*/ 48 h 773"/>
                <a:gd name="T18" fmla="*/ 324 w 696"/>
                <a:gd name="T19" fmla="*/ 30 h 773"/>
                <a:gd name="T20" fmla="*/ 508 w 696"/>
                <a:gd name="T21" fmla="*/ 94 h 773"/>
                <a:gd name="T22" fmla="*/ 569 w 696"/>
                <a:gd name="T23" fmla="*/ 118 h 773"/>
                <a:gd name="T24" fmla="*/ 639 w 696"/>
                <a:gd name="T25" fmla="*/ 155 h 773"/>
                <a:gd name="T26" fmla="*/ 681 w 696"/>
                <a:gd name="T27" fmla="*/ 207 h 773"/>
                <a:gd name="T28" fmla="*/ 696 w 696"/>
                <a:gd name="T29" fmla="*/ 297 h 773"/>
                <a:gd name="T30" fmla="*/ 588 w 696"/>
                <a:gd name="T31" fmla="*/ 378 h 773"/>
                <a:gd name="T32" fmla="*/ 457 w 696"/>
                <a:gd name="T33" fmla="*/ 405 h 773"/>
                <a:gd name="T34" fmla="*/ 438 w 696"/>
                <a:gd name="T35" fmla="*/ 448 h 773"/>
                <a:gd name="T36" fmla="*/ 494 w 696"/>
                <a:gd name="T37" fmla="*/ 721 h 773"/>
                <a:gd name="T38" fmla="*/ 205 w 696"/>
                <a:gd name="T39" fmla="*/ 759 h 773"/>
                <a:gd name="T40" fmla="*/ 47 w 696"/>
                <a:gd name="T41" fmla="*/ 735 h 773"/>
                <a:gd name="T42" fmla="*/ 36 w 696"/>
                <a:gd name="T43" fmla="*/ 699 h 7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6"/>
                <a:gd name="T67" fmla="*/ 0 h 773"/>
                <a:gd name="T68" fmla="*/ 696 w 696"/>
                <a:gd name="T69" fmla="*/ 773 h 7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6" h="773">
                  <a:moveTo>
                    <a:pt x="36" y="699"/>
                  </a:moveTo>
                  <a:cubicBezTo>
                    <a:pt x="26" y="669"/>
                    <a:pt x="47" y="631"/>
                    <a:pt x="57" y="600"/>
                  </a:cubicBezTo>
                  <a:cubicBezTo>
                    <a:pt x="59" y="541"/>
                    <a:pt x="48" y="544"/>
                    <a:pt x="57" y="489"/>
                  </a:cubicBezTo>
                  <a:cubicBezTo>
                    <a:pt x="59" y="474"/>
                    <a:pt x="63" y="411"/>
                    <a:pt x="66" y="396"/>
                  </a:cubicBezTo>
                  <a:cubicBezTo>
                    <a:pt x="76" y="353"/>
                    <a:pt x="113" y="227"/>
                    <a:pt x="105" y="183"/>
                  </a:cubicBezTo>
                  <a:cubicBezTo>
                    <a:pt x="83" y="149"/>
                    <a:pt x="49" y="142"/>
                    <a:pt x="27" y="120"/>
                  </a:cubicBezTo>
                  <a:cubicBezTo>
                    <a:pt x="22" y="105"/>
                    <a:pt x="5" y="91"/>
                    <a:pt x="0" y="75"/>
                  </a:cubicBezTo>
                  <a:cubicBezTo>
                    <a:pt x="2" y="58"/>
                    <a:pt x="13" y="21"/>
                    <a:pt x="21" y="6"/>
                  </a:cubicBezTo>
                  <a:cubicBezTo>
                    <a:pt x="65" y="0"/>
                    <a:pt x="98" y="43"/>
                    <a:pt x="165" y="48"/>
                  </a:cubicBezTo>
                  <a:cubicBezTo>
                    <a:pt x="207" y="62"/>
                    <a:pt x="281" y="24"/>
                    <a:pt x="324" y="30"/>
                  </a:cubicBezTo>
                  <a:cubicBezTo>
                    <a:pt x="361" y="43"/>
                    <a:pt x="470" y="85"/>
                    <a:pt x="508" y="94"/>
                  </a:cubicBezTo>
                  <a:cubicBezTo>
                    <a:pt x="527" y="107"/>
                    <a:pt x="550" y="105"/>
                    <a:pt x="569" y="118"/>
                  </a:cubicBezTo>
                  <a:cubicBezTo>
                    <a:pt x="591" y="133"/>
                    <a:pt x="617" y="140"/>
                    <a:pt x="639" y="155"/>
                  </a:cubicBezTo>
                  <a:cubicBezTo>
                    <a:pt x="658" y="170"/>
                    <a:pt x="668" y="184"/>
                    <a:pt x="681" y="207"/>
                  </a:cubicBezTo>
                  <a:cubicBezTo>
                    <a:pt x="690" y="237"/>
                    <a:pt x="680" y="271"/>
                    <a:pt x="696" y="297"/>
                  </a:cubicBezTo>
                  <a:cubicBezTo>
                    <a:pt x="694" y="327"/>
                    <a:pt x="624" y="366"/>
                    <a:pt x="588" y="378"/>
                  </a:cubicBezTo>
                  <a:cubicBezTo>
                    <a:pt x="525" y="376"/>
                    <a:pt x="516" y="365"/>
                    <a:pt x="457" y="405"/>
                  </a:cubicBezTo>
                  <a:cubicBezTo>
                    <a:pt x="449" y="418"/>
                    <a:pt x="438" y="448"/>
                    <a:pt x="438" y="448"/>
                  </a:cubicBezTo>
                  <a:cubicBezTo>
                    <a:pt x="440" y="489"/>
                    <a:pt x="431" y="678"/>
                    <a:pt x="494" y="721"/>
                  </a:cubicBezTo>
                  <a:cubicBezTo>
                    <a:pt x="455" y="773"/>
                    <a:pt x="279" y="757"/>
                    <a:pt x="205" y="759"/>
                  </a:cubicBezTo>
                  <a:cubicBezTo>
                    <a:pt x="133" y="755"/>
                    <a:pt x="105" y="755"/>
                    <a:pt x="47" y="735"/>
                  </a:cubicBezTo>
                  <a:cubicBezTo>
                    <a:pt x="42" y="728"/>
                    <a:pt x="36" y="680"/>
                    <a:pt x="36" y="699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572" name="Freeform 34"/>
            <p:cNvSpPr>
              <a:spLocks/>
            </p:cNvSpPr>
            <p:nvPr/>
          </p:nvSpPr>
          <p:spPr bwMode="auto">
            <a:xfrm>
              <a:off x="2787" y="1781"/>
              <a:ext cx="497" cy="613"/>
            </a:xfrm>
            <a:custGeom>
              <a:avLst/>
              <a:gdLst>
                <a:gd name="T0" fmla="*/ 13 w 497"/>
                <a:gd name="T1" fmla="*/ 591 h 613"/>
                <a:gd name="T2" fmla="*/ 49 w 497"/>
                <a:gd name="T3" fmla="*/ 465 h 613"/>
                <a:gd name="T4" fmla="*/ 40 w 497"/>
                <a:gd name="T5" fmla="*/ 297 h 613"/>
                <a:gd name="T6" fmla="*/ 90 w 497"/>
                <a:gd name="T7" fmla="*/ 122 h 613"/>
                <a:gd name="T8" fmla="*/ 90 w 497"/>
                <a:gd name="T9" fmla="*/ 122 h 613"/>
                <a:gd name="T10" fmla="*/ 118 w 497"/>
                <a:gd name="T11" fmla="*/ 45 h 613"/>
                <a:gd name="T12" fmla="*/ 190 w 497"/>
                <a:gd name="T13" fmla="*/ 0 h 613"/>
                <a:gd name="T14" fmla="*/ 412 w 497"/>
                <a:gd name="T15" fmla="*/ 66 h 613"/>
                <a:gd name="T16" fmla="*/ 493 w 497"/>
                <a:gd name="T17" fmla="*/ 135 h 613"/>
                <a:gd name="T18" fmla="*/ 436 w 497"/>
                <a:gd name="T19" fmla="*/ 183 h 613"/>
                <a:gd name="T20" fmla="*/ 319 w 497"/>
                <a:gd name="T21" fmla="*/ 207 h 613"/>
                <a:gd name="T22" fmla="*/ 231 w 497"/>
                <a:gd name="T23" fmla="*/ 312 h 613"/>
                <a:gd name="T24" fmla="*/ 253 w 497"/>
                <a:gd name="T25" fmla="*/ 528 h 613"/>
                <a:gd name="T26" fmla="*/ 247 w 497"/>
                <a:gd name="T27" fmla="*/ 588 h 613"/>
                <a:gd name="T28" fmla="*/ 13 w 497"/>
                <a:gd name="T29" fmla="*/ 591 h 6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613"/>
                <a:gd name="T47" fmla="*/ 497 w 497"/>
                <a:gd name="T48" fmla="*/ 613 h 6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613">
                  <a:moveTo>
                    <a:pt x="13" y="591"/>
                  </a:moveTo>
                  <a:cubicBezTo>
                    <a:pt x="0" y="553"/>
                    <a:pt x="42" y="503"/>
                    <a:pt x="49" y="465"/>
                  </a:cubicBezTo>
                  <a:cubicBezTo>
                    <a:pt x="44" y="401"/>
                    <a:pt x="45" y="361"/>
                    <a:pt x="40" y="297"/>
                  </a:cubicBezTo>
                  <a:cubicBezTo>
                    <a:pt x="45" y="175"/>
                    <a:pt x="67" y="191"/>
                    <a:pt x="90" y="122"/>
                  </a:cubicBezTo>
                  <a:cubicBezTo>
                    <a:pt x="91" y="120"/>
                    <a:pt x="102" y="49"/>
                    <a:pt x="118" y="45"/>
                  </a:cubicBezTo>
                  <a:cubicBezTo>
                    <a:pt x="139" y="39"/>
                    <a:pt x="168" y="1"/>
                    <a:pt x="190" y="0"/>
                  </a:cubicBezTo>
                  <a:cubicBezTo>
                    <a:pt x="259" y="10"/>
                    <a:pt x="343" y="49"/>
                    <a:pt x="412" y="66"/>
                  </a:cubicBezTo>
                  <a:cubicBezTo>
                    <a:pt x="450" y="86"/>
                    <a:pt x="489" y="116"/>
                    <a:pt x="493" y="135"/>
                  </a:cubicBezTo>
                  <a:cubicBezTo>
                    <a:pt x="497" y="154"/>
                    <a:pt x="465" y="171"/>
                    <a:pt x="436" y="183"/>
                  </a:cubicBezTo>
                  <a:cubicBezTo>
                    <a:pt x="409" y="186"/>
                    <a:pt x="345" y="205"/>
                    <a:pt x="319" y="207"/>
                  </a:cubicBezTo>
                  <a:cubicBezTo>
                    <a:pt x="260" y="226"/>
                    <a:pt x="245" y="256"/>
                    <a:pt x="231" y="312"/>
                  </a:cubicBezTo>
                  <a:cubicBezTo>
                    <a:pt x="233" y="395"/>
                    <a:pt x="238" y="453"/>
                    <a:pt x="253" y="528"/>
                  </a:cubicBezTo>
                  <a:cubicBezTo>
                    <a:pt x="253" y="575"/>
                    <a:pt x="261" y="580"/>
                    <a:pt x="247" y="588"/>
                  </a:cubicBezTo>
                  <a:cubicBezTo>
                    <a:pt x="207" y="598"/>
                    <a:pt x="43" y="613"/>
                    <a:pt x="13" y="591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568" name="Picture 35" descr="Pictur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7786" y="1992314"/>
            <a:ext cx="20907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TextBox 25"/>
          <p:cNvSpPr txBox="1">
            <a:spLocks noChangeArrowheads="1"/>
          </p:cNvSpPr>
          <p:nvPr/>
        </p:nvSpPr>
        <p:spPr bwMode="auto">
          <a:xfrm>
            <a:off x="7383461" y="6275389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5010150" y="48006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6" name="Straight Connector 135"/>
          <p:cNvCxnSpPr/>
          <p:nvPr/>
        </p:nvCxnSpPr>
        <p:spPr>
          <a:xfrm rot="5400000">
            <a:off x="5314950" y="35052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0800000" flipV="1">
            <a:off x="5448300" y="34290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333750" y="3505200"/>
            <a:ext cx="2133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H="1">
            <a:off x="4324350" y="3886200"/>
            <a:ext cx="1295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5048250" y="43053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467350" y="41148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5124450" y="39243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H="1">
            <a:off x="4438650" y="4000500"/>
            <a:ext cx="1676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3222626" y="18288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066189"/>
              </p:ext>
            </p:extLst>
          </p:nvPr>
        </p:nvGraphicFramePr>
        <p:xfrm>
          <a:off x="1123950" y="5919788"/>
          <a:ext cx="74056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08360" imgH="355320" progId="Equation.3">
                  <p:embed/>
                </p:oleObj>
              </mc:Choice>
              <mc:Fallback>
                <p:oleObj name="Equation" r:id="rId2" imgW="370836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5919788"/>
                        <a:ext cx="74056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5162550" y="12192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400550" y="16002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933950" y="22860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4" idx="4"/>
          </p:cNvCxnSpPr>
          <p:nvPr/>
        </p:nvCxnSpPr>
        <p:spPr>
          <a:xfrm rot="16200000" flipH="1">
            <a:off x="5467350" y="1828800"/>
            <a:ext cx="15240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H="1">
            <a:off x="5124450" y="2171700"/>
            <a:ext cx="23622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4" idx="4"/>
          </p:cNvCxnSpPr>
          <p:nvPr/>
        </p:nvCxnSpPr>
        <p:spPr>
          <a:xfrm rot="16200000" flipH="1">
            <a:off x="6000750" y="1295400"/>
            <a:ext cx="16764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524250" y="14097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4057650" y="20955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4" idx="4"/>
          </p:cNvCxnSpPr>
          <p:nvPr/>
        </p:nvCxnSpPr>
        <p:spPr>
          <a:xfrm rot="16200000" flipH="1">
            <a:off x="4591050" y="2705100"/>
            <a:ext cx="2209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514850" y="22479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943350" y="15240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4" idx="4"/>
          </p:cNvCxnSpPr>
          <p:nvPr/>
        </p:nvCxnSpPr>
        <p:spPr>
          <a:xfrm rot="16200000" flipH="1">
            <a:off x="5010150" y="2286000"/>
            <a:ext cx="1828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44" idx="4"/>
          </p:cNvCxnSpPr>
          <p:nvPr/>
        </p:nvCxnSpPr>
        <p:spPr>
          <a:xfrm rot="16200000" flipH="1">
            <a:off x="5543550" y="1752600"/>
            <a:ext cx="20574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TextBox 125"/>
          <p:cNvSpPr txBox="1">
            <a:spLocks noChangeArrowheads="1"/>
          </p:cNvSpPr>
          <p:nvPr/>
        </p:nvSpPr>
        <p:spPr bwMode="auto">
          <a:xfrm>
            <a:off x="6381751" y="9906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3100" name="TextBox 126"/>
          <p:cNvSpPr txBox="1">
            <a:spLocks noChangeArrowheads="1"/>
          </p:cNvSpPr>
          <p:nvPr/>
        </p:nvSpPr>
        <p:spPr bwMode="auto">
          <a:xfrm>
            <a:off x="6229350" y="50292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3101" name="TextBox 127"/>
          <p:cNvSpPr txBox="1">
            <a:spLocks noChangeArrowheads="1"/>
          </p:cNvSpPr>
          <p:nvPr/>
        </p:nvSpPr>
        <p:spPr bwMode="auto">
          <a:xfrm>
            <a:off x="6981287" y="1996858"/>
            <a:ext cx="20954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1</a:t>
            </a:r>
          </a:p>
          <a:p>
            <a:r>
              <a:rPr lang="en-US" dirty="0"/>
              <a:t>(attraction to 0)</a:t>
            </a:r>
          </a:p>
        </p:txBody>
      </p:sp>
      <p:sp>
        <p:nvSpPr>
          <p:cNvPr id="3102" name="TextBox 128"/>
          <p:cNvSpPr txBox="1">
            <a:spLocks noChangeArrowheads="1"/>
          </p:cNvSpPr>
          <p:nvPr/>
        </p:nvSpPr>
        <p:spPr bwMode="auto">
          <a:xfrm>
            <a:off x="2647950" y="46482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0</a:t>
            </a:r>
          </a:p>
        </p:txBody>
      </p:sp>
      <p:sp>
        <p:nvSpPr>
          <p:cNvPr id="3103" name="TextBox 129"/>
          <p:cNvSpPr txBox="1">
            <a:spLocks noChangeArrowheads="1"/>
          </p:cNvSpPr>
          <p:nvPr/>
        </p:nvSpPr>
        <p:spPr bwMode="auto">
          <a:xfrm>
            <a:off x="666750" y="38100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3103" idx="3"/>
          </p:cNvCxnSpPr>
          <p:nvPr/>
        </p:nvCxnSpPr>
        <p:spPr>
          <a:xfrm flipV="1">
            <a:off x="2749550" y="36576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reeform 132"/>
          <p:cNvSpPr/>
          <p:nvPr/>
        </p:nvSpPr>
        <p:spPr>
          <a:xfrm>
            <a:off x="3429000" y="18288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989286" y="48006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5294086" y="35052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 flipV="1">
            <a:off x="5427436" y="34290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5027386" y="43053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446486" y="41148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5103586" y="39243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3201762" y="18288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840824"/>
              </p:ext>
            </p:extLst>
          </p:nvPr>
        </p:nvGraphicFramePr>
        <p:xfrm>
          <a:off x="1103086" y="5919788"/>
          <a:ext cx="74056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08360" imgH="355320" progId="Equation.3">
                  <p:embed/>
                </p:oleObj>
              </mc:Choice>
              <mc:Fallback>
                <p:oleObj name="Equation" r:id="rId2" imgW="370836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086" y="5919788"/>
                        <a:ext cx="74056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5141686" y="12192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379686" y="16002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913086" y="22860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503386" y="14097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4036786" y="20955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493986" y="22479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922486" y="15240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125"/>
          <p:cNvSpPr txBox="1">
            <a:spLocks noChangeArrowheads="1"/>
          </p:cNvSpPr>
          <p:nvPr/>
        </p:nvSpPr>
        <p:spPr bwMode="auto">
          <a:xfrm>
            <a:off x="6360887" y="9906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4115" name="TextBox 126"/>
          <p:cNvSpPr txBox="1">
            <a:spLocks noChangeArrowheads="1"/>
          </p:cNvSpPr>
          <p:nvPr/>
        </p:nvSpPr>
        <p:spPr bwMode="auto">
          <a:xfrm>
            <a:off x="6208486" y="50292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4116" name="TextBox 127"/>
          <p:cNvSpPr txBox="1">
            <a:spLocks noChangeArrowheads="1"/>
          </p:cNvSpPr>
          <p:nvPr/>
        </p:nvSpPr>
        <p:spPr bwMode="auto">
          <a:xfrm>
            <a:off x="6856186" y="20574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1</a:t>
            </a:r>
          </a:p>
        </p:txBody>
      </p:sp>
      <p:sp>
        <p:nvSpPr>
          <p:cNvPr id="4117" name="TextBox 128"/>
          <p:cNvSpPr txBox="1">
            <a:spLocks noChangeArrowheads="1"/>
          </p:cNvSpPr>
          <p:nvPr/>
        </p:nvSpPr>
        <p:spPr bwMode="auto">
          <a:xfrm>
            <a:off x="2627086" y="46482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0</a:t>
            </a:r>
          </a:p>
        </p:txBody>
      </p:sp>
      <p:sp>
        <p:nvSpPr>
          <p:cNvPr id="4118" name="TextBox 129"/>
          <p:cNvSpPr txBox="1">
            <a:spLocks noChangeArrowheads="1"/>
          </p:cNvSpPr>
          <p:nvPr/>
        </p:nvSpPr>
        <p:spPr bwMode="auto">
          <a:xfrm>
            <a:off x="645886" y="38100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4118" idx="3"/>
          </p:cNvCxnSpPr>
          <p:nvPr/>
        </p:nvCxnSpPr>
        <p:spPr>
          <a:xfrm flipV="1">
            <a:off x="2728686" y="36576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979886" y="2819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446486" y="3276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913086" y="3657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408136" y="18288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cuts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81743"/>
            <a:ext cx="8229600" cy="5867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Define graph </a:t>
            </a:r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sz="2400" dirty="0"/>
              <a:t>usually 4-connected or 8-connected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Set weights to foreground/background</a:t>
            </a:r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sz="2400" dirty="0"/>
              <a:t>Color histogram or mixture of Gaussians for background and foreground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Set weights for edges between pixels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Apply min-cut/max-flow algorithm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Return to 2, using current labels to compute foreground, background models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624152"/>
              </p:ext>
            </p:extLst>
          </p:nvPr>
        </p:nvGraphicFramePr>
        <p:xfrm>
          <a:off x="2438401" y="4082143"/>
          <a:ext cx="60118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25600" imgH="558720" progId="Equation.3">
                  <p:embed/>
                </p:oleObj>
              </mc:Choice>
              <mc:Fallback>
                <p:oleObj name="Equation" r:id="rId2" imgW="3225600" imgH="558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4082143"/>
                        <a:ext cx="6011863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251304"/>
              </p:ext>
            </p:extLst>
          </p:nvPr>
        </p:nvGraphicFramePr>
        <p:xfrm>
          <a:off x="3200401" y="2862943"/>
          <a:ext cx="55149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58840" imgH="507960" progId="Equation.3">
                  <p:embed/>
                </p:oleObj>
              </mc:Choice>
              <mc:Fallback>
                <p:oleObj name="Equation" r:id="rId4" imgW="295884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2862943"/>
                        <a:ext cx="551497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  Colour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5010151"/>
            <a:ext cx="6216650" cy="41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/>
              <a:t>Gaussian Mixture Model </a:t>
            </a:r>
            <a:r>
              <a:rPr lang="en-GB" sz="1800"/>
              <a:t>(typically 5-8 components)</a:t>
            </a:r>
          </a:p>
        </p:txBody>
      </p:sp>
      <p:pic>
        <p:nvPicPr>
          <p:cNvPr id="24580" name="Picture 5" descr="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439" y="3076575"/>
            <a:ext cx="2155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1573213" y="3343276"/>
            <a:ext cx="99695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2273301" y="4511675"/>
            <a:ext cx="995363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pic>
        <p:nvPicPr>
          <p:cNvPr id="24583" name="Picture 7" descr="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124200"/>
            <a:ext cx="21399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5868988" y="3543300"/>
            <a:ext cx="99536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6462713" y="4483100"/>
            <a:ext cx="99695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3227388" y="4470400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225551" y="1343025"/>
            <a:ext cx="2390775" cy="1608138"/>
            <a:chOff x="665" y="1135"/>
            <a:chExt cx="1806" cy="1206"/>
          </a:xfrm>
        </p:grpSpPr>
        <p:pic>
          <p:nvPicPr>
            <p:cNvPr id="24596" name="Picture 18" descr="1240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4588" name="Picture 28" descr="t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7688" y="1406526"/>
            <a:ext cx="21463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AutoShape 38"/>
          <p:cNvSpPr>
            <a:spLocks noChangeArrowheads="1"/>
          </p:cNvSpPr>
          <p:nvPr/>
        </p:nvSpPr>
        <p:spPr bwMode="auto">
          <a:xfrm rot="-5400000">
            <a:off x="4381500" y="2520950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 w="730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590" name="Text Box 39"/>
          <p:cNvSpPr txBox="1">
            <a:spLocks noChangeArrowheads="1"/>
          </p:cNvSpPr>
          <p:nvPr/>
        </p:nvSpPr>
        <p:spPr bwMode="auto">
          <a:xfrm>
            <a:off x="1427163" y="3098800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1" name="Text Box 40"/>
          <p:cNvSpPr txBox="1">
            <a:spLocks noChangeArrowheads="1"/>
          </p:cNvSpPr>
          <p:nvPr/>
        </p:nvSpPr>
        <p:spPr bwMode="auto">
          <a:xfrm>
            <a:off x="7523163" y="4508500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sp>
        <p:nvSpPr>
          <p:cNvPr id="24592" name="Text Box 41"/>
          <p:cNvSpPr txBox="1">
            <a:spLocks noChangeArrowheads="1"/>
          </p:cNvSpPr>
          <p:nvPr/>
        </p:nvSpPr>
        <p:spPr bwMode="auto">
          <a:xfrm>
            <a:off x="5713413" y="3136900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3" name="Text Box 42"/>
          <p:cNvSpPr txBox="1">
            <a:spLocks noChangeArrowheads="1"/>
          </p:cNvSpPr>
          <p:nvPr/>
        </p:nvSpPr>
        <p:spPr bwMode="auto">
          <a:xfrm>
            <a:off x="4003675" y="3254375"/>
            <a:ext cx="138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FFFF"/>
                </a:solidFill>
              </a:rPr>
              <a:t>Iterated graph cut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7356475" y="6415089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class: in-painting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67532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34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8"/>
          <p:cNvPicPr>
            <a:picLocks noChangeAspect="1" noChangeArrowheads="1"/>
          </p:cNvPicPr>
          <p:nvPr/>
        </p:nvPicPr>
        <p:blipFill>
          <a:blip r:embed="rId3" cstate="print"/>
          <a:srcRect t="49146"/>
          <a:stretch>
            <a:fillRect/>
          </a:stretch>
        </p:blipFill>
        <p:spPr bwMode="auto">
          <a:xfrm>
            <a:off x="3990976" y="2111375"/>
            <a:ext cx="4835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6629400" cy="13430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Graph cuts</a:t>
            </a:r>
            <a:br>
              <a:rPr lang="en-GB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2000" dirty="0" err="1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Boykov</a:t>
            </a:r>
            <a:r>
              <a:rPr lang="en-GB" sz="2000" dirty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Jolly (2001)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646239" y="1508125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Image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75188" y="3200400"/>
            <a:ext cx="3478212" cy="7938"/>
            <a:chOff x="2777" y="2054"/>
            <a:chExt cx="2191" cy="5"/>
          </a:xfrm>
        </p:grpSpPr>
        <p:sp>
          <p:nvSpPr>
            <p:cNvPr id="25647" name="Line 10"/>
            <p:cNvSpPr>
              <a:spLocks noChangeShapeType="1"/>
            </p:cNvSpPr>
            <p:nvPr/>
          </p:nvSpPr>
          <p:spPr bwMode="auto">
            <a:xfrm flipV="1">
              <a:off x="3178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8" name="Line 11"/>
            <p:cNvSpPr>
              <a:spLocks noChangeShapeType="1"/>
            </p:cNvSpPr>
            <p:nvPr/>
          </p:nvSpPr>
          <p:spPr bwMode="auto">
            <a:xfrm flipV="1">
              <a:off x="4370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9" name="Line 12"/>
            <p:cNvSpPr>
              <a:spLocks noChangeShapeType="1"/>
            </p:cNvSpPr>
            <p:nvPr/>
          </p:nvSpPr>
          <p:spPr bwMode="auto">
            <a:xfrm flipV="1">
              <a:off x="3569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0" name="Line 13"/>
            <p:cNvSpPr>
              <a:spLocks noChangeShapeType="1"/>
            </p:cNvSpPr>
            <p:nvPr/>
          </p:nvSpPr>
          <p:spPr bwMode="auto">
            <a:xfrm flipV="1">
              <a:off x="3966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1" name="Line 14"/>
            <p:cNvSpPr>
              <a:spLocks noChangeShapeType="1"/>
            </p:cNvSpPr>
            <p:nvPr/>
          </p:nvSpPr>
          <p:spPr bwMode="auto">
            <a:xfrm flipV="1">
              <a:off x="4770" y="2059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2" name="Line 15"/>
            <p:cNvSpPr>
              <a:spLocks noChangeShapeType="1"/>
            </p:cNvSpPr>
            <p:nvPr/>
          </p:nvSpPr>
          <p:spPr bwMode="auto">
            <a:xfrm flipV="1">
              <a:off x="2777" y="2058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600575" y="2003426"/>
            <a:ext cx="3602038" cy="1114425"/>
            <a:chOff x="2730" y="1300"/>
            <a:chExt cx="2269" cy="702"/>
          </a:xfrm>
        </p:grpSpPr>
        <p:sp>
          <p:nvSpPr>
            <p:cNvPr id="25640" name="Line 17"/>
            <p:cNvSpPr>
              <a:spLocks noChangeShapeType="1"/>
            </p:cNvSpPr>
            <p:nvPr/>
          </p:nvSpPr>
          <p:spPr bwMode="auto">
            <a:xfrm rot="10800000" flipH="1" flipV="1">
              <a:off x="3929" y="1321"/>
              <a:ext cx="689" cy="6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1" name="Line 18"/>
            <p:cNvSpPr>
              <a:spLocks noChangeShapeType="1"/>
            </p:cNvSpPr>
            <p:nvPr/>
          </p:nvSpPr>
          <p:spPr bwMode="auto">
            <a:xfrm rot="10800000" flipH="1" flipV="1">
              <a:off x="3913" y="1339"/>
              <a:ext cx="346" cy="61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2" name="Line 19"/>
            <p:cNvSpPr>
              <a:spLocks noChangeShapeType="1"/>
            </p:cNvSpPr>
            <p:nvPr/>
          </p:nvSpPr>
          <p:spPr bwMode="auto">
            <a:xfrm rot="10800000" flipH="1" flipV="1">
              <a:off x="3873" y="1345"/>
              <a:ext cx="0" cy="6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3" name="Line 20"/>
            <p:cNvSpPr>
              <a:spLocks noChangeShapeType="1"/>
            </p:cNvSpPr>
            <p:nvPr/>
          </p:nvSpPr>
          <p:spPr bwMode="auto">
            <a:xfrm rot="10800000" flipV="1">
              <a:off x="3503" y="1345"/>
              <a:ext cx="347" cy="6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4" name="Line 21"/>
            <p:cNvSpPr>
              <a:spLocks noChangeShapeType="1"/>
            </p:cNvSpPr>
            <p:nvPr/>
          </p:nvSpPr>
          <p:spPr bwMode="auto">
            <a:xfrm rot="10800000" flipV="1">
              <a:off x="3129" y="1318"/>
              <a:ext cx="693" cy="6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5" name="Line 22"/>
            <p:cNvSpPr>
              <a:spLocks noChangeShapeType="1"/>
            </p:cNvSpPr>
            <p:nvPr/>
          </p:nvSpPr>
          <p:spPr bwMode="auto">
            <a:xfrm rot="10800000" flipV="1">
              <a:off x="2730" y="1303"/>
              <a:ext cx="1074" cy="6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6" name="Line 23"/>
            <p:cNvSpPr>
              <a:spLocks noChangeShapeType="1"/>
            </p:cNvSpPr>
            <p:nvPr/>
          </p:nvSpPr>
          <p:spPr bwMode="auto">
            <a:xfrm rot="10800000" flipH="1" flipV="1">
              <a:off x="3956" y="1300"/>
              <a:ext cx="1043" cy="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614864" y="3340100"/>
            <a:ext cx="3621087" cy="1155700"/>
            <a:chOff x="2739" y="2142"/>
            <a:chExt cx="2281" cy="728"/>
          </a:xfrm>
        </p:grpSpPr>
        <p:sp>
          <p:nvSpPr>
            <p:cNvPr id="25633" name="Line 25"/>
            <p:cNvSpPr>
              <a:spLocks noChangeShapeType="1"/>
            </p:cNvSpPr>
            <p:nvPr/>
          </p:nvSpPr>
          <p:spPr bwMode="auto">
            <a:xfrm flipH="1" flipV="1">
              <a:off x="3112" y="2157"/>
              <a:ext cx="698" cy="66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4" name="Line 26"/>
            <p:cNvSpPr>
              <a:spLocks noChangeShapeType="1"/>
            </p:cNvSpPr>
            <p:nvPr/>
          </p:nvSpPr>
          <p:spPr bwMode="auto">
            <a:xfrm flipH="1" flipV="1">
              <a:off x="3492" y="2173"/>
              <a:ext cx="361" cy="6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5" name="Line 27"/>
            <p:cNvSpPr>
              <a:spLocks noChangeShapeType="1"/>
            </p:cNvSpPr>
            <p:nvPr/>
          </p:nvSpPr>
          <p:spPr bwMode="auto">
            <a:xfrm flipH="1" flipV="1">
              <a:off x="3877" y="2170"/>
              <a:ext cx="0" cy="6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6" name="Line 28"/>
            <p:cNvSpPr>
              <a:spLocks noChangeShapeType="1"/>
            </p:cNvSpPr>
            <p:nvPr/>
          </p:nvSpPr>
          <p:spPr bwMode="auto">
            <a:xfrm flipV="1">
              <a:off x="3902" y="2166"/>
              <a:ext cx="353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7" name="Line 29"/>
            <p:cNvSpPr>
              <a:spLocks noChangeShapeType="1"/>
            </p:cNvSpPr>
            <p:nvPr/>
          </p:nvSpPr>
          <p:spPr bwMode="auto">
            <a:xfrm flipV="1">
              <a:off x="3940" y="2162"/>
              <a:ext cx="729" cy="6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8" name="Line 30"/>
            <p:cNvSpPr>
              <a:spLocks noChangeShapeType="1"/>
            </p:cNvSpPr>
            <p:nvPr/>
          </p:nvSpPr>
          <p:spPr bwMode="auto">
            <a:xfrm flipH="1" flipV="1">
              <a:off x="2739" y="2142"/>
              <a:ext cx="1043" cy="72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9" name="Line 31"/>
            <p:cNvSpPr>
              <a:spLocks noChangeShapeType="1"/>
            </p:cNvSpPr>
            <p:nvPr/>
          </p:nvSpPr>
          <p:spPr bwMode="auto">
            <a:xfrm flipV="1">
              <a:off x="3961" y="2153"/>
              <a:ext cx="1059" cy="69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47700" y="2025650"/>
            <a:ext cx="3028950" cy="2343150"/>
            <a:chOff x="240" y="1314"/>
            <a:chExt cx="1908" cy="1476"/>
          </a:xfrm>
        </p:grpSpPr>
        <p:sp>
          <p:nvSpPr>
            <p:cNvPr id="25631" name="Rectangle 33"/>
            <p:cNvSpPr>
              <a:spLocks noChangeArrowheads="1"/>
            </p:cNvSpPr>
            <p:nvPr/>
          </p:nvSpPr>
          <p:spPr bwMode="auto">
            <a:xfrm>
              <a:off x="240" y="1314"/>
              <a:ext cx="1908" cy="14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2" name="Oval 34"/>
            <p:cNvSpPr>
              <a:spLocks noChangeArrowheads="1"/>
            </p:cNvSpPr>
            <p:nvPr/>
          </p:nvSpPr>
          <p:spPr bwMode="auto">
            <a:xfrm>
              <a:off x="578" y="1434"/>
              <a:ext cx="1202" cy="121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09" name="Line 35"/>
          <p:cNvSpPr>
            <a:spLocks noChangeShapeType="1"/>
          </p:cNvSpPr>
          <p:nvPr/>
        </p:nvSpPr>
        <p:spPr bwMode="auto">
          <a:xfrm>
            <a:off x="650876" y="3638550"/>
            <a:ext cx="30130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295400" y="1879601"/>
            <a:ext cx="7835900" cy="4314825"/>
            <a:chOff x="648" y="1222"/>
            <a:chExt cx="4936" cy="2718"/>
          </a:xfrm>
        </p:grpSpPr>
        <p:sp>
          <p:nvSpPr>
            <p:cNvPr id="189477" name="Text Box 37"/>
            <p:cNvSpPr txBox="1">
              <a:spLocks noChangeArrowheads="1"/>
            </p:cNvSpPr>
            <p:nvPr/>
          </p:nvSpPr>
          <p:spPr bwMode="auto">
            <a:xfrm>
              <a:off x="4651" y="1222"/>
              <a:ext cx="9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>
                  <a:solidFill>
                    <a:srgbClr val="F1AE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Min Cut</a:t>
              </a:r>
            </a:p>
          </p:txBody>
        </p:sp>
        <p:sp>
          <p:nvSpPr>
            <p:cNvPr id="25628" name="Text Box 38"/>
            <p:cNvSpPr txBox="1">
              <a:spLocks noChangeArrowheads="1"/>
            </p:cNvSpPr>
            <p:nvPr/>
          </p:nvSpPr>
          <p:spPr bwMode="auto">
            <a:xfrm>
              <a:off x="654" y="3414"/>
              <a:ext cx="44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Cut:</a:t>
              </a:r>
              <a:r>
                <a:rPr lang="de-DE" sz="2000">
                  <a:solidFill>
                    <a:srgbClr val="FFFFFF"/>
                  </a:solidFill>
                </a:rPr>
                <a:t> separating source and sink; Energy: collection of edges</a:t>
              </a: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5629" name="Text Box 39"/>
            <p:cNvSpPr txBox="1">
              <a:spLocks noChangeArrowheads="1"/>
            </p:cNvSpPr>
            <p:nvPr/>
          </p:nvSpPr>
          <p:spPr bwMode="auto">
            <a:xfrm>
              <a:off x="648" y="3690"/>
              <a:ext cx="4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Min Cut:</a:t>
              </a:r>
              <a:r>
                <a:rPr lang="de-DE" sz="2000">
                  <a:solidFill>
                    <a:srgbClr val="FFFFFF"/>
                  </a:solidFill>
                </a:rPr>
                <a:t> Global minimal enegry in polynomial time</a:t>
              </a:r>
              <a:endParaRPr lang="en-GB" sz="2000">
                <a:solidFill>
                  <a:srgbClr val="FFFFFF"/>
                </a:solidFill>
              </a:endParaRPr>
            </a:p>
          </p:txBody>
        </p:sp>
        <p:sp>
          <p:nvSpPr>
            <p:cNvPr id="25630" name="Freeform 40"/>
            <p:cNvSpPr>
              <a:spLocks/>
            </p:cNvSpPr>
            <p:nvPr/>
          </p:nvSpPr>
          <p:spPr bwMode="auto">
            <a:xfrm>
              <a:off x="2583" y="1512"/>
              <a:ext cx="2499" cy="988"/>
            </a:xfrm>
            <a:custGeom>
              <a:avLst/>
              <a:gdLst>
                <a:gd name="T0" fmla="*/ 2499 w 2499"/>
                <a:gd name="T1" fmla="*/ 0 h 988"/>
                <a:gd name="T2" fmla="*/ 1968 w 2499"/>
                <a:gd name="T3" fmla="*/ 378 h 988"/>
                <a:gd name="T4" fmla="*/ 1683 w 2499"/>
                <a:gd name="T5" fmla="*/ 906 h 988"/>
                <a:gd name="T6" fmla="*/ 870 w 2499"/>
                <a:gd name="T7" fmla="*/ 870 h 988"/>
                <a:gd name="T8" fmla="*/ 615 w 2499"/>
                <a:gd name="T9" fmla="*/ 381 h 988"/>
                <a:gd name="T10" fmla="*/ 0 w 2499"/>
                <a:gd name="T11" fmla="*/ 7 h 9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9"/>
                <a:gd name="T19" fmla="*/ 0 h 988"/>
                <a:gd name="T20" fmla="*/ 2499 w 2499"/>
                <a:gd name="T21" fmla="*/ 988 h 9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9" h="988">
                  <a:moveTo>
                    <a:pt x="2499" y="0"/>
                  </a:moveTo>
                  <a:cubicBezTo>
                    <a:pt x="2411" y="63"/>
                    <a:pt x="2104" y="227"/>
                    <a:pt x="1968" y="378"/>
                  </a:cubicBezTo>
                  <a:cubicBezTo>
                    <a:pt x="1832" y="529"/>
                    <a:pt x="1866" y="824"/>
                    <a:pt x="1683" y="906"/>
                  </a:cubicBezTo>
                  <a:cubicBezTo>
                    <a:pt x="1500" y="988"/>
                    <a:pt x="1048" y="957"/>
                    <a:pt x="870" y="870"/>
                  </a:cubicBezTo>
                  <a:cubicBezTo>
                    <a:pt x="692" y="783"/>
                    <a:pt x="760" y="525"/>
                    <a:pt x="615" y="381"/>
                  </a:cubicBezTo>
                  <a:cubicBezTo>
                    <a:pt x="470" y="237"/>
                    <a:pt x="128" y="85"/>
                    <a:pt x="0" y="7"/>
                  </a:cubicBezTo>
                </a:path>
              </a:pathLst>
            </a:custGeom>
            <a:noFill/>
            <a:ln w="63500">
              <a:solidFill>
                <a:srgbClr val="F1AE0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356101" y="3051175"/>
            <a:ext cx="4125913" cy="331788"/>
            <a:chOff x="2576" y="1960"/>
            <a:chExt cx="2599" cy="209"/>
          </a:xfrm>
        </p:grpSpPr>
        <p:sp>
          <p:nvSpPr>
            <p:cNvPr id="25619" name="Oval 42"/>
            <p:cNvSpPr>
              <a:spLocks noChangeArrowheads="1"/>
            </p:cNvSpPr>
            <p:nvPr/>
          </p:nvSpPr>
          <p:spPr bwMode="auto">
            <a:xfrm flipV="1">
              <a:off x="2973" y="1968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0" name="Oval 43"/>
            <p:cNvSpPr>
              <a:spLocks noChangeArrowheads="1"/>
            </p:cNvSpPr>
            <p:nvPr/>
          </p:nvSpPr>
          <p:spPr bwMode="auto">
            <a:xfrm flipV="1">
              <a:off x="4567" y="1962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1" name="Oval 44"/>
            <p:cNvSpPr>
              <a:spLocks noChangeArrowheads="1"/>
            </p:cNvSpPr>
            <p:nvPr/>
          </p:nvSpPr>
          <p:spPr bwMode="auto">
            <a:xfrm flipV="1">
              <a:off x="4977" y="1971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2" name="Oval 45"/>
            <p:cNvSpPr>
              <a:spLocks noChangeArrowheads="1"/>
            </p:cNvSpPr>
            <p:nvPr/>
          </p:nvSpPr>
          <p:spPr bwMode="auto">
            <a:xfrm flipV="1">
              <a:off x="2576" y="1960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3373" y="1965"/>
              <a:ext cx="999" cy="204"/>
              <a:chOff x="3370" y="1962"/>
              <a:chExt cx="999" cy="204"/>
            </a:xfrm>
          </p:grpSpPr>
          <p:sp>
            <p:nvSpPr>
              <p:cNvPr id="25624" name="Oval 47"/>
              <p:cNvSpPr>
                <a:spLocks noChangeArrowheads="1"/>
              </p:cNvSpPr>
              <p:nvPr/>
            </p:nvSpPr>
            <p:spPr bwMode="auto">
              <a:xfrm flipV="1">
                <a:off x="3766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5" name="Oval 48"/>
              <p:cNvSpPr>
                <a:spLocks noChangeArrowheads="1"/>
              </p:cNvSpPr>
              <p:nvPr/>
            </p:nvSpPr>
            <p:spPr bwMode="auto">
              <a:xfrm flipV="1">
                <a:off x="3370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6" name="Oval 49"/>
              <p:cNvSpPr>
                <a:spLocks noChangeArrowheads="1"/>
              </p:cNvSpPr>
              <p:nvPr/>
            </p:nvSpPr>
            <p:spPr bwMode="auto">
              <a:xfrm flipV="1">
                <a:off x="4171" y="1962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5670551" y="1103313"/>
            <a:ext cx="1681163" cy="971550"/>
            <a:chOff x="3404" y="733"/>
            <a:chExt cx="1059" cy="612"/>
          </a:xfrm>
        </p:grpSpPr>
        <p:sp>
          <p:nvSpPr>
            <p:cNvPr id="189491" name="Text Box 51"/>
            <p:cNvSpPr txBox="1">
              <a:spLocks noChangeArrowheads="1"/>
            </p:cNvSpPr>
            <p:nvPr/>
          </p:nvSpPr>
          <p:spPr bwMode="auto">
            <a:xfrm>
              <a:off x="3404" y="733"/>
              <a:ext cx="105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Foreground (source)</a:t>
              </a:r>
            </a:p>
          </p:txBody>
        </p:sp>
        <p:sp>
          <p:nvSpPr>
            <p:cNvPr id="25618" name="Oval 52"/>
            <p:cNvSpPr>
              <a:spLocks noChangeArrowheads="1"/>
            </p:cNvSpPr>
            <p:nvPr/>
          </p:nvSpPr>
          <p:spPr bwMode="auto">
            <a:xfrm flipV="1">
              <a:off x="3779" y="1147"/>
              <a:ext cx="198" cy="19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5645151" y="4373563"/>
            <a:ext cx="1604963" cy="990600"/>
            <a:chOff x="3388" y="2793"/>
            <a:chExt cx="1011" cy="624"/>
          </a:xfrm>
        </p:grpSpPr>
        <p:sp>
          <p:nvSpPr>
            <p:cNvPr id="189494" name="Text Box 54"/>
            <p:cNvSpPr txBox="1">
              <a:spLocks noChangeArrowheads="1"/>
            </p:cNvSpPr>
            <p:nvPr/>
          </p:nvSpPr>
          <p:spPr bwMode="auto">
            <a:xfrm>
              <a:off x="3388" y="2975"/>
              <a:ext cx="10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Background</a:t>
              </a:r>
              <a:b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</a:b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(sink)</a:t>
              </a:r>
            </a:p>
          </p:txBody>
        </p:sp>
        <p:sp>
          <p:nvSpPr>
            <p:cNvPr id="25616" name="Oval 55"/>
            <p:cNvSpPr>
              <a:spLocks noChangeArrowheads="1"/>
            </p:cNvSpPr>
            <p:nvPr/>
          </p:nvSpPr>
          <p:spPr bwMode="auto">
            <a:xfrm rot="10800000" flipV="1">
              <a:off x="3779" y="2793"/>
              <a:ext cx="198" cy="198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14" name="TextBox 55"/>
          <p:cNvSpPr txBox="1">
            <a:spLocks noChangeArrowheads="1"/>
          </p:cNvSpPr>
          <p:nvPr/>
        </p:nvSpPr>
        <p:spPr bwMode="auto">
          <a:xfrm>
            <a:off x="7505700" y="6427789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82000" cy="914400"/>
          </a:xfrm>
        </p:spPr>
        <p:txBody>
          <a:bodyPr>
            <a:noAutofit/>
          </a:bodyPr>
          <a:lstStyle/>
          <a:p>
            <a:r>
              <a:rPr lang="en-US" sz="2800" dirty="0"/>
              <a:t>What is easy or hard about these cases for </a:t>
            </a:r>
            <a:r>
              <a:rPr lang="en-US" sz="2800" dirty="0" err="1"/>
              <a:t>graphcut</a:t>
            </a:r>
            <a:r>
              <a:rPr lang="en-US" sz="2800" dirty="0"/>
              <a:t>-based segmentation?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3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16012" y="1892300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11" descr="153_5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8" y="1765301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745288" y="1535113"/>
            <a:ext cx="1450975" cy="1935163"/>
            <a:chOff x="4216" y="952"/>
            <a:chExt cx="914" cy="1219"/>
          </a:xfrm>
        </p:grpSpPr>
        <p:pic>
          <p:nvPicPr>
            <p:cNvPr id="8" name="Picture 14" descr="IMG_3872_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 22"/>
          <p:cNvSpPr>
            <a:spLocks/>
          </p:cNvSpPr>
          <p:nvPr/>
        </p:nvSpPr>
        <p:spPr bwMode="auto">
          <a:xfrm>
            <a:off x="3789362" y="1643063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109663" y="4452937"/>
            <a:ext cx="1814513" cy="1333500"/>
            <a:chOff x="552" y="1552"/>
            <a:chExt cx="1558" cy="1040"/>
          </a:xfrm>
        </p:grpSpPr>
        <p:pic>
          <p:nvPicPr>
            <p:cNvPr id="12" name="Picture 6" descr="20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454400" y="4452938"/>
            <a:ext cx="2284412" cy="1355725"/>
            <a:chOff x="4120" y="1344"/>
            <a:chExt cx="1496" cy="979"/>
          </a:xfrm>
        </p:grpSpPr>
        <p:pic>
          <p:nvPicPr>
            <p:cNvPr id="1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6283325" y="4440237"/>
            <a:ext cx="2051050" cy="1346200"/>
            <a:chOff x="2104" y="1248"/>
            <a:chExt cx="1807" cy="1206"/>
          </a:xfrm>
        </p:grpSpPr>
        <p:pic>
          <p:nvPicPr>
            <p:cNvPr id="18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8890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/>
              <a:t>Easier examples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-914400" y="889000"/>
            <a:ext cx="10972800" cy="513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6627" name="Picture 4" descr="DSC034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5414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996950" y="16811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0" name="Picture 7" descr="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6" y="3538538"/>
            <a:ext cx="23082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6" y="3330576"/>
            <a:ext cx="873125" cy="235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2" name="Picture 11" descr="153_53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9826" y="1554164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626226" y="1323976"/>
            <a:ext cx="1450975" cy="1935163"/>
            <a:chOff x="4216" y="952"/>
            <a:chExt cx="914" cy="1219"/>
          </a:xfrm>
        </p:grpSpPr>
        <p:pic>
          <p:nvPicPr>
            <p:cNvPr id="26640" name="Picture 14" descr="IMG_3872_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6635" name="Freeform 22"/>
          <p:cNvSpPr>
            <a:spLocks/>
          </p:cNvSpPr>
          <p:nvPr/>
        </p:nvSpPr>
        <p:spPr bwMode="auto">
          <a:xfrm>
            <a:off x="3670300" y="1431926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6" name="Picture 23" descr="o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25" y="3457575"/>
            <a:ext cx="197643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9144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  More difficult Examples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-914400" y="914400"/>
            <a:ext cx="10972800" cy="5135563"/>
          </a:xfrm>
          <a:noFill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Tx/>
              <a:buNone/>
            </a:pPr>
            <a:endParaRPr lang="en-GB" sz="2000" b="1" dirty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endParaRPr lang="en-GB" sz="2000" b="1" dirty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r>
              <a:rPr lang="en-GB" sz="2000" b="1" dirty="0">
                <a:solidFill>
                  <a:srgbClr val="F1AE05"/>
                </a:solidFill>
              </a:rPr>
              <a:t>			Camouflage &amp; </a:t>
            </a:r>
          </a:p>
          <a:p>
            <a:pPr eaLnBrk="1" hangingPunct="1">
              <a:buFontTx/>
              <a:buNone/>
            </a:pPr>
            <a:r>
              <a:rPr lang="en-GB" sz="2000" b="1" dirty="0">
                <a:solidFill>
                  <a:srgbClr val="F1AE05"/>
                </a:solidFill>
              </a:rPr>
              <a:t>			Low Contrast</a:t>
            </a:r>
          </a:p>
        </p:txBody>
      </p:sp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1" y="4027489"/>
            <a:ext cx="1673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1" y="2427288"/>
            <a:ext cx="1814513" cy="1333500"/>
            <a:chOff x="552" y="1552"/>
            <a:chExt cx="1558" cy="1040"/>
          </a:xfrm>
        </p:grpSpPr>
        <p:pic>
          <p:nvPicPr>
            <p:cNvPr id="27677" name="Picture 6" descr="20907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8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7654" name="Picture 8" descr="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4763" y="4033838"/>
            <a:ext cx="18843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63938" y="2427289"/>
            <a:ext cx="2284412" cy="1355725"/>
            <a:chOff x="4120" y="1344"/>
            <a:chExt cx="1496" cy="979"/>
          </a:xfrm>
        </p:grpSpPr>
        <p:pic>
          <p:nvPicPr>
            <p:cNvPr id="2767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392863" y="2414588"/>
            <a:ext cx="2051050" cy="1346200"/>
            <a:chOff x="2104" y="1248"/>
            <a:chExt cx="1807" cy="1206"/>
          </a:xfrm>
        </p:grpSpPr>
        <p:pic>
          <p:nvPicPr>
            <p:cNvPr id="27673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4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657" name="Rectangle 16"/>
          <p:cNvSpPr>
            <a:spLocks noChangeArrowheads="1"/>
          </p:cNvSpPr>
          <p:nvPr/>
        </p:nvSpPr>
        <p:spPr bwMode="auto">
          <a:xfrm>
            <a:off x="6570664" y="1849438"/>
            <a:ext cx="18303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Harder Case</a:t>
            </a:r>
          </a:p>
        </p:txBody>
      </p:sp>
      <p:sp>
        <p:nvSpPr>
          <p:cNvPr id="27658" name="Rectangle 17"/>
          <p:cNvSpPr>
            <a:spLocks noChangeArrowheads="1"/>
          </p:cNvSpPr>
          <p:nvPr/>
        </p:nvSpPr>
        <p:spPr bwMode="auto">
          <a:xfrm>
            <a:off x="3848100" y="1824039"/>
            <a:ext cx="21161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Fine structure</a:t>
            </a:r>
          </a:p>
        </p:txBody>
      </p:sp>
      <p:sp>
        <p:nvSpPr>
          <p:cNvPr id="27659" name="Text Box 22"/>
          <p:cNvSpPr txBox="1">
            <a:spLocks noChangeArrowheads="1"/>
          </p:cNvSpPr>
          <p:nvPr/>
        </p:nvSpPr>
        <p:spPr bwMode="auto">
          <a:xfrm>
            <a:off x="141288" y="2725739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 Rectangle</a:t>
            </a:r>
          </a:p>
        </p:txBody>
      </p:sp>
      <p:sp>
        <p:nvSpPr>
          <p:cNvPr id="27660" name="Text Box 23"/>
          <p:cNvSpPr txBox="1">
            <a:spLocks noChangeArrowheads="1"/>
          </p:cNvSpPr>
          <p:nvPr/>
        </p:nvSpPr>
        <p:spPr bwMode="auto">
          <a:xfrm>
            <a:off x="200025" y="4306889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</a:t>
            </a:r>
            <a:br>
              <a:rPr lang="en-GB" b="1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sp>
        <p:nvSpPr>
          <p:cNvPr id="27662" name="Rectangle 31"/>
          <p:cNvSpPr>
            <a:spLocks noChangeArrowheads="1"/>
          </p:cNvSpPr>
          <p:nvPr/>
        </p:nvSpPr>
        <p:spPr bwMode="auto">
          <a:xfrm>
            <a:off x="6378575" y="4046538"/>
            <a:ext cx="2051050" cy="134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7663" name="Picture 28" descr="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1914" y="4046539"/>
            <a:ext cx="1984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388100" y="2411413"/>
            <a:ext cx="2057400" cy="1346200"/>
            <a:chOff x="2924" y="349"/>
            <a:chExt cx="1296" cy="848"/>
          </a:xfrm>
        </p:grpSpPr>
        <p:pic>
          <p:nvPicPr>
            <p:cNvPr id="27668" name="Picture 33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" y="349"/>
              <a:ext cx="1292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9" name="Freeform 35"/>
            <p:cNvSpPr>
              <a:spLocks/>
            </p:cNvSpPr>
            <p:nvPr/>
          </p:nvSpPr>
          <p:spPr bwMode="auto">
            <a:xfrm>
              <a:off x="2924" y="447"/>
              <a:ext cx="977" cy="714"/>
            </a:xfrm>
            <a:custGeom>
              <a:avLst/>
              <a:gdLst>
                <a:gd name="T0" fmla="*/ 202 w 977"/>
                <a:gd name="T1" fmla="*/ 315 h 714"/>
                <a:gd name="T2" fmla="*/ 46 w 977"/>
                <a:gd name="T3" fmla="*/ 354 h 714"/>
                <a:gd name="T4" fmla="*/ 7 w 977"/>
                <a:gd name="T5" fmla="*/ 339 h 714"/>
                <a:gd name="T6" fmla="*/ 52 w 977"/>
                <a:gd name="T7" fmla="*/ 225 h 714"/>
                <a:gd name="T8" fmla="*/ 94 w 977"/>
                <a:gd name="T9" fmla="*/ 186 h 714"/>
                <a:gd name="T10" fmla="*/ 127 w 977"/>
                <a:gd name="T11" fmla="*/ 165 h 714"/>
                <a:gd name="T12" fmla="*/ 193 w 977"/>
                <a:gd name="T13" fmla="*/ 141 h 714"/>
                <a:gd name="T14" fmla="*/ 355 w 977"/>
                <a:gd name="T15" fmla="*/ 120 h 714"/>
                <a:gd name="T16" fmla="*/ 487 w 977"/>
                <a:gd name="T17" fmla="*/ 132 h 714"/>
                <a:gd name="T18" fmla="*/ 568 w 977"/>
                <a:gd name="T19" fmla="*/ 144 h 714"/>
                <a:gd name="T20" fmla="*/ 712 w 977"/>
                <a:gd name="T21" fmla="*/ 75 h 714"/>
                <a:gd name="T22" fmla="*/ 754 w 977"/>
                <a:gd name="T23" fmla="*/ 27 h 714"/>
                <a:gd name="T24" fmla="*/ 862 w 977"/>
                <a:gd name="T25" fmla="*/ 0 h 714"/>
                <a:gd name="T26" fmla="*/ 904 w 977"/>
                <a:gd name="T27" fmla="*/ 39 h 714"/>
                <a:gd name="T28" fmla="*/ 916 w 977"/>
                <a:gd name="T29" fmla="*/ 57 h 714"/>
                <a:gd name="T30" fmla="*/ 922 w 977"/>
                <a:gd name="T31" fmla="*/ 66 h 714"/>
                <a:gd name="T32" fmla="*/ 934 w 977"/>
                <a:gd name="T33" fmla="*/ 210 h 714"/>
                <a:gd name="T34" fmla="*/ 949 w 977"/>
                <a:gd name="T35" fmla="*/ 462 h 714"/>
                <a:gd name="T36" fmla="*/ 967 w 977"/>
                <a:gd name="T37" fmla="*/ 621 h 714"/>
                <a:gd name="T38" fmla="*/ 916 w 977"/>
                <a:gd name="T39" fmla="*/ 711 h 714"/>
                <a:gd name="T40" fmla="*/ 880 w 977"/>
                <a:gd name="T41" fmla="*/ 702 h 714"/>
                <a:gd name="T42" fmla="*/ 862 w 977"/>
                <a:gd name="T43" fmla="*/ 696 h 714"/>
                <a:gd name="T44" fmla="*/ 829 w 977"/>
                <a:gd name="T45" fmla="*/ 651 h 714"/>
                <a:gd name="T46" fmla="*/ 790 w 977"/>
                <a:gd name="T47" fmla="*/ 570 h 714"/>
                <a:gd name="T48" fmla="*/ 748 w 977"/>
                <a:gd name="T49" fmla="*/ 480 h 714"/>
                <a:gd name="T50" fmla="*/ 691 w 977"/>
                <a:gd name="T51" fmla="*/ 369 h 714"/>
                <a:gd name="T52" fmla="*/ 643 w 977"/>
                <a:gd name="T53" fmla="*/ 351 h 714"/>
                <a:gd name="T54" fmla="*/ 511 w 977"/>
                <a:gd name="T55" fmla="*/ 378 h 714"/>
                <a:gd name="T56" fmla="*/ 382 w 977"/>
                <a:gd name="T57" fmla="*/ 366 h 714"/>
                <a:gd name="T58" fmla="*/ 223 w 977"/>
                <a:gd name="T59" fmla="*/ 318 h 714"/>
                <a:gd name="T60" fmla="*/ 202 w 977"/>
                <a:gd name="T61" fmla="*/ 315 h 7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7"/>
                <a:gd name="T94" fmla="*/ 0 h 714"/>
                <a:gd name="T95" fmla="*/ 977 w 977"/>
                <a:gd name="T96" fmla="*/ 714 h 7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7" h="714">
                  <a:moveTo>
                    <a:pt x="202" y="315"/>
                  </a:moveTo>
                  <a:cubicBezTo>
                    <a:pt x="149" y="319"/>
                    <a:pt x="99" y="343"/>
                    <a:pt x="46" y="354"/>
                  </a:cubicBezTo>
                  <a:cubicBezTo>
                    <a:pt x="26" y="352"/>
                    <a:pt x="17" y="355"/>
                    <a:pt x="7" y="339"/>
                  </a:cubicBezTo>
                  <a:cubicBezTo>
                    <a:pt x="9" y="279"/>
                    <a:pt x="0" y="251"/>
                    <a:pt x="52" y="225"/>
                  </a:cubicBezTo>
                  <a:cubicBezTo>
                    <a:pt x="62" y="210"/>
                    <a:pt x="79" y="196"/>
                    <a:pt x="94" y="186"/>
                  </a:cubicBezTo>
                  <a:cubicBezTo>
                    <a:pt x="101" y="175"/>
                    <a:pt x="114" y="169"/>
                    <a:pt x="127" y="165"/>
                  </a:cubicBezTo>
                  <a:cubicBezTo>
                    <a:pt x="145" y="147"/>
                    <a:pt x="169" y="145"/>
                    <a:pt x="193" y="141"/>
                  </a:cubicBezTo>
                  <a:cubicBezTo>
                    <a:pt x="247" y="133"/>
                    <a:pt x="301" y="127"/>
                    <a:pt x="355" y="120"/>
                  </a:cubicBezTo>
                  <a:cubicBezTo>
                    <a:pt x="411" y="122"/>
                    <a:pt x="438" y="125"/>
                    <a:pt x="487" y="132"/>
                  </a:cubicBezTo>
                  <a:cubicBezTo>
                    <a:pt x="512" y="140"/>
                    <a:pt x="541" y="141"/>
                    <a:pt x="568" y="144"/>
                  </a:cubicBezTo>
                  <a:cubicBezTo>
                    <a:pt x="652" y="141"/>
                    <a:pt x="648" y="118"/>
                    <a:pt x="712" y="75"/>
                  </a:cubicBezTo>
                  <a:cubicBezTo>
                    <a:pt x="719" y="64"/>
                    <a:pt x="743" y="34"/>
                    <a:pt x="754" y="27"/>
                  </a:cubicBezTo>
                  <a:cubicBezTo>
                    <a:pt x="768" y="6"/>
                    <a:pt x="837" y="6"/>
                    <a:pt x="862" y="0"/>
                  </a:cubicBezTo>
                  <a:cubicBezTo>
                    <a:pt x="884" y="2"/>
                    <a:pt x="886" y="27"/>
                    <a:pt x="904" y="39"/>
                  </a:cubicBezTo>
                  <a:cubicBezTo>
                    <a:pt x="908" y="45"/>
                    <a:pt x="912" y="51"/>
                    <a:pt x="916" y="57"/>
                  </a:cubicBezTo>
                  <a:cubicBezTo>
                    <a:pt x="918" y="60"/>
                    <a:pt x="922" y="66"/>
                    <a:pt x="922" y="66"/>
                  </a:cubicBezTo>
                  <a:cubicBezTo>
                    <a:pt x="927" y="114"/>
                    <a:pt x="931" y="162"/>
                    <a:pt x="934" y="210"/>
                  </a:cubicBezTo>
                  <a:cubicBezTo>
                    <a:pt x="929" y="294"/>
                    <a:pt x="922" y="381"/>
                    <a:pt x="949" y="462"/>
                  </a:cubicBezTo>
                  <a:cubicBezTo>
                    <a:pt x="957" y="515"/>
                    <a:pt x="963" y="568"/>
                    <a:pt x="967" y="621"/>
                  </a:cubicBezTo>
                  <a:cubicBezTo>
                    <a:pt x="964" y="703"/>
                    <a:pt x="977" y="696"/>
                    <a:pt x="916" y="711"/>
                  </a:cubicBezTo>
                  <a:cubicBezTo>
                    <a:pt x="858" y="705"/>
                    <a:pt x="908" y="714"/>
                    <a:pt x="880" y="702"/>
                  </a:cubicBezTo>
                  <a:cubicBezTo>
                    <a:pt x="874" y="699"/>
                    <a:pt x="862" y="696"/>
                    <a:pt x="862" y="696"/>
                  </a:cubicBezTo>
                  <a:cubicBezTo>
                    <a:pt x="851" y="680"/>
                    <a:pt x="840" y="667"/>
                    <a:pt x="829" y="651"/>
                  </a:cubicBezTo>
                  <a:cubicBezTo>
                    <a:pt x="812" y="626"/>
                    <a:pt x="817" y="588"/>
                    <a:pt x="790" y="570"/>
                  </a:cubicBezTo>
                  <a:cubicBezTo>
                    <a:pt x="780" y="539"/>
                    <a:pt x="766" y="507"/>
                    <a:pt x="748" y="480"/>
                  </a:cubicBezTo>
                  <a:cubicBezTo>
                    <a:pt x="742" y="449"/>
                    <a:pt x="718" y="387"/>
                    <a:pt x="691" y="369"/>
                  </a:cubicBezTo>
                  <a:cubicBezTo>
                    <a:pt x="674" y="349"/>
                    <a:pt x="673" y="349"/>
                    <a:pt x="643" y="351"/>
                  </a:cubicBezTo>
                  <a:cubicBezTo>
                    <a:pt x="613" y="353"/>
                    <a:pt x="554" y="376"/>
                    <a:pt x="511" y="378"/>
                  </a:cubicBezTo>
                  <a:cubicBezTo>
                    <a:pt x="470" y="376"/>
                    <a:pt x="423" y="378"/>
                    <a:pt x="382" y="366"/>
                  </a:cubicBezTo>
                  <a:cubicBezTo>
                    <a:pt x="327" y="350"/>
                    <a:pt x="282" y="323"/>
                    <a:pt x="223" y="318"/>
                  </a:cubicBezTo>
                  <a:cubicBezTo>
                    <a:pt x="206" y="315"/>
                    <a:pt x="213" y="315"/>
                    <a:pt x="202" y="315"/>
                  </a:cubicBez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365875" y="4043363"/>
            <a:ext cx="2051050" cy="1377950"/>
            <a:chOff x="2854" y="3039"/>
            <a:chExt cx="1292" cy="868"/>
          </a:xfrm>
        </p:grpSpPr>
        <p:sp>
          <p:nvSpPr>
            <p:cNvPr id="27666" name="Rectangle 38"/>
            <p:cNvSpPr>
              <a:spLocks noChangeArrowheads="1"/>
            </p:cNvSpPr>
            <p:nvPr/>
          </p:nvSpPr>
          <p:spPr bwMode="auto">
            <a:xfrm>
              <a:off x="2854" y="3041"/>
              <a:ext cx="1292" cy="8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7667" name="Picture 30" descr="o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83" y="3039"/>
              <a:ext cx="1218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Snapping (Li et al. SG 2004)</a:t>
            </a:r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7438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199" y="3733801"/>
            <a:ext cx="3200400" cy="288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33800"/>
            <a:ext cx="39338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Graph Cuts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Requires associative graphs</a:t>
            </a:r>
          </a:p>
          <a:p>
            <a:pPr lvl="1"/>
            <a:r>
              <a:rPr lang="en-US" dirty="0"/>
              <a:t>Connected nodes should prefer to have the same label</a:t>
            </a:r>
          </a:p>
          <a:p>
            <a:endParaRPr lang="en-US" dirty="0"/>
          </a:p>
          <a:p>
            <a:r>
              <a:rPr lang="en-US" dirty="0"/>
              <a:t>Is optimal only for binary problems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Other applications: Seam Carving</a:t>
            </a:r>
          </a:p>
        </p:txBody>
      </p:sp>
      <p:pic>
        <p:nvPicPr>
          <p:cNvPr id="179204" name="Picture 4" descr="File:Broadway tower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" y="1834025"/>
            <a:ext cx="4876800" cy="3304032"/>
          </a:xfrm>
          <a:prstGeom prst="rect">
            <a:avLst/>
          </a:prstGeom>
          <a:noFill/>
        </p:spPr>
      </p:pic>
      <p:pic>
        <p:nvPicPr>
          <p:cNvPr id="179206" name="Picture 6" descr="File:Broadway tower edit Seam Carv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0316" y="1785257"/>
            <a:ext cx="3313684" cy="3352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374005" y="3309257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54605" y="947057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Seam Carving – </a:t>
            </a:r>
            <a:r>
              <a:rPr lang="en-US" dirty="0" err="1">
                <a:hlinkClick r:id="rId4"/>
              </a:rPr>
              <a:t>Avidan</a:t>
            </a:r>
            <a:r>
              <a:rPr lang="en-US" dirty="0">
                <a:hlinkClick r:id="rId4"/>
              </a:rPr>
              <a:t> and Shamir (2007)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97388" y="6397207"/>
            <a:ext cx="486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Demo: </a:t>
            </a:r>
            <a:r>
              <a:rPr lang="en-US" dirty="0">
                <a:hlinkClick r:id="rId5"/>
              </a:rPr>
              <a:t>https://www.aryan.app/seam-carving/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Other applications: Seam Carving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135563"/>
          </a:xfrm>
        </p:spPr>
        <p:txBody>
          <a:bodyPr/>
          <a:lstStyle/>
          <a:p>
            <a:r>
              <a:rPr lang="en-US" dirty="0"/>
              <a:t>Find shortest path from top to bottom (or left to right), where cost = gradient magnitude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7999" y="6107668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Seam Carving – </a:t>
            </a:r>
            <a:r>
              <a:rPr lang="en-US" dirty="0" err="1">
                <a:hlinkClick r:id="rId2"/>
              </a:rPr>
              <a:t>Avidan</a:t>
            </a:r>
            <a:r>
              <a:rPr lang="en-US" dirty="0">
                <a:hlinkClick r:id="rId2"/>
              </a:rPr>
              <a:t> and Shamir (2007)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5999" y="20574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http://www.youtube.com/watch?v=6NcIJXTlugc</a:t>
            </a:r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590800"/>
            <a:ext cx="480707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applications: stitching</a:t>
            </a:r>
          </a:p>
        </p:txBody>
      </p:sp>
      <p:pic>
        <p:nvPicPr>
          <p:cNvPr id="182274" name="Picture 2" descr="image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8915400" cy="3609257"/>
          </a:xfrm>
          <a:prstGeom prst="rect">
            <a:avLst/>
          </a:prstGeom>
          <a:noFill/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1676400" y="1219199"/>
            <a:ext cx="552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Graphcut Textures – </a:t>
            </a:r>
            <a:r>
              <a:rPr lang="en-US" dirty="0" err="1">
                <a:hlinkClick r:id="rId3"/>
              </a:rPr>
              <a:t>Kwatra</a:t>
            </a:r>
            <a:r>
              <a:rPr lang="en-US" dirty="0">
                <a:hlinkClick r:id="rId3"/>
              </a:rPr>
              <a:t> et al. SIGGRAPH 2003 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applications: stitching</a:t>
            </a:r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1828800"/>
            <a:ext cx="2562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5174" y="1752600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5575" y="4419600"/>
            <a:ext cx="2638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5574" y="1828800"/>
            <a:ext cx="2571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17172" y="243840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895974" y="2667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572374" y="3886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6"/>
          </p:cNvPr>
          <p:cNvSpPr txBox="1"/>
          <p:nvPr/>
        </p:nvSpPr>
        <p:spPr>
          <a:xfrm>
            <a:off x="1781174" y="1219200"/>
            <a:ext cx="552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Graphcut Textures – </a:t>
            </a:r>
            <a:r>
              <a:rPr lang="en-US" dirty="0" err="1">
                <a:hlinkClick r:id="rId6"/>
              </a:rPr>
              <a:t>Kwatra</a:t>
            </a:r>
            <a:r>
              <a:rPr lang="en-US" dirty="0">
                <a:hlinkClick r:id="rId6"/>
              </a:rPr>
              <a:t> et al. SIGGRAPH 2003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71575" y="4495801"/>
            <a:ext cx="4568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Ideal boundary: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Similar color in both images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High gradient in both images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This Lecture: Finding Seams and Boundaries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2643556"/>
            <a:ext cx="2914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863969" y="2719756"/>
            <a:ext cx="1793631" cy="1336431"/>
          </a:xfrm>
          <a:custGeom>
            <a:avLst/>
            <a:gdLst>
              <a:gd name="connsiteX0" fmla="*/ 0 w 1793631"/>
              <a:gd name="connsiteY0" fmla="*/ 0 h 1336431"/>
              <a:gd name="connsiteX1" fmla="*/ 1266093 w 1793631"/>
              <a:gd name="connsiteY1" fmla="*/ 123092 h 1336431"/>
              <a:gd name="connsiteX2" fmla="*/ 1793631 w 1793631"/>
              <a:gd name="connsiteY2" fmla="*/ 1336431 h 1336431"/>
              <a:gd name="connsiteX3" fmla="*/ 105508 w 1793631"/>
              <a:gd name="connsiteY3" fmla="*/ 1248508 h 1336431"/>
              <a:gd name="connsiteX4" fmla="*/ 0 w 1793631"/>
              <a:gd name="connsiteY4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631" h="1336431">
                <a:moveTo>
                  <a:pt x="0" y="0"/>
                </a:moveTo>
                <a:lnTo>
                  <a:pt x="1266093" y="123092"/>
                </a:lnTo>
                <a:lnTo>
                  <a:pt x="1793631" y="1336431"/>
                </a:lnTo>
                <a:lnTo>
                  <a:pt x="105508" y="124850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667000"/>
            <a:ext cx="2905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190999" y="340555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599" y="1828800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Segmentation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513556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Treat image as a graph</a:t>
            </a:r>
          </a:p>
          <a:p>
            <a:pPr lvl="1"/>
            <a:r>
              <a:rPr lang="en-US" dirty="0"/>
              <a:t>Pixels are nodes</a:t>
            </a:r>
          </a:p>
          <a:p>
            <a:pPr lvl="1"/>
            <a:r>
              <a:rPr lang="en-US" dirty="0"/>
              <a:t>Between-pixel edge weights based on gradients</a:t>
            </a:r>
          </a:p>
          <a:p>
            <a:pPr lvl="1"/>
            <a:r>
              <a:rPr lang="en-US" dirty="0"/>
              <a:t>Sometimes per-pixel weights for affinity to foreground/background</a:t>
            </a:r>
          </a:p>
          <a:p>
            <a:endParaRPr lang="en-US" dirty="0"/>
          </a:p>
          <a:p>
            <a:r>
              <a:rPr lang="en-US" dirty="0"/>
              <a:t>Good boundaries are a short path through the graph (Intelligent Scissors, Seam Carving)</a:t>
            </a:r>
          </a:p>
          <a:p>
            <a:endParaRPr lang="en-US" dirty="0"/>
          </a:p>
          <a:p>
            <a:r>
              <a:rPr lang="en-US" dirty="0"/>
              <a:t>Good regions are produced by a low-cost cut (</a:t>
            </a:r>
            <a:r>
              <a:rPr lang="en-US" dirty="0" err="1"/>
              <a:t>GrabCuts</a:t>
            </a:r>
            <a:r>
              <a:rPr lang="en-US" dirty="0"/>
              <a:t>, Graph Cut Stitching)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questions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/>
              <a:t>	1. What would be the result in “Intelligent Scissors” if all of the edge costs were set to 1?</a:t>
            </a:r>
          </a:p>
        </p:txBody>
      </p:sp>
      <p:sp>
        <p:nvSpPr>
          <p:cNvPr id="16" name="Content Placeholder 9"/>
          <p:cNvSpPr txBox="1">
            <a:spLocks/>
          </p:cNvSpPr>
          <p:nvPr/>
        </p:nvSpPr>
        <p:spPr bwMode="auto">
          <a:xfrm>
            <a:off x="381000" y="4343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dirty="0">
                <a:latin typeface="+mn-lt"/>
              </a:rPr>
              <a:t>	2. How could you change boundary costs for graph cuts to work better for objects with many thin parts?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Compositing and blending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This Lecture: Finding Seams and Boundaries</a:t>
            </a:r>
          </a:p>
        </p:txBody>
      </p:sp>
      <p:pic>
        <p:nvPicPr>
          <p:cNvPr id="179204" name="Picture 4" descr="File:Broadway tower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" y="1953768"/>
            <a:ext cx="4876800" cy="3304032"/>
          </a:xfrm>
          <a:prstGeom prst="rect">
            <a:avLst/>
          </a:prstGeom>
          <a:noFill/>
        </p:spPr>
      </p:pic>
      <p:pic>
        <p:nvPicPr>
          <p:cNvPr id="179206" name="Picture 6" descr="File:Broadway tower edit Seam Carv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0316" y="1905000"/>
            <a:ext cx="3313684" cy="3352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374005" y="3429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21406" y="1219200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Retargeting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This Lecture: Finding Seams and Boundaries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6200" y="1219199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Stitching</a:t>
            </a:r>
          </a:p>
        </p:txBody>
      </p:sp>
      <p:pic>
        <p:nvPicPr>
          <p:cNvPr id="12" name="Picture 2" descr="image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8915400" cy="3609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This Lecture: Finding seams and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>
              <a:buNone/>
            </a:pPr>
            <a:r>
              <a:rPr lang="en-US" dirty="0"/>
              <a:t>Fundamental Concept: The Image as a Graph</a:t>
            </a:r>
          </a:p>
          <a:p>
            <a:r>
              <a:rPr lang="en-US" sz="2800" dirty="0"/>
              <a:t>Intelligent Scissors: Good boundary = short path</a:t>
            </a:r>
          </a:p>
          <a:p>
            <a:r>
              <a:rPr lang="en-US" sz="2800" dirty="0"/>
              <a:t>Graph cuts: Good region has low cutting cost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Semi-automated segmentation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2338756"/>
            <a:ext cx="2914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2244969" y="2414956"/>
            <a:ext cx="1793631" cy="1336431"/>
          </a:xfrm>
          <a:custGeom>
            <a:avLst/>
            <a:gdLst>
              <a:gd name="connsiteX0" fmla="*/ 0 w 1793631"/>
              <a:gd name="connsiteY0" fmla="*/ 0 h 1336431"/>
              <a:gd name="connsiteX1" fmla="*/ 1266093 w 1793631"/>
              <a:gd name="connsiteY1" fmla="*/ 123092 h 1336431"/>
              <a:gd name="connsiteX2" fmla="*/ 1793631 w 1793631"/>
              <a:gd name="connsiteY2" fmla="*/ 1336431 h 1336431"/>
              <a:gd name="connsiteX3" fmla="*/ 105508 w 1793631"/>
              <a:gd name="connsiteY3" fmla="*/ 1248508 h 1336431"/>
              <a:gd name="connsiteX4" fmla="*/ 0 w 1793631"/>
              <a:gd name="connsiteY4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631" h="1336431">
                <a:moveTo>
                  <a:pt x="0" y="0"/>
                </a:moveTo>
                <a:lnTo>
                  <a:pt x="1266093" y="123092"/>
                </a:lnTo>
                <a:lnTo>
                  <a:pt x="1793631" y="1336431"/>
                </a:lnTo>
                <a:lnTo>
                  <a:pt x="105508" y="124850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362200"/>
            <a:ext cx="2905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571999" y="310075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399" y="1219201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User provides imprecise and incomplete specification of region – your algorithm has to read his/her mind.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999" y="4572001"/>
            <a:ext cx="82878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Key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groups of pixels form cohesive regions?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pixels are likely to be on the boundary of regions?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Which region is the user trying to select?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region?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Contains small range of color/texture</a:t>
            </a:r>
          </a:p>
          <a:p>
            <a:r>
              <a:rPr lang="en-US" dirty="0"/>
              <a:t>Looks different than background</a:t>
            </a:r>
          </a:p>
          <a:p>
            <a:r>
              <a:rPr lang="en-US" dirty="0"/>
              <a:t>Compact</a:t>
            </a:r>
          </a:p>
          <a:p>
            <a:endParaRPr lang="en-US" dirty="0"/>
          </a:p>
        </p:txBody>
      </p:sp>
      <p:pic>
        <p:nvPicPr>
          <p:cNvPr id="163842" name="Picture 2" descr="C:\Users\Hoiem\Pictures\Beijing\chillin on the great 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124200"/>
            <a:ext cx="4419600" cy="3314700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4648200" y="3587870"/>
            <a:ext cx="990600" cy="2393830"/>
          </a:xfrm>
          <a:custGeom>
            <a:avLst/>
            <a:gdLst>
              <a:gd name="connsiteX0" fmla="*/ 517585 w 1148036"/>
              <a:gd name="connsiteY0" fmla="*/ 5751 h 2076090"/>
              <a:gd name="connsiteX1" fmla="*/ 379563 w 1148036"/>
              <a:gd name="connsiteY1" fmla="*/ 74762 h 2076090"/>
              <a:gd name="connsiteX2" fmla="*/ 310551 w 1148036"/>
              <a:gd name="connsiteY2" fmla="*/ 126520 h 2076090"/>
              <a:gd name="connsiteX3" fmla="*/ 172529 w 1148036"/>
              <a:gd name="connsiteY3" fmla="*/ 143773 h 2076090"/>
              <a:gd name="connsiteX4" fmla="*/ 120770 w 1148036"/>
              <a:gd name="connsiteY4" fmla="*/ 281796 h 2076090"/>
              <a:gd name="connsiteX5" fmla="*/ 69012 w 1148036"/>
              <a:gd name="connsiteY5" fmla="*/ 299049 h 2076090"/>
              <a:gd name="connsiteX6" fmla="*/ 17253 w 1148036"/>
              <a:gd name="connsiteY6" fmla="*/ 695864 h 2076090"/>
              <a:gd name="connsiteX7" fmla="*/ 0 w 1148036"/>
              <a:gd name="connsiteY7" fmla="*/ 1109932 h 2076090"/>
              <a:gd name="connsiteX8" fmla="*/ 17253 w 1148036"/>
              <a:gd name="connsiteY8" fmla="*/ 1351471 h 2076090"/>
              <a:gd name="connsiteX9" fmla="*/ 51759 w 1148036"/>
              <a:gd name="connsiteY9" fmla="*/ 1403230 h 2076090"/>
              <a:gd name="connsiteX10" fmla="*/ 69012 w 1148036"/>
              <a:gd name="connsiteY10" fmla="*/ 1489494 h 2076090"/>
              <a:gd name="connsiteX11" fmla="*/ 155276 w 1148036"/>
              <a:gd name="connsiteY11" fmla="*/ 1575758 h 2076090"/>
              <a:gd name="connsiteX12" fmla="*/ 189781 w 1148036"/>
              <a:gd name="connsiteY12" fmla="*/ 1627517 h 2076090"/>
              <a:gd name="connsiteX13" fmla="*/ 207034 w 1148036"/>
              <a:gd name="connsiteY13" fmla="*/ 1679275 h 2076090"/>
              <a:gd name="connsiteX14" fmla="*/ 310551 w 1148036"/>
              <a:gd name="connsiteY14" fmla="*/ 1782792 h 2076090"/>
              <a:gd name="connsiteX15" fmla="*/ 362310 w 1148036"/>
              <a:gd name="connsiteY15" fmla="*/ 1834551 h 2076090"/>
              <a:gd name="connsiteX16" fmla="*/ 465827 w 1148036"/>
              <a:gd name="connsiteY16" fmla="*/ 1903562 h 2076090"/>
              <a:gd name="connsiteX17" fmla="*/ 517585 w 1148036"/>
              <a:gd name="connsiteY17" fmla="*/ 1955320 h 2076090"/>
              <a:gd name="connsiteX18" fmla="*/ 707366 w 1148036"/>
              <a:gd name="connsiteY18" fmla="*/ 2041585 h 2076090"/>
              <a:gd name="connsiteX19" fmla="*/ 810883 w 1148036"/>
              <a:gd name="connsiteY19" fmla="*/ 2076090 h 2076090"/>
              <a:gd name="connsiteX20" fmla="*/ 948906 w 1148036"/>
              <a:gd name="connsiteY20" fmla="*/ 2058837 h 2076090"/>
              <a:gd name="connsiteX21" fmla="*/ 1035170 w 1148036"/>
              <a:gd name="connsiteY21" fmla="*/ 1955320 h 2076090"/>
              <a:gd name="connsiteX22" fmla="*/ 1052423 w 1148036"/>
              <a:gd name="connsiteY22" fmla="*/ 1869056 h 2076090"/>
              <a:gd name="connsiteX23" fmla="*/ 1069676 w 1148036"/>
              <a:gd name="connsiteY23" fmla="*/ 1800045 h 2076090"/>
              <a:gd name="connsiteX24" fmla="*/ 1121434 w 1148036"/>
              <a:gd name="connsiteY24" fmla="*/ 885645 h 2076090"/>
              <a:gd name="connsiteX25" fmla="*/ 1121434 w 1148036"/>
              <a:gd name="connsiteY25" fmla="*/ 506083 h 2076090"/>
              <a:gd name="connsiteX26" fmla="*/ 1069676 w 1148036"/>
              <a:gd name="connsiteY26" fmla="*/ 385313 h 2076090"/>
              <a:gd name="connsiteX27" fmla="*/ 1017917 w 1148036"/>
              <a:gd name="connsiteY27" fmla="*/ 350807 h 2076090"/>
              <a:gd name="connsiteX28" fmla="*/ 914400 w 1148036"/>
              <a:gd name="connsiteY28" fmla="*/ 281796 h 2076090"/>
              <a:gd name="connsiteX29" fmla="*/ 776378 w 1148036"/>
              <a:gd name="connsiteY29" fmla="*/ 195532 h 2076090"/>
              <a:gd name="connsiteX30" fmla="*/ 724619 w 1148036"/>
              <a:gd name="connsiteY30" fmla="*/ 161026 h 2076090"/>
              <a:gd name="connsiteX31" fmla="*/ 586596 w 1148036"/>
              <a:gd name="connsiteY31" fmla="*/ 126520 h 2076090"/>
              <a:gd name="connsiteX32" fmla="*/ 534838 w 1148036"/>
              <a:gd name="connsiteY32" fmla="*/ 109268 h 2076090"/>
              <a:gd name="connsiteX33" fmla="*/ 517585 w 1148036"/>
              <a:gd name="connsiteY33" fmla="*/ 5751 h 207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8036" h="2076090">
                <a:moveTo>
                  <a:pt x="517585" y="5751"/>
                </a:moveTo>
                <a:cubicBezTo>
                  <a:pt x="491706" y="0"/>
                  <a:pt x="423994" y="48844"/>
                  <a:pt x="379563" y="74762"/>
                </a:cubicBezTo>
                <a:cubicBezTo>
                  <a:pt x="354725" y="89251"/>
                  <a:pt x="337830" y="117427"/>
                  <a:pt x="310551" y="126520"/>
                </a:cubicBezTo>
                <a:cubicBezTo>
                  <a:pt x="266565" y="141182"/>
                  <a:pt x="218536" y="138022"/>
                  <a:pt x="172529" y="143773"/>
                </a:cubicBezTo>
                <a:cubicBezTo>
                  <a:pt x="162901" y="182284"/>
                  <a:pt x="150844" y="251722"/>
                  <a:pt x="120770" y="281796"/>
                </a:cubicBezTo>
                <a:cubicBezTo>
                  <a:pt x="107911" y="294655"/>
                  <a:pt x="86265" y="293298"/>
                  <a:pt x="69012" y="299049"/>
                </a:cubicBezTo>
                <a:cubicBezTo>
                  <a:pt x="4976" y="491155"/>
                  <a:pt x="32764" y="377890"/>
                  <a:pt x="17253" y="695864"/>
                </a:cubicBezTo>
                <a:cubicBezTo>
                  <a:pt x="10522" y="833842"/>
                  <a:pt x="5751" y="971909"/>
                  <a:pt x="0" y="1109932"/>
                </a:cubicBezTo>
                <a:cubicBezTo>
                  <a:pt x="5751" y="1190445"/>
                  <a:pt x="3225" y="1271981"/>
                  <a:pt x="17253" y="1351471"/>
                </a:cubicBezTo>
                <a:cubicBezTo>
                  <a:pt x="20857" y="1371891"/>
                  <a:pt x="44478" y="1383815"/>
                  <a:pt x="51759" y="1403230"/>
                </a:cubicBezTo>
                <a:cubicBezTo>
                  <a:pt x="62055" y="1430687"/>
                  <a:pt x="58716" y="1462037"/>
                  <a:pt x="69012" y="1489494"/>
                </a:cubicBezTo>
                <a:cubicBezTo>
                  <a:pt x="88182" y="1540614"/>
                  <a:pt x="113102" y="1547642"/>
                  <a:pt x="155276" y="1575758"/>
                </a:cubicBezTo>
                <a:cubicBezTo>
                  <a:pt x="166778" y="1593011"/>
                  <a:pt x="180508" y="1608971"/>
                  <a:pt x="189781" y="1627517"/>
                </a:cubicBezTo>
                <a:cubicBezTo>
                  <a:pt x="197914" y="1643783"/>
                  <a:pt x="195869" y="1664920"/>
                  <a:pt x="207034" y="1679275"/>
                </a:cubicBezTo>
                <a:cubicBezTo>
                  <a:pt x="236993" y="1717794"/>
                  <a:pt x="276045" y="1748286"/>
                  <a:pt x="310551" y="1782792"/>
                </a:cubicBezTo>
                <a:cubicBezTo>
                  <a:pt x="327804" y="1800045"/>
                  <a:pt x="342008" y="1821017"/>
                  <a:pt x="362310" y="1834551"/>
                </a:cubicBezTo>
                <a:cubicBezTo>
                  <a:pt x="396816" y="1857555"/>
                  <a:pt x="436503" y="1874238"/>
                  <a:pt x="465827" y="1903562"/>
                </a:cubicBezTo>
                <a:cubicBezTo>
                  <a:pt x="483080" y="1920815"/>
                  <a:pt x="498326" y="1940340"/>
                  <a:pt x="517585" y="1955320"/>
                </a:cubicBezTo>
                <a:cubicBezTo>
                  <a:pt x="643208" y="2053027"/>
                  <a:pt x="582058" y="2007410"/>
                  <a:pt x="707366" y="2041585"/>
                </a:cubicBezTo>
                <a:cubicBezTo>
                  <a:pt x="742457" y="2051155"/>
                  <a:pt x="810883" y="2076090"/>
                  <a:pt x="810883" y="2076090"/>
                </a:cubicBezTo>
                <a:cubicBezTo>
                  <a:pt x="856891" y="2070339"/>
                  <a:pt x="905332" y="2074682"/>
                  <a:pt x="948906" y="2058837"/>
                </a:cubicBezTo>
                <a:cubicBezTo>
                  <a:pt x="978131" y="2048210"/>
                  <a:pt x="1018740" y="1979964"/>
                  <a:pt x="1035170" y="1955320"/>
                </a:cubicBezTo>
                <a:cubicBezTo>
                  <a:pt x="1040921" y="1926565"/>
                  <a:pt x="1046062" y="1897682"/>
                  <a:pt x="1052423" y="1869056"/>
                </a:cubicBezTo>
                <a:cubicBezTo>
                  <a:pt x="1057567" y="1845909"/>
                  <a:pt x="1068782" y="1823740"/>
                  <a:pt x="1069676" y="1800045"/>
                </a:cubicBezTo>
                <a:cubicBezTo>
                  <a:pt x="1103780" y="896289"/>
                  <a:pt x="959391" y="1209735"/>
                  <a:pt x="1121434" y="885645"/>
                </a:cubicBezTo>
                <a:cubicBezTo>
                  <a:pt x="1145226" y="695310"/>
                  <a:pt x="1148036" y="745503"/>
                  <a:pt x="1121434" y="506083"/>
                </a:cubicBezTo>
                <a:cubicBezTo>
                  <a:pt x="1116485" y="461538"/>
                  <a:pt x="1102177" y="417814"/>
                  <a:pt x="1069676" y="385313"/>
                </a:cubicBezTo>
                <a:cubicBezTo>
                  <a:pt x="1055014" y="370651"/>
                  <a:pt x="1033846" y="364082"/>
                  <a:pt x="1017917" y="350807"/>
                </a:cubicBezTo>
                <a:cubicBezTo>
                  <a:pt x="931760" y="279010"/>
                  <a:pt x="1005361" y="312116"/>
                  <a:pt x="914400" y="281796"/>
                </a:cubicBezTo>
                <a:cubicBezTo>
                  <a:pt x="831629" y="157636"/>
                  <a:pt x="948840" y="310507"/>
                  <a:pt x="776378" y="195532"/>
                </a:cubicBezTo>
                <a:cubicBezTo>
                  <a:pt x="759125" y="184030"/>
                  <a:pt x="743165" y="170299"/>
                  <a:pt x="724619" y="161026"/>
                </a:cubicBezTo>
                <a:cubicBezTo>
                  <a:pt x="685181" y="141307"/>
                  <a:pt x="625970" y="136363"/>
                  <a:pt x="586596" y="126520"/>
                </a:cubicBezTo>
                <a:cubicBezTo>
                  <a:pt x="568953" y="122109"/>
                  <a:pt x="552091" y="115019"/>
                  <a:pt x="534838" y="109268"/>
                </a:cubicBezTo>
                <a:cubicBezTo>
                  <a:pt x="510311" y="35686"/>
                  <a:pt x="543464" y="11502"/>
                  <a:pt x="517585" y="575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26855</TotalTime>
  <Words>1473</Words>
  <Application>Microsoft Office PowerPoint</Application>
  <PresentationFormat>Widescreen</PresentationFormat>
  <Paragraphs>277</Paragraphs>
  <Slides>42</Slides>
  <Notes>9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Arial Narrow</vt:lpstr>
      <vt:lpstr>Calibri</vt:lpstr>
      <vt:lpstr>Consolas</vt:lpstr>
      <vt:lpstr>Courier New</vt:lpstr>
      <vt:lpstr>Lecture1 - Introduction - CP Fall 2010</vt:lpstr>
      <vt:lpstr>Custom Design</vt:lpstr>
      <vt:lpstr>1_Lecture1 - Introduction - CP Fall 2010</vt:lpstr>
      <vt:lpstr>Equation</vt:lpstr>
      <vt:lpstr>Cutting Images: Graphs and Boundary Finding</vt:lpstr>
      <vt:lpstr>Last class: texture synthesis and transfer</vt:lpstr>
      <vt:lpstr>Last class: in-painting</vt:lpstr>
      <vt:lpstr>This Lecture: Finding Seams and Boundaries</vt:lpstr>
      <vt:lpstr>This Lecture: Finding Seams and Boundaries</vt:lpstr>
      <vt:lpstr>This Lecture: Finding Seams and Boundaries</vt:lpstr>
      <vt:lpstr>This Lecture: Finding seams and boundaries</vt:lpstr>
      <vt:lpstr>Semi-automated segmentation</vt:lpstr>
      <vt:lpstr>What makes a good region?</vt:lpstr>
      <vt:lpstr>What makes a good boundary?</vt:lpstr>
      <vt:lpstr>The Image as a Graph</vt:lpstr>
      <vt:lpstr>Intelligent Scissors</vt:lpstr>
      <vt:lpstr>Intelligent Scissors</vt:lpstr>
      <vt:lpstr>Intelligent Scissors</vt:lpstr>
      <vt:lpstr>Intelligent Scissors: method</vt:lpstr>
      <vt:lpstr>Intelligent Scissors: method</vt:lpstr>
      <vt:lpstr>Gradients, Edges, and Path Cost</vt:lpstr>
      <vt:lpstr>Intelligent Scissors: method</vt:lpstr>
      <vt:lpstr>Intelligent Scissors: method</vt:lpstr>
      <vt:lpstr>Djikstra’s shortest path algorithm</vt:lpstr>
      <vt:lpstr>Example of Djikstra’s algorithm</vt:lpstr>
      <vt:lpstr>Intelligent Scissors: method</vt:lpstr>
      <vt:lpstr>Intelligent Scissors: improving interaction</vt:lpstr>
      <vt:lpstr>Where will intelligent scissors work well, or have problems?</vt:lpstr>
      <vt:lpstr>  Grab cuts and graph cuts</vt:lpstr>
      <vt:lpstr>Segmentation with graph cuts</vt:lpstr>
      <vt:lpstr>Segmentation with graph cuts</vt:lpstr>
      <vt:lpstr>Graph cuts segmentation</vt:lpstr>
      <vt:lpstr>  Colour Model</vt:lpstr>
      <vt:lpstr>Graph cuts   Boykov and Jolly (2001)</vt:lpstr>
      <vt:lpstr>What is easy or hard about these cases for graphcut-based segmentation?</vt:lpstr>
      <vt:lpstr>Easier examples</vt:lpstr>
      <vt:lpstr>  More difficult Examples</vt:lpstr>
      <vt:lpstr>Lazy Snapping (Li et al. SG 2004)</vt:lpstr>
      <vt:lpstr>Limitations of Graph Cuts</vt:lpstr>
      <vt:lpstr>Other applications: Seam Carving</vt:lpstr>
      <vt:lpstr>Other applications: Seam Carving</vt:lpstr>
      <vt:lpstr>Other applications: stitching</vt:lpstr>
      <vt:lpstr>Other applications: stitching</vt:lpstr>
      <vt:lpstr>Summary of big ideas</vt:lpstr>
      <vt:lpstr>Take-home questions</vt:lpstr>
      <vt:lpstr>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Hoiem, Derek W</cp:lastModifiedBy>
  <cp:revision>50</cp:revision>
  <cp:lastPrinted>2022-09-15T03:24:30Z</cp:lastPrinted>
  <dcterms:created xsi:type="dcterms:W3CDTF">2010-08-30T03:58:01Z</dcterms:created>
  <dcterms:modified xsi:type="dcterms:W3CDTF">2022-09-15T14:58:43Z</dcterms:modified>
</cp:coreProperties>
</file>