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0"/>
  </p:notesMasterIdLst>
  <p:sldIdLst>
    <p:sldId id="617" r:id="rId6"/>
    <p:sldId id="553" r:id="rId7"/>
    <p:sldId id="554" r:id="rId8"/>
    <p:sldId id="565" r:id="rId9"/>
    <p:sldId id="533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9" r:id="rId20"/>
    <p:sldId id="548" r:id="rId21"/>
    <p:sldId id="556" r:id="rId22"/>
    <p:sldId id="563" r:id="rId23"/>
    <p:sldId id="592" r:id="rId24"/>
    <p:sldId id="593" r:id="rId25"/>
    <p:sldId id="558" r:id="rId26"/>
    <p:sldId id="559" r:id="rId27"/>
    <p:sldId id="560" r:id="rId28"/>
    <p:sldId id="561" r:id="rId29"/>
    <p:sldId id="551" r:id="rId30"/>
    <p:sldId id="552" r:id="rId31"/>
    <p:sldId id="562" r:id="rId32"/>
    <p:sldId id="564" r:id="rId33"/>
    <p:sldId id="576" r:id="rId34"/>
    <p:sldId id="583" r:id="rId35"/>
    <p:sldId id="594" r:id="rId36"/>
    <p:sldId id="566" r:id="rId37"/>
    <p:sldId id="567" r:id="rId38"/>
    <p:sldId id="568" r:id="rId39"/>
    <p:sldId id="569" r:id="rId40"/>
    <p:sldId id="573" r:id="rId41"/>
    <p:sldId id="574" r:id="rId42"/>
    <p:sldId id="584" r:id="rId43"/>
    <p:sldId id="585" r:id="rId44"/>
    <p:sldId id="557" r:id="rId45"/>
    <p:sldId id="595" r:id="rId46"/>
    <p:sldId id="596" r:id="rId47"/>
    <p:sldId id="613" r:id="rId48"/>
    <p:sldId id="614" r:id="rId49"/>
    <p:sldId id="615" r:id="rId50"/>
    <p:sldId id="597" r:id="rId51"/>
    <p:sldId id="616" r:id="rId52"/>
    <p:sldId id="580" r:id="rId53"/>
    <p:sldId id="577" r:id="rId54"/>
    <p:sldId id="578" r:id="rId55"/>
    <p:sldId id="581" r:id="rId56"/>
    <p:sldId id="582" r:id="rId57"/>
    <p:sldId id="591" r:id="rId58"/>
    <p:sldId id="59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79" d="100"/>
          <a:sy n="79" d="100"/>
        </p:scale>
        <p:origin x="300" y="78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Basis</a:t>
            </a:r>
            <a:r>
              <a:rPr lang="en-US" baseline="0" dirty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Floaty</a:t>
            </a:r>
            <a:r>
              <a:rPr lang="en-US" dirty="0"/>
              <a:t> things in your vision are white blood</a:t>
            </a:r>
            <a:r>
              <a:rPr lang="en-US" baseline="0" dirty="0"/>
              <a:t> cells in capillaries.  Some animals have two </a:t>
            </a:r>
            <a:r>
              <a:rPr lang="en-US" baseline="0" dirty="0" err="1"/>
              <a:t>foveas</a:t>
            </a:r>
            <a:r>
              <a:rPr lang="en-US" baseline="0" dirty="0"/>
              <a:t> (some birds) and some have none (cats and dogs).  100x sensors than nerve fibers: much processing (e.g., center surround) in retina itself.</a:t>
            </a:r>
          </a:p>
          <a:p>
            <a:r>
              <a:rPr lang="en-US" baseline="0" dirty="0"/>
              <a:t>Ganglion measure light intensity to  adjust the pupil size and regulate melatonin and the body clock.  </a:t>
            </a:r>
            <a:r>
              <a:rPr lang="en-US" baseline="0" dirty="0" err="1"/>
              <a:t>Amacrine</a:t>
            </a:r>
            <a:r>
              <a:rPr lang="en-US" baseline="0" dirty="0"/>
              <a:t> serve a variety of purposes.  Remainder are for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Sock matching in dark is difficult. </a:t>
            </a:r>
            <a:r>
              <a:rPr lang="en-US" baseline="0" dirty="0"/>
              <a:t>Static contrast ratio of 100:1, dynamic range of 10^14.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0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Dogs have 2,</a:t>
            </a:r>
            <a:r>
              <a:rPr lang="en-US" baseline="0" dirty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028108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filte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flickr.com/photos/kanspice/2304093995" TargetMode="External"/><Relationship Id="rId2" Type="http://schemas.openxmlformats.org/officeDocument/2006/relationships/hyperlink" Target="https://www.flickr.com/photos/dipfan/1349385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8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echalk.co.uk/amusements/OpticalIllusions/colourPerception/colourPerception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63669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3600" y="525917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>
              <a:solidFill>
                <a:schemeClr val="tx1"/>
              </a:solidFill>
            </a:endParaRP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50167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666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0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67400" y="6172200"/>
            <a:ext cx="3189287" cy="311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8176" y="54102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609600" y="147955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752601" y="175418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7162801" y="595947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36220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419601" y="285115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60700" y="84931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 dirty="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534916"/>
            <a:ext cx="297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Complete “Color Vision” by Palmer slides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4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1" y="168220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35032"/>
            <a:ext cx="7011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52856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24256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795656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71856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6" y="4024256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71856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43256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14656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38456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490856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67056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19456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71856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00456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29056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81456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52856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00456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19344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6" y="6602357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" y="-5715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29156" y="12541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55" y="177165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1581" y="136842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29731" y="65595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1" y="18256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1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2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9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270126" y="1915319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3276600" y="2372519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819400" y="2372519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758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46316" y="6624284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1005840" y="1606196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15440" y="1382359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79003" y="239358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1" y="1839558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72754" y="5954359"/>
            <a:ext cx="5003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10" y="11654"/>
            <a:ext cx="10972800" cy="914400"/>
          </a:xfrm>
        </p:spPr>
        <p:txBody>
          <a:bodyPr/>
          <a:lstStyle/>
          <a:p>
            <a:r>
              <a:rPr lang="en-US" dirty="0"/>
              <a:t>3 is better than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022887"/>
            <a:ext cx="8229600" cy="5715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“M” and “L” on the X-chromosome</a:t>
            </a:r>
          </a:p>
          <a:p>
            <a:pPr lvl="1"/>
            <a:r>
              <a:rPr lang="en-US" sz="2000" dirty="0"/>
              <a:t>Why men are more likely to be color blind</a:t>
            </a:r>
          </a:p>
          <a:p>
            <a:pPr lvl="1"/>
            <a:endParaRPr lang="en-US" sz="2400" dirty="0"/>
          </a:p>
          <a:p>
            <a:r>
              <a:rPr lang="en-US" sz="2400" dirty="0"/>
              <a:t>“L” has high variation, so some women are </a:t>
            </a:r>
            <a:r>
              <a:rPr lang="en-US" sz="2400" dirty="0" err="1"/>
              <a:t>tetrachromatic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 animals have 1 (night animals), 2 (e.g., dogs), 4 (fish, birds), 5 (pigeons, some reptiles/amphibians), or even 12 (mantis shrimp) types of color receptors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0" y="32287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449" y="650928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don’t perceive a spectrum (or even RGB)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579962"/>
            <a:ext cx="8229600" cy="320040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We perceive </a:t>
            </a:r>
          </a:p>
          <a:p>
            <a:pPr lvl="1"/>
            <a:r>
              <a:rPr lang="en-US" sz="2400" dirty="0"/>
              <a:t>Hue: mean wavelength, color</a:t>
            </a:r>
          </a:p>
          <a:p>
            <a:pPr lvl="1"/>
            <a:r>
              <a:rPr lang="en-US" sz="2400" dirty="0"/>
              <a:t>Saturation: variance, vividness</a:t>
            </a:r>
          </a:p>
          <a:p>
            <a:pPr lvl="1"/>
            <a:r>
              <a:rPr lang="en-US" sz="2400" dirty="0"/>
              <a:t>Intensity: total amount of light</a:t>
            </a:r>
          </a:p>
          <a:p>
            <a:r>
              <a:rPr lang="en-US" sz="2800" dirty="0"/>
              <a:t>Same perceived color can be recreated with combinations of three primary colors (“</a:t>
            </a:r>
            <a:r>
              <a:rPr lang="en-US" sz="2800" dirty="0" err="1"/>
              <a:t>trichromacy</a:t>
            </a:r>
            <a:r>
              <a:rPr lang="en-US" sz="2800" dirty="0"/>
              <a:t>”)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Trichromacy</a:t>
            </a:r>
            <a:r>
              <a:rPr lang="en-US" dirty="0"/>
              <a:t> and CIE-XYZ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769" y="42918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RGB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552" y="42918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CIE-XYZ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01" y="5234797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89" y="17526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0" y="17526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990600"/>
            <a:ext cx="9906000" cy="5135563"/>
          </a:xfrm>
        </p:spPr>
        <p:txBody>
          <a:bodyPr/>
          <a:lstStyle/>
          <a:p>
            <a:r>
              <a:rPr lang="en-US" dirty="0"/>
              <a:t>How is incoming light measured by the eye or camera?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22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Sensors/Retina</a:t>
            </a:r>
          </a:p>
        </p:txBody>
      </p:sp>
      <p:sp>
        <p:nvSpPr>
          <p:cNvPr id="25" name="Oval 24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CIE-XYZ</a:t>
            </a:r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2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6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1091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 portion is in triangle</a:t>
            </a:r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14600" y="1617664"/>
            <a:ext cx="8060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2667001"/>
            <a:ext cx="7923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70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18126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6357939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6411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40289" y="1630364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3124200" y="2998789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1001" y="1630364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048000" y="2895601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1630364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00801" y="1630364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564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819400" y="2693989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2823882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7" y="1282701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9144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5707" y="64305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Bayer: RGB+W</a:t>
            </a:r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1211" y="4495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Kodak 2007</a:t>
            </a:r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Depends on</a:t>
            </a:r>
          </a:p>
          <a:p>
            <a:r>
              <a:rPr lang="en-US" sz="2800" dirty="0"/>
              <a:t>Illumination properties: wavelength, orientation, intensity</a:t>
            </a:r>
          </a:p>
          <a:p>
            <a:r>
              <a:rPr lang="en-US" sz="2800" dirty="0"/>
              <a:t>Surface properties: material, surface orientation, roughness, etc.</a:t>
            </a:r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438400" y="3048000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light source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surface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light is absorbed (function of albedo)</a:t>
            </a:r>
          </a:p>
          <a:p>
            <a:r>
              <a:rPr lang="en-US" dirty="0"/>
              <a:t>Remaining light is reflected in all directions (diffuse reflection)</a:t>
            </a:r>
          </a:p>
          <a:p>
            <a:r>
              <a:rPr lang="en-US" dirty="0"/>
              <a:t>Examples: soft cloth, concrete, matte paints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2899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355558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55896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5405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879305" y="547310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81649" y="577076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3199" y="57737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967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653466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2046125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6463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972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9039" y="44307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absorption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4028" y="437256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Intensity </a:t>
                </a:r>
                <a:r>
                  <a:rPr lang="en-US" i="1" dirty="0"/>
                  <a:t>does</a:t>
                </a:r>
                <a:r>
                  <a:rPr lang="en-US" dirty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image intensity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  <a:blipFill>
                <a:blip r:embed="rId2"/>
                <a:stretch>
                  <a:fillRect l="-181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269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incoming light measured by the eye or camera?</a:t>
            </a:r>
          </a:p>
          <a:p>
            <a:r>
              <a:rPr lang="en-US" dirty="0"/>
              <a:t>How is light reflected from a surface?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0623" y="267904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Sensors/Retina</a:t>
            </a:r>
          </a:p>
        </p:txBody>
      </p:sp>
      <p:sp>
        <p:nvSpPr>
          <p:cNvPr id="11" name="Oval 10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3" name="Rectangle 2"/>
          <p:cNvSpPr/>
          <p:nvPr/>
        </p:nvSpPr>
        <p:spPr>
          <a:xfrm rot="20304132">
            <a:off x="2040112" y="3409591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19381" y="2558915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39284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39284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39284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3184915" y="3261541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06328" y="44585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Light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4094" y="4050268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667000" y="4234934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4694" y="4876800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3236475" y="4612128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270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8162" y="-2697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162" y="96363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Perceived intensity does </a:t>
            </a:r>
            <a:r>
              <a:rPr lang="en-US" sz="2800" i="1" dirty="0"/>
              <a:t>not</a:t>
            </a:r>
            <a:r>
              <a:rPr lang="en-US" sz="2800" dirty="0"/>
              <a:t> depend on viewer angle.</a:t>
            </a:r>
          </a:p>
          <a:p>
            <a:pPr lvl="1"/>
            <a:r>
              <a:rPr lang="en-US" sz="2400" dirty="0"/>
              <a:t>Amount of reflected light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pPr lvl="1"/>
            <a:r>
              <a:rPr lang="en-US" sz="2400" dirty="0"/>
              <a:t>Visible solid angle also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60086" y="6453706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" y="3127145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47136" y="1013506"/>
            <a:ext cx="4398944" cy="5100336"/>
          </a:xfrm>
        </p:spPr>
        <p:txBody>
          <a:bodyPr>
            <a:normAutofit/>
          </a:bodyPr>
          <a:lstStyle/>
          <a:p>
            <a:r>
              <a:rPr lang="en-US" sz="2800" dirty="0"/>
              <a:t>Reflected direction depends on light orientation and surface normal</a:t>
            </a:r>
          </a:p>
          <a:p>
            <a:r>
              <a:rPr lang="en-US" sz="2800" dirty="0"/>
              <a:t>E.g., mirrors are fully specular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36081" y="63822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193580" y="40456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586239" y="463073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6577" y="4402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6086" y="36676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18060" y="562648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9804" y="497990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specular reflection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8138536" y="809746"/>
            <a:ext cx="6812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  <a:hlinkClick r:id="rId2"/>
              </a:rPr>
              <a:t>by Richard</a:t>
            </a:r>
            <a:endParaRPr lang="en-US" sz="1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12730947" y="8086634"/>
            <a:ext cx="2775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</a:rPr>
              <a:t>by Jeff Petersen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2900"/>
            <a:ext cx="3185536" cy="2124728"/>
          </a:xfrm>
          <a:prstGeom prst="rect">
            <a:avLst/>
          </a:prstGeom>
        </p:spPr>
      </p:pic>
      <p:pic>
        <p:nvPicPr>
          <p:cNvPr id="103426" name="Picture 2" descr="Image result for mirr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38" y="1015724"/>
            <a:ext cx="3146198" cy="23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48600" y="56632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7"/>
              </a:rPr>
              <a:t>by Jeff Petersen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Many surfaces have both specular and diffuse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848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Specularity</a:t>
            </a:r>
            <a:r>
              <a:rPr lang="en-US" dirty="0"/>
              <a:t> = spot where specular reflection dominates (typically reflects light source)</a:t>
            </a:r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1143000" y="2255987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631" y="6539465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Photo: northcountryhardwoodfloors.com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185536" cy="21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601200" cy="914400"/>
          </a:xfrm>
        </p:spPr>
        <p:txBody>
          <a:bodyPr>
            <a:normAutofit/>
          </a:bodyPr>
          <a:lstStyle/>
          <a:p>
            <a:r>
              <a:rPr lang="en-US" dirty="0"/>
              <a:t>BRDF: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5013408"/>
              </p:ext>
            </p:extLst>
          </p:nvPr>
        </p:nvGraphicFramePr>
        <p:xfrm>
          <a:off x="5366494" y="4121421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228600" progId="Equation.3">
                  <p:embed/>
                </p:oleObj>
              </mc:Choice>
              <mc:Fallback>
                <p:oleObj name="Equation" r:id="rId2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494" y="4121421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84893" y="3329258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6563641" imgH="4371429" progId="MSPhotoEd.3">
                    <p:embed/>
                  </p:oleObj>
                </mc:Choice>
                <mc:Fallback>
                  <p:oleObj name="Photo Editor Photo" r:id="rId4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68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71950"/>
              </p:ext>
            </p:extLst>
          </p:nvPr>
        </p:nvGraphicFramePr>
        <p:xfrm>
          <a:off x="4909293" y="5072333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431640" progId="Equation.3">
                  <p:embed/>
                </p:oleObj>
              </mc:Choice>
              <mc:Fallback>
                <p:oleObj name="Equation" r:id="rId6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293" y="5072333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2498" y="6440956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S. Savarese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599" y="1066800"/>
            <a:ext cx="8507743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effects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6713" y="5638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14212" y="3302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106871" y="3887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7209" y="3659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6718" y="2924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630619" y="5817394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713" y="29241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transparency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47591" y="563289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05090" y="329629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397749" y="388139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8087" y="3653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7596" y="291826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779250" y="574247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325095" y="5593895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2375" y="34032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refraction</a:t>
            </a:r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8" y="979036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1999" y="60675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79498" y="37309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72157" y="43160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2495" y="40881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004" y="33529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95904" y="53382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98248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9811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1598" y="48769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0598" y="37664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fluorescence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98383" y="611515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55882" y="377855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48541" y="436364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9904" y="413573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388" y="340052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29158" y="5420398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31502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78608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6583" y="500072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6078" y="366541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phosphorescence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9" y="1293870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45" y="1169297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550185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695699" y="3165256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088358" y="3750355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8696" y="3522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8205" y="2787231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526918" y="4868395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229262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85355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4027" y="3199279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subsurface scattering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54864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39099" y="31498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431758" y="37348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32096" y="3506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1605" y="27717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3746" y="477439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5399" y="4676775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354846" y="4842834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075927" y="5011049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2446" y="3080215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Inter-reflection is a major source of light</a:t>
            </a:r>
          </a:p>
        </p:txBody>
      </p:sp>
      <p:pic>
        <p:nvPicPr>
          <p:cNvPr id="104450" name="Picture 2" descr="architecture wood house floor window home property living room room interior design design estate flooring daylighting window cov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083872" cy="54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Inter-reflection affects the apparent color of objects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01613" y="6324599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307604" y="6509508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Photo by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cs typeface="Times" charset="0"/>
              </a:rPr>
              <a:t>nickwheeleroz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, Flickr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17249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93" y="4395117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9" y="163561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4449" y="6423272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40398"/>
            <a:ext cx="10972800" cy="5135563"/>
          </a:xfrm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source (illumination + inter-reflections)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surface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1998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4761" y="6557395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594" y="3456199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constancy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Interpret surface in terms of albedo or “true color”, rather than observed intensity</a:t>
            </a:r>
          </a:p>
          <a:p>
            <a:pPr lvl="1"/>
            <a:r>
              <a:rPr lang="en-US" sz="2000" dirty="0"/>
              <a:t>Humans are good at it</a:t>
            </a:r>
          </a:p>
          <a:p>
            <a:pPr lvl="1"/>
            <a:r>
              <a:rPr lang="en-US" sz="2000" dirty="0"/>
              <a:t>Computers are not nearly as good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7257" y="1060525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008532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0688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536" y="6454900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http://www.echalk.co.uk/amusements/OpticalIllusions/colourPerception/colourPerception.html</a:t>
            </a:r>
            <a:endParaRPr lang="en-US" sz="1600" dirty="0"/>
          </a:p>
        </p:txBody>
      </p:sp>
      <p:pic>
        <p:nvPicPr>
          <p:cNvPr id="5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/>
              <a:t>Shadows cast by a point source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A 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9982" y="634573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2" y="16002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902" y="12192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1516" y="64022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2" y="4724400"/>
            <a:ext cx="7772400" cy="1524000"/>
          </a:xfrm>
        </p:spPr>
        <p:txBody>
          <a:bodyPr/>
          <a:lstStyle/>
          <a:p>
            <a:r>
              <a:rPr lang="en-US"/>
              <a:t>The human eye is a camera!</a:t>
            </a:r>
          </a:p>
          <a:p>
            <a:pPr lvl="1"/>
            <a:r>
              <a:rPr lang="en-US" b="1"/>
              <a:t>Iris</a:t>
            </a:r>
            <a:r>
              <a:rPr lang="en-US"/>
              <a:t> - </a:t>
            </a:r>
            <a:r>
              <a:rPr lang="en-US" sz="1800"/>
              <a:t>colored annulus with radial muscles</a:t>
            </a:r>
          </a:p>
          <a:p>
            <a:pPr lvl="1"/>
            <a:r>
              <a:rPr lang="en-US" b="1"/>
              <a:t>Pupil</a:t>
            </a:r>
            <a:r>
              <a:rPr lang="en-US"/>
              <a:t> - </a:t>
            </a:r>
            <a:r>
              <a:rPr lang="en-US" sz="1800"/>
              <a:t>the hole (aperture) whose size is controlled by the iris</a:t>
            </a:r>
          </a:p>
          <a:p>
            <a:pPr lvl="1"/>
            <a:r>
              <a:rPr lang="en-US" sz="180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1065212" y="6172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661177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Fig. 1.1, Principles of Digital Image Synthesis, Volume 1.  Andrew </a:t>
            </a:r>
            <a:r>
              <a:rPr lang="en-US" sz="1000" dirty="0" err="1"/>
              <a:t>Glassner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461493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40" y="2122886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514" y="601176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08793" y="6332339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9144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Shading and shadows are major cues to shape and 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808" y="647075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62000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30713" y="5504570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Why is (2) brighter than (1)? Each points to the asphalt.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5284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Light has a spectrum of wavelengths</a:t>
            </a:r>
          </a:p>
          <a:p>
            <a:pPr lvl="1"/>
            <a:r>
              <a:rPr lang="en-US" dirty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/>
              <a:t>Shading and shadows are informative about shape and position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5381461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3973918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7" y="2401533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7111192" y="892885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Take-home questions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62404" y="10668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65518" y="6248399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066800" y="925158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33801" y="5039958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8856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6483" y="1127759"/>
            <a:ext cx="31293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7400" y="182564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83" y="1127759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42682" y="3337559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slower to respond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57951" y="62293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9297" y="152400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19150" y="5940425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2578" y="639464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25366</TotalTime>
  <Words>1491</Words>
  <Application>Microsoft Office PowerPoint</Application>
  <PresentationFormat>Widescreen</PresentationFormat>
  <Paragraphs>281</Paragraphs>
  <Slides>54</Slides>
  <Notes>6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Arial</vt:lpstr>
      <vt:lpstr>Arial Narrow</vt:lpstr>
      <vt:lpstr>Calibri</vt:lpstr>
      <vt:lpstr>Cambria Math</vt:lpstr>
      <vt:lpstr>EngraversGothic BT Regular</vt:lpstr>
      <vt:lpstr>Helvetica</vt:lpstr>
      <vt:lpstr>Times</vt:lpstr>
      <vt:lpstr>Times New Roman</vt:lpstr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 (or even RGB)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63</cp:revision>
  <dcterms:created xsi:type="dcterms:W3CDTF">2010-08-30T03:58:01Z</dcterms:created>
  <dcterms:modified xsi:type="dcterms:W3CDTF">2022-09-06T15:28:21Z</dcterms:modified>
</cp:coreProperties>
</file>