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460" r:id="rId3"/>
    <p:sldId id="439" r:id="rId4"/>
    <p:sldId id="440" r:id="rId5"/>
    <p:sldId id="365" r:id="rId6"/>
    <p:sldId id="379" r:id="rId7"/>
    <p:sldId id="380" r:id="rId8"/>
    <p:sldId id="381" r:id="rId9"/>
    <p:sldId id="339" r:id="rId10"/>
    <p:sldId id="384" r:id="rId11"/>
    <p:sldId id="385" r:id="rId12"/>
    <p:sldId id="396" r:id="rId13"/>
    <p:sldId id="397" r:id="rId14"/>
    <p:sldId id="398" r:id="rId15"/>
    <p:sldId id="399" r:id="rId16"/>
    <p:sldId id="400" r:id="rId17"/>
    <p:sldId id="401" r:id="rId18"/>
    <p:sldId id="402" r:id="rId19"/>
    <p:sldId id="403" r:id="rId20"/>
    <p:sldId id="466" r:id="rId21"/>
    <p:sldId id="386" r:id="rId22"/>
    <p:sldId id="387" r:id="rId23"/>
    <p:sldId id="356" r:id="rId24"/>
    <p:sldId id="357" r:id="rId25"/>
    <p:sldId id="462" r:id="rId26"/>
    <p:sldId id="463" r:id="rId27"/>
    <p:sldId id="464" r:id="rId28"/>
    <p:sldId id="465" r:id="rId29"/>
    <p:sldId id="359" r:id="rId30"/>
    <p:sldId id="445" r:id="rId31"/>
    <p:sldId id="389" r:id="rId32"/>
    <p:sldId id="405" r:id="rId33"/>
    <p:sldId id="367" r:id="rId34"/>
    <p:sldId id="368" r:id="rId35"/>
    <p:sldId id="358" r:id="rId36"/>
    <p:sldId id="468" r:id="rId37"/>
    <p:sldId id="469" r:id="rId38"/>
    <p:sldId id="470" r:id="rId39"/>
    <p:sldId id="471" r:id="rId40"/>
    <p:sldId id="475" r:id="rId41"/>
    <p:sldId id="473" r:id="rId42"/>
    <p:sldId id="474" r:id="rId43"/>
    <p:sldId id="472" r:id="rId44"/>
    <p:sldId id="431" r:id="rId45"/>
    <p:sldId id="467" r:id="rId46"/>
    <p:sldId id="442" r:id="rId47"/>
    <p:sldId id="477" r:id="rId48"/>
    <p:sldId id="476" r:id="rId49"/>
    <p:sldId id="478" r:id="rId50"/>
    <p:sldId id="479" r:id="rId51"/>
    <p:sldId id="395" r:id="rId52"/>
    <p:sldId id="480" r:id="rId53"/>
    <p:sldId id="481" r:id="rId54"/>
    <p:sldId id="394" r:id="rId55"/>
    <p:sldId id="404" r:id="rId56"/>
    <p:sldId id="393" r:id="rId57"/>
    <p:sldId id="406" r:id="rId58"/>
    <p:sldId id="407" r:id="rId59"/>
    <p:sldId id="408" r:id="rId60"/>
    <p:sldId id="409" r:id="rId61"/>
    <p:sldId id="410" r:id="rId62"/>
    <p:sldId id="411" r:id="rId63"/>
    <p:sldId id="412" r:id="rId64"/>
    <p:sldId id="413" r:id="rId65"/>
    <p:sldId id="414" r:id="rId66"/>
    <p:sldId id="415" r:id="rId67"/>
    <p:sldId id="416" r:id="rId68"/>
    <p:sldId id="417" r:id="rId69"/>
    <p:sldId id="418" r:id="rId70"/>
    <p:sldId id="443" r:id="rId71"/>
    <p:sldId id="392" r:id="rId72"/>
    <p:sldId id="390" r:id="rId73"/>
    <p:sldId id="434" r:id="rId74"/>
    <p:sldId id="444" r:id="rId75"/>
    <p:sldId id="377" r:id="rId76"/>
    <p:sldId id="441" r:id="rId77"/>
    <p:sldId id="334" r:id="rId78"/>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B227"/>
    <a:srgbClr val="32000C"/>
    <a:srgbClr val="FF4A7E"/>
    <a:srgbClr val="CB6B3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92653" autoAdjust="0"/>
  </p:normalViewPr>
  <p:slideViewPr>
    <p:cSldViewPr>
      <p:cViewPr varScale="1">
        <p:scale>
          <a:sx n="59" d="100"/>
          <a:sy n="59" d="100"/>
        </p:scale>
        <p:origin x="29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35E7288-1045-49E2-A477-6BA29E5B2E57}" type="datetimeFigureOut">
              <a:rPr lang="en-US"/>
              <a:pPr>
                <a:defRPr/>
              </a:pPr>
              <a:t>8/29/2022</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2F6B519-A0B1-4448-AB8B-15B4FCC6110D}" type="slidenum">
              <a:rPr lang="en-US"/>
              <a:pPr>
                <a:defRPr/>
              </a:pPr>
              <a:t>‹#›</a:t>
            </a:fld>
            <a:endParaRPr lang="en-US"/>
          </a:p>
        </p:txBody>
      </p:sp>
    </p:spTree>
    <p:extLst>
      <p:ext uri="{BB962C8B-B14F-4D97-AF65-F5344CB8AC3E}">
        <p14:creationId xmlns:p14="http://schemas.microsoft.com/office/powerpoint/2010/main" val="1781121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DD304DF-DBFA-42AB-A004-7F9118341926}" type="slidenum">
              <a:rPr lang="en-US" smtClean="0"/>
              <a:pPr>
                <a:defRPr/>
              </a:pPr>
              <a:t>2</a:t>
            </a:fld>
            <a:endParaRPr lang="en-US"/>
          </a:p>
        </p:txBody>
      </p:sp>
    </p:spTree>
    <p:extLst>
      <p:ext uri="{BB962C8B-B14F-4D97-AF65-F5344CB8AC3E}">
        <p14:creationId xmlns:p14="http://schemas.microsoft.com/office/powerpoint/2010/main" val="74635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Things we can’t understand without thinking in frequency</a:t>
            </a:r>
          </a:p>
        </p:txBody>
      </p:sp>
      <p:sp>
        <p:nvSpPr>
          <p:cNvPr id="4" name="Slide Number Placeholder 3"/>
          <p:cNvSpPr>
            <a:spLocks noGrp="1"/>
          </p:cNvSpPr>
          <p:nvPr>
            <p:ph type="sldNum" sz="quarter" idx="5"/>
          </p:nvPr>
        </p:nvSpPr>
        <p:spPr/>
        <p:txBody>
          <a:bodyPr/>
          <a:lstStyle/>
          <a:p>
            <a:pPr>
              <a:defRPr/>
            </a:pPr>
            <a:fld id="{9CF6CC4A-0838-4EA1-A867-D9C8D18B55B0}" type="slidenum">
              <a:rPr lang="en-US" smtClean="0"/>
              <a:pPr>
                <a:defRPr/>
              </a:pPr>
              <a:t>6</a:t>
            </a:fld>
            <a:endParaRPr lang="en-US"/>
          </a:p>
        </p:txBody>
      </p:sp>
    </p:spTree>
    <p:extLst>
      <p:ext uri="{BB962C8B-B14F-4D97-AF65-F5344CB8AC3E}">
        <p14:creationId xmlns:p14="http://schemas.microsoft.com/office/powerpoint/2010/main" val="98022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2F6B519-A0B1-4448-AB8B-15B4FCC6110D}" type="slidenum">
              <a:rPr lang="en-US" smtClean="0"/>
              <a:pPr>
                <a:defRPr/>
              </a:pPr>
              <a:t>22</a:t>
            </a:fld>
            <a:endParaRPr lang="en-US"/>
          </a:p>
        </p:txBody>
      </p:sp>
    </p:spTree>
    <p:extLst>
      <p:ext uri="{BB962C8B-B14F-4D97-AF65-F5344CB8AC3E}">
        <p14:creationId xmlns:p14="http://schemas.microsoft.com/office/powerpoint/2010/main" val="831153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Things we can’t understand without thinking in frequency</a:t>
            </a:r>
          </a:p>
        </p:txBody>
      </p:sp>
      <p:sp>
        <p:nvSpPr>
          <p:cNvPr id="4" name="Slide Number Placeholder 3"/>
          <p:cNvSpPr>
            <a:spLocks noGrp="1"/>
          </p:cNvSpPr>
          <p:nvPr>
            <p:ph type="sldNum" sz="quarter" idx="5"/>
          </p:nvPr>
        </p:nvSpPr>
        <p:spPr/>
        <p:txBody>
          <a:bodyPr/>
          <a:lstStyle/>
          <a:p>
            <a:pPr>
              <a:defRPr/>
            </a:pPr>
            <a:fld id="{BF6AB7C4-1AC8-457E-9F87-6EE4E5062140}" type="slidenum">
              <a:rPr lang="en-US" smtClean="0"/>
              <a:pPr>
                <a:defRPr/>
              </a:pPr>
              <a:t>51</a:t>
            </a:fld>
            <a:endParaRPr lang="en-US"/>
          </a:p>
        </p:txBody>
      </p:sp>
    </p:spTree>
    <p:extLst>
      <p:ext uri="{BB962C8B-B14F-4D97-AF65-F5344CB8AC3E}">
        <p14:creationId xmlns:p14="http://schemas.microsoft.com/office/powerpoint/2010/main" val="99290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A6A76209-2586-4D69-81FF-52416D90A01F}" type="slidenum">
              <a:rPr lang="en-US" smtClean="0"/>
              <a:pPr>
                <a:defRPr/>
              </a:pPr>
              <a:t>58</a:t>
            </a:fld>
            <a:endParaRPr lang="en-US"/>
          </a:p>
        </p:txBody>
      </p:sp>
      <p:sp>
        <p:nvSpPr>
          <p:cNvPr id="67587" name="Rectangle 2"/>
          <p:cNvSpPr>
            <a:spLocks noGrp="1" noRot="1" noChangeAspect="1" noChangeArrowheads="1" noTextEdit="1"/>
          </p:cNvSpPr>
          <p:nvPr>
            <p:ph type="sldImg"/>
          </p:nvPr>
        </p:nvSpPr>
        <p:spPr bwMode="auto">
          <a:xfrm>
            <a:off x="1196975" y="692150"/>
            <a:ext cx="4618038"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934720" y="4387136"/>
            <a:ext cx="5140960" cy="4156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p>
        </p:txBody>
      </p:sp>
    </p:spTree>
    <p:extLst>
      <p:ext uri="{BB962C8B-B14F-4D97-AF65-F5344CB8AC3E}">
        <p14:creationId xmlns:p14="http://schemas.microsoft.com/office/powerpoint/2010/main" val="118473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ACCCF142-E2F0-48F3-B976-DBE5B23CBBA3}" type="slidenum">
              <a:rPr lang="en-US" smtClean="0"/>
              <a:pPr>
                <a:defRPr/>
              </a:pPr>
              <a:t>59</a:t>
            </a:fld>
            <a:endParaRPr lang="en-US"/>
          </a:p>
        </p:txBody>
      </p:sp>
      <p:sp>
        <p:nvSpPr>
          <p:cNvPr id="68611" name="Rectangle 2"/>
          <p:cNvSpPr>
            <a:spLocks noGrp="1" noRot="1" noChangeAspect="1" noChangeArrowheads="1" noTextEdit="1"/>
          </p:cNvSpPr>
          <p:nvPr>
            <p:ph type="sldImg"/>
          </p:nvPr>
        </p:nvSpPr>
        <p:spPr bwMode="auto">
          <a:xfrm>
            <a:off x="1196975" y="692150"/>
            <a:ext cx="4618038"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xfrm>
            <a:off x="934720" y="4387136"/>
            <a:ext cx="5140960" cy="4156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p>
        </p:txBody>
      </p:sp>
    </p:spTree>
    <p:extLst>
      <p:ext uri="{BB962C8B-B14F-4D97-AF65-F5344CB8AC3E}">
        <p14:creationId xmlns:p14="http://schemas.microsoft.com/office/powerpoint/2010/main" val="1159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A76EE45F-73F9-4EF1-AB74-816AD6672E39}" type="slidenum">
              <a:rPr lang="en-US" smtClean="0"/>
              <a:pPr>
                <a:defRPr/>
              </a:pPr>
              <a:t>60</a:t>
            </a:fld>
            <a:endParaRPr lang="en-US"/>
          </a:p>
        </p:txBody>
      </p:sp>
      <p:sp>
        <p:nvSpPr>
          <p:cNvPr id="69635" name="Rectangle 2"/>
          <p:cNvSpPr>
            <a:spLocks noGrp="1" noRot="1" noChangeAspect="1" noChangeArrowheads="1" noTextEdit="1"/>
          </p:cNvSpPr>
          <p:nvPr>
            <p:ph type="sldImg"/>
          </p:nvPr>
        </p:nvSpPr>
        <p:spPr bwMode="auto">
          <a:xfrm>
            <a:off x="1196975" y="692150"/>
            <a:ext cx="4618038"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934720" y="4387136"/>
            <a:ext cx="5140960" cy="4156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074969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57F0CD58-5EA4-4D05-8CF6-39AFFE2720D3}" type="slidenum">
              <a:rPr lang="en-US" smtClean="0"/>
              <a:pPr>
                <a:defRPr/>
              </a:pPr>
              <a:t>62</a:t>
            </a:fld>
            <a:endParaRPr lang="en-US"/>
          </a:p>
        </p:txBody>
      </p:sp>
      <p:sp>
        <p:nvSpPr>
          <p:cNvPr id="70659" name="Rectangle 2"/>
          <p:cNvSpPr>
            <a:spLocks noGrp="1" noRot="1" noChangeAspect="1" noChangeArrowheads="1" noTextEdit="1"/>
          </p:cNvSpPr>
          <p:nvPr>
            <p:ph type="sldImg"/>
          </p:nvPr>
        </p:nvSpPr>
        <p:spPr bwMode="auto">
          <a:xfrm>
            <a:off x="1196975" y="692150"/>
            <a:ext cx="4618038"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xfrm>
            <a:off x="934720" y="4387136"/>
            <a:ext cx="5140960" cy="4156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966488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6219F8E7-25BD-46CF-81C4-A4812AE0BEBC}" type="slidenum">
              <a:rPr lang="en-US" smtClean="0"/>
              <a:pPr>
                <a:defRPr/>
              </a:pPr>
              <a:t>64</a:t>
            </a:fld>
            <a:endParaRPr lang="en-US"/>
          </a:p>
        </p:txBody>
      </p:sp>
      <p:sp>
        <p:nvSpPr>
          <p:cNvPr id="71683" name="Rectangle 2"/>
          <p:cNvSpPr>
            <a:spLocks noGrp="1" noRot="1" noChangeAspect="1" noChangeArrowheads="1" noTextEdit="1"/>
          </p:cNvSpPr>
          <p:nvPr>
            <p:ph type="sldImg"/>
          </p:nvPr>
        </p:nvSpPr>
        <p:spPr bwMode="auto">
          <a:xfrm>
            <a:off x="1196975" y="692150"/>
            <a:ext cx="4618038"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859916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48888B9-29AB-4CC7-8BDC-A69645FEAD86}" type="datetimeFigureOut">
              <a:rPr lang="en-US"/>
              <a:pPr>
                <a:defRPr/>
              </a:pPr>
              <a:t>8/29/2022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4BB3F6-9BEB-462E-88C8-9DA740818CDE}" type="slidenum">
              <a:rPr lang="en-US"/>
              <a:pPr>
                <a:defRPr/>
              </a:pPr>
              <a:t>‹#›</a:t>
            </a:fld>
            <a:endParaRPr lang="en-US"/>
          </a:p>
        </p:txBody>
      </p:sp>
    </p:spTree>
    <p:extLst>
      <p:ext uri="{BB962C8B-B14F-4D97-AF65-F5344CB8AC3E}">
        <p14:creationId xmlns:p14="http://schemas.microsoft.com/office/powerpoint/2010/main" val="213035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B657A0-797D-43F5-989A-4DB851DA8259}" type="datetimeFigureOut">
              <a:rPr lang="en-US"/>
              <a:pPr>
                <a:defRPr/>
              </a:pPr>
              <a:t>8/29/2022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78DC70-DE8F-4164-9EC0-920F89DF4E54}" type="slidenum">
              <a:rPr lang="en-US"/>
              <a:pPr>
                <a:defRPr/>
              </a:pPr>
              <a:t>‹#›</a:t>
            </a:fld>
            <a:endParaRPr lang="en-US"/>
          </a:p>
        </p:txBody>
      </p:sp>
    </p:spTree>
    <p:extLst>
      <p:ext uri="{BB962C8B-B14F-4D97-AF65-F5344CB8AC3E}">
        <p14:creationId xmlns:p14="http://schemas.microsoft.com/office/powerpoint/2010/main" val="396421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B5A13EA-2391-4F97-B0F2-7A42DC104EBE}" type="datetimeFigureOut">
              <a:rPr lang="en-US"/>
              <a:pPr>
                <a:defRPr/>
              </a:pPr>
              <a:t>8/29/2022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B3A64F-36DB-4D61-A5E1-E497D3A2AF21}" type="slidenum">
              <a:rPr lang="en-US"/>
              <a:pPr>
                <a:defRPr/>
              </a:pPr>
              <a:t>‹#›</a:t>
            </a:fld>
            <a:endParaRPr lang="en-US"/>
          </a:p>
        </p:txBody>
      </p:sp>
    </p:spTree>
    <p:extLst>
      <p:ext uri="{BB962C8B-B14F-4D97-AF65-F5344CB8AC3E}">
        <p14:creationId xmlns:p14="http://schemas.microsoft.com/office/powerpoint/2010/main" val="1803265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0469B44-1AC8-41C4-A103-515B4A29B5FE}" type="slidenum">
              <a:rPr lang="en-US"/>
              <a:pPr>
                <a:defRPr/>
              </a:pPr>
              <a:t>‹#›</a:t>
            </a:fld>
            <a:endParaRPr lang="en-US"/>
          </a:p>
        </p:txBody>
      </p:sp>
    </p:spTree>
    <p:extLst>
      <p:ext uri="{BB962C8B-B14F-4D97-AF65-F5344CB8AC3E}">
        <p14:creationId xmlns:p14="http://schemas.microsoft.com/office/powerpoint/2010/main" val="428602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E49A812-C868-49B9-ACD8-A23B2342EE67}" type="datetimeFigureOut">
              <a:rPr lang="en-US"/>
              <a:pPr>
                <a:defRPr/>
              </a:pPr>
              <a:t>8/29/2022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5FBD64-75B6-4164-AE5C-6E36A5D81E0D}" type="slidenum">
              <a:rPr lang="en-US"/>
              <a:pPr>
                <a:defRPr/>
              </a:pPr>
              <a:t>‹#›</a:t>
            </a:fld>
            <a:endParaRPr lang="en-US"/>
          </a:p>
        </p:txBody>
      </p:sp>
    </p:spTree>
    <p:extLst>
      <p:ext uri="{BB962C8B-B14F-4D97-AF65-F5344CB8AC3E}">
        <p14:creationId xmlns:p14="http://schemas.microsoft.com/office/powerpoint/2010/main" val="3756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72DDFA0-B170-4079-BB88-BE52F00DDB8C}" type="datetimeFigureOut">
              <a:rPr lang="en-US"/>
              <a:pPr>
                <a:defRPr/>
              </a:pPr>
              <a:t>8/29/2022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466937-BA58-40CA-A1EB-34C8C4757387}" type="slidenum">
              <a:rPr lang="en-US"/>
              <a:pPr>
                <a:defRPr/>
              </a:pPr>
              <a:t>‹#›</a:t>
            </a:fld>
            <a:endParaRPr lang="en-US"/>
          </a:p>
        </p:txBody>
      </p:sp>
    </p:spTree>
    <p:extLst>
      <p:ext uri="{BB962C8B-B14F-4D97-AF65-F5344CB8AC3E}">
        <p14:creationId xmlns:p14="http://schemas.microsoft.com/office/powerpoint/2010/main" val="191745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55E8822-8560-44FB-B9B2-3724C7812727}" type="datetimeFigureOut">
              <a:rPr lang="en-US"/>
              <a:pPr>
                <a:defRPr/>
              </a:pPr>
              <a:t>8/29/2022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4F23D7-49CE-4D89-87F3-EF9E69CAAC6E}" type="slidenum">
              <a:rPr lang="en-US"/>
              <a:pPr>
                <a:defRPr/>
              </a:pPr>
              <a:t>‹#›</a:t>
            </a:fld>
            <a:endParaRPr lang="en-US"/>
          </a:p>
        </p:txBody>
      </p:sp>
    </p:spTree>
    <p:extLst>
      <p:ext uri="{BB962C8B-B14F-4D97-AF65-F5344CB8AC3E}">
        <p14:creationId xmlns:p14="http://schemas.microsoft.com/office/powerpoint/2010/main" val="176313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B2CEAD1-8C0C-48F0-8F21-2976246F9C39}" type="datetimeFigureOut">
              <a:rPr lang="en-US"/>
              <a:pPr>
                <a:defRPr/>
              </a:pPr>
              <a:t>8/29/2022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831EB87-B642-4C04-9E84-47FAB23ADB03}" type="slidenum">
              <a:rPr lang="en-US"/>
              <a:pPr>
                <a:defRPr/>
              </a:pPr>
              <a:t>‹#›</a:t>
            </a:fld>
            <a:endParaRPr lang="en-US"/>
          </a:p>
        </p:txBody>
      </p:sp>
    </p:spTree>
    <p:extLst>
      <p:ext uri="{BB962C8B-B14F-4D97-AF65-F5344CB8AC3E}">
        <p14:creationId xmlns:p14="http://schemas.microsoft.com/office/powerpoint/2010/main" val="4046465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7687F41-3718-4262-B8BC-2A856839F74F}" type="datetimeFigureOut">
              <a:rPr lang="en-US"/>
              <a:pPr>
                <a:defRPr/>
              </a:pPr>
              <a:t>8/29/2022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7555256-7B42-44B2-8A00-DB9B2BC82E0B}" type="slidenum">
              <a:rPr lang="en-US"/>
              <a:pPr>
                <a:defRPr/>
              </a:pPr>
              <a:t>‹#›</a:t>
            </a:fld>
            <a:endParaRPr lang="en-US"/>
          </a:p>
        </p:txBody>
      </p:sp>
    </p:spTree>
    <p:extLst>
      <p:ext uri="{BB962C8B-B14F-4D97-AF65-F5344CB8AC3E}">
        <p14:creationId xmlns:p14="http://schemas.microsoft.com/office/powerpoint/2010/main" val="250295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207397-75C5-4C16-B89B-42C3ECA7BB67}" type="datetimeFigureOut">
              <a:rPr lang="en-US"/>
              <a:pPr>
                <a:defRPr/>
              </a:pPr>
              <a:t>8/29/2022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7BE87F8-74E3-48FE-9DE4-723D765CCEB1}" type="slidenum">
              <a:rPr lang="en-US"/>
              <a:pPr>
                <a:defRPr/>
              </a:pPr>
              <a:t>‹#›</a:t>
            </a:fld>
            <a:endParaRPr lang="en-US"/>
          </a:p>
        </p:txBody>
      </p:sp>
    </p:spTree>
    <p:extLst>
      <p:ext uri="{BB962C8B-B14F-4D97-AF65-F5344CB8AC3E}">
        <p14:creationId xmlns:p14="http://schemas.microsoft.com/office/powerpoint/2010/main" val="200558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95359AB-983F-4276-9A9D-8EE926F951D2}" type="datetimeFigureOut">
              <a:rPr lang="en-US"/>
              <a:pPr>
                <a:defRPr/>
              </a:pPr>
              <a:t>8/29/2022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8D45F1-C5BE-4B5D-A8F5-B3D505ECB8BC}" type="slidenum">
              <a:rPr lang="en-US"/>
              <a:pPr>
                <a:defRPr/>
              </a:pPr>
              <a:t>‹#›</a:t>
            </a:fld>
            <a:endParaRPr lang="en-US"/>
          </a:p>
        </p:txBody>
      </p:sp>
    </p:spTree>
    <p:extLst>
      <p:ext uri="{BB962C8B-B14F-4D97-AF65-F5344CB8AC3E}">
        <p14:creationId xmlns:p14="http://schemas.microsoft.com/office/powerpoint/2010/main" val="200439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73EEBD-E899-45CC-9960-2769485FF4AE}" type="datetimeFigureOut">
              <a:rPr lang="en-US"/>
              <a:pPr>
                <a:defRPr/>
              </a:pPr>
              <a:t>8/29/2022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A61579-A09A-4467-8602-FE0E2503C0CB}" type="slidenum">
              <a:rPr lang="en-US"/>
              <a:pPr>
                <a:defRPr/>
              </a:pPr>
              <a:t>‹#›</a:t>
            </a:fld>
            <a:endParaRPr lang="en-US"/>
          </a:p>
        </p:txBody>
      </p:sp>
    </p:spTree>
    <p:extLst>
      <p:ext uri="{BB962C8B-B14F-4D97-AF65-F5344CB8AC3E}">
        <p14:creationId xmlns:p14="http://schemas.microsoft.com/office/powerpoint/2010/main" val="690984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F4C2750-E6A1-4719-9111-447DE43F8FFF}" type="datetimeFigureOut">
              <a:rPr lang="en-US"/>
              <a:pPr>
                <a:defRPr/>
              </a:pPr>
              <a:t>8/29/2022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F20D53A-645C-4995-AA1D-045CE4060D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7.w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3.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2.wmf"/><Relationship Id="rId5" Type="http://schemas.openxmlformats.org/officeDocument/2006/relationships/oleObject" Target="../embeddings/oleObject4.bin"/><Relationship Id="rId4" Type="http://schemas.openxmlformats.org/officeDocument/2006/relationships/image" Target="../media/image61.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hyperlink" Target="http://en.wikipedia.org/wiki/Fast_Fourier_transform" TargetMode="Externa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oleObject" Target="../embeddings/oleObject5.bin"/><Relationship Id="rId1" Type="http://schemas.openxmlformats.org/officeDocument/2006/relationships/slideLayout" Target="../slideLayouts/slideLayout4.xml"/><Relationship Id="rId5" Type="http://schemas.openxmlformats.org/officeDocument/2006/relationships/image" Target="../media/image67.wmf"/><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6.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2.png"/><Relationship Id="rId7" Type="http://schemas.openxmlformats.org/officeDocument/2006/relationships/image" Target="../media/image107.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6.jpeg"/><Relationship Id="rId9" Type="http://schemas.openxmlformats.org/officeDocument/2006/relationships/image" Target="../media/image10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www.cs.brown.edu/courses/csci1950-g/results/final/spotaszn/images/da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181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p:cNvSpPr>
            <a:spLocks noGrp="1"/>
          </p:cNvSpPr>
          <p:nvPr>
            <p:ph type="ctrTitle"/>
          </p:nvPr>
        </p:nvSpPr>
        <p:spPr>
          <a:xfrm>
            <a:off x="1905000" y="1447800"/>
            <a:ext cx="5181600" cy="784225"/>
          </a:xfrm>
          <a:solidFill>
            <a:schemeClr val="tx1">
              <a:alpha val="20000"/>
            </a:schemeClr>
          </a:solidFill>
        </p:spPr>
        <p:txBody>
          <a:bodyPr/>
          <a:lstStyle/>
          <a:p>
            <a:pPr eaLnBrk="1" hangingPunct="1"/>
            <a:r>
              <a:rPr lang="en-US">
                <a:solidFill>
                  <a:schemeClr val="bg1"/>
                </a:solidFill>
              </a:rPr>
              <a:t>Thinking in Frequency</a:t>
            </a:r>
          </a:p>
        </p:txBody>
      </p:sp>
      <p:sp>
        <p:nvSpPr>
          <p:cNvPr id="7172" name="Subtitle 2"/>
          <p:cNvSpPr>
            <a:spLocks noGrp="1"/>
          </p:cNvSpPr>
          <p:nvPr>
            <p:ph type="subTitle" idx="1"/>
          </p:nvPr>
        </p:nvSpPr>
        <p:spPr>
          <a:xfrm>
            <a:off x="1905000" y="3352800"/>
            <a:ext cx="5181600" cy="2133600"/>
          </a:xfrm>
          <a:solidFill>
            <a:schemeClr val="tx1">
              <a:alpha val="20000"/>
            </a:schemeClr>
          </a:solidFill>
        </p:spPr>
        <p:txBody>
          <a:bodyPr/>
          <a:lstStyle/>
          <a:p>
            <a:pPr eaLnBrk="1" hangingPunct="1"/>
            <a:r>
              <a:rPr lang="en-US" dirty="0">
                <a:solidFill>
                  <a:schemeClr val="bg1"/>
                </a:solidFill>
              </a:rPr>
              <a:t>Computational Photography</a:t>
            </a:r>
          </a:p>
          <a:p>
            <a:pPr eaLnBrk="1" hangingPunct="1"/>
            <a:r>
              <a:rPr lang="en-US" dirty="0">
                <a:solidFill>
                  <a:schemeClr val="bg1"/>
                </a:solidFill>
              </a:rPr>
              <a:t>University of Illinois</a:t>
            </a:r>
          </a:p>
          <a:p>
            <a:pPr eaLnBrk="1" hangingPunct="1"/>
            <a:endParaRPr lang="en-US" dirty="0">
              <a:solidFill>
                <a:schemeClr val="bg1"/>
              </a:solidFill>
            </a:endParaRPr>
          </a:p>
          <a:p>
            <a:pPr eaLnBrk="1" hangingPunct="1"/>
            <a:r>
              <a:rPr lang="en-US" dirty="0">
                <a:solidFill>
                  <a:schemeClr val="bg1"/>
                </a:solidFill>
              </a:rPr>
              <a:t>Derek Hoiem</a:t>
            </a:r>
          </a:p>
          <a:p>
            <a:pPr eaLnBrk="1" hangingPunct="1"/>
            <a:endParaRPr lang="en-US" sz="24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a:t>Jean </a:t>
            </a:r>
            <a:r>
              <a:rPr lang="en-US" dirty="0" err="1"/>
              <a:t>Baptiste</a:t>
            </a:r>
            <a:r>
              <a:rPr lang="en-US" dirty="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a:t>had crazy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a:defRPr/>
            </a:pPr>
            <a:r>
              <a:rPr lang="en-US" sz="2800" dirty="0"/>
              <a:t>Don’t believe it?  </a:t>
            </a:r>
          </a:p>
          <a:p>
            <a:pPr lvl="1">
              <a:defRPr/>
            </a:pPr>
            <a:r>
              <a:rPr lang="en-US" sz="2400" dirty="0"/>
              <a:t>Neither did Lagrange, Laplace, Poisson and other big wigs</a:t>
            </a:r>
          </a:p>
          <a:p>
            <a:pPr lvl="1">
              <a:defRPr/>
            </a:pPr>
            <a:r>
              <a:rPr lang="en-US" sz="2400" dirty="0"/>
              <a:t>Not translated into English until 1878!</a:t>
            </a:r>
          </a:p>
          <a:p>
            <a:pPr>
              <a:defRPr/>
            </a:pPr>
            <a:r>
              <a:rPr lang="en-US" sz="2800" dirty="0"/>
              <a:t> But it’s (mostly) true!</a:t>
            </a:r>
          </a:p>
          <a:p>
            <a:pPr lvl="1">
              <a:defRPr/>
            </a:pPr>
            <a:r>
              <a:rPr lang="en-US" sz="2400" dirty="0"/>
              <a:t>called Fourier Series</a:t>
            </a:r>
          </a:p>
          <a:p>
            <a:pPr lvl="1">
              <a:defRPr/>
            </a:pPr>
            <a:r>
              <a:rPr lang="en-US" sz="2400" dirty="0"/>
              <a:t>there are some subtle restrictions</a:t>
            </a:r>
          </a:p>
          <a:p>
            <a:pPr lvl="1">
              <a:defRPr/>
            </a:pPr>
            <a:endParaRPr lang="en-US" sz="2400" dirty="0"/>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http://upload.wikimedia.org/wikipedia/commons/thumb/d/d8/Langrange_portrait.jpg/225px-Langrange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76600"/>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9718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ctr">
              <a:defRPr/>
            </a:pPr>
            <a:endParaRPr lang="en-US" dirty="0"/>
          </a:p>
        </p:txBody>
      </p:sp>
      <p:sp>
        <p:nvSpPr>
          <p:cNvPr id="11" name="TextBox 10"/>
          <p:cNvSpPr txBox="1">
            <a:spLocks noChangeArrowheads="1"/>
          </p:cNvSpPr>
          <p:nvPr/>
        </p:nvSpPr>
        <p:spPr bwMode="auto">
          <a:xfrm>
            <a:off x="4648200" y="32004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Laplace</a:t>
            </a:r>
          </a:p>
        </p:txBody>
      </p:sp>
      <p:sp>
        <p:nvSpPr>
          <p:cNvPr id="12" name="TextBox 11"/>
          <p:cNvSpPr txBox="1">
            <a:spLocks noChangeArrowheads="1"/>
          </p:cNvSpPr>
          <p:nvPr/>
        </p:nvSpPr>
        <p:spPr bwMode="auto">
          <a:xfrm>
            <a:off x="6096000" y="5486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chemeClr val="bg1"/>
                </a:solidFill>
              </a:rPr>
              <a:t>Lagrange</a:t>
            </a:r>
          </a:p>
        </p:txBody>
      </p:sp>
      <p:sp>
        <p:nvSpPr>
          <p:cNvPr id="14" name="TextBox 13"/>
          <p:cNvSpPr txBox="1"/>
          <p:nvPr/>
        </p:nvSpPr>
        <p:spPr>
          <a:xfrm>
            <a:off x="8042416" y="6550025"/>
            <a:ext cx="1101584" cy="307777"/>
          </a:xfrm>
          <a:prstGeom prst="rect">
            <a:avLst/>
          </a:prstGeom>
          <a:noFill/>
        </p:spPr>
        <p:txBody>
          <a:bodyPr wrap="none">
            <a:spAutoFit/>
          </a:bodyPr>
          <a:lstStyle/>
          <a:p>
            <a:pPr>
              <a:defRPr/>
            </a:pPr>
            <a:r>
              <a:rPr lang="en-US" sz="1400" dirty="0">
                <a:solidFill>
                  <a:schemeClr val="bg1">
                    <a:lumMod val="50000"/>
                  </a:schemeClr>
                </a:solidFill>
                <a:cs typeface="+mn-cs"/>
              </a:rPr>
              <a:t>Slide: Efros</a:t>
            </a:r>
          </a:p>
        </p:txBody>
      </p:sp>
      <p:pic>
        <p:nvPicPr>
          <p:cNvPr id="55302" name="Picture 6" descr="http://upload.wikimedia.org/wikipedia/commons/0/03/Legend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6576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7991475" y="5252584"/>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Legendre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A sum of sines</a:t>
            </a:r>
          </a:p>
        </p:txBody>
      </p:sp>
      <p:sp>
        <p:nvSpPr>
          <p:cNvPr id="1028" name="Rectangle 3"/>
          <p:cNvSpPr>
            <a:spLocks noGrp="1" noChangeArrowheads="1"/>
          </p:cNvSpPr>
          <p:nvPr>
            <p:ph type="body" sz="half" idx="1"/>
          </p:nvPr>
        </p:nvSpPr>
        <p:spPr>
          <a:xfrm>
            <a:off x="685800" y="914400"/>
            <a:ext cx="3810000" cy="5943600"/>
          </a:xfrm>
        </p:spPr>
        <p:txBody>
          <a:bodyPr/>
          <a:lstStyle/>
          <a:p>
            <a:pPr marL="0" indent="0">
              <a:buFont typeface="Arial" charset="0"/>
              <a:buNone/>
            </a:pPr>
            <a:r>
              <a:rPr lang="en-US" sz="2400"/>
              <a:t>Our building block:</a:t>
            </a:r>
          </a:p>
          <a:p>
            <a:pPr marL="0" indent="0">
              <a:buFont typeface="Arial" charset="0"/>
              <a:buNone/>
            </a:pPr>
            <a:r>
              <a:rPr lang="en-US" sz="2400"/>
              <a:t>	</a:t>
            </a:r>
          </a:p>
          <a:p>
            <a:pPr marL="0" indent="0"/>
            <a:endParaRPr lang="en-US" sz="2400"/>
          </a:p>
          <a:p>
            <a:pPr marL="0" indent="0">
              <a:buFont typeface="Arial" charset="0"/>
              <a:buNone/>
            </a:pPr>
            <a:r>
              <a:rPr lang="en-US" sz="2400"/>
              <a:t>Add enough of them to get any signal </a:t>
            </a:r>
            <a:r>
              <a:rPr lang="en-US" sz="2400" i="1"/>
              <a:t>f(x)</a:t>
            </a:r>
            <a:r>
              <a:rPr lang="en-US" sz="2400"/>
              <a:t> you want!</a:t>
            </a:r>
          </a:p>
          <a:p>
            <a:pPr marL="0" indent="0">
              <a:buFont typeface="Arial" charset="0"/>
              <a:buNone/>
            </a:pPr>
            <a:endParaRPr lang="en-US" sz="2400"/>
          </a:p>
        </p:txBody>
      </p:sp>
      <p:pic>
        <p:nvPicPr>
          <p:cNvPr id="1029" name="Picture 4" descr="The image “http://mcdb.colorado.edu/courses/3280/images/crystal/fourier.gif”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t="2469" b="1234"/>
          <a:stretch>
            <a:fillRect/>
          </a:stretch>
        </p:blipFill>
        <p:spPr bwMode="auto">
          <a:xfrm>
            <a:off x="4667250" y="914400"/>
            <a:ext cx="4400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5"/>
          <p:cNvGraphicFramePr>
            <a:graphicFrameLocks noGrp="1" noChangeAspect="1"/>
          </p:cNvGraphicFramePr>
          <p:nvPr>
            <p:ph sz="half" idx="2"/>
          </p:nvPr>
        </p:nvGraphicFramePr>
        <p:xfrm>
          <a:off x="1295400" y="1439863"/>
          <a:ext cx="2514600" cy="617537"/>
        </p:xfrm>
        <a:graphic>
          <a:graphicData uri="http://schemas.openxmlformats.org/presentationml/2006/ole">
            <mc:AlternateContent xmlns:mc="http://schemas.openxmlformats.org/markup-compatibility/2006">
              <mc:Choice xmlns:v="urn:schemas-microsoft-com:vml" Requires="v">
                <p:oleObj name="Equation" r:id="rId3" imgW="825480" imgH="203040" progId="Equation.3">
                  <p:embed/>
                </p:oleObj>
              </mc:Choice>
              <mc:Fallback>
                <p:oleObj name="Equation" r:id="rId3" imgW="825480" imgH="20304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439863"/>
                        <a:ext cx="2514600" cy="617537"/>
                      </a:xfrm>
                      <a:prstGeom prst="rect">
                        <a:avLst/>
                      </a:prstGeom>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Frequency Spectra</a:t>
            </a:r>
          </a:p>
        </p:txBody>
      </p:sp>
      <p:sp>
        <p:nvSpPr>
          <p:cNvPr id="18435" name="Rectangle 3"/>
          <p:cNvSpPr>
            <a:spLocks noGrp="1" noChangeArrowheads="1"/>
          </p:cNvSpPr>
          <p:nvPr>
            <p:ph type="body" idx="1"/>
          </p:nvPr>
        </p:nvSpPr>
        <p:spPr/>
        <p:txBody>
          <a:bodyPr/>
          <a:lstStyle/>
          <a:p>
            <a:r>
              <a:rPr lang="en-US">
                <a:latin typeface="Arial Unicode MS" pitchFamily="34" charset="-128"/>
                <a:ea typeface="Arial Unicode MS" pitchFamily="34" charset="-128"/>
                <a:cs typeface="Arial Unicode MS" pitchFamily="34" charset="-128"/>
              </a:rPr>
              <a:t>example : </a:t>
            </a:r>
            <a:r>
              <a:rPr lang="en-US" i="1">
                <a:latin typeface="Times New Roman" pitchFamily="18" charset="0"/>
                <a:ea typeface="Arial Unicode MS" pitchFamily="34" charset="-128"/>
                <a:cs typeface="Times New Roman" pitchFamily="18" charset="0"/>
              </a:rPr>
              <a:t>g</a:t>
            </a:r>
            <a:r>
              <a:rPr lang="en-US">
                <a:latin typeface="Times New Roman" pitchFamily="18" charset="0"/>
                <a:ea typeface="Arial Unicode MS" pitchFamily="34" charset="-128"/>
                <a:cs typeface="Times New Roman" pitchFamily="18" charset="0"/>
              </a:rPr>
              <a:t>(</a:t>
            </a:r>
            <a:r>
              <a:rPr lang="en-US" i="1">
                <a:solidFill>
                  <a:schemeClr val="hlink"/>
                </a:solidFill>
                <a:latin typeface="Times New Roman" pitchFamily="18" charset="0"/>
                <a:ea typeface="Arial Unicode MS" pitchFamily="34" charset="-128"/>
                <a:cs typeface="Times New Roman" pitchFamily="18" charset="0"/>
              </a:rPr>
              <a:t>t</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 = </a:t>
            </a:r>
            <a:r>
              <a:rPr lang="en-US">
                <a:latin typeface="Times New Roman" pitchFamily="18" charset="0"/>
                <a:ea typeface="Arial Unicode MS" pitchFamily="34" charset="-128"/>
                <a:cs typeface="Times New Roman" pitchFamily="18" charset="0"/>
              </a:rPr>
              <a:t>sin(</a:t>
            </a:r>
            <a:r>
              <a:rPr lang="en-US" i="1">
                <a:latin typeface="Times New Roman" pitchFamily="18" charset="0"/>
                <a:ea typeface="Arial Unicode MS" pitchFamily="34" charset="-128"/>
                <a:cs typeface="Times New Roman" pitchFamily="18" charset="0"/>
              </a:rPr>
              <a:t>2</a:t>
            </a:r>
            <a:r>
              <a:rPr lang="el-GR" i="1">
                <a:latin typeface="Times New Roman" pitchFamily="18" charset="0"/>
                <a:ea typeface="Arial Unicode MS" pitchFamily="34" charset="-128"/>
                <a:cs typeface="Times New Roman" pitchFamily="18" charset="0"/>
              </a:rPr>
              <a:t>π</a:t>
            </a:r>
            <a:r>
              <a:rPr lang="en-US" i="1">
                <a:latin typeface="Times New Roman" pitchFamily="18" charset="0"/>
                <a:ea typeface="Arial Unicode MS" pitchFamily="34" charset="-128"/>
                <a:cs typeface="Times New Roman" pitchFamily="18" charset="0"/>
              </a:rPr>
              <a:t>f </a:t>
            </a:r>
            <a:r>
              <a:rPr lang="en-US" i="1">
                <a:solidFill>
                  <a:schemeClr val="hlink"/>
                </a:solidFill>
                <a:latin typeface="Times New Roman" pitchFamily="18" charset="0"/>
                <a:ea typeface="Arial Unicode MS" pitchFamily="34" charset="-128"/>
                <a:cs typeface="Times New Roman" pitchFamily="18" charset="0"/>
              </a:rPr>
              <a:t>t</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 + </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1/3</a:t>
            </a:r>
            <a:r>
              <a:rPr lang="en-US">
                <a:latin typeface="Times New Roman" pitchFamily="18" charset="0"/>
                <a:ea typeface="Arial Unicode MS" pitchFamily="34" charset="-128"/>
                <a:cs typeface="Times New Roman" pitchFamily="18" charset="0"/>
              </a:rPr>
              <a:t>)sin(</a:t>
            </a:r>
            <a:r>
              <a:rPr lang="en-US" i="1">
                <a:latin typeface="Times New Roman" pitchFamily="18" charset="0"/>
                <a:ea typeface="Arial Unicode MS" pitchFamily="34" charset="-128"/>
                <a:cs typeface="Times New Roman" pitchFamily="18" charset="0"/>
              </a:rPr>
              <a:t>2</a:t>
            </a:r>
            <a:r>
              <a:rPr lang="el-GR" i="1">
                <a:latin typeface="Times New Roman" pitchFamily="18" charset="0"/>
                <a:ea typeface="Arial Unicode MS" pitchFamily="34" charset="-128"/>
                <a:cs typeface="Times New Roman" pitchFamily="18" charset="0"/>
              </a:rPr>
              <a:t>π</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3f</a:t>
            </a:r>
            <a:r>
              <a:rPr lang="en-US">
                <a:latin typeface="Times New Roman" pitchFamily="18" charset="0"/>
                <a:ea typeface="Arial Unicode MS" pitchFamily="34" charset="-128"/>
                <a:cs typeface="Times New Roman" pitchFamily="18" charset="0"/>
              </a:rPr>
              <a:t>) </a:t>
            </a:r>
            <a:r>
              <a:rPr lang="en-US" i="1">
                <a:solidFill>
                  <a:schemeClr val="hlink"/>
                </a:solidFill>
                <a:latin typeface="Times New Roman" pitchFamily="18" charset="0"/>
                <a:ea typeface="Arial Unicode MS" pitchFamily="34" charset="-128"/>
                <a:cs typeface="Times New Roman" pitchFamily="18" charset="0"/>
              </a:rPr>
              <a:t>t</a:t>
            </a:r>
            <a:r>
              <a:rPr lang="en-US">
                <a:latin typeface="Times New Roman" pitchFamily="18" charset="0"/>
                <a:ea typeface="Arial Unicode MS" pitchFamily="34" charset="-128"/>
                <a:cs typeface="Times New Roman" pitchFamily="18" charset="0"/>
              </a:rPr>
              <a:t>)</a:t>
            </a:r>
          </a:p>
        </p:txBody>
      </p:sp>
      <p:pic>
        <p:nvPicPr>
          <p:cNvPr id="18436"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3352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362200"/>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2360613"/>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2857500" y="31242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18440" name="Text Box 8"/>
          <p:cNvSpPr txBox="1">
            <a:spLocks noChangeArrowheads="1"/>
          </p:cNvSpPr>
          <p:nvPr/>
        </p:nvSpPr>
        <p:spPr bwMode="auto">
          <a:xfrm>
            <a:off x="5829300" y="32004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18441"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850" y="474345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53375" y="6550025"/>
            <a:ext cx="1190625" cy="307975"/>
          </a:xfrm>
          <a:prstGeom prst="rect">
            <a:avLst/>
          </a:prstGeom>
          <a:noFill/>
        </p:spPr>
        <p:txBody>
          <a:bodyPr wrap="none">
            <a:spAutoFit/>
          </a:bodyPr>
          <a:lstStyle/>
          <a:p>
            <a:pPr>
              <a:defRPr/>
            </a:pPr>
            <a:r>
              <a:rPr lang="en-US" sz="1400" dirty="0">
                <a:solidFill>
                  <a:schemeClr val="bg1">
                    <a:lumMod val="50000"/>
                  </a:schemeClr>
                </a:solidFill>
                <a:cs typeface="+mn-cs"/>
              </a:rPr>
              <a:t>Slides: Efros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Frequency Spectra</a:t>
            </a:r>
          </a:p>
        </p:txBody>
      </p:sp>
      <p:sp>
        <p:nvSpPr>
          <p:cNvPr id="19459" name="Rectangle 3"/>
          <p:cNvSpPr>
            <a:spLocks noGrp="1" noChangeArrowheads="1"/>
          </p:cNvSpPr>
          <p:nvPr>
            <p:ph type="body" idx="1"/>
          </p:nvPr>
        </p:nvSpPr>
        <p:spPr/>
        <p:txBody>
          <a:bodyPr/>
          <a:lstStyle/>
          <a:p>
            <a:endParaRPr lang="en-US" sz="2400">
              <a:ea typeface="Arial Unicode MS" pitchFamily="34" charset="-128"/>
              <a:cs typeface="Times New Roman" pitchFamily="18" charset="0"/>
            </a:endParaRPr>
          </a:p>
        </p:txBody>
      </p:sp>
      <p:pic>
        <p:nvPicPr>
          <p:cNvPr id="19460" name="Picture 2" descr="File:Waveforms.svg"/>
          <p:cNvPicPr>
            <a:picLocks noChangeAspect="1" noChangeArrowheads="1"/>
          </p:cNvPicPr>
          <p:nvPr/>
        </p:nvPicPr>
        <p:blipFill>
          <a:blip r:embed="rId2">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52675"/>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51088"/>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7"/>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5" name="Text Box 8"/>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20486" name="Picture 9" descr="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684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0"/>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8" name="Rectangle 13"/>
          <p:cNvSpPr>
            <a:spLocks noGrp="1" noChangeArrowheads="1"/>
          </p:cNvSpPr>
          <p:nvPr>
            <p:ph type="title"/>
          </p:nvPr>
        </p:nvSpPr>
        <p:spPr/>
        <p:txBody>
          <a:bodyPr/>
          <a:lstStyle/>
          <a:p>
            <a:r>
              <a:rPr lang="en-US"/>
              <a:t>Frequency Spectra</a:t>
            </a:r>
          </a:p>
        </p:txBody>
      </p:sp>
      <p:pic>
        <p:nvPicPr>
          <p:cNvPr id="20489"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1507"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1508"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1509" name="Picture 8"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98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a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13"/>
          <p:cNvSpPr>
            <a:spLocks noGrp="1" noChangeArrowheads="1"/>
          </p:cNvSpPr>
          <p:nvPr>
            <p:ph type="title"/>
          </p:nvPr>
        </p:nvSpPr>
        <p:spPr/>
        <p:txBody>
          <a:bodyPr/>
          <a:lstStyle/>
          <a:p>
            <a:r>
              <a:rPr lang="en-US"/>
              <a:t>Frequency Spectra</a:t>
            </a:r>
          </a:p>
        </p:txBody>
      </p:sp>
      <p:pic>
        <p:nvPicPr>
          <p:cNvPr id="21513"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2531"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2532"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2533" name="Picture 8" descr="a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14600"/>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9" descr="a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65663"/>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 descr="a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146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13"/>
          <p:cNvSpPr>
            <a:spLocks noGrp="1" noChangeArrowheads="1"/>
          </p:cNvSpPr>
          <p:nvPr>
            <p:ph type="title"/>
          </p:nvPr>
        </p:nvSpPr>
        <p:spPr/>
        <p:txBody>
          <a:bodyPr/>
          <a:lstStyle/>
          <a:p>
            <a:r>
              <a:rPr lang="en-US"/>
              <a:t>Frequency Spectra</a:t>
            </a:r>
          </a:p>
        </p:txBody>
      </p:sp>
      <p:pic>
        <p:nvPicPr>
          <p:cNvPr id="22537"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3555"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3556"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3557" name="Picture 8" descr="a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9" descr="a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4668838"/>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14"/>
          <p:cNvSpPr>
            <a:spLocks noGrp="1" noChangeArrowheads="1"/>
          </p:cNvSpPr>
          <p:nvPr>
            <p:ph type="title"/>
          </p:nvPr>
        </p:nvSpPr>
        <p:spPr/>
        <p:txBody>
          <a:bodyPr/>
          <a:lstStyle/>
          <a:p>
            <a:r>
              <a:rPr lang="en-US"/>
              <a:t>Frequency Spectra</a:t>
            </a:r>
          </a:p>
        </p:txBody>
      </p:sp>
      <p:pic>
        <p:nvPicPr>
          <p:cNvPr id="2356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4579"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4580" name="Text Box 7"/>
          <p:cNvSpPr txBox="1">
            <a:spLocks noChangeArrowheads="1"/>
          </p:cNvSpPr>
          <p:nvPr/>
        </p:nvSpPr>
        <p:spPr bwMode="auto">
          <a:xfrm>
            <a:off x="3086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4581" name="Picture 8" descr="a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a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446338"/>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12"/>
          <p:cNvSpPr>
            <a:spLocks noGrp="1" noChangeArrowheads="1"/>
          </p:cNvSpPr>
          <p:nvPr>
            <p:ph type="body" idx="1"/>
          </p:nvPr>
        </p:nvSpPr>
        <p:spPr/>
        <p:txBody>
          <a:bodyPr/>
          <a:lstStyle/>
          <a:p>
            <a:pPr>
              <a:buFont typeface="Arial" charset="0"/>
              <a:buNone/>
            </a:pPr>
            <a:endParaRPr lang="ru-RU"/>
          </a:p>
        </p:txBody>
      </p:sp>
      <p:sp>
        <p:nvSpPr>
          <p:cNvPr id="24585" name="Rectangle 14"/>
          <p:cNvSpPr>
            <a:spLocks noGrp="1" noChangeArrowheads="1"/>
          </p:cNvSpPr>
          <p:nvPr>
            <p:ph type="title"/>
          </p:nvPr>
        </p:nvSpPr>
        <p:spPr/>
        <p:txBody>
          <a:bodyPr/>
          <a:lstStyle/>
          <a:p>
            <a:r>
              <a:rPr lang="en-US"/>
              <a:t>Frequency Spectra</a:t>
            </a:r>
          </a:p>
        </p:txBody>
      </p:sp>
      <p:pic>
        <p:nvPicPr>
          <p:cNvPr id="24586"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052" name="Picture 6" descr="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6450" y="40640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8"/>
          <p:cNvGraphicFramePr>
            <a:graphicFrameLocks noChangeAspect="1"/>
          </p:cNvGraphicFramePr>
          <p:nvPr/>
        </p:nvGraphicFramePr>
        <p:xfrm>
          <a:off x="3552825" y="2870200"/>
          <a:ext cx="2352675" cy="989013"/>
        </p:xfrm>
        <a:graphic>
          <a:graphicData uri="http://schemas.openxmlformats.org/presentationml/2006/ole">
            <mc:AlternateContent xmlns:mc="http://schemas.openxmlformats.org/markup-compatibility/2006">
              <mc:Choice xmlns:v="urn:schemas-microsoft-com:vml" Requires="v">
                <p:oleObj name="Equation" r:id="rId3" imgW="1028520" imgH="431640" progId="">
                  <p:embed/>
                </p:oleObj>
              </mc:Choice>
              <mc:Fallback>
                <p:oleObj name="Equation" r:id="rId3" imgW="1028520" imgH="431640"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825" y="28702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10"/>
          <p:cNvSpPr>
            <a:spLocks noGrp="1" noChangeArrowheads="1"/>
          </p:cNvSpPr>
          <p:nvPr>
            <p:ph type="title"/>
          </p:nvPr>
        </p:nvSpPr>
        <p:spPr/>
        <p:txBody>
          <a:bodyPr/>
          <a:lstStyle/>
          <a:p>
            <a:r>
              <a:rPr lang="en-US"/>
              <a:t>Frequency Spectra</a:t>
            </a:r>
          </a:p>
        </p:txBody>
      </p:sp>
      <p:sp>
        <p:nvSpPr>
          <p:cNvPr id="2054" name="Rectangle 11"/>
          <p:cNvSpPr>
            <a:spLocks noGrp="1" noChangeArrowheads="1"/>
          </p:cNvSpPr>
          <p:nvPr>
            <p:ph type="body" idx="1"/>
          </p:nvPr>
        </p:nvSpPr>
        <p:spPr/>
        <p:txBody>
          <a:bodyPr/>
          <a:lstStyle/>
          <a:p>
            <a:endParaRPr lang="ru-RU"/>
          </a:p>
        </p:txBody>
      </p:sp>
      <p:pic>
        <p:nvPicPr>
          <p:cNvPr id="2055"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514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dirty="0"/>
              <a:t>Last class</a:t>
            </a:r>
          </a:p>
        </p:txBody>
      </p:sp>
      <p:sp>
        <p:nvSpPr>
          <p:cNvPr id="63491" name="Content Placeholder 2"/>
          <p:cNvSpPr>
            <a:spLocks noGrp="1"/>
          </p:cNvSpPr>
          <p:nvPr>
            <p:ph idx="1"/>
          </p:nvPr>
        </p:nvSpPr>
        <p:spPr>
          <a:xfrm>
            <a:off x="228600" y="990600"/>
            <a:ext cx="5715000" cy="5638800"/>
          </a:xfrm>
        </p:spPr>
        <p:txBody>
          <a:bodyPr>
            <a:normAutofit/>
          </a:bodyPr>
          <a:lstStyle/>
          <a:p>
            <a:pPr>
              <a:buFont typeface="Arial" charset="0"/>
              <a:buChar char="•"/>
              <a:defRPr/>
            </a:pPr>
            <a:r>
              <a:rPr lang="en-US" sz="2800" dirty="0"/>
              <a:t>Image is a matrix of numbers</a:t>
            </a:r>
          </a:p>
          <a:p>
            <a:pPr>
              <a:buFont typeface="Arial" charset="0"/>
              <a:buChar char="•"/>
              <a:defRPr/>
            </a:pPr>
            <a:endParaRPr lang="en-US" sz="2800" dirty="0"/>
          </a:p>
          <a:p>
            <a:pPr>
              <a:buFont typeface="Arial" charset="0"/>
              <a:buChar char="•"/>
              <a:defRPr/>
            </a:pPr>
            <a:endParaRPr lang="en-US" sz="2800" dirty="0"/>
          </a:p>
          <a:p>
            <a:pPr>
              <a:buFont typeface="Arial" charset="0"/>
              <a:buChar char="•"/>
              <a:defRPr/>
            </a:pPr>
            <a:r>
              <a:rPr lang="en-US" sz="2800" dirty="0"/>
              <a:t>Linear filtering is a dot product at each position</a:t>
            </a:r>
          </a:p>
          <a:p>
            <a:pPr lvl="1">
              <a:buFont typeface="Arial" charset="0"/>
              <a:buChar char="–"/>
              <a:defRPr/>
            </a:pPr>
            <a:r>
              <a:rPr lang="en-US" sz="2400" dirty="0"/>
              <a:t>Can smooth, sharpen, translate (among many other uses)</a:t>
            </a:r>
          </a:p>
          <a:p>
            <a:pPr>
              <a:buFont typeface="Arial" charset="0"/>
              <a:buChar char="•"/>
              <a:defRPr/>
            </a:pPr>
            <a:endParaRPr lang="en-US" sz="2800" dirty="0"/>
          </a:p>
          <a:p>
            <a:pPr>
              <a:buFont typeface="Arial" charset="0"/>
              <a:buNone/>
              <a:defRPr/>
            </a:pPr>
            <a:endParaRPr lang="en-US" sz="1200" dirty="0"/>
          </a:p>
          <a:p>
            <a:pPr>
              <a:buFont typeface="Arial" charset="0"/>
              <a:buNone/>
              <a:defRPr/>
            </a:pPr>
            <a:endParaRPr lang="en-US" sz="2800" dirty="0"/>
          </a:p>
        </p:txBody>
      </p:sp>
      <p:pic>
        <p:nvPicPr>
          <p:cNvPr id="68612"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710" y="28575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3" name="Group 4"/>
          <p:cNvGrpSpPr>
            <a:grpSpLocks noChangeAspect="1"/>
          </p:cNvGrpSpPr>
          <p:nvPr/>
        </p:nvGrpSpPr>
        <p:grpSpPr bwMode="auto">
          <a:xfrm>
            <a:off x="7268110" y="2995613"/>
            <a:ext cx="1143000" cy="973137"/>
            <a:chOff x="3799" y="2064"/>
            <a:chExt cx="1433" cy="1136"/>
          </a:xfrm>
        </p:grpSpPr>
        <p:grpSp>
          <p:nvGrpSpPr>
            <p:cNvPr id="68764" name="Group 5"/>
            <p:cNvGrpSpPr>
              <a:grpSpLocks/>
            </p:cNvGrpSpPr>
            <p:nvPr/>
          </p:nvGrpSpPr>
          <p:grpSpPr bwMode="auto">
            <a:xfrm>
              <a:off x="4080" y="2064"/>
              <a:ext cx="1152" cy="1136"/>
              <a:chOff x="144" y="144"/>
              <a:chExt cx="1152" cy="1136"/>
            </a:xfrm>
          </p:grpSpPr>
          <p:sp>
            <p:nvSpPr>
              <p:cNvPr id="6876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8765" name="Picture 23"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6" name="Picture 1"/>
          <p:cNvPicPr>
            <a:picLocks noChangeAspect="1" noChangeArrowheads="1"/>
          </p:cNvPicPr>
          <p:nvPr/>
        </p:nvPicPr>
        <p:blipFill>
          <a:blip r:embed="rId6">
            <a:extLst>
              <a:ext uri="{28A0092B-C50C-407E-A947-70E740481C1C}">
                <a14:useLocalDpi xmlns:a14="http://schemas.microsoft.com/office/drawing/2010/main" val="0"/>
              </a:ext>
            </a:extLst>
          </a:blip>
          <a:srcRect l="39445" t="16000" r="37778" b="47556"/>
          <a:stretch>
            <a:fillRect/>
          </a:stretch>
        </p:blipFill>
        <p:spPr bwMode="auto">
          <a:xfrm>
            <a:off x="5867400" y="914400"/>
            <a:ext cx="914400" cy="9144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pic>
      <p:graphicFrame>
        <p:nvGraphicFramePr>
          <p:cNvPr id="36" name="Table 35"/>
          <p:cNvGraphicFramePr>
            <a:graphicFrameLocks noGrp="1"/>
          </p:cNvGraphicFramePr>
          <p:nvPr/>
        </p:nvGraphicFramePr>
        <p:xfrm>
          <a:off x="7391400" y="1143000"/>
          <a:ext cx="1371601" cy="495297"/>
        </p:xfrm>
        <a:graphic>
          <a:graphicData uri="http://schemas.openxmlformats.org/drawingml/2006/table">
            <a:tbl>
              <a:tblPr/>
              <a:tblGrid>
                <a:gridCol w="124691">
                  <a:extLst>
                    <a:ext uri="{9D8B030D-6E8A-4147-A177-3AD203B41FA5}">
                      <a16:colId xmlns:a16="http://schemas.microsoft.com/office/drawing/2014/main" val="20000"/>
                    </a:ext>
                  </a:extLst>
                </a:gridCol>
                <a:gridCol w="124691">
                  <a:extLst>
                    <a:ext uri="{9D8B030D-6E8A-4147-A177-3AD203B41FA5}">
                      <a16:colId xmlns:a16="http://schemas.microsoft.com/office/drawing/2014/main" val="20001"/>
                    </a:ext>
                  </a:extLst>
                </a:gridCol>
                <a:gridCol w="124691">
                  <a:extLst>
                    <a:ext uri="{9D8B030D-6E8A-4147-A177-3AD203B41FA5}">
                      <a16:colId xmlns:a16="http://schemas.microsoft.com/office/drawing/2014/main" val="20002"/>
                    </a:ext>
                  </a:extLst>
                </a:gridCol>
                <a:gridCol w="124691">
                  <a:extLst>
                    <a:ext uri="{9D8B030D-6E8A-4147-A177-3AD203B41FA5}">
                      <a16:colId xmlns:a16="http://schemas.microsoft.com/office/drawing/2014/main" val="20003"/>
                    </a:ext>
                  </a:extLst>
                </a:gridCol>
                <a:gridCol w="124691">
                  <a:extLst>
                    <a:ext uri="{9D8B030D-6E8A-4147-A177-3AD203B41FA5}">
                      <a16:colId xmlns:a16="http://schemas.microsoft.com/office/drawing/2014/main" val="20004"/>
                    </a:ext>
                  </a:extLst>
                </a:gridCol>
                <a:gridCol w="124691">
                  <a:extLst>
                    <a:ext uri="{9D8B030D-6E8A-4147-A177-3AD203B41FA5}">
                      <a16:colId xmlns:a16="http://schemas.microsoft.com/office/drawing/2014/main" val="20005"/>
                    </a:ext>
                  </a:extLst>
                </a:gridCol>
                <a:gridCol w="124691">
                  <a:extLst>
                    <a:ext uri="{9D8B030D-6E8A-4147-A177-3AD203B41FA5}">
                      <a16:colId xmlns:a16="http://schemas.microsoft.com/office/drawing/2014/main" val="20006"/>
                    </a:ext>
                  </a:extLst>
                </a:gridCol>
                <a:gridCol w="124691">
                  <a:extLst>
                    <a:ext uri="{9D8B030D-6E8A-4147-A177-3AD203B41FA5}">
                      <a16:colId xmlns:a16="http://schemas.microsoft.com/office/drawing/2014/main" val="20007"/>
                    </a:ext>
                  </a:extLst>
                </a:gridCol>
                <a:gridCol w="124691">
                  <a:extLst>
                    <a:ext uri="{9D8B030D-6E8A-4147-A177-3AD203B41FA5}">
                      <a16:colId xmlns:a16="http://schemas.microsoft.com/office/drawing/2014/main" val="20008"/>
                    </a:ext>
                  </a:extLst>
                </a:gridCol>
                <a:gridCol w="124691">
                  <a:extLst>
                    <a:ext uri="{9D8B030D-6E8A-4147-A177-3AD203B41FA5}">
                      <a16:colId xmlns:a16="http://schemas.microsoft.com/office/drawing/2014/main" val="20009"/>
                    </a:ext>
                  </a:extLst>
                </a:gridCol>
                <a:gridCol w="124691">
                  <a:extLst>
                    <a:ext uri="{9D8B030D-6E8A-4147-A177-3AD203B41FA5}">
                      <a16:colId xmlns:a16="http://schemas.microsoft.com/office/drawing/2014/main" val="20010"/>
                    </a:ext>
                  </a:extLst>
                </a:gridCol>
              </a:tblGrid>
              <a:tr h="45027">
                <a:tc>
                  <a:txBody>
                    <a:bodyPr/>
                    <a:lstStyle/>
                    <a:p>
                      <a:pPr algn="ctr" fontAlgn="b"/>
                      <a:r>
                        <a:rPr lang="en-US" sz="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5027">
                <a:tc>
                  <a:txBody>
                    <a:bodyPr/>
                    <a:lstStyle/>
                    <a:p>
                      <a:pPr algn="ctr" fontAlgn="b"/>
                      <a:r>
                        <a:rPr lang="en-US" sz="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5027">
                <a:tc>
                  <a:txBody>
                    <a:bodyPr/>
                    <a:lstStyle/>
                    <a:p>
                      <a:pPr algn="ctr" fontAlgn="b"/>
                      <a:r>
                        <a:rPr lang="en-US" sz="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027">
                <a:tc>
                  <a:txBody>
                    <a:bodyPr/>
                    <a:lstStyle/>
                    <a:p>
                      <a:pPr algn="ctr" fontAlgn="b"/>
                      <a:r>
                        <a:rPr lang="en-US" sz="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027">
                <a:tc>
                  <a:txBody>
                    <a:bodyPr/>
                    <a:lstStyle/>
                    <a:p>
                      <a:pPr algn="ctr" fontAlgn="b"/>
                      <a:r>
                        <a:rPr lang="en-US" sz="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5027">
                <a:tc>
                  <a:txBody>
                    <a:bodyPr/>
                    <a:lstStyle/>
                    <a:p>
                      <a:pPr algn="ctr" fontAlgn="b"/>
                      <a:r>
                        <a:rPr lang="en-US" sz="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027">
                <a:tc>
                  <a:txBody>
                    <a:bodyPr/>
                    <a:lstStyle/>
                    <a:p>
                      <a:pPr algn="ctr" fontAlgn="b"/>
                      <a:r>
                        <a:rPr lang="en-US" sz="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5027">
                <a:tc>
                  <a:txBody>
                    <a:bodyPr/>
                    <a:lstStyle/>
                    <a:p>
                      <a:pPr algn="ctr" fontAlgn="b"/>
                      <a:r>
                        <a:rPr lang="en-US" sz="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5027">
                <a:tc>
                  <a:txBody>
                    <a:bodyPr/>
                    <a:lstStyle/>
                    <a:p>
                      <a:pPr algn="ctr" fontAlgn="b"/>
                      <a:r>
                        <a:rPr lang="en-US" sz="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5027">
                <a:tc>
                  <a:txBody>
                    <a:bodyPr/>
                    <a:lstStyle/>
                    <a:p>
                      <a:pPr algn="ctr" fontAlgn="b"/>
                      <a:r>
                        <a:rPr lang="en-US" sz="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5027">
                <a:tc>
                  <a:txBody>
                    <a:bodyPr/>
                    <a:lstStyle/>
                    <a:p>
                      <a:pPr algn="ctr" fontAlgn="b"/>
                      <a:r>
                        <a:rPr lang="en-US" sz="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68763" name="TextBox 38"/>
          <p:cNvSpPr txBox="1">
            <a:spLocks noChangeArrowheads="1"/>
          </p:cNvSpPr>
          <p:nvPr/>
        </p:nvSpPr>
        <p:spPr bwMode="auto">
          <a:xfrm>
            <a:off x="6919913" y="1230313"/>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a:t>
            </a:r>
          </a:p>
        </p:txBody>
      </p:sp>
    </p:spTree>
    <p:extLst>
      <p:ext uri="{BB962C8B-B14F-4D97-AF65-F5344CB8AC3E}">
        <p14:creationId xmlns:p14="http://schemas.microsoft.com/office/powerpoint/2010/main" val="3479410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0"/>
          <p:cNvSpPr>
            <a:spLocks noGrp="1" noChangeArrowheads="1"/>
          </p:cNvSpPr>
          <p:nvPr>
            <p:ph type="title"/>
          </p:nvPr>
        </p:nvSpPr>
        <p:spPr/>
        <p:txBody>
          <a:bodyPr/>
          <a:lstStyle/>
          <a:p>
            <a:r>
              <a:rPr lang="en-US"/>
              <a:t>Frequency Spectra</a:t>
            </a:r>
          </a:p>
        </p:txBody>
      </p:sp>
      <p:pic>
        <p:nvPicPr>
          <p:cNvPr id="3" name="Picture 2">
            <a:extLst>
              <a:ext uri="{FF2B5EF4-FFF2-40B4-BE49-F238E27FC236}">
                <a16:creationId xmlns:a16="http://schemas.microsoft.com/office/drawing/2014/main" id="{BE49F739-D0E5-7044-B5A2-517249AB6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685800"/>
            <a:ext cx="5867400" cy="5867400"/>
          </a:xfrm>
          <a:prstGeom prst="rect">
            <a:avLst/>
          </a:prstGeom>
        </p:spPr>
      </p:pic>
    </p:spTree>
    <p:extLst>
      <p:ext uri="{BB962C8B-B14F-4D97-AF65-F5344CB8AC3E}">
        <p14:creationId xmlns:p14="http://schemas.microsoft.com/office/powerpoint/2010/main" val="2246223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Example: Music</a:t>
            </a:r>
          </a:p>
        </p:txBody>
      </p:sp>
      <p:sp>
        <p:nvSpPr>
          <p:cNvPr id="25603" name="Content Placeholder 2"/>
          <p:cNvSpPr>
            <a:spLocks noGrp="1"/>
          </p:cNvSpPr>
          <p:nvPr>
            <p:ph idx="1"/>
          </p:nvPr>
        </p:nvSpPr>
        <p:spPr/>
        <p:txBody>
          <a:bodyPr/>
          <a:lstStyle/>
          <a:p>
            <a:r>
              <a:rPr lang="en-US"/>
              <a:t>We think of music in terms of frequencies at different magnitudes</a:t>
            </a:r>
          </a:p>
        </p:txBody>
      </p:sp>
      <p:pic>
        <p:nvPicPr>
          <p:cNvPr id="25604" name="Picture 4" descr="File:Voice waveform and 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t>Other signals</a:t>
            </a:r>
          </a:p>
        </p:txBody>
      </p:sp>
      <p:sp>
        <p:nvSpPr>
          <p:cNvPr id="26627" name="Content Placeholder 2"/>
          <p:cNvSpPr>
            <a:spLocks noGrp="1"/>
          </p:cNvSpPr>
          <p:nvPr>
            <p:ph idx="1"/>
          </p:nvPr>
        </p:nvSpPr>
        <p:spPr/>
        <p:txBody>
          <a:bodyPr/>
          <a:lstStyle/>
          <a:p>
            <a:r>
              <a:rPr lang="en-US" dirty="0"/>
              <a:t>We can also think of all kinds of other signals the same way</a:t>
            </a:r>
          </a:p>
        </p:txBody>
      </p:sp>
      <p:sp>
        <p:nvSpPr>
          <p:cNvPr id="3" name="TextBox 2">
            <a:extLst>
              <a:ext uri="{FF2B5EF4-FFF2-40B4-BE49-F238E27FC236}">
                <a16:creationId xmlns:a16="http://schemas.microsoft.com/office/drawing/2014/main" id="{9FFC0433-D7B4-93E6-87D9-48DAEB9FEE6E}"/>
              </a:ext>
            </a:extLst>
          </p:cNvPr>
          <p:cNvSpPr txBox="1"/>
          <p:nvPr/>
        </p:nvSpPr>
        <p:spPr>
          <a:xfrm>
            <a:off x="1066800" y="3439886"/>
            <a:ext cx="7162800" cy="1815882"/>
          </a:xfrm>
          <a:prstGeom prst="rect">
            <a:avLst/>
          </a:prstGeom>
          <a:noFill/>
        </p:spPr>
        <p:txBody>
          <a:bodyPr wrap="square">
            <a:spAutoFit/>
          </a:bodyPr>
          <a:lstStyle/>
          <a:p>
            <a:pPr algn="l"/>
            <a:r>
              <a:rPr lang="en-US" sz="2800" b="1" i="0" dirty="0">
                <a:solidFill>
                  <a:srgbClr val="333333"/>
                </a:solidFill>
                <a:effectLst/>
                <a:latin typeface="Abadi" panose="020B0604020202020204" pitchFamily="34" charset="0"/>
              </a:rPr>
              <a:t>But don’t take the Fourier transform of a </a:t>
            </a:r>
            <a:r>
              <a:rPr lang="en-US" sz="2800" b="1" dirty="0">
                <a:solidFill>
                  <a:srgbClr val="333333"/>
                </a:solidFill>
                <a:latin typeface="Abadi" panose="020B0604020202020204" pitchFamily="34" charset="0"/>
              </a:rPr>
              <a:t>square pulse while on a boat!  </a:t>
            </a:r>
            <a:r>
              <a:rPr lang="en-US" sz="2800" i="1" dirty="0">
                <a:solidFill>
                  <a:srgbClr val="333333"/>
                </a:solidFill>
                <a:latin typeface="Abadi" panose="020B0604020202020204" pitchFamily="34" charset="0"/>
              </a:rPr>
              <a:t>Why not? </a:t>
            </a:r>
          </a:p>
          <a:p>
            <a:pPr algn="l"/>
            <a:endParaRPr lang="en-US" sz="2800" b="1" i="0" dirty="0">
              <a:solidFill>
                <a:srgbClr val="333333"/>
              </a:solidFill>
              <a:effectLst/>
              <a:latin typeface="Abadi" panose="020B0604020202020204" pitchFamily="34" charset="0"/>
            </a:endParaRPr>
          </a:p>
          <a:p>
            <a:pPr algn="l"/>
            <a:r>
              <a:rPr lang="en-US" sz="2800" b="0" i="0" dirty="0">
                <a:solidFill>
                  <a:srgbClr val="333333"/>
                </a:solidFill>
                <a:effectLst/>
                <a:latin typeface="Abadi" panose="020B0604020202020204" pitchFamily="34" charset="0"/>
              </a:rPr>
              <a:t>Because you don't </a:t>
            </a:r>
            <a:r>
              <a:rPr lang="en-US" sz="2800" b="0" i="0" dirty="0" err="1">
                <a:solidFill>
                  <a:srgbClr val="333333"/>
                </a:solidFill>
                <a:effectLst/>
                <a:latin typeface="Abadi" panose="020B0604020202020204" pitchFamily="34" charset="0"/>
              </a:rPr>
              <a:t>wanna</a:t>
            </a:r>
            <a:r>
              <a:rPr lang="en-US" sz="2800" b="0" i="0" dirty="0">
                <a:solidFill>
                  <a:srgbClr val="333333"/>
                </a:solidFill>
                <a:effectLst/>
                <a:latin typeface="Abadi" panose="020B0604020202020204" pitchFamily="34" charset="0"/>
              </a:rPr>
              <a:t> </a:t>
            </a:r>
            <a:r>
              <a:rPr lang="en-US" sz="2800" b="0" i="0" dirty="0" err="1">
                <a:solidFill>
                  <a:srgbClr val="333333"/>
                </a:solidFill>
                <a:effectLst/>
                <a:latin typeface="Abadi" panose="020B0604020202020204" pitchFamily="34" charset="0"/>
              </a:rPr>
              <a:t>sinc</a:t>
            </a:r>
            <a:r>
              <a:rPr lang="en-US" sz="2800" b="0" i="0" dirty="0">
                <a:solidFill>
                  <a:srgbClr val="333333"/>
                </a:solidFill>
                <a:effectLst/>
                <a:latin typeface="Abadi" panose="020B0604020202020204" pitchFamily="34" charset="0"/>
              </a:rPr>
              <a:t>!</a:t>
            </a:r>
          </a:p>
        </p:txBody>
      </p:sp>
      <p:sp>
        <p:nvSpPr>
          <p:cNvPr id="5" name="TextBox 4">
            <a:extLst>
              <a:ext uri="{FF2B5EF4-FFF2-40B4-BE49-F238E27FC236}">
                <a16:creationId xmlns:a16="http://schemas.microsoft.com/office/drawing/2014/main" id="{521DAC87-9288-28CE-4132-A811DDF74C20}"/>
              </a:ext>
            </a:extLst>
          </p:cNvPr>
          <p:cNvSpPr txBox="1"/>
          <p:nvPr/>
        </p:nvSpPr>
        <p:spPr>
          <a:xfrm>
            <a:off x="5867400" y="6550223"/>
            <a:ext cx="4572000" cy="307777"/>
          </a:xfrm>
          <a:prstGeom prst="rect">
            <a:avLst/>
          </a:prstGeom>
          <a:noFill/>
        </p:spPr>
        <p:txBody>
          <a:bodyPr wrap="square">
            <a:spAutoFit/>
          </a:bodyPr>
          <a:lstStyle/>
          <a:p>
            <a:r>
              <a:rPr lang="en-US" sz="1400" dirty="0">
                <a:solidFill>
                  <a:schemeClr val="bg1">
                    <a:lumMod val="75000"/>
                  </a:schemeClr>
                </a:solidFill>
              </a:rPr>
              <a:t>https://jokojokes.com/fourier-jokes.html</a:t>
            </a:r>
          </a:p>
        </p:txBody>
      </p:sp>
      <p:pic>
        <p:nvPicPr>
          <p:cNvPr id="1026" name="Picture 2" descr="Sinc Function - an overview | ScienceDirect Topics">
            <a:extLst>
              <a:ext uri="{FF2B5EF4-FFF2-40B4-BE49-F238E27FC236}">
                <a16:creationId xmlns:a16="http://schemas.microsoft.com/office/drawing/2014/main" id="{266F4BF1-DCE2-D872-EF52-016A3947C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678624"/>
            <a:ext cx="2190750" cy="130668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Simple caravel - Openclipart">
            <a:extLst>
              <a:ext uri="{FF2B5EF4-FFF2-40B4-BE49-F238E27FC236}">
                <a16:creationId xmlns:a16="http://schemas.microsoft.com/office/drawing/2014/main" id="{BA3CF060-13CF-5F92-D1A8-D514931BD16F}"/>
              </a:ext>
            </a:extLst>
          </p:cNvPr>
          <p:cNvSpPr>
            <a:spLocks noChangeAspect="1" noChangeArrowheads="1"/>
          </p:cNvSpPr>
          <p:nvPr/>
        </p:nvSpPr>
        <p:spPr bwMode="auto">
          <a:xfrm>
            <a:off x="4419600" y="3530600"/>
            <a:ext cx="50800" cy="5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Old Sailing Ship Line Art">
            <a:extLst>
              <a:ext uri="{FF2B5EF4-FFF2-40B4-BE49-F238E27FC236}">
                <a16:creationId xmlns:a16="http://schemas.microsoft.com/office/drawing/2014/main" id="{D866FC12-58F9-F388-B2F5-2E9818DFCA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29792">
            <a:off x="6468831" y="5048004"/>
            <a:ext cx="947693" cy="947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t>Fourier analysis in images</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7" name="TextBox 11"/>
          <p:cNvSpPr txBox="1">
            <a:spLocks noChangeArrowheads="1"/>
          </p:cNvSpPr>
          <p:nvPr/>
        </p:nvSpPr>
        <p:spPr bwMode="auto">
          <a:xfrm>
            <a:off x="762000" y="23622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Intensity Image</a:t>
            </a:r>
          </a:p>
        </p:txBody>
      </p:sp>
      <p:sp>
        <p:nvSpPr>
          <p:cNvPr id="27658" name="TextBox 12"/>
          <p:cNvSpPr txBox="1">
            <a:spLocks noChangeArrowheads="1"/>
          </p:cNvSpPr>
          <p:nvPr/>
        </p:nvSpPr>
        <p:spPr bwMode="auto">
          <a:xfrm>
            <a:off x="838200" y="37338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Fourier Image</a:t>
            </a:r>
          </a:p>
        </p:txBody>
      </p:sp>
      <p:sp>
        <p:nvSpPr>
          <p:cNvPr id="27659" name="TextBox 13"/>
          <p:cNvSpPr txBox="1">
            <a:spLocks noChangeArrowheads="1"/>
          </p:cNvSpPr>
          <p:nvPr/>
        </p:nvSpPr>
        <p:spPr bwMode="auto">
          <a:xfrm>
            <a:off x="3413125" y="6488113"/>
            <a:ext cx="573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http://sharp.bu.edu/~slehar/fourier/fourier.html#filtering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t>Signals can be composed</a:t>
            </a: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1" name="TextBox 10"/>
          <p:cNvSpPr txBox="1">
            <a:spLocks noChangeArrowheads="1"/>
          </p:cNvSpPr>
          <p:nvPr/>
        </p:nvSpPr>
        <p:spPr bwMode="auto">
          <a:xfrm>
            <a:off x="35052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a:t>
            </a:r>
          </a:p>
        </p:txBody>
      </p:sp>
      <p:sp>
        <p:nvSpPr>
          <p:cNvPr id="28682" name="TextBox 11"/>
          <p:cNvSpPr txBox="1">
            <a:spLocks noChangeArrowheads="1"/>
          </p:cNvSpPr>
          <p:nvPr/>
        </p:nvSpPr>
        <p:spPr bwMode="auto">
          <a:xfrm>
            <a:off x="57150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a:t>
            </a:r>
          </a:p>
        </p:txBody>
      </p:sp>
      <p:sp>
        <p:nvSpPr>
          <p:cNvPr id="28683" name="TextBox 12"/>
          <p:cNvSpPr txBox="1">
            <a:spLocks noChangeArrowheads="1"/>
          </p:cNvSpPr>
          <p:nvPr/>
        </p:nvSpPr>
        <p:spPr bwMode="auto">
          <a:xfrm>
            <a:off x="3271838" y="6211888"/>
            <a:ext cx="587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http://sharp.bu.edu/~slehar/fourier/fourier.html#filtering</a:t>
            </a:r>
          </a:p>
          <a:p>
            <a:pPr eaLnBrk="1" hangingPunct="1"/>
            <a:r>
              <a:rPr lang="en-US"/>
              <a:t>More: http://www.cs.unm.edu/~brayer/vision/fourier.html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3" name="Picture 2">
            <a:extLst>
              <a:ext uri="{FF2B5EF4-FFF2-40B4-BE49-F238E27FC236}">
                <a16:creationId xmlns:a16="http://schemas.microsoft.com/office/drawing/2014/main" id="{2F6D4191-0A77-6B4F-A3BE-87509390B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2862659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4" name="Picture 3">
            <a:extLst>
              <a:ext uri="{FF2B5EF4-FFF2-40B4-BE49-F238E27FC236}">
                <a16:creationId xmlns:a16="http://schemas.microsoft.com/office/drawing/2014/main" id="{0F7F088F-A7E9-A540-ABD9-4F708EEDD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2509652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4" name="Picture 3">
            <a:extLst>
              <a:ext uri="{FF2B5EF4-FFF2-40B4-BE49-F238E27FC236}">
                <a16:creationId xmlns:a16="http://schemas.microsoft.com/office/drawing/2014/main" id="{0BA0D429-831C-4944-BC26-D5FE5E387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2894382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4" name="Picture 3">
            <a:extLst>
              <a:ext uri="{FF2B5EF4-FFF2-40B4-BE49-F238E27FC236}">
                <a16:creationId xmlns:a16="http://schemas.microsoft.com/office/drawing/2014/main" id="{B1BD37A5-6542-CD4A-B186-165917F22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3679220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a:t>Fourier Transform</a:t>
            </a:r>
          </a:p>
        </p:txBody>
      </p:sp>
      <p:sp>
        <p:nvSpPr>
          <p:cNvPr id="56323" name="Content Placeholder 2"/>
          <p:cNvSpPr>
            <a:spLocks noGrp="1"/>
          </p:cNvSpPr>
          <p:nvPr>
            <p:ph idx="1"/>
          </p:nvPr>
        </p:nvSpPr>
        <p:spPr/>
        <p:txBody>
          <a:bodyPr/>
          <a:lstStyle/>
          <a:p>
            <a:r>
              <a:rPr lang="en-US" sz="2400" dirty="0"/>
              <a:t>Fourier transform stores the magnitude and phase at each frequency</a:t>
            </a:r>
          </a:p>
          <a:p>
            <a:pPr lvl="1"/>
            <a:r>
              <a:rPr lang="en-US" sz="2000" dirty="0"/>
              <a:t>Magnitude encodes how much signal there is at a particular frequency</a:t>
            </a:r>
          </a:p>
          <a:p>
            <a:pPr lvl="1"/>
            <a:r>
              <a:rPr lang="en-US" sz="2000" dirty="0"/>
              <a:t>Phase encodes spatial information (indirectly)</a:t>
            </a:r>
          </a:p>
          <a:p>
            <a:pPr lvl="1"/>
            <a:r>
              <a:rPr lang="en-US" sz="2000" dirty="0"/>
              <a:t>For mathematical convenience, this is often notated in terms of complex numbers</a:t>
            </a:r>
          </a:p>
          <a:p>
            <a:endParaRPr lang="en-US" sz="2400" dirty="0"/>
          </a:p>
          <a:p>
            <a:endParaRPr lang="en-US" sz="2400" dirty="0"/>
          </a:p>
          <a:p>
            <a:endParaRPr lang="en-US" sz="2400" dirty="0"/>
          </a:p>
        </p:txBody>
      </p:sp>
      <p:pic>
        <p:nvPicPr>
          <p:cNvPr id="14347" name="Picture 11" descr=" e^{inx} = \cos(nx)+i\sin(nx), \,"/>
          <p:cNvPicPr>
            <a:picLocks noChangeAspect="1" noChangeArrowheads="1"/>
          </p:cNvPicPr>
          <p:nvPr/>
        </p:nvPicPr>
        <p:blipFill>
          <a:blip r:embed="rId2">
            <a:extLst>
              <a:ext uri="{28A0092B-C50C-407E-A947-70E740481C1C}">
                <a14:useLocalDpi xmlns:a14="http://schemas.microsoft.com/office/drawing/2010/main" val="0"/>
              </a:ext>
            </a:extLst>
          </a:blip>
          <a:srcRect r="2316"/>
          <a:stretch>
            <a:fillRect/>
          </a:stretch>
        </p:blipFill>
        <p:spPr bwMode="auto">
          <a:xfrm>
            <a:off x="3200400" y="4800600"/>
            <a:ext cx="3048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50" name="Object 27"/>
          <p:cNvGraphicFramePr>
            <a:graphicFrameLocks noChangeAspect="1"/>
          </p:cNvGraphicFramePr>
          <p:nvPr/>
        </p:nvGraphicFramePr>
        <p:xfrm>
          <a:off x="1905000" y="3830638"/>
          <a:ext cx="2933700" cy="596900"/>
        </p:xfrm>
        <a:graphic>
          <a:graphicData uri="http://schemas.openxmlformats.org/presentationml/2006/ole">
            <mc:AlternateContent xmlns:mc="http://schemas.openxmlformats.org/markup-compatibility/2006">
              <mc:Choice xmlns:v="urn:schemas-microsoft-com:vml" Requires="v">
                <p:oleObj name="Equation" r:id="rId3" imgW="1371600" imgH="279360" progId="Equation.3">
                  <p:embed/>
                </p:oleObj>
              </mc:Choice>
              <mc:Fallback>
                <p:oleObj name="Equation" r:id="rId3" imgW="1371600" imgH="279360" progId="Equation.3">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830638"/>
                        <a:ext cx="29337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51" name="Object 28"/>
          <p:cNvGraphicFramePr>
            <a:graphicFrameLocks noChangeAspect="1"/>
          </p:cNvGraphicFramePr>
          <p:nvPr/>
        </p:nvGraphicFramePr>
        <p:xfrm>
          <a:off x="6616700" y="3733800"/>
          <a:ext cx="2070100" cy="935038"/>
        </p:xfrm>
        <a:graphic>
          <a:graphicData uri="http://schemas.openxmlformats.org/presentationml/2006/ole">
            <mc:AlternateContent xmlns:mc="http://schemas.openxmlformats.org/markup-compatibility/2006">
              <mc:Choice xmlns:v="urn:schemas-microsoft-com:vml" Requires="v">
                <p:oleObj name="Equation" r:id="rId5" imgW="927000" imgH="419040" progId="Equation.3">
                  <p:embed/>
                </p:oleObj>
              </mc:Choice>
              <mc:Fallback>
                <p:oleObj name="Equation" r:id="rId5" imgW="927000" imgH="419040" progId="Equation.3">
                  <p:embed/>
                  <p:pic>
                    <p:nvPicPr>
                      <p:cNvPr id="0"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6700" y="3733800"/>
                        <a:ext cx="2070100"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a:spLocks noChangeArrowheads="1"/>
          </p:cNvSpPr>
          <p:nvPr/>
        </p:nvSpPr>
        <p:spPr bwMode="auto">
          <a:xfrm>
            <a:off x="5334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Amplitude:</a:t>
            </a:r>
          </a:p>
        </p:txBody>
      </p:sp>
      <p:sp>
        <p:nvSpPr>
          <p:cNvPr id="15" name="TextBox 14"/>
          <p:cNvSpPr txBox="1">
            <a:spLocks noChangeArrowheads="1"/>
          </p:cNvSpPr>
          <p:nvPr/>
        </p:nvSpPr>
        <p:spPr bwMode="auto">
          <a:xfrm>
            <a:off x="1371600" y="4800600"/>
            <a:ext cx="1855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Euler’s formula: </a:t>
            </a:r>
          </a:p>
        </p:txBody>
      </p:sp>
      <p:sp>
        <p:nvSpPr>
          <p:cNvPr id="16" name="TextBox 15"/>
          <p:cNvSpPr txBox="1">
            <a:spLocks noChangeArrowheads="1"/>
          </p:cNvSpPr>
          <p:nvPr/>
        </p:nvSpPr>
        <p:spPr bwMode="auto">
          <a:xfrm>
            <a:off x="57150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Phase: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Review: questions</a:t>
            </a:r>
          </a:p>
        </p:txBody>
      </p:sp>
      <p:sp>
        <p:nvSpPr>
          <p:cNvPr id="9219" name="Content Placeholder 2"/>
          <p:cNvSpPr>
            <a:spLocks noGrp="1"/>
          </p:cNvSpPr>
          <p:nvPr>
            <p:ph idx="1"/>
          </p:nvPr>
        </p:nvSpPr>
        <p:spPr/>
        <p:txBody>
          <a:bodyPr/>
          <a:lstStyle/>
          <a:p>
            <a:pPr marL="514350" indent="-514350">
              <a:buFont typeface="Calibri" pitchFamily="34" charset="0"/>
              <a:buAutoNum type="arabicPeriod"/>
            </a:pPr>
            <a:r>
              <a:rPr lang="en-US" dirty="0"/>
              <a:t>Write down a 3x3 filter that returns a positive value if the average value of the 4-adjacent neighbors is less than the center, and a zero or negative value otherwise</a:t>
            </a:r>
          </a:p>
          <a:p>
            <a:pPr marL="514350" indent="-514350">
              <a:buFont typeface="Calibri" pitchFamily="34" charset="0"/>
              <a:buAutoNum type="arabicPeriod"/>
            </a:pPr>
            <a:endParaRPr lang="en-US" dirty="0"/>
          </a:p>
          <a:p>
            <a:pPr marL="514350" indent="-514350">
              <a:buFont typeface="Calibri" pitchFamily="34" charset="0"/>
              <a:buAutoNum type="arabicPeriod"/>
            </a:pPr>
            <a:r>
              <a:rPr lang="en-US" dirty="0"/>
              <a:t>Write down a filter that will compute the gradient in the x-direction:</a:t>
            </a:r>
          </a:p>
          <a:p>
            <a:pPr marL="514350" indent="-514350">
              <a:buFont typeface="Arial" charset="0"/>
              <a:buNone/>
            </a:pPr>
            <a:r>
              <a:rPr lang="en-US" dirty="0"/>
              <a:t>	</a:t>
            </a:r>
            <a:r>
              <a:rPr lang="en-US" sz="2000" dirty="0" err="1">
                <a:latin typeface="Courier New" pitchFamily="49" charset="0"/>
                <a:cs typeface="Courier New" pitchFamily="49" charset="0"/>
              </a:rPr>
              <a:t>gradx</a:t>
            </a:r>
            <a:r>
              <a:rPr lang="en-US" sz="2000" dirty="0">
                <a:latin typeface="Courier New" pitchFamily="49" charset="0"/>
                <a:cs typeface="Courier New" pitchFamily="49" charset="0"/>
              </a:rPr>
              <a:t>[</a:t>
            </a:r>
            <a:r>
              <a:rPr lang="en-US" sz="2000" dirty="0" err="1">
                <a:latin typeface="Courier New" pitchFamily="49" charset="0"/>
                <a:cs typeface="Courier New" pitchFamily="49" charset="0"/>
              </a:rPr>
              <a:t>y,x</a:t>
            </a:r>
            <a:r>
              <a:rPr lang="en-US" sz="2000" dirty="0">
                <a:latin typeface="Courier New" pitchFamily="49" charset="0"/>
                <a:cs typeface="Courier New" pitchFamily="49" charset="0"/>
              </a:rPr>
              <a:t>] = </a:t>
            </a:r>
            <a:r>
              <a:rPr lang="en-US" sz="2000" dirty="0" err="1">
                <a:latin typeface="Courier New" pitchFamily="49" charset="0"/>
                <a:cs typeface="Courier New" pitchFamily="49" charset="0"/>
              </a:rPr>
              <a:t>im</a:t>
            </a:r>
            <a:r>
              <a:rPr lang="en-US" sz="2000" dirty="0">
                <a:latin typeface="Courier New" pitchFamily="49" charset="0"/>
                <a:cs typeface="Courier New" pitchFamily="49" charset="0"/>
              </a:rPr>
              <a:t>[y,x+1]-</a:t>
            </a:r>
            <a:r>
              <a:rPr lang="en-US" sz="2000" dirty="0" err="1">
                <a:latin typeface="Courier New" pitchFamily="49" charset="0"/>
                <a:cs typeface="Courier New" pitchFamily="49" charset="0"/>
              </a:rPr>
              <a:t>im</a:t>
            </a:r>
            <a:r>
              <a:rPr lang="en-US" sz="2000" dirty="0">
                <a:latin typeface="Courier New" pitchFamily="49" charset="0"/>
                <a:cs typeface="Courier New" pitchFamily="49" charset="0"/>
              </a:rPr>
              <a:t>[</a:t>
            </a:r>
            <a:r>
              <a:rPr lang="en-US" sz="2000" dirty="0" err="1">
                <a:latin typeface="Courier New" pitchFamily="49" charset="0"/>
                <a:cs typeface="Courier New" pitchFamily="49" charset="0"/>
              </a:rPr>
              <a:t>y,x</a:t>
            </a:r>
            <a:r>
              <a:rPr lang="en-US" sz="2000" dirty="0">
                <a:latin typeface="Courier New" pitchFamily="49" charset="0"/>
                <a:cs typeface="Courier New" pitchFamily="49" charset="0"/>
              </a:rPr>
              <a:t>] for each x, y</a:t>
            </a:r>
          </a:p>
          <a:p>
            <a:pPr marL="514350" indent="-514350">
              <a:buFont typeface="Arial" charset="0"/>
              <a:buNone/>
            </a:pPr>
            <a:r>
              <a:rPr lang="en-US" sz="2000" dirty="0">
                <a:latin typeface="Courier New" pitchFamily="49" charset="0"/>
                <a:cs typeface="Courier New" pitchFamily="49" charset="0"/>
              </a:rPr>
              <a:t>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t>Computing the Fourier Transform</a:t>
            </a:r>
          </a:p>
        </p:txBody>
      </p:sp>
      <p:sp>
        <p:nvSpPr>
          <p:cNvPr id="29699" name="TextBox 4"/>
          <p:cNvSpPr txBox="1">
            <a:spLocks noChangeArrowheads="1"/>
          </p:cNvSpPr>
          <p:nvPr/>
        </p:nvSpPr>
        <p:spPr bwMode="auto">
          <a:xfrm>
            <a:off x="1828006" y="20574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Continuous</a:t>
            </a:r>
          </a:p>
        </p:txBody>
      </p:sp>
      <p:pic>
        <p:nvPicPr>
          <p:cNvPr id="29700"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06" y="2438400"/>
            <a:ext cx="3467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06" y="3962400"/>
            <a:ext cx="35433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7"/>
          <p:cNvSpPr txBox="1">
            <a:spLocks noChangeArrowheads="1"/>
          </p:cNvSpPr>
          <p:nvPr/>
        </p:nvSpPr>
        <p:spPr bwMode="auto">
          <a:xfrm>
            <a:off x="1751806" y="3733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Discrete</a:t>
            </a:r>
          </a:p>
        </p:txBody>
      </p:sp>
      <p:pic>
        <p:nvPicPr>
          <p:cNvPr id="297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806" y="914400"/>
            <a:ext cx="34480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11"/>
          <p:cNvSpPr txBox="1">
            <a:spLocks noChangeArrowheads="1"/>
          </p:cNvSpPr>
          <p:nvPr/>
        </p:nvSpPr>
        <p:spPr bwMode="auto">
          <a:xfrm>
            <a:off x="496093" y="5791200"/>
            <a:ext cx="394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hlinkClick r:id="rId5"/>
              </a:rPr>
              <a:t>Fast Fourier Transform </a:t>
            </a:r>
            <a:r>
              <a:rPr lang="en-US" dirty="0"/>
              <a:t>(FFT): </a:t>
            </a:r>
            <a:r>
              <a:rPr lang="en-US" dirty="0" err="1"/>
              <a:t>NlogN</a:t>
            </a:r>
            <a:endParaRPr lang="en-US" dirty="0"/>
          </a:p>
        </p:txBody>
      </p:sp>
      <p:sp>
        <p:nvSpPr>
          <p:cNvPr id="3" name="TextBox 2"/>
          <p:cNvSpPr txBox="1"/>
          <p:nvPr/>
        </p:nvSpPr>
        <p:spPr>
          <a:xfrm>
            <a:off x="764894" y="4834265"/>
            <a:ext cx="1358064" cy="369332"/>
          </a:xfrm>
          <a:prstGeom prst="rect">
            <a:avLst/>
          </a:prstGeom>
          <a:noFill/>
        </p:spPr>
        <p:txBody>
          <a:bodyPr wrap="none" rtlCol="0">
            <a:spAutoFit/>
          </a:bodyPr>
          <a:lstStyle/>
          <a:p>
            <a:r>
              <a:rPr lang="en-US" dirty="0"/>
              <a:t>k=-N/2..N/2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marL="0" indent="0">
              <a:lnSpc>
                <a:spcPct val="90000"/>
              </a:lnSpc>
              <a:defRPr/>
            </a:pPr>
            <a:endParaRPr lang="en-US" dirty="0"/>
          </a:p>
          <a:p>
            <a:pPr>
              <a:lnSpc>
                <a:spcPct val="90000"/>
              </a:lnSpc>
              <a:defRPr/>
            </a:pPr>
            <a:r>
              <a:rPr lang="en-US" dirty="0"/>
              <a:t>The Fourier transform of the convolution of two functions is the element-wise product of their Fourier transforms</a:t>
            </a:r>
          </a:p>
          <a:p>
            <a:pPr>
              <a:lnSpc>
                <a:spcPct val="90000"/>
              </a:lnSpc>
              <a:defRPr/>
            </a:pPr>
            <a:endParaRPr lang="en-US" dirty="0"/>
          </a:p>
          <a:p>
            <a:pPr>
              <a:lnSpc>
                <a:spcPct val="90000"/>
              </a:lnSpc>
              <a:defRPr/>
            </a:pPr>
            <a:endParaRPr lang="en-US" dirty="0"/>
          </a:p>
          <a:p>
            <a:pPr>
              <a:lnSpc>
                <a:spcPct val="90000"/>
              </a:lnSpc>
              <a:defRPr/>
            </a:pPr>
            <a:r>
              <a:rPr lang="en-US" dirty="0"/>
              <a:t>The inverse Fourier transform of the product of two Fourier transforms is the convolution of the two inverse Fourier transforms</a:t>
            </a:r>
          </a:p>
          <a:p>
            <a:pPr>
              <a:lnSpc>
                <a:spcPct val="90000"/>
              </a:lnSpc>
              <a:defRPr/>
            </a:pPr>
            <a:endParaRPr lang="en-US" dirty="0"/>
          </a:p>
          <a:p>
            <a:pPr>
              <a:lnSpc>
                <a:spcPct val="90000"/>
              </a:lnSpc>
              <a:defRPr/>
            </a:pPr>
            <a:endParaRPr lang="en-US" dirty="0"/>
          </a:p>
          <a:p>
            <a:pPr>
              <a:lnSpc>
                <a:spcPct val="90000"/>
              </a:lnSpc>
              <a:defRPr/>
            </a:pPr>
            <a:r>
              <a:rPr lang="en-US" b="1" dirty="0"/>
              <a:t>Convolution</a:t>
            </a:r>
            <a:r>
              <a:rPr lang="en-US" dirty="0"/>
              <a:t> in spatial domain is equivalent to </a:t>
            </a:r>
            <a:r>
              <a:rPr lang="en-US" b="1" dirty="0"/>
              <a:t>multiplication</a:t>
            </a:r>
            <a:r>
              <a:rPr lang="en-US" dirty="0"/>
              <a:t> in frequency domain!</a:t>
            </a:r>
          </a:p>
        </p:txBody>
      </p:sp>
      <p:graphicFrame>
        <p:nvGraphicFramePr>
          <p:cNvPr id="488452" name="Object 4"/>
          <p:cNvGraphicFramePr>
            <a:graphicFrameLocks noChangeAspect="1"/>
          </p:cNvGraphicFramePr>
          <p:nvPr>
            <p:extLst>
              <p:ext uri="{D42A27DB-BD31-4B8C-83A1-F6EECF244321}">
                <p14:modId xmlns:p14="http://schemas.microsoft.com/office/powerpoint/2010/main" val="563345256"/>
              </p:ext>
            </p:extLst>
          </p:nvPr>
        </p:nvGraphicFramePr>
        <p:xfrm>
          <a:off x="2057400" y="2619375"/>
          <a:ext cx="4003675" cy="615950"/>
        </p:xfrm>
        <a:graphic>
          <a:graphicData uri="http://schemas.openxmlformats.org/presentationml/2006/ole">
            <mc:AlternateContent xmlns:mc="http://schemas.openxmlformats.org/markup-compatibility/2006">
              <mc:Choice xmlns:v="urn:schemas-microsoft-com:vml" Requires="v">
                <p:oleObj name="Equation" r:id="rId2" imgW="1231560" imgH="203040" progId="Equation.3">
                  <p:embed/>
                </p:oleObj>
              </mc:Choice>
              <mc:Fallback>
                <p:oleObj name="Equation" r:id="rId2" imgW="1231560" imgH="20304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19375"/>
                        <a:ext cx="4003675"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53" name="Object 5"/>
          <p:cNvGraphicFramePr>
            <a:graphicFrameLocks noChangeAspect="1"/>
          </p:cNvGraphicFramePr>
          <p:nvPr>
            <p:extLst>
              <p:ext uri="{D42A27DB-BD31-4B8C-83A1-F6EECF244321}">
                <p14:modId xmlns:p14="http://schemas.microsoft.com/office/powerpoint/2010/main" val="850970464"/>
              </p:ext>
            </p:extLst>
          </p:nvPr>
        </p:nvGraphicFramePr>
        <p:xfrm>
          <a:off x="1752600" y="4724400"/>
          <a:ext cx="5114925" cy="720725"/>
        </p:xfrm>
        <a:graphic>
          <a:graphicData uri="http://schemas.openxmlformats.org/presentationml/2006/ole">
            <mc:AlternateContent xmlns:mc="http://schemas.openxmlformats.org/markup-compatibility/2006">
              <mc:Choice xmlns:v="urn:schemas-microsoft-com:vml" Requires="v">
                <p:oleObj name="Equation" r:id="rId4" imgW="1511280" imgH="228600" progId="Equation.3">
                  <p:embed/>
                </p:oleObj>
              </mc:Choice>
              <mc:Fallback>
                <p:oleObj name="Equation" r:id="rId4" imgW="1511280" imgH="2286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724400"/>
                        <a:ext cx="5114925"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84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8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r>
              <a:rPr lang="en-US"/>
              <a:t>Properties of Fourier Transforms</a:t>
            </a:r>
          </a:p>
        </p:txBody>
      </p:sp>
      <p:sp>
        <p:nvSpPr>
          <p:cNvPr id="30723" name="Content Placeholder 5"/>
          <p:cNvSpPr>
            <a:spLocks noGrp="1"/>
          </p:cNvSpPr>
          <p:nvPr>
            <p:ph idx="1"/>
          </p:nvPr>
        </p:nvSpPr>
        <p:spPr>
          <a:xfrm>
            <a:off x="533400" y="1066800"/>
            <a:ext cx="8229600" cy="5135563"/>
          </a:xfrm>
        </p:spPr>
        <p:txBody>
          <a:bodyPr/>
          <a:lstStyle/>
          <a:p>
            <a:endParaRPr lang="en-US"/>
          </a:p>
          <a:p>
            <a:r>
              <a:rPr lang="en-US"/>
              <a:t>Linearity</a:t>
            </a:r>
          </a:p>
          <a:p>
            <a:endParaRPr lang="en-US"/>
          </a:p>
          <a:p>
            <a:r>
              <a:rPr lang="en-US"/>
              <a:t>Fourier transform of a real signal is symmetric about the origin</a:t>
            </a:r>
          </a:p>
          <a:p>
            <a:endParaRPr lang="en-US"/>
          </a:p>
          <a:p>
            <a:r>
              <a:rPr lang="en-US"/>
              <a:t>The energy of the signal is the same as the energy of its Fourier transform</a:t>
            </a:r>
          </a:p>
          <a:p>
            <a:endParaRPr lang="en-US"/>
          </a:p>
          <a:p>
            <a:endParaRPr lang="en-US"/>
          </a:p>
        </p:txBody>
      </p:sp>
      <p:pic>
        <p:nvPicPr>
          <p:cNvPr id="30724" name="Picture 2" descr="\begin{displaymath}{\cal F}[a x(t)+b y(t)]=a{\cal F}[x(t)]+b{\cal F}[y(t)] \end{displaymath}"/>
          <p:cNvPicPr>
            <a:picLocks noChangeAspect="1" noChangeArrowheads="1"/>
          </p:cNvPicPr>
          <p:nvPr/>
        </p:nvPicPr>
        <p:blipFill>
          <a:blip r:embed="rId2">
            <a:extLst>
              <a:ext uri="{28A0092B-C50C-407E-A947-70E740481C1C}">
                <a14:useLocalDpi xmlns:a14="http://schemas.microsoft.com/office/drawing/2010/main" val="0"/>
              </a:ext>
            </a:extLst>
          </a:blip>
          <a:srcRect l="27628"/>
          <a:stretch>
            <a:fillRect/>
          </a:stretch>
        </p:blipFill>
        <p:spPr bwMode="auto">
          <a:xfrm>
            <a:off x="2667000" y="1600200"/>
            <a:ext cx="57896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9"/>
          <p:cNvSpPr txBox="1">
            <a:spLocks noChangeArrowheads="1"/>
          </p:cNvSpPr>
          <p:nvPr/>
        </p:nvSpPr>
        <p:spPr bwMode="auto">
          <a:xfrm>
            <a:off x="6573838" y="6488113"/>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See Szeliski Book (3.4)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Filtering in spatial domain</a:t>
            </a:r>
          </a:p>
        </p:txBody>
      </p:sp>
      <p:pic>
        <p:nvPicPr>
          <p:cNvPr id="3174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8" name="Group 5"/>
          <p:cNvGrpSpPr>
            <a:grpSpLocks noChangeAspect="1"/>
          </p:cNvGrpSpPr>
          <p:nvPr/>
        </p:nvGrpSpPr>
        <p:grpSpPr bwMode="auto">
          <a:xfrm>
            <a:off x="6858000" y="0"/>
            <a:ext cx="1390650" cy="1371600"/>
            <a:chOff x="144" y="144"/>
            <a:chExt cx="1152" cy="1136"/>
          </a:xfrm>
        </p:grpSpPr>
        <p:sp>
          <p:nvSpPr>
            <p:cNvPr id="31753"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54"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55"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56"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31757"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58"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31759"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60"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61"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62"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3"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4"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5"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6"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7"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8"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9"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31749"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chemeClr val="accent1">
                    <a:lumMod val="75000"/>
                  </a:schemeClr>
                </a:solidFill>
                <a:cs typeface="+mn-cs"/>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Filtering in frequency domain</a:t>
            </a:r>
          </a:p>
        </p:txBody>
      </p:sp>
      <p:pic>
        <p:nvPicPr>
          <p:cNvPr id="327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7543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FFT</a:t>
            </a:r>
          </a:p>
        </p:txBody>
      </p:sp>
      <p:sp>
        <p:nvSpPr>
          <p:cNvPr id="32782" name="TextBox 35"/>
          <p:cNvSpPr txBox="1">
            <a:spLocks noChangeArrowheads="1"/>
          </p:cNvSpPr>
          <p:nvPr/>
        </p:nvSpPr>
        <p:spPr bwMode="auto">
          <a:xfrm>
            <a:off x="7315200"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FFT</a:t>
            </a:r>
          </a:p>
        </p:txBody>
      </p:sp>
      <p:sp>
        <p:nvSpPr>
          <p:cNvPr id="32783"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t>Fourier Image Examples</a:t>
            </a:r>
          </a:p>
        </p:txBody>
      </p:sp>
      <p:sp>
        <p:nvSpPr>
          <p:cNvPr id="33795" name="Content Placeholder 2"/>
          <p:cNvSpPr>
            <a:spLocks noGrp="1"/>
          </p:cNvSpPr>
          <p:nvPr>
            <p:ph idx="1"/>
          </p:nvPr>
        </p:nvSpPr>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40591" y="1467600"/>
            <a:ext cx="8462476" cy="3922800"/>
          </a:xfrm>
          <a:prstGeom prst="rect">
            <a:avLst/>
          </a:prstGeom>
        </p:spPr>
      </p:pic>
    </p:spTree>
    <p:extLst>
      <p:ext uri="{BB962C8B-B14F-4D97-AF65-F5344CB8AC3E}">
        <p14:creationId xmlns:p14="http://schemas.microsoft.com/office/powerpoint/2010/main" val="714819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0379" y="1534800"/>
            <a:ext cx="8899032" cy="3788400"/>
          </a:xfrm>
          <a:prstGeom prst="rect">
            <a:avLst/>
          </a:prstGeom>
        </p:spPr>
      </p:pic>
    </p:spTree>
    <p:extLst>
      <p:ext uri="{BB962C8B-B14F-4D97-AF65-F5344CB8AC3E}">
        <p14:creationId xmlns:p14="http://schemas.microsoft.com/office/powerpoint/2010/main" val="4276866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2112" y="1597800"/>
            <a:ext cx="8999776" cy="3662400"/>
          </a:xfrm>
          <a:prstGeom prst="rect">
            <a:avLst/>
          </a:prstGeom>
        </p:spPr>
      </p:pic>
      <p:sp>
        <p:nvSpPr>
          <p:cNvPr id="6" name="Rectangle 5"/>
          <p:cNvSpPr/>
          <p:nvPr/>
        </p:nvSpPr>
        <p:spPr>
          <a:xfrm>
            <a:off x="4724400" y="1597800"/>
            <a:ext cx="4267200" cy="3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ysClr val="windowText" lastClr="000000"/>
                </a:solidFill>
              </a:rPr>
              <a:t>?</a:t>
            </a:r>
          </a:p>
        </p:txBody>
      </p:sp>
    </p:spTree>
    <p:extLst>
      <p:ext uri="{BB962C8B-B14F-4D97-AF65-F5344CB8AC3E}">
        <p14:creationId xmlns:p14="http://schemas.microsoft.com/office/powerpoint/2010/main" val="128114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5321" y="1631400"/>
            <a:ext cx="9033358" cy="3595200"/>
          </a:xfrm>
          <a:prstGeom prst="rect">
            <a:avLst/>
          </a:prstGeom>
        </p:spPr>
      </p:pic>
      <p:sp>
        <p:nvSpPr>
          <p:cNvPr id="5" name="Rectangle 4"/>
          <p:cNvSpPr/>
          <p:nvPr/>
        </p:nvSpPr>
        <p:spPr>
          <a:xfrm>
            <a:off x="4724400" y="1597800"/>
            <a:ext cx="4267200" cy="39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ysClr val="windowText" lastClr="000000"/>
                </a:solidFill>
              </a:rPr>
              <a:t>?</a:t>
            </a:r>
          </a:p>
        </p:txBody>
      </p:sp>
    </p:spTree>
    <p:extLst>
      <p:ext uri="{BB962C8B-B14F-4D97-AF65-F5344CB8AC3E}">
        <p14:creationId xmlns:p14="http://schemas.microsoft.com/office/powerpoint/2010/main" val="48703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t>Review: questions</a:t>
            </a:r>
          </a:p>
        </p:txBody>
      </p:sp>
      <p:sp>
        <p:nvSpPr>
          <p:cNvPr id="10243" name="Content Placeholder 2"/>
          <p:cNvSpPr>
            <a:spLocks noGrp="1"/>
          </p:cNvSpPr>
          <p:nvPr>
            <p:ph idx="1"/>
          </p:nvPr>
        </p:nvSpPr>
        <p:spPr>
          <a:xfrm>
            <a:off x="457200" y="990600"/>
            <a:ext cx="8229600" cy="609600"/>
          </a:xfrm>
        </p:spPr>
        <p:txBody>
          <a:bodyPr/>
          <a:lstStyle/>
          <a:p>
            <a:pPr marL="514350" indent="-514350">
              <a:buFont typeface="Arial" charset="0"/>
              <a:buNone/>
            </a:pPr>
            <a:r>
              <a:rPr lang="en-US"/>
              <a:t>3.  Fill in the blanks:</a:t>
            </a:r>
          </a:p>
        </p:txBody>
      </p:sp>
      <p:pic>
        <p:nvPicPr>
          <p:cNvPr id="10244" name="Picture 3" descr="C:\Users\Hoiem\Documents\Classes\Computational Photography - Fall 2010\lectures\figs\filters\fil_pairs\sobel_gaus.png"/>
          <p:cNvPicPr>
            <a:picLocks noChangeAspect="1" noChangeArrowheads="1"/>
          </p:cNvPicPr>
          <p:nvPr/>
        </p:nvPicPr>
        <p:blipFill>
          <a:blip r:embed="rId2" cstate="print">
            <a:extLst>
              <a:ext uri="{28A0092B-C50C-407E-A947-70E740481C1C}">
                <a14:useLocalDpi xmlns:a14="http://schemas.microsoft.com/office/drawing/2010/main" val="0"/>
              </a:ext>
            </a:extLst>
          </a:blip>
          <a:srcRect l="15788" t="3510" r="14474" b="3510"/>
          <a:stretch>
            <a:fillRect/>
          </a:stretch>
        </p:blipFill>
        <p:spPr bwMode="auto">
          <a:xfrm>
            <a:off x="7086600" y="106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C:\Users\Hoiem\Documents\Classes\Computational Photography - Fall 2010\lectures\figs\filters\fil_pairs\fil_sobel.png"/>
          <p:cNvPicPr>
            <a:picLocks noChangeAspect="1" noChangeArrowheads="1"/>
          </p:cNvPicPr>
          <p:nvPr/>
        </p:nvPicPr>
        <p:blipFill>
          <a:blip r:embed="rId3" cstate="print">
            <a:extLst>
              <a:ext uri="{28A0092B-C50C-407E-A947-70E740481C1C}">
                <a14:useLocalDpi xmlns:a14="http://schemas.microsoft.com/office/drawing/2010/main" val="0"/>
              </a:ext>
            </a:extLst>
          </a:blip>
          <a:srcRect l="16667" t="4167" r="13542" b="4167"/>
          <a:stretch>
            <a:fillRect/>
          </a:stretch>
        </p:blipFill>
        <p:spPr bwMode="auto">
          <a:xfrm>
            <a:off x="7391400" y="2667000"/>
            <a:ext cx="5905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descr="C:\Users\Hoiem\Documents\Classes\Computational Photography - Fall 2010\lectures\figs\filters\fil_pairs\fil_gaus.png"/>
          <p:cNvPicPr>
            <a:picLocks noChangeAspect="1" noChangeArrowheads="1"/>
          </p:cNvPicPr>
          <p:nvPr/>
        </p:nvPicPr>
        <p:blipFill>
          <a:blip r:embed="rId4" cstate="print">
            <a:extLst>
              <a:ext uri="{28A0092B-C50C-407E-A947-70E740481C1C}">
                <a14:useLocalDpi xmlns:a14="http://schemas.microsoft.com/office/drawing/2010/main" val="0"/>
              </a:ext>
            </a:extLst>
          </a:blip>
          <a:srcRect l="17708" t="5556" r="16667" b="6944"/>
          <a:stretch>
            <a:fillRect/>
          </a:stretch>
        </p:blipFill>
        <p:spPr bwMode="auto">
          <a:xfrm>
            <a:off x="7086600" y="3733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descr="C:\Users\Hoiem\Documents\Classes\Computational Photography - Fall 2010\lectures\figs\filters\fil_pairs\im_shif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657600"/>
            <a:ext cx="23891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C:\Users\Hoiem\Documents\Classes\Computational Photography - Fall 2010\lectures\figs\filters\fil_pairs\im_ori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5257800"/>
            <a:ext cx="21336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1"/>
          <p:cNvSpPr txBox="1">
            <a:spLocks noChangeArrowheads="1"/>
          </p:cNvSpPr>
          <p:nvPr/>
        </p:nvSpPr>
        <p:spPr bwMode="auto">
          <a:xfrm>
            <a:off x="4038600" y="838200"/>
            <a:ext cx="25812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Courier New" pitchFamily="49" charset="0"/>
                <a:cs typeface="Courier New" pitchFamily="49" charset="0"/>
              </a:rPr>
              <a:t>a) _ = D * B </a:t>
            </a:r>
          </a:p>
          <a:p>
            <a:pPr eaLnBrk="1" hangingPunct="1"/>
            <a:r>
              <a:rPr lang="en-US" sz="2400">
                <a:latin typeface="Courier New" pitchFamily="49" charset="0"/>
                <a:cs typeface="Courier New" pitchFamily="49" charset="0"/>
              </a:rPr>
              <a:t>b) A = _ * _</a:t>
            </a:r>
          </a:p>
          <a:p>
            <a:pPr eaLnBrk="1" hangingPunct="1"/>
            <a:r>
              <a:rPr lang="en-US" sz="2400">
                <a:latin typeface="Courier New" pitchFamily="49" charset="0"/>
                <a:cs typeface="Courier New" pitchFamily="49" charset="0"/>
              </a:rPr>
              <a:t>c) F = D * _</a:t>
            </a:r>
          </a:p>
          <a:p>
            <a:pPr eaLnBrk="1" hangingPunct="1"/>
            <a:r>
              <a:rPr lang="en-US" sz="2400">
                <a:latin typeface="Courier New" pitchFamily="49" charset="0"/>
                <a:cs typeface="Courier New" pitchFamily="49" charset="0"/>
              </a:rPr>
              <a:t>d) _ = D * D</a:t>
            </a:r>
          </a:p>
          <a:p>
            <a:pPr eaLnBrk="1" hangingPunct="1"/>
            <a:endParaRPr lang="en-US" sz="2800"/>
          </a:p>
        </p:txBody>
      </p:sp>
      <p:sp>
        <p:nvSpPr>
          <p:cNvPr id="10250" name="TextBox 12"/>
          <p:cNvSpPr txBox="1">
            <a:spLocks noChangeArrowheads="1"/>
          </p:cNvSpPr>
          <p:nvPr/>
        </p:nvSpPr>
        <p:spPr bwMode="auto">
          <a:xfrm>
            <a:off x="6858000" y="9906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t>
            </a:r>
          </a:p>
        </p:txBody>
      </p:sp>
      <p:sp>
        <p:nvSpPr>
          <p:cNvPr id="10251" name="TextBox 13"/>
          <p:cNvSpPr txBox="1">
            <a:spLocks noChangeArrowheads="1"/>
          </p:cNvSpPr>
          <p:nvPr/>
        </p:nvSpPr>
        <p:spPr bwMode="auto">
          <a:xfrm>
            <a:off x="7162800" y="2667000"/>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t>
            </a:r>
          </a:p>
        </p:txBody>
      </p:sp>
      <p:sp>
        <p:nvSpPr>
          <p:cNvPr id="10252" name="TextBox 14"/>
          <p:cNvSpPr txBox="1">
            <a:spLocks noChangeArrowheads="1"/>
          </p:cNvSpPr>
          <p:nvPr/>
        </p:nvSpPr>
        <p:spPr bwMode="auto">
          <a:xfrm>
            <a:off x="6781800" y="3733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a:t>
            </a:r>
          </a:p>
        </p:txBody>
      </p:sp>
      <p:sp>
        <p:nvSpPr>
          <p:cNvPr id="10253" name="TextBox 15"/>
          <p:cNvSpPr txBox="1">
            <a:spLocks noChangeArrowheads="1"/>
          </p:cNvSpPr>
          <p:nvPr/>
        </p:nvSpPr>
        <p:spPr bwMode="auto">
          <a:xfrm>
            <a:off x="6324600" y="5181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a:t>
            </a:r>
          </a:p>
        </p:txBody>
      </p:sp>
      <p:pic>
        <p:nvPicPr>
          <p:cNvPr id="10254" name="Picture 8" descr="C:\Users\Hoiem\Documents\Classes\Computational Photography - Fall 2010\lectures\figs\filters\fil_pairs\fil_shift.png"/>
          <p:cNvPicPr>
            <a:picLocks noChangeAspect="1" noChangeArrowheads="1"/>
          </p:cNvPicPr>
          <p:nvPr/>
        </p:nvPicPr>
        <p:blipFill>
          <a:blip r:embed="rId7">
            <a:extLst>
              <a:ext uri="{28A0092B-C50C-407E-A947-70E740481C1C}">
                <a14:useLocalDpi xmlns:a14="http://schemas.microsoft.com/office/drawing/2010/main" val="0"/>
              </a:ext>
            </a:extLst>
          </a:blip>
          <a:srcRect l="9375" t="41667" r="7292" b="41666"/>
          <a:stretch>
            <a:fillRect/>
          </a:stretch>
        </p:blipFill>
        <p:spPr bwMode="auto">
          <a:xfrm>
            <a:off x="533400" y="2971800"/>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Box 17"/>
          <p:cNvSpPr txBox="1">
            <a:spLocks noChangeArrowheads="1"/>
          </p:cNvSpPr>
          <p:nvPr/>
        </p:nvSpPr>
        <p:spPr bwMode="auto">
          <a:xfrm>
            <a:off x="228600" y="292735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t>
            </a:r>
          </a:p>
        </p:txBody>
      </p:sp>
      <p:pic>
        <p:nvPicPr>
          <p:cNvPr id="10256" name="Picture 9" descr="C:\Users\Hoiem\Documents\Classes\Computational Photography - Fall 2010\lectures\figs\filters\fil_pairs\im_gau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5257800"/>
            <a:ext cx="19113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TextBox 19"/>
          <p:cNvSpPr txBox="1">
            <a:spLocks noChangeArrowheads="1"/>
          </p:cNvSpPr>
          <p:nvPr/>
        </p:nvSpPr>
        <p:spPr bwMode="auto">
          <a:xfrm>
            <a:off x="152400" y="38100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a:t>
            </a:r>
          </a:p>
        </p:txBody>
      </p:sp>
      <p:pic>
        <p:nvPicPr>
          <p:cNvPr id="10258" name="Picture 10" descr="C:\Users\Hoiem\Documents\Classes\Computational Photography - Fall 2010\lectures\figs\filters\fil_pairs\im_sobel.png"/>
          <p:cNvPicPr>
            <a:picLocks noChangeAspect="1" noChangeArrowheads="1"/>
          </p:cNvPicPr>
          <p:nvPr/>
        </p:nvPicPr>
        <p:blipFill>
          <a:blip r:embed="rId9" cstate="print">
            <a:extLst>
              <a:ext uri="{28A0092B-C50C-407E-A947-70E740481C1C}">
                <a14:useLocalDpi xmlns:a14="http://schemas.microsoft.com/office/drawing/2010/main" val="0"/>
              </a:ext>
            </a:extLst>
          </a:blip>
          <a:srcRect l="9375" t="13889" r="8333" b="13889"/>
          <a:stretch>
            <a:fillRect/>
          </a:stretch>
        </p:blipFill>
        <p:spPr bwMode="auto">
          <a:xfrm>
            <a:off x="3429000" y="3352800"/>
            <a:ext cx="2667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9" name="TextBox 21"/>
          <p:cNvSpPr txBox="1">
            <a:spLocks noChangeArrowheads="1"/>
          </p:cNvSpPr>
          <p:nvPr/>
        </p:nvSpPr>
        <p:spPr bwMode="auto">
          <a:xfrm>
            <a:off x="3200400" y="33528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t>
            </a:r>
          </a:p>
        </p:txBody>
      </p:sp>
      <p:sp>
        <p:nvSpPr>
          <p:cNvPr id="10260" name="TextBox 22"/>
          <p:cNvSpPr txBox="1">
            <a:spLocks noChangeArrowheads="1"/>
          </p:cNvSpPr>
          <p:nvPr/>
        </p:nvSpPr>
        <p:spPr bwMode="auto">
          <a:xfrm>
            <a:off x="76200" y="5257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p>
        </p:txBody>
      </p:sp>
      <p:pic>
        <p:nvPicPr>
          <p:cNvPr id="10261" name="Picture 11" descr="C:\Users\Hoiem\Documents\Classes\Computational Photography - Fall 2010\lectures\figs\filters\fil_pairs\im_im.png"/>
          <p:cNvPicPr>
            <a:picLocks noChangeAspect="1" noChangeArrowheads="1"/>
          </p:cNvPicPr>
          <p:nvPr/>
        </p:nvPicPr>
        <p:blipFill>
          <a:blip r:embed="rId10" cstate="print">
            <a:extLst>
              <a:ext uri="{28A0092B-C50C-407E-A947-70E740481C1C}">
                <a14:useLocalDpi xmlns:a14="http://schemas.microsoft.com/office/drawing/2010/main" val="0"/>
              </a:ext>
            </a:extLst>
          </a:blip>
          <a:srcRect l="7292" t="12500" r="7292" b="12500"/>
          <a:stretch>
            <a:fillRect/>
          </a:stretch>
        </p:blipFill>
        <p:spPr bwMode="auto">
          <a:xfrm>
            <a:off x="3505200" y="5181600"/>
            <a:ext cx="2546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TextBox 24"/>
          <p:cNvSpPr txBox="1">
            <a:spLocks noChangeArrowheads="1"/>
          </p:cNvSpPr>
          <p:nvPr/>
        </p:nvSpPr>
        <p:spPr bwMode="auto">
          <a:xfrm>
            <a:off x="3200400" y="5257800"/>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a:t>
            </a:r>
          </a:p>
        </p:txBody>
      </p:sp>
      <p:cxnSp>
        <p:nvCxnSpPr>
          <p:cNvPr id="27" name="Straight Arrow Connector 26"/>
          <p:cNvCxnSpPr>
            <a:stCxn id="10265" idx="1"/>
          </p:cNvCxnSpPr>
          <p:nvPr/>
        </p:nvCxnSpPr>
        <p:spPr>
          <a:xfrm rot="10800000" flipV="1">
            <a:off x="5867400" y="795338"/>
            <a:ext cx="381000" cy="119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65" name="TextBox 27"/>
          <p:cNvSpPr txBox="1">
            <a:spLocks noChangeArrowheads="1"/>
          </p:cNvSpPr>
          <p:nvPr/>
        </p:nvSpPr>
        <p:spPr bwMode="auto">
          <a:xfrm>
            <a:off x="6248400" y="6096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Filtering Operator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B040844F-78E7-A0CD-77B2-80D04526BD4D}"/>
              </a:ext>
            </a:extLst>
          </p:cNvPr>
          <p:cNvPicPr>
            <a:picLocks noChangeAspect="1"/>
          </p:cNvPicPr>
          <p:nvPr/>
        </p:nvPicPr>
        <p:blipFill>
          <a:blip r:embed="rId2"/>
          <a:stretch>
            <a:fillRect/>
          </a:stretch>
        </p:blipFill>
        <p:spPr>
          <a:xfrm>
            <a:off x="238125" y="1157287"/>
            <a:ext cx="8667750" cy="4543425"/>
          </a:xfrm>
          <a:prstGeom prst="rect">
            <a:avLst/>
          </a:prstGeom>
        </p:spPr>
      </p:pic>
    </p:spTree>
    <p:extLst>
      <p:ext uri="{BB962C8B-B14F-4D97-AF65-F5344CB8AC3E}">
        <p14:creationId xmlns:p14="http://schemas.microsoft.com/office/powerpoint/2010/main" val="3063415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7F975A8-26EC-1905-5179-DBC706E8873F}"/>
              </a:ext>
            </a:extLst>
          </p:cNvPr>
          <p:cNvPicPr>
            <a:picLocks noChangeAspect="1"/>
          </p:cNvPicPr>
          <p:nvPr/>
        </p:nvPicPr>
        <p:blipFill>
          <a:blip r:embed="rId2"/>
          <a:stretch>
            <a:fillRect/>
          </a:stretch>
        </p:blipFill>
        <p:spPr>
          <a:xfrm>
            <a:off x="285750" y="1185862"/>
            <a:ext cx="8572500" cy="4486275"/>
          </a:xfrm>
          <a:prstGeom prst="rect">
            <a:avLst/>
          </a:prstGeom>
        </p:spPr>
      </p:pic>
    </p:spTree>
    <p:extLst>
      <p:ext uri="{BB962C8B-B14F-4D97-AF65-F5344CB8AC3E}">
        <p14:creationId xmlns:p14="http://schemas.microsoft.com/office/powerpoint/2010/main" val="326064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E38E8A40-3016-E442-C3D2-1BE3E5DBC162}"/>
              </a:ext>
            </a:extLst>
          </p:cNvPr>
          <p:cNvPicPr>
            <a:picLocks noChangeAspect="1"/>
          </p:cNvPicPr>
          <p:nvPr/>
        </p:nvPicPr>
        <p:blipFill>
          <a:blip r:embed="rId2"/>
          <a:stretch>
            <a:fillRect/>
          </a:stretch>
        </p:blipFill>
        <p:spPr>
          <a:xfrm>
            <a:off x="271462" y="1104900"/>
            <a:ext cx="8601075" cy="4648200"/>
          </a:xfrm>
          <a:prstGeom prst="rect">
            <a:avLst/>
          </a:prstGeom>
        </p:spPr>
      </p:pic>
    </p:spTree>
    <p:extLst>
      <p:ext uri="{BB962C8B-B14F-4D97-AF65-F5344CB8AC3E}">
        <p14:creationId xmlns:p14="http://schemas.microsoft.com/office/powerpoint/2010/main" val="1867735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786A01F-BFA7-1896-6033-8C16610274BB}"/>
              </a:ext>
            </a:extLst>
          </p:cNvPr>
          <p:cNvPicPr>
            <a:picLocks noChangeAspect="1"/>
          </p:cNvPicPr>
          <p:nvPr/>
        </p:nvPicPr>
        <p:blipFill>
          <a:blip r:embed="rId2"/>
          <a:stretch>
            <a:fillRect/>
          </a:stretch>
        </p:blipFill>
        <p:spPr>
          <a:xfrm>
            <a:off x="0" y="1034143"/>
            <a:ext cx="9144000" cy="4789714"/>
          </a:xfrm>
          <a:prstGeom prst="rect">
            <a:avLst/>
          </a:prstGeom>
        </p:spPr>
      </p:pic>
    </p:spTree>
    <p:extLst>
      <p:ext uri="{BB962C8B-B14F-4D97-AF65-F5344CB8AC3E}">
        <p14:creationId xmlns:p14="http://schemas.microsoft.com/office/powerpoint/2010/main" val="3227440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FFT in Python</a:t>
            </a:r>
          </a:p>
        </p:txBody>
      </p:sp>
      <p:sp>
        <p:nvSpPr>
          <p:cNvPr id="34819" name="Content Placeholder 2"/>
          <p:cNvSpPr>
            <a:spLocks noGrp="1"/>
          </p:cNvSpPr>
          <p:nvPr>
            <p:ph idx="1"/>
          </p:nvPr>
        </p:nvSpPr>
        <p:spPr>
          <a:xfrm>
            <a:off x="457200" y="1176882"/>
            <a:ext cx="8229600" cy="454750"/>
          </a:xfrm>
        </p:spPr>
        <p:txBody>
          <a:bodyPr>
            <a:noAutofit/>
          </a:bodyPr>
          <a:lstStyle/>
          <a:p>
            <a:r>
              <a:rPr lang="en-US" sz="2400" dirty="0">
                <a:latin typeface="Arial" panose="020B0604020202020204" pitchFamily="34" charset="0"/>
                <a:cs typeface="Arial" panose="020B0604020202020204" pitchFamily="34" charset="0"/>
              </a:rPr>
              <a:t>Filtering with </a:t>
            </a:r>
            <a:r>
              <a:rPr lang="en-US" sz="2400" dirty="0" err="1">
                <a:latin typeface="Arial" panose="020B0604020202020204" pitchFamily="34" charset="0"/>
                <a:cs typeface="Arial" panose="020B0604020202020204" pitchFamily="34" charset="0"/>
              </a:rPr>
              <a:t>fft</a:t>
            </a:r>
            <a:endParaRPr lang="en-US" sz="2400" dirty="0">
              <a:latin typeface="Arial" panose="020B0604020202020204" pitchFamily="34" charset="0"/>
              <a:cs typeface="Arial" panose="020B0604020202020204" pitchFamily="34" charset="0"/>
            </a:endParaRPr>
          </a:p>
        </p:txBody>
      </p:sp>
      <p:sp>
        <p:nvSpPr>
          <p:cNvPr id="34820" name="TextBox 3"/>
          <p:cNvSpPr txBox="1">
            <a:spLocks noChangeArrowheads="1"/>
          </p:cNvSpPr>
          <p:nvPr/>
        </p:nvSpPr>
        <p:spPr bwMode="auto">
          <a:xfrm>
            <a:off x="457200" y="1828800"/>
            <a:ext cx="8229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matplotlib.pyplot</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a:t>
            </a:r>
            <a:endParaRPr lang="en-US" sz="1200"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numpy</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np</a:t>
            </a:r>
          </a:p>
          <a:p>
            <a:pPr eaLnBrk="1" hangingPunct="1"/>
            <a:endParaRPr lang="en-US" sz="1200" b="1"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def</a:t>
            </a:r>
            <a:r>
              <a:rPr lang="en-US" sz="1200" dirty="0">
                <a:latin typeface="Consolas" panose="020B0609020204030204" pitchFamily="49" charset="0"/>
                <a:cs typeface="Consolas" panose="020B0609020204030204" pitchFamily="49" charset="0"/>
              </a:rPr>
              <a:t> </a:t>
            </a:r>
            <a:r>
              <a:rPr lang="en-US" sz="1200" dirty="0" err="1">
                <a:solidFill>
                  <a:srgbClr val="0000FF"/>
                </a:solidFill>
                <a:latin typeface="Consolas" panose="020B0609020204030204" pitchFamily="49" charset="0"/>
                <a:cs typeface="Consolas" panose="020B0609020204030204" pitchFamily="49" charset="0"/>
              </a:rPr>
              <a:t>filter_image</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im</a:t>
            </a:r>
            <a:r>
              <a:rPr lang="en-US" sz="1200" dirty="0">
                <a:latin typeface="Consolas" panose="020B0609020204030204" pitchFamily="49" charset="0"/>
                <a:cs typeface="Consolas" panose="020B0609020204030204" pitchFamily="49" charset="0"/>
              </a:rPr>
              <a:t>, fil):</a:t>
            </a:r>
          </a:p>
          <a:p>
            <a:pPr eaLnBrk="1" hangingPunct="1"/>
            <a:r>
              <a:rPr lang="en-US" sz="1200" dirty="0">
                <a:solidFill>
                  <a:srgbClr val="C00000"/>
                </a:solidFill>
                <a:latin typeface="Consolas" panose="020B0609020204030204" pitchFamily="49" charset="0"/>
                <a:cs typeface="Consolas" panose="020B0609020204030204" pitchFamily="49" charset="0"/>
              </a:rPr>
              <a:t>    '''</a:t>
            </a:r>
          </a:p>
          <a:p>
            <a:pPr eaLnBrk="1" hangingPunct="1"/>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im</a:t>
            </a:r>
            <a:r>
              <a:rPr lang="en-US" sz="1200" dirty="0">
                <a:solidFill>
                  <a:srgbClr val="C00000"/>
                </a:solidFill>
                <a:latin typeface="Consolas" panose="020B0609020204030204" pitchFamily="49" charset="0"/>
                <a:cs typeface="Consolas" panose="020B0609020204030204" pitchFamily="49" charset="0"/>
              </a:rPr>
              <a:t>: H x W floating point </a:t>
            </a:r>
            <a:r>
              <a:rPr lang="en-US" sz="1200" dirty="0" err="1">
                <a:solidFill>
                  <a:srgbClr val="C00000"/>
                </a:solidFill>
                <a:latin typeface="Consolas" panose="020B0609020204030204" pitchFamily="49" charset="0"/>
                <a:cs typeface="Consolas" panose="020B0609020204030204" pitchFamily="49" charset="0"/>
              </a:rPr>
              <a:t>numpy</a:t>
            </a:r>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ndarray</a:t>
            </a:r>
            <a:r>
              <a:rPr lang="en-US" sz="1200" dirty="0">
                <a:solidFill>
                  <a:srgbClr val="C00000"/>
                </a:solidFill>
                <a:latin typeface="Consolas" panose="020B0609020204030204" pitchFamily="49" charset="0"/>
                <a:cs typeface="Consolas" panose="020B0609020204030204" pitchFamily="49" charset="0"/>
              </a:rPr>
              <a:t> representing image in grayscale</a:t>
            </a:r>
          </a:p>
          <a:p>
            <a:pPr eaLnBrk="1" hangingPunct="1"/>
            <a:r>
              <a:rPr lang="en-US" sz="1200" dirty="0">
                <a:solidFill>
                  <a:srgbClr val="C00000"/>
                </a:solidFill>
                <a:latin typeface="Consolas" panose="020B0609020204030204" pitchFamily="49" charset="0"/>
                <a:cs typeface="Consolas" panose="020B0609020204030204" pitchFamily="49" charset="0"/>
              </a:rPr>
              <a:t>    fil: M x M floating point </a:t>
            </a:r>
            <a:r>
              <a:rPr lang="en-US" sz="1200" dirty="0" err="1">
                <a:solidFill>
                  <a:srgbClr val="C00000"/>
                </a:solidFill>
                <a:latin typeface="Consolas" panose="020B0609020204030204" pitchFamily="49" charset="0"/>
                <a:cs typeface="Consolas" panose="020B0609020204030204" pitchFamily="49" charset="0"/>
              </a:rPr>
              <a:t>numpy</a:t>
            </a:r>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ndarray</a:t>
            </a:r>
            <a:r>
              <a:rPr lang="en-US" sz="1200" dirty="0">
                <a:solidFill>
                  <a:srgbClr val="C00000"/>
                </a:solidFill>
                <a:latin typeface="Consolas" panose="020B0609020204030204" pitchFamily="49" charset="0"/>
                <a:cs typeface="Consolas" panose="020B0609020204030204" pitchFamily="49" charset="0"/>
              </a:rPr>
              <a:t> representing 2D filter</a:t>
            </a:r>
          </a:p>
          <a:p>
            <a:pPr eaLnBrk="1" hangingPunct="1"/>
            <a:r>
              <a:rPr lang="en-US" sz="1200" dirty="0">
                <a:solidFill>
                  <a:srgbClr val="C00000"/>
                </a:solidFill>
                <a:latin typeface="Consolas" panose="020B0609020204030204" pitchFamily="49" charset="0"/>
                <a:cs typeface="Consolas" panose="020B0609020204030204" pitchFamily="49" charset="0"/>
              </a:rPr>
              <a:t>    '''</a:t>
            </a:r>
          </a:p>
          <a:p>
            <a:pPr eaLnBrk="1" hangingPunct="1"/>
            <a:r>
              <a:rPr lang="en-US" sz="1200" dirty="0">
                <a:latin typeface="Consolas" panose="020B0609020204030204" pitchFamily="49" charset="0"/>
                <a:cs typeface="Consolas" panose="020B0609020204030204" pitchFamily="49" charset="0"/>
              </a:rPr>
              <a:t>    H, W = </a:t>
            </a:r>
            <a:r>
              <a:rPr lang="en-US" sz="1200" dirty="0" err="1">
                <a:latin typeface="Consolas" panose="020B0609020204030204" pitchFamily="49" charset="0"/>
                <a:cs typeface="Consolas" panose="020B0609020204030204" pitchFamily="49" charset="0"/>
              </a:rPr>
              <a:t>im.shape</a:t>
            </a:r>
            <a:endParaRPr lang="en-US" sz="1200" dirty="0">
              <a:latin typeface="Consolas" panose="020B0609020204030204" pitchFamily="49" charset="0"/>
              <a:cs typeface="Consolas" panose="020B0609020204030204" pitchFamily="49" charset="0"/>
            </a:endParaRP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hs</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fil.shape</a:t>
            </a:r>
            <a:r>
              <a:rPr lang="en-US" sz="1200" dirty="0">
                <a:latin typeface="Consolas" panose="020B0609020204030204" pitchFamily="49" charset="0"/>
                <a:cs typeface="Consolas" panose="020B0609020204030204" pitchFamily="49" charset="0"/>
              </a:rPr>
              <a:t>[</a:t>
            </a:r>
            <a:r>
              <a:rPr lang="en-US" sz="1200" dirty="0">
                <a:solidFill>
                  <a:srgbClr val="00B227"/>
                </a:solidFill>
                <a:latin typeface="Consolas" panose="020B0609020204030204" pitchFamily="49" charset="0"/>
                <a:cs typeface="Consolas" panose="020B0609020204030204" pitchFamily="49" charset="0"/>
              </a:rPr>
              <a:t>0</a:t>
            </a:r>
            <a:r>
              <a:rPr lang="en-US" sz="1200" dirty="0">
                <a:latin typeface="Consolas" panose="020B0609020204030204" pitchFamily="49" charset="0"/>
                <a:cs typeface="Consolas" panose="020B0609020204030204" pitchFamily="49" charset="0"/>
              </a:rPr>
              <a:t>] // </a:t>
            </a:r>
            <a:r>
              <a:rPr lang="en-US" sz="1200" dirty="0">
                <a:solidFill>
                  <a:srgbClr val="00B227"/>
                </a:solidFill>
                <a:latin typeface="Consolas" panose="020B0609020204030204" pitchFamily="49" charset="0"/>
                <a:cs typeface="Consolas" panose="020B0609020204030204" pitchFamily="49" charset="0"/>
              </a:rPr>
              <a:t>2</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half of filter size</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 </a:t>
            </a:r>
            <a:r>
              <a:rPr lang="en-US" sz="1200" dirty="0">
                <a:solidFill>
                  <a:srgbClr val="00B227"/>
                </a:solidFill>
                <a:latin typeface="Consolas" panose="020B0609020204030204" pitchFamily="49" charset="0"/>
                <a:cs typeface="Consolas" panose="020B0609020204030204" pitchFamily="49" charset="0"/>
              </a:rPr>
              <a:t>1024        </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should be order of 2 (for speed) and include padding</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im_fft</a:t>
            </a:r>
            <a:r>
              <a:rPr lang="en-US" sz="1200" dirty="0">
                <a:latin typeface="Consolas" panose="020B0609020204030204" pitchFamily="49" charset="0"/>
                <a:cs typeface="Consolas" panose="020B0609020204030204" pitchFamily="49" charset="0"/>
              </a:rPr>
              <a:t> = np.fft.fft2(</a:t>
            </a:r>
            <a:r>
              <a:rPr lang="en-US" sz="1200" dirty="0" err="1">
                <a:latin typeface="Consolas" panose="020B0609020204030204" pitchFamily="49" charset="0"/>
                <a:cs typeface="Consolas" panose="020B0609020204030204" pitchFamily="49" charset="0"/>
              </a:rPr>
              <a:t>im</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1) </a:t>
            </a:r>
            <a:r>
              <a:rPr lang="en-US" sz="1200" dirty="0" err="1">
                <a:solidFill>
                  <a:schemeClr val="accent5">
                    <a:lumMod val="75000"/>
                  </a:schemeClr>
                </a:solidFill>
                <a:latin typeface="Consolas" panose="020B0609020204030204" pitchFamily="49" charset="0"/>
                <a:cs typeface="Consolas" panose="020B0609020204030204" pitchFamily="49" charset="0"/>
              </a:rPr>
              <a:t>fft</a:t>
            </a:r>
            <a:r>
              <a:rPr lang="en-US" sz="1200" dirty="0">
                <a:solidFill>
                  <a:schemeClr val="accent5">
                    <a:lumMod val="75000"/>
                  </a:schemeClr>
                </a:solidFill>
                <a:latin typeface="Consolas" panose="020B0609020204030204" pitchFamily="49" charset="0"/>
                <a:cs typeface="Consolas" panose="020B0609020204030204" pitchFamily="49" charset="0"/>
              </a:rPr>
              <a:t> </a:t>
            </a:r>
            <a:r>
              <a:rPr lang="en-US" sz="1200" dirty="0" err="1">
                <a:solidFill>
                  <a:schemeClr val="accent5">
                    <a:lumMod val="75000"/>
                  </a:schemeClr>
                </a:solidFill>
                <a:latin typeface="Consolas" panose="020B0609020204030204" pitchFamily="49" charset="0"/>
                <a:cs typeface="Consolas" panose="020B0609020204030204" pitchFamily="49" charset="0"/>
              </a:rPr>
              <a:t>im</a:t>
            </a:r>
            <a:r>
              <a:rPr lang="en-US" sz="1200" dirty="0">
                <a:solidFill>
                  <a:schemeClr val="accent5">
                    <a:lumMod val="75000"/>
                  </a:schemeClr>
                </a:solidFill>
                <a:latin typeface="Consolas" panose="020B0609020204030204" pitchFamily="49" charset="0"/>
                <a:cs typeface="Consolas" panose="020B0609020204030204" pitchFamily="49" charset="0"/>
              </a:rPr>
              <a:t> with padding</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fil_fft</a:t>
            </a:r>
            <a:r>
              <a:rPr lang="en-US" sz="1200" dirty="0">
                <a:latin typeface="Consolas" panose="020B0609020204030204" pitchFamily="49" charset="0"/>
                <a:cs typeface="Consolas" panose="020B0609020204030204" pitchFamily="49" charset="0"/>
              </a:rPr>
              <a:t> = np.fft.fft2(fil,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2) </a:t>
            </a:r>
            <a:r>
              <a:rPr lang="en-US" sz="1200" dirty="0" err="1">
                <a:solidFill>
                  <a:schemeClr val="accent5">
                    <a:lumMod val="75000"/>
                  </a:schemeClr>
                </a:solidFill>
                <a:latin typeface="Consolas" panose="020B0609020204030204" pitchFamily="49" charset="0"/>
                <a:cs typeface="Consolas" panose="020B0609020204030204" pitchFamily="49" charset="0"/>
              </a:rPr>
              <a:t>fft</a:t>
            </a:r>
            <a:r>
              <a:rPr lang="en-US" sz="1200" dirty="0">
                <a:solidFill>
                  <a:schemeClr val="accent5">
                    <a:lumMod val="75000"/>
                  </a:schemeClr>
                </a:solidFill>
                <a:latin typeface="Consolas" panose="020B0609020204030204" pitchFamily="49" charset="0"/>
                <a:cs typeface="Consolas" panose="020B0609020204030204" pitchFamily="49" charset="0"/>
              </a:rPr>
              <a:t> fil, pad to same size as image</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im_fil_fft</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im_fft</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fil_fft</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3) multiply </a:t>
            </a:r>
            <a:r>
              <a:rPr lang="en-US" sz="1200" dirty="0" err="1">
                <a:solidFill>
                  <a:schemeClr val="accent5">
                    <a:lumMod val="75000"/>
                  </a:schemeClr>
                </a:solidFill>
                <a:latin typeface="Consolas" panose="020B0609020204030204" pitchFamily="49" charset="0"/>
                <a:cs typeface="Consolas" panose="020B0609020204030204" pitchFamily="49" charset="0"/>
              </a:rPr>
              <a:t>fft</a:t>
            </a:r>
            <a:r>
              <a:rPr lang="en-US" sz="1200" dirty="0">
                <a:solidFill>
                  <a:schemeClr val="accent5">
                    <a:lumMod val="75000"/>
                  </a:schemeClr>
                </a:solidFill>
                <a:latin typeface="Consolas" panose="020B0609020204030204" pitchFamily="49" charset="0"/>
                <a:cs typeface="Consolas" panose="020B0609020204030204" pitchFamily="49" charset="0"/>
              </a:rPr>
              <a:t> images</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 np.fft.ifft2(</a:t>
            </a:r>
            <a:r>
              <a:rPr lang="en-US" sz="1200" dirty="0" err="1">
                <a:latin typeface="Consolas" panose="020B0609020204030204" pitchFamily="49" charset="0"/>
                <a:cs typeface="Consolas" panose="020B0609020204030204" pitchFamily="49" charset="0"/>
              </a:rPr>
              <a:t>im_fil_fft</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4) inverse fft2</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hs:hs</a:t>
            </a:r>
            <a:r>
              <a:rPr lang="en-US" sz="1200" dirty="0">
                <a:latin typeface="Consolas" panose="020B0609020204030204" pitchFamily="49" charset="0"/>
                <a:cs typeface="Consolas" panose="020B0609020204030204" pitchFamily="49" charset="0"/>
              </a:rPr>
              <a:t> + H, </a:t>
            </a:r>
            <a:r>
              <a:rPr lang="en-US" sz="1200" dirty="0" err="1">
                <a:latin typeface="Consolas" panose="020B0609020204030204" pitchFamily="49" charset="0"/>
                <a:cs typeface="Consolas" panose="020B0609020204030204" pitchFamily="49" charset="0"/>
              </a:rPr>
              <a:t>hs:hs</a:t>
            </a:r>
            <a:r>
              <a:rPr lang="en-US" sz="1200" dirty="0">
                <a:latin typeface="Consolas" panose="020B0609020204030204" pitchFamily="49" charset="0"/>
                <a:cs typeface="Consolas" panose="020B0609020204030204" pitchFamily="49" charset="0"/>
              </a:rPr>
              <a:t> + W]          </a:t>
            </a:r>
            <a:r>
              <a:rPr lang="en-US" sz="1200" dirty="0">
                <a:solidFill>
                  <a:schemeClr val="accent5">
                    <a:lumMod val="75000"/>
                  </a:schemeClr>
                </a:solidFill>
                <a:latin typeface="Consolas" panose="020B0609020204030204" pitchFamily="49" charset="0"/>
                <a:cs typeface="Consolas" panose="020B0609020204030204" pitchFamily="49" charset="0"/>
              </a:rPr>
              <a:t># 5) remove padding</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np.real</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6) extract out real part</a:t>
            </a:r>
          </a:p>
          <a:p>
            <a:pPr eaLnBrk="1" hangingPunct="1"/>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return</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endParaRPr lang="en-US" sz="1200" b="1" dirty="0">
              <a:latin typeface="Consolas" panose="020B0609020204030204" pitchFamily="49" charset="0"/>
              <a:cs typeface="Consolas" panose="020B0609020204030204" pitchFamily="49"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FFT in Python</a:t>
            </a:r>
          </a:p>
        </p:txBody>
      </p:sp>
      <p:sp>
        <p:nvSpPr>
          <p:cNvPr id="8" name="Content Placeholder 2">
            <a:extLst>
              <a:ext uri="{FF2B5EF4-FFF2-40B4-BE49-F238E27FC236}">
                <a16:creationId xmlns:a16="http://schemas.microsoft.com/office/drawing/2014/main" id="{F25587F8-F7EC-FA45-AF53-FADE17F39481}"/>
              </a:ext>
            </a:extLst>
          </p:cNvPr>
          <p:cNvSpPr>
            <a:spLocks noGrp="1"/>
          </p:cNvSpPr>
          <p:nvPr>
            <p:ph idx="1"/>
          </p:nvPr>
        </p:nvSpPr>
        <p:spPr>
          <a:xfrm>
            <a:off x="457200" y="1176882"/>
            <a:ext cx="8229600" cy="454750"/>
          </a:xfrm>
        </p:spPr>
        <p:txBody>
          <a:bodyPr>
            <a:noAutofit/>
          </a:bodyPr>
          <a:lstStyle/>
          <a:p>
            <a:r>
              <a:rPr lang="en-US" sz="2400" dirty="0">
                <a:latin typeface="Arial" panose="020B0604020202020204" pitchFamily="34" charset="0"/>
                <a:cs typeface="Arial" panose="020B0604020202020204" pitchFamily="34" charset="0"/>
              </a:rPr>
              <a:t>Displaying with </a:t>
            </a:r>
            <a:r>
              <a:rPr lang="en-US" sz="2400" dirty="0" err="1">
                <a:latin typeface="Arial" panose="020B0604020202020204" pitchFamily="34" charset="0"/>
                <a:cs typeface="Arial" panose="020B0604020202020204" pitchFamily="34" charset="0"/>
              </a:rPr>
              <a:t>fft</a:t>
            </a:r>
            <a:endParaRPr lang="en-US" sz="2400" dirty="0">
              <a:latin typeface="Arial" panose="020B0604020202020204" pitchFamily="34" charset="0"/>
              <a:cs typeface="Arial" panose="020B0604020202020204" pitchFamily="34" charset="0"/>
            </a:endParaRPr>
          </a:p>
        </p:txBody>
      </p:sp>
      <p:sp>
        <p:nvSpPr>
          <p:cNvPr id="11" name="TextBox 3">
            <a:extLst>
              <a:ext uri="{FF2B5EF4-FFF2-40B4-BE49-F238E27FC236}">
                <a16:creationId xmlns:a16="http://schemas.microsoft.com/office/drawing/2014/main" id="{E1F21016-3D92-C94E-9E50-D457A213D335}"/>
              </a:ext>
            </a:extLst>
          </p:cNvPr>
          <p:cNvSpPr txBox="1">
            <a:spLocks noChangeArrowheads="1"/>
          </p:cNvSpPr>
          <p:nvPr/>
        </p:nvSpPr>
        <p:spPr bwMode="auto">
          <a:xfrm>
            <a:off x="457200" y="1828800"/>
            <a:ext cx="822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matplotlib.pyplot</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a:t>
            </a:r>
            <a:endParaRPr lang="en-US" sz="1200"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numpy</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np</a:t>
            </a:r>
          </a:p>
          <a:p>
            <a:pPr eaLnBrk="1" hangingPunct="1"/>
            <a:endParaRPr lang="en-US" sz="1200"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def</a:t>
            </a:r>
            <a:r>
              <a:rPr lang="en-US" sz="1200" dirty="0">
                <a:latin typeface="Consolas" panose="020B0609020204030204" pitchFamily="49" charset="0"/>
                <a:cs typeface="Consolas" panose="020B0609020204030204" pitchFamily="49" charset="0"/>
              </a:rPr>
              <a:t> </a:t>
            </a:r>
            <a:r>
              <a:rPr lang="en-US" sz="1200" dirty="0" err="1">
                <a:solidFill>
                  <a:srgbClr val="0000FF"/>
                </a:solidFill>
                <a:latin typeface="Consolas" panose="020B0609020204030204" pitchFamily="49" charset="0"/>
                <a:cs typeface="Consolas" panose="020B0609020204030204" pitchFamily="49" charset="0"/>
              </a:rPr>
              <a:t>display_frequency_image</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frequency_image</a:t>
            </a:r>
            <a:r>
              <a:rPr lang="en-US" sz="1200" dirty="0">
                <a:latin typeface="Consolas" panose="020B0609020204030204" pitchFamily="49" charset="0"/>
                <a:cs typeface="Consolas" panose="020B0609020204030204" pitchFamily="49" charset="0"/>
              </a:rPr>
              <a:t>):</a:t>
            </a:r>
          </a:p>
          <a:p>
            <a:pPr eaLnBrk="1" hangingPunct="1"/>
            <a:r>
              <a:rPr lang="en-US" sz="1200" dirty="0">
                <a:solidFill>
                  <a:srgbClr val="C00000"/>
                </a:solidFill>
                <a:latin typeface="Consolas" panose="020B0609020204030204" pitchFamily="49" charset="0"/>
                <a:cs typeface="Consolas" panose="020B0609020204030204" pitchFamily="49" charset="0"/>
              </a:rPr>
              <a:t>    '''</a:t>
            </a:r>
          </a:p>
          <a:p>
            <a:pPr eaLnBrk="1" hangingPunct="1"/>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frequency_image</a:t>
            </a:r>
            <a:r>
              <a:rPr lang="en-US" sz="1200" dirty="0">
                <a:solidFill>
                  <a:srgbClr val="C00000"/>
                </a:solidFill>
                <a:latin typeface="Consolas" panose="020B0609020204030204" pitchFamily="49" charset="0"/>
                <a:cs typeface="Consolas" panose="020B0609020204030204" pitchFamily="49" charset="0"/>
              </a:rPr>
              <a:t>: H x W floating point </a:t>
            </a:r>
            <a:r>
              <a:rPr lang="en-US" sz="1200" dirty="0" err="1">
                <a:solidFill>
                  <a:srgbClr val="C00000"/>
                </a:solidFill>
                <a:latin typeface="Consolas" panose="020B0609020204030204" pitchFamily="49" charset="0"/>
                <a:cs typeface="Consolas" panose="020B0609020204030204" pitchFamily="49" charset="0"/>
              </a:rPr>
              <a:t>numpy</a:t>
            </a:r>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ndarray</a:t>
            </a:r>
            <a:r>
              <a:rPr lang="en-US" sz="1200" dirty="0">
                <a:solidFill>
                  <a:srgbClr val="C00000"/>
                </a:solidFill>
                <a:latin typeface="Consolas" panose="020B0609020204030204" pitchFamily="49" charset="0"/>
                <a:cs typeface="Consolas" panose="020B0609020204030204" pitchFamily="49" charset="0"/>
              </a:rPr>
              <a:t> representing image after FFT</a:t>
            </a:r>
          </a:p>
          <a:p>
            <a:pPr eaLnBrk="1" hangingPunct="1"/>
            <a:r>
              <a:rPr lang="en-US" sz="1200" dirty="0">
                <a:solidFill>
                  <a:srgbClr val="C00000"/>
                </a:solidFill>
                <a:latin typeface="Consolas" panose="020B0609020204030204" pitchFamily="49" charset="0"/>
                <a:cs typeface="Consolas" panose="020B0609020204030204" pitchFamily="49" charset="0"/>
              </a:rPr>
              <a:t>                     in grayscale</a:t>
            </a:r>
          </a:p>
          <a:p>
            <a:pPr eaLnBrk="1" hangingPunct="1"/>
            <a:r>
              <a:rPr lang="en-US" sz="1200" dirty="0">
                <a:solidFill>
                  <a:srgbClr val="C00000"/>
                </a:solidFill>
                <a:latin typeface="Consolas" panose="020B0609020204030204" pitchFamily="49" charset="0"/>
                <a:cs typeface="Consolas" panose="020B0609020204030204" pitchFamily="49" charset="0"/>
              </a:rPr>
              <a:t>    '''</a:t>
            </a:r>
            <a:endParaRPr lang="en-US" sz="1200" dirty="0">
              <a:latin typeface="Consolas" panose="020B0609020204030204" pitchFamily="49" charset="0"/>
              <a:cs typeface="Consolas" panose="020B0609020204030204" pitchFamily="49" charset="0"/>
            </a:endParaRP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shifted_image</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np.fft.fftshift</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frequency_image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amplitude_image</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np.abs</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shifted_image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log_amplitude_image</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np.log</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amplitude_image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fig = </a:t>
            </a:r>
            <a:r>
              <a:rPr lang="en-US" sz="1200" dirty="0" err="1">
                <a:latin typeface="Consolas" panose="020B0609020204030204" pitchFamily="49" charset="0"/>
                <a:cs typeface="Consolas" panose="020B0609020204030204" pitchFamily="49" charset="0"/>
              </a:rPr>
              <a:t>plt.figure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plt.imshow</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log_amplitude_image</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cmap</a:t>
            </a:r>
            <a:r>
              <a:rPr lang="en-US" sz="1200" dirty="0">
                <a:latin typeface="Consolas" panose="020B0609020204030204" pitchFamily="49" charset="0"/>
                <a:cs typeface="Consolas" panose="020B0609020204030204" pitchFamily="49" charset="0"/>
              </a:rPr>
              <a:t>=</a:t>
            </a:r>
            <a:r>
              <a:rPr lang="en-US" sz="1200" dirty="0">
                <a:solidFill>
                  <a:srgbClr val="C00000"/>
                </a:solidFill>
                <a:latin typeface="Consolas" panose="020B0609020204030204" pitchFamily="49" charset="0"/>
                <a:cs typeface="Consolas" panose="020B0609020204030204" pitchFamily="49" charset="0"/>
              </a:rPr>
              <a:t>'gray'</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plt.show</a:t>
            </a:r>
            <a:r>
              <a:rPr lang="en-US" sz="120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2569641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Questions</a:t>
            </a:r>
          </a:p>
        </p:txBody>
      </p:sp>
      <p:sp>
        <p:nvSpPr>
          <p:cNvPr id="3" name="Content Placeholder 2"/>
          <p:cNvSpPr>
            <a:spLocks noGrp="1"/>
          </p:cNvSpPr>
          <p:nvPr>
            <p:ph idx="1"/>
          </p:nvPr>
        </p:nvSpPr>
        <p:spPr/>
        <p:txBody>
          <a:bodyPr/>
          <a:lstStyle/>
          <a:p>
            <a:pPr>
              <a:buFont typeface="Arial" charset="0"/>
              <a:buNone/>
            </a:pPr>
            <a:r>
              <a:rPr lang="en-US"/>
              <a:t>	Which has more information, the phase or the magnitude?</a:t>
            </a:r>
          </a:p>
          <a:p>
            <a:pPr>
              <a:buFont typeface="Arial" charset="0"/>
              <a:buNone/>
            </a:pPr>
            <a:endParaRPr lang="en-US"/>
          </a:p>
          <a:p>
            <a:pPr>
              <a:buFont typeface="Arial" charset="0"/>
              <a:buNone/>
            </a:pPr>
            <a:r>
              <a:rPr lang="en-US"/>
              <a:t>	What happens if you take the phase from one image and combine it with the magnitude from another image?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143000"/>
            <a:ext cx="9601200" cy="5135563"/>
          </a:xfrm>
        </p:spPr>
        <p:txBody>
          <a:bodyPr>
            <a:normAutofit/>
          </a:bodyPr>
          <a:lstStyle/>
          <a:p>
            <a:pPr marL="0" indent="0">
              <a:buNone/>
            </a:pPr>
            <a:r>
              <a:rPr lang="en-US" sz="1200" dirty="0">
                <a:solidFill>
                  <a:schemeClr val="tx2"/>
                </a:solidFill>
                <a:latin typeface="Courier New" panose="02070309020205020404" pitchFamily="49" charset="0"/>
                <a:cs typeface="Courier New" panose="02070309020205020404" pitchFamily="49" charset="0"/>
              </a:rPr>
              <a:t>% (</a:t>
            </a:r>
            <a:r>
              <a:rPr lang="en-US" sz="1200" dirty="0" err="1">
                <a:solidFill>
                  <a:schemeClr val="tx2"/>
                </a:solidFill>
                <a:latin typeface="Courier New" panose="02070309020205020404" pitchFamily="49" charset="0"/>
                <a:cs typeface="Courier New" panose="02070309020205020404" pitchFamily="49" charset="0"/>
              </a:rPr>
              <a:t>Matlab</a:t>
            </a:r>
            <a:r>
              <a:rPr lang="en-US" sz="1200" dirty="0">
                <a:solidFill>
                  <a:schemeClr val="tx2"/>
                </a:solidFill>
                <a:latin typeface="Courier New" panose="02070309020205020404" pitchFamily="49" charset="0"/>
                <a:cs typeface="Courier New" panose="02070309020205020404" pitchFamily="49" charset="0"/>
              </a:rPr>
              <a:t> code)</a:t>
            </a:r>
          </a:p>
          <a:p>
            <a:pPr marL="0" indent="0">
              <a:buNone/>
            </a:pPr>
            <a:r>
              <a:rPr lang="en-US" sz="1200" dirty="0">
                <a:solidFill>
                  <a:schemeClr val="tx2"/>
                </a:solidFill>
                <a:latin typeface="Courier New" panose="02070309020205020404" pitchFamily="49" charset="0"/>
                <a:cs typeface="Courier New" panose="02070309020205020404" pitchFamily="49" charset="0"/>
              </a:rPr>
              <a:t>%% Compute FFT and decompose to magnitude and phase</a:t>
            </a:r>
          </a:p>
          <a:p>
            <a:pPr marL="0" indent="0">
              <a:buNone/>
            </a:pPr>
            <a:r>
              <a:rPr lang="en-US" sz="1200" dirty="0">
                <a:latin typeface="Courier New" panose="02070309020205020404" pitchFamily="49" charset="0"/>
                <a:cs typeface="Courier New" panose="02070309020205020404" pitchFamily="49" charset="0"/>
              </a:rPr>
              <a:t>im1_fft = fft2(im1);</a:t>
            </a:r>
          </a:p>
          <a:p>
            <a:pPr marL="0" indent="0">
              <a:buNone/>
            </a:pPr>
            <a:r>
              <a:rPr lang="en-US" sz="1200" dirty="0">
                <a:latin typeface="Courier New" panose="02070309020205020404" pitchFamily="49" charset="0"/>
                <a:cs typeface="Courier New" panose="02070309020205020404" pitchFamily="49" charset="0"/>
              </a:rPr>
              <a:t>im1_fft_mag = abs(im1_fft); </a:t>
            </a:r>
          </a:p>
          <a:p>
            <a:pPr marL="0" indent="0">
              <a:buNone/>
            </a:pPr>
            <a:r>
              <a:rPr lang="en-US" sz="1200" dirty="0">
                <a:latin typeface="Courier New" panose="02070309020205020404" pitchFamily="49" charset="0"/>
                <a:cs typeface="Courier New" panose="02070309020205020404" pitchFamily="49" charset="0"/>
              </a:rPr>
              <a:t>im1_fft_phase = angle(im1_fft);</a:t>
            </a:r>
          </a:p>
          <a:p>
            <a:pPr marL="0" indent="0">
              <a:buNone/>
            </a:pPr>
            <a:endParaRPr lang="en-US" sz="1200" dirty="0">
              <a:latin typeface="Courier New" panose="02070309020205020404" pitchFamily="49" charset="0"/>
              <a:cs typeface="Courier New" panose="02070309020205020404" pitchFamily="49" charset="0"/>
            </a:endParaRPr>
          </a:p>
          <a:p>
            <a:pPr marL="0" indent="0">
              <a:buNone/>
            </a:pPr>
            <a:r>
              <a:rPr lang="en-US" sz="1200" dirty="0">
                <a:latin typeface="Courier New" panose="02070309020205020404" pitchFamily="49" charset="0"/>
                <a:cs typeface="Courier New" panose="02070309020205020404" pitchFamily="49" charset="0"/>
              </a:rPr>
              <a:t>im2_fft = fft2(im2);</a:t>
            </a:r>
          </a:p>
          <a:p>
            <a:pPr marL="0" indent="0">
              <a:buNone/>
            </a:pPr>
            <a:r>
              <a:rPr lang="en-US" sz="1200" dirty="0">
                <a:latin typeface="Courier New" panose="02070309020205020404" pitchFamily="49" charset="0"/>
                <a:cs typeface="Courier New" panose="02070309020205020404" pitchFamily="49" charset="0"/>
              </a:rPr>
              <a:t>im2_fft_mag = abs(im2_fft); </a:t>
            </a:r>
          </a:p>
          <a:p>
            <a:pPr marL="0" indent="0">
              <a:buNone/>
            </a:pPr>
            <a:r>
              <a:rPr lang="en-US" sz="1200" dirty="0">
                <a:latin typeface="Courier New" panose="02070309020205020404" pitchFamily="49" charset="0"/>
                <a:cs typeface="Courier New" panose="02070309020205020404" pitchFamily="49" charset="0"/>
              </a:rPr>
              <a:t>im2_fft_phase = angle(im2_fft);</a:t>
            </a:r>
          </a:p>
          <a:p>
            <a:pPr marL="0" indent="0">
              <a:buNone/>
            </a:pPr>
            <a:endParaRPr lang="en-US" sz="1200" dirty="0">
              <a:latin typeface="Courier New" panose="02070309020205020404" pitchFamily="49" charset="0"/>
              <a:cs typeface="Courier New" panose="02070309020205020404" pitchFamily="49" charset="0"/>
            </a:endParaRPr>
          </a:p>
          <a:p>
            <a:pPr marL="0" indent="0">
              <a:buNone/>
            </a:pPr>
            <a:r>
              <a:rPr lang="en-US" sz="1200" dirty="0">
                <a:solidFill>
                  <a:schemeClr val="tx2"/>
                </a:solidFill>
                <a:latin typeface="Courier New" panose="02070309020205020404" pitchFamily="49" charset="0"/>
                <a:cs typeface="Courier New" panose="02070309020205020404" pitchFamily="49" charset="0"/>
              </a:rPr>
              <a:t>%% Combine mag and phase from different images and compute inverse FFT</a:t>
            </a:r>
          </a:p>
          <a:p>
            <a:pPr marL="0" indent="0">
              <a:buNone/>
            </a:pPr>
            <a:r>
              <a:rPr lang="en-US" sz="1200" dirty="0">
                <a:latin typeface="Courier New" panose="02070309020205020404" pitchFamily="49" charset="0"/>
                <a:cs typeface="Courier New" panose="02070309020205020404" pitchFamily="49" charset="0"/>
              </a:rPr>
              <a:t>mag1_phase2 = ifft2(im1_fft_mag.*cos(im2_fft_phase)+1i*im1_fft_mag.*sin(im2_fft_phase));</a:t>
            </a:r>
          </a:p>
          <a:p>
            <a:pPr marL="0" indent="0">
              <a:buNone/>
            </a:pPr>
            <a:r>
              <a:rPr lang="en-US" sz="1200" dirty="0">
                <a:latin typeface="Courier New" panose="02070309020205020404" pitchFamily="49" charset="0"/>
                <a:cs typeface="Courier New" panose="02070309020205020404" pitchFamily="49" charset="0"/>
              </a:rPr>
              <a:t>phase1_mag2 =ifft2(im2_fft_mag.*cos(im1_fft_phase)+1i*im2_fft_mag.*sin(im1_fft_phase));</a:t>
            </a:r>
          </a:p>
          <a:p>
            <a:pPr marL="0" indent="0">
              <a:buNone/>
            </a:pPr>
            <a:endParaRPr lang="en-US" sz="2800" dirty="0"/>
          </a:p>
        </p:txBody>
      </p:sp>
    </p:spTree>
    <p:extLst>
      <p:ext uri="{BB962C8B-B14F-4D97-AF65-F5344CB8AC3E}">
        <p14:creationId xmlns:p14="http://schemas.microsoft.com/office/powerpoint/2010/main" val="2523765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256" y="1431105"/>
            <a:ext cx="2914650" cy="3886200"/>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844" y="1431105"/>
            <a:ext cx="2914650" cy="3886200"/>
          </a:xfrm>
          <a:prstGeom prst="rect">
            <a:avLst/>
          </a:prstGeom>
        </p:spPr>
      </p:pic>
      <p:sp>
        <p:nvSpPr>
          <p:cNvPr id="2" name="Title 1"/>
          <p:cNvSpPr>
            <a:spLocks noGrp="1"/>
          </p:cNvSpPr>
          <p:nvPr>
            <p:ph type="title"/>
          </p:nvPr>
        </p:nvSpPr>
        <p:spPr>
          <a:xfrm>
            <a:off x="990600" y="0"/>
            <a:ext cx="8229600" cy="914400"/>
          </a:xfrm>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42299"/>
            <a:ext cx="2312489" cy="30781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678" y="3562760"/>
            <a:ext cx="2286000" cy="3048000"/>
          </a:xfrm>
          <a:prstGeom prst="rect">
            <a:avLst/>
          </a:prstGeom>
        </p:spPr>
      </p:pic>
      <p:sp>
        <p:nvSpPr>
          <p:cNvPr id="9" name="Right Arrow 8"/>
          <p:cNvSpPr/>
          <p:nvPr/>
        </p:nvSpPr>
        <p:spPr>
          <a:xfrm>
            <a:off x="3466191" y="2648360"/>
            <a:ext cx="1105809" cy="24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414713" y="3810000"/>
            <a:ext cx="1105809" cy="24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367863" y="2284165"/>
            <a:ext cx="1210588" cy="369332"/>
          </a:xfrm>
          <a:prstGeom prst="rect">
            <a:avLst/>
          </a:prstGeom>
          <a:noFill/>
        </p:spPr>
        <p:txBody>
          <a:bodyPr wrap="none" rtlCol="0">
            <a:spAutoFit/>
          </a:bodyPr>
          <a:lstStyle/>
          <a:p>
            <a:r>
              <a:rPr lang="en-US" dirty="0"/>
              <a:t>Amplitude</a:t>
            </a:r>
          </a:p>
        </p:txBody>
      </p:sp>
      <p:sp>
        <p:nvSpPr>
          <p:cNvPr id="12" name="TextBox 11"/>
          <p:cNvSpPr txBox="1"/>
          <p:nvPr/>
        </p:nvSpPr>
        <p:spPr>
          <a:xfrm>
            <a:off x="3497706" y="3423863"/>
            <a:ext cx="838691" cy="369332"/>
          </a:xfrm>
          <a:prstGeom prst="rect">
            <a:avLst/>
          </a:prstGeom>
          <a:noFill/>
        </p:spPr>
        <p:txBody>
          <a:bodyPr wrap="none" rtlCol="0">
            <a:spAutoFit/>
          </a:bodyPr>
          <a:lstStyle/>
          <a:p>
            <a:r>
              <a:rPr lang="en-US" dirty="0"/>
              <a:t>Phase</a:t>
            </a:r>
          </a:p>
        </p:txBody>
      </p:sp>
      <p:sp>
        <p:nvSpPr>
          <p:cNvPr id="15" name="Content Placeholder 14"/>
          <p:cNvSpPr>
            <a:spLocks noGrp="1"/>
          </p:cNvSpPr>
          <p:nvPr>
            <p:ph idx="1"/>
          </p:nvPr>
        </p:nvSpPr>
        <p:spPr/>
        <p:txBody>
          <a:bodyPr/>
          <a:lstStyle/>
          <a:p>
            <a:endParaRPr lang="en-US"/>
          </a:p>
        </p:txBody>
      </p:sp>
    </p:spTree>
    <p:extLst>
      <p:ext uri="{BB962C8B-B14F-4D97-AF65-F5344CB8AC3E}">
        <p14:creationId xmlns:p14="http://schemas.microsoft.com/office/powerpoint/2010/main" val="3808392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229600" cy="914400"/>
          </a:xfrm>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42299"/>
            <a:ext cx="2312489" cy="307816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678" y="3562760"/>
            <a:ext cx="2286000" cy="3048000"/>
          </a:xfrm>
          <a:prstGeom prst="rect">
            <a:avLst/>
          </a:prstGeom>
        </p:spPr>
      </p:pic>
      <p:sp>
        <p:nvSpPr>
          <p:cNvPr id="9" name="Right Arrow 8"/>
          <p:cNvSpPr/>
          <p:nvPr/>
        </p:nvSpPr>
        <p:spPr>
          <a:xfrm>
            <a:off x="3466191" y="2648360"/>
            <a:ext cx="1105809" cy="24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414713" y="3810000"/>
            <a:ext cx="1105809" cy="24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348919" y="3503880"/>
            <a:ext cx="1210588" cy="369332"/>
          </a:xfrm>
          <a:prstGeom prst="rect">
            <a:avLst/>
          </a:prstGeom>
          <a:noFill/>
        </p:spPr>
        <p:txBody>
          <a:bodyPr wrap="none" rtlCol="0">
            <a:spAutoFit/>
          </a:bodyPr>
          <a:lstStyle/>
          <a:p>
            <a:r>
              <a:rPr lang="en-US" dirty="0"/>
              <a:t>Amplitude</a:t>
            </a:r>
          </a:p>
        </p:txBody>
      </p:sp>
      <p:sp>
        <p:nvSpPr>
          <p:cNvPr id="12" name="TextBox 11"/>
          <p:cNvSpPr txBox="1"/>
          <p:nvPr/>
        </p:nvSpPr>
        <p:spPr>
          <a:xfrm>
            <a:off x="3534867" y="2279028"/>
            <a:ext cx="838691" cy="369332"/>
          </a:xfrm>
          <a:prstGeom prst="rect">
            <a:avLst/>
          </a:prstGeom>
          <a:noFill/>
        </p:spPr>
        <p:txBody>
          <a:bodyPr wrap="none" rtlCol="0">
            <a:spAutoFit/>
          </a:bodyPr>
          <a:lstStyle/>
          <a:p>
            <a:r>
              <a:rPr lang="en-US" dirty="0"/>
              <a:t>Phase</a:t>
            </a:r>
          </a:p>
        </p:txBody>
      </p:sp>
      <p:pic>
        <p:nvPicPr>
          <p:cNvPr id="1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81550" y="1431105"/>
            <a:ext cx="2914650" cy="3886200"/>
          </a:xfrm>
        </p:spPr>
      </p:pic>
    </p:spTree>
    <p:extLst>
      <p:ext uri="{BB962C8B-B14F-4D97-AF65-F5344CB8AC3E}">
        <p14:creationId xmlns:p14="http://schemas.microsoft.com/office/powerpoint/2010/main" val="277481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r>
              <a:rPr lang="en-US" dirty="0"/>
              <a:t>Today’s class</a:t>
            </a:r>
          </a:p>
        </p:txBody>
      </p:sp>
      <p:sp>
        <p:nvSpPr>
          <p:cNvPr id="11267" name="Content Placeholder 2"/>
          <p:cNvSpPr>
            <a:spLocks noGrp="1"/>
          </p:cNvSpPr>
          <p:nvPr>
            <p:ph idx="1"/>
          </p:nvPr>
        </p:nvSpPr>
        <p:spPr/>
        <p:txBody>
          <a:bodyPr/>
          <a:lstStyle/>
          <a:p>
            <a:endParaRPr lang="en-US" dirty="0"/>
          </a:p>
          <a:p>
            <a:r>
              <a:rPr lang="en-US" dirty="0"/>
              <a:t>Fourier transform and frequency domain</a:t>
            </a:r>
          </a:p>
          <a:p>
            <a:pPr lvl="1"/>
            <a:r>
              <a:rPr lang="en-US" dirty="0"/>
              <a:t>Frequency view of filtering</a:t>
            </a:r>
          </a:p>
          <a:p>
            <a:pPr lvl="1"/>
            <a:r>
              <a:rPr lang="en-US" dirty="0"/>
              <a:t>Another look at hybrid images</a:t>
            </a:r>
          </a:p>
          <a:p>
            <a:pPr lvl="1"/>
            <a:r>
              <a:rPr lang="en-US" dirty="0"/>
              <a:t>Sampling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Image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295400"/>
            <a:ext cx="3886200" cy="5181600"/>
          </a:xfrm>
          <a:prstGeom prst="rect">
            <a:avLst/>
          </a:prstGeom>
        </p:spPr>
      </p:pic>
    </p:spTree>
    <p:extLst>
      <p:ext uri="{BB962C8B-B14F-4D97-AF65-F5344CB8AC3E}">
        <p14:creationId xmlns:p14="http://schemas.microsoft.com/office/powerpoint/2010/main" val="4027325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lstStyle/>
          <a:p>
            <a:pPr marL="0">
              <a:buFont typeface="Arial" charset="0"/>
              <a:buNone/>
              <a:defRPr/>
            </a:pPr>
            <a:r>
              <a:rPr lang="en-US" b="1" dirty="0">
                <a:solidFill>
                  <a:schemeClr val="tx2">
                    <a:lumMod val="75000"/>
                  </a:schemeClr>
                </a:solidFill>
              </a:rPr>
              <a:t>Why does the Gaussian give a nice smooth image, but the square filter give edgy artifacts?</a:t>
            </a:r>
          </a:p>
        </p:txBody>
      </p:sp>
      <p:pic>
        <p:nvPicPr>
          <p:cNvPr id="368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Gaussian</a:t>
            </a:r>
          </a:p>
        </p:txBody>
      </p:sp>
      <p:sp>
        <p:nvSpPr>
          <p:cNvPr id="36872"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Box filter</a:t>
            </a:r>
          </a:p>
        </p:txBody>
      </p:sp>
      <p:sp>
        <p:nvSpPr>
          <p:cNvPr id="36873" name="TextBox 9"/>
          <p:cNvSpPr txBox="1">
            <a:spLocks noChangeArrowheads="1"/>
          </p:cNvSpPr>
          <p:nvPr/>
        </p:nvSpPr>
        <p:spPr bwMode="auto">
          <a:xfrm>
            <a:off x="3352800" y="0"/>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Filtering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D4AA7-513F-DC2E-B2A0-06F8967437EA}"/>
              </a:ext>
            </a:extLst>
          </p:cNvPr>
          <p:cNvSpPr>
            <a:spLocks noGrp="1"/>
          </p:cNvSpPr>
          <p:nvPr>
            <p:ph type="title"/>
          </p:nvPr>
        </p:nvSpPr>
        <p:spPr/>
        <p:txBody>
          <a:bodyPr/>
          <a:lstStyle/>
          <a:p>
            <a:r>
              <a:rPr lang="en-US" dirty="0"/>
              <a:t>Gaussian filter</a:t>
            </a:r>
          </a:p>
        </p:txBody>
      </p:sp>
      <p:sp>
        <p:nvSpPr>
          <p:cNvPr id="3" name="Content Placeholder 2">
            <a:extLst>
              <a:ext uri="{FF2B5EF4-FFF2-40B4-BE49-F238E27FC236}">
                <a16:creationId xmlns:a16="http://schemas.microsoft.com/office/drawing/2014/main" id="{682167E1-9C7D-9683-88EB-3B1BF8BECF04}"/>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50C8F7A6-DB2D-64DF-2538-908212F5971D}"/>
              </a:ext>
            </a:extLst>
          </p:cNvPr>
          <p:cNvPicPr>
            <a:picLocks noChangeAspect="1"/>
          </p:cNvPicPr>
          <p:nvPr/>
        </p:nvPicPr>
        <p:blipFill>
          <a:blip r:embed="rId2"/>
          <a:stretch>
            <a:fillRect/>
          </a:stretch>
        </p:blipFill>
        <p:spPr>
          <a:xfrm>
            <a:off x="466725" y="1033462"/>
            <a:ext cx="8210550" cy="4791075"/>
          </a:xfrm>
          <a:prstGeom prst="rect">
            <a:avLst/>
          </a:prstGeom>
        </p:spPr>
      </p:pic>
    </p:spTree>
    <p:extLst>
      <p:ext uri="{BB962C8B-B14F-4D97-AF65-F5344CB8AC3E}">
        <p14:creationId xmlns:p14="http://schemas.microsoft.com/office/powerpoint/2010/main" val="200106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FEB5D-2375-D0E0-8B78-37AFE8DDF7D4}"/>
              </a:ext>
            </a:extLst>
          </p:cNvPr>
          <p:cNvSpPr>
            <a:spLocks noGrp="1"/>
          </p:cNvSpPr>
          <p:nvPr>
            <p:ph type="title"/>
          </p:nvPr>
        </p:nvSpPr>
        <p:spPr/>
        <p:txBody>
          <a:bodyPr/>
          <a:lstStyle/>
          <a:p>
            <a:r>
              <a:rPr lang="en-US" dirty="0"/>
              <a:t>Box filter</a:t>
            </a:r>
          </a:p>
        </p:txBody>
      </p:sp>
      <p:sp>
        <p:nvSpPr>
          <p:cNvPr id="3" name="Content Placeholder 2">
            <a:extLst>
              <a:ext uri="{FF2B5EF4-FFF2-40B4-BE49-F238E27FC236}">
                <a16:creationId xmlns:a16="http://schemas.microsoft.com/office/drawing/2014/main" id="{F178A610-2A91-6ADC-6EC4-A0D968A10F2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E118CC0A-5E7E-2033-2A36-86B7643DEB03}"/>
              </a:ext>
            </a:extLst>
          </p:cNvPr>
          <p:cNvPicPr>
            <a:picLocks noChangeAspect="1"/>
          </p:cNvPicPr>
          <p:nvPr/>
        </p:nvPicPr>
        <p:blipFill>
          <a:blip r:embed="rId2"/>
          <a:stretch>
            <a:fillRect/>
          </a:stretch>
        </p:blipFill>
        <p:spPr>
          <a:xfrm>
            <a:off x="381000" y="990600"/>
            <a:ext cx="8210550" cy="4800600"/>
          </a:xfrm>
          <a:prstGeom prst="rect">
            <a:avLst/>
          </a:prstGeom>
        </p:spPr>
      </p:pic>
    </p:spTree>
    <p:extLst>
      <p:ext uri="{BB962C8B-B14F-4D97-AF65-F5344CB8AC3E}">
        <p14:creationId xmlns:p14="http://schemas.microsoft.com/office/powerpoint/2010/main" val="590325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b="3999"/>
          <a:stretch>
            <a:fillRect/>
          </a:stretch>
        </p:blipFill>
        <p:spPr bwMode="auto">
          <a:xfrm>
            <a:off x="0" y="2133600"/>
            <a:ext cx="8978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7"/>
          <p:cNvSpPr txBox="1">
            <a:spLocks noChangeArrowheads="1"/>
          </p:cNvSpPr>
          <p:nvPr/>
        </p:nvSpPr>
        <p:spPr bwMode="auto">
          <a:xfrm>
            <a:off x="3495423" y="1524000"/>
            <a:ext cx="22557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t>Gaussian Filter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extLst>
              <a:ext uri="{28A0092B-C50C-407E-A947-70E740481C1C}">
                <a14:useLocalDpi xmlns:a14="http://schemas.microsoft.com/office/drawing/2010/main" val="0"/>
              </a:ext>
            </a:extLst>
          </a:blip>
          <a:srcRect l="4601" t="9814" r="3384" b="5122"/>
          <a:stretch>
            <a:fillRect/>
          </a:stretch>
        </p:blipFill>
        <p:spPr bwMode="auto">
          <a:xfrm>
            <a:off x="228600" y="2133600"/>
            <a:ext cx="86868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7"/>
          <p:cNvSpPr txBox="1">
            <a:spLocks noChangeArrowheads="1"/>
          </p:cNvSpPr>
          <p:nvPr/>
        </p:nvSpPr>
        <p:spPr bwMode="auto">
          <a:xfrm>
            <a:off x="3657600" y="1524000"/>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Box Filter</a:t>
            </a:r>
          </a:p>
        </p:txBody>
      </p:sp>
      <p:sp>
        <p:nvSpPr>
          <p:cNvPr id="38916" name="Content Placeholder 8"/>
          <p:cNvSpPr>
            <a:spLocks noGrp="1"/>
          </p:cNvSpPr>
          <p:nvPr>
            <p:ph idx="1"/>
          </p:nvPr>
        </p:nvSpPr>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0"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39941"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Box 6"/>
          <p:cNvSpPr txBox="1">
            <a:spLocks noChangeArrowheads="1"/>
          </p:cNvSpPr>
          <p:nvPr/>
        </p:nvSpPr>
        <p:spPr bwMode="auto">
          <a:xfrm>
            <a:off x="3352800" y="0"/>
            <a:ext cx="1893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Sampling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8"/>
          <p:cNvSpPr txBox="1">
            <a:spLocks noChangeArrowheads="1"/>
          </p:cNvSpPr>
          <p:nvPr/>
        </p:nvSpPr>
        <p:spPr bwMode="auto">
          <a:xfrm>
            <a:off x="304800" y="5715000"/>
            <a:ext cx="44624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t>Throw away every other row and column to create a </a:t>
            </a:r>
            <a:r>
              <a:rPr lang="en-US"/>
              <a:t>1/2</a:t>
            </a:r>
            <a:r>
              <a:rPr lang="en-US" sz="2000"/>
              <a:t> size image</a:t>
            </a:r>
          </a:p>
          <a:p>
            <a:pPr lvl="1"/>
            <a:endParaRPr lang="en-US" sz="2000" i="1"/>
          </a:p>
        </p:txBody>
      </p:sp>
      <p:pic>
        <p:nvPicPr>
          <p:cNvPr id="4096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676400"/>
            <a:ext cx="4491037"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5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2590800"/>
            <a:ext cx="24447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4"/>
          <p:cNvGrpSpPr>
            <a:grpSpLocks/>
          </p:cNvGrpSpPr>
          <p:nvPr/>
        </p:nvGrpSpPr>
        <p:grpSpPr bwMode="auto">
          <a:xfrm>
            <a:off x="392113" y="1676400"/>
            <a:ext cx="4343400" cy="3581400"/>
            <a:chOff x="48" y="1056"/>
            <a:chExt cx="2736" cy="2256"/>
          </a:xfrm>
        </p:grpSpPr>
        <p:grpSp>
          <p:nvGrpSpPr>
            <p:cNvPr id="40968" name="Group 30"/>
            <p:cNvGrpSpPr>
              <a:grpSpLocks/>
            </p:cNvGrpSpPr>
            <p:nvPr/>
          </p:nvGrpSpPr>
          <p:grpSpPr bwMode="auto">
            <a:xfrm>
              <a:off x="48" y="1056"/>
              <a:ext cx="2736" cy="96"/>
              <a:chOff x="48" y="1056"/>
              <a:chExt cx="2736" cy="96"/>
            </a:xfrm>
          </p:grpSpPr>
          <p:sp>
            <p:nvSpPr>
              <p:cNvPr id="41086" name="Oval 1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7" name="Oval 1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8" name="Oval 1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9" name="Oval 1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0" name="Oval 2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1" name="Oval 2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2" name="Oval 2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3" name="Oval 2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4" name="Oval 2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5" name="Oval 2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6" name="Oval 2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7" name="Oval 2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69" name="Group 31"/>
            <p:cNvGrpSpPr>
              <a:grpSpLocks/>
            </p:cNvGrpSpPr>
            <p:nvPr/>
          </p:nvGrpSpPr>
          <p:grpSpPr bwMode="auto">
            <a:xfrm>
              <a:off x="48" y="1296"/>
              <a:ext cx="2736" cy="96"/>
              <a:chOff x="48" y="1056"/>
              <a:chExt cx="2736" cy="96"/>
            </a:xfrm>
          </p:grpSpPr>
          <p:sp>
            <p:nvSpPr>
              <p:cNvPr id="41074" name="Oval 32"/>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5" name="Oval 33"/>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6" name="Oval 34"/>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7" name="Oval 35"/>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8" name="Oval 36"/>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9" name="Oval 37"/>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0" name="Oval 38"/>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1" name="Oval 39"/>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2" name="Oval 40"/>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3" name="Oval 41"/>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4" name="Oval 42"/>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5" name="Oval 43"/>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0" name="Group 44"/>
            <p:cNvGrpSpPr>
              <a:grpSpLocks/>
            </p:cNvGrpSpPr>
            <p:nvPr/>
          </p:nvGrpSpPr>
          <p:grpSpPr bwMode="auto">
            <a:xfrm>
              <a:off x="48" y="1536"/>
              <a:ext cx="2736" cy="96"/>
              <a:chOff x="48" y="1056"/>
              <a:chExt cx="2736" cy="96"/>
            </a:xfrm>
          </p:grpSpPr>
          <p:sp>
            <p:nvSpPr>
              <p:cNvPr id="41062" name="Oval 45"/>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3" name="Oval 46"/>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4" name="Oval 47"/>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5" name="Oval 48"/>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6" name="Oval 49"/>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7" name="Oval 50"/>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8" name="Oval 51"/>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9" name="Oval 52"/>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0" name="Oval 53"/>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1" name="Oval 54"/>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2" name="Oval 55"/>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3" name="Oval 56"/>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1" name="Group 57"/>
            <p:cNvGrpSpPr>
              <a:grpSpLocks/>
            </p:cNvGrpSpPr>
            <p:nvPr/>
          </p:nvGrpSpPr>
          <p:grpSpPr bwMode="auto">
            <a:xfrm>
              <a:off x="48" y="1776"/>
              <a:ext cx="2736" cy="96"/>
              <a:chOff x="48" y="1056"/>
              <a:chExt cx="2736" cy="96"/>
            </a:xfrm>
          </p:grpSpPr>
          <p:sp>
            <p:nvSpPr>
              <p:cNvPr id="41050" name="Oval 58"/>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1" name="Oval 59"/>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2" name="Oval 60"/>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3" name="Oval 61"/>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4" name="Oval 62"/>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5" name="Oval 63"/>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6" name="Oval 64"/>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7" name="Oval 65"/>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8" name="Oval 66"/>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9" name="Oval 67"/>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0" name="Oval 68"/>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1" name="Oval 6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2" name="Group 70"/>
            <p:cNvGrpSpPr>
              <a:grpSpLocks/>
            </p:cNvGrpSpPr>
            <p:nvPr/>
          </p:nvGrpSpPr>
          <p:grpSpPr bwMode="auto">
            <a:xfrm>
              <a:off x="48" y="2016"/>
              <a:ext cx="2736" cy="96"/>
              <a:chOff x="48" y="1056"/>
              <a:chExt cx="2736" cy="96"/>
            </a:xfrm>
          </p:grpSpPr>
          <p:sp>
            <p:nvSpPr>
              <p:cNvPr id="41038" name="Oval 71"/>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9" name="Oval 72"/>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0" name="Oval 73"/>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1" name="Oval 74"/>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2" name="Oval 75"/>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3" name="Oval 76"/>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4" name="Oval 77"/>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5" name="Oval 78"/>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6" name="Oval 79"/>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7" name="Oval 80"/>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8" name="Oval 81"/>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9" name="Oval 82"/>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3" name="Group 83"/>
            <p:cNvGrpSpPr>
              <a:grpSpLocks/>
            </p:cNvGrpSpPr>
            <p:nvPr/>
          </p:nvGrpSpPr>
          <p:grpSpPr bwMode="auto">
            <a:xfrm>
              <a:off x="48" y="2256"/>
              <a:ext cx="2736" cy="96"/>
              <a:chOff x="48" y="1056"/>
              <a:chExt cx="2736" cy="96"/>
            </a:xfrm>
          </p:grpSpPr>
          <p:sp>
            <p:nvSpPr>
              <p:cNvPr id="41026" name="Oval 84"/>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7" name="Oval 85"/>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8" name="Oval 86"/>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9" name="Oval 87"/>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0" name="Oval 88"/>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1" name="Oval 89"/>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2" name="Oval 90"/>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3" name="Oval 91"/>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4" name="Oval 92"/>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5" name="Oval 93"/>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6" name="Oval 94"/>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7" name="Oval 95"/>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4" name="Group 96"/>
            <p:cNvGrpSpPr>
              <a:grpSpLocks/>
            </p:cNvGrpSpPr>
            <p:nvPr/>
          </p:nvGrpSpPr>
          <p:grpSpPr bwMode="auto">
            <a:xfrm>
              <a:off x="48" y="2496"/>
              <a:ext cx="2736" cy="96"/>
              <a:chOff x="48" y="1056"/>
              <a:chExt cx="2736" cy="96"/>
            </a:xfrm>
          </p:grpSpPr>
          <p:sp>
            <p:nvSpPr>
              <p:cNvPr id="41014" name="Oval 97"/>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5" name="Oval 98"/>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6" name="Oval 99"/>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7" name="Oval 100"/>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8" name="Oval 10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9" name="Oval 10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0" name="Oval 10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1" name="Oval 10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2" name="Oval 10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3" name="Oval 10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4" name="Oval 10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5" name="Oval 108"/>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5" name="Group 109"/>
            <p:cNvGrpSpPr>
              <a:grpSpLocks/>
            </p:cNvGrpSpPr>
            <p:nvPr/>
          </p:nvGrpSpPr>
          <p:grpSpPr bwMode="auto">
            <a:xfrm>
              <a:off x="48" y="2736"/>
              <a:ext cx="2736" cy="96"/>
              <a:chOff x="48" y="1056"/>
              <a:chExt cx="2736" cy="96"/>
            </a:xfrm>
          </p:grpSpPr>
          <p:sp>
            <p:nvSpPr>
              <p:cNvPr id="41002" name="Oval 110"/>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3" name="Oval 111"/>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4" name="Oval 112"/>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5" name="Oval 113"/>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6" name="Oval 114"/>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7" name="Oval 115"/>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8" name="Oval 116"/>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9" name="Oval 117"/>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0" name="Oval 118"/>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1" name="Oval 119"/>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2" name="Oval 120"/>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3" name="Oval 121"/>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6" name="Group 122"/>
            <p:cNvGrpSpPr>
              <a:grpSpLocks/>
            </p:cNvGrpSpPr>
            <p:nvPr/>
          </p:nvGrpSpPr>
          <p:grpSpPr bwMode="auto">
            <a:xfrm>
              <a:off x="48" y="2976"/>
              <a:ext cx="2736" cy="96"/>
              <a:chOff x="48" y="1056"/>
              <a:chExt cx="2736" cy="96"/>
            </a:xfrm>
          </p:grpSpPr>
          <p:sp>
            <p:nvSpPr>
              <p:cNvPr id="40990" name="Oval 123"/>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1" name="Oval 124"/>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2" name="Oval 125"/>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3" name="Oval 126"/>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4" name="Oval 127"/>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5" name="Oval 128"/>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6" name="Oval 129"/>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7" name="Oval 130"/>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8" name="Oval 131"/>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9" name="Oval 132"/>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0" name="Oval 133"/>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1" name="Oval 134"/>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7" name="Group 135"/>
            <p:cNvGrpSpPr>
              <a:grpSpLocks/>
            </p:cNvGrpSpPr>
            <p:nvPr/>
          </p:nvGrpSpPr>
          <p:grpSpPr bwMode="auto">
            <a:xfrm>
              <a:off x="48" y="3216"/>
              <a:ext cx="2736" cy="96"/>
              <a:chOff x="48" y="1056"/>
              <a:chExt cx="2736" cy="96"/>
            </a:xfrm>
          </p:grpSpPr>
          <p:sp>
            <p:nvSpPr>
              <p:cNvPr id="40978" name="Oval 13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79" name="Oval 13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0" name="Oval 13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1" name="Oval 13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2" name="Oval 140"/>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3" name="Oval 141"/>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4" name="Oval 142"/>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5" name="Oval 143"/>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6" name="Oval 144"/>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7" name="Oval 145"/>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8" name="Oval 146"/>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9" name="Oval 147"/>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sp>
        <p:nvSpPr>
          <p:cNvPr id="343215" name="Line 175"/>
          <p:cNvSpPr>
            <a:spLocks noChangeShapeType="1"/>
          </p:cNvSpPr>
          <p:nvPr/>
        </p:nvSpPr>
        <p:spPr bwMode="auto">
          <a:xfrm>
            <a:off x="5181600" y="3733800"/>
            <a:ext cx="533400" cy="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 name="Title 1"/>
          <p:cNvSpPr txBox="1">
            <a:spLocks/>
          </p:cNvSpPr>
          <p:nvPr/>
        </p:nvSpPr>
        <p:spPr>
          <a:xfrm>
            <a:off x="457200" y="0"/>
            <a:ext cx="8229600" cy="914400"/>
          </a:xfrm>
          <a:prstGeom prst="rect">
            <a:avLst/>
          </a:prstGeom>
        </p:spPr>
        <p:txBody>
          <a:bodyPr anchor="ctr"/>
          <a:lstStyle/>
          <a:p>
            <a:pPr eaLnBrk="0" hangingPunct="0">
              <a:defRPr/>
            </a:pPr>
            <a:r>
              <a:rPr lang="en-US" sz="4000" dirty="0" err="1">
                <a:latin typeface="+mj-lt"/>
                <a:ea typeface="+mj-ea"/>
                <a:cs typeface="+mj-cs"/>
              </a:rPr>
              <a:t>Subsampling</a:t>
            </a:r>
            <a:r>
              <a:rPr lang="en-US" sz="4000" dirty="0">
                <a:latin typeface="+mj-lt"/>
                <a:ea typeface="+mj-ea"/>
                <a:cs typeface="+mj-cs"/>
              </a:rPr>
              <a:t> by a factor of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3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2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p:txBody>
          <a:bodyPr/>
          <a:lstStyle/>
          <a:p>
            <a:pPr eaLnBrk="1" hangingPunct="1"/>
            <a:r>
              <a:rPr lang="en-US" sz="2800"/>
              <a:t>1D example (sinewave):</a:t>
            </a:r>
          </a:p>
        </p:txBody>
      </p:sp>
      <p:pic>
        <p:nvPicPr>
          <p:cNvPr id="41987" name="Picture 4" descr="sine-sa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43200"/>
            <a:ext cx="719931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5"/>
          <p:cNvSpPr txBox="1">
            <a:spLocks noChangeArrowheads="1"/>
          </p:cNvSpPr>
          <p:nvPr/>
        </p:nvSpPr>
        <p:spPr bwMode="auto">
          <a:xfrm>
            <a:off x="7391400" y="6477000"/>
            <a:ext cx="16891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S. Marschner</a:t>
            </a:r>
          </a:p>
        </p:txBody>
      </p:sp>
      <p:sp>
        <p:nvSpPr>
          <p:cNvPr id="41989" name="Title 6"/>
          <p:cNvSpPr>
            <a:spLocks noGrp="1"/>
          </p:cNvSpPr>
          <p:nvPr>
            <p:ph type="title"/>
          </p:nvPr>
        </p:nvSpPr>
        <p:spPr/>
        <p:txBody>
          <a:bodyPr/>
          <a:lstStyle/>
          <a:p>
            <a:r>
              <a:rPr lang="en-US"/>
              <a:t>Aliasing problem</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ine-sampl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743200"/>
            <a:ext cx="719931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6"/>
          <p:cNvSpPr txBox="1">
            <a:spLocks noChangeArrowheads="1"/>
          </p:cNvSpPr>
          <p:nvPr/>
        </p:nvSpPr>
        <p:spPr bwMode="auto">
          <a:xfrm>
            <a:off x="7391400" y="6477000"/>
            <a:ext cx="16891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S. Marschner</a:t>
            </a:r>
          </a:p>
        </p:txBody>
      </p:sp>
      <p:sp>
        <p:nvSpPr>
          <p:cNvPr id="43012" name="Rectangle 10"/>
          <p:cNvSpPr>
            <a:spLocks noGrp="1" noChangeArrowheads="1"/>
          </p:cNvSpPr>
          <p:nvPr>
            <p:ph type="body" idx="1"/>
          </p:nvPr>
        </p:nvSpPr>
        <p:spPr/>
        <p:txBody>
          <a:bodyPr/>
          <a:lstStyle/>
          <a:p>
            <a:pPr eaLnBrk="1" hangingPunct="1"/>
            <a:r>
              <a:rPr lang="en-US"/>
              <a:t>1D example (sinewave):</a:t>
            </a:r>
          </a:p>
        </p:txBody>
      </p:sp>
      <p:sp>
        <p:nvSpPr>
          <p:cNvPr id="43013" name="Title 6"/>
          <p:cNvSpPr>
            <a:spLocks noGrp="1"/>
          </p:cNvSpPr>
          <p:nvPr>
            <p:ph type="title"/>
          </p:nvPr>
        </p:nvSpPr>
        <p:spPr/>
        <p:txBody>
          <a:bodyPr/>
          <a:lstStyle/>
          <a:p>
            <a:r>
              <a:rPr lang="en-US"/>
              <a:t>Aliasing problem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135563"/>
          </a:xfrm>
        </p:spPr>
        <p:txBody>
          <a:bodyPr/>
          <a:lstStyle/>
          <a:p>
            <a:pPr marL="0">
              <a:buFont typeface="Arial" charset="0"/>
              <a:buNone/>
              <a:defRPr/>
            </a:pPr>
            <a:r>
              <a:rPr lang="en-US" b="1" dirty="0">
                <a:solidFill>
                  <a:schemeClr val="tx2">
                    <a:lumMod val="75000"/>
                  </a:schemeClr>
                </a:solidFill>
              </a:rPr>
              <a:t>Why does the Gaussian give a nice smooth image, but the square filter give edgy artifacts?</a:t>
            </a:r>
          </a:p>
        </p:txBody>
      </p:sp>
      <p:pic>
        <p:nvPicPr>
          <p:cNvPr id="122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Gaussian</a:t>
            </a:r>
          </a:p>
        </p:txBody>
      </p:sp>
      <p:sp>
        <p:nvSpPr>
          <p:cNvPr id="12296"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Box filter</a:t>
            </a:r>
          </a:p>
        </p:txBody>
      </p:sp>
      <p:pic>
        <p:nvPicPr>
          <p:cNvPr id="6146" name="Picture 2" descr="C:\Users\Hoiem\Documents\Classes\ComputationalPhotography\FA13\lectures\figs\stra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4825" y="-26276"/>
            <a:ext cx="1019175" cy="1019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304800" y="1524000"/>
            <a:ext cx="7772400" cy="4114800"/>
          </a:xfrm>
        </p:spPr>
        <p:txBody>
          <a:bodyPr/>
          <a:lstStyle/>
          <a:p>
            <a:pPr eaLnBrk="1" hangingPunct="1"/>
            <a:r>
              <a:rPr lang="en-US"/>
              <a:t>Sub-sampling may be dangerous….</a:t>
            </a:r>
          </a:p>
          <a:p>
            <a:pPr eaLnBrk="1" hangingPunct="1"/>
            <a:r>
              <a:rPr lang="en-US"/>
              <a:t>Characteristic errors may appear: </a:t>
            </a:r>
          </a:p>
          <a:p>
            <a:pPr lvl="1" eaLnBrk="1" hangingPunct="1"/>
            <a:r>
              <a:rPr lang="en-US"/>
              <a:t>“Wagon wheels rolling the wrong way in movies”</a:t>
            </a:r>
          </a:p>
          <a:p>
            <a:pPr lvl="1" eaLnBrk="1" hangingPunct="1"/>
            <a:r>
              <a:rPr lang="en-US"/>
              <a:t>“Checkerboards disintegrate in ray tracing”</a:t>
            </a:r>
          </a:p>
          <a:p>
            <a:pPr lvl="1" eaLnBrk="1" hangingPunct="1"/>
            <a:r>
              <a:rPr lang="en-US"/>
              <a:t>“Striped shirts look funny on color television”</a:t>
            </a:r>
          </a:p>
          <a:p>
            <a:pPr lvl="1" eaLnBrk="1" hangingPunct="1"/>
            <a:endParaRPr lang="en-US"/>
          </a:p>
        </p:txBody>
      </p:sp>
      <p:sp>
        <p:nvSpPr>
          <p:cNvPr id="44035" name="Text Box 4"/>
          <p:cNvSpPr txBox="1">
            <a:spLocks noChangeArrowheads="1"/>
          </p:cNvSpPr>
          <p:nvPr/>
        </p:nvSpPr>
        <p:spPr bwMode="auto">
          <a:xfrm>
            <a:off x="7454900" y="6583363"/>
            <a:ext cx="1689100"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D. Forsyth</a:t>
            </a:r>
          </a:p>
        </p:txBody>
      </p:sp>
      <p:sp>
        <p:nvSpPr>
          <p:cNvPr id="44036" name="Title 6"/>
          <p:cNvSpPr>
            <a:spLocks noGrp="1"/>
          </p:cNvSpPr>
          <p:nvPr>
            <p:ph type="title"/>
          </p:nvPr>
        </p:nvSpPr>
        <p:spPr/>
        <p:txBody>
          <a:bodyPr/>
          <a:lstStyle/>
          <a:p>
            <a:r>
              <a:rPr lang="en-US"/>
              <a:t>Aliasing problem</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Aliasing in video</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l="8000" t="18286" r="9714" b="14667"/>
          <a:stretch>
            <a:fillRect/>
          </a:stretch>
        </p:blipFill>
        <p:spPr bwMode="auto">
          <a:xfrm>
            <a:off x="457200" y="11430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4"/>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p:cNvSpPr txBox="1">
            <a:spLocks noChangeArrowheads="1"/>
          </p:cNvSpPr>
          <p:nvPr/>
        </p:nvSpPr>
        <p:spPr bwMode="auto">
          <a:xfrm>
            <a:off x="7543800" y="6583363"/>
            <a:ext cx="12938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A. Efros</a:t>
            </a:r>
          </a:p>
        </p:txBody>
      </p:sp>
      <p:sp>
        <p:nvSpPr>
          <p:cNvPr id="46084" name="Title 1"/>
          <p:cNvSpPr>
            <a:spLocks noGrp="1"/>
          </p:cNvSpPr>
          <p:nvPr>
            <p:ph type="title"/>
          </p:nvPr>
        </p:nvSpPr>
        <p:spPr/>
        <p:txBody>
          <a:bodyPr/>
          <a:lstStyle/>
          <a:p>
            <a:r>
              <a:rPr lang="en-US"/>
              <a:t>Aliasing in graphics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457200" y="0"/>
            <a:ext cx="7772400" cy="1143000"/>
          </a:xfrm>
        </p:spPr>
        <p:txBody>
          <a:bodyPr/>
          <a:lstStyle/>
          <a:p>
            <a:pPr eaLnBrk="1" hangingPunct="1"/>
            <a:r>
              <a:rPr lang="en-US" sz="4000"/>
              <a:t>Sampling and aliasing</a:t>
            </a:r>
          </a:p>
        </p:txBody>
      </p:sp>
      <p:sp>
        <p:nvSpPr>
          <p:cNvPr id="47107" name="Text Box 12"/>
          <p:cNvSpPr txBox="1">
            <a:spLocks noChangeArrowheads="1"/>
          </p:cNvSpPr>
          <p:nvPr/>
        </p:nvSpPr>
        <p:spPr bwMode="auto">
          <a:xfrm>
            <a:off x="381000" y="4800600"/>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t> </a:t>
            </a:r>
          </a:p>
        </p:txBody>
      </p:sp>
      <p:pic>
        <p:nvPicPr>
          <p:cNvPr id="47108" name="Picture 14"/>
          <p:cNvPicPr>
            <a:picLocks noChangeAspect="1" noChangeArrowheads="1"/>
          </p:cNvPicPr>
          <p:nvPr/>
        </p:nvPicPr>
        <p:blipFill>
          <a:blip r:embed="rId2">
            <a:extLst>
              <a:ext uri="{28A0092B-C50C-407E-A947-70E740481C1C}">
                <a14:useLocalDpi xmlns:a14="http://schemas.microsoft.com/office/drawing/2010/main" val="0"/>
              </a:ext>
            </a:extLst>
          </a:blip>
          <a:srcRect b="47307"/>
          <a:stretch>
            <a:fillRect/>
          </a:stretch>
        </p:blipFill>
        <p:spPr bwMode="auto">
          <a:xfrm>
            <a:off x="0" y="2043113"/>
            <a:ext cx="89154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auto">
          <a:xfrm>
            <a:off x="457200" y="0"/>
            <a:ext cx="8229600" cy="914400"/>
          </a:xfrm>
          <a:prstGeom prst="rect">
            <a:avLst/>
          </a:prstGeom>
          <a:noFill/>
          <a:ln w="9525">
            <a:noFill/>
            <a:miter lim="800000"/>
            <a:headEnd/>
            <a:tailEnd/>
          </a:ln>
        </p:spPr>
        <p:txBody>
          <a:bodyPr anchor="ctr">
            <a:normAutofit/>
          </a:bodyPr>
          <a:lstStyle/>
          <a:p>
            <a:pPr eaLnBrk="0" hangingPunct="0">
              <a:defRPr/>
            </a:pPr>
            <a:endParaRPr lang="en-US" sz="4000" dirty="0">
              <a:latin typeface="+mj-lt"/>
              <a:ea typeface="+mj-ea"/>
              <a:cs typeface="+mj-cs"/>
            </a:endParaRPr>
          </a:p>
        </p:txBody>
      </p:sp>
      <p:sp>
        <p:nvSpPr>
          <p:cNvPr id="48131" name="Rectangle 3"/>
          <p:cNvSpPr>
            <a:spLocks noGrp="1" noChangeArrowheads="1"/>
          </p:cNvSpPr>
          <p:nvPr>
            <p:ph type="body" idx="1"/>
          </p:nvPr>
        </p:nvSpPr>
        <p:spPr>
          <a:xfrm>
            <a:off x="685800" y="1066800"/>
            <a:ext cx="7772400" cy="4114800"/>
          </a:xfrm>
        </p:spPr>
        <p:txBody>
          <a:bodyPr/>
          <a:lstStyle/>
          <a:p>
            <a:pPr eaLnBrk="1" hangingPunct="1"/>
            <a:r>
              <a:rPr lang="en-US" sz="2800"/>
              <a:t>When sampling a signal at discrete intervals, the sampling frequency must be </a:t>
            </a:r>
            <a:r>
              <a:rPr lang="en-US" sz="2800">
                <a:sym typeface="Symbol" pitchFamily="18" charset="2"/>
              </a:rPr>
              <a:t></a:t>
            </a:r>
            <a:r>
              <a:rPr lang="en-US" sz="2800"/>
              <a:t> 2 </a:t>
            </a:r>
            <a:r>
              <a:rPr lang="en-US" sz="2800">
                <a:sym typeface="Symbol" pitchFamily="18" charset="2"/>
              </a:rPr>
              <a:t> f</a:t>
            </a:r>
            <a:r>
              <a:rPr lang="en-US" sz="2800" baseline="-25000">
                <a:sym typeface="Symbol" pitchFamily="18" charset="2"/>
              </a:rPr>
              <a:t>max</a:t>
            </a:r>
            <a:endParaRPr lang="en-US" sz="2800">
              <a:sym typeface="Symbol" pitchFamily="18" charset="2"/>
            </a:endParaRPr>
          </a:p>
          <a:p>
            <a:pPr eaLnBrk="1" hangingPunct="1"/>
            <a:r>
              <a:rPr lang="en-US" sz="2800">
                <a:sym typeface="Symbol" pitchFamily="18" charset="2"/>
              </a:rPr>
              <a:t>f</a:t>
            </a:r>
            <a:r>
              <a:rPr lang="en-US" sz="2800" baseline="-25000"/>
              <a:t>max</a:t>
            </a:r>
            <a:r>
              <a:rPr lang="en-US" sz="2800"/>
              <a:t> = max frequency of the input signal</a:t>
            </a:r>
          </a:p>
          <a:p>
            <a:pPr eaLnBrk="1" hangingPunct="1"/>
            <a:r>
              <a:rPr lang="en-US" sz="2800"/>
              <a:t>This will allows to reconstruct the original perfectly from the sampled version</a:t>
            </a:r>
          </a:p>
        </p:txBody>
      </p:sp>
      <p:pic>
        <p:nvPicPr>
          <p:cNvPr id="48132" name="Picture 5" descr="sine-sa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657600"/>
            <a:ext cx="6096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descr="sine-sampl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180013"/>
            <a:ext cx="5913438"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7"/>
          <p:cNvSpPr txBox="1">
            <a:spLocks noChangeArrowheads="1"/>
          </p:cNvSpPr>
          <p:nvPr/>
        </p:nvSpPr>
        <p:spPr bwMode="auto">
          <a:xfrm>
            <a:off x="7604125" y="453390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good</a:t>
            </a:r>
          </a:p>
        </p:txBody>
      </p:sp>
      <p:sp>
        <p:nvSpPr>
          <p:cNvPr id="48135" name="Text Box 8"/>
          <p:cNvSpPr txBox="1">
            <a:spLocks noChangeArrowheads="1"/>
          </p:cNvSpPr>
          <p:nvPr/>
        </p:nvSpPr>
        <p:spPr bwMode="auto">
          <a:xfrm>
            <a:off x="7620000" y="6034088"/>
            <a:ext cx="58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bad</a:t>
            </a:r>
          </a:p>
        </p:txBody>
      </p:sp>
      <p:sp>
        <p:nvSpPr>
          <p:cNvPr id="48136" name="Oval 7"/>
          <p:cNvSpPr>
            <a:spLocks noChangeArrowheads="1"/>
          </p:cNvSpPr>
          <p:nvPr/>
        </p:nvSpPr>
        <p:spPr bwMode="auto">
          <a:xfrm>
            <a:off x="15240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7" name="Oval 8"/>
          <p:cNvSpPr>
            <a:spLocks noChangeArrowheads="1"/>
          </p:cNvSpPr>
          <p:nvPr/>
        </p:nvSpPr>
        <p:spPr bwMode="auto">
          <a:xfrm>
            <a:off x="17526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8" name="Oval 9"/>
          <p:cNvSpPr>
            <a:spLocks noChangeArrowheads="1"/>
          </p:cNvSpPr>
          <p:nvPr/>
        </p:nvSpPr>
        <p:spPr bwMode="auto">
          <a:xfrm>
            <a:off x="1905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9" name="Oval 10"/>
          <p:cNvSpPr>
            <a:spLocks noChangeArrowheads="1"/>
          </p:cNvSpPr>
          <p:nvPr/>
        </p:nvSpPr>
        <p:spPr bwMode="auto">
          <a:xfrm>
            <a:off x="2286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40" name="Oval 11"/>
          <p:cNvSpPr>
            <a:spLocks noChangeArrowheads="1"/>
          </p:cNvSpPr>
          <p:nvPr/>
        </p:nvSpPr>
        <p:spPr bwMode="auto">
          <a:xfrm>
            <a:off x="23622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1" name="Oval 12"/>
          <p:cNvSpPr>
            <a:spLocks noChangeArrowheads="1"/>
          </p:cNvSpPr>
          <p:nvPr/>
        </p:nvSpPr>
        <p:spPr bwMode="auto">
          <a:xfrm>
            <a:off x="25908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2" name="Oval 13"/>
          <p:cNvSpPr>
            <a:spLocks noChangeArrowheads="1"/>
          </p:cNvSpPr>
          <p:nvPr/>
        </p:nvSpPr>
        <p:spPr bwMode="auto">
          <a:xfrm>
            <a:off x="27432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3" name="Oval 14"/>
          <p:cNvSpPr>
            <a:spLocks noChangeArrowheads="1"/>
          </p:cNvSpPr>
          <p:nvPr/>
        </p:nvSpPr>
        <p:spPr bwMode="auto">
          <a:xfrm>
            <a:off x="28956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4" name="Oval 15"/>
          <p:cNvSpPr>
            <a:spLocks noChangeArrowheads="1"/>
          </p:cNvSpPr>
          <p:nvPr/>
        </p:nvSpPr>
        <p:spPr bwMode="auto">
          <a:xfrm>
            <a:off x="20574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5" name="Oval 16"/>
          <p:cNvSpPr>
            <a:spLocks noChangeArrowheads="1"/>
          </p:cNvSpPr>
          <p:nvPr/>
        </p:nvSpPr>
        <p:spPr bwMode="auto">
          <a:xfrm>
            <a:off x="31242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6" name="Oval 17"/>
          <p:cNvSpPr>
            <a:spLocks noChangeArrowheads="1"/>
          </p:cNvSpPr>
          <p:nvPr/>
        </p:nvSpPr>
        <p:spPr bwMode="auto">
          <a:xfrm>
            <a:off x="35814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7" name="Oval 18"/>
          <p:cNvSpPr>
            <a:spLocks noChangeArrowheads="1"/>
          </p:cNvSpPr>
          <p:nvPr/>
        </p:nvSpPr>
        <p:spPr bwMode="auto">
          <a:xfrm>
            <a:off x="38100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8" name="Oval 19"/>
          <p:cNvSpPr>
            <a:spLocks noChangeArrowheads="1"/>
          </p:cNvSpPr>
          <p:nvPr/>
        </p:nvSpPr>
        <p:spPr bwMode="auto">
          <a:xfrm>
            <a:off x="39624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9" name="Oval 20"/>
          <p:cNvSpPr>
            <a:spLocks noChangeArrowheads="1"/>
          </p:cNvSpPr>
          <p:nvPr/>
        </p:nvSpPr>
        <p:spPr bwMode="auto">
          <a:xfrm>
            <a:off x="42672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50" name="Oval 21"/>
          <p:cNvSpPr>
            <a:spLocks noChangeArrowheads="1"/>
          </p:cNvSpPr>
          <p:nvPr/>
        </p:nvSpPr>
        <p:spPr bwMode="auto">
          <a:xfrm>
            <a:off x="44196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1" name="Oval 22"/>
          <p:cNvSpPr>
            <a:spLocks noChangeArrowheads="1"/>
          </p:cNvSpPr>
          <p:nvPr/>
        </p:nvSpPr>
        <p:spPr bwMode="auto">
          <a:xfrm>
            <a:off x="45720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2" name="Oval 23"/>
          <p:cNvSpPr>
            <a:spLocks noChangeArrowheads="1"/>
          </p:cNvSpPr>
          <p:nvPr/>
        </p:nvSpPr>
        <p:spPr bwMode="auto">
          <a:xfrm>
            <a:off x="48006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3" name="Oval 24"/>
          <p:cNvSpPr>
            <a:spLocks noChangeArrowheads="1"/>
          </p:cNvSpPr>
          <p:nvPr/>
        </p:nvSpPr>
        <p:spPr bwMode="auto">
          <a:xfrm>
            <a:off x="4953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4" name="Oval 25"/>
          <p:cNvSpPr>
            <a:spLocks noChangeArrowheads="1"/>
          </p:cNvSpPr>
          <p:nvPr/>
        </p:nvSpPr>
        <p:spPr bwMode="auto">
          <a:xfrm>
            <a:off x="4038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5" name="Oval 26"/>
          <p:cNvSpPr>
            <a:spLocks noChangeArrowheads="1"/>
          </p:cNvSpPr>
          <p:nvPr/>
        </p:nvSpPr>
        <p:spPr bwMode="auto">
          <a:xfrm>
            <a:off x="5181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6" name="Oval 27"/>
          <p:cNvSpPr>
            <a:spLocks noChangeArrowheads="1"/>
          </p:cNvSpPr>
          <p:nvPr/>
        </p:nvSpPr>
        <p:spPr bwMode="auto">
          <a:xfrm>
            <a:off x="55626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7" name="Oval 28"/>
          <p:cNvSpPr>
            <a:spLocks noChangeArrowheads="1"/>
          </p:cNvSpPr>
          <p:nvPr/>
        </p:nvSpPr>
        <p:spPr bwMode="auto">
          <a:xfrm>
            <a:off x="57912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8" name="Oval 29"/>
          <p:cNvSpPr>
            <a:spLocks noChangeArrowheads="1"/>
          </p:cNvSpPr>
          <p:nvPr/>
        </p:nvSpPr>
        <p:spPr bwMode="auto">
          <a:xfrm>
            <a:off x="59436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9" name="Oval 30"/>
          <p:cNvSpPr>
            <a:spLocks noChangeArrowheads="1"/>
          </p:cNvSpPr>
          <p:nvPr/>
        </p:nvSpPr>
        <p:spPr bwMode="auto">
          <a:xfrm>
            <a:off x="62484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60" name="Oval 31"/>
          <p:cNvSpPr>
            <a:spLocks noChangeArrowheads="1"/>
          </p:cNvSpPr>
          <p:nvPr/>
        </p:nvSpPr>
        <p:spPr bwMode="auto">
          <a:xfrm>
            <a:off x="64008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1" name="Oval 32"/>
          <p:cNvSpPr>
            <a:spLocks noChangeArrowheads="1"/>
          </p:cNvSpPr>
          <p:nvPr/>
        </p:nvSpPr>
        <p:spPr bwMode="auto">
          <a:xfrm>
            <a:off x="65532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2" name="Oval 33"/>
          <p:cNvSpPr>
            <a:spLocks noChangeArrowheads="1"/>
          </p:cNvSpPr>
          <p:nvPr/>
        </p:nvSpPr>
        <p:spPr bwMode="auto">
          <a:xfrm>
            <a:off x="67818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3" name="Oval 34"/>
          <p:cNvSpPr>
            <a:spLocks noChangeArrowheads="1"/>
          </p:cNvSpPr>
          <p:nvPr/>
        </p:nvSpPr>
        <p:spPr bwMode="auto">
          <a:xfrm>
            <a:off x="69342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4" name="Oval 35"/>
          <p:cNvSpPr>
            <a:spLocks noChangeArrowheads="1"/>
          </p:cNvSpPr>
          <p:nvPr/>
        </p:nvSpPr>
        <p:spPr bwMode="auto">
          <a:xfrm>
            <a:off x="60960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5" name="Oval 36"/>
          <p:cNvSpPr>
            <a:spLocks noChangeArrowheads="1"/>
          </p:cNvSpPr>
          <p:nvPr/>
        </p:nvSpPr>
        <p:spPr bwMode="auto">
          <a:xfrm>
            <a:off x="7086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6" name="Title 38"/>
          <p:cNvSpPr>
            <a:spLocks noGrp="1"/>
          </p:cNvSpPr>
          <p:nvPr>
            <p:ph type="title"/>
          </p:nvPr>
        </p:nvSpPr>
        <p:spPr/>
        <p:txBody>
          <a:bodyPr/>
          <a:lstStyle/>
          <a:p>
            <a:r>
              <a:rPr lang="en-US"/>
              <a:t>Nyquist-Shannon Sampling Theorem</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Anti-aliasing</a:t>
            </a:r>
          </a:p>
        </p:txBody>
      </p:sp>
      <p:sp>
        <p:nvSpPr>
          <p:cNvPr id="3" name="Content Placeholder 2"/>
          <p:cNvSpPr>
            <a:spLocks noGrp="1"/>
          </p:cNvSpPr>
          <p:nvPr>
            <p:ph idx="1"/>
          </p:nvPr>
        </p:nvSpPr>
        <p:spPr/>
        <p:txBody>
          <a:bodyPr/>
          <a:lstStyle/>
          <a:p>
            <a:pPr marL="457200" indent="-457200" eaLnBrk="1" hangingPunct="1">
              <a:buFontTx/>
              <a:buNone/>
              <a:defRPr/>
            </a:pPr>
            <a:endParaRPr lang="en-US" dirty="0"/>
          </a:p>
          <a:p>
            <a:pPr marL="457200" indent="-457200" eaLnBrk="1" hangingPunct="1">
              <a:buFontTx/>
              <a:buNone/>
              <a:defRPr/>
            </a:pPr>
            <a:r>
              <a:rPr lang="en-US" dirty="0"/>
              <a:t>Solutions:</a:t>
            </a:r>
          </a:p>
          <a:p>
            <a:pPr marL="457200" indent="-457200" eaLnBrk="1" hangingPunct="1">
              <a:defRPr/>
            </a:pPr>
            <a:r>
              <a:rPr lang="en-US" dirty="0"/>
              <a:t>Sample more often</a:t>
            </a:r>
          </a:p>
          <a:p>
            <a:pPr marL="457200" indent="-457200" eaLnBrk="1" hangingPunct="1">
              <a:defRPr/>
            </a:pPr>
            <a:endParaRPr lang="en-US" dirty="0"/>
          </a:p>
          <a:p>
            <a:pPr marL="457200" indent="-457200" eaLnBrk="1" hangingPunct="1">
              <a:defRPr/>
            </a:pPr>
            <a:r>
              <a:rPr lang="en-US" dirty="0"/>
              <a:t>Get rid of all frequencies that are greater than half the new sampling frequency</a:t>
            </a:r>
          </a:p>
          <a:p>
            <a:pPr marL="838200" lvl="1" indent="-381000" eaLnBrk="1" hangingPunct="1">
              <a:defRPr/>
            </a:pPr>
            <a:r>
              <a:rPr lang="en-US" dirty="0"/>
              <a:t>Will lose information</a:t>
            </a:r>
          </a:p>
          <a:p>
            <a:pPr marL="838200" lvl="1" indent="-381000" eaLnBrk="1" hangingPunct="1">
              <a:defRPr/>
            </a:pPr>
            <a:r>
              <a:rPr lang="en-US" dirty="0"/>
              <a:t>But it’s better than aliasing</a:t>
            </a:r>
          </a:p>
          <a:p>
            <a:pPr marL="838200" lvl="1" indent="-381000" eaLnBrk="1" hangingPunct="1">
              <a:defRPr/>
            </a:pPr>
            <a:r>
              <a:rPr lang="en-US" dirty="0"/>
              <a:t>Apply a smoothing filter</a:t>
            </a:r>
            <a:endParaRPr lang="ru-RU" dirty="0"/>
          </a:p>
          <a:p>
            <a:pPr>
              <a:buFont typeface="Arial" charset="0"/>
              <a:buNone/>
              <a:defRPr/>
            </a:pP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t>Algorithm for downsampling by factor of 2</a:t>
            </a:r>
          </a:p>
        </p:txBody>
      </p:sp>
      <p:sp>
        <p:nvSpPr>
          <p:cNvPr id="3" name="Content Placeholder 2"/>
          <p:cNvSpPr txBox="1">
            <a:spLocks/>
          </p:cNvSpPr>
          <p:nvPr/>
        </p:nvSpPr>
        <p:spPr>
          <a:xfrm>
            <a:off x="457200" y="990600"/>
            <a:ext cx="8229600" cy="5135563"/>
          </a:xfrm>
          <a:prstGeom prst="rect">
            <a:avLst/>
          </a:prstGeom>
        </p:spPr>
        <p:txBody>
          <a:bodyPr/>
          <a:lstStyle/>
          <a:p>
            <a:pPr marL="514350" indent="-514350" eaLnBrk="0" hangingPunct="0">
              <a:spcBef>
                <a:spcPct val="20000"/>
              </a:spcBef>
              <a:buFont typeface="+mj-lt"/>
              <a:buAutoNum type="arabicPeriod"/>
              <a:defRPr/>
            </a:pPr>
            <a:endParaRPr lang="en-US" sz="2800" dirty="0">
              <a:latin typeface="+mn-lt"/>
              <a:cs typeface="+mn-cs"/>
            </a:endParaRPr>
          </a:p>
          <a:p>
            <a:pPr marL="514350" indent="-514350" eaLnBrk="0" hangingPunct="0">
              <a:spcBef>
                <a:spcPct val="20000"/>
              </a:spcBef>
              <a:buFont typeface="+mj-lt"/>
              <a:buAutoNum type="arabicPeriod"/>
              <a:defRPr/>
            </a:pPr>
            <a:r>
              <a:rPr lang="en-US" sz="2800" dirty="0">
                <a:latin typeface="+mn-lt"/>
                <a:cs typeface="+mn-cs"/>
              </a:rPr>
              <a:t>Start with image(h, w)</a:t>
            </a:r>
          </a:p>
          <a:p>
            <a:pPr marL="514350" indent="-514350" eaLnBrk="0" hangingPunct="0">
              <a:spcBef>
                <a:spcPct val="20000"/>
              </a:spcBef>
              <a:buFont typeface="+mj-lt"/>
              <a:buAutoNum type="arabicPeriod"/>
              <a:defRPr/>
            </a:pPr>
            <a:r>
              <a:rPr lang="en-US" sz="2800" dirty="0">
                <a:latin typeface="+mn-lt"/>
                <a:cs typeface="+mn-cs"/>
              </a:rPr>
              <a:t>Apply low-pass filter</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im_blur</a:t>
            </a:r>
            <a:r>
              <a:rPr lang="en-US" sz="2400" dirty="0">
                <a:latin typeface="+mn-lt"/>
                <a:cs typeface="+mn-cs"/>
              </a:rPr>
              <a:t> = </a:t>
            </a:r>
            <a:r>
              <a:rPr lang="en-US" sz="2400" dirty="0" err="1">
                <a:latin typeface="+mn-lt"/>
                <a:cs typeface="+mn-cs"/>
              </a:rPr>
              <a:t>imfilter</a:t>
            </a:r>
            <a:r>
              <a:rPr lang="en-US" sz="2400" dirty="0">
                <a:latin typeface="+mn-lt"/>
                <a:cs typeface="+mn-cs"/>
              </a:rPr>
              <a:t>(image, </a:t>
            </a:r>
            <a:r>
              <a:rPr lang="en-US" sz="2400" dirty="0" err="1">
                <a:latin typeface="+mn-lt"/>
                <a:cs typeface="+mn-cs"/>
              </a:rPr>
              <a:t>fspecial</a:t>
            </a:r>
            <a:r>
              <a:rPr lang="en-US" sz="2400" dirty="0">
                <a:latin typeface="+mn-lt"/>
                <a:cs typeface="+mn-cs"/>
              </a:rPr>
              <a:t>(‘</a:t>
            </a:r>
            <a:r>
              <a:rPr lang="en-US" sz="2400" dirty="0" err="1">
                <a:latin typeface="+mn-lt"/>
                <a:cs typeface="+mn-cs"/>
              </a:rPr>
              <a:t>gaussian</a:t>
            </a:r>
            <a:r>
              <a:rPr lang="en-US" sz="2400" dirty="0">
                <a:latin typeface="+mn-lt"/>
                <a:cs typeface="+mn-cs"/>
              </a:rPr>
              <a:t>’, 7, 1))</a:t>
            </a:r>
          </a:p>
          <a:p>
            <a:pPr marL="514350" indent="-514350" eaLnBrk="0" hangingPunct="0">
              <a:spcBef>
                <a:spcPct val="20000"/>
              </a:spcBef>
              <a:buFont typeface="+mj-lt"/>
              <a:buAutoNum type="arabicPeriod"/>
              <a:defRPr/>
            </a:pPr>
            <a:r>
              <a:rPr lang="en-US" sz="2800" dirty="0">
                <a:latin typeface="+mn-lt"/>
                <a:cs typeface="+mn-cs"/>
              </a:rPr>
              <a:t>Sample every other pixel</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im_small</a:t>
            </a:r>
            <a:r>
              <a:rPr lang="en-US" sz="2400" dirty="0">
                <a:latin typeface="+mn-lt"/>
                <a:cs typeface="+mn-cs"/>
              </a:rPr>
              <a:t> = </a:t>
            </a:r>
            <a:r>
              <a:rPr lang="en-US" sz="2400" dirty="0" err="1">
                <a:latin typeface="+mn-lt"/>
                <a:cs typeface="+mn-cs"/>
              </a:rPr>
              <a:t>im_blur</a:t>
            </a:r>
            <a:r>
              <a:rPr lang="en-US" sz="2400" dirty="0">
                <a:latin typeface="+mn-lt"/>
                <a:cs typeface="+mn-cs"/>
              </a:rPr>
              <a:t>(1:2:end, 1:2:end);</a:t>
            </a:r>
          </a:p>
          <a:p>
            <a:pPr marL="342900" indent="-342900" eaLnBrk="0" hangingPunct="0">
              <a:spcBef>
                <a:spcPct val="20000"/>
              </a:spcBef>
              <a:buFont typeface="Arial" charset="0"/>
              <a:buChar char="•"/>
              <a:defRPr/>
            </a:pPr>
            <a:endParaRPr lang="en-US" sz="2800" dirty="0">
              <a:latin typeface="+mn-lt"/>
              <a:cs typeface="+mn-cs"/>
            </a:endParaRPr>
          </a:p>
          <a:p>
            <a:pPr marL="342900" indent="-342900" eaLnBrk="0" hangingPunct="0">
              <a:spcBef>
                <a:spcPct val="20000"/>
              </a:spcBef>
              <a:defRPr/>
            </a:pPr>
            <a:endParaRPr lang="en-US" sz="2800" dirty="0">
              <a:latin typeface="+mn-lt"/>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a:extLst>
              <a:ext uri="{28A0092B-C50C-407E-A947-70E740481C1C}">
                <a14:useLocalDpi xmlns:a14="http://schemas.microsoft.com/office/drawing/2010/main" val="0"/>
              </a:ext>
            </a:extLst>
          </a:blip>
          <a:srcRect b="43549"/>
          <a:stretch>
            <a:fillRect/>
          </a:stretch>
        </p:blipFill>
        <p:spPr bwMode="auto">
          <a:xfrm>
            <a:off x="152400" y="3810000"/>
            <a:ext cx="8686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8"/>
          <p:cNvSpPr>
            <a:spLocks noGrp="1" noChangeArrowheads="1"/>
          </p:cNvSpPr>
          <p:nvPr>
            <p:ph type="title"/>
          </p:nvPr>
        </p:nvSpPr>
        <p:spPr>
          <a:xfrm>
            <a:off x="685800" y="228600"/>
            <a:ext cx="7772400" cy="1143000"/>
          </a:xfrm>
        </p:spPr>
        <p:txBody>
          <a:bodyPr/>
          <a:lstStyle/>
          <a:p>
            <a:pPr eaLnBrk="1" hangingPunct="1"/>
            <a:r>
              <a:rPr lang="en-US" sz="4800"/>
              <a:t>Anti-aliasing</a:t>
            </a:r>
            <a:endParaRPr lang="ru-RU" sz="4800"/>
          </a:p>
        </p:txBody>
      </p:sp>
      <p:pic>
        <p:nvPicPr>
          <p:cNvPr id="51204" name="Picture 14"/>
          <p:cNvPicPr>
            <a:picLocks noChangeAspect="1" noChangeArrowheads="1"/>
          </p:cNvPicPr>
          <p:nvPr/>
        </p:nvPicPr>
        <p:blipFill>
          <a:blip r:embed="rId3">
            <a:extLst>
              <a:ext uri="{28A0092B-C50C-407E-A947-70E740481C1C}">
                <a14:useLocalDpi xmlns:a14="http://schemas.microsoft.com/office/drawing/2010/main" val="0"/>
              </a:ext>
            </a:extLst>
          </a:blip>
          <a:srcRect b="47307"/>
          <a:stretch>
            <a:fillRect/>
          </a:stretch>
        </p:blipFill>
        <p:spPr bwMode="auto">
          <a:xfrm>
            <a:off x="0" y="1295400"/>
            <a:ext cx="89154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4"/>
          <p:cNvSpPr txBox="1">
            <a:spLocks noChangeArrowheads="1"/>
          </p:cNvSpPr>
          <p:nvPr/>
        </p:nvSpPr>
        <p:spPr bwMode="auto">
          <a:xfrm>
            <a:off x="7010400" y="6550025"/>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Forsyth and Ponce 2002</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g-nn-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31813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vg-nn-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14400"/>
            <a:ext cx="31813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vg-nn-eigh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900113"/>
            <a:ext cx="3198813"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5"/>
          <p:cNvSpPr>
            <a:spLocks noGrp="1" noChangeArrowheads="1"/>
          </p:cNvSpPr>
          <p:nvPr>
            <p:ph type="title"/>
          </p:nvPr>
        </p:nvSpPr>
        <p:spPr/>
        <p:txBody>
          <a:bodyPr/>
          <a:lstStyle/>
          <a:p>
            <a:r>
              <a:rPr lang="en-US"/>
              <a:t>Subsampling without pre-filtering</a:t>
            </a:r>
          </a:p>
        </p:txBody>
      </p:sp>
      <p:sp>
        <p:nvSpPr>
          <p:cNvPr id="52230" name="Text Box 6"/>
          <p:cNvSpPr txBox="1">
            <a:spLocks noChangeArrowheads="1"/>
          </p:cNvSpPr>
          <p:nvPr/>
        </p:nvSpPr>
        <p:spPr bwMode="auto">
          <a:xfrm>
            <a:off x="3733800" y="510540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1/4  </a:t>
            </a:r>
            <a:r>
              <a:rPr lang="en-US" sz="1600"/>
              <a:t>(2x zoom)</a:t>
            </a:r>
          </a:p>
        </p:txBody>
      </p:sp>
      <p:sp>
        <p:nvSpPr>
          <p:cNvPr id="52231" name="Text Box 7"/>
          <p:cNvSpPr txBox="1">
            <a:spLocks noChangeArrowheads="1"/>
          </p:cNvSpPr>
          <p:nvPr/>
        </p:nvSpPr>
        <p:spPr bwMode="auto">
          <a:xfrm>
            <a:off x="6934200" y="510540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1/8  </a:t>
            </a:r>
            <a:r>
              <a:rPr lang="en-US" sz="1600"/>
              <a:t>(4x zoom)</a:t>
            </a:r>
          </a:p>
        </p:txBody>
      </p:sp>
      <p:sp>
        <p:nvSpPr>
          <p:cNvPr id="52232" name="Text Box 8"/>
          <p:cNvSpPr txBox="1">
            <a:spLocks noChangeArrowheads="1"/>
          </p:cNvSpPr>
          <p:nvPr/>
        </p:nvSpPr>
        <p:spPr bwMode="auto">
          <a:xfrm>
            <a:off x="1295400" y="5105400"/>
            <a:ext cx="60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1/2</a:t>
            </a:r>
          </a:p>
        </p:txBody>
      </p:sp>
      <p:sp>
        <p:nvSpPr>
          <p:cNvPr id="52233" name="Text Box 9"/>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vg-gauss-eigh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914400"/>
            <a:ext cx="3154363"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vg-gauss-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3" y="914400"/>
            <a:ext cx="31257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vg-gauss-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3132138"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5"/>
          <p:cNvSpPr>
            <a:spLocks noGrp="1" noChangeArrowheads="1"/>
          </p:cNvSpPr>
          <p:nvPr>
            <p:ph type="title"/>
          </p:nvPr>
        </p:nvSpPr>
        <p:spPr>
          <a:xfrm>
            <a:off x="685800" y="76200"/>
            <a:ext cx="7924800" cy="838200"/>
          </a:xfrm>
        </p:spPr>
        <p:txBody>
          <a:bodyPr/>
          <a:lstStyle/>
          <a:p>
            <a:r>
              <a:rPr lang="en-US"/>
              <a:t>Subsampling with Gaussian pre-filtering</a:t>
            </a:r>
          </a:p>
        </p:txBody>
      </p:sp>
      <p:sp>
        <p:nvSpPr>
          <p:cNvPr id="53254" name="Text Box 6"/>
          <p:cNvSpPr txBox="1">
            <a:spLocks noChangeArrowheads="1"/>
          </p:cNvSpPr>
          <p:nvPr/>
        </p:nvSpPr>
        <p:spPr bwMode="auto">
          <a:xfrm>
            <a:off x="4267200" y="5105400"/>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 1/4 </a:t>
            </a:r>
          </a:p>
        </p:txBody>
      </p:sp>
      <p:sp>
        <p:nvSpPr>
          <p:cNvPr id="53255" name="Text Box 7"/>
          <p:cNvSpPr txBox="1">
            <a:spLocks noChangeArrowheads="1"/>
          </p:cNvSpPr>
          <p:nvPr/>
        </p:nvSpPr>
        <p:spPr bwMode="auto">
          <a:xfrm>
            <a:off x="7377113" y="51054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 1/8</a:t>
            </a:r>
          </a:p>
        </p:txBody>
      </p:sp>
      <p:sp>
        <p:nvSpPr>
          <p:cNvPr id="53256" name="Text Box 8"/>
          <p:cNvSpPr txBox="1">
            <a:spLocks noChangeArrowheads="1"/>
          </p:cNvSpPr>
          <p:nvPr/>
        </p:nvSpPr>
        <p:spPr bwMode="auto">
          <a:xfrm>
            <a:off x="533400" y="5105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Gaussian 1/2</a:t>
            </a:r>
          </a:p>
        </p:txBody>
      </p:sp>
      <p:sp>
        <p:nvSpPr>
          <p:cNvPr id="53257" name="Text Box 10"/>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a:solidFill>
                  <a:schemeClr val="tx2">
                    <a:lumMod val="75000"/>
                  </a:schemeClr>
                </a:solidFill>
              </a:rPr>
              <a:t>Why do we get different, distance-dependent interpretations of hybrid images?</a:t>
            </a:r>
          </a:p>
        </p:txBody>
      </p:sp>
      <p:pic>
        <p:nvPicPr>
          <p:cNvPr id="13315"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6"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54277"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a:solidFill>
                  <a:schemeClr val="tx2">
                    <a:lumMod val="75000"/>
                  </a:schemeClr>
                </a:solidFill>
              </a:rPr>
              <a:t>Why do we get different, distance-dependent interpretations of hybrid images?</a:t>
            </a:r>
          </a:p>
        </p:txBody>
      </p:sp>
      <p:pic>
        <p:nvPicPr>
          <p:cNvPr id="55299"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458200" cy="2209800"/>
          </a:xfrm>
        </p:spPr>
        <p:txBody>
          <a:bodyPr/>
          <a:lstStyle/>
          <a:p>
            <a:r>
              <a:rPr lang="en-US" sz="2100" dirty="0"/>
              <a:t>Early processing in humans filters for various orientations and scales of frequency</a:t>
            </a:r>
          </a:p>
          <a:p>
            <a:r>
              <a:rPr lang="en-US" sz="2100" dirty="0"/>
              <a:t>Perceptual cues in the mid frequencies dominate perception</a:t>
            </a:r>
          </a:p>
          <a:p>
            <a:r>
              <a:rPr lang="en-US" sz="2100" dirty="0"/>
              <a:t>When we see an image from far away, we are effectively subsampling it</a:t>
            </a:r>
          </a:p>
        </p:txBody>
      </p:sp>
      <p:pic>
        <p:nvPicPr>
          <p:cNvPr id="56323" name="Picture 2" descr="http://www.mathworks.co.kr/matlabcentral/fx_files/23253/1/gab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276600"/>
            <a:ext cx="6121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5"/>
          <p:cNvSpPr txBox="1">
            <a:spLocks noChangeArrowheads="1"/>
          </p:cNvSpPr>
          <p:nvPr/>
        </p:nvSpPr>
        <p:spPr bwMode="auto">
          <a:xfrm>
            <a:off x="1447800" y="6248400"/>
            <a:ext cx="5976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Early Visual Processing: Multi-scale edge and blob filters</a:t>
            </a:r>
          </a:p>
        </p:txBody>
      </p:sp>
      <p:sp>
        <p:nvSpPr>
          <p:cNvPr id="56325" name="Title 6"/>
          <p:cNvSpPr>
            <a:spLocks noGrp="1"/>
          </p:cNvSpPr>
          <p:nvPr>
            <p:ph type="title"/>
          </p:nvPr>
        </p:nvSpPr>
        <p:spPr/>
        <p:txBody>
          <a:bodyPr/>
          <a:lstStyle/>
          <a:p>
            <a:r>
              <a:rPr lang="en-US"/>
              <a:t>Clues from Human Perception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t>Hybrid Image in FFT</a:t>
            </a:r>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t="14722" r="66875" b="10031"/>
          <a:stretch>
            <a:fillRect/>
          </a:stretch>
        </p:blipFill>
        <p:spPr bwMode="auto">
          <a:xfrm>
            <a:off x="228600" y="2209800"/>
            <a:ext cx="2743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l="34045" t="13086" r="626" b="10031"/>
          <a:stretch>
            <a:fillRect/>
          </a:stretch>
        </p:blipFill>
        <p:spPr bwMode="auto">
          <a:xfrm>
            <a:off x="3505200" y="2209800"/>
            <a:ext cx="5410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qual 5"/>
          <p:cNvSpPr/>
          <p:nvPr/>
        </p:nvSpPr>
        <p:spPr>
          <a:xfrm>
            <a:off x="3124200" y="3886200"/>
            <a:ext cx="3048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7350" name="TextBox 6"/>
          <p:cNvSpPr txBox="1">
            <a:spLocks noChangeArrowheads="1"/>
          </p:cNvSpPr>
          <p:nvPr/>
        </p:nvSpPr>
        <p:spPr bwMode="auto">
          <a:xfrm>
            <a:off x="762000" y="18288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Hybrid Image</a:t>
            </a:r>
          </a:p>
        </p:txBody>
      </p:sp>
      <p:sp>
        <p:nvSpPr>
          <p:cNvPr id="57351" name="TextBox 7"/>
          <p:cNvSpPr txBox="1">
            <a:spLocks noChangeArrowheads="1"/>
          </p:cNvSpPr>
          <p:nvPr/>
        </p:nvSpPr>
        <p:spPr bwMode="auto">
          <a:xfrm>
            <a:off x="3505200" y="1828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Low-passed Image</a:t>
            </a:r>
          </a:p>
        </p:txBody>
      </p:sp>
      <p:sp>
        <p:nvSpPr>
          <p:cNvPr id="57352" name="TextBox 8"/>
          <p:cNvSpPr txBox="1">
            <a:spLocks noChangeArrowheads="1"/>
          </p:cNvSpPr>
          <p:nvPr/>
        </p:nvSpPr>
        <p:spPr bwMode="auto">
          <a:xfrm>
            <a:off x="6248400" y="1828800"/>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High-passed Image</a:t>
            </a:r>
          </a:p>
        </p:txBody>
      </p:sp>
      <p:sp>
        <p:nvSpPr>
          <p:cNvPr id="11" name="Plus 10"/>
          <p:cNvSpPr/>
          <p:nvPr/>
        </p:nvSpPr>
        <p:spPr>
          <a:xfrm>
            <a:off x="5715000" y="18288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a:solidFill>
                  <a:schemeClr val="tx2">
                    <a:lumMod val="75000"/>
                  </a:schemeClr>
                </a:solidFill>
              </a:rPr>
              <a:t>Why do we get different, distance-dependent interpretations of hybrid images?</a:t>
            </a:r>
          </a:p>
        </p:txBody>
      </p:sp>
      <p:pic>
        <p:nvPicPr>
          <p:cNvPr id="5837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377" name="TextBox 8"/>
          <p:cNvSpPr txBox="1">
            <a:spLocks noChangeArrowheads="1"/>
          </p:cNvSpPr>
          <p:nvPr/>
        </p:nvSpPr>
        <p:spPr bwMode="auto">
          <a:xfrm>
            <a:off x="3352800" y="0"/>
            <a:ext cx="214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Perception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t>Things to Remember</a:t>
            </a:r>
          </a:p>
        </p:txBody>
      </p:sp>
      <p:sp>
        <p:nvSpPr>
          <p:cNvPr id="70659" name="Content Placeholder 2"/>
          <p:cNvSpPr>
            <a:spLocks noGrp="1"/>
          </p:cNvSpPr>
          <p:nvPr>
            <p:ph idx="1"/>
          </p:nvPr>
        </p:nvSpPr>
        <p:spPr>
          <a:xfrm>
            <a:off x="457200" y="990600"/>
            <a:ext cx="6096000" cy="5135563"/>
          </a:xfrm>
        </p:spPr>
        <p:txBody>
          <a:bodyPr>
            <a:normAutofit fontScale="85000" lnSpcReduction="20000"/>
          </a:bodyPr>
          <a:lstStyle/>
          <a:p>
            <a:pPr>
              <a:defRPr/>
            </a:pPr>
            <a:r>
              <a:rPr lang="en-US" dirty="0"/>
              <a:t>Sometimes it makes sense to think of images and filtering in the frequency domain</a:t>
            </a:r>
          </a:p>
          <a:p>
            <a:pPr lvl="1">
              <a:defRPr/>
            </a:pPr>
            <a:r>
              <a:rPr lang="en-US" dirty="0"/>
              <a:t>Fourier analysis</a:t>
            </a:r>
          </a:p>
          <a:p>
            <a:pPr>
              <a:defRPr/>
            </a:pPr>
            <a:endParaRPr lang="en-US" dirty="0"/>
          </a:p>
          <a:p>
            <a:pPr>
              <a:defRPr/>
            </a:pPr>
            <a:r>
              <a:rPr lang="en-US" dirty="0"/>
              <a:t>Can be faster to filter using FFT for large images (N </a:t>
            </a:r>
            <a:r>
              <a:rPr lang="en-US" dirty="0" err="1"/>
              <a:t>logN</a:t>
            </a:r>
            <a:r>
              <a:rPr lang="en-US" dirty="0"/>
              <a:t> vs. N</a:t>
            </a:r>
            <a:r>
              <a:rPr lang="en-US" baseline="30000" dirty="0"/>
              <a:t>2</a:t>
            </a:r>
            <a:r>
              <a:rPr lang="en-US" dirty="0"/>
              <a:t> for auto-correlation)</a:t>
            </a:r>
          </a:p>
          <a:p>
            <a:pPr>
              <a:defRPr/>
            </a:pPr>
            <a:endParaRPr lang="en-US" dirty="0"/>
          </a:p>
          <a:p>
            <a:pPr>
              <a:defRPr/>
            </a:pPr>
            <a:r>
              <a:rPr lang="en-US" dirty="0"/>
              <a:t>Images are mostly smooth</a:t>
            </a:r>
          </a:p>
          <a:p>
            <a:pPr lvl="1">
              <a:defRPr/>
            </a:pPr>
            <a:r>
              <a:rPr lang="en-US" dirty="0"/>
              <a:t>Basis for compression</a:t>
            </a:r>
          </a:p>
          <a:p>
            <a:pPr>
              <a:defRPr/>
            </a:pPr>
            <a:endParaRPr lang="en-US" dirty="0"/>
          </a:p>
          <a:p>
            <a:pPr>
              <a:defRPr/>
            </a:pPr>
            <a:r>
              <a:rPr lang="en-US" dirty="0"/>
              <a:t>Remember to low-pass before sampling</a:t>
            </a:r>
          </a:p>
          <a:p>
            <a:pPr>
              <a:defRPr/>
            </a:pPr>
            <a:endParaRPr lang="en-US" dirty="0"/>
          </a:p>
          <a:p>
            <a:pPr>
              <a:defRPr/>
            </a:pPr>
            <a:endParaRPr lang="en-US" dirty="0"/>
          </a:p>
        </p:txBody>
      </p:sp>
      <p:pic>
        <p:nvPicPr>
          <p:cNvPr id="59396" name="Picture 3"/>
          <p:cNvPicPr>
            <a:picLocks noChangeAspect="1" noChangeArrowheads="1"/>
          </p:cNvPicPr>
          <p:nvPr/>
        </p:nvPicPr>
        <p:blipFill>
          <a:blip r:embed="rId2">
            <a:extLst>
              <a:ext uri="{28A0092B-C50C-407E-A947-70E740481C1C}">
                <a14:useLocalDpi xmlns:a14="http://schemas.microsoft.com/office/drawing/2010/main" val="0"/>
              </a:ext>
            </a:extLst>
          </a:blip>
          <a:srcRect l="38501" t="61481" r="40927" b="5122"/>
          <a:stretch>
            <a:fillRect/>
          </a:stretch>
        </p:blipFill>
        <p:spPr bwMode="auto">
          <a:xfrm>
            <a:off x="6977063" y="1111250"/>
            <a:ext cx="15859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76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a:off x="7664450" y="762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descr="C:\Users\Hoiem\Documents\Classes\Computational Photography - Fall 2010\lectures\demos\fftims\flowers_fft.png"/>
          <p:cNvPicPr>
            <a:picLocks noChangeArrowheads="1"/>
          </p:cNvPicPr>
          <p:nvPr/>
        </p:nvPicPr>
        <p:blipFill>
          <a:blip r:embed="rId4" cstate="print">
            <a:extLst>
              <a:ext uri="{28A0092B-C50C-407E-A947-70E740481C1C}">
                <a14:useLocalDpi xmlns:a14="http://schemas.microsoft.com/office/drawing/2010/main" val="0"/>
              </a:ext>
            </a:extLst>
          </a:blip>
          <a:srcRect l="29167" t="8333" r="26042" b="12500"/>
          <a:stretch>
            <a:fillRect/>
          </a:stretch>
        </p:blipFill>
        <p:spPr bwMode="auto">
          <a:xfrm>
            <a:off x="7239000" y="4038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ine-sample-5"/>
          <p:cNvPicPr>
            <a:picLocks noChangeAspect="1" noChangeArrowheads="1"/>
          </p:cNvPicPr>
          <p:nvPr/>
        </p:nvPicPr>
        <p:blipFill>
          <a:blip r:embed="rId5">
            <a:extLst>
              <a:ext uri="{28A0092B-C50C-407E-A947-70E740481C1C}">
                <a14:useLocalDpi xmlns:a14="http://schemas.microsoft.com/office/drawing/2010/main" val="0"/>
              </a:ext>
            </a:extLst>
          </a:blip>
          <a:srcRect l="41235"/>
          <a:stretch>
            <a:fillRect/>
          </a:stretch>
        </p:blipFill>
        <p:spPr bwMode="auto">
          <a:xfrm>
            <a:off x="6629400" y="5334000"/>
            <a:ext cx="2286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a:t>Take-home question</a:t>
            </a:r>
          </a:p>
        </p:txBody>
      </p:sp>
      <p:sp>
        <p:nvSpPr>
          <p:cNvPr id="60419" name="Content Placeholder 2"/>
          <p:cNvSpPr>
            <a:spLocks noGrp="1"/>
          </p:cNvSpPr>
          <p:nvPr>
            <p:ph idx="1"/>
          </p:nvPr>
        </p:nvSpPr>
        <p:spPr/>
        <p:txBody>
          <a:bodyPr/>
          <a:lstStyle/>
          <a:p>
            <a:pPr marL="514350" indent="-514350">
              <a:buFont typeface="Calibri" pitchFamily="34" charset="0"/>
              <a:buAutoNum type="arabicPeriod"/>
            </a:pPr>
            <a:r>
              <a:rPr lang="en-US"/>
              <a:t>Match the spatial domain image to the Fourier magnitude image</a:t>
            </a:r>
          </a:p>
        </p:txBody>
      </p:sp>
      <p:pic>
        <p:nvPicPr>
          <p:cNvPr id="604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685800" y="5257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p:cNvPicPr>
            <a:picLocks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3581400" y="2590800"/>
            <a:ext cx="14478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
          <p:cNvPicPr>
            <a:picLocks noChangeArrowheads="1"/>
          </p:cNvPicPr>
          <p:nvPr/>
        </p:nvPicPr>
        <p:blipFill>
          <a:blip r:embed="rId4" cstate="print">
            <a:extLst>
              <a:ext uri="{28A0092B-C50C-407E-A947-70E740481C1C}">
                <a14:useLocalDpi xmlns:a14="http://schemas.microsoft.com/office/drawing/2010/main" val="0"/>
              </a:ext>
            </a:extLst>
          </a:blip>
          <a:srcRect l="6902" t="17175" r="61354" b="6760"/>
          <a:stretch>
            <a:fillRect/>
          </a:stretch>
        </p:blipFill>
        <p:spPr bwMode="auto">
          <a:xfrm>
            <a:off x="1600200" y="4267200"/>
            <a:ext cx="175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descr="C:\Users\Hoiem\Documents\Classes\Computational Photography - Fall 2010\lectures\demos\fftims\flowers_fft.png"/>
          <p:cNvPicPr>
            <a:picLocks noChangeArrowheads="1"/>
          </p:cNvPicPr>
          <p:nvPr/>
        </p:nvPicPr>
        <p:blipFill>
          <a:blip r:embed="rId5" cstate="print">
            <a:extLst>
              <a:ext uri="{28A0092B-C50C-407E-A947-70E740481C1C}">
                <a14:useLocalDpi xmlns:a14="http://schemas.microsoft.com/office/drawing/2010/main" val="0"/>
              </a:ext>
            </a:extLst>
          </a:blip>
          <a:srcRect l="29167" t="8333" r="26042" b="12500"/>
          <a:stretch>
            <a:fillRect/>
          </a:stretch>
        </p:blipFill>
        <p:spPr bwMode="auto">
          <a:xfrm>
            <a:off x="1828800" y="25146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
          <p:cNvPicPr>
            <a:picLocks noChangeAspect="1" noChangeArrowheads="1"/>
          </p:cNvPicPr>
          <p:nvPr/>
        </p:nvPicPr>
        <p:blipFill>
          <a:blip r:embed="rId6">
            <a:extLst>
              <a:ext uri="{28A0092B-C50C-407E-A947-70E740481C1C}">
                <a14:useLocalDpi xmlns:a14="http://schemas.microsoft.com/office/drawing/2010/main" val="0"/>
              </a:ext>
            </a:extLst>
          </a:blip>
          <a:srcRect l="41473" t="65628" r="43102" b="6952"/>
          <a:stretch>
            <a:fillRect/>
          </a:stretch>
        </p:blipFill>
        <p:spPr bwMode="auto">
          <a:xfrm>
            <a:off x="304800" y="2514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2"/>
          <p:cNvPicPr>
            <a:picLocks noChangeAspect="1" noChangeArrowheads="1"/>
          </p:cNvPicPr>
          <p:nvPr/>
        </p:nvPicPr>
        <p:blipFill>
          <a:blip r:embed="rId7">
            <a:extLst>
              <a:ext uri="{28A0092B-C50C-407E-A947-70E740481C1C}">
                <a14:useLocalDpi xmlns:a14="http://schemas.microsoft.com/office/drawing/2010/main" val="0"/>
              </a:ext>
            </a:extLst>
          </a:blip>
          <a:srcRect l="41586" t="14526" r="37196" b="49263"/>
          <a:stretch>
            <a:fillRect/>
          </a:stretch>
        </p:blipFill>
        <p:spPr bwMode="auto">
          <a:xfrm>
            <a:off x="5943600" y="5257800"/>
            <a:ext cx="873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3" descr="C:\Users\Hoiem\Documents\Classes\Computational Photography - Fall 2010\lectures\demos\fftims\se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4200" y="49530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4" descr="C:\Users\Hoiem\Documents\Classes\Computational Photography - Fall 2010\lectures\demos\fftims\sea_fft.png"/>
          <p:cNvPicPr>
            <a:picLocks noChangeArrowheads="1"/>
          </p:cNvPicPr>
          <p:nvPr/>
        </p:nvPicPr>
        <p:blipFill>
          <a:blip r:embed="rId9" cstate="print">
            <a:extLst>
              <a:ext uri="{28A0092B-C50C-407E-A947-70E740481C1C}">
                <a14:useLocalDpi xmlns:a14="http://schemas.microsoft.com/office/drawing/2010/main" val="0"/>
              </a:ext>
            </a:extLst>
          </a:blip>
          <a:srcRect l="13542" t="9721" r="10417" b="13889"/>
          <a:stretch>
            <a:fillRect/>
          </a:stretch>
        </p:blipFill>
        <p:spPr bwMode="auto">
          <a:xfrm>
            <a:off x="5410200" y="26670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5" descr="C:\Users\Hoiem\Documents\Classes\Computational Photography - Fall 2010\lectures\demos\fftims\beijin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8006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6" descr="C:\Users\Hoiem\Documents\Classes\Computational Photography - Fall 2010\lectures\demos\fftims\beijing_fft.png"/>
          <p:cNvPicPr>
            <a:picLocks noChangeArrowheads="1"/>
          </p:cNvPicPr>
          <p:nvPr/>
        </p:nvPicPr>
        <p:blipFill>
          <a:blip r:embed="rId11" cstate="print">
            <a:extLst>
              <a:ext uri="{28A0092B-C50C-407E-A947-70E740481C1C}">
                <a14:useLocalDpi xmlns:a14="http://schemas.microsoft.com/office/drawing/2010/main" val="0"/>
              </a:ext>
            </a:extLst>
          </a:blip>
          <a:srcRect l="13542" t="11111" r="10417" b="13889"/>
          <a:stretch>
            <a:fillRect/>
          </a:stretch>
        </p:blipFill>
        <p:spPr bwMode="auto">
          <a:xfrm>
            <a:off x="7086600" y="26670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TextBox 14"/>
          <p:cNvSpPr txBox="1">
            <a:spLocks noChangeArrowheads="1"/>
          </p:cNvSpPr>
          <p:nvPr/>
        </p:nvSpPr>
        <p:spPr bwMode="auto">
          <a:xfrm>
            <a:off x="762000" y="22209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1</a:t>
            </a:r>
          </a:p>
        </p:txBody>
      </p:sp>
      <p:sp>
        <p:nvSpPr>
          <p:cNvPr id="60431" name="TextBox 15"/>
          <p:cNvSpPr txBox="1">
            <a:spLocks noChangeArrowheads="1"/>
          </p:cNvSpPr>
          <p:nvPr/>
        </p:nvSpPr>
        <p:spPr bwMode="auto">
          <a:xfrm>
            <a:off x="7543800" y="2286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5</a:t>
            </a:r>
          </a:p>
        </p:txBody>
      </p:sp>
      <p:sp>
        <p:nvSpPr>
          <p:cNvPr id="60432" name="TextBox 17"/>
          <p:cNvSpPr txBox="1">
            <a:spLocks noChangeArrowheads="1"/>
          </p:cNvSpPr>
          <p:nvPr/>
        </p:nvSpPr>
        <p:spPr bwMode="auto">
          <a:xfrm>
            <a:off x="5943600" y="2286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4</a:t>
            </a:r>
          </a:p>
        </p:txBody>
      </p:sp>
      <p:sp>
        <p:nvSpPr>
          <p:cNvPr id="60433" name="TextBox 18"/>
          <p:cNvSpPr txBox="1">
            <a:spLocks noChangeArrowheads="1"/>
          </p:cNvSpPr>
          <p:nvPr/>
        </p:nvSpPr>
        <p:spPr bwMode="auto">
          <a:xfrm>
            <a:off x="838200" y="4572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t>
            </a:r>
          </a:p>
        </p:txBody>
      </p:sp>
      <p:sp>
        <p:nvSpPr>
          <p:cNvPr id="60434" name="TextBox 19"/>
          <p:cNvSpPr txBox="1">
            <a:spLocks noChangeArrowheads="1"/>
          </p:cNvSpPr>
          <p:nvPr/>
        </p:nvSpPr>
        <p:spPr bwMode="auto">
          <a:xfrm>
            <a:off x="4191000" y="2209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3</a:t>
            </a:r>
          </a:p>
        </p:txBody>
      </p:sp>
      <p:sp>
        <p:nvSpPr>
          <p:cNvPr id="60435" name="TextBox 20"/>
          <p:cNvSpPr txBox="1">
            <a:spLocks noChangeArrowheads="1"/>
          </p:cNvSpPr>
          <p:nvPr/>
        </p:nvSpPr>
        <p:spPr bwMode="auto">
          <a:xfrm>
            <a:off x="2362200" y="2133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2</a:t>
            </a:r>
          </a:p>
        </p:txBody>
      </p:sp>
      <p:sp>
        <p:nvSpPr>
          <p:cNvPr id="60437" name="TextBox 22"/>
          <p:cNvSpPr txBox="1">
            <a:spLocks noChangeArrowheads="1"/>
          </p:cNvSpPr>
          <p:nvPr/>
        </p:nvSpPr>
        <p:spPr bwMode="auto">
          <a:xfrm>
            <a:off x="4572000" y="4495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a:t>
            </a:r>
          </a:p>
        </p:txBody>
      </p:sp>
      <p:sp>
        <p:nvSpPr>
          <p:cNvPr id="60438" name="TextBox 23"/>
          <p:cNvSpPr txBox="1">
            <a:spLocks noChangeArrowheads="1"/>
          </p:cNvSpPr>
          <p:nvPr/>
        </p:nvSpPr>
        <p:spPr bwMode="auto">
          <a:xfrm>
            <a:off x="2362200" y="38862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t>
            </a:r>
          </a:p>
        </p:txBody>
      </p:sp>
      <p:sp>
        <p:nvSpPr>
          <p:cNvPr id="60439" name="TextBox 24"/>
          <p:cNvSpPr txBox="1">
            <a:spLocks noChangeArrowheads="1"/>
          </p:cNvSpPr>
          <p:nvPr/>
        </p:nvSpPr>
        <p:spPr bwMode="auto">
          <a:xfrm>
            <a:off x="6248400" y="4800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a:t>
            </a:r>
          </a:p>
        </p:txBody>
      </p:sp>
      <p:sp>
        <p:nvSpPr>
          <p:cNvPr id="60440" name="TextBox 26"/>
          <p:cNvSpPr txBox="1">
            <a:spLocks noChangeArrowheads="1"/>
          </p:cNvSpPr>
          <p:nvPr/>
        </p:nvSpPr>
        <p:spPr bwMode="auto">
          <a:xfrm>
            <a:off x="7848600" y="44958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a:t>Next class: applications of filtering</a:t>
            </a:r>
          </a:p>
        </p:txBody>
      </p:sp>
      <p:sp>
        <p:nvSpPr>
          <p:cNvPr id="61443" name="Content Placeholder 2"/>
          <p:cNvSpPr>
            <a:spLocks noGrp="1"/>
          </p:cNvSpPr>
          <p:nvPr>
            <p:ph idx="1"/>
          </p:nvPr>
        </p:nvSpPr>
        <p:spPr/>
        <p:txBody>
          <a:bodyPr/>
          <a:lstStyle/>
          <a:p>
            <a:r>
              <a:rPr lang="en-US" dirty="0" err="1"/>
              <a:t>Denoising</a:t>
            </a:r>
            <a:endParaRPr lang="en-US" dirty="0"/>
          </a:p>
          <a:p>
            <a:r>
              <a:rPr lang="en-US" dirty="0"/>
              <a:t>Template matching</a:t>
            </a:r>
          </a:p>
          <a:p>
            <a:r>
              <a:rPr lang="en-US" dirty="0"/>
              <a:t>Image pyramids</a:t>
            </a:r>
          </a:p>
          <a:p>
            <a:r>
              <a:rPr lang="en-US" dirty="0"/>
              <a:t>Compression</a:t>
            </a:r>
          </a:p>
          <a:p>
            <a:pPr marL="0" indent="0">
              <a:buNone/>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0"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14341"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t>Thinking in terms of frequency</a:t>
            </a:r>
          </a:p>
        </p:txBody>
      </p:sp>
      <p:sp>
        <p:nvSpPr>
          <p:cNvPr id="16387" name="Content Placeholder 2"/>
          <p:cNvSpPr>
            <a:spLocks noGrp="1"/>
          </p:cNvSpPr>
          <p:nvPr>
            <p:ph idx="1"/>
          </p:nvPr>
        </p:nvSpPr>
        <p:spPr/>
        <p:txBody>
          <a:bodyPr/>
          <a:lstStyle/>
          <a:p>
            <a:pPr>
              <a:buFont typeface="Arial" charset="0"/>
              <a:buNone/>
            </a:pPr>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42454</TotalTime>
  <Words>2066</Words>
  <Application>Microsoft Office PowerPoint</Application>
  <PresentationFormat>On-screen Show (4:3)</PresentationFormat>
  <Paragraphs>480</Paragraphs>
  <Slides>77</Slides>
  <Notes>9</Notes>
  <HiddenSlides>2</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7" baseType="lpstr">
      <vt:lpstr>Abadi</vt:lpstr>
      <vt:lpstr>Arial</vt:lpstr>
      <vt:lpstr>Arial Unicode MS</vt:lpstr>
      <vt:lpstr>Calibri</vt:lpstr>
      <vt:lpstr>Comic Sans MS</vt:lpstr>
      <vt:lpstr>Consolas</vt:lpstr>
      <vt:lpstr>Courier New</vt:lpstr>
      <vt:lpstr>Times New Roman</vt:lpstr>
      <vt:lpstr>Office Theme</vt:lpstr>
      <vt:lpstr>Equation</vt:lpstr>
      <vt:lpstr>Thinking in Frequency</vt:lpstr>
      <vt:lpstr>Last class</vt:lpstr>
      <vt:lpstr>Review: questions</vt:lpstr>
      <vt:lpstr>Review: questions</vt:lpstr>
      <vt:lpstr>Today’s class</vt:lpstr>
      <vt:lpstr>PowerPoint Presentation</vt:lpstr>
      <vt:lpstr>PowerPoint Presentation</vt:lpstr>
      <vt:lpstr>PowerPoint Presentation</vt:lpstr>
      <vt:lpstr>Thinking in terms of frequency</vt:lpstr>
      <vt:lpstr>Jean Baptiste Joseph Fourier (1768-1830)</vt:lpstr>
      <vt:lpstr>A sum of sines</vt:lpstr>
      <vt:lpstr>Frequency Spectra</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Other signals</vt:lpstr>
      <vt:lpstr>Fourier analysis in images</vt:lpstr>
      <vt:lpstr>Signals can be composed</vt:lpstr>
      <vt:lpstr>How change in frequency affects signal</vt:lpstr>
      <vt:lpstr>How change in frequency affects signal</vt:lpstr>
      <vt:lpstr>How change in frequency affects signal</vt:lpstr>
      <vt:lpstr>How change in frequency affects signal</vt:lpstr>
      <vt:lpstr>Fourier Transform</vt:lpstr>
      <vt:lpstr>Computing the Fourier Transform</vt:lpstr>
      <vt:lpstr>The Convolution Theorem</vt:lpstr>
      <vt:lpstr>Properties of Fourier Transforms</vt:lpstr>
      <vt:lpstr>Filtering in spatial domain</vt:lpstr>
      <vt:lpstr>Filtering in frequency domain</vt:lpstr>
      <vt:lpstr>Fourier Image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FFT in Python</vt:lpstr>
      <vt:lpstr>FFT in Python</vt:lpstr>
      <vt:lpstr>Questions</vt:lpstr>
      <vt:lpstr>PowerPoint Presentation</vt:lpstr>
      <vt:lpstr>PowerPoint Presentation</vt:lpstr>
      <vt:lpstr>PowerPoint Presentation</vt:lpstr>
      <vt:lpstr>Phase Image</vt:lpstr>
      <vt:lpstr>PowerPoint Presentation</vt:lpstr>
      <vt:lpstr>Gaussian filter</vt:lpstr>
      <vt:lpstr>Box filter</vt:lpstr>
      <vt:lpstr>PowerPoint Presentation</vt:lpstr>
      <vt:lpstr>PowerPoint Presentation</vt:lpstr>
      <vt:lpstr>PowerPoint Presentation</vt:lpstr>
      <vt:lpstr>PowerPoint Presentation</vt:lpstr>
      <vt:lpstr>Aliasing problem</vt:lpstr>
      <vt:lpstr>Aliasing problem</vt:lpstr>
      <vt:lpstr>Aliasing problem</vt:lpstr>
      <vt:lpstr>Aliasing in video</vt:lpstr>
      <vt:lpstr>Aliasing in graphics</vt:lpstr>
      <vt:lpstr>Sampling and aliasing</vt:lpstr>
      <vt:lpstr>Nyquist-Shannon Sampling Theorem</vt:lpstr>
      <vt:lpstr>Anti-aliasing</vt:lpstr>
      <vt:lpstr>Algorithm for downsampling by factor of 2</vt:lpstr>
      <vt:lpstr>Anti-aliasing</vt:lpstr>
      <vt:lpstr>Subsampling without pre-filtering</vt:lpstr>
      <vt:lpstr>Subsampling with Gaussian pre-filtering</vt:lpstr>
      <vt:lpstr>PowerPoint Presentation</vt:lpstr>
      <vt:lpstr>PowerPoint Presentation</vt:lpstr>
      <vt:lpstr>Clues from Human Perception</vt:lpstr>
      <vt:lpstr>Hybrid Image in FFT</vt:lpstr>
      <vt:lpstr>PowerPoint Presentation</vt:lpstr>
      <vt:lpstr>Things to Remember</vt:lpstr>
      <vt:lpstr>Take-home question</vt:lpstr>
      <vt:lpstr>Next class: applications of filtering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150</cp:revision>
  <cp:lastPrinted>2022-08-30T14:35:38Z</cp:lastPrinted>
  <dcterms:created xsi:type="dcterms:W3CDTF">2009-12-16T02:55:56Z</dcterms:created>
  <dcterms:modified xsi:type="dcterms:W3CDTF">2022-08-30T15:03:10Z</dcterms:modified>
</cp:coreProperties>
</file>