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6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511" r:id="rId24"/>
    <p:sldId id="477" r:id="rId25"/>
    <p:sldId id="478" r:id="rId26"/>
    <p:sldId id="479" r:id="rId27"/>
    <p:sldId id="481" r:id="rId28"/>
    <p:sldId id="454" r:id="rId29"/>
    <p:sldId id="455" r:id="rId30"/>
    <p:sldId id="487" r:id="rId31"/>
    <p:sldId id="482" r:id="rId32"/>
    <p:sldId id="483" r:id="rId33"/>
    <p:sldId id="490" r:id="rId34"/>
    <p:sldId id="485" r:id="rId35"/>
    <p:sldId id="486" r:id="rId36"/>
    <p:sldId id="508" r:id="rId37"/>
    <p:sldId id="496" r:id="rId38"/>
    <p:sldId id="492" r:id="rId39"/>
    <p:sldId id="493" r:id="rId40"/>
    <p:sldId id="494" r:id="rId41"/>
    <p:sldId id="497" r:id="rId42"/>
    <p:sldId id="505" r:id="rId43"/>
    <p:sldId id="504" r:id="rId44"/>
    <p:sldId id="506" r:id="rId4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4462" autoAdjust="0"/>
  </p:normalViewPr>
  <p:slideViewPr>
    <p:cSldViewPr>
      <p:cViewPr varScale="1">
        <p:scale>
          <a:sx n="129" d="100"/>
          <a:sy n="129" d="100"/>
        </p:scale>
        <p:origin x="1416" y="102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snaps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8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arashuram.com/seamcarving/" TargetMode="External"/><Relationship Id="rId4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NcIJXTlugc" TargetMode="External"/><Relationship Id="rId2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57199" y="-7257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09799" y="5326743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59543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97170" y="5707743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“The Double Secret”, Magritte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547559" y="37783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493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209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93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811337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2017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209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33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1337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274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990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274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589462" y="28717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39806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990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3522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9462" y="41671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93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2017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209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733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11337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274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39806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990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3522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89462" y="5410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154738" y="1981201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Node: pixel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964237" y="2476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773737" y="3124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535737" y="27432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Edge: cost of path or cut between two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66258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947057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115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</a:p>
        </p:txBody>
      </p:sp>
      <p:sp>
        <p:nvSpPr>
          <p:cNvPr id="5" name="Oval 4"/>
          <p:cNvSpPr/>
          <p:nvPr/>
        </p:nvSpPr>
        <p:spPr>
          <a:xfrm>
            <a:off x="19462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178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462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08275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0986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178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702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8275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244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486400" y="35052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8775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2491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48006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462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0986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178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4702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08275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244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8775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60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2491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60436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7338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97338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7338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71800" y="2919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434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81600" y="3910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53200" y="5205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629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5738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57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338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2672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43400" y="5510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895600" y="5434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733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38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622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8956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81201" y="33004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00601" y="58150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494473" y="3353608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Formulation: find good boundary between seed points</a:t>
            </a:r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Minimize interaction time</a:t>
            </a:r>
          </a:p>
          <a:p>
            <a:pPr lvl="1"/>
            <a:r>
              <a:rPr lang="en-US" sz="2400" dirty="0"/>
              <a:t>Define what makes a good boundary</a:t>
            </a:r>
          </a:p>
          <a:p>
            <a:pPr lvl="1"/>
            <a:r>
              <a:rPr lang="en-US" sz="2400" dirty="0"/>
              <a:t>Efficiently find 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8653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8029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edge is present (e.g., with edge(</a:t>
            </a:r>
            <a:r>
              <a:rPr lang="en-US" sz="2400" dirty="0" err="1"/>
              <a:t>im</a:t>
            </a:r>
            <a:r>
              <a:rPr lang="en-US" sz="2400" dirty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51628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886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2286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687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97086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86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73686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914400" lvl="1" indent="-514350"/>
            <a:r>
              <a:rPr lang="en-US" sz="2400" dirty="0"/>
              <a:t>Snapping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114800" y="2773363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914400" lvl="1" indent="-514350"/>
            <a:r>
              <a:rPr lang="en-US" sz="2400" dirty="0" err="1"/>
              <a:t>Djikstra’s</a:t>
            </a:r>
            <a:r>
              <a:rPr lang="en-US" sz="2400" dirty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00200" y="3733800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97268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Djikstra’s</a:t>
            </a:r>
            <a:r>
              <a:rPr lang="en-US" dirty="0" smtClean="0"/>
              <a:t> algorithm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0600" y="1447800"/>
            <a:ext cx="7427978" cy="4955187"/>
            <a:chOff x="2022475" y="3048000"/>
            <a:chExt cx="4911725" cy="3276600"/>
          </a:xfrm>
        </p:grpSpPr>
        <p:sp>
          <p:nvSpPr>
            <p:cNvPr id="5" name="Oval 4"/>
            <p:cNvSpPr/>
            <p:nvPr/>
          </p:nvSpPr>
          <p:spPr>
            <a:xfrm>
              <a:off x="20224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3940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224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2784475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rot="5400000">
              <a:off x="21748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940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5464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4475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006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>
              <a:off x="5562600" y="34813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4"/>
              <a:endCxn id="15" idx="0"/>
            </p:cNvCxnSpPr>
            <p:nvPr/>
          </p:nvCxnSpPr>
          <p:spPr>
            <a:xfrm rot="5400000">
              <a:off x="49537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722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9" name="Straight Connector 18"/>
            <p:cNvCxnSpPr>
              <a:stCxn id="14" idx="4"/>
              <a:endCxn id="18" idx="0"/>
            </p:cNvCxnSpPr>
            <p:nvPr/>
          </p:nvCxnSpPr>
          <p:spPr>
            <a:xfrm rot="5400000">
              <a:off x="63253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4776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224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5400000">
              <a:off x="21748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940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464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4475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7" name="Straight Connector 26"/>
            <p:cNvCxnSpPr>
              <a:endCxn id="26" idx="0"/>
            </p:cNvCxnSpPr>
            <p:nvPr/>
          </p:nvCxnSpPr>
          <p:spPr>
            <a:xfrm rot="5400000">
              <a:off x="49537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1722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9" name="Straight Connector 28"/>
            <p:cNvCxnSpPr>
              <a:endCxn id="28" idx="0"/>
            </p:cNvCxnSpPr>
            <p:nvPr/>
          </p:nvCxnSpPr>
          <p:spPr>
            <a:xfrm rot="5400000">
              <a:off x="63253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2600" y="6019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3538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73538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73538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91246" y="309035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1348" y="310999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6965" y="31467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7785" y="444131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38862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0150" y="5218328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91671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5715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26" y="5179757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992" y="3856973"/>
              <a:ext cx="206023" cy="31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400" y="4343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03970" y="561867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9659" y="565549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992" y="513136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4600" y="3810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5105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0510" y="44143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8954" y="4493957"/>
              <a:ext cx="595599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Where will intelligent scissors work well, or have problems?</a:t>
            </a:r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1" y="10668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745113" y="20042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6525883" y="1788544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3295651" y="41148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4158291" y="54691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684961" y="2025651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3663951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061" y="3641725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396874" y="2276475"/>
            <a:ext cx="787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322261" y="4083050"/>
            <a:ext cx="12080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089024" y="1370013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213099" y="1392238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7046912" y="1487489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671637" y="5187950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244975" y="5216525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6115050" y="5200650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63987" y="2008188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786" y="1992314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383461" y="62753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010150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5314950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448300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333750" y="35052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4324350" y="38862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48250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67350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24450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438650" y="40005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22626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66189"/>
              </p:ext>
            </p:extLst>
          </p:nvPr>
        </p:nvGraphicFramePr>
        <p:xfrm>
          <a:off x="1123950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62550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400550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33950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467350" y="18288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5124450" y="21717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6000750" y="12954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24250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57650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591050" y="27051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514850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43350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5010150" y="22860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543550" y="17526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381751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6229350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981287" y="1996858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(attraction to 0)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647950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666750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749550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429000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989286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5294086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427436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27386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46486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03586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01762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40824"/>
              </p:ext>
            </p:extLst>
          </p:nvPr>
        </p:nvGraphicFramePr>
        <p:xfrm>
          <a:off x="1103086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4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086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41686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379686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13086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03386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36786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493986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22486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360887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6208486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856186" y="20574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627086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645886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728686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979886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46486" y="3276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13086" y="3657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408136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1743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24152"/>
              </p:ext>
            </p:extLst>
          </p:nvPr>
        </p:nvGraphicFramePr>
        <p:xfrm>
          <a:off x="2438401" y="4082143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082143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51304"/>
              </p:ext>
            </p:extLst>
          </p:nvPr>
        </p:nvGraphicFramePr>
        <p:xfrm>
          <a:off x="3200401" y="2862943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862943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5010151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/>
              <a:t>Gaussian Mixture Model </a:t>
            </a:r>
            <a:r>
              <a:rPr lang="en-GB" sz="180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9" y="3076575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573213" y="3343276"/>
            <a:ext cx="9969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273301" y="4511675"/>
            <a:ext cx="99536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868988" y="3543300"/>
            <a:ext cx="99536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462713" y="4483100"/>
            <a:ext cx="99695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27388" y="44704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25551" y="1343025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688" y="1406526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381500" y="2520950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427163" y="30988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523163" y="45085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713413" y="31369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4003675" y="3254375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356475" y="64150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990976" y="2111375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646239" y="1508125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75188" y="3200400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00575" y="2003426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614864" y="3340100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47700" y="2025650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650876" y="3638550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295400" y="1879601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356101" y="3051175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670551" y="1103313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645151" y="4373563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505700" y="64277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Autofit/>
          </a:bodyPr>
          <a:lstStyle/>
          <a:p>
            <a:r>
              <a:rPr lang="en-US" sz="2800" dirty="0"/>
              <a:t>What is easy or hard about these cases for </a:t>
            </a:r>
            <a:r>
              <a:rPr lang="en-US" sz="2800" dirty="0" err="1"/>
              <a:t>graphcut</a:t>
            </a:r>
            <a:r>
              <a:rPr lang="en-US" sz="2800" dirty="0"/>
              <a:t>-based segmentation?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012" y="1892300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1765301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745288" y="1535113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789362" y="1643063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09663" y="4452937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454400" y="4452938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283325" y="4440237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890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-914400" y="889000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5414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6811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6" y="35385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6" y="3330576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6" y="1554164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6" y="1323976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431926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34575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144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-914400" y="914400"/>
            <a:ext cx="10972800" cy="5135563"/>
          </a:xfrm>
          <a:noFill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</a:t>
            </a:r>
            <a:r>
              <a:rPr lang="en-GB" sz="2000" b="1" dirty="0" smtClean="0">
                <a:solidFill>
                  <a:srgbClr val="F1AE05"/>
                </a:solidFill>
              </a:rPr>
              <a:t>	Camouflage </a:t>
            </a:r>
            <a:r>
              <a:rPr lang="en-GB" sz="2000" b="1" dirty="0">
                <a:solidFill>
                  <a:srgbClr val="F1AE05"/>
                </a:solidFill>
              </a:rPr>
              <a:t>&amp; </a:t>
            </a: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</a:t>
            </a:r>
            <a:r>
              <a:rPr lang="en-GB" sz="2000" b="1" dirty="0" smtClean="0">
                <a:solidFill>
                  <a:srgbClr val="F1AE05"/>
                </a:solidFill>
              </a:rPr>
              <a:t>	Low </a:t>
            </a:r>
            <a:r>
              <a:rPr lang="en-GB" sz="2000" b="1" dirty="0">
                <a:solidFill>
                  <a:srgbClr val="F1AE05"/>
                </a:solidFill>
              </a:rPr>
              <a:t>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4027489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1" y="24272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0338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427289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145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4" y="18494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824039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72573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0688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0465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914" y="4046539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114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0433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3733801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834025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785257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30925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4605" y="947057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Seam Carving – </a:t>
            </a:r>
            <a:r>
              <a:rPr lang="en-US" dirty="0" err="1" smtClean="0">
                <a:hlinkClick r:id="rId4"/>
              </a:rPr>
              <a:t>Avidan</a:t>
            </a:r>
            <a:r>
              <a:rPr lang="en-US" dirty="0" smtClean="0">
                <a:hlinkClick r:id="rId4"/>
              </a:rPr>
              <a:t> and Shamir (2007)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7388" y="6397207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Demo: http</a:t>
            </a:r>
            <a:r>
              <a:rPr lang="en-US" dirty="0">
                <a:hlinkClick r:id="rId5"/>
              </a:rPr>
              <a:t>://nparashuram.com/seamcarving</a:t>
            </a:r>
            <a:r>
              <a:rPr lang="en-US" dirty="0" smtClean="0">
                <a:hlinkClick r:id="rId5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7999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Seam Carving – </a:t>
            </a:r>
            <a:r>
              <a:rPr lang="en-US" dirty="0" err="1" smtClean="0">
                <a:hlinkClick r:id="rId2"/>
              </a:rPr>
              <a:t>Avidan</a:t>
            </a:r>
            <a:r>
              <a:rPr lang="en-US" dirty="0" smtClean="0">
                <a:hlinkClick r:id="rId2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5999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676400" y="1219199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4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75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4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17172" y="243840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895974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572374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781174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1575" y="4495801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High gradient in both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6435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7197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0999" y="3405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599" y="1828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810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2. How could you change boundary costs for graph cuts to work better for objects with many thin parts?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Compositing 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1406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Retargeting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121919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Stitching</a:t>
            </a:r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/>
              <a:t>Intelligent Scissors: Good boundary = short path</a:t>
            </a:r>
          </a:p>
          <a:p>
            <a:r>
              <a:rPr lang="en-US" sz="2800" dirty="0"/>
              <a:t>Graph cuts: Good region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3387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244969" y="24149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1999" y="31007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399" y="12192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provides imprecise and incomplete specification of region – your algorithm has to read his/her mind.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99" y="4572001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648200" y="35878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25960</TotalTime>
  <Words>1235</Words>
  <Application>Microsoft Office PowerPoint</Application>
  <PresentationFormat>Widescreen</PresentationFormat>
  <Paragraphs>266</Paragraphs>
  <Slides>42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Wingdings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Example of Djikstra’s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49</cp:revision>
  <cp:lastPrinted>2017-09-21T14:03:33Z</cp:lastPrinted>
  <dcterms:created xsi:type="dcterms:W3CDTF">2010-08-30T03:58:01Z</dcterms:created>
  <dcterms:modified xsi:type="dcterms:W3CDTF">2020-01-14T04:05:06Z</dcterms:modified>
</cp:coreProperties>
</file>