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78"/>
  </p:notesMasterIdLst>
  <p:sldIdLst>
    <p:sldId id="398" r:id="rId4"/>
    <p:sldId id="656" r:id="rId5"/>
    <p:sldId id="657" r:id="rId6"/>
    <p:sldId id="811" r:id="rId7"/>
    <p:sldId id="768" r:id="rId8"/>
    <p:sldId id="769" r:id="rId9"/>
    <p:sldId id="770" r:id="rId10"/>
    <p:sldId id="771" r:id="rId11"/>
    <p:sldId id="772" r:id="rId12"/>
    <p:sldId id="773" r:id="rId13"/>
    <p:sldId id="774" r:id="rId14"/>
    <p:sldId id="775" r:id="rId15"/>
    <p:sldId id="776" r:id="rId16"/>
    <p:sldId id="777" r:id="rId17"/>
    <p:sldId id="805" r:id="rId18"/>
    <p:sldId id="806" r:id="rId19"/>
    <p:sldId id="807" r:id="rId20"/>
    <p:sldId id="808" r:id="rId21"/>
    <p:sldId id="638" r:id="rId22"/>
    <p:sldId id="642" r:id="rId23"/>
    <p:sldId id="778" r:id="rId24"/>
    <p:sldId id="758" r:id="rId25"/>
    <p:sldId id="759" r:id="rId26"/>
    <p:sldId id="760" r:id="rId27"/>
    <p:sldId id="804" r:id="rId28"/>
    <p:sldId id="761" r:id="rId29"/>
    <p:sldId id="762" r:id="rId30"/>
    <p:sldId id="764" r:id="rId31"/>
    <p:sldId id="803" r:id="rId32"/>
    <p:sldId id="698" r:id="rId33"/>
    <p:sldId id="692" r:id="rId34"/>
    <p:sldId id="812" r:id="rId35"/>
    <p:sldId id="700" r:id="rId36"/>
    <p:sldId id="695" r:id="rId37"/>
    <p:sldId id="701" r:id="rId38"/>
    <p:sldId id="693" r:id="rId39"/>
    <p:sldId id="709" r:id="rId40"/>
    <p:sldId id="710" r:id="rId41"/>
    <p:sldId id="711" r:id="rId42"/>
    <p:sldId id="754" r:id="rId43"/>
    <p:sldId id="755" r:id="rId44"/>
    <p:sldId id="756" r:id="rId45"/>
    <p:sldId id="696" r:id="rId46"/>
    <p:sldId id="704" r:id="rId47"/>
    <p:sldId id="705" r:id="rId48"/>
    <p:sldId id="706" r:id="rId49"/>
    <p:sldId id="782" r:id="rId50"/>
    <p:sldId id="783" r:id="rId51"/>
    <p:sldId id="784" r:id="rId52"/>
    <p:sldId id="785" r:id="rId53"/>
    <p:sldId id="786" r:id="rId54"/>
    <p:sldId id="714" r:id="rId55"/>
    <p:sldId id="708" r:id="rId56"/>
    <p:sldId id="707" r:id="rId57"/>
    <p:sldId id="745" r:id="rId58"/>
    <p:sldId id="796" r:id="rId59"/>
    <p:sldId id="787" r:id="rId60"/>
    <p:sldId id="788" r:id="rId61"/>
    <p:sldId id="790" r:id="rId62"/>
    <p:sldId id="791" r:id="rId63"/>
    <p:sldId id="727" r:id="rId64"/>
    <p:sldId id="728" r:id="rId65"/>
    <p:sldId id="799" r:id="rId66"/>
    <p:sldId id="800" r:id="rId67"/>
    <p:sldId id="757" r:id="rId68"/>
    <p:sldId id="794" r:id="rId69"/>
    <p:sldId id="801" r:id="rId70"/>
    <p:sldId id="802" r:id="rId71"/>
    <p:sldId id="813" r:id="rId72"/>
    <p:sldId id="795" r:id="rId73"/>
    <p:sldId id="672" r:id="rId74"/>
    <p:sldId id="666" r:id="rId75"/>
    <p:sldId id="670" r:id="rId76"/>
    <p:sldId id="797" r:id="rId7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FF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0" autoAdjust="0"/>
    <p:restoredTop sz="92552" autoAdjust="0"/>
  </p:normalViewPr>
  <p:slideViewPr>
    <p:cSldViewPr>
      <p:cViewPr varScale="1">
        <p:scale>
          <a:sx n="84" d="100"/>
          <a:sy n="84" d="100"/>
        </p:scale>
        <p:origin x="51" y="315"/>
      </p:cViewPr>
      <p:guideLst>
        <p:guide orient="horz" pos="2160"/>
        <p:guide pos="384"/>
        <p:guide pos="5760"/>
      </p:guideLst>
    </p:cSldViewPr>
  </p:slideViewPr>
  <p:outlineViewPr>
    <p:cViewPr>
      <p:scale>
        <a:sx n="33" d="100"/>
        <a:sy n="33" d="100"/>
      </p:scale>
      <p:origin x="38" y="12455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Relationship Id="rId4" Type="http://schemas.openxmlformats.org/officeDocument/2006/relationships/image" Target="../media/image1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65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1B1B85-9F6C-44F7-A952-50E672E58A7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44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8E7DE5-56EE-4F8D-A7EA-D629DAC72AE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90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BB53CD-089C-4A8D-952E-4C155B04859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04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567CB-33B1-4066-99BE-90774CE08A6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50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452E73-364D-480E-8511-AAD074D5FEE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26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C37F90-31F6-4E3D-A627-33354BB7036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81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8CCECA-B6AC-4367-913D-2DCF078CB71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60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76D4E2-A428-4950-950B-859F039E4AC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28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860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4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25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7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76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25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1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Things we can’t understand without thinking in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6BF9A0-06D2-49A2-8451-929C757C296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0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97536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689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2192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543300"/>
            <a:ext cx="56896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BFE2-A96C-43F4-92B8-8A64255BBC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807427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29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6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85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3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2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01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08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1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62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08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1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5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mbert's_cosine_law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Bayer_filte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5.png"/><Relationship Id="rId7" Type="http://schemas.openxmlformats.org/officeDocument/2006/relationships/image" Target="../media/image5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4.wmf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image" Target="../media/image47.wmf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6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vmlDrawing" Target="../drawings/vmlDrawing3.v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10" Type="http://schemas.openxmlformats.org/officeDocument/2006/relationships/image" Target="../media/image49.wmf"/><Relationship Id="rId4" Type="http://schemas.openxmlformats.org/officeDocument/2006/relationships/tags" Target="../tags/tag70.xml"/><Relationship Id="rId9" Type="http://schemas.openxmlformats.org/officeDocument/2006/relationships/oleObject" Target="../embeddings/oleObject5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26" Type="http://schemas.openxmlformats.org/officeDocument/2006/relationships/tags" Target="../tags/tag98.xml"/><Relationship Id="rId3" Type="http://schemas.openxmlformats.org/officeDocument/2006/relationships/tags" Target="../tags/tag75.xml"/><Relationship Id="rId21" Type="http://schemas.openxmlformats.org/officeDocument/2006/relationships/tags" Target="../tags/tag93.xml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tags" Target="../tags/tag97.xml"/><Relationship Id="rId2" Type="http://schemas.openxmlformats.org/officeDocument/2006/relationships/tags" Target="../tags/tag74.xml"/><Relationship Id="rId16" Type="http://schemas.openxmlformats.org/officeDocument/2006/relationships/tags" Target="../tags/tag88.xml"/><Relationship Id="rId20" Type="http://schemas.openxmlformats.org/officeDocument/2006/relationships/tags" Target="../tags/tag92.xml"/><Relationship Id="rId29" Type="http://schemas.openxmlformats.org/officeDocument/2006/relationships/image" Target="../media/image51.wmf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tags" Target="../tags/tag96.xml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28" Type="http://schemas.openxmlformats.org/officeDocument/2006/relationships/notesSlide" Target="../notesSlides/notesSlide3.xml"/><Relationship Id="rId10" Type="http://schemas.openxmlformats.org/officeDocument/2006/relationships/tags" Target="../tags/tag82.xml"/><Relationship Id="rId19" Type="http://schemas.openxmlformats.org/officeDocument/2006/relationships/tags" Target="../tags/tag91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7.bin"/><Relationship Id="rId2" Type="http://schemas.openxmlformats.org/officeDocument/2006/relationships/tags" Target="../tags/tag9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wmf"/><Relationship Id="rId11" Type="http://schemas.openxmlformats.org/officeDocument/2006/relationships/image" Target="../media/image58.wmf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8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64.png"/><Relationship Id="rId9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Relationship Id="rId9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wmf"/><Relationship Id="rId3" Type="http://schemas.openxmlformats.org/officeDocument/2006/relationships/image" Target="../media/image125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2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28.png"/><Relationship Id="rId4" Type="http://schemas.openxmlformats.org/officeDocument/2006/relationships/image" Target="../media/image126.png"/><Relationship Id="rId9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oleObject" Target="../embeddings/oleObject17.bin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132.wmf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30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29.wmf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19" Type="http://schemas.openxmlformats.org/officeDocument/2006/relationships/image" Target="../media/image131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36.png"/><Relationship Id="rId14" Type="http://schemas.openxmlformats.org/officeDocument/2006/relationships/image" Target="../media/image1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7611" y="6118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Midterm Review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10211" y="5340118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>
              <a:solidFill>
                <a:schemeClr val="tx1"/>
              </a:solidFill>
            </a:endParaRP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6536" y="6118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11/20/19</a:t>
            </a:r>
          </a:p>
        </p:txBody>
      </p:sp>
      <p:pic>
        <p:nvPicPr>
          <p:cNvPr id="180226" name="Picture 2" descr="http://www.mcs.csueastbay.edu/~malek/Surrealism/magritt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611" y="1072918"/>
            <a:ext cx="3588614" cy="47053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82211" y="534011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Magritte, </a:t>
            </a:r>
            <a:r>
              <a:rPr lang="en-US" i="1" dirty="0"/>
              <a:t>Homesickness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www.cranearts.com/wordpress/wp-content/uploads/2009/01/the_crane_building_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600"/>
            <a:ext cx="5701792" cy="4648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01694" y="3821668"/>
            <a:ext cx="31290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2514600" y="4006334"/>
            <a:ext cx="381000" cy="33706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92294" y="4648200"/>
            <a:ext cx="31290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rot="16200000" flipV="1">
            <a:off x="3084075" y="4383528"/>
            <a:ext cx="304800" cy="22454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3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upload.wikimedia.org/wikipedia/commons/thumb/8/8f/Lambert_Cosine_Law_2.svg/300px-Lambert_Cosine_Law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38" y="2998241"/>
            <a:ext cx="4341962" cy="361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620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/>
              <a:t>Diffuse reflection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2000" y="990601"/>
            <a:ext cx="82296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/>
              <a:t>Intensity does not depend on viewer angle.</a:t>
            </a:r>
          </a:p>
          <a:p>
            <a:pPr lvl="1"/>
            <a:r>
              <a:rPr lang="en-US" sz="2400" dirty="0"/>
              <a:t>Amount of reflected light proportional to </a:t>
            </a:r>
            <a:r>
              <a:rPr lang="en-US" sz="2400" dirty="0" err="1"/>
              <a:t>cos</a:t>
            </a:r>
            <a:r>
              <a:rPr lang="en-US" sz="2400" dirty="0"/>
              <a:t>(theta)</a:t>
            </a:r>
          </a:p>
          <a:p>
            <a:pPr lvl="1"/>
            <a:r>
              <a:rPr lang="en-US" sz="2400" dirty="0"/>
              <a:t>Visible solid angle also proportional to </a:t>
            </a:r>
            <a:r>
              <a:rPr lang="en-US" sz="2400" dirty="0" err="1"/>
              <a:t>cos</a:t>
            </a:r>
            <a:r>
              <a:rPr lang="en-US" sz="2400" dirty="0"/>
              <a:t>(theta)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3924" y="6480677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http://en.wikipedia.org/wiki/Lambert%27s_cosine_law</a:t>
            </a:r>
            <a:endParaRPr lang="en-US" dirty="0"/>
          </a:p>
        </p:txBody>
      </p:sp>
      <p:pic>
        <p:nvPicPr>
          <p:cNvPr id="105476" name="Picture 4" descr="http://upload.wikimedia.org/wikipedia/commons/thumb/2/25/Lambert_Cosine_Law_1.svg/300px-Lambert_Cosine_Law_1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1" y="3154116"/>
            <a:ext cx="413766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5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Specular Reflection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57419" y="1118977"/>
            <a:ext cx="5257800" cy="5135563"/>
          </a:xfrm>
        </p:spPr>
        <p:txBody>
          <a:bodyPr/>
          <a:lstStyle/>
          <a:p>
            <a:r>
              <a:rPr lang="en-US" dirty="0"/>
              <a:t>Reflected direction depends on light orientation and surface normal</a:t>
            </a:r>
          </a:p>
          <a:p>
            <a:r>
              <a:rPr lang="en-US" dirty="0"/>
              <a:t>E.g., mirrors are mostly specular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46364" y="6522931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103863" y="4186331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2496522" y="4771430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96860" y="454352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86369" y="3808306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028343" y="5767177"/>
            <a:ext cx="646771" cy="6813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0087" y="51206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specular reflection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89" y="1425579"/>
            <a:ext cx="27686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6905819" y="1154204"/>
            <a:ext cx="18256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 dirty="0">
                <a:solidFill>
                  <a:schemeClr val="tx1"/>
                </a:solidFill>
                <a:cs typeface="Times" charset="0"/>
              </a:rPr>
              <a:t>Flickr, by </a:t>
            </a:r>
            <a:r>
              <a:rPr lang="en-US" sz="1600" dirty="0" err="1">
                <a:solidFill>
                  <a:schemeClr val="tx1"/>
                </a:solidFill>
                <a:cs typeface="Times" charset="0"/>
              </a:rPr>
              <a:t>suzysputnik</a:t>
            </a:r>
            <a:endParaRPr lang="en-US" sz="1600" dirty="0">
              <a:solidFill>
                <a:schemeClr val="tx1"/>
              </a:solidFill>
              <a:cs typeface="Times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6863926" y="5983379"/>
            <a:ext cx="18833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FFFFFF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>
              <a:tabLst>
                <a:tab pos="1066800" algn="l"/>
              </a:tabLst>
            </a:pPr>
            <a:r>
              <a:rPr lang="en-US" sz="1600">
                <a:solidFill>
                  <a:schemeClr val="tx1"/>
                </a:solidFill>
                <a:cs typeface="Times" charset="0"/>
              </a:rPr>
              <a:t>Flickr, by piratejohnny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946863" y="6105324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863" y="6105324"/>
                <a:ext cx="39946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2021611" y="6105324"/>
                <a:ext cx="399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1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11" y="6105324"/>
                <a:ext cx="3994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994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Many surfaces have both specular and diffuse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Specularity</a:t>
            </a:r>
            <a:r>
              <a:rPr lang="en-US" dirty="0"/>
              <a:t> = spot where specular reflection dominates (typically reflects light source)</a:t>
            </a:r>
          </a:p>
          <a:p>
            <a:endParaRPr lang="en-US" dirty="0"/>
          </a:p>
        </p:txBody>
      </p:sp>
      <p:sp>
        <p:nvSpPr>
          <p:cNvPr id="4" name="AutoShape 2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g;base64,/9j/4AAQSkZJRgABAQAAAQABAAD/2wBDAAkGBwgHBgkIBwgKCgkLDRYPDQwMDRsUFRAWIB0iIiAdHx8kKDQsJCYxJx8fLT0tMTU3Ojo6Iys/RD84QzQ5Ojf/2wBDAQoKCg0MDRoPDxo3JR8lNzc3Nzc3Nzc3Nzc3Nzc3Nzc3Nzc3Nzc3Nzc3Nzc3Nzc3Nzc3Nzc3Nzc3Nzc3Nzc3Nzf/wAARCACCAMcDASIAAhEBAxEB/8QAHAAAAQUBAQEAAAAAAAAAAAAABAACAwUGAQcI/8QAQBAAAgEDAgMFAwkFCQADAAAAAQIDAAQREiEFMUEGE1FhcRQigQcjMlKRobHB0TNCcoLhFSQ0Q2KSovDxY3Oy/8QAGQEAAgMBAAAAAAAAAAAAAAAAAgMAAQQF/8QAIxEAAgIBBAIDAQEAAAAAAAAAAAECEQMEEiExE0EiMlEzYf/aAAwDAQACEQMRAD8Acj1NDqkcJGrMx2AUZJrjcOnUe6VceVNRbm2cSIJEZTkMuRg+orNbQzhhMiSQtplRkbwYEGkr0rvit9exrHd3EkqqcqJNyDQyyGpvJtDhIKer0CJKkEnnU3k2ByyU8SUCsnnUgk86veTaGhz0p4ncciPsoIS4p4mHWr8jRWwLWXNSoS3IUAb6zicd++j/AFFTj7cYrQ8IPDbnSROrL4qcj7RSp5qDWLgA0NjOKhdyprS31xYWckcQto5RIMKRIBlvA55bb5rMdrO0vCeF3aQ2tk90c/OvG+FXyBxuf++gLUsvx30c1nwpazTIuIQ3Vqk6QTRBxkLKulh6ioWuF8KdHJYDhTJy9NLmhjODXDLmjUgaJ2eo2eoi+etMZvOpuJRIz1Gz1GWqWztJ76burddT4z9IAD4mpuJRCzVGzVLdwSWsxhlKaxz0uGH2gmhmNSyqOM1Ko2alU3Eo0ASUbjS3wxXff5NGfgQayM3HuKwcRuYUIeNJmVcqDgAnFWNv2judhPaD1XIoXmiuxnhlXBdukTDEiD+ZcVE1hbSbqCP4TTbfjlrIBrVoyeeRRK3FnLuChz4iq3wYO2SAn4Wf3JfgdqgeyuUP0M+lXaxIwHdOwz4Eml3Lj6LgnzFRqL6LUmUB1KcMCPUYqe0MDyhbmV44/rImo/iKtXjc7NGGHkc0NJBASdcJU9SBj8Kra/QSkBzFFkIicunRiukn4ZOKaGog2cROI5dPkd6ieymX6OlvQ0DTQSkhjSKDkIzHyx+OaikZsO8VuBJjIIcIxPqB+NOZXT6SkVJLJAQvcrKDj3tZByfLAFC1fYSlRJwn5Ln4larxCbjOmSf3x8wHZT5knnn7DVRxKy4nwy9Nnb3Nndeykp35Q5Y8+nXffzq2hubyJdNvLMq5zhGIGfHnUQglPJQATk5PWqktyqi4ylH2Uct52jAwosmH8J/M1c8Kj4meGe1cTFuCW2EbqCB02zk0ZFw/WPecg+FER8Mh/eLn40ai0DKaZXmTNc155VdR2Fuv+WPic1OLeJcYRP8AaKPaxbaM+qu30VY+gpGOTOND59DWhbCqfIZwKr2uwF2jPnv1otoNleLeYnHdt8acLSbqAPWp2vj0Vfiaia8fppHoM1EkU2NNk55uB5Vz2Bert8BXGuJ2+iX+CVG3tb/uTH4EUSool9gj66j/ADUqGNteNv3TfFx+tKjoo877ScTvrLtTxKKKYBRdNgMM4yf61pbe5nVBqYMRz93Gay/bpNPazin/ANwP2qDWpslyoNZc3SNcVSLOOS5wNVtqH8J3qZZgD79vpPpitdwHg1ne8HgmMqJKc6sn4DalNwyCMOUJYJncHNDHTynyhb1MIumZqO6jUgqXU+INV57TyrxNIu8nMYQAO41KGLYH4VvV4HaSsiTO3dn6QGAfhmqrj3Z3s/ZtbvonRHk+edAC+AAQVJ5HJH3mq8E4q2i454T4RTLxW4173CnPxo6DiRYfOOp9BVDJFCl6y2xZ4QSEL/SK9M+eK0tlYQMoJhQnAx7oJOaCO99BTlCPLIZOJW42kGfhn8ai/tCwcf5ieYB/LNWpsogrMIwDq04CDwzVMbNJZZAVYNr0gLjrTH5I9i4vHPofdSGMKUJZWGctUCTyuMpDn7aNuosW8f8ACfxp/CbfXY3EoGTGcgfAn8qYk5Oim0lYGvtbfRix8BUiwXh6Y/mFH2RaS7MTABQCcjPRQfxqz4fZ3SXKpeWJMXvFnIIwACRy23xTlp2K88fRTWUUiTOsrZ93OM5FZ67+UThdpcSw+z3sjROyNoiGMg4OMtWuixJPI6poDKp0/Vz0rwS+IN/dt43Ep/5mqxxTbTDb9noT/Kfaj9nwy8PrIi/rUS/KVLcXEUMXCyveOqAvcZ5nHQV55RfB118Z4ev1rqIf8hTNiAtnvkqYt5D4A4qvs7dJXfWitjGMiradf7q/oTQ/B48yP5n8jSbuSQT4TZ1eHHmLf/h/SnCxlzgQMM/CruO6DkISQAc5Pl/7UMjMkj6m2P0cUxNGR5pFZDw64nYrFBqI5jPKiU4DfE/sYh6sKseFsFEz6gTkY357mre0m188Z8RTUol+R3RnR2evzyEC+rGlWtL6ULHpSq+RlI+VPlFwna6+HLUI2/4LWs4fFmJT4gH7q72ngV+1SF7dJIyib93nG3U0fFEUA0ocdMDauZlnfFHQS4Rs+zciRcKjWRCMnZ9O3Tb/AL40ZIiaJV1HS0ZxsQMj+lZfgvHBHCIbmwuIkVsFpJIlB88FwaPl43wm2cSvxO3jQqylWmX3iRjx8a1YnS4OXlxy8jdcF4zKJY2GpgSRuDt51W9qh3llCQCDqyQRuMqP0q2sZLO+tY5QwdNIKkHY8zkUF2oYS2Mb7Y1YHwyKLJO8bRWnpZaMLGh9rUYrZ2UfviNcAkLufQ1lUA9rTathaB04hbyJ3SgLg62wTkdKVpeXRr1X0OwWjrKSzgbjI5E+7VJJEBcyhlyO/AII9a2TmNpQ0kihiTkF9sY/9rMcReNJ9gQWuwhOdsliBj7a0ZY8oz4HwyG8X+5xnHRh99S8BITh12eowQP5WpXy4s0/m/GmcJi7zh1yCcDHPfng+FIx8ZEaJ842S2DO91MZFCgD3cjGRp50bwG5uZ7u5FxPPJEsEhGpiVBGMfjQnDrJ4u8OrWmRk7nG58RVjwHhV1HNeGeJmRoHWPX9bO2M8jXQfsxQXRW27IhJZgBoUA+g3rzSTsG0s0jtdXKa3LY0R9ST4+deliMIZtechgp9cCq88e4J3jKeJ2YIOCDMBj7a5yk1J0dCk0jCr8noPO/uf9kf61PY9iYrHidnMZ72QxTJJkJHpGG671uY+KcKkI7viFm38Nwh/OiVltpf2c0b9PdYH86LySK2oMneNrZgrqSRsM1zgiAsxBBxncHPSoZk/umpWGcDcGpeDLksBtlsZ8tqqP2QMvqwp0ZTgHOXxz5b08MiINTPk+8FLZJz412XABKbAHcAnP41WNNMWYE6grjDD6p/PnTKOequi4twvssmW0tnapre5MNyBqyGACr41nri9eGWNMasnOC2BzO3lyNObiEutMZJxnPPTvtmj6YUlybGe+i7ghmKknA2pViZOISy3awu2cDVjYgfHx5UqZGcaLW4AyznJZqaYc9a6tPFc62dEyPaHs6vE+JWkrCPuonbvQ2cuDjAG3lRkPAbOO6srmOMRtZOXhVMKuT1O3lmrqRQXPrT+7+bOACSMYPWmJugfdBTdorzBR5NRGxJIP5ULd8VuLuLu5DqUHI3JxUK298yjHsyAc8KWqOWK6X6V0B5LGB+OazucvbHrEu0C6nFwr4bGfA1sLG7jeJe8hRtgMsPCsaYpi4JnlJz9b+lX3D7y6gUapA645Ooo8GSmVlxNovZZom3MCnA05U9PDb1qsnhjuJIzKoI9rSRR4ENkH4bVL/akbftYYSfENiguJ8SihWJ4IXLCQMQpB5eprS527sR4muKJ+LEJbovT3vxqTs1xGKyRu8BLFjjBGRsR19ag4kdUSMzqowc6vOq6KAOvzcsb+YNJcnGdoNRuNM2kvGIJ4u7Z5iGYE6l2G9EWHELaORzLdZypALBs86w/s0qnZM+hqRO/j3JkUeppi1MvaB8MSykIJnYY3lXl6rXz9xhZlvrkxKWiEpGTvucmve0J9nJJZ8yLknnzFeP2czCW+kkwdUwyf5aqLrkKr4MqLhlPvxoc+OM0VbMxlSI24jLHmfx5VpJL61OkMkb52GU51J2gax7qxuIEiDNpyYxuNtxTE9y6Kqn2eqcLTu+zlgnhbxD/iKsuFL/AHaVgcEKd/DagU9zhNov/wAaf/iiLG8jit3ikMZEgIZWONvWlQdTTZU03FpAFzcyQn3JHLDnhT/3/wAqSGZ5ynvZZZMEZ5+NFSQ2czBh3i42xFcAj7xUkENrBp0JLhW1b6Tk/DFO+N9mFYZr0VPGGaO6t2dQY0U5yOe55/bTeHolxeK+ogsAwTSQFOfs546VZ39vDeT94LiSMaQCjISCfhUsMVrE4dJ4tWNy+oZ8uVXK2+C5Rf4VkUDLezvhdJXGRsef9KVWAACTu7wF5H1HQ4I+zNKpFNKmFCLoqFp4qaOzb95gPTepu4hiGqVtvEnFZtpsv8AApZyAMnwolIVVcyyBRy5jahbziNvCSLZlc/6GyPiarRPLLOrSvtq2AOAPQVfkjHgJYpS5PReFdn4pLaKV2IDKDjG9UvbTh8PDzE8RY94u4x1BracFJPCrY4x7g65rMfKOVWC3JAPPnTsySxsHE3vRhQ2uRc7Dzb8q2HZ3hkN9bOGTOkjfcc6xAnwwwD+Feh/J9IXguxgbaNvDnWLSNOdGrUpqFgl32eVBLJthXK+OMVULDaI4V11kOBvXoEhjkW+jOxDn7SgNeXzTFbrJCpiTJ386fqIxhTQnBKU7TLG8jtHx3kKE+JGfxoB7Gzf3kUKPrVyZ+8AP0gM8vWnQuzRllAXHXG9Y3Lc6NSjSIzavCM29zMF/iIX7/wBKEm47eWp31uPGSLSPt2zRrK8h3LHz5D7agkgKDVpLY6nlU3NMvan2cbtVA1gRcBllyD82MqfeHLevJblrwNKItJhZtRHXOAPyr1ZrJbmI95AmnPNhgVmpeA2MqstvHM0md2iYhR+OadDVJdinpr6ZhQ06AaomAPUHP60dazi7nt4GjYa5lAygwM7fpWkXszOqkxToRnlIgP31234NxCC4RxDFIFkVgyt1BG+/OnLUwYD0017PVriILBBFGc6fd8OQx+VDCORUcd0WyNiN8VmuIcT45GkfuSKQxw8cWTnHxFG2N3xtYsziF/HKcvUg0DnHsDxTDHUqfeQj1FMJYHIJ8sE0l45MrETWbHHVX/UVJ/a9kw+eiZM89UefvFUpRfsjhJeiM3Ey/wCa/oTmue1zjctn1FSrccMn/ZyxD+fT9xpxs4nGY5GI8diKYl+MW/8AUCtfS9Qh9RSp8vDpAMqwI8xilR1MDgAk4hdyfSuZB5IoX+tCl1dveUu31mJY/fQvebZWMt/qc1IjTN9EjB+ou321y5ZWzqLGkSySYONRAHPApqSnUNCaj45zTVg1bySb/wC6pMRxDIjLEdScfdQqfNjNvo9n7PP3nBbNvGIVnPlGRnt7YALjJGWPX0pvZ3tB3fBreLCh4xjSPWi+0Fub+0ikuc/NXCgAHmrYrrZ5rw8ezmY01l5PLZD72GdgAeS1tewHEYrRbsaDlwp8OWf1qn7ScPtuG8Wmhji1YIK5PQ0PaXEyvsQinbFczT5fHks6OWHlx8Gq4nxeSSa5CsFWTBAXnyxWWKqrmRVyxbOW51IZx3uRlj1K1DKdTNnLA8t+VHn1DyMDDhWMdPIzKBv+JrsOe7cb5x1rgBCgFfsrqukaEEgnoBSIy5GNcDoCxlCspx0Zm/Kr20ijjtZ1ciRipIA6VU2dpPO4Zl0J51cBEsVbQS7EYNbMT/TNkXKopmQsmZdoh0J50BNJDp7pVVUzsiDGfXxqykieYMztoU9W6UHHDBE2x7xurGsbNKIII5Jd2Tu1HU8gPSj47aEhWZcKh2c88+VRLrZgCuQOS/rUrXCRyLrPX90cvMCjjSAlb6DTE8xwGIjX6TcsU4ujJ3cYOld+ex9aiN17a+iPKWybuxOCxqy4FZQcUaTQMBByNPhFzdITOW1Wytt7ZJXy4wD91cvLGN5giIBnlWgm4JcaW7gBsdKqO6eFtUwZWGwyKZLDOPaFrJGT4ZS3tjBEjAg94TjahrS1jRhuyknAxRl5HKZhvnO58q5EnuKJAykknbnihW6LCdNHLy49nRTFdzBuq/8AtKoLuKM6GXY433xtSo/NMDxxAVEasQApceJ1GpQpY7nNMgggRvmkJailiP722eg51zWdBUQvlRnl5k03AYZ3bzOwqSSJicAqo6k+832f1rg7pdyDI3Qvv93KqCQTZ3Txe6hJ/g2++tqeNx3PB5RgibCEAeIx+lYmM/vH3fUYo+HvNBzhUI3L8vspnke2hUscW7YR2huBxC8F0qYLoufLHnVasbc8ZH1ulFM6nAX38ciw2pkwkwZJGGkDkTg/Ck+w48KkQac7Y+FNkeOIb7moJblmJWEZPLOadFbb6pd264qw+hM7y8sip7JRCSSF/iNMkGBoXIJ56edE21jJPpMpIQDl1+NWnRTosIbsSp3cb5AO5HSr3h1lDcwl9WTg7+dZuXuYFKqwHiFOB6k1zh/FZY3MduSqdXJxmtenyx3fIzZcTcbiB8RuJTI8EeWYHBUUywgdFYSN3kpOTjkvkKkuGHeutopeRzkt/wB6V1U9jiJGkyHYnNIm0m6HRXxJrh1jULkAkVUOzXco0BhGDnX1aiWbugZrhs7+NOjCzaZVfWCMrjliomTo5N3hRIEbTH+9vy8a1nYydYu8UEBAuwrMLHk6fE860fArP5uQQtiXHTFbNI28qMmprYXV9eSKzG3wc7Hes9xmWaGSEyBlJbOPAVb2rSRqVlhBAbA8aou0d2lzcx4yu++eldTI90W2Yca+VB3tNhcxK01sHb948s7VA1nZynVBrRjtu2RVVKggcLqyD51Z27II1xux60Mfnw0SScOUyk4q4hfu/pacDOBSoDjk+JpNJz71KubN1Jm6EG4pk9qB3RON6fOxCIASAefnSpVgNS7ILnbYbDypvDwMk4HI0qVChgfwwBpGLDJHImuTsxuQCxI8CaVKr9Aew20ALyZ6Lt5VUXjEyAEkjPU0qVCGhttzPkf1o3lFkc8c6VKrZbH8L3mbO/uirO692A4226UqVUwJdmf4mzDSASBjlmiLRRpQYGAhwMcqVKiQcugy3A0yHAzig7j/ABRHQLsKVKowUVPGCdcQztjlVrbgDAAwAOQpUqNdEl0Sx/tE9a0HZsnvpNz9L9aVKt2h/sjFqv5suZicjesvx5V/tRRpGMDp60qVdXJ/NmHF9kUNx/iAPM1ccPJ9zelSpeH7BZejNcZ/bN/GaVKlXKn9mdHH9Uf/2Q==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1388" name="Picture 12" descr="http://northcountryhardwoodfloors.com/wp-content/uploads/slideshow-gallery-pro/Hard-Wood-54653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8"/>
          <a:stretch/>
        </p:blipFill>
        <p:spPr bwMode="auto">
          <a:xfrm>
            <a:off x="980836" y="2167531"/>
            <a:ext cx="352452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321844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12467" y="6451009"/>
            <a:ext cx="3357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Photo: northcountryhardwoodfloors.com</a:t>
            </a:r>
          </a:p>
        </p:txBody>
      </p:sp>
    </p:spTree>
    <p:extLst>
      <p:ext uri="{BB962C8B-B14F-4D97-AF65-F5344CB8AC3E}">
        <p14:creationId xmlns:p14="http://schemas.microsoft.com/office/powerpoint/2010/main" val="3371649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Questions</a:t>
            </a:r>
          </a:p>
        </p:txBody>
      </p:sp>
      <p:grpSp>
        <p:nvGrpSpPr>
          <p:cNvPr id="6148" name="Group 9"/>
          <p:cNvGrpSpPr>
            <a:grpSpLocks/>
          </p:cNvGrpSpPr>
          <p:nvPr/>
        </p:nvGrpSpPr>
        <p:grpSpPr bwMode="auto">
          <a:xfrm>
            <a:off x="813726" y="985837"/>
            <a:ext cx="7088188" cy="4886325"/>
            <a:chOff x="1210790" y="1362075"/>
            <a:chExt cx="6437785" cy="4133850"/>
          </a:xfrm>
        </p:grpSpPr>
        <p:pic>
          <p:nvPicPr>
            <p:cNvPr id="615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25" y="1362075"/>
              <a:ext cx="6153150" cy="413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210790" y="4420157"/>
              <a:ext cx="1524018" cy="304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149" name="TextBox 10"/>
          <p:cNvSpPr txBox="1">
            <a:spLocks noChangeArrowheads="1"/>
          </p:cNvSpPr>
          <p:nvPr/>
        </p:nvSpPr>
        <p:spPr bwMode="auto">
          <a:xfrm>
            <a:off x="316840" y="6167436"/>
            <a:ext cx="8802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Possible factors: albedo, shadows, texture, specularities, curvature, lighting direction</a:t>
            </a:r>
          </a:p>
        </p:txBody>
      </p:sp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432727" y="1290637"/>
            <a:ext cx="696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600"/>
              <a:t>1. </a:t>
            </a:r>
          </a:p>
        </p:txBody>
      </p:sp>
    </p:spTree>
    <p:extLst>
      <p:ext uri="{BB962C8B-B14F-4D97-AF65-F5344CB8AC3E}">
        <p14:creationId xmlns:p14="http://schemas.microsoft.com/office/powerpoint/2010/main" val="1114924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/>
          <a:lstStyle/>
          <a:p>
            <a:r>
              <a:rPr lang="en-US" dirty="0"/>
              <a:t>Because pixel grid is discrete, pixel intensities are determined by a range of scene points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34503" b="17790"/>
          <a:stretch>
            <a:fillRect/>
          </a:stretch>
        </p:blipFill>
        <p:spPr bwMode="auto">
          <a:xfrm>
            <a:off x="228600" y="2438400"/>
            <a:ext cx="44196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895600"/>
            <a:ext cx="35003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840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Color Sensing: Bayer Grid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873500"/>
            <a:ext cx="2881314" cy="20526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Estimate RGB at each cell from neighboring values</a:t>
            </a:r>
          </a:p>
        </p:txBody>
      </p:sp>
      <p:pic>
        <p:nvPicPr>
          <p:cNvPr id="29700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27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76200" y="6430546"/>
            <a:ext cx="3672800" cy="338554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hlinkClick r:id="rId4"/>
              </a:rPr>
              <a:t>http://en.wikipedia.org/wiki/Bayer_filter</a:t>
            </a:r>
            <a:endParaRPr lang="en-US" sz="1600" dirty="0">
              <a:solidFill>
                <a:srgbClr val="00CC99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075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spaces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14400" y="1219200"/>
            <a:ext cx="2649957" cy="2573960"/>
            <a:chOff x="609600" y="1371600"/>
            <a:chExt cx="4875332" cy="4953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rot="10800000" flipV="1">
                <a:off x="5486400" y="5410200"/>
                <a:ext cx="838200" cy="22860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rot="16200000" flipV="1">
                <a:off x="5905500" y="4991100"/>
                <a:ext cx="762000" cy="7620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16200000" flipH="1">
                <a:off x="6286500" y="5448300"/>
                <a:ext cx="609600" cy="533400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283479" cy="710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0,1,0</a:t>
              </a:r>
            </a:p>
          </p:txBody>
        </p:sp>
        <p:sp>
          <p:nvSpPr>
            <p:cNvPr id="8" name="TextBox 32"/>
            <p:cNvSpPr txBox="1">
              <a:spLocks noChangeArrowheads="1"/>
            </p:cNvSpPr>
            <p:nvPr/>
          </p:nvSpPr>
          <p:spPr bwMode="auto">
            <a:xfrm>
              <a:off x="4201453" y="5487447"/>
              <a:ext cx="1283479" cy="710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/>
                <a:t>0,0,1</a:t>
              </a:r>
            </a:p>
          </p:txBody>
        </p:sp>
        <p:sp>
          <p:nvSpPr>
            <p:cNvPr id="9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283479" cy="710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1,0,0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62566" y="8382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RGB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7708" y="1225851"/>
            <a:ext cx="2272133" cy="237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280063" y="8382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032" y="4472097"/>
            <a:ext cx="2476500" cy="218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654670" y="403262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HSV</a:t>
            </a:r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495798" y="4721143"/>
            <a:ext cx="4074724" cy="1838426"/>
            <a:chOff x="-20805" y="1509754"/>
            <a:chExt cx="7014081" cy="3164601"/>
          </a:xfrm>
        </p:grpSpPr>
        <p:pic>
          <p:nvPicPr>
            <p:cNvPr id="19" name="Picture 7" descr="http://upload.wikimedia.org/wikipedia/commons/thumb/5/53/YCbCr-CbCr_Y0.png/120px-YCbCr-CbCr_Y0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2" y="2057400"/>
              <a:ext cx="1828800" cy="1828802"/>
            </a:xfrm>
            <a:prstGeom prst="rect">
              <a:avLst/>
            </a:prstGeom>
            <a:noFill/>
          </p:spPr>
        </p:pic>
        <p:pic>
          <p:nvPicPr>
            <p:cNvPr id="20" name="Picture 9" descr="http://upload.wikimedia.org/wikipedia/commons/thumb/9/91/YCbCr-CbCr_Y50.png/120px-YCbCr-CbCr_Y5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95602" y="2057400"/>
              <a:ext cx="1828798" cy="1828800"/>
            </a:xfrm>
            <a:prstGeom prst="rect">
              <a:avLst/>
            </a:prstGeom>
            <a:noFill/>
          </p:spPr>
        </p:pic>
        <p:pic>
          <p:nvPicPr>
            <p:cNvPr id="21" name="Picture 11" descr="http://upload.wikimedia.org/wikipedia/commons/thumb/0/08/YCbCr-CbCr_Y100.png/120px-YCbCr-CbCr_Y100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64479" y="2089667"/>
              <a:ext cx="1828797" cy="1828800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214459" y="1509754"/>
              <a:ext cx="1035309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Y=0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63706" y="1509754"/>
              <a:ext cx="1366430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Y=0.5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89057" y="1515762"/>
              <a:ext cx="1035309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Y=1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85802" y="40386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295401" y="4038600"/>
              <a:ext cx="825597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Cb</a:t>
              </a:r>
              <a:endParaRPr lang="en-US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-342898" y="29337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-20805" y="2819401"/>
              <a:ext cx="737298" cy="63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241591" y="42788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YCbCr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14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Histograms</a:t>
            </a:r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5E5706B1-FF26-462A-A7AE-21C20BADD248}"/>
              </a:ext>
            </a:extLst>
          </p:cNvPr>
          <p:cNvGrpSpPr>
            <a:grpSpLocks/>
          </p:cNvGrpSpPr>
          <p:nvPr/>
        </p:nvGrpSpPr>
        <p:grpSpPr bwMode="auto">
          <a:xfrm>
            <a:off x="6025376" y="2390078"/>
            <a:ext cx="2590800" cy="1524000"/>
            <a:chOff x="3552" y="1536"/>
            <a:chExt cx="1632" cy="960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2F960377-8132-42CF-B0C9-B712567B0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F032B4C-CF2D-4E87-8D33-9E2471507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208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A6628BBD-A5E9-4685-9BEA-952C4133F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36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8C9EE0EB-4A74-43EE-AD63-541991742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0"/>
              <a:ext cx="1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422E2DB-CCFA-49B5-B381-4015E05B90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8" y="789878"/>
            <a:ext cx="1954252" cy="1465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A3D903-3D4B-44C3-AE97-F4B64BC60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4" y="2302494"/>
            <a:ext cx="1981201" cy="1485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820518-0269-4CCC-BA95-6841A3FC1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8" y="3860180"/>
            <a:ext cx="1967727" cy="14757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77358-D7F7-4F50-950F-897143124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4" y="5407759"/>
            <a:ext cx="1967726" cy="14757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7ED90-5DDB-4B7A-BFF2-0AB0663DC1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85" y="5350335"/>
            <a:ext cx="2120855" cy="15906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E34614-6963-4D53-9940-22FB8DE938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92" y="3792256"/>
            <a:ext cx="2091760" cy="15688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43BE30-68E8-43E0-A628-F5A8F85E05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695" y="2300244"/>
            <a:ext cx="2050032" cy="15375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B47DBE-E77D-4CF9-A85F-A55D8F827E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81" y="736106"/>
            <a:ext cx="2026608" cy="15176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68D01C-3DF2-4EEF-81CC-75094E7FA4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52" y="1486405"/>
            <a:ext cx="4534829" cy="3401122"/>
          </a:xfrm>
          <a:prstGeom prst="rect">
            <a:avLst/>
          </a:prstGeom>
        </p:spPr>
      </p:pic>
      <p:sp>
        <p:nvSpPr>
          <p:cNvPr id="25" name="Text Box 7">
            <a:extLst>
              <a:ext uri="{FF2B5EF4-FFF2-40B4-BE49-F238E27FC236}">
                <a16:creationId xmlns:a16="http://schemas.microsoft.com/office/drawing/2014/main" id="{3196F3E1-6E9B-49D3-9E80-B48586BE1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704" y="4676081"/>
            <a:ext cx="280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Cumulative Histograms</a:t>
            </a:r>
          </a:p>
        </p:txBody>
      </p:sp>
    </p:spTree>
    <p:extLst>
      <p:ext uri="{BB962C8B-B14F-4D97-AF65-F5344CB8AC3E}">
        <p14:creationId xmlns:p14="http://schemas.microsoft.com/office/powerpoint/2010/main" val="43946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 adjustment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24780" y="1096550"/>
                <a:ext cx="323883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4000" b="0" i="1" baseline="-25000" smtClean="0">
                          <a:latin typeface="Cambria Math" panose="02040503050406030204" pitchFamily="18" charset="0"/>
                        </a:rPr>
                        <m:t>𝑜𝑢𝑡</m:t>
                      </m:r>
                      <m:r>
                        <a:rPr lang="en-US" sz="4000" i="1">
                          <a:latin typeface="Cambria Math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4000" b="0" i="1" baseline="-25000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4000" i="1" baseline="30000"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sz="4000" baseline="30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780" y="1096550"/>
                <a:ext cx="3238833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5333333" cy="4009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738" y="5653658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Intensity In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77295" y="3431426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Intensity Out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584712"/>
            <a:ext cx="26416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64" y="4805986"/>
            <a:ext cx="2620537" cy="19654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57200"/>
            <a:ext cx="2648781" cy="19865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25657" y="1230868"/>
                <a:ext cx="896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= 0.5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657" y="1230868"/>
                <a:ext cx="896207" cy="369332"/>
              </a:xfrm>
              <a:prstGeom prst="rect">
                <a:avLst/>
              </a:prstGeom>
              <a:blipFill>
                <a:blip r:embed="rId7"/>
                <a:stretch>
                  <a:fillRect t="-9836" r="-612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18017" y="3447503"/>
                <a:ext cx="703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= 1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8017" y="3447503"/>
                <a:ext cx="703847" cy="369332"/>
              </a:xfrm>
              <a:prstGeom prst="rect">
                <a:avLst/>
              </a:prstGeom>
              <a:blipFill>
                <a:blip r:embed="rId8"/>
                <a:stretch>
                  <a:fillRect t="-10000" r="-695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44076" y="5664138"/>
                <a:ext cx="703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=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076" y="5664138"/>
                <a:ext cx="703847" cy="369332"/>
              </a:xfrm>
              <a:prstGeom prst="rect">
                <a:avLst/>
              </a:prstGeom>
              <a:blipFill>
                <a:blip r:embed="rId9"/>
                <a:stretch>
                  <a:fillRect t="-8197" r="-68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556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Autofit/>
          </a:bodyPr>
          <a:lstStyle/>
          <a:p>
            <a:r>
              <a:rPr lang="en-US" sz="2000" dirty="0"/>
              <a:t>Linear Filtering</a:t>
            </a:r>
          </a:p>
          <a:p>
            <a:pPr lvl="1"/>
            <a:r>
              <a:rPr lang="en-US" sz="1600" dirty="0"/>
              <a:t>How it works</a:t>
            </a:r>
          </a:p>
          <a:p>
            <a:pPr lvl="1"/>
            <a:r>
              <a:rPr lang="en-US" sz="1600" dirty="0"/>
              <a:t>Template and Frequency interpretations</a:t>
            </a:r>
          </a:p>
          <a:p>
            <a:pPr lvl="1"/>
            <a:r>
              <a:rPr lang="en-US" sz="1600" dirty="0"/>
              <a:t>Image pyramids and their applications</a:t>
            </a:r>
          </a:p>
          <a:p>
            <a:pPr lvl="1"/>
            <a:r>
              <a:rPr lang="en-US" sz="1600" dirty="0"/>
              <a:t>Sampling (</a:t>
            </a:r>
            <a:r>
              <a:rPr lang="en-US" sz="1600" dirty="0" err="1"/>
              <a:t>Nyquist</a:t>
            </a:r>
            <a:r>
              <a:rPr lang="en-US" sz="1600" dirty="0"/>
              <a:t> theorem, application of low-pass filtering)</a:t>
            </a:r>
          </a:p>
          <a:p>
            <a:r>
              <a:rPr lang="en-US" sz="2000" dirty="0"/>
              <a:t>Light and color</a:t>
            </a:r>
          </a:p>
          <a:p>
            <a:pPr lvl="1"/>
            <a:r>
              <a:rPr lang="en-US" sz="1600" dirty="0" err="1"/>
              <a:t>Lambertian</a:t>
            </a:r>
            <a:r>
              <a:rPr lang="en-US" sz="1600" dirty="0"/>
              <a:t> shading, shadows, </a:t>
            </a:r>
            <a:r>
              <a:rPr lang="en-US" sz="1600" dirty="0" err="1"/>
              <a:t>specularities</a:t>
            </a:r>
            <a:endParaRPr lang="en-US" sz="1600" dirty="0"/>
          </a:p>
          <a:p>
            <a:pPr lvl="1"/>
            <a:r>
              <a:rPr lang="en-US" sz="1600" dirty="0"/>
              <a:t>Color spaces (RGB, HSV, LAB)</a:t>
            </a:r>
          </a:p>
          <a:p>
            <a:pPr lvl="1"/>
            <a:r>
              <a:rPr lang="en-US" sz="1600" dirty="0"/>
              <a:t>Image-based lighting</a:t>
            </a:r>
          </a:p>
          <a:p>
            <a:r>
              <a:rPr lang="en-US" sz="2000" dirty="0"/>
              <a:t>Techniques</a:t>
            </a:r>
          </a:p>
          <a:p>
            <a:pPr lvl="1"/>
            <a:r>
              <a:rPr lang="en-US" sz="1600" dirty="0"/>
              <a:t>Finding boundaries: intelligent scissors, graph cuts, where to cut and why</a:t>
            </a:r>
          </a:p>
          <a:p>
            <a:pPr lvl="1"/>
            <a:r>
              <a:rPr lang="en-US" sz="1600" dirty="0"/>
              <a:t>Texture synthesis: idea of sampling patches to synthesize, filling order</a:t>
            </a:r>
          </a:p>
          <a:p>
            <a:pPr lvl="1"/>
            <a:r>
              <a:rPr lang="en-US" sz="1600" dirty="0"/>
              <a:t>Compositing and blending: alpha compositing, </a:t>
            </a:r>
            <a:r>
              <a:rPr lang="en-US" sz="1600" dirty="0" err="1"/>
              <a:t>Laplacian</a:t>
            </a:r>
            <a:r>
              <a:rPr lang="en-US" sz="1600" dirty="0"/>
              <a:t> blending, Poisson editing</a:t>
            </a:r>
          </a:p>
          <a:p>
            <a:r>
              <a:rPr lang="en-US" sz="2000" dirty="0"/>
              <a:t>Warping</a:t>
            </a:r>
          </a:p>
          <a:p>
            <a:pPr lvl="1"/>
            <a:r>
              <a:rPr lang="en-US" sz="1600" dirty="0"/>
              <a:t>Transformation matrices, homogeneous coordinates, solving for parameters via system of linear equations</a:t>
            </a:r>
          </a:p>
          <a:p>
            <a:r>
              <a:rPr lang="en-US" sz="2000" dirty="0"/>
              <a:t>Modeling shape</a:t>
            </a:r>
          </a:p>
          <a:p>
            <a:pPr lvl="1"/>
            <a:r>
              <a:rPr lang="en-US" sz="1600" dirty="0"/>
              <a:t>Averaging and interpolating sets of points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Histogram Equalization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323" y="2086285"/>
            <a:ext cx="4682877" cy="3659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67" y="3886200"/>
            <a:ext cx="3556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77" y="904875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5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Camera Capture and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39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572891" y="1703044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8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78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79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Principal Point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080893" y="5791200"/>
            <a:ext cx="3057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Useful figure to remember</a:t>
            </a:r>
          </a:p>
        </p:txBody>
      </p:sp>
    </p:spTree>
    <p:extLst>
      <p:ext uri="{BB962C8B-B14F-4D97-AF65-F5344CB8AC3E}">
        <p14:creationId xmlns:p14="http://schemas.microsoft.com/office/powerpoint/2010/main" val="3286513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925858"/>
              </p:ext>
            </p:extLst>
          </p:nvPr>
        </p:nvGraphicFramePr>
        <p:xfrm>
          <a:off x="3392489" y="4578349"/>
          <a:ext cx="568007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04" name="Equation" r:id="rId3" imgW="2666880" imgH="914400" progId="Equation.3">
                  <p:embed/>
                </p:oleObj>
              </mc:Choice>
              <mc:Fallback>
                <p:oleObj name="Equation" r:id="rId3" imgW="266688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2489" y="4578349"/>
                        <a:ext cx="568007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612942"/>
              </p:ext>
            </p:extLst>
          </p:nvPr>
        </p:nvGraphicFramePr>
        <p:xfrm>
          <a:off x="128379" y="524668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05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9" y="524668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480049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4478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3716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590799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590799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8194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651124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31242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2098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295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5876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1" y="2133599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4" y="9112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1" y="380999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653256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metrology</a:t>
            </a:r>
          </a:p>
        </p:txBody>
      </p:sp>
      <p:sp>
        <p:nvSpPr>
          <p:cNvPr id="5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1242579" y="2859016"/>
            <a:ext cx="7063928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38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219200" y="2859016"/>
            <a:ext cx="7083619" cy="3223740"/>
            <a:chOff x="1050" y="1976"/>
            <a:chExt cx="3862" cy="1830"/>
          </a:xfrm>
        </p:grpSpPr>
        <p:sp>
          <p:nvSpPr>
            <p:cNvPr id="62" name="Line 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Line 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Line 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Line 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" name="Line 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Line 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8" name="Line 1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Line 1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0" name="Line 12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Line 13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" name="Line 14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Line 15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4" name="Line 16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1224121" y="2862706"/>
            <a:ext cx="7067621" cy="3223740"/>
            <a:chOff x="1050" y="1976"/>
            <a:chExt cx="3862" cy="1830"/>
          </a:xfrm>
        </p:grpSpPr>
        <p:sp>
          <p:nvSpPr>
            <p:cNvPr id="49" name="Line 18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0" name="Line 19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2" name="Line 21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Line 22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23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24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25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26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8" name="Line 27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Line 28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" name="Line 29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Line 30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8" name="Line 3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 flipV="1">
            <a:off x="3810497" y="2860246"/>
            <a:ext cx="1956392" cy="15724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33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766889" y="1715941"/>
            <a:ext cx="531548" cy="2716800"/>
            <a:chOff x="3696" y="768"/>
            <a:chExt cx="432" cy="2208"/>
          </a:xfrm>
        </p:grpSpPr>
        <p:sp>
          <p:nvSpPr>
            <p:cNvPr id="19" name="Rectangle 3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900" ker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724"/>
              <a:chOff x="3888" y="912"/>
              <a:chExt cx="240" cy="1724"/>
            </a:xfrm>
          </p:grpSpPr>
          <p:sp>
            <p:nvSpPr>
              <p:cNvPr id="44" name="Text Box 36"/>
              <p:cNvSpPr txBox="1"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888" y="2448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45" name="Text Box 37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888" y="2064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46" name="Text Box 38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888" y="1680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47" name="Text Box 39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888" y="1296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48" name="Text Box 40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888" y="912"/>
                <a:ext cx="240" cy="1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900" b="1" ker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21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22" name="Line 42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Line 43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" name="Line 4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Line 4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" name="Line 46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7" name="Line 47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" name="Line 48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" name="Line 49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" name="Line 50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" name="Line 5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" name="Line 5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3" name="Line 5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" name="Line 54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" name="Line 55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" name="Line 56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7" name="Line 57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8" name="Line 58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9" name="Line 59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6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61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62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63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ker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0" name="Line 6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810497" y="1878358"/>
            <a:ext cx="1956392" cy="9892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6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75619" y="771553"/>
            <a:ext cx="649670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endParaRPr lang="en-US" sz="900" b="1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Line 6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1750748" y="2867627"/>
            <a:ext cx="4016141" cy="15651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Line 7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728600" y="2852862"/>
            <a:ext cx="4030906" cy="23624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Line 7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5759506" y="3089105"/>
            <a:ext cx="77517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" name="Picture 73" descr="turtl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2577601" y="2929150"/>
            <a:ext cx="1063096" cy="566000"/>
          </a:xfrm>
          <a:prstGeom prst="rect">
            <a:avLst/>
          </a:prstGeom>
          <a:noFill/>
        </p:spPr>
      </p:pic>
      <p:pic>
        <p:nvPicPr>
          <p:cNvPr id="14" name="Picture 74" descr="j007871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4467549" y="2365611"/>
            <a:ext cx="444188" cy="1347327"/>
          </a:xfrm>
          <a:prstGeom prst="rect">
            <a:avLst/>
          </a:prstGeom>
          <a:noFill/>
        </p:spPr>
      </p:pic>
      <p:sp>
        <p:nvSpPr>
          <p:cNvPr id="15" name="Line 7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1219200" y="2866167"/>
            <a:ext cx="708730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-152401" y="381000"/>
            <a:ext cx="8686801" cy="51355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2800" dirty="0"/>
              <a:t>	Assume the man is 6 </a:t>
            </a:r>
            <a:r>
              <a:rPr lang="en-US" sz="2800" dirty="0" err="1"/>
              <a:t>ft</a:t>
            </a:r>
            <a:r>
              <a:rPr lang="en-US" sz="2800" dirty="0"/>
              <a:t> tall.  </a:t>
            </a:r>
          </a:p>
          <a:p>
            <a:pPr lvl="1"/>
            <a:r>
              <a:rPr lang="en-US" sz="2400" dirty="0"/>
              <a:t>What is the height of the building?</a:t>
            </a:r>
          </a:p>
          <a:p>
            <a:pPr lvl="1"/>
            <a:r>
              <a:rPr lang="en-US" sz="2400" dirty="0"/>
              <a:t>How long is the right side of the building compared to the small window on the right side of the building?</a:t>
            </a:r>
          </a:p>
          <a:p>
            <a:endParaRPr lang="en-US" sz="2800" dirty="0"/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25908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7880325"/>
              </p:ext>
            </p:extLst>
          </p:nvPr>
        </p:nvGraphicFramePr>
        <p:xfrm>
          <a:off x="6597281" y="4343400"/>
          <a:ext cx="250945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16" name="Equation" r:id="rId9" imgW="1104900" imgH="469900" progId="Equation.3">
                  <p:embed/>
                </p:oleObj>
              </mc:Choice>
              <mc:Fallback>
                <p:oleObj name="Equation" r:id="rId9" imgW="1104900" imgH="4699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281" y="4343400"/>
                        <a:ext cx="250945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3481" y="390632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cross-ratio</a:t>
            </a:r>
          </a:p>
        </p:txBody>
      </p:sp>
      <p:sp>
        <p:nvSpPr>
          <p:cNvPr id="6" name="Line 69">
            <a:extLst>
              <a:ext uri="{FF2B5EF4-FFF2-40B4-BE49-F238E27FC236}">
                <a16:creationId xmlns:a16="http://schemas.microsoft.com/office/drawing/2014/main" id="{0CDDB572-5111-4A82-A890-1ACB872222B5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3838070" y="4649786"/>
            <a:ext cx="8277729" cy="90065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Line 69">
            <a:extLst>
              <a:ext uri="{FF2B5EF4-FFF2-40B4-BE49-F238E27FC236}">
                <a16:creationId xmlns:a16="http://schemas.microsoft.com/office/drawing/2014/main" id="{B553175B-540F-4C98-A581-B5D4C7E18B22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3921429" y="4421187"/>
            <a:ext cx="8027870" cy="1508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Line 69">
            <a:extLst>
              <a:ext uri="{FF2B5EF4-FFF2-40B4-BE49-F238E27FC236}">
                <a16:creationId xmlns:a16="http://schemas.microsoft.com/office/drawing/2014/main" id="{CE8D325E-9594-479D-9545-1D3452C21BD6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495800" y="3352800"/>
            <a:ext cx="24665" cy="236219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Line 69">
            <a:extLst>
              <a:ext uri="{FF2B5EF4-FFF2-40B4-BE49-F238E27FC236}">
                <a16:creationId xmlns:a16="http://schemas.microsoft.com/office/drawing/2014/main" id="{C55E616C-ED59-465F-95D1-A76145343461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749065" y="3352800"/>
            <a:ext cx="24665" cy="236219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900" ker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27012E-0E4E-47A2-A547-31E3DF498E00}"/>
              </a:ext>
            </a:extLst>
          </p:cNvPr>
          <p:cNvSpPr txBox="1"/>
          <p:nvPr/>
        </p:nvSpPr>
        <p:spPr>
          <a:xfrm>
            <a:off x="11675443" y="4012962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77D8B2-46F6-4C48-8CE4-AC172DCC024C}"/>
              </a:ext>
            </a:extLst>
          </p:cNvPr>
          <p:cNvSpPr txBox="1"/>
          <p:nvPr/>
        </p:nvSpPr>
        <p:spPr>
          <a:xfrm>
            <a:off x="6159085" y="5320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2CF34E-809A-4804-B289-6CAC45348718}"/>
              </a:ext>
            </a:extLst>
          </p:cNvPr>
          <p:cNvSpPr txBox="1"/>
          <p:nvPr/>
        </p:nvSpPr>
        <p:spPr>
          <a:xfrm>
            <a:off x="4145800" y="5514223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6135D6-D1CB-4D9B-915E-BEC2030AEAF2}"/>
              </a:ext>
            </a:extLst>
          </p:cNvPr>
          <p:cNvSpPr txBox="1"/>
          <p:nvPr/>
        </p:nvSpPr>
        <p:spPr>
          <a:xfrm>
            <a:off x="3665270" y="555043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33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62000" y="44958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830388" y="16002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92364" y="21510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47913" y="21193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65413" y="27273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92364" y="21510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92364" y="21510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97163" y="25241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84713" y="29146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162800" y="31686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“circle of </a:t>
              </a:r>
            </a:p>
            <a:p>
              <a:pPr algn="ctr"/>
              <a:r>
                <a:rPr lang="en-US"/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226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/>
              <a:t>A lens focuses parallel rays onto a single focal point</a:t>
            </a:r>
          </a:p>
          <a:p>
            <a:pPr lvl="1" eaLnBrk="1" hangingPunct="1"/>
            <a:r>
              <a:rPr lang="en-US" sz="2400"/>
              <a:t>focal point at a distance </a:t>
            </a:r>
            <a:r>
              <a:rPr lang="en-US" sz="2400" i="1"/>
              <a:t>f</a:t>
            </a:r>
            <a:r>
              <a:rPr lang="en-US" sz="2400"/>
              <a:t> beyond the plane of the lens</a:t>
            </a:r>
          </a:p>
          <a:p>
            <a:pPr lvl="1" eaLnBrk="1" hangingPunct="1"/>
            <a:r>
              <a:rPr lang="en-US" sz="240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450" y="762001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686550" y="2333626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248400" y="21336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6019801" y="1660526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670050" y="2651126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733800" y="20574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85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466" y="4800600"/>
            <a:ext cx="7772400" cy="2161381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2000" dirty="0"/>
              <a:t>Main way to increase depth of field: Decrease aperture size</a:t>
            </a:r>
          </a:p>
          <a:p>
            <a:pPr marL="457200" indent="-457200" eaLnBrk="1" hangingPunct="1">
              <a:buFontTx/>
              <a:buAutoNum type="arabicParenBoth"/>
            </a:pPr>
            <a:endParaRPr lang="en-US" sz="400" dirty="0"/>
          </a:p>
          <a:p>
            <a:pPr eaLnBrk="1" hangingPunct="1">
              <a:buFontTx/>
              <a:buNone/>
            </a:pPr>
            <a:r>
              <a:rPr lang="en-US" sz="2000" dirty="0"/>
              <a:t>F-number (f/#) =</a:t>
            </a:r>
            <a:r>
              <a:rPr lang="en-US" sz="2000" dirty="0" err="1"/>
              <a:t>focal_length</a:t>
            </a:r>
            <a:r>
              <a:rPr lang="en-US" sz="2000" dirty="0"/>
              <a:t> / </a:t>
            </a:r>
            <a:r>
              <a:rPr lang="en-US" sz="2000" dirty="0" err="1"/>
              <a:t>aperture_diameter</a:t>
            </a:r>
            <a:r>
              <a:rPr lang="en-US" sz="2000" dirty="0"/>
              <a:t> </a:t>
            </a:r>
          </a:p>
          <a:p>
            <a:pPr eaLnBrk="1" hangingPunct="1">
              <a:buFontTx/>
              <a:buNone/>
            </a:pPr>
            <a:r>
              <a:rPr lang="en-US" sz="1800" dirty="0"/>
              <a:t>	- E.g., f/16 means that the focal length is 16 times the diameter</a:t>
            </a:r>
          </a:p>
          <a:p>
            <a:pPr eaLnBrk="1" hangingPunct="1">
              <a:buFontTx/>
              <a:buNone/>
            </a:pPr>
            <a:r>
              <a:rPr lang="en-US" sz="1800" dirty="0"/>
              <a:t>	- When you set the f-number of a camera, you are setting the aperture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916" y="1064816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48766" y="1141015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48766" y="2817415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466" y="2741215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0466" y="836215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31466" y="2207816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31466" y="4112816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4407366" y="6468399"/>
            <a:ext cx="4648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Flower images from Wikipedia   </a:t>
            </a:r>
            <a:r>
              <a:rPr lang="en-US" sz="1100" dirty="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100" dirty="0"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113264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Photographer’s Great Compromise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9144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spatial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Broader field of view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More temporal resolution</a:t>
            </a:r>
          </a:p>
          <a:p>
            <a:pPr algn="r"/>
            <a:endParaRPr lang="en-US" sz="2400" dirty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>
                <a:latin typeface="+mj-lt"/>
              </a:rPr>
              <a:t>		More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1809" y="9144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01036" y="1979337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length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4952" y="3561279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aperture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1037" y="4800205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Shorten exposure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24951" y="5221347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Lengthen exposure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4951" y="3881401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aperture</a:t>
            </a: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567052" y="19942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531452" y="56830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567052" y="50310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446282" y="43430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652223" y="21789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567053" y="26680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1037" y="2437218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Decrease focal length</a:t>
            </a: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567053" y="3792112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543800" y="9144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563286" y="1994278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Light, FOV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585493" y="2473869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540922" y="3578758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24814" y="3927567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DOF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467599" y="4839083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Light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439268" y="5267514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Temporal Res</a:t>
            </a:r>
          </a:p>
        </p:txBody>
      </p:sp>
    </p:spTree>
    <p:extLst>
      <p:ext uri="{BB962C8B-B14F-4D97-AF65-F5344CB8AC3E}">
        <p14:creationId xmlns:p14="http://schemas.microsoft.com/office/powerpoint/2010/main" val="185673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724" y="10668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Camera models and Geometry</a:t>
            </a:r>
          </a:p>
          <a:p>
            <a:pPr lvl="1"/>
            <a:r>
              <a:rPr lang="en-US" sz="1600" dirty="0"/>
              <a:t>Pinhole model: diagram, intrinsic/extrinsic matrices, camera center (or center of projection), image plane</a:t>
            </a:r>
          </a:p>
          <a:p>
            <a:pPr lvl="1"/>
            <a:r>
              <a:rPr lang="en-US" sz="1600" dirty="0"/>
              <a:t>Focal length, depth of field, field of view, aperture size</a:t>
            </a:r>
          </a:p>
          <a:p>
            <a:pPr lvl="1"/>
            <a:r>
              <a:rPr lang="en-US" sz="1600" dirty="0"/>
              <a:t>Vanishing points and vanishing lines (what they are, how to find them)</a:t>
            </a:r>
          </a:p>
          <a:p>
            <a:pPr lvl="1"/>
            <a:r>
              <a:rPr lang="en-US" sz="1600" dirty="0"/>
              <a:t>Measuring relative lengths based on vanishing points and horizon</a:t>
            </a:r>
          </a:p>
          <a:p>
            <a:r>
              <a:rPr lang="en-US" sz="2000" dirty="0"/>
              <a:t>Interest points</a:t>
            </a:r>
          </a:p>
          <a:p>
            <a:pPr lvl="1"/>
            <a:r>
              <a:rPr lang="en-US" sz="1600" dirty="0"/>
              <a:t>Trade-offs between repeatability and distinctiveness for detectors and descriptors</a:t>
            </a:r>
          </a:p>
          <a:p>
            <a:pPr lvl="1"/>
            <a:r>
              <a:rPr lang="en-US" sz="1600" dirty="0"/>
              <a:t>Harris (corner) detectors and Difference of Gaussian (blob) detectors</a:t>
            </a:r>
          </a:p>
          <a:p>
            <a:pPr lvl="1"/>
            <a:r>
              <a:rPr lang="en-US" sz="1600" dirty="0"/>
              <a:t>SIFT representation: what transformations is it robust to or not robust to</a:t>
            </a:r>
          </a:p>
          <a:p>
            <a:r>
              <a:rPr lang="en-US" sz="2000" dirty="0"/>
              <a:t>Image stitching</a:t>
            </a:r>
          </a:p>
          <a:p>
            <a:pPr lvl="1"/>
            <a:r>
              <a:rPr lang="en-US" sz="1600" dirty="0"/>
              <a:t>Solving for </a:t>
            </a:r>
            <a:r>
              <a:rPr lang="en-US" sz="1600" dirty="0" err="1"/>
              <a:t>homography</a:t>
            </a:r>
            <a:endParaRPr lang="en-US" sz="1600" dirty="0"/>
          </a:p>
          <a:p>
            <a:pPr lvl="1"/>
            <a:r>
              <a:rPr lang="en-US" sz="1600" dirty="0"/>
              <a:t>RANSAC for robust detection of inliers</a:t>
            </a:r>
          </a:p>
          <a:p>
            <a:r>
              <a:rPr lang="en-US" sz="2000" dirty="0"/>
              <a:t>Object recognition and search</a:t>
            </a:r>
          </a:p>
          <a:p>
            <a:pPr lvl="1"/>
            <a:r>
              <a:rPr lang="en-US" sz="1600" dirty="0"/>
              <a:t>Use of “visual words” to speed search</a:t>
            </a:r>
          </a:p>
          <a:p>
            <a:pPr lvl="1"/>
            <a:r>
              <a:rPr lang="en-US" sz="1600" dirty="0"/>
              <a:t>Idea of geometric verification to check that  points have consistent geometry</a:t>
            </a:r>
          </a:p>
          <a:p>
            <a:r>
              <a:rPr lang="en-US" sz="2000" dirty="0"/>
              <a:t>Other camera systems</a:t>
            </a:r>
          </a:p>
          <a:p>
            <a:pPr lvl="1"/>
            <a:r>
              <a:rPr lang="en-US" sz="1600" dirty="0"/>
              <a:t>Kinect, </a:t>
            </a:r>
            <a:r>
              <a:rPr lang="en-US" sz="1600" dirty="0" err="1"/>
              <a:t>lightfield</a:t>
            </a:r>
            <a:r>
              <a:rPr lang="en-US" sz="1600" dirty="0"/>
              <a:t> camera, synthetic aperture --- how do they work?</a:t>
            </a:r>
          </a:p>
          <a:p>
            <a:endParaRPr lang="en-US" sz="2000" dirty="0"/>
          </a:p>
          <a:p>
            <a:endParaRPr lang="en-US" sz="4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Linear filtering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think of filtering as </a:t>
            </a:r>
          </a:p>
          <a:p>
            <a:pPr lvl="1"/>
            <a:r>
              <a:rPr lang="en-US" dirty="0"/>
              <a:t>A function in the spatial domain (e.g., compute average of each 3x3 window)</a:t>
            </a:r>
          </a:p>
          <a:p>
            <a:pPr lvl="1"/>
            <a:r>
              <a:rPr lang="en-US" dirty="0"/>
              <a:t>Template matching </a:t>
            </a:r>
          </a:p>
          <a:p>
            <a:pPr lvl="1"/>
            <a:r>
              <a:rPr lang="en-US" dirty="0"/>
              <a:t>Modifying the frequency of the image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in spatial domain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564562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Slide filter over image and take dot product at each position</a:t>
            </a:r>
          </a:p>
          <a:p>
            <a:pPr lvl="1">
              <a:buNone/>
            </a:pPr>
            <a:endParaRPr lang="en-US" sz="3200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078265"/>
              </p:ext>
            </p:extLst>
          </p:nvPr>
        </p:nvGraphicFramePr>
        <p:xfrm>
          <a:off x="4495800" y="32766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127"/>
          <p:cNvSpPr>
            <a:spLocks noChangeArrowheads="1"/>
          </p:cNvSpPr>
          <p:nvPr/>
        </p:nvSpPr>
        <p:spPr bwMode="auto">
          <a:xfrm>
            <a:off x="5943600" y="53340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Group 1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271586"/>
              </p:ext>
            </p:extLst>
          </p:nvPr>
        </p:nvGraphicFramePr>
        <p:xfrm>
          <a:off x="482600" y="32781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Rectangle 252"/>
          <p:cNvSpPr>
            <a:spLocks noChangeArrowheads="1"/>
          </p:cNvSpPr>
          <p:nvPr/>
        </p:nvSpPr>
        <p:spPr bwMode="auto">
          <a:xfrm>
            <a:off x="1584325" y="50165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195256"/>
              </p:ext>
            </p:extLst>
          </p:nvPr>
        </p:nvGraphicFramePr>
        <p:xfrm>
          <a:off x="4749801" y="2607514"/>
          <a:ext cx="990600" cy="613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7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1" y="2607514"/>
                        <a:ext cx="990600" cy="613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7872032"/>
              </p:ext>
            </p:extLst>
          </p:nvPr>
        </p:nvGraphicFramePr>
        <p:xfrm>
          <a:off x="177801" y="2743203"/>
          <a:ext cx="964339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8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1" y="2743203"/>
                        <a:ext cx="964339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7874000" y="2133602"/>
            <a:ext cx="1143000" cy="973138"/>
            <a:chOff x="3799" y="2064"/>
            <a:chExt cx="1433" cy="1136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2302671"/>
              </p:ext>
            </p:extLst>
          </p:nvPr>
        </p:nvGraphicFramePr>
        <p:xfrm>
          <a:off x="6807201" y="23622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9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7201" y="23622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1"/>
          <p:cNvSpPr txBox="1">
            <a:spLocks noChangeArrowheads="1"/>
          </p:cNvSpPr>
          <p:nvPr/>
        </p:nvSpPr>
        <p:spPr bwMode="auto">
          <a:xfrm>
            <a:off x="5988050" y="5341939"/>
            <a:ext cx="325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2759-81A1-4517-87E7-B2C11889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DB726-8478-445C-B9B1-C0E410753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1E6CB-A9E7-4107-B915-C22306824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27181"/>
            <a:ext cx="7690107" cy="36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72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Filtering in spatial domain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 l="61539" t="12923" r="12308" b="45232"/>
          <a:stretch>
            <a:fillRect/>
          </a:stretch>
        </p:blipFill>
        <p:spPr bwMode="auto">
          <a:xfrm>
            <a:off x="3981275" y="40386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876875" y="304800"/>
            <a:ext cx="1390650" cy="13716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5492575" y="30480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18875" y="29718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71675" y="3886201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19476" y="39370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09600" y="1621"/>
            <a:ext cx="10972800" cy="914400"/>
          </a:xfrm>
        </p:spPr>
        <p:txBody>
          <a:bodyPr/>
          <a:lstStyle/>
          <a:p>
            <a:r>
              <a:rPr lang="en-US" dirty="0"/>
              <a:t>Filtering in frequency domain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/>
              <a:t>Can be faster than filtering in spatial domain (for large filters)</a:t>
            </a:r>
          </a:p>
          <a:p>
            <a:endParaRPr lang="en-US" dirty="0"/>
          </a:p>
          <a:p>
            <a:r>
              <a:rPr lang="en-US" dirty="0"/>
              <a:t>Can help understand effect of filter</a:t>
            </a:r>
          </a:p>
          <a:p>
            <a:endParaRPr lang="en-US" dirty="0"/>
          </a:p>
          <a:p>
            <a:r>
              <a:rPr lang="en-US" dirty="0"/>
              <a:t>Algorithm: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/>
              <a:t>Convert image and filter to </a:t>
            </a:r>
            <a:r>
              <a:rPr lang="en-US" dirty="0" err="1"/>
              <a:t>fft</a:t>
            </a:r>
            <a:r>
              <a:rPr lang="en-US" dirty="0"/>
              <a:t> (fft2 in </a:t>
            </a:r>
            <a:r>
              <a:rPr lang="en-US" dirty="0" err="1"/>
              <a:t>matlab</a:t>
            </a:r>
            <a:r>
              <a:rPr lang="en-US" dirty="0"/>
              <a:t>)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err="1"/>
              <a:t>Pointwise</a:t>
            </a:r>
            <a:r>
              <a:rPr lang="en-US" dirty="0"/>
              <a:t>-multiply </a:t>
            </a:r>
            <a:r>
              <a:rPr lang="en-US" dirty="0" err="1"/>
              <a:t>ffts</a:t>
            </a:r>
            <a:endParaRPr lang="en-US" dirty="0"/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/>
              <a:t>Convert result to spatial domain with ifft2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in frequency domain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772400" y="304799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705600" y="2285999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228600" y="46386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953000" y="4560887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733800" y="21336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228600" y="20574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658100" y="1562099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124200" y="2971799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248400" y="2819399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505200" y="5562599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81" name="TextBox 34"/>
          <p:cNvSpPr txBox="1">
            <a:spLocks noChangeArrowheads="1"/>
          </p:cNvSpPr>
          <p:nvPr/>
        </p:nvSpPr>
        <p:spPr bwMode="auto">
          <a:xfrm>
            <a:off x="3124201" y="2514599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2" name="TextBox 35"/>
          <p:cNvSpPr txBox="1">
            <a:spLocks noChangeArrowheads="1"/>
          </p:cNvSpPr>
          <p:nvPr/>
        </p:nvSpPr>
        <p:spPr bwMode="auto">
          <a:xfrm>
            <a:off x="7543801" y="1523999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3" name="TextBox 37"/>
          <p:cNvSpPr txBox="1">
            <a:spLocks noChangeArrowheads="1"/>
          </p:cNvSpPr>
          <p:nvPr/>
        </p:nvSpPr>
        <p:spPr bwMode="auto">
          <a:xfrm>
            <a:off x="3276600" y="5105399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6134894" y="3694906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in frequency domain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Linear filters for basic processing</a:t>
            </a:r>
          </a:p>
          <a:p>
            <a:pPr lvl="1"/>
            <a:r>
              <a:rPr lang="en-US" sz="3200"/>
              <a:t>Edge filter (high-pass)</a:t>
            </a:r>
          </a:p>
          <a:p>
            <a:pPr lvl="1"/>
            <a:r>
              <a:rPr lang="en-US" sz="3200"/>
              <a:t>Gaussian filter (low-pass)</a:t>
            </a:r>
          </a:p>
          <a:p>
            <a:pPr lvl="1"/>
            <a:endParaRPr lang="en-US" sz="320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604078"/>
              </p:ext>
            </p:extLst>
          </p:nvPr>
        </p:nvGraphicFramePr>
        <p:xfrm>
          <a:off x="7315200" y="4572001"/>
          <a:ext cx="13144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Photo Editor Photo" r:id="rId3" imgW="4133333" imgH="2905531" progId="MSPhotoEd.3">
                  <p:embed/>
                </p:oleObj>
              </mc:Choice>
              <mc:Fallback>
                <p:oleObj name="Photo Editor Photo" r:id="rId3" imgW="4133333" imgH="290553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572001"/>
                        <a:ext cx="13144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789488" y="6376989"/>
            <a:ext cx="189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FFT of Gaussian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600200" y="2828926"/>
            <a:ext cx="100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[-1 1]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 cstate="print"/>
          <a:srcRect l="39873" t="14542" r="38863" b="47655"/>
          <a:stretch>
            <a:fillRect/>
          </a:stretch>
        </p:blipFill>
        <p:spPr bwMode="auto">
          <a:xfrm>
            <a:off x="685800" y="3352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990601" y="6335714"/>
            <a:ext cx="238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 of Gradient Filter</a:t>
            </a:r>
          </a:p>
        </p:txBody>
      </p:sp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6" cstate="print"/>
          <a:srcRect l="40083" t="14822" r="38849" b="47720"/>
          <a:stretch>
            <a:fillRect/>
          </a:stretch>
        </p:blipFill>
        <p:spPr bwMode="auto">
          <a:xfrm>
            <a:off x="4114800" y="34290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7391401" y="54864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5269"/>
            <a:ext cx="8229600" cy="5135563"/>
          </a:xfrm>
        </p:spPr>
        <p:txBody>
          <a:bodyPr/>
          <a:lstStyle/>
          <a:p>
            <a:pPr marL="0"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Why does the Gaussian give a nice smooth image, but the square filter give edgy artifacts?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97868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016868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97868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2016868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1" y="2016868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36872" name="TextBox 8"/>
          <p:cNvSpPr txBox="1">
            <a:spLocks noChangeArrowheads="1"/>
          </p:cNvSpPr>
          <p:nvPr/>
        </p:nvSpPr>
        <p:spPr bwMode="auto">
          <a:xfrm>
            <a:off x="4648201" y="2016868"/>
            <a:ext cx="108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Box filter</a:t>
            </a:r>
          </a:p>
        </p:txBody>
      </p:sp>
      <p:sp>
        <p:nvSpPr>
          <p:cNvPr id="36873" name="TextBox 9"/>
          <p:cNvSpPr txBox="1">
            <a:spLocks noChangeArrowheads="1"/>
          </p:cNvSpPr>
          <p:nvPr/>
        </p:nvSpPr>
        <p:spPr bwMode="auto">
          <a:xfrm>
            <a:off x="3352801" y="35668"/>
            <a:ext cx="1641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Filtering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0001" b="3999"/>
          <a:stretch>
            <a:fillRect/>
          </a:stretch>
        </p:blipFill>
        <p:spPr bwMode="auto">
          <a:xfrm>
            <a:off x="0" y="1447800"/>
            <a:ext cx="89789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7"/>
          <p:cNvSpPr txBox="1">
            <a:spLocks noChangeArrowheads="1"/>
          </p:cNvSpPr>
          <p:nvPr/>
        </p:nvSpPr>
        <p:spPr bwMode="auto">
          <a:xfrm>
            <a:off x="3657600" y="838201"/>
            <a:ext cx="1485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Gaussian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 l="4601" t="9814" r="3384" b="5122"/>
          <a:stretch>
            <a:fillRect/>
          </a:stretch>
        </p:blipFill>
        <p:spPr bwMode="auto">
          <a:xfrm>
            <a:off x="152400" y="1066800"/>
            <a:ext cx="8686800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7"/>
          <p:cNvSpPr txBox="1">
            <a:spLocks noChangeArrowheads="1"/>
          </p:cNvSpPr>
          <p:nvPr/>
        </p:nvSpPr>
        <p:spPr bwMode="auto">
          <a:xfrm>
            <a:off x="3581401" y="457201"/>
            <a:ext cx="148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Box Filter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904A-C290-405C-93AF-BA05CE17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for the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1B061-B6C1-4CB8-AE0D-F36B567D4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Topics include:</a:t>
            </a:r>
          </a:p>
          <a:p>
            <a:pPr lvl="1"/>
            <a:r>
              <a:rPr lang="en-US" b="1" dirty="0"/>
              <a:t>Filtering</a:t>
            </a:r>
            <a:r>
              <a:rPr lang="en-US" dirty="0"/>
              <a:t> (</a:t>
            </a:r>
            <a:r>
              <a:rPr lang="en-US" dirty="0" err="1"/>
              <a:t>inc.</a:t>
            </a:r>
            <a:r>
              <a:rPr lang="en-US" dirty="0"/>
              <a:t> apply, design, interpret simple filters, frequency interpretation, properties of filters)</a:t>
            </a:r>
          </a:p>
          <a:p>
            <a:pPr lvl="1"/>
            <a:r>
              <a:rPr lang="en-US" b="1" dirty="0"/>
              <a:t>Lighting</a:t>
            </a:r>
            <a:r>
              <a:rPr lang="en-US" dirty="0"/>
              <a:t> (</a:t>
            </a:r>
            <a:r>
              <a:rPr lang="en-US" dirty="0" err="1"/>
              <a:t>inc.</a:t>
            </a:r>
            <a:r>
              <a:rPr lang="en-US" dirty="0"/>
              <a:t> lighting and material models)</a:t>
            </a:r>
          </a:p>
          <a:p>
            <a:pPr lvl="1"/>
            <a:r>
              <a:rPr lang="en-US" b="1" dirty="0"/>
              <a:t>Camera models </a:t>
            </a:r>
            <a:r>
              <a:rPr lang="en-US" dirty="0"/>
              <a:t>(</a:t>
            </a:r>
            <a:r>
              <a:rPr lang="en-US" dirty="0" err="1"/>
              <a:t>inc.</a:t>
            </a:r>
            <a:r>
              <a:rPr lang="en-US" dirty="0"/>
              <a:t> pinhole model and its applications, effects of lens and camera controls)</a:t>
            </a:r>
          </a:p>
          <a:p>
            <a:pPr lvl="1"/>
            <a:r>
              <a:rPr lang="en-US" b="1" dirty="0"/>
              <a:t>Single view geometry </a:t>
            </a:r>
            <a:r>
              <a:rPr lang="en-US" dirty="0"/>
              <a:t>(</a:t>
            </a:r>
            <a:r>
              <a:rPr lang="en-US" dirty="0" err="1"/>
              <a:t>inc.</a:t>
            </a:r>
            <a:r>
              <a:rPr lang="en-US" dirty="0"/>
              <a:t> relative measurements within an image)</a:t>
            </a:r>
          </a:p>
          <a:p>
            <a:pPr lvl="1"/>
            <a:r>
              <a:rPr lang="en-US" b="1" dirty="0"/>
              <a:t>Interest points and correspondence </a:t>
            </a:r>
            <a:r>
              <a:rPr lang="en-US" dirty="0"/>
              <a:t>(</a:t>
            </a:r>
            <a:r>
              <a:rPr lang="en-US" dirty="0" err="1"/>
              <a:t>inc.</a:t>
            </a:r>
            <a:r>
              <a:rPr lang="en-US" dirty="0"/>
              <a:t> interest point detectors, matching, retrieval based on interest points)</a:t>
            </a:r>
          </a:p>
          <a:p>
            <a:pPr lvl="1"/>
            <a:r>
              <a:rPr lang="en-US" b="1" dirty="0"/>
              <a:t>Alignment/transformations </a:t>
            </a:r>
            <a:r>
              <a:rPr lang="en-US" dirty="0"/>
              <a:t>(</a:t>
            </a:r>
            <a:r>
              <a:rPr lang="en-US" dirty="0" err="1"/>
              <a:t>inc.</a:t>
            </a:r>
            <a:r>
              <a:rPr lang="en-US" dirty="0"/>
              <a:t> global transformations, setting up matrix to solve for a transformation, RANSAC)</a:t>
            </a:r>
          </a:p>
          <a:p>
            <a:pPr lvl="1"/>
            <a:r>
              <a:rPr lang="en-US" b="1" dirty="0"/>
              <a:t>Color spaces, pyramids, and sampling</a:t>
            </a:r>
          </a:p>
          <a:p>
            <a:pPr lvl="1"/>
            <a:r>
              <a:rPr lang="en-US" b="1" dirty="0"/>
              <a:t>"Topics of Interest" </a:t>
            </a:r>
            <a:r>
              <a:rPr lang="en-US" dirty="0"/>
              <a:t>and other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Each bullet has 10-20 points allocated (out of 100)</a:t>
            </a:r>
          </a:p>
          <a:p>
            <a:r>
              <a:rPr lang="en-US" dirty="0"/>
              <a:t>There are 10 questions.  </a:t>
            </a:r>
          </a:p>
          <a:p>
            <a:r>
              <a:rPr lang="en-US" dirty="0"/>
              <a:t>Questions about special topics typically require that you understand the key concepts that are presented.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Bring a photo ID </a:t>
            </a:r>
          </a:p>
          <a:p>
            <a:r>
              <a:rPr lang="en-US" b="1" dirty="0"/>
              <a:t>You cannot use notes or calculator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57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Question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>
            <a:normAutofit/>
          </a:bodyPr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/>
              <a:t>Use filtering to find pixels that have at least three white pixels among the 8 surrounding pixels (assume a binary image)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/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/>
              <a:t>Write down a filter that will compute the following function</a:t>
            </a:r>
          </a:p>
          <a:p>
            <a:pPr marL="514350" indent="-514350" eaLnBrk="1" hangingPunct="1">
              <a:buNone/>
            </a:pPr>
            <a:r>
              <a:rPr lang="en-US" dirty="0"/>
              <a:t>	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fil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y,x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 = -0.5*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(y+1,x)+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y,x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)-0.5*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(y-1,x) 					for each x, y</a:t>
            </a:r>
          </a:p>
          <a:p>
            <a:pPr marL="514350" indent="-514350" eaLnBrk="1" hangingPunct="1"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16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76200" y="-76201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Question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>
          <a:xfrm>
            <a:off x="533400" y="914399"/>
            <a:ext cx="8229600" cy="609600"/>
          </a:xfrm>
        </p:spPr>
        <p:txBody>
          <a:bodyPr/>
          <a:lstStyle/>
          <a:p>
            <a:pPr marL="514350" indent="-514350" eaLnBrk="1" hangingPunct="1">
              <a:buNone/>
            </a:pPr>
            <a:r>
              <a:rPr lang="en-US"/>
              <a:t>3.  Fill in the blanks:</a:t>
            </a:r>
          </a:p>
        </p:txBody>
      </p:sp>
      <p:pic>
        <p:nvPicPr>
          <p:cNvPr id="4101" name="Picture 3" descr="C:\Users\Hoiem\Documents\Classes\Computational Photography - Fall 2010\lectures\figs\filters\fil_pairs\sobel_gaus.png"/>
          <p:cNvPicPr>
            <a:picLocks noChangeAspect="1" noChangeArrowheads="1"/>
          </p:cNvPicPr>
          <p:nvPr/>
        </p:nvPicPr>
        <p:blipFill>
          <a:blip r:embed="rId3" cstate="print"/>
          <a:srcRect l="15788" t="3510" r="14474" b="3510"/>
          <a:stretch>
            <a:fillRect/>
          </a:stretch>
        </p:blipFill>
        <p:spPr bwMode="auto">
          <a:xfrm>
            <a:off x="7162800" y="9905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 descr="C:\Users\Hoiem\Documents\Classes\Computational Photography - Fall 2010\lectures\figs\filters\fil_pairs\fil_sobel.png"/>
          <p:cNvPicPr>
            <a:picLocks noChangeAspect="1" noChangeArrowheads="1"/>
          </p:cNvPicPr>
          <p:nvPr/>
        </p:nvPicPr>
        <p:blipFill>
          <a:blip r:embed="rId4" cstate="print"/>
          <a:srcRect l="16667" t="4167" r="13542" b="4167"/>
          <a:stretch>
            <a:fillRect/>
          </a:stretch>
        </p:blipFill>
        <p:spPr bwMode="auto">
          <a:xfrm>
            <a:off x="7467600" y="2590800"/>
            <a:ext cx="59055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5" descr="C:\Users\Hoiem\Documents\Classes\Computational Photography - Fall 2010\lectures\figs\filters\fil_pairs\fil_gaus.png"/>
          <p:cNvPicPr>
            <a:picLocks noChangeAspect="1" noChangeArrowheads="1"/>
          </p:cNvPicPr>
          <p:nvPr/>
        </p:nvPicPr>
        <p:blipFill>
          <a:blip r:embed="rId5" cstate="print"/>
          <a:srcRect l="17708" t="5556" r="16667" b="6944"/>
          <a:stretch>
            <a:fillRect/>
          </a:stretch>
        </p:blipFill>
        <p:spPr bwMode="auto">
          <a:xfrm>
            <a:off x="7162800" y="3657599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C:\Users\Hoiem\Documents\Classes\Computational Photography - Fall 2010\lectures\figs\filters\fil_pairs\im_shif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3581399"/>
            <a:ext cx="23891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7" descr="C:\Users\Hoiem\Documents\Classes\Computational Photography - Fall 2010\lectures\figs\filters\fil_pairs\im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5181599"/>
            <a:ext cx="21336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Box 11"/>
          <p:cNvSpPr txBox="1">
            <a:spLocks noChangeArrowheads="1"/>
          </p:cNvSpPr>
          <p:nvPr/>
        </p:nvSpPr>
        <p:spPr bwMode="auto">
          <a:xfrm>
            <a:off x="4114801" y="761999"/>
            <a:ext cx="25812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a) _ = D * B 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b) A = _ * _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c) F = D * _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d) _ = D * C</a:t>
            </a:r>
          </a:p>
          <a:p>
            <a:endParaRPr lang="en-US" sz="2800" dirty="0"/>
          </a:p>
        </p:txBody>
      </p:sp>
      <p:sp>
        <p:nvSpPr>
          <p:cNvPr id="4107" name="TextBox 12"/>
          <p:cNvSpPr txBox="1">
            <a:spLocks noChangeArrowheads="1"/>
          </p:cNvSpPr>
          <p:nvPr/>
        </p:nvSpPr>
        <p:spPr bwMode="auto">
          <a:xfrm>
            <a:off x="6934200" y="914399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108" name="TextBox 13"/>
          <p:cNvSpPr txBox="1">
            <a:spLocks noChangeArrowheads="1"/>
          </p:cNvSpPr>
          <p:nvPr/>
        </p:nvSpPr>
        <p:spPr bwMode="auto">
          <a:xfrm>
            <a:off x="7239000" y="2590799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109" name="TextBox 14"/>
          <p:cNvSpPr txBox="1">
            <a:spLocks noChangeArrowheads="1"/>
          </p:cNvSpPr>
          <p:nvPr/>
        </p:nvSpPr>
        <p:spPr bwMode="auto">
          <a:xfrm>
            <a:off x="6858000" y="3657599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4110" name="TextBox 15"/>
          <p:cNvSpPr txBox="1">
            <a:spLocks noChangeArrowheads="1"/>
          </p:cNvSpPr>
          <p:nvPr/>
        </p:nvSpPr>
        <p:spPr bwMode="auto">
          <a:xfrm>
            <a:off x="6400800" y="5105399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pic>
        <p:nvPicPr>
          <p:cNvPr id="4111" name="Picture 8" descr="C:\Users\Hoiem\Documents\Classes\Computational Photography - Fall 2010\lectures\figs\filters\fil_pairs\fil_shift.png"/>
          <p:cNvPicPr>
            <a:picLocks noChangeAspect="1" noChangeArrowheads="1"/>
          </p:cNvPicPr>
          <p:nvPr/>
        </p:nvPicPr>
        <p:blipFill>
          <a:blip r:embed="rId8" cstate="print"/>
          <a:srcRect l="9375" t="41667" r="7292" b="41666"/>
          <a:stretch>
            <a:fillRect/>
          </a:stretch>
        </p:blipFill>
        <p:spPr bwMode="auto">
          <a:xfrm>
            <a:off x="609600" y="2895600"/>
            <a:ext cx="2438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TextBox 17"/>
          <p:cNvSpPr txBox="1">
            <a:spLocks noChangeArrowheads="1"/>
          </p:cNvSpPr>
          <p:nvPr/>
        </p:nvSpPr>
        <p:spPr bwMode="auto">
          <a:xfrm>
            <a:off x="304800" y="2851149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pic>
        <p:nvPicPr>
          <p:cNvPr id="4113" name="Picture 9" descr="C:\Users\Hoiem\Documents\Classes\Computational Photography - Fall 2010\lectures\figs\filters\fil_pairs\im_gau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5181599"/>
            <a:ext cx="19113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Box 19"/>
          <p:cNvSpPr txBox="1">
            <a:spLocks noChangeArrowheads="1"/>
          </p:cNvSpPr>
          <p:nvPr/>
        </p:nvSpPr>
        <p:spPr bwMode="auto">
          <a:xfrm>
            <a:off x="228600" y="3733799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</a:t>
            </a:r>
          </a:p>
        </p:txBody>
      </p:sp>
      <p:pic>
        <p:nvPicPr>
          <p:cNvPr id="4115" name="Picture 10" descr="C:\Users\Hoiem\Documents\Classes\Computational Photography - Fall 2010\lectures\figs\filters\fil_pairs\im_sobel.png"/>
          <p:cNvPicPr>
            <a:picLocks noChangeAspect="1" noChangeArrowheads="1"/>
          </p:cNvPicPr>
          <p:nvPr/>
        </p:nvPicPr>
        <p:blipFill>
          <a:blip r:embed="rId10" cstate="print"/>
          <a:srcRect l="9375" t="13889" r="8333" b="13889"/>
          <a:stretch>
            <a:fillRect/>
          </a:stretch>
        </p:blipFill>
        <p:spPr bwMode="auto">
          <a:xfrm>
            <a:off x="3505200" y="3276600"/>
            <a:ext cx="266700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Box 21"/>
          <p:cNvSpPr txBox="1">
            <a:spLocks noChangeArrowheads="1"/>
          </p:cNvSpPr>
          <p:nvPr/>
        </p:nvSpPr>
        <p:spPr bwMode="auto">
          <a:xfrm>
            <a:off x="3276600" y="3276599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4117" name="TextBox 22"/>
          <p:cNvSpPr txBox="1">
            <a:spLocks noChangeArrowheads="1"/>
          </p:cNvSpPr>
          <p:nvPr/>
        </p:nvSpPr>
        <p:spPr bwMode="auto">
          <a:xfrm>
            <a:off x="152400" y="5181599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pic>
        <p:nvPicPr>
          <p:cNvPr id="4118" name="Picture 11" descr="C:\Users\Hoiem\Documents\Classes\Computational Photography - Fall 2010\lectures\figs\filters\fil_pairs\im_im.png"/>
          <p:cNvPicPr>
            <a:picLocks noChangeAspect="1" noChangeArrowheads="1"/>
          </p:cNvPicPr>
          <p:nvPr/>
        </p:nvPicPr>
        <p:blipFill>
          <a:blip r:embed="rId11" cstate="print"/>
          <a:srcRect l="7292" t="12500" r="7292" b="12500"/>
          <a:stretch>
            <a:fillRect/>
          </a:stretch>
        </p:blipFill>
        <p:spPr bwMode="auto">
          <a:xfrm>
            <a:off x="3581400" y="5105399"/>
            <a:ext cx="25463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9" name="TextBox 24"/>
          <p:cNvSpPr txBox="1">
            <a:spLocks noChangeArrowheads="1"/>
          </p:cNvSpPr>
          <p:nvPr/>
        </p:nvSpPr>
        <p:spPr bwMode="auto">
          <a:xfrm>
            <a:off x="3276600" y="5181599"/>
            <a:ext cx="249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>
            <a:off x="5943600" y="533399"/>
            <a:ext cx="304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2" name="TextBox 27"/>
          <p:cNvSpPr txBox="1">
            <a:spLocks noChangeArrowheads="1"/>
          </p:cNvSpPr>
          <p:nvPr/>
        </p:nvSpPr>
        <p:spPr bwMode="auto">
          <a:xfrm>
            <a:off x="6096001" y="228599"/>
            <a:ext cx="197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Filtering Operator</a:t>
            </a:r>
          </a:p>
        </p:txBody>
      </p:sp>
    </p:spTree>
    <p:extLst>
      <p:ext uri="{BB962C8B-B14F-4D97-AF65-F5344CB8AC3E}">
        <p14:creationId xmlns:p14="http://schemas.microsoft.com/office/powerpoint/2010/main" val="424104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>
            <a:off x="15240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Question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dirty="0"/>
              <a:t>Match the spatial domain image to the Fourier magnitude image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 cstate="print"/>
          <a:srcRect l="12308" t="45232" r="61539" b="12923"/>
          <a:stretch>
            <a:fillRect/>
          </a:stretch>
        </p:blipFill>
        <p:spPr bwMode="auto">
          <a:xfrm>
            <a:off x="609600" y="5105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2"/>
          <p:cNvPicPr>
            <a:picLocks noChangeArrowheads="1"/>
          </p:cNvPicPr>
          <p:nvPr/>
        </p:nvPicPr>
        <p:blipFill>
          <a:blip r:embed="rId4" cstate="print"/>
          <a:srcRect l="50603" t="52437" r="24097" b="18646"/>
          <a:stretch>
            <a:fillRect/>
          </a:stretch>
        </p:blipFill>
        <p:spPr bwMode="auto">
          <a:xfrm>
            <a:off x="3505200" y="2438400"/>
            <a:ext cx="14478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1"/>
          <p:cNvPicPr>
            <a:picLocks noChangeArrowheads="1"/>
          </p:cNvPicPr>
          <p:nvPr/>
        </p:nvPicPr>
        <p:blipFill>
          <a:blip r:embed="rId5" cstate="print"/>
          <a:srcRect l="6902" t="17175" r="61354" b="6760"/>
          <a:stretch>
            <a:fillRect/>
          </a:stretch>
        </p:blipFill>
        <p:spPr bwMode="auto">
          <a:xfrm>
            <a:off x="1524000" y="411480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2" descr="C:\Users\Hoiem\Documents\Classes\Computational Photography - Fall 2010\lectures\demos\fftims\flowers_fft.png"/>
          <p:cNvPicPr>
            <a:picLocks noChangeArrowheads="1"/>
          </p:cNvPicPr>
          <p:nvPr/>
        </p:nvPicPr>
        <p:blipFill>
          <a:blip r:embed="rId6" cstate="print"/>
          <a:srcRect l="29167" t="8333" r="26042" b="12500"/>
          <a:stretch>
            <a:fillRect/>
          </a:stretch>
        </p:blipFill>
        <p:spPr bwMode="auto">
          <a:xfrm>
            <a:off x="1752600" y="236220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7" cstate="print"/>
          <a:srcRect l="41473" t="65628" r="43102" b="6952"/>
          <a:stretch>
            <a:fillRect/>
          </a:stretch>
        </p:blipFill>
        <p:spPr bwMode="auto">
          <a:xfrm>
            <a:off x="228600" y="23622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2"/>
          <p:cNvPicPr>
            <a:picLocks noChangeAspect="1" noChangeArrowheads="1"/>
          </p:cNvPicPr>
          <p:nvPr/>
        </p:nvPicPr>
        <p:blipFill>
          <a:blip r:embed="rId8" cstate="print"/>
          <a:srcRect l="41586" t="14526" r="37196" b="49263"/>
          <a:stretch>
            <a:fillRect/>
          </a:stretch>
        </p:blipFill>
        <p:spPr bwMode="auto">
          <a:xfrm>
            <a:off x="5867401" y="5105400"/>
            <a:ext cx="873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3" descr="C:\Users\Hoiem\Documents\Classes\Computational Photography - Fall 2010\lectures\demos\fftims\se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48006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4" descr="C:\Users\Hoiem\Documents\Classes\Computational Photography - Fall 2010\lectures\demos\fftims\sea_fft.png"/>
          <p:cNvPicPr>
            <a:picLocks noChangeArrowheads="1"/>
          </p:cNvPicPr>
          <p:nvPr/>
        </p:nvPicPr>
        <p:blipFill>
          <a:blip r:embed="rId10" cstate="print"/>
          <a:srcRect l="13542" t="9721" r="10417" b="13889"/>
          <a:stretch>
            <a:fillRect/>
          </a:stretch>
        </p:blipFill>
        <p:spPr bwMode="auto">
          <a:xfrm>
            <a:off x="5334000" y="25146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5" descr="C:\Users\Hoiem\Documents\Classes\Computational Photography - Fall 2010\lectures\demos\fftims\beijin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0" y="46482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6" descr="C:\Users\Hoiem\Documents\Classes\Computational Photography - Fall 2010\lectures\demos\fftims\beijing_fft.png"/>
          <p:cNvPicPr>
            <a:picLocks noChangeArrowheads="1"/>
          </p:cNvPicPr>
          <p:nvPr/>
        </p:nvPicPr>
        <p:blipFill>
          <a:blip r:embed="rId12" cstate="print"/>
          <a:srcRect l="13542" t="11111" r="10417" b="13889"/>
          <a:stretch>
            <a:fillRect/>
          </a:stretch>
        </p:blipFill>
        <p:spPr bwMode="auto">
          <a:xfrm>
            <a:off x="7010400" y="25146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5" name="TextBox 14"/>
          <p:cNvSpPr txBox="1">
            <a:spLocks noChangeArrowheads="1"/>
          </p:cNvSpPr>
          <p:nvPr/>
        </p:nvSpPr>
        <p:spPr bwMode="auto">
          <a:xfrm>
            <a:off x="685800" y="2068514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5136" name="TextBox 15"/>
          <p:cNvSpPr txBox="1">
            <a:spLocks noChangeArrowheads="1"/>
          </p:cNvSpPr>
          <p:nvPr/>
        </p:nvSpPr>
        <p:spPr bwMode="auto">
          <a:xfrm>
            <a:off x="74676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5137" name="TextBox 17"/>
          <p:cNvSpPr txBox="1">
            <a:spLocks noChangeArrowheads="1"/>
          </p:cNvSpPr>
          <p:nvPr/>
        </p:nvSpPr>
        <p:spPr bwMode="auto">
          <a:xfrm>
            <a:off x="58674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5138" name="TextBox 18"/>
          <p:cNvSpPr txBox="1">
            <a:spLocks noChangeArrowheads="1"/>
          </p:cNvSpPr>
          <p:nvPr/>
        </p:nvSpPr>
        <p:spPr bwMode="auto">
          <a:xfrm>
            <a:off x="762000" y="44196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5139" name="TextBox 19"/>
          <p:cNvSpPr txBox="1">
            <a:spLocks noChangeArrowheads="1"/>
          </p:cNvSpPr>
          <p:nvPr/>
        </p:nvSpPr>
        <p:spPr bwMode="auto">
          <a:xfrm>
            <a:off x="4114800" y="20574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5140" name="TextBox 20"/>
          <p:cNvSpPr txBox="1">
            <a:spLocks noChangeArrowheads="1"/>
          </p:cNvSpPr>
          <p:nvPr/>
        </p:nvSpPr>
        <p:spPr bwMode="auto">
          <a:xfrm>
            <a:off x="2286000" y="1981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5142" name="TextBox 22"/>
          <p:cNvSpPr txBox="1">
            <a:spLocks noChangeArrowheads="1"/>
          </p:cNvSpPr>
          <p:nvPr/>
        </p:nvSpPr>
        <p:spPr bwMode="auto">
          <a:xfrm>
            <a:off x="4495800" y="43434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5143" name="TextBox 23"/>
          <p:cNvSpPr txBox="1">
            <a:spLocks noChangeArrowheads="1"/>
          </p:cNvSpPr>
          <p:nvPr/>
        </p:nvSpPr>
        <p:spPr bwMode="auto">
          <a:xfrm>
            <a:off x="2286000" y="37338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5144" name="TextBox 24"/>
          <p:cNvSpPr txBox="1">
            <a:spLocks noChangeArrowheads="1"/>
          </p:cNvSpPr>
          <p:nvPr/>
        </p:nvSpPr>
        <p:spPr bwMode="auto">
          <a:xfrm>
            <a:off x="6172200" y="4648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5145" name="TextBox 26"/>
          <p:cNvSpPr txBox="1">
            <a:spLocks noChangeArrowheads="1"/>
          </p:cNvSpPr>
          <p:nvPr/>
        </p:nvSpPr>
        <p:spPr bwMode="auto">
          <a:xfrm>
            <a:off x="7772400" y="4343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01815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filters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Template matching (SSD or Normxcorr2)</a:t>
            </a:r>
          </a:p>
          <a:p>
            <a:pPr lvl="1"/>
            <a:r>
              <a:rPr lang="en-US" dirty="0"/>
              <a:t>SSD can be done with linear filters, is sensitive to overall intensity</a:t>
            </a:r>
          </a:p>
          <a:p>
            <a:pPr lvl="1"/>
            <a:r>
              <a:rPr lang="en-US" dirty="0"/>
              <a:t>Basis for object detection</a:t>
            </a:r>
          </a:p>
          <a:p>
            <a:r>
              <a:rPr lang="en-US" dirty="0"/>
              <a:t>Gaussian pyramid</a:t>
            </a:r>
          </a:p>
          <a:p>
            <a:pPr lvl="1"/>
            <a:r>
              <a:rPr lang="en-US" dirty="0"/>
              <a:t>Coarse-to-fine search, multi-scale detection</a:t>
            </a:r>
          </a:p>
          <a:p>
            <a:r>
              <a:rPr lang="en-US" dirty="0" err="1"/>
              <a:t>Laplacian</a:t>
            </a:r>
            <a:r>
              <a:rPr lang="en-US" dirty="0"/>
              <a:t> pyramid</a:t>
            </a:r>
          </a:p>
          <a:p>
            <a:pPr lvl="1"/>
            <a:r>
              <a:rPr lang="en-US" dirty="0"/>
              <a:t>Can be used for blending</a:t>
            </a:r>
          </a:p>
          <a:p>
            <a:pPr lvl="1"/>
            <a:r>
              <a:rPr lang="en-US" dirty="0"/>
              <a:t>More compact image representation</a:t>
            </a:r>
          </a:p>
          <a:p>
            <a:pPr lvl="2">
              <a:buFont typeface="Arial" pitchFamily="34" charset="0"/>
              <a:buNone/>
            </a:pPr>
            <a:endParaRPr lang="en-US" dirty="0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/>
              <a:t>Goal: find       in image</a:t>
            </a:r>
          </a:p>
          <a:p>
            <a:pPr eaLnBrk="1" hangingPunct="1"/>
            <a:r>
              <a:rPr lang="en-US"/>
              <a:t>Method 2: SSD</a:t>
            </a:r>
          </a:p>
          <a:p>
            <a:pPr lvl="1" eaLnBrk="1" hangingPunct="1">
              <a:buFont typeface="Arial" pitchFamily="34" charset="0"/>
              <a:buNone/>
            </a:pPr>
            <a:endParaRPr lang="en-US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3700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40386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515100" y="6354764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973269"/>
              </p:ext>
            </p:extLst>
          </p:nvPr>
        </p:nvGraphicFramePr>
        <p:xfrm>
          <a:off x="17303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21" name="Equation" r:id="rId7" imgW="2336760" imgH="355320" progId="Equation.3">
                  <p:embed/>
                </p:oleObj>
              </mc:Choice>
              <mc:Fallback>
                <p:oleObj name="Equation" r:id="rId7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3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9723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850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86601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73111" y="958174"/>
            <a:ext cx="8153400" cy="1752600"/>
          </a:xfrm>
        </p:spPr>
        <p:txBody>
          <a:bodyPr/>
          <a:lstStyle/>
          <a:p>
            <a:pPr eaLnBrk="1" hangingPunct="1"/>
            <a:r>
              <a:rPr lang="en-US"/>
              <a:t>Goal: find       in image</a:t>
            </a:r>
          </a:p>
          <a:p>
            <a:pPr eaLnBrk="1" hangingPunct="1"/>
            <a:r>
              <a:rPr lang="en-US"/>
              <a:t>Method 3: Normalized cross-correlation</a:t>
            </a:r>
          </a:p>
          <a:p>
            <a:pPr eaLnBrk="1" hangingPunct="1">
              <a:buFont typeface="Arial" pitchFamily="34" charset="0"/>
              <a:buNone/>
            </a:pPr>
            <a:endParaRPr lang="en-US"/>
          </a:p>
          <a:p>
            <a:pPr lvl="1" eaLnBrk="1" hangingPunct="1">
              <a:buFont typeface="Arial" pitchFamily="34" charset="0"/>
              <a:buNone/>
            </a:pPr>
            <a:endParaRPr lang="en-US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2911" y="1110574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088313"/>
              </p:ext>
            </p:extLst>
          </p:nvPr>
        </p:nvGraphicFramePr>
        <p:xfrm>
          <a:off x="533400" y="3193375"/>
          <a:ext cx="8434387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45" name="Equation" r:id="rId5" imgW="3429000" imgH="850680" progId="Equation.3">
                  <p:embed/>
                </p:oleObj>
              </mc:Choice>
              <mc:Fallback>
                <p:oleObj name="Equation" r:id="rId5" imgW="3429000" imgH="85068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193375"/>
                        <a:ext cx="8434387" cy="209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449511" y="5834975"/>
            <a:ext cx="570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Matlab: </a:t>
            </a:r>
            <a:r>
              <a:rPr lang="en-US" sz="2400"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792911" y="2482174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478712" y="3013987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4159250" y="2417088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506912" y="3015575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2057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/>
              <a:t>Goal: find       in image</a:t>
            </a:r>
          </a:p>
          <a:p>
            <a:pPr eaLnBrk="1" hangingPunct="1"/>
            <a:r>
              <a:rPr lang="en-US"/>
              <a:t>Method 3: Normalized cross-correlation</a:t>
            </a:r>
          </a:p>
          <a:p>
            <a:pPr eaLnBrk="1" hangingPunct="1">
              <a:buFont typeface="Arial" pitchFamily="34" charset="0"/>
              <a:buNone/>
            </a:pPr>
            <a:endParaRPr lang="en-US"/>
          </a:p>
          <a:p>
            <a:pPr lvl="1" eaLnBrk="1" hangingPunct="1">
              <a:buFont typeface="Arial" pitchFamily="34" charset="0"/>
              <a:buNone/>
            </a:pPr>
            <a:endParaRPr lang="en-US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2817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4800600" y="6411914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8039100" y="6354764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6150" y="2909888"/>
            <a:ext cx="27765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1" y="2895601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8420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8807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8534401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8"/>
          <p:cNvSpPr txBox="1">
            <a:spLocks noChangeArrowheads="1"/>
          </p:cNvSpPr>
          <p:nvPr/>
        </p:nvSpPr>
        <p:spPr bwMode="auto">
          <a:xfrm>
            <a:off x="528637" y="5562600"/>
            <a:ext cx="44624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Throw away every other row and column to create a </a:t>
            </a:r>
            <a:r>
              <a:rPr lang="en-US"/>
              <a:t>1/2</a:t>
            </a:r>
            <a:r>
              <a:rPr lang="en-US" sz="2000"/>
              <a:t> size image</a:t>
            </a:r>
          </a:p>
          <a:p>
            <a:pPr lvl="1" eaLnBrk="0" hangingPunct="0"/>
            <a:endParaRPr lang="en-US" sz="2000" i="1"/>
          </a:p>
        </p:txBody>
      </p:sp>
      <p:pic>
        <p:nvPicPr>
          <p:cNvPr id="4096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4491037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9686" y="2438399"/>
            <a:ext cx="2444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615949" y="1523999"/>
            <a:ext cx="4343400" cy="3581400"/>
            <a:chOff x="48" y="1056"/>
            <a:chExt cx="2736" cy="2256"/>
          </a:xfrm>
        </p:grpSpPr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41086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7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8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9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0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1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2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3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4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5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6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7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41074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5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6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7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8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9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0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1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2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3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4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5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41062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3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4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5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6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7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8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9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0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1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2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73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41050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1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2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3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4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5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6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7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8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59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0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61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41038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9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0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1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2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3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4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5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6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7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8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49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41026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7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8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9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0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1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2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3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4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5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6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37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41014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5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6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7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8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9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0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1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2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3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4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5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41002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3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4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5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6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7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8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9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0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1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2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3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40990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1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2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3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4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5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6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7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8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99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0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01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40978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79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0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1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2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3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4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5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6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7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8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989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5405436" y="3581399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eaLnBrk="0" hangingPunct="0">
              <a:defRPr/>
            </a:pPr>
            <a:r>
              <a:rPr lang="en-US" sz="4000" dirty="0" err="1">
                <a:latin typeface="+mj-lt"/>
                <a:ea typeface="+mj-ea"/>
                <a:cs typeface="+mj-cs"/>
              </a:rPr>
              <a:t>Subsampling</a:t>
            </a:r>
            <a:r>
              <a:rPr lang="en-US" sz="4000" dirty="0">
                <a:latin typeface="+mj-lt"/>
                <a:ea typeface="+mj-ea"/>
                <a:cs typeface="+mj-cs"/>
              </a:rPr>
              <a:t> by a factor of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2136" y="5105400"/>
            <a:ext cx="3695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Problem: This approach causes “aliasing”</a:t>
            </a:r>
          </a:p>
        </p:txBody>
      </p:sp>
    </p:spTree>
    <p:extLst>
      <p:ext uri="{BB962C8B-B14F-4D97-AF65-F5344CB8AC3E}">
        <p14:creationId xmlns:p14="http://schemas.microsoft.com/office/powerpoint/2010/main" val="112528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eaLnBrk="0" hangingPunct="0">
              <a:defRPr/>
            </a:pPr>
            <a:endParaRPr lang="en-US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/>
              <a:t>When sampling a signal at discrete intervals, the sampling frequency must be </a:t>
            </a:r>
            <a:r>
              <a:rPr lang="en-US" sz="2800">
                <a:sym typeface="Symbol" pitchFamily="18" charset="2"/>
              </a:rPr>
              <a:t></a:t>
            </a:r>
            <a:r>
              <a:rPr lang="en-US" sz="2800"/>
              <a:t> 2 </a:t>
            </a:r>
            <a:r>
              <a:rPr lang="en-US" sz="2800">
                <a:sym typeface="Symbol" pitchFamily="18" charset="2"/>
              </a:rPr>
              <a:t> f</a:t>
            </a:r>
            <a:r>
              <a:rPr lang="en-US" sz="2800" baseline="-25000">
                <a:sym typeface="Symbol" pitchFamily="18" charset="2"/>
              </a:rPr>
              <a:t>max</a:t>
            </a:r>
            <a:endParaRPr lang="en-US" sz="2800">
              <a:sym typeface="Symbol" pitchFamily="18" charset="2"/>
            </a:endParaRPr>
          </a:p>
          <a:p>
            <a:pPr eaLnBrk="1" hangingPunct="1"/>
            <a:r>
              <a:rPr lang="en-US" sz="2800">
                <a:sym typeface="Symbol" pitchFamily="18" charset="2"/>
              </a:rPr>
              <a:t>f</a:t>
            </a:r>
            <a:r>
              <a:rPr lang="en-US" sz="2800" baseline="-25000"/>
              <a:t>max</a:t>
            </a:r>
            <a:r>
              <a:rPr lang="en-US" sz="2800"/>
              <a:t> = max frequency of the input signal</a:t>
            </a:r>
          </a:p>
          <a:p>
            <a:pPr eaLnBrk="1" hangingPunct="1"/>
            <a:r>
              <a:rPr lang="en-US" sz="2800"/>
              <a:t>This will allows to reconstruct the original perfectly from the sampled version</a:t>
            </a:r>
          </a:p>
        </p:txBody>
      </p:sp>
      <p:pic>
        <p:nvPicPr>
          <p:cNvPr id="48132" name="Picture 5" descr="sine-sample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657601"/>
            <a:ext cx="60960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sine-sample-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180014"/>
            <a:ext cx="591343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7756526" y="4533901"/>
            <a:ext cx="720725" cy="3667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good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7772400" y="6034088"/>
            <a:ext cx="584200" cy="36671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bad</a:t>
            </a:r>
          </a:p>
        </p:txBody>
      </p:sp>
      <p:sp>
        <p:nvSpPr>
          <p:cNvPr id="48136" name="Oval 7"/>
          <p:cNvSpPr>
            <a:spLocks noChangeArrowheads="1"/>
          </p:cNvSpPr>
          <p:nvPr/>
        </p:nvSpPr>
        <p:spPr bwMode="auto">
          <a:xfrm>
            <a:off x="16764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7" name="Oval 8"/>
          <p:cNvSpPr>
            <a:spLocks noChangeArrowheads="1"/>
          </p:cNvSpPr>
          <p:nvPr/>
        </p:nvSpPr>
        <p:spPr bwMode="auto">
          <a:xfrm>
            <a:off x="19050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8" name="Oval 9"/>
          <p:cNvSpPr>
            <a:spLocks noChangeArrowheads="1"/>
          </p:cNvSpPr>
          <p:nvPr/>
        </p:nvSpPr>
        <p:spPr bwMode="auto">
          <a:xfrm>
            <a:off x="2057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39" name="Oval 10"/>
          <p:cNvSpPr>
            <a:spLocks noChangeArrowheads="1"/>
          </p:cNvSpPr>
          <p:nvPr/>
        </p:nvSpPr>
        <p:spPr bwMode="auto">
          <a:xfrm>
            <a:off x="2438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40" name="Oval 11"/>
          <p:cNvSpPr>
            <a:spLocks noChangeArrowheads="1"/>
          </p:cNvSpPr>
          <p:nvPr/>
        </p:nvSpPr>
        <p:spPr bwMode="auto">
          <a:xfrm>
            <a:off x="2514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1" name="Oval 12"/>
          <p:cNvSpPr>
            <a:spLocks noChangeArrowheads="1"/>
          </p:cNvSpPr>
          <p:nvPr/>
        </p:nvSpPr>
        <p:spPr bwMode="auto">
          <a:xfrm>
            <a:off x="27432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2" name="Oval 13"/>
          <p:cNvSpPr>
            <a:spLocks noChangeArrowheads="1"/>
          </p:cNvSpPr>
          <p:nvPr/>
        </p:nvSpPr>
        <p:spPr bwMode="auto">
          <a:xfrm>
            <a:off x="28956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Oval 14"/>
          <p:cNvSpPr>
            <a:spLocks noChangeArrowheads="1"/>
          </p:cNvSpPr>
          <p:nvPr/>
        </p:nvSpPr>
        <p:spPr bwMode="auto">
          <a:xfrm>
            <a:off x="3048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4" name="Oval 15"/>
          <p:cNvSpPr>
            <a:spLocks noChangeArrowheads="1"/>
          </p:cNvSpPr>
          <p:nvPr/>
        </p:nvSpPr>
        <p:spPr bwMode="auto">
          <a:xfrm>
            <a:off x="22098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5" name="Oval 16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6" name="Oval 17"/>
          <p:cNvSpPr>
            <a:spLocks noChangeArrowheads="1"/>
          </p:cNvSpPr>
          <p:nvPr/>
        </p:nvSpPr>
        <p:spPr bwMode="auto">
          <a:xfrm>
            <a:off x="37338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7" name="Oval 18"/>
          <p:cNvSpPr>
            <a:spLocks noChangeArrowheads="1"/>
          </p:cNvSpPr>
          <p:nvPr/>
        </p:nvSpPr>
        <p:spPr bwMode="auto">
          <a:xfrm>
            <a:off x="39624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8" name="Oval 19"/>
          <p:cNvSpPr>
            <a:spLocks noChangeArrowheads="1"/>
          </p:cNvSpPr>
          <p:nvPr/>
        </p:nvSpPr>
        <p:spPr bwMode="auto">
          <a:xfrm>
            <a:off x="41148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49" name="Oval 20"/>
          <p:cNvSpPr>
            <a:spLocks noChangeArrowheads="1"/>
          </p:cNvSpPr>
          <p:nvPr/>
        </p:nvSpPr>
        <p:spPr bwMode="auto">
          <a:xfrm>
            <a:off x="4419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50" name="Oval 21"/>
          <p:cNvSpPr>
            <a:spLocks noChangeArrowheads="1"/>
          </p:cNvSpPr>
          <p:nvPr/>
        </p:nvSpPr>
        <p:spPr bwMode="auto">
          <a:xfrm>
            <a:off x="45720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1" name="Oval 22"/>
          <p:cNvSpPr>
            <a:spLocks noChangeArrowheads="1"/>
          </p:cNvSpPr>
          <p:nvPr/>
        </p:nvSpPr>
        <p:spPr bwMode="auto">
          <a:xfrm>
            <a:off x="47244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2" name="Oval 23"/>
          <p:cNvSpPr>
            <a:spLocks noChangeArrowheads="1"/>
          </p:cNvSpPr>
          <p:nvPr/>
        </p:nvSpPr>
        <p:spPr bwMode="auto">
          <a:xfrm>
            <a:off x="49530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3" name="Oval 24"/>
          <p:cNvSpPr>
            <a:spLocks noChangeArrowheads="1"/>
          </p:cNvSpPr>
          <p:nvPr/>
        </p:nvSpPr>
        <p:spPr bwMode="auto">
          <a:xfrm>
            <a:off x="51054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4" name="Oval 25"/>
          <p:cNvSpPr>
            <a:spLocks noChangeArrowheads="1"/>
          </p:cNvSpPr>
          <p:nvPr/>
        </p:nvSpPr>
        <p:spPr bwMode="auto">
          <a:xfrm>
            <a:off x="4191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5" name="Oval 26"/>
          <p:cNvSpPr>
            <a:spLocks noChangeArrowheads="1"/>
          </p:cNvSpPr>
          <p:nvPr/>
        </p:nvSpPr>
        <p:spPr bwMode="auto">
          <a:xfrm>
            <a:off x="5334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6" name="Oval 27"/>
          <p:cNvSpPr>
            <a:spLocks noChangeArrowheads="1"/>
          </p:cNvSpPr>
          <p:nvPr/>
        </p:nvSpPr>
        <p:spPr bwMode="auto">
          <a:xfrm>
            <a:off x="5715000" y="3733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7" name="Oval 28"/>
          <p:cNvSpPr>
            <a:spLocks noChangeArrowheads="1"/>
          </p:cNvSpPr>
          <p:nvPr/>
        </p:nvSpPr>
        <p:spPr bwMode="auto">
          <a:xfrm>
            <a:off x="5943600" y="4114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8" name="Oval 29"/>
          <p:cNvSpPr>
            <a:spLocks noChangeArrowheads="1"/>
          </p:cNvSpPr>
          <p:nvPr/>
        </p:nvSpPr>
        <p:spPr bwMode="auto">
          <a:xfrm>
            <a:off x="60960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59" name="Oval 30"/>
          <p:cNvSpPr>
            <a:spLocks noChangeArrowheads="1"/>
          </p:cNvSpPr>
          <p:nvPr/>
        </p:nvSpPr>
        <p:spPr bwMode="auto">
          <a:xfrm>
            <a:off x="64008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r>
              <a:rPr lang="en-US"/>
              <a:t>v</a:t>
            </a:r>
          </a:p>
        </p:txBody>
      </p:sp>
      <p:sp>
        <p:nvSpPr>
          <p:cNvPr id="48160" name="Oval 31"/>
          <p:cNvSpPr>
            <a:spLocks noChangeArrowheads="1"/>
          </p:cNvSpPr>
          <p:nvPr/>
        </p:nvSpPr>
        <p:spPr bwMode="auto">
          <a:xfrm>
            <a:off x="6553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1" name="Oval 32"/>
          <p:cNvSpPr>
            <a:spLocks noChangeArrowheads="1"/>
          </p:cNvSpPr>
          <p:nvPr/>
        </p:nvSpPr>
        <p:spPr bwMode="auto">
          <a:xfrm>
            <a:off x="6705600" y="3657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2" name="Oval 33"/>
          <p:cNvSpPr>
            <a:spLocks noChangeArrowheads="1"/>
          </p:cNvSpPr>
          <p:nvPr/>
        </p:nvSpPr>
        <p:spPr bwMode="auto">
          <a:xfrm>
            <a:off x="6934200" y="40386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3" name="Oval 34"/>
          <p:cNvSpPr>
            <a:spLocks noChangeArrowheads="1"/>
          </p:cNvSpPr>
          <p:nvPr/>
        </p:nvSpPr>
        <p:spPr bwMode="auto">
          <a:xfrm>
            <a:off x="7086600" y="45720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4" name="Oval 35"/>
          <p:cNvSpPr>
            <a:spLocks noChangeArrowheads="1"/>
          </p:cNvSpPr>
          <p:nvPr/>
        </p:nvSpPr>
        <p:spPr bwMode="auto">
          <a:xfrm>
            <a:off x="62484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5" name="Oval 36"/>
          <p:cNvSpPr>
            <a:spLocks noChangeArrowheads="1"/>
          </p:cNvSpPr>
          <p:nvPr/>
        </p:nvSpPr>
        <p:spPr bwMode="auto">
          <a:xfrm>
            <a:off x="7239000" y="4876800"/>
            <a:ext cx="228600" cy="228600"/>
          </a:xfrm>
          <a:prstGeom prst="ellipse">
            <a:avLst/>
          </a:prstGeom>
          <a:solidFill>
            <a:schemeClr val="tx1"/>
          </a:solidFill>
          <a:ln w="63500" algn="ctr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166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Nyquist-Shannon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1626847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Algorithm for downsampling by factor of 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90600" y="1066800"/>
            <a:ext cx="8229600" cy="5135563"/>
          </a:xfrm>
          <a:prstGeom prst="rect">
            <a:avLst/>
          </a:prstGeom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endParaRPr lang="en-US" sz="2800" dirty="0">
              <a:latin typeface="+mn-lt"/>
            </a:endParaRP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</a:rPr>
              <a:t>Start with image(h, w)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</a:rPr>
              <a:t>Apply low-pass filter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</a:rPr>
              <a:t>	</a:t>
            </a:r>
            <a:r>
              <a:rPr lang="en-US" sz="2400" dirty="0" err="1">
                <a:latin typeface="+mn-lt"/>
              </a:rPr>
              <a:t>im_blur</a:t>
            </a:r>
            <a:r>
              <a:rPr lang="en-US" sz="2400" dirty="0">
                <a:latin typeface="+mn-lt"/>
              </a:rPr>
              <a:t> = </a:t>
            </a:r>
            <a:r>
              <a:rPr lang="en-US" sz="2400" dirty="0" err="1">
                <a:latin typeface="+mn-lt"/>
              </a:rPr>
              <a:t>imfilter</a:t>
            </a:r>
            <a:r>
              <a:rPr lang="en-US" sz="2400" dirty="0">
                <a:latin typeface="+mn-lt"/>
              </a:rPr>
              <a:t>(image, </a:t>
            </a:r>
            <a:r>
              <a:rPr lang="en-US" sz="2400" dirty="0" err="1">
                <a:latin typeface="+mn-lt"/>
              </a:rPr>
              <a:t>fspecial</a:t>
            </a:r>
            <a:r>
              <a:rPr lang="en-US" sz="2400" dirty="0">
                <a:latin typeface="+mn-lt"/>
              </a:rPr>
              <a:t>(‘</a:t>
            </a:r>
            <a:r>
              <a:rPr lang="en-US" sz="2400" dirty="0" err="1">
                <a:latin typeface="+mn-lt"/>
              </a:rPr>
              <a:t>gaussian</a:t>
            </a:r>
            <a:r>
              <a:rPr lang="en-US" sz="2400" dirty="0">
                <a:latin typeface="+mn-lt"/>
              </a:rPr>
              <a:t>’, 13, 2))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+mn-lt"/>
              </a:rPr>
              <a:t>Sample every other pixel</a:t>
            </a:r>
          </a:p>
          <a:p>
            <a:pPr marL="800100" lvl="1" indent="-342900" eaLnBrk="0" hangingPunct="0">
              <a:spcBef>
                <a:spcPct val="20000"/>
              </a:spcBef>
              <a:defRPr/>
            </a:pPr>
            <a:r>
              <a:rPr lang="en-US" sz="2400" dirty="0">
                <a:latin typeface="+mn-lt"/>
              </a:rPr>
              <a:t>	</a:t>
            </a:r>
            <a:r>
              <a:rPr lang="en-US" sz="2400" dirty="0" err="1">
                <a:latin typeface="+mn-lt"/>
              </a:rPr>
              <a:t>im_small</a:t>
            </a:r>
            <a:r>
              <a:rPr lang="en-US" sz="2400" dirty="0">
                <a:latin typeface="+mn-lt"/>
              </a:rPr>
              <a:t> = </a:t>
            </a:r>
            <a:r>
              <a:rPr lang="en-US" sz="2400" dirty="0" err="1">
                <a:latin typeface="+mn-lt"/>
              </a:rPr>
              <a:t>im_blur</a:t>
            </a:r>
            <a:r>
              <a:rPr lang="en-US" sz="2400" dirty="0">
                <a:latin typeface="+mn-lt"/>
              </a:rPr>
              <a:t>(1:2:end, 1:2:end);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1997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Camera capture and geometry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Image filtering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Region selection and compositing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Solving for transformations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Purposes</a:t>
            </a:r>
          </a:p>
          <a:p>
            <a:r>
              <a:rPr lang="en-US" dirty="0"/>
              <a:t>Remind you of key concepts</a:t>
            </a:r>
          </a:p>
          <a:p>
            <a:r>
              <a:rPr lang="en-US" dirty="0"/>
              <a:t>Chance for you to ask questions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9180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838200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1" y="823912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Subsampling without pre-filtering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962401" y="5029199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1/4  </a:t>
            </a:r>
            <a:r>
              <a:rPr lang="en-US" sz="1600"/>
              <a:t>(2x zoom)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162801" y="5029199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1/8  </a:t>
            </a:r>
            <a:r>
              <a:rPr lang="en-US" sz="1600"/>
              <a:t>(4x zoom)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524001" y="5029199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1/2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6420256" y="6477000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848647027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1" y="831716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8814" y="831715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1715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-6485"/>
            <a:ext cx="7924800" cy="838200"/>
          </a:xfrm>
        </p:spPr>
        <p:txBody>
          <a:bodyPr/>
          <a:lstStyle/>
          <a:p>
            <a:r>
              <a:rPr lang="en-US"/>
              <a:t>Subsampling with Gaussian pre-filtering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4419601" y="5022715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1/4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529514" y="5022715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 1/8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85800" y="502271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Gaussian 1/2</a:t>
            </a:r>
          </a:p>
        </p:txBody>
      </p:sp>
      <p:sp>
        <p:nvSpPr>
          <p:cNvPr id="53257" name="Text Box 10"/>
          <p:cNvSpPr txBox="1">
            <a:spLocks noChangeArrowheads="1"/>
          </p:cNvSpPr>
          <p:nvPr/>
        </p:nvSpPr>
        <p:spPr bwMode="auto">
          <a:xfrm>
            <a:off x="6858000" y="6394315"/>
            <a:ext cx="23749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4207595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4906963"/>
          </a:xfrm>
        </p:spPr>
        <p:txBody>
          <a:bodyPr/>
          <a:lstStyle/>
          <a:p>
            <a:pPr marL="0"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5486400" y="41148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940" name="TextBox 18"/>
          <p:cNvSpPr txBox="1">
            <a:spLocks noChangeArrowheads="1"/>
          </p:cNvSpPr>
          <p:nvPr/>
        </p:nvSpPr>
        <p:spPr bwMode="auto">
          <a:xfrm>
            <a:off x="4422776" y="6473826"/>
            <a:ext cx="4721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Image: </a:t>
            </a:r>
            <a:r>
              <a:rPr lang="en-US" sz="1400">
                <a:hlinkClick r:id="rId2"/>
              </a:rPr>
              <a:t>http://www.flickr.com/photos/igorms/136916757/ </a:t>
            </a:r>
            <a:endParaRPr lang="en-US" sz="1400"/>
          </a:p>
        </p:txBody>
      </p:sp>
      <p:pic>
        <p:nvPicPr>
          <p:cNvPr id="39941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590800"/>
            <a:ext cx="4762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581400"/>
            <a:ext cx="2008188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Box 6"/>
          <p:cNvSpPr txBox="1">
            <a:spLocks noChangeArrowheads="1"/>
          </p:cNvSpPr>
          <p:nvPr/>
        </p:nvSpPr>
        <p:spPr bwMode="auto">
          <a:xfrm>
            <a:off x="3352800" y="-76200"/>
            <a:ext cx="18938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Sampling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038553"/>
            <a:ext cx="4724400" cy="351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Gaussian pyramid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066800"/>
            <a:ext cx="8229600" cy="5135563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Useful for coarse-to-fine matching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Applications include multi-scale object detection, image alignment, optical flow, point tracking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Computing Gaussian/</a:t>
            </a:r>
            <a:r>
              <a:rPr lang="en-US" dirty="0" err="1"/>
              <a:t>Laplacian</a:t>
            </a:r>
            <a:r>
              <a:rPr lang="en-US" dirty="0"/>
              <a:t>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617706" y="1215956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86269" y="6546782"/>
            <a:ext cx="6065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http://sepwww.stanford.edu/~morgan/texturematch/paper_html/node3.html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3506" y="5805247"/>
            <a:ext cx="305724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Useful figure to remember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1906" y="758756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 Pyramid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913105" y="1062421"/>
            <a:ext cx="1828800" cy="392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86830" y="1258755"/>
            <a:ext cx="0" cy="6243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11703" y="1128089"/>
            <a:ext cx="1968803" cy="951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30893" y="5178356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3-level Laplacian Pyramid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978589" y="4885224"/>
            <a:ext cx="449116" cy="293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894628" y="4612220"/>
            <a:ext cx="0" cy="566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613513" y="2739956"/>
            <a:ext cx="1166992" cy="2438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686800" cy="914400"/>
          </a:xfrm>
        </p:spPr>
        <p:txBody>
          <a:bodyPr/>
          <a:lstStyle/>
          <a:p>
            <a:r>
              <a:rPr lang="en-US" dirty="0"/>
              <a:t>Image reconstruction from </a:t>
            </a:r>
            <a:r>
              <a:rPr lang="en-US" dirty="0" err="1"/>
              <a:t>Laplacian</a:t>
            </a:r>
            <a:r>
              <a:rPr lang="en-US" dirty="0"/>
              <a:t> pyramid</a:t>
            </a:r>
          </a:p>
        </p:txBody>
      </p:sp>
      <p:pic>
        <p:nvPicPr>
          <p:cNvPr id="210948" name="Picture 4" descr="http://sepwww.stanford.edu/~morgan/texturematch/Gif/lapl-pyr-rec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559117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5210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Region selection and compositing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Selecting image regions</a:t>
            </a:r>
          </a:p>
          <a:p>
            <a:pPr lvl="1"/>
            <a:r>
              <a:rPr lang="en-US" dirty="0"/>
              <a:t>Intelligent scissors</a:t>
            </a:r>
          </a:p>
          <a:p>
            <a:pPr lvl="1"/>
            <a:r>
              <a:rPr lang="en-US" dirty="0"/>
              <a:t>Graph cuts</a:t>
            </a:r>
          </a:p>
          <a:p>
            <a:r>
              <a:rPr lang="en-US" dirty="0"/>
              <a:t>Compositing</a:t>
            </a:r>
          </a:p>
          <a:p>
            <a:pPr lvl="1"/>
            <a:r>
              <a:rPr lang="en-US" dirty="0"/>
              <a:t>Alpha masks</a:t>
            </a:r>
          </a:p>
          <a:p>
            <a:pPr lvl="1"/>
            <a:r>
              <a:rPr lang="en-US" dirty="0"/>
              <a:t>Feathering</a:t>
            </a:r>
          </a:p>
          <a:p>
            <a:pPr lvl="1"/>
            <a:r>
              <a:rPr lang="en-US" dirty="0" err="1"/>
              <a:t>Laplacian</a:t>
            </a:r>
            <a:r>
              <a:rPr lang="en-US" dirty="0"/>
              <a:t> pyramid blending</a:t>
            </a:r>
          </a:p>
          <a:p>
            <a:pPr lvl="1"/>
            <a:r>
              <a:rPr lang="en-US" dirty="0"/>
              <a:t>Poisson blending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144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Intelligent Scissors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treat the image as a graph</a:t>
            </a:r>
          </a:p>
          <a:p>
            <a:pPr lvl="1"/>
            <a:r>
              <a:rPr lang="en-US" dirty="0"/>
              <a:t>Nodes = pixels, edges connect neighboring pixels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81000" y="2392394"/>
            <a:ext cx="3962400" cy="2971800"/>
            <a:chOff x="2209800" y="3124200"/>
            <a:chExt cx="4673600" cy="3505200"/>
          </a:xfrm>
        </p:grpSpPr>
        <p:pic>
          <p:nvPicPr>
            <p:cNvPr id="4" name="Picture 2" descr="C:\Users\Hoiem\Documents\Classes\Computational Photography - Fall 2010\lectures\figs\gradim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3124200"/>
              <a:ext cx="4673600" cy="3505200"/>
            </a:xfrm>
            <a:prstGeom prst="rect">
              <a:avLst/>
            </a:prstGeom>
            <a:noFill/>
          </p:spPr>
        </p:pic>
        <p:sp>
          <p:nvSpPr>
            <p:cNvPr id="5" name="Freeform 4"/>
            <p:cNvSpPr/>
            <p:nvPr/>
          </p:nvSpPr>
          <p:spPr>
            <a:xfrm>
              <a:off x="4852359" y="3778370"/>
              <a:ext cx="990600" cy="2393830"/>
            </a:xfrm>
            <a:custGeom>
              <a:avLst/>
              <a:gdLst>
                <a:gd name="connsiteX0" fmla="*/ 517585 w 1148036"/>
                <a:gd name="connsiteY0" fmla="*/ 5751 h 2076090"/>
                <a:gd name="connsiteX1" fmla="*/ 379563 w 1148036"/>
                <a:gd name="connsiteY1" fmla="*/ 74762 h 2076090"/>
                <a:gd name="connsiteX2" fmla="*/ 310551 w 1148036"/>
                <a:gd name="connsiteY2" fmla="*/ 126520 h 2076090"/>
                <a:gd name="connsiteX3" fmla="*/ 172529 w 1148036"/>
                <a:gd name="connsiteY3" fmla="*/ 143773 h 2076090"/>
                <a:gd name="connsiteX4" fmla="*/ 120770 w 1148036"/>
                <a:gd name="connsiteY4" fmla="*/ 281796 h 2076090"/>
                <a:gd name="connsiteX5" fmla="*/ 69012 w 1148036"/>
                <a:gd name="connsiteY5" fmla="*/ 299049 h 2076090"/>
                <a:gd name="connsiteX6" fmla="*/ 17253 w 1148036"/>
                <a:gd name="connsiteY6" fmla="*/ 695864 h 2076090"/>
                <a:gd name="connsiteX7" fmla="*/ 0 w 1148036"/>
                <a:gd name="connsiteY7" fmla="*/ 1109932 h 2076090"/>
                <a:gd name="connsiteX8" fmla="*/ 17253 w 1148036"/>
                <a:gd name="connsiteY8" fmla="*/ 1351471 h 2076090"/>
                <a:gd name="connsiteX9" fmla="*/ 51759 w 1148036"/>
                <a:gd name="connsiteY9" fmla="*/ 1403230 h 2076090"/>
                <a:gd name="connsiteX10" fmla="*/ 69012 w 1148036"/>
                <a:gd name="connsiteY10" fmla="*/ 1489494 h 2076090"/>
                <a:gd name="connsiteX11" fmla="*/ 155276 w 1148036"/>
                <a:gd name="connsiteY11" fmla="*/ 1575758 h 2076090"/>
                <a:gd name="connsiteX12" fmla="*/ 189781 w 1148036"/>
                <a:gd name="connsiteY12" fmla="*/ 1627517 h 2076090"/>
                <a:gd name="connsiteX13" fmla="*/ 207034 w 1148036"/>
                <a:gd name="connsiteY13" fmla="*/ 1679275 h 2076090"/>
                <a:gd name="connsiteX14" fmla="*/ 310551 w 1148036"/>
                <a:gd name="connsiteY14" fmla="*/ 1782792 h 2076090"/>
                <a:gd name="connsiteX15" fmla="*/ 362310 w 1148036"/>
                <a:gd name="connsiteY15" fmla="*/ 1834551 h 2076090"/>
                <a:gd name="connsiteX16" fmla="*/ 465827 w 1148036"/>
                <a:gd name="connsiteY16" fmla="*/ 1903562 h 2076090"/>
                <a:gd name="connsiteX17" fmla="*/ 517585 w 1148036"/>
                <a:gd name="connsiteY17" fmla="*/ 1955320 h 2076090"/>
                <a:gd name="connsiteX18" fmla="*/ 707366 w 1148036"/>
                <a:gd name="connsiteY18" fmla="*/ 2041585 h 2076090"/>
                <a:gd name="connsiteX19" fmla="*/ 810883 w 1148036"/>
                <a:gd name="connsiteY19" fmla="*/ 2076090 h 2076090"/>
                <a:gd name="connsiteX20" fmla="*/ 948906 w 1148036"/>
                <a:gd name="connsiteY20" fmla="*/ 2058837 h 2076090"/>
                <a:gd name="connsiteX21" fmla="*/ 1035170 w 1148036"/>
                <a:gd name="connsiteY21" fmla="*/ 1955320 h 2076090"/>
                <a:gd name="connsiteX22" fmla="*/ 1052423 w 1148036"/>
                <a:gd name="connsiteY22" fmla="*/ 1869056 h 2076090"/>
                <a:gd name="connsiteX23" fmla="*/ 1069676 w 1148036"/>
                <a:gd name="connsiteY23" fmla="*/ 1800045 h 2076090"/>
                <a:gd name="connsiteX24" fmla="*/ 1121434 w 1148036"/>
                <a:gd name="connsiteY24" fmla="*/ 885645 h 2076090"/>
                <a:gd name="connsiteX25" fmla="*/ 1121434 w 1148036"/>
                <a:gd name="connsiteY25" fmla="*/ 506083 h 2076090"/>
                <a:gd name="connsiteX26" fmla="*/ 1069676 w 1148036"/>
                <a:gd name="connsiteY26" fmla="*/ 385313 h 2076090"/>
                <a:gd name="connsiteX27" fmla="*/ 1017917 w 1148036"/>
                <a:gd name="connsiteY27" fmla="*/ 350807 h 2076090"/>
                <a:gd name="connsiteX28" fmla="*/ 914400 w 1148036"/>
                <a:gd name="connsiteY28" fmla="*/ 281796 h 2076090"/>
                <a:gd name="connsiteX29" fmla="*/ 776378 w 1148036"/>
                <a:gd name="connsiteY29" fmla="*/ 195532 h 2076090"/>
                <a:gd name="connsiteX30" fmla="*/ 724619 w 1148036"/>
                <a:gd name="connsiteY30" fmla="*/ 161026 h 2076090"/>
                <a:gd name="connsiteX31" fmla="*/ 586596 w 1148036"/>
                <a:gd name="connsiteY31" fmla="*/ 126520 h 2076090"/>
                <a:gd name="connsiteX32" fmla="*/ 534838 w 1148036"/>
                <a:gd name="connsiteY32" fmla="*/ 109268 h 2076090"/>
                <a:gd name="connsiteX33" fmla="*/ 517585 w 1148036"/>
                <a:gd name="connsiteY33" fmla="*/ 5751 h 20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48036" h="2076090">
                  <a:moveTo>
                    <a:pt x="517585" y="5751"/>
                  </a:moveTo>
                  <a:cubicBezTo>
                    <a:pt x="491706" y="0"/>
                    <a:pt x="423994" y="48844"/>
                    <a:pt x="379563" y="74762"/>
                  </a:cubicBezTo>
                  <a:cubicBezTo>
                    <a:pt x="354725" y="89251"/>
                    <a:pt x="337830" y="117427"/>
                    <a:pt x="310551" y="126520"/>
                  </a:cubicBezTo>
                  <a:cubicBezTo>
                    <a:pt x="266565" y="141182"/>
                    <a:pt x="218536" y="138022"/>
                    <a:pt x="172529" y="143773"/>
                  </a:cubicBezTo>
                  <a:cubicBezTo>
                    <a:pt x="162901" y="182284"/>
                    <a:pt x="150844" y="251722"/>
                    <a:pt x="120770" y="281796"/>
                  </a:cubicBezTo>
                  <a:cubicBezTo>
                    <a:pt x="107911" y="294655"/>
                    <a:pt x="86265" y="293298"/>
                    <a:pt x="69012" y="299049"/>
                  </a:cubicBezTo>
                  <a:cubicBezTo>
                    <a:pt x="4976" y="491155"/>
                    <a:pt x="32764" y="377890"/>
                    <a:pt x="17253" y="695864"/>
                  </a:cubicBezTo>
                  <a:cubicBezTo>
                    <a:pt x="10522" y="833842"/>
                    <a:pt x="5751" y="971909"/>
                    <a:pt x="0" y="1109932"/>
                  </a:cubicBezTo>
                  <a:cubicBezTo>
                    <a:pt x="5751" y="1190445"/>
                    <a:pt x="3225" y="1271981"/>
                    <a:pt x="17253" y="1351471"/>
                  </a:cubicBezTo>
                  <a:cubicBezTo>
                    <a:pt x="20857" y="1371891"/>
                    <a:pt x="44478" y="1383815"/>
                    <a:pt x="51759" y="1403230"/>
                  </a:cubicBezTo>
                  <a:cubicBezTo>
                    <a:pt x="62055" y="1430687"/>
                    <a:pt x="58716" y="1462037"/>
                    <a:pt x="69012" y="1489494"/>
                  </a:cubicBezTo>
                  <a:cubicBezTo>
                    <a:pt x="88182" y="1540614"/>
                    <a:pt x="113102" y="1547642"/>
                    <a:pt x="155276" y="1575758"/>
                  </a:cubicBezTo>
                  <a:cubicBezTo>
                    <a:pt x="166778" y="1593011"/>
                    <a:pt x="180508" y="1608971"/>
                    <a:pt x="189781" y="1627517"/>
                  </a:cubicBezTo>
                  <a:cubicBezTo>
                    <a:pt x="197914" y="1643783"/>
                    <a:pt x="195869" y="1664920"/>
                    <a:pt x="207034" y="1679275"/>
                  </a:cubicBezTo>
                  <a:cubicBezTo>
                    <a:pt x="236993" y="1717794"/>
                    <a:pt x="276045" y="1748286"/>
                    <a:pt x="310551" y="1782792"/>
                  </a:cubicBezTo>
                  <a:cubicBezTo>
                    <a:pt x="327804" y="1800045"/>
                    <a:pt x="342008" y="1821017"/>
                    <a:pt x="362310" y="1834551"/>
                  </a:cubicBezTo>
                  <a:cubicBezTo>
                    <a:pt x="396816" y="1857555"/>
                    <a:pt x="436503" y="1874238"/>
                    <a:pt x="465827" y="1903562"/>
                  </a:cubicBezTo>
                  <a:cubicBezTo>
                    <a:pt x="483080" y="1920815"/>
                    <a:pt x="498326" y="1940340"/>
                    <a:pt x="517585" y="1955320"/>
                  </a:cubicBezTo>
                  <a:cubicBezTo>
                    <a:pt x="643208" y="2053027"/>
                    <a:pt x="582058" y="2007410"/>
                    <a:pt x="707366" y="2041585"/>
                  </a:cubicBezTo>
                  <a:cubicBezTo>
                    <a:pt x="742457" y="2051155"/>
                    <a:pt x="810883" y="2076090"/>
                    <a:pt x="810883" y="2076090"/>
                  </a:cubicBezTo>
                  <a:cubicBezTo>
                    <a:pt x="856891" y="2070339"/>
                    <a:pt x="905332" y="2074682"/>
                    <a:pt x="948906" y="2058837"/>
                  </a:cubicBezTo>
                  <a:cubicBezTo>
                    <a:pt x="978131" y="2048210"/>
                    <a:pt x="1018740" y="1979964"/>
                    <a:pt x="1035170" y="1955320"/>
                  </a:cubicBezTo>
                  <a:cubicBezTo>
                    <a:pt x="1040921" y="1926565"/>
                    <a:pt x="1046062" y="1897682"/>
                    <a:pt x="1052423" y="1869056"/>
                  </a:cubicBezTo>
                  <a:cubicBezTo>
                    <a:pt x="1057567" y="1845909"/>
                    <a:pt x="1068782" y="1823740"/>
                    <a:pt x="1069676" y="1800045"/>
                  </a:cubicBezTo>
                  <a:cubicBezTo>
                    <a:pt x="1103780" y="896289"/>
                    <a:pt x="959391" y="1209735"/>
                    <a:pt x="1121434" y="885645"/>
                  </a:cubicBezTo>
                  <a:cubicBezTo>
                    <a:pt x="1145226" y="695310"/>
                    <a:pt x="1148036" y="745503"/>
                    <a:pt x="1121434" y="506083"/>
                  </a:cubicBezTo>
                  <a:cubicBezTo>
                    <a:pt x="1116485" y="461538"/>
                    <a:pt x="1102177" y="417814"/>
                    <a:pt x="1069676" y="385313"/>
                  </a:cubicBezTo>
                  <a:cubicBezTo>
                    <a:pt x="1055014" y="370651"/>
                    <a:pt x="1033846" y="364082"/>
                    <a:pt x="1017917" y="350807"/>
                  </a:cubicBezTo>
                  <a:cubicBezTo>
                    <a:pt x="931760" y="279010"/>
                    <a:pt x="1005361" y="312116"/>
                    <a:pt x="914400" y="281796"/>
                  </a:cubicBezTo>
                  <a:cubicBezTo>
                    <a:pt x="831629" y="157636"/>
                    <a:pt x="948840" y="310507"/>
                    <a:pt x="776378" y="195532"/>
                  </a:cubicBezTo>
                  <a:cubicBezTo>
                    <a:pt x="759125" y="184030"/>
                    <a:pt x="743165" y="170299"/>
                    <a:pt x="724619" y="161026"/>
                  </a:cubicBezTo>
                  <a:cubicBezTo>
                    <a:pt x="685181" y="141307"/>
                    <a:pt x="625970" y="136363"/>
                    <a:pt x="586596" y="126520"/>
                  </a:cubicBezTo>
                  <a:cubicBezTo>
                    <a:pt x="568953" y="122109"/>
                    <a:pt x="552091" y="115019"/>
                    <a:pt x="534838" y="109268"/>
                  </a:cubicBezTo>
                  <a:cubicBezTo>
                    <a:pt x="510311" y="35686"/>
                    <a:pt x="543464" y="11502"/>
                    <a:pt x="517585" y="5751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98941"/>
            <a:ext cx="442168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85799" y="5499341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Intelligent Scissors: Good boundaries are a short (high gradient) path through the graph</a:t>
            </a:r>
          </a:p>
        </p:txBody>
      </p:sp>
    </p:spTree>
    <p:extLst>
      <p:ext uri="{BB962C8B-B14F-4D97-AF65-F5344CB8AC3E}">
        <p14:creationId xmlns:p14="http://schemas.microsoft.com/office/powerpoint/2010/main" val="143407572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Graph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treat the image as a graph</a:t>
            </a:r>
          </a:p>
          <a:p>
            <a:pPr lvl="1"/>
            <a:r>
              <a:rPr lang="en-US" dirty="0"/>
              <a:t>Nodes = pixels, edges connect neighboring pixels</a:t>
            </a:r>
          </a:p>
        </p:txBody>
      </p:sp>
      <p:grpSp>
        <p:nvGrpSpPr>
          <p:cNvPr id="4" name="Group 61"/>
          <p:cNvGrpSpPr>
            <a:grpSpLocks noChangeAspect="1"/>
          </p:cNvGrpSpPr>
          <p:nvPr/>
        </p:nvGrpSpPr>
        <p:grpSpPr>
          <a:xfrm>
            <a:off x="274959" y="2819401"/>
            <a:ext cx="4525641" cy="2365439"/>
            <a:chOff x="304800" y="1219200"/>
            <a:chExt cx="8687614" cy="4540798"/>
          </a:xfrm>
        </p:grpSpPr>
        <p:sp>
          <p:nvSpPr>
            <p:cNvPr id="9" name="Oval 8"/>
            <p:cNvSpPr/>
            <p:nvPr/>
          </p:nvSpPr>
          <p:spPr>
            <a:xfrm>
              <a:off x="4648200" y="5029200"/>
              <a:ext cx="914400" cy="4572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4953000" y="3733800"/>
              <a:ext cx="1676400" cy="1371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 flipV="1">
              <a:off x="5086350" y="3657600"/>
              <a:ext cx="2381250" cy="1600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686300" y="4533900"/>
              <a:ext cx="1143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5105400" y="4343400"/>
              <a:ext cx="1524000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4762500" y="4152900"/>
              <a:ext cx="1447800" cy="762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1"/>
            <p:cNvGrpSpPr/>
            <p:nvPr/>
          </p:nvGrpSpPr>
          <p:grpSpPr>
            <a:xfrm>
              <a:off x="2860675" y="2057400"/>
              <a:ext cx="4911725" cy="3276600"/>
              <a:chOff x="1411287" y="2057400"/>
              <a:chExt cx="4911725" cy="3276600"/>
            </a:xfrm>
            <a:scene3d>
              <a:camera prst="isometricOffAxis2Top"/>
              <a:lightRig rig="threePt" dir="t"/>
            </a:scene3d>
          </p:grpSpPr>
          <p:sp>
            <p:nvSpPr>
              <p:cNvPr id="16" name="Oval 15"/>
              <p:cNvSpPr/>
              <p:nvPr/>
            </p:nvSpPr>
            <p:spPr>
              <a:xfrm>
                <a:off x="14112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782887" y="20574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112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19" name="Straight Connector 18"/>
              <p:cNvCxnSpPr>
                <a:stCxn id="16" idx="6"/>
                <a:endCxn id="17" idx="2"/>
              </p:cNvCxnSpPr>
              <p:nvPr/>
            </p:nvCxnSpPr>
            <p:spPr>
              <a:xfrm>
                <a:off x="2173287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6" idx="4"/>
                <a:endCxn id="18" idx="0"/>
              </p:cNvCxnSpPr>
              <p:nvPr/>
            </p:nvCxnSpPr>
            <p:spPr>
              <a:xfrm rot="5400000">
                <a:off x="15636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782887" y="32766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rot="5400000">
                <a:off x="2935288" y="3048000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2173287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1894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561012" y="21097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1894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27" name="Straight Connector 26"/>
              <p:cNvCxnSpPr>
                <a:stCxn id="24" idx="6"/>
                <a:endCxn id="25" idx="2"/>
              </p:cNvCxnSpPr>
              <p:nvPr/>
            </p:nvCxnSpPr>
            <p:spPr>
              <a:xfrm>
                <a:off x="4951412" y="24907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4" idx="4"/>
                <a:endCxn id="26" idx="0"/>
              </p:cNvCxnSpPr>
              <p:nvPr/>
            </p:nvCxnSpPr>
            <p:spPr>
              <a:xfrm rot="5400000">
                <a:off x="43426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5561012" y="3328988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0" name="Straight Connector 29"/>
              <p:cNvCxnSpPr>
                <a:stCxn id="25" idx="4"/>
                <a:endCxn id="29" idx="0"/>
              </p:cNvCxnSpPr>
              <p:nvPr/>
            </p:nvCxnSpPr>
            <p:spPr>
              <a:xfrm rot="5400000">
                <a:off x="5714206" y="3101181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951412" y="3786188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14112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3" name="Straight Connector 32"/>
              <p:cNvCxnSpPr>
                <a:endCxn id="32" idx="0"/>
              </p:cNvCxnSpPr>
              <p:nvPr/>
            </p:nvCxnSpPr>
            <p:spPr>
              <a:xfrm rot="5400000">
                <a:off x="15636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2782887" y="4519613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rot="5400000">
                <a:off x="2935288" y="4289425"/>
                <a:ext cx="457200" cy="31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173287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41894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38" name="Straight Connector 37"/>
              <p:cNvCxnSpPr>
                <a:endCxn id="37" idx="0"/>
              </p:cNvCxnSpPr>
              <p:nvPr/>
            </p:nvCxnSpPr>
            <p:spPr>
              <a:xfrm rot="5400000">
                <a:off x="43426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561012" y="4572000"/>
                <a:ext cx="762000" cy="762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dirty="0"/>
              </a:p>
            </p:txBody>
          </p:sp>
          <p:cxnSp>
            <p:nvCxnSpPr>
              <p:cNvPr id="40" name="Straight Connector 39"/>
              <p:cNvCxnSpPr>
                <a:endCxn id="39" idx="0"/>
              </p:cNvCxnSpPr>
              <p:nvPr/>
            </p:nvCxnSpPr>
            <p:spPr>
              <a:xfrm rot="5400000">
                <a:off x="5714206" y="4344194"/>
                <a:ext cx="4572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951412" y="50292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562350" y="24384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562350" y="3733800"/>
                <a:ext cx="609600" cy="15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562350" y="4976813"/>
                <a:ext cx="609600" cy="15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Oval 44"/>
            <p:cNvSpPr/>
            <p:nvPr/>
          </p:nvSpPr>
          <p:spPr>
            <a:xfrm>
              <a:off x="4800600" y="1447800"/>
              <a:ext cx="9144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cxnSp>
          <p:nvCxnSpPr>
            <p:cNvPr id="46" name="Straight Connector 45"/>
            <p:cNvCxnSpPr>
              <a:stCxn id="45" idx="4"/>
            </p:cNvCxnSpPr>
            <p:nvPr/>
          </p:nvCxnSpPr>
          <p:spPr>
            <a:xfrm rot="5400000">
              <a:off x="4038600" y="1828800"/>
              <a:ext cx="11430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5" idx="4"/>
            </p:cNvCxnSpPr>
            <p:nvPr/>
          </p:nvCxnSpPr>
          <p:spPr>
            <a:xfrm rot="5400000">
              <a:off x="4572000" y="2514600"/>
              <a:ext cx="1295400" cy="76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5" idx="4"/>
            </p:cNvCxnSpPr>
            <p:nvPr/>
          </p:nvCxnSpPr>
          <p:spPr>
            <a:xfrm rot="5400000">
              <a:off x="3162300" y="1638300"/>
              <a:ext cx="1828800" cy="2362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5" idx="4"/>
            </p:cNvCxnSpPr>
            <p:nvPr/>
          </p:nvCxnSpPr>
          <p:spPr>
            <a:xfrm rot="5400000">
              <a:off x="3695700" y="2324100"/>
              <a:ext cx="1981200" cy="1143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5" idx="4"/>
            </p:cNvCxnSpPr>
            <p:nvPr/>
          </p:nvCxnSpPr>
          <p:spPr>
            <a:xfrm rot="5400000">
              <a:off x="4152900" y="2476500"/>
              <a:ext cx="1676400" cy="533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5" idx="4"/>
            </p:cNvCxnSpPr>
            <p:nvPr/>
          </p:nvCxnSpPr>
          <p:spPr>
            <a:xfrm rot="5400000">
              <a:off x="3581400" y="1752600"/>
              <a:ext cx="1524000" cy="1828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125"/>
            <p:cNvSpPr txBox="1">
              <a:spLocks noChangeArrowheads="1"/>
            </p:cNvSpPr>
            <p:nvPr/>
          </p:nvSpPr>
          <p:spPr bwMode="auto">
            <a:xfrm>
              <a:off x="6019799" y="1219200"/>
              <a:ext cx="2354668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Source (Label 0)</a:t>
              </a:r>
            </a:p>
          </p:txBody>
        </p:sp>
        <p:sp>
          <p:nvSpPr>
            <p:cNvPr id="53" name="TextBox 126"/>
            <p:cNvSpPr txBox="1">
              <a:spLocks noChangeArrowheads="1"/>
            </p:cNvSpPr>
            <p:nvPr/>
          </p:nvSpPr>
          <p:spPr bwMode="auto">
            <a:xfrm>
              <a:off x="5867400" y="5257800"/>
              <a:ext cx="2025409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Sink (Label 1)</a:t>
              </a:r>
            </a:p>
          </p:txBody>
        </p:sp>
        <p:sp>
          <p:nvSpPr>
            <p:cNvPr id="54" name="TextBox 127"/>
            <p:cNvSpPr txBox="1">
              <a:spLocks noChangeArrowheads="1"/>
            </p:cNvSpPr>
            <p:nvPr/>
          </p:nvSpPr>
          <p:spPr bwMode="auto">
            <a:xfrm>
              <a:off x="6400800" y="2285999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0</a:t>
              </a:r>
            </a:p>
          </p:txBody>
        </p:sp>
        <p:sp>
          <p:nvSpPr>
            <p:cNvPr id="55" name="TextBox 128"/>
            <p:cNvSpPr txBox="1">
              <a:spLocks noChangeArrowheads="1"/>
            </p:cNvSpPr>
            <p:nvPr/>
          </p:nvSpPr>
          <p:spPr bwMode="auto">
            <a:xfrm>
              <a:off x="2286000" y="4876801"/>
              <a:ext cx="2591614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assign to 1</a:t>
              </a:r>
            </a:p>
          </p:txBody>
        </p:sp>
        <p:sp>
          <p:nvSpPr>
            <p:cNvPr id="56" name="TextBox 129"/>
            <p:cNvSpPr txBox="1">
              <a:spLocks noChangeArrowheads="1"/>
            </p:cNvSpPr>
            <p:nvPr/>
          </p:nvSpPr>
          <p:spPr bwMode="auto">
            <a:xfrm>
              <a:off x="304800" y="4038601"/>
              <a:ext cx="2579305" cy="5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Cost to split nodes</a:t>
              </a:r>
            </a:p>
          </p:txBody>
        </p:sp>
        <p:cxnSp>
          <p:nvCxnSpPr>
            <p:cNvPr id="57" name="Straight Arrow Connector 56"/>
            <p:cNvCxnSpPr>
              <a:stCxn id="56" idx="3"/>
            </p:cNvCxnSpPr>
            <p:nvPr/>
          </p:nvCxnSpPr>
          <p:spPr>
            <a:xfrm flipV="1">
              <a:off x="2884105" y="3886204"/>
              <a:ext cx="697297" cy="40349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5638800" y="30480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105400" y="3505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000" y="3886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67050" y="2057400"/>
              <a:ext cx="3867150" cy="2476500"/>
            </a:xfrm>
            <a:custGeom>
              <a:avLst/>
              <a:gdLst>
                <a:gd name="connsiteX0" fmla="*/ 2076450 w 2076450"/>
                <a:gd name="connsiteY0" fmla="*/ 0 h 2171700"/>
                <a:gd name="connsiteX1" fmla="*/ 1905000 w 2076450"/>
                <a:gd name="connsiteY1" fmla="*/ 38100 h 2171700"/>
                <a:gd name="connsiteX2" fmla="*/ 1790700 w 2076450"/>
                <a:gd name="connsiteY2" fmla="*/ 95250 h 2171700"/>
                <a:gd name="connsiteX3" fmla="*/ 1676400 w 2076450"/>
                <a:gd name="connsiteY3" fmla="*/ 209550 h 2171700"/>
                <a:gd name="connsiteX4" fmla="*/ 1638300 w 2076450"/>
                <a:gd name="connsiteY4" fmla="*/ 266700 h 2171700"/>
                <a:gd name="connsiteX5" fmla="*/ 1543050 w 2076450"/>
                <a:gd name="connsiteY5" fmla="*/ 381000 h 2171700"/>
                <a:gd name="connsiteX6" fmla="*/ 1504950 w 2076450"/>
                <a:gd name="connsiteY6" fmla="*/ 514350 h 2171700"/>
                <a:gd name="connsiteX7" fmla="*/ 1428750 w 2076450"/>
                <a:gd name="connsiteY7" fmla="*/ 628650 h 2171700"/>
                <a:gd name="connsiteX8" fmla="*/ 1352550 w 2076450"/>
                <a:gd name="connsiteY8" fmla="*/ 723900 h 2171700"/>
                <a:gd name="connsiteX9" fmla="*/ 1276350 w 2076450"/>
                <a:gd name="connsiteY9" fmla="*/ 838200 h 2171700"/>
                <a:gd name="connsiteX10" fmla="*/ 1162050 w 2076450"/>
                <a:gd name="connsiteY10" fmla="*/ 952500 h 2171700"/>
                <a:gd name="connsiteX11" fmla="*/ 1104900 w 2076450"/>
                <a:gd name="connsiteY11" fmla="*/ 1009650 h 2171700"/>
                <a:gd name="connsiteX12" fmla="*/ 1047750 w 2076450"/>
                <a:gd name="connsiteY12" fmla="*/ 1085850 h 2171700"/>
                <a:gd name="connsiteX13" fmla="*/ 971550 w 2076450"/>
                <a:gd name="connsiteY13" fmla="*/ 1200150 h 2171700"/>
                <a:gd name="connsiteX14" fmla="*/ 933450 w 2076450"/>
                <a:gd name="connsiteY14" fmla="*/ 1257300 h 2171700"/>
                <a:gd name="connsiteX15" fmla="*/ 876300 w 2076450"/>
                <a:gd name="connsiteY15" fmla="*/ 1295400 h 2171700"/>
                <a:gd name="connsiteX16" fmla="*/ 819150 w 2076450"/>
                <a:gd name="connsiteY16" fmla="*/ 1352550 h 2171700"/>
                <a:gd name="connsiteX17" fmla="*/ 762000 w 2076450"/>
                <a:gd name="connsiteY17" fmla="*/ 1371600 h 2171700"/>
                <a:gd name="connsiteX18" fmla="*/ 647700 w 2076450"/>
                <a:gd name="connsiteY18" fmla="*/ 1447800 h 2171700"/>
                <a:gd name="connsiteX19" fmla="*/ 590550 w 2076450"/>
                <a:gd name="connsiteY19" fmla="*/ 1485900 h 2171700"/>
                <a:gd name="connsiteX20" fmla="*/ 476250 w 2076450"/>
                <a:gd name="connsiteY20" fmla="*/ 1543050 h 2171700"/>
                <a:gd name="connsiteX21" fmla="*/ 419100 w 2076450"/>
                <a:gd name="connsiteY21" fmla="*/ 1562100 h 2171700"/>
                <a:gd name="connsiteX22" fmla="*/ 361950 w 2076450"/>
                <a:gd name="connsiteY22" fmla="*/ 1600200 h 2171700"/>
                <a:gd name="connsiteX23" fmla="*/ 247650 w 2076450"/>
                <a:gd name="connsiteY23" fmla="*/ 1638300 h 2171700"/>
                <a:gd name="connsiteX24" fmla="*/ 114300 w 2076450"/>
                <a:gd name="connsiteY24" fmla="*/ 1695450 h 2171700"/>
                <a:gd name="connsiteX25" fmla="*/ 57150 w 2076450"/>
                <a:gd name="connsiteY25" fmla="*/ 1733550 h 2171700"/>
                <a:gd name="connsiteX26" fmla="*/ 0 w 2076450"/>
                <a:gd name="connsiteY26" fmla="*/ 1847850 h 2171700"/>
                <a:gd name="connsiteX27" fmla="*/ 19050 w 2076450"/>
                <a:gd name="connsiteY27" fmla="*/ 2000250 h 2171700"/>
                <a:gd name="connsiteX28" fmla="*/ 38100 w 2076450"/>
                <a:gd name="connsiteY28" fmla="*/ 2095500 h 2171700"/>
                <a:gd name="connsiteX29" fmla="*/ 95250 w 2076450"/>
                <a:gd name="connsiteY29" fmla="*/ 2114550 h 2171700"/>
                <a:gd name="connsiteX30" fmla="*/ 114300 w 2076450"/>
                <a:gd name="connsiteY30" fmla="*/ 2171700 h 21717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885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828800 w 3867150"/>
                <a:gd name="connsiteY28" fmla="*/ 20955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1504950 w 3867150"/>
                <a:gd name="connsiteY29" fmla="*/ 2114550 h 2476500"/>
                <a:gd name="connsiteX30" fmla="*/ 0 w 3867150"/>
                <a:gd name="connsiteY30" fmla="*/ 2476500 h 2476500"/>
                <a:gd name="connsiteX0" fmla="*/ 3867150 w 3867150"/>
                <a:gd name="connsiteY0" fmla="*/ 0 h 2476500"/>
                <a:gd name="connsiteX1" fmla="*/ 3695700 w 3867150"/>
                <a:gd name="connsiteY1" fmla="*/ 38100 h 2476500"/>
                <a:gd name="connsiteX2" fmla="*/ 3581400 w 3867150"/>
                <a:gd name="connsiteY2" fmla="*/ 95250 h 2476500"/>
                <a:gd name="connsiteX3" fmla="*/ 3467100 w 3867150"/>
                <a:gd name="connsiteY3" fmla="*/ 209550 h 2476500"/>
                <a:gd name="connsiteX4" fmla="*/ 3429000 w 3867150"/>
                <a:gd name="connsiteY4" fmla="*/ 266700 h 2476500"/>
                <a:gd name="connsiteX5" fmla="*/ 3333750 w 3867150"/>
                <a:gd name="connsiteY5" fmla="*/ 381000 h 2476500"/>
                <a:gd name="connsiteX6" fmla="*/ 3295650 w 3867150"/>
                <a:gd name="connsiteY6" fmla="*/ 514350 h 2476500"/>
                <a:gd name="connsiteX7" fmla="*/ 3219450 w 3867150"/>
                <a:gd name="connsiteY7" fmla="*/ 628650 h 2476500"/>
                <a:gd name="connsiteX8" fmla="*/ 3143250 w 3867150"/>
                <a:gd name="connsiteY8" fmla="*/ 723900 h 2476500"/>
                <a:gd name="connsiteX9" fmla="*/ 3067050 w 3867150"/>
                <a:gd name="connsiteY9" fmla="*/ 838200 h 2476500"/>
                <a:gd name="connsiteX10" fmla="*/ 2952750 w 3867150"/>
                <a:gd name="connsiteY10" fmla="*/ 952500 h 2476500"/>
                <a:gd name="connsiteX11" fmla="*/ 2895600 w 3867150"/>
                <a:gd name="connsiteY11" fmla="*/ 1009650 h 2476500"/>
                <a:gd name="connsiteX12" fmla="*/ 2838450 w 3867150"/>
                <a:gd name="connsiteY12" fmla="*/ 1085850 h 2476500"/>
                <a:gd name="connsiteX13" fmla="*/ 2762250 w 3867150"/>
                <a:gd name="connsiteY13" fmla="*/ 1200150 h 2476500"/>
                <a:gd name="connsiteX14" fmla="*/ 2724150 w 3867150"/>
                <a:gd name="connsiteY14" fmla="*/ 1257300 h 2476500"/>
                <a:gd name="connsiteX15" fmla="*/ 2667000 w 3867150"/>
                <a:gd name="connsiteY15" fmla="*/ 1295400 h 2476500"/>
                <a:gd name="connsiteX16" fmla="*/ 2609850 w 3867150"/>
                <a:gd name="connsiteY16" fmla="*/ 1352550 h 2476500"/>
                <a:gd name="connsiteX17" fmla="*/ 2552700 w 3867150"/>
                <a:gd name="connsiteY17" fmla="*/ 1371600 h 2476500"/>
                <a:gd name="connsiteX18" fmla="*/ 2438400 w 3867150"/>
                <a:gd name="connsiteY18" fmla="*/ 1447800 h 2476500"/>
                <a:gd name="connsiteX19" fmla="*/ 2381250 w 3867150"/>
                <a:gd name="connsiteY19" fmla="*/ 1485900 h 2476500"/>
                <a:gd name="connsiteX20" fmla="*/ 2266950 w 3867150"/>
                <a:gd name="connsiteY20" fmla="*/ 1543050 h 2476500"/>
                <a:gd name="connsiteX21" fmla="*/ 2209800 w 3867150"/>
                <a:gd name="connsiteY21" fmla="*/ 1562100 h 2476500"/>
                <a:gd name="connsiteX22" fmla="*/ 2152650 w 3867150"/>
                <a:gd name="connsiteY22" fmla="*/ 1600200 h 2476500"/>
                <a:gd name="connsiteX23" fmla="*/ 2038350 w 3867150"/>
                <a:gd name="connsiteY23" fmla="*/ 1638300 h 2476500"/>
                <a:gd name="connsiteX24" fmla="*/ 1905000 w 3867150"/>
                <a:gd name="connsiteY24" fmla="*/ 1695450 h 2476500"/>
                <a:gd name="connsiteX25" fmla="*/ 1847850 w 3867150"/>
                <a:gd name="connsiteY25" fmla="*/ 1733550 h 2476500"/>
                <a:gd name="connsiteX26" fmla="*/ 1790700 w 3867150"/>
                <a:gd name="connsiteY26" fmla="*/ 1847850 h 2476500"/>
                <a:gd name="connsiteX27" fmla="*/ 1809750 w 3867150"/>
                <a:gd name="connsiteY27" fmla="*/ 2000250 h 2476500"/>
                <a:gd name="connsiteX28" fmla="*/ 1143000 w 3867150"/>
                <a:gd name="connsiteY28" fmla="*/ 2324100 h 2476500"/>
                <a:gd name="connsiteX29" fmla="*/ 895350 w 3867150"/>
                <a:gd name="connsiteY29" fmla="*/ 2343150 h 2476500"/>
                <a:gd name="connsiteX30" fmla="*/ 0 w 3867150"/>
                <a:gd name="connsiteY30" fmla="*/ 24765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7150" h="2476500">
                  <a:moveTo>
                    <a:pt x="3867150" y="0"/>
                  </a:moveTo>
                  <a:cubicBezTo>
                    <a:pt x="3823250" y="7317"/>
                    <a:pt x="3742597" y="14652"/>
                    <a:pt x="3695700" y="38100"/>
                  </a:cubicBezTo>
                  <a:cubicBezTo>
                    <a:pt x="3547984" y="111958"/>
                    <a:pt x="3725048" y="47367"/>
                    <a:pt x="3581400" y="95250"/>
                  </a:cubicBezTo>
                  <a:cubicBezTo>
                    <a:pt x="3543300" y="133350"/>
                    <a:pt x="3496988" y="164718"/>
                    <a:pt x="3467100" y="209550"/>
                  </a:cubicBezTo>
                  <a:cubicBezTo>
                    <a:pt x="3454400" y="228600"/>
                    <a:pt x="3443657" y="249111"/>
                    <a:pt x="3429000" y="266700"/>
                  </a:cubicBezTo>
                  <a:cubicBezTo>
                    <a:pt x="3306768" y="413379"/>
                    <a:pt x="3428345" y="239107"/>
                    <a:pt x="3333750" y="381000"/>
                  </a:cubicBezTo>
                  <a:cubicBezTo>
                    <a:pt x="3329266" y="398936"/>
                    <a:pt x="3308072" y="491990"/>
                    <a:pt x="3295650" y="514350"/>
                  </a:cubicBezTo>
                  <a:cubicBezTo>
                    <a:pt x="3273412" y="554378"/>
                    <a:pt x="3233930" y="585209"/>
                    <a:pt x="3219450" y="628650"/>
                  </a:cubicBezTo>
                  <a:cubicBezTo>
                    <a:pt x="3193160" y="707520"/>
                    <a:pt x="3217108" y="674661"/>
                    <a:pt x="3143250" y="723900"/>
                  </a:cubicBezTo>
                  <a:cubicBezTo>
                    <a:pt x="3117850" y="762000"/>
                    <a:pt x="3099429" y="805821"/>
                    <a:pt x="3067050" y="838200"/>
                  </a:cubicBezTo>
                  <a:lnTo>
                    <a:pt x="2952750" y="952500"/>
                  </a:lnTo>
                  <a:cubicBezTo>
                    <a:pt x="2933700" y="971550"/>
                    <a:pt x="2911764" y="988097"/>
                    <a:pt x="2895600" y="1009650"/>
                  </a:cubicBezTo>
                  <a:lnTo>
                    <a:pt x="2838450" y="1085850"/>
                  </a:lnTo>
                  <a:cubicBezTo>
                    <a:pt x="2804972" y="1186285"/>
                    <a:pt x="2841527" y="1105018"/>
                    <a:pt x="2762250" y="1200150"/>
                  </a:cubicBezTo>
                  <a:cubicBezTo>
                    <a:pt x="2747593" y="1217739"/>
                    <a:pt x="2740339" y="1241111"/>
                    <a:pt x="2724150" y="1257300"/>
                  </a:cubicBezTo>
                  <a:cubicBezTo>
                    <a:pt x="2707961" y="1273489"/>
                    <a:pt x="2684589" y="1280743"/>
                    <a:pt x="2667000" y="1295400"/>
                  </a:cubicBezTo>
                  <a:cubicBezTo>
                    <a:pt x="2646304" y="1312647"/>
                    <a:pt x="2632266" y="1337606"/>
                    <a:pt x="2609850" y="1352550"/>
                  </a:cubicBezTo>
                  <a:cubicBezTo>
                    <a:pt x="2593142" y="1363689"/>
                    <a:pt x="2570253" y="1361848"/>
                    <a:pt x="2552700" y="1371600"/>
                  </a:cubicBezTo>
                  <a:cubicBezTo>
                    <a:pt x="2512672" y="1393838"/>
                    <a:pt x="2476500" y="1422400"/>
                    <a:pt x="2438400" y="1447800"/>
                  </a:cubicBezTo>
                  <a:cubicBezTo>
                    <a:pt x="2419350" y="1460500"/>
                    <a:pt x="2402970" y="1478660"/>
                    <a:pt x="2381250" y="1485900"/>
                  </a:cubicBezTo>
                  <a:cubicBezTo>
                    <a:pt x="2237602" y="1533783"/>
                    <a:pt x="2414666" y="1469192"/>
                    <a:pt x="2266950" y="1543050"/>
                  </a:cubicBezTo>
                  <a:cubicBezTo>
                    <a:pt x="2248989" y="1552030"/>
                    <a:pt x="2227761" y="1553120"/>
                    <a:pt x="2209800" y="1562100"/>
                  </a:cubicBezTo>
                  <a:cubicBezTo>
                    <a:pt x="2189322" y="1572339"/>
                    <a:pt x="2173572" y="1590901"/>
                    <a:pt x="2152650" y="1600200"/>
                  </a:cubicBezTo>
                  <a:cubicBezTo>
                    <a:pt x="2115950" y="1616511"/>
                    <a:pt x="2071766" y="1616023"/>
                    <a:pt x="2038350" y="1638300"/>
                  </a:cubicBezTo>
                  <a:cubicBezTo>
                    <a:pt x="1959415" y="1690923"/>
                    <a:pt x="2003412" y="1670847"/>
                    <a:pt x="1905000" y="1695450"/>
                  </a:cubicBezTo>
                  <a:cubicBezTo>
                    <a:pt x="1885950" y="1708150"/>
                    <a:pt x="1864039" y="1717361"/>
                    <a:pt x="1847850" y="1733550"/>
                  </a:cubicBezTo>
                  <a:cubicBezTo>
                    <a:pt x="1810921" y="1770479"/>
                    <a:pt x="1806194" y="1801369"/>
                    <a:pt x="1790700" y="1847850"/>
                  </a:cubicBezTo>
                  <a:cubicBezTo>
                    <a:pt x="1797050" y="1898650"/>
                    <a:pt x="1801965" y="1949650"/>
                    <a:pt x="1809750" y="2000250"/>
                  </a:cubicBezTo>
                  <a:cubicBezTo>
                    <a:pt x="1814673" y="2032252"/>
                    <a:pt x="1125039" y="2297159"/>
                    <a:pt x="1143000" y="2324100"/>
                  </a:cubicBezTo>
                  <a:cubicBezTo>
                    <a:pt x="1154139" y="2340808"/>
                    <a:pt x="876300" y="2336800"/>
                    <a:pt x="895350" y="2343150"/>
                  </a:cubicBezTo>
                  <a:lnTo>
                    <a:pt x="0" y="2476500"/>
                  </a:lnTo>
                </a:path>
              </a:pathLst>
            </a:custGeom>
            <a:ln w="317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/>
            </a:p>
          </p:txBody>
        </p:sp>
      </p:grp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667000"/>
            <a:ext cx="393382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228599" y="558165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Graph cut: Good boundaries are a cheap cut, where some pixels want to be foreground, and some to be background</a:t>
            </a:r>
          </a:p>
        </p:txBody>
      </p:sp>
    </p:spTree>
    <p:extLst>
      <p:ext uri="{BB962C8B-B14F-4D97-AF65-F5344CB8AC3E}">
        <p14:creationId xmlns:p14="http://schemas.microsoft.com/office/powerpoint/2010/main" val="229252933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Compositing and Blending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Feathering: blur mask around its edges</a:t>
            </a:r>
          </a:p>
          <a:p>
            <a:r>
              <a:rPr lang="en-US" sz="2800" dirty="0" err="1"/>
              <a:t>Laplacian</a:t>
            </a:r>
            <a:r>
              <a:rPr lang="en-US" sz="2800" dirty="0"/>
              <a:t> blending: blend low-frequency slowly, high frequency quickly</a:t>
            </a:r>
          </a:p>
          <a:p>
            <a:pPr lvl="1"/>
            <a:r>
              <a:rPr lang="en-US" sz="2400" dirty="0"/>
              <a:t>Blend with alpha mask values ranging from 0 to 1</a:t>
            </a:r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</p:txBody>
      </p:sp>
      <p:grpSp>
        <p:nvGrpSpPr>
          <p:cNvPr id="4" name="Group 28"/>
          <p:cNvGrpSpPr>
            <a:grpSpLocks noChangeAspect="1"/>
          </p:cNvGrpSpPr>
          <p:nvPr/>
        </p:nvGrpSpPr>
        <p:grpSpPr>
          <a:xfrm>
            <a:off x="609600" y="3581400"/>
            <a:ext cx="4495604" cy="2814352"/>
            <a:chOff x="-1438275" y="255588"/>
            <a:chExt cx="10201275" cy="6386234"/>
          </a:xfrm>
        </p:grpSpPr>
        <p:pic>
          <p:nvPicPr>
            <p:cNvPr id="21" name="Picture 3" descr="level0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6988" y="4340225"/>
              <a:ext cx="7466012" cy="2060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-1438275" y="255588"/>
              <a:ext cx="10199688" cy="2316162"/>
              <a:chOff x="-906" y="161"/>
              <a:chExt cx="6425" cy="1459"/>
            </a:xfrm>
          </p:grpSpPr>
          <p:pic>
            <p:nvPicPr>
              <p:cNvPr id="23" name="Picture 5" descr="level4R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16" y="161"/>
                <a:ext cx="4703" cy="1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6"/>
              <p:cNvSpPr txBox="1">
                <a:spLocks noChangeArrowheads="1"/>
              </p:cNvSpPr>
              <p:nvPr/>
            </p:nvSpPr>
            <p:spPr bwMode="auto">
              <a:xfrm>
                <a:off x="-906" y="432"/>
                <a:ext cx="2047" cy="1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err="1">
                    <a:latin typeface="Times New Roman" pitchFamily="18" charset="0"/>
                  </a:rPr>
                  <a:t>laplacian</a:t>
                </a:r>
                <a:endParaRPr lang="en-US" sz="1600" dirty="0">
                  <a:latin typeface="Times New Roman" pitchFamily="18" charset="0"/>
                </a:endParaRPr>
              </a:p>
              <a:p>
                <a:pPr algn="ctr"/>
                <a:r>
                  <a:rPr lang="en-US" sz="1600" dirty="0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 sz="1600" dirty="0">
                    <a:latin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-1438275" y="2305050"/>
              <a:ext cx="10201275" cy="2324101"/>
              <a:chOff x="-906" y="1452"/>
              <a:chExt cx="6426" cy="1464"/>
            </a:xfrm>
          </p:grpSpPr>
          <p:pic>
            <p:nvPicPr>
              <p:cNvPr id="26" name="Picture 8" descr="level2R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6" y="1452"/>
                <a:ext cx="4704" cy="1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-906" y="1728"/>
                <a:ext cx="2047" cy="1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>
                    <a:latin typeface="Times New Roman" pitchFamily="18" charset="0"/>
                  </a:rPr>
                  <a:t>laplacian</a:t>
                </a:r>
              </a:p>
              <a:p>
                <a:pPr algn="ctr"/>
                <a:r>
                  <a:rPr lang="en-US" sz="1600">
                    <a:latin typeface="Times New Roman" pitchFamily="18" charset="0"/>
                  </a:rPr>
                  <a:t>level</a:t>
                </a:r>
              </a:p>
              <a:p>
                <a:pPr algn="ctr"/>
                <a:r>
                  <a:rPr lang="en-US" sz="1600">
                    <a:latin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-1438034" y="4756151"/>
              <a:ext cx="3249483" cy="1885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 sz="1600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 sz="1600">
                  <a:latin typeface="Times New Roman" pitchFamily="18" charset="0"/>
                </a:rPr>
                <a:t>0</a:t>
              </a:r>
            </a:p>
          </p:txBody>
        </p:sp>
      </p:grpSp>
      <p:pic>
        <p:nvPicPr>
          <p:cNvPr id="30" name="Picture 5" descr="contribR"/>
          <p:cNvPicPr>
            <a:picLocks noChangeAspect="1" noChangeArrowheads="1"/>
          </p:cNvPicPr>
          <p:nvPr/>
        </p:nvPicPr>
        <p:blipFill>
          <a:blip r:embed="rId5" cstate="print"/>
          <a:srcRect l="66957"/>
          <a:stretch>
            <a:fillRect/>
          </a:stretch>
        </p:blipFill>
        <p:spPr bwMode="auto">
          <a:xfrm>
            <a:off x="5714804" y="3886200"/>
            <a:ext cx="28956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570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Light and 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Lighting</a:t>
            </a:r>
          </a:p>
          <a:p>
            <a:pPr lvl="1"/>
            <a:r>
              <a:rPr lang="en-US" sz="1600" dirty="0" err="1"/>
              <a:t>Lambertian</a:t>
            </a:r>
            <a:r>
              <a:rPr lang="en-US" sz="1600" dirty="0"/>
              <a:t> shading, shadows, </a:t>
            </a:r>
            <a:r>
              <a:rPr lang="en-US" sz="1600" dirty="0" err="1"/>
              <a:t>specularities</a:t>
            </a:r>
            <a:endParaRPr lang="en-US" sz="1600" dirty="0"/>
          </a:p>
          <a:p>
            <a:pPr lvl="1"/>
            <a:r>
              <a:rPr lang="en-US" sz="1600" dirty="0"/>
              <a:t>Color spaces (RGB, HSV, LAB)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b="23529"/>
          <a:stretch>
            <a:fillRect/>
          </a:stretch>
        </p:blipFill>
        <p:spPr bwMode="auto">
          <a:xfrm>
            <a:off x="228601" y="2819400"/>
            <a:ext cx="538814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cranearts.com/wordpress/wp-content/uploads/2009/01/the_crane_building_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90800"/>
            <a:ext cx="4191000" cy="3416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6786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458200" cy="513556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/>
              <a:t>1)  I am trying to blend this bear into this pool.  What problems will I have if I use: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dirty="0"/>
              <a:t>Alpha compositing with feathering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dirty="0"/>
              <a:t>Laplacian pyramid blending</a:t>
            </a:r>
          </a:p>
          <a:p>
            <a:pPr marL="914400" lvl="1" indent="-514350">
              <a:buFont typeface="Calibri" pitchFamily="34" charset="0"/>
              <a:buAutoNum type="alphaLcParenR"/>
            </a:pPr>
            <a:r>
              <a:rPr lang="en-US" dirty="0"/>
              <a:t>Poisson editing?</a:t>
            </a:r>
          </a:p>
        </p:txBody>
      </p:sp>
      <p:pic>
        <p:nvPicPr>
          <p:cNvPr id="8197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590800"/>
            <a:ext cx="31464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cs.brown.edu/courses/csci1950-g/results/proj2/edwallac/res_img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799" y="3581400"/>
            <a:ext cx="2402702" cy="3200400"/>
          </a:xfrm>
          <a:prstGeom prst="rect">
            <a:avLst/>
          </a:prstGeom>
          <a:noFill/>
        </p:spPr>
      </p:pic>
      <p:pic>
        <p:nvPicPr>
          <p:cNvPr id="8" name="Picture 4" descr="http://www.cs.brown.edu/courses/csci1950-g/results/proj2/steveg/image/2-laplaci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" y="3609974"/>
            <a:ext cx="2381250" cy="31718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1999" y="3669268"/>
            <a:ext cx="1544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Lap. Pyramid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400" y="3657600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Poisson Editing</a:t>
            </a:r>
          </a:p>
        </p:txBody>
      </p:sp>
    </p:spTree>
    <p:extLst>
      <p:ext uri="{BB962C8B-B14F-4D97-AF65-F5344CB8AC3E}">
        <p14:creationId xmlns:p14="http://schemas.microsoft.com/office/powerpoint/2010/main" val="24594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Keypoint</a:t>
            </a:r>
            <a:r>
              <a:rPr lang="en-US" dirty="0"/>
              <a:t> Matching</a:t>
            </a:r>
            <a:endParaRPr lang="de-CH" dirty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01700" y="6275894"/>
            <a:ext cx="3860800" cy="365125"/>
          </a:xfrm>
        </p:spPr>
        <p:txBody>
          <a:bodyPr/>
          <a:lstStyle/>
          <a:p>
            <a:pPr>
              <a:defRPr/>
            </a:pPr>
            <a:r>
              <a:rPr lang="de-DE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2950" y="4493131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763" y="4493132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2881126" y="4780469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728601" y="4132769"/>
            <a:ext cx="828675" cy="1020763"/>
            <a:chOff x="2771775" y="4797425"/>
            <a:chExt cx="828675" cy="1020657"/>
          </a:xfrm>
        </p:grpSpPr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0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063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3917764" y="4169281"/>
            <a:ext cx="757237" cy="982662"/>
            <a:chOff x="4967288" y="4833938"/>
            <a:chExt cx="757237" cy="982688"/>
          </a:xfrm>
        </p:grpSpPr>
        <p:grpSp>
          <p:nvGrpSpPr>
            <p:cNvPr id="5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4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7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064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3405000" y="1449893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15180961">
            <a:off x="4637695" y="3069938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20580961">
            <a:off x="3765363" y="1997581"/>
            <a:ext cx="1560512" cy="1771650"/>
            <a:chOff x="5087938" y="2849563"/>
            <a:chExt cx="1333500" cy="1511678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6075" y="1743582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30076" y="2642107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007875" y="1935669"/>
            <a:ext cx="1612900" cy="1406525"/>
            <a:chOff x="2051050" y="2600325"/>
            <a:chExt cx="1612552" cy="1406525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140445"/>
              </p:ext>
            </p:extLst>
          </p:nvPr>
        </p:nvGraphicFramePr>
        <p:xfrm>
          <a:off x="2498539" y="5428168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65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8539" y="5428168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265051" y="2873882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044388" y="3124707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025838" y="3604131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048188" y="938719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1. Find a set of   </a:t>
            </a:r>
            <a:br>
              <a:rPr lang="en-US" sz="2100" b="1" dirty="0"/>
            </a:br>
            <a:r>
              <a:rPr lang="en-US" sz="2100" b="1" dirty="0"/>
              <a:t>    distinctive key-</a:t>
            </a:r>
            <a:br>
              <a:rPr lang="en-US" sz="2100" b="1" dirty="0"/>
            </a:br>
            <a:r>
              <a:rPr lang="en-US" sz="2100" b="1" dirty="0"/>
              <a:t>    points </a:t>
            </a:r>
            <a:endParaRPr lang="en-US" b="1" dirty="0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048189" y="3307269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048188" y="2102357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048188" y="4480432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048188" y="5710744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533399" y="2828924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380999" y="3470274"/>
            <a:ext cx="1905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Points</a:t>
            </a:r>
          </a:p>
        </p:txBody>
      </p:sp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5837237" y="3468687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More Repeatable</a:t>
            </a:r>
          </a:p>
        </p:txBody>
      </p:sp>
      <p:pic>
        <p:nvPicPr>
          <p:cNvPr id="36870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6911975" y="390524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Rectangle 42"/>
          <p:cNvSpPr>
            <a:spLocks noChangeArrowheads="1"/>
          </p:cNvSpPr>
          <p:nvPr/>
        </p:nvSpPr>
        <p:spPr bwMode="auto">
          <a:xfrm rot="-6419039">
            <a:off x="7832724" y="1600199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sp>
        <p:nvSpPr>
          <p:cNvPr id="36872" name="Line 36"/>
          <p:cNvSpPr>
            <a:spLocks noChangeShapeType="1"/>
          </p:cNvSpPr>
          <p:nvPr/>
        </p:nvSpPr>
        <p:spPr bwMode="auto">
          <a:xfrm rot="-6419039">
            <a:off x="8139906" y="877094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37"/>
          <p:cNvSpPr>
            <a:spLocks noChangeShapeType="1"/>
          </p:cNvSpPr>
          <p:nvPr/>
        </p:nvSpPr>
        <p:spPr bwMode="auto">
          <a:xfrm rot="15180961" flipH="1">
            <a:off x="8139906" y="877093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-6419039">
            <a:off x="7346156" y="1940719"/>
            <a:ext cx="63500" cy="65087"/>
            <a:chOff x="1292" y="2205"/>
            <a:chExt cx="46" cy="46"/>
          </a:xfrm>
        </p:grpSpPr>
        <p:sp>
          <p:nvSpPr>
            <p:cNvPr id="36924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-6419039">
            <a:off x="7512843" y="1627980"/>
            <a:ext cx="63500" cy="65088"/>
            <a:chOff x="1292" y="2205"/>
            <a:chExt cx="46" cy="46"/>
          </a:xfrm>
        </p:grpSpPr>
        <p:sp>
          <p:nvSpPr>
            <p:cNvPr id="36922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 rot="-6419039">
            <a:off x="7772399" y="758824"/>
            <a:ext cx="63500" cy="63500"/>
            <a:chOff x="1292" y="2205"/>
            <a:chExt cx="46" cy="46"/>
          </a:xfrm>
        </p:grpSpPr>
        <p:sp>
          <p:nvSpPr>
            <p:cNvPr id="36920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 rot="-6419039">
            <a:off x="7047706" y="1078706"/>
            <a:ext cx="65087" cy="63500"/>
            <a:chOff x="1292" y="2205"/>
            <a:chExt cx="46" cy="46"/>
          </a:xfrm>
        </p:grpSpPr>
        <p:sp>
          <p:nvSpPr>
            <p:cNvPr id="36918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6419039">
            <a:off x="8008937" y="1743075"/>
            <a:ext cx="65088" cy="65087"/>
            <a:chOff x="1292" y="2205"/>
            <a:chExt cx="46" cy="46"/>
          </a:xfrm>
        </p:grpSpPr>
        <p:sp>
          <p:nvSpPr>
            <p:cNvPr id="36916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9" name="Rectangle 88"/>
          <p:cNvSpPr>
            <a:spLocks noChangeArrowheads="1"/>
          </p:cNvSpPr>
          <p:nvPr/>
        </p:nvSpPr>
        <p:spPr bwMode="auto">
          <a:xfrm rot="-1019039">
            <a:off x="7409036" y="1867972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0" name="Rectangle 89"/>
          <p:cNvSpPr>
            <a:spLocks noChangeArrowheads="1"/>
          </p:cNvSpPr>
          <p:nvPr/>
        </p:nvSpPr>
        <p:spPr bwMode="auto">
          <a:xfrm rot="-1019039">
            <a:off x="8061500" y="1634610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81" name="Rectangle 90"/>
          <p:cNvSpPr>
            <a:spLocks noChangeArrowheads="1"/>
          </p:cNvSpPr>
          <p:nvPr/>
        </p:nvSpPr>
        <p:spPr bwMode="auto">
          <a:xfrm rot="-1019039">
            <a:off x="7796386" y="661472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B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6882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600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6883" name="Rectangle 6"/>
          <p:cNvSpPr>
            <a:spLocks noChangeArrowheads="1"/>
          </p:cNvSpPr>
          <p:nvPr/>
        </p:nvSpPr>
        <p:spPr bwMode="auto">
          <a:xfrm>
            <a:off x="4989513" y="1281113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122863" y="1425575"/>
            <a:ext cx="53975" cy="53975"/>
            <a:chOff x="1292" y="2205"/>
            <a:chExt cx="46" cy="46"/>
          </a:xfrm>
        </p:grpSpPr>
        <p:sp>
          <p:nvSpPr>
            <p:cNvPr id="36914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5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5149850" y="833437"/>
            <a:ext cx="55563" cy="55562"/>
            <a:chOff x="1292" y="2205"/>
            <a:chExt cx="46" cy="46"/>
          </a:xfrm>
        </p:grpSpPr>
        <p:sp>
          <p:nvSpPr>
            <p:cNvPr id="36912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3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5364162" y="1047750"/>
            <a:ext cx="55562" cy="55563"/>
            <a:chOff x="1292" y="2205"/>
            <a:chExt cx="46" cy="46"/>
          </a:xfrm>
        </p:grpSpPr>
        <p:sp>
          <p:nvSpPr>
            <p:cNvPr id="36910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6008687" y="1477962"/>
            <a:ext cx="55562" cy="55562"/>
            <a:chOff x="1292" y="2205"/>
            <a:chExt cx="46" cy="46"/>
          </a:xfrm>
        </p:grpSpPr>
        <p:sp>
          <p:nvSpPr>
            <p:cNvPr id="36908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5821363" y="1749425"/>
            <a:ext cx="53975" cy="53975"/>
            <a:chOff x="1292" y="2205"/>
            <a:chExt cx="46" cy="46"/>
          </a:xfrm>
        </p:grpSpPr>
        <p:sp>
          <p:nvSpPr>
            <p:cNvPr id="36906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5929313" y="808038"/>
            <a:ext cx="53975" cy="53975"/>
            <a:chOff x="1292" y="2205"/>
            <a:chExt cx="46" cy="46"/>
          </a:xfrm>
        </p:grpSpPr>
        <p:sp>
          <p:nvSpPr>
            <p:cNvPr id="36904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90" name="Rectangle 91"/>
          <p:cNvSpPr>
            <a:spLocks noChangeArrowheads="1"/>
          </p:cNvSpPr>
          <p:nvPr/>
        </p:nvSpPr>
        <p:spPr bwMode="auto">
          <a:xfrm>
            <a:off x="5176837" y="752475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1" name="Rectangle 92"/>
          <p:cNvSpPr>
            <a:spLocks noChangeArrowheads="1"/>
          </p:cNvSpPr>
          <p:nvPr/>
        </p:nvSpPr>
        <p:spPr bwMode="auto">
          <a:xfrm>
            <a:off x="5122862" y="1371600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2" name="Rectangle 93"/>
          <p:cNvSpPr>
            <a:spLocks noChangeArrowheads="1"/>
          </p:cNvSpPr>
          <p:nvPr/>
        </p:nvSpPr>
        <p:spPr bwMode="auto">
          <a:xfrm>
            <a:off x="6010275" y="1425574"/>
            <a:ext cx="423514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6893" name="Line 96"/>
          <p:cNvSpPr>
            <a:spLocks noChangeShapeType="1"/>
          </p:cNvSpPr>
          <p:nvPr/>
        </p:nvSpPr>
        <p:spPr bwMode="auto">
          <a:xfrm>
            <a:off x="5314949" y="1454149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TextBox 107"/>
          <p:cNvSpPr txBox="1">
            <a:spLocks noChangeArrowheads="1"/>
          </p:cNvSpPr>
          <p:nvPr/>
        </p:nvSpPr>
        <p:spPr bwMode="auto">
          <a:xfrm>
            <a:off x="457199" y="2219324"/>
            <a:ext cx="2349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Localization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290513" y="4581525"/>
            <a:ext cx="8321675" cy="1649413"/>
            <a:chOff x="366010" y="4648199"/>
            <a:chExt cx="8322040" cy="1649179"/>
          </a:xfrm>
        </p:grpSpPr>
        <p:sp>
          <p:nvSpPr>
            <p:cNvPr id="109" name="Left-Right Arrow 108"/>
            <p:cNvSpPr/>
            <p:nvPr/>
          </p:nvSpPr>
          <p:spPr>
            <a:xfrm>
              <a:off x="608908" y="5265649"/>
              <a:ext cx="7848944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/>
            </a:p>
          </p:txBody>
        </p:sp>
        <p:sp>
          <p:nvSpPr>
            <p:cNvPr id="36901" name="TextBox 109"/>
            <p:cNvSpPr txBox="1">
              <a:spLocks noChangeArrowheads="1"/>
            </p:cNvSpPr>
            <p:nvPr/>
          </p:nvSpPr>
          <p:spPr bwMode="auto">
            <a:xfrm>
              <a:off x="366010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Robust</a:t>
              </a:r>
            </a:p>
          </p:txBody>
        </p:sp>
        <p:sp>
          <p:nvSpPr>
            <p:cNvPr id="36902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/>
                <a:t>More Selective</a:t>
              </a:r>
            </a:p>
          </p:txBody>
        </p:sp>
        <p:sp>
          <p:nvSpPr>
            <p:cNvPr id="36903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/>
                <a:t>Description</a:t>
              </a:r>
            </a:p>
          </p:txBody>
        </p:sp>
      </p:grpSp>
      <p:sp>
        <p:nvSpPr>
          <p:cNvPr id="36896" name="TextBox 113"/>
          <p:cNvSpPr txBox="1">
            <a:spLocks noChangeArrowheads="1"/>
          </p:cNvSpPr>
          <p:nvPr/>
        </p:nvSpPr>
        <p:spPr bwMode="auto">
          <a:xfrm>
            <a:off x="609599" y="3819524"/>
            <a:ext cx="2292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Robust to occlusion</a:t>
            </a:r>
          </a:p>
          <a:p>
            <a:r>
              <a:rPr lang="en-US" sz="1600"/>
              <a:t>Works with less texture</a:t>
            </a:r>
          </a:p>
        </p:txBody>
      </p:sp>
      <p:sp>
        <p:nvSpPr>
          <p:cNvPr id="36897" name="TextBox 114"/>
          <p:cNvSpPr txBox="1">
            <a:spLocks noChangeArrowheads="1"/>
          </p:cNvSpPr>
          <p:nvPr/>
        </p:nvSpPr>
        <p:spPr bwMode="auto">
          <a:xfrm>
            <a:off x="6172199" y="3819524"/>
            <a:ext cx="3048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Robust detection</a:t>
            </a:r>
          </a:p>
          <a:p>
            <a:r>
              <a:rPr lang="en-US" sz="1600"/>
              <a:t>Precise localization</a:t>
            </a: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577849" y="6192837"/>
            <a:ext cx="2851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Deal with expected variations</a:t>
            </a:r>
          </a:p>
          <a:p>
            <a:r>
              <a:rPr lang="en-US" sz="1600"/>
              <a:t>Maximize correct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473825" y="6181724"/>
            <a:ext cx="2593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Minimize wrong matches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9055" y="257174"/>
            <a:ext cx="9753600" cy="609600"/>
          </a:xfrm>
        </p:spPr>
        <p:txBody>
          <a:bodyPr/>
          <a:lstStyle/>
          <a:p>
            <a:r>
              <a:rPr lang="en-US">
                <a:latin typeface="Arial" charset="0"/>
              </a:rPr>
              <a:t>Harris Detector </a:t>
            </a:r>
            <a:r>
              <a:rPr lang="pl-PL" sz="2000">
                <a:latin typeface="Arial" charset="0"/>
              </a:rPr>
              <a:t>[</a:t>
            </a:r>
            <a:r>
              <a:rPr lang="pl-PL" sz="2000"/>
              <a:t>Harris88</a:t>
            </a:r>
            <a:r>
              <a:rPr lang="pl-PL" sz="2000">
                <a:latin typeface="Arial" charset="0"/>
              </a:rPr>
              <a:t>]</a:t>
            </a:r>
            <a:endParaRPr lang="en-US" sz="2000">
              <a:latin typeface="Arial" charset="0"/>
            </a:endParaRPr>
          </a:p>
        </p:txBody>
      </p:sp>
      <p:sp>
        <p:nvSpPr>
          <p:cNvPr id="81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9055" y="1095374"/>
            <a:ext cx="5689600" cy="4495800"/>
          </a:xfrm>
        </p:spPr>
        <p:txBody>
          <a:bodyPr/>
          <a:lstStyle/>
          <a:p>
            <a:r>
              <a:rPr lang="pl-PL" dirty="0"/>
              <a:t>Second moment matrix</a:t>
            </a:r>
            <a:br>
              <a:rPr lang="pl-PL" dirty="0"/>
            </a:br>
            <a:endParaRPr lang="en-US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638790"/>
              </p:ext>
            </p:extLst>
          </p:nvPr>
        </p:nvGraphicFramePr>
        <p:xfrm>
          <a:off x="998539" y="1844201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98" name="Equation" r:id="rId4" imgW="2654280" imgH="507960" progId="Equation.3">
                  <p:embed/>
                </p:oleObj>
              </mc:Choice>
              <mc:Fallback>
                <p:oleObj name="Equation" r:id="rId4" imgW="2654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539" y="1844201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4950" y="1072676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76814" y="2153763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1. Image derivatives</a:t>
            </a:r>
            <a:endParaRPr lang="en-US" sz="160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860800" y="2945926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824289" y="3809526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632576" y="1972787"/>
            <a:ext cx="2519363" cy="865188"/>
            <a:chOff x="3356" y="1638"/>
            <a:chExt cx="2041" cy="756"/>
          </a:xfrm>
        </p:grpSpPr>
        <p:pic>
          <p:nvPicPr>
            <p:cNvPr id="4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8224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225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8226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775576" y="2864963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21301" y="2872900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200" y="2872900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6129339" y="2826862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353301" y="2801462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505826" y="2801462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35589" y="3773013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38914" y="3773013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85100" y="3773012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826125" y="3801587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7045326" y="3801587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223251" y="3725387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24626" y="4708051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835587"/>
              </p:ext>
            </p:extLst>
          </p:nvPr>
        </p:nvGraphicFramePr>
        <p:xfrm>
          <a:off x="849313" y="5533550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99" name="Equation" r:id="rId16" imgW="2679480" imgH="253800" progId="Equation.3">
                  <p:embed/>
                </p:oleObj>
              </mc:Choice>
              <mc:Fallback>
                <p:oleObj name="Equation" r:id="rId16" imgW="26794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313" y="5533550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66999"/>
              </p:ext>
            </p:extLst>
          </p:nvPr>
        </p:nvGraphicFramePr>
        <p:xfrm>
          <a:off x="874713" y="5030312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00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5030312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727075" y="4639787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405813" y="6239987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727075" y="6181251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5. Non-maxima suppression</a:t>
            </a:r>
            <a:endParaRPr lang="en-US" i="1"/>
          </a:p>
        </p:txBody>
      </p:sp>
      <p:sp>
        <p:nvSpPr>
          <p:cNvPr id="8223" name="Text Box 24"/>
          <p:cNvSpPr txBox="1">
            <a:spLocks noChangeArrowheads="1"/>
          </p:cNvSpPr>
          <p:nvPr/>
        </p:nvSpPr>
        <p:spPr bwMode="auto">
          <a:xfrm>
            <a:off x="8340725" y="4792187"/>
            <a:ext cx="990600" cy="381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758777"/>
              </p:ext>
            </p:extLst>
          </p:nvPr>
        </p:nvGraphicFramePr>
        <p:xfrm>
          <a:off x="844551" y="3344388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01" name="Equation" r:id="rId20" imgW="1066680" imgH="457200" progId="Equation.DSMT4">
                  <p:embed/>
                </p:oleObj>
              </mc:Choice>
              <mc:Fallback>
                <p:oleObj name="Equation" r:id="rId20" imgW="10666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551" y="3344388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356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82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Harris Detector – Responses </a:t>
            </a:r>
            <a:r>
              <a:rPr lang="pl-PL" sz="2000">
                <a:latin typeface="Arial" charset="0"/>
              </a:rPr>
              <a:t>[</a:t>
            </a:r>
            <a:r>
              <a:rPr lang="pl-PL" sz="2000"/>
              <a:t>Harris88</a:t>
            </a:r>
            <a:r>
              <a:rPr lang="pl-PL" sz="2000">
                <a:latin typeface="Arial" charset="0"/>
              </a:rPr>
              <a:t>]</a:t>
            </a:r>
            <a:endParaRPr lang="en-US" sz="2000">
              <a:latin typeface="Arial" charset="0"/>
            </a:endParaRPr>
          </a:p>
        </p:txBody>
      </p:sp>
      <p:pic>
        <p:nvPicPr>
          <p:cNvPr id="46083" name="Picture 7"/>
          <p:cNvPicPr>
            <a:picLocks noChangeAspect="1" noChangeArrowheads="1"/>
          </p:cNvPicPr>
          <p:nvPr/>
        </p:nvPicPr>
        <p:blipFill>
          <a:blip r:embed="rId3" cstate="print"/>
          <a:srcRect l="12729" t="7024" r="9061" b="10834"/>
          <a:stretch>
            <a:fillRect/>
          </a:stretch>
        </p:blipFill>
        <p:spPr bwMode="auto">
          <a:xfrm>
            <a:off x="511006" y="1025659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/>
          <p:cNvPicPr>
            <a:picLocks noChangeArrowheads="1"/>
          </p:cNvPicPr>
          <p:nvPr/>
        </p:nvPicPr>
        <p:blipFill>
          <a:blip r:embed="rId4" cstate="print"/>
          <a:srcRect l="13136" t="6996" r="9131" b="10835"/>
          <a:stretch>
            <a:fillRect/>
          </a:stretch>
        </p:blipFill>
        <p:spPr bwMode="auto">
          <a:xfrm>
            <a:off x="4052719" y="3491048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26"/>
          <p:cNvSpPr txBox="1">
            <a:spLocks noChangeArrowheads="1"/>
          </p:cNvSpPr>
          <p:nvPr/>
        </p:nvSpPr>
        <p:spPr bwMode="auto">
          <a:xfrm>
            <a:off x="490369" y="4640397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i="1"/>
              <a:t>Effect:</a:t>
            </a:r>
            <a:r>
              <a:rPr lang="en-US" sz="2100" b="1"/>
              <a:t> A very precise corner detector.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598344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135563"/>
          </a:xfrm>
        </p:spPr>
        <p:txBody>
          <a:bodyPr/>
          <a:lstStyle/>
          <a:p>
            <a:r>
              <a:rPr lang="en-US" dirty="0"/>
              <a:t>Image stitching</a:t>
            </a:r>
          </a:p>
          <a:p>
            <a:pPr lvl="1"/>
            <a:r>
              <a:rPr lang="en-US" dirty="0"/>
              <a:t>Matching </a:t>
            </a:r>
            <a:r>
              <a:rPr lang="en-US" dirty="0" err="1"/>
              <a:t>keypoints</a:t>
            </a:r>
            <a:endParaRPr lang="en-US" dirty="0"/>
          </a:p>
          <a:p>
            <a:pPr lvl="1"/>
            <a:r>
              <a:rPr lang="en-US" dirty="0"/>
              <a:t>Solving for </a:t>
            </a:r>
            <a:r>
              <a:rPr lang="en-US" dirty="0" err="1"/>
              <a:t>homography</a:t>
            </a:r>
            <a:endParaRPr lang="en-US" dirty="0"/>
          </a:p>
          <a:p>
            <a:pPr lvl="1"/>
            <a:r>
              <a:rPr lang="en-US" dirty="0"/>
              <a:t>RANSAC</a:t>
            </a:r>
          </a:p>
          <a:p>
            <a:endParaRPr lang="en-US" dirty="0"/>
          </a:p>
          <a:p>
            <a:r>
              <a:rPr lang="en-US" dirty="0"/>
              <a:t>Object recognition</a:t>
            </a:r>
          </a:p>
          <a:p>
            <a:pPr lvl="1"/>
            <a:r>
              <a:rPr lang="en-US" dirty="0"/>
              <a:t>Clustering </a:t>
            </a:r>
            <a:r>
              <a:rPr lang="en-US" dirty="0" err="1"/>
              <a:t>keypoints</a:t>
            </a:r>
            <a:r>
              <a:rPr lang="en-US" dirty="0"/>
              <a:t> and creating </a:t>
            </a:r>
            <a:r>
              <a:rPr lang="en-US" dirty="0" err="1"/>
              <a:t>tf-idf</a:t>
            </a:r>
            <a:r>
              <a:rPr lang="en-US" dirty="0"/>
              <a:t> tables for fast retrieval</a:t>
            </a:r>
          </a:p>
          <a:p>
            <a:pPr lvl="1"/>
            <a:r>
              <a:rPr lang="en-US" dirty="0"/>
              <a:t>Geometric verification</a:t>
            </a:r>
          </a:p>
        </p:txBody>
      </p:sp>
    </p:spTree>
    <p:extLst>
      <p:ext uri="{BB962C8B-B14F-4D97-AF65-F5344CB8AC3E}">
        <p14:creationId xmlns:p14="http://schemas.microsoft.com/office/powerpoint/2010/main" val="2209627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Solving for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 between 2D coordinates using linear projection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2133600" y="4267200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1066800" y="1905000"/>
            <a:ext cx="5283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8889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Least-squares Solving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all points (or correspondences) fit the model with some noise, better to use all for least squares estimate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81400" y="2495108"/>
            <a:ext cx="419100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15200" y="2495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4221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5314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3409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45731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791190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Least-squares Solving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09600" y="990600"/>
            <a:ext cx="83058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some points are outliers, robust approach such as RANSAC is needed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76600" y="2156604"/>
            <a:ext cx="3354238" cy="401559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15200" y="2495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9800" y="42212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1000" y="5314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34095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0" y="286562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1" y="23622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LSq</a:t>
            </a:r>
            <a:r>
              <a:rPr lang="en-US" dirty="0"/>
              <a:t> Fit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581400" y="2495108"/>
            <a:ext cx="419100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72400" y="214349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Robust Fit</a:t>
            </a:r>
          </a:p>
        </p:txBody>
      </p:sp>
    </p:spTree>
    <p:extLst>
      <p:ext uri="{BB962C8B-B14F-4D97-AF65-F5344CB8AC3E}">
        <p14:creationId xmlns:p14="http://schemas.microsoft.com/office/powerpoint/2010/main" val="19965880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RANSAC: </a:t>
            </a:r>
            <a:r>
              <a:rPr lang="en-US" dirty="0" err="1"/>
              <a:t>RANdom</a:t>
            </a:r>
            <a:r>
              <a:rPr lang="en-US" dirty="0"/>
              <a:t> </a:t>
            </a:r>
            <a:r>
              <a:rPr lang="en-US" dirty="0" err="1"/>
              <a:t>SAmple</a:t>
            </a:r>
            <a:r>
              <a:rPr lang="en-US" dirty="0"/>
              <a:t> Consensus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229600" cy="5181600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endParaRPr lang="en-US" dirty="0"/>
          </a:p>
          <a:p>
            <a:pPr marL="514350" indent="-514350">
              <a:buNone/>
            </a:pPr>
            <a:r>
              <a:rPr lang="en-US" b="1" dirty="0"/>
              <a:t>RANSAC Algorithm</a:t>
            </a:r>
          </a:p>
          <a:p>
            <a:pPr marL="514350" indent="-514350"/>
            <a:r>
              <a:rPr lang="en-US" sz="3000" dirty="0"/>
              <a:t>Repeat N times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2600" dirty="0"/>
              <a:t>Randomly select a sample</a:t>
            </a:r>
          </a:p>
          <a:p>
            <a:pPr marL="914400" lvl="1" indent="-514350"/>
            <a:r>
              <a:rPr lang="en-US" sz="2600" dirty="0"/>
              <a:t>Select just enough points to recover the parameters</a:t>
            </a:r>
          </a:p>
          <a:p>
            <a:pPr marL="914400" lvl="1" indent="-514350">
              <a:buAutoNum type="arabicPeriod" startAt="2"/>
            </a:pPr>
            <a:r>
              <a:rPr lang="en-US" sz="2600" dirty="0"/>
              <a:t>Fit the model with random sample</a:t>
            </a:r>
          </a:p>
          <a:p>
            <a:pPr marL="914400" lvl="1" indent="-514350">
              <a:buAutoNum type="arabicPeriod" startAt="2"/>
            </a:pPr>
            <a:r>
              <a:rPr lang="en-US" sz="2600" dirty="0"/>
              <a:t>See how many other points agree</a:t>
            </a:r>
          </a:p>
          <a:p>
            <a:pPr marL="514350" indent="-514350"/>
            <a:r>
              <a:rPr lang="en-US" sz="3000" dirty="0"/>
              <a:t>Best estimate is one with most agreement</a:t>
            </a:r>
          </a:p>
          <a:p>
            <a:pPr marL="914400" lvl="1" indent="-514350"/>
            <a:r>
              <a:rPr lang="en-US" sz="2600" dirty="0"/>
              <a:t>can use agreeing points to refine estimate</a:t>
            </a:r>
          </a:p>
          <a:p>
            <a:pPr marL="400050" lvl="1" indent="0">
              <a:buNone/>
            </a:pPr>
            <a:endParaRPr lang="en-US" sz="2600" dirty="0"/>
          </a:p>
          <a:p>
            <a:pPr marL="400050" lvl="1" indent="0">
              <a:buNone/>
            </a:pPr>
            <a:r>
              <a:rPr lang="en-US" sz="2600" dirty="0"/>
              <a:t>Example of 2D line fitting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light reflected from a surface?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Depends on</a:t>
            </a:r>
          </a:p>
          <a:p>
            <a:r>
              <a:rPr lang="en-US" sz="2800" dirty="0"/>
              <a:t>Illumination properties: wavelength, orientation, intensity</a:t>
            </a:r>
          </a:p>
          <a:p>
            <a:r>
              <a:rPr lang="en-US" sz="2800" dirty="0"/>
              <a:t>Surface properties: material, surface orientation, roughness, etc.</a:t>
            </a:r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24" name="Group 37"/>
          <p:cNvGrpSpPr>
            <a:grpSpLocks noChangeAspect="1"/>
          </p:cNvGrpSpPr>
          <p:nvPr/>
        </p:nvGrpSpPr>
        <p:grpSpPr>
          <a:xfrm>
            <a:off x="4209153" y="3217319"/>
            <a:ext cx="3810000" cy="3429000"/>
            <a:chOff x="6629400" y="2882264"/>
            <a:chExt cx="2438400" cy="219456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8458200" y="3124200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 rot="5400000">
              <a:off x="7429501" y="3498663"/>
              <a:ext cx="1187637" cy="9590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005718" y="3352800"/>
              <a:ext cx="192052" cy="236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λ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191004" y="2882264"/>
              <a:ext cx="876796" cy="243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light source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6200000" flipV="1">
              <a:off x="7124700" y="4152900"/>
              <a:ext cx="457202" cy="38100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458456" y="4255236"/>
              <a:ext cx="213360" cy="236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rot="10800000">
              <a:off x="6934200" y="43434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620000" y="43434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0800000">
              <a:off x="6781800" y="4419600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1937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382000" cy="51355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2800" dirty="0"/>
              <a:t>	Suppose we have two triangles, ABC and DEF, related by a general affine transformation.  Solve for the transformation.  </a:t>
            </a:r>
          </a:p>
        </p:txBody>
      </p:sp>
      <p:sp>
        <p:nvSpPr>
          <p:cNvPr id="9" name="Isosceles Triangle 8"/>
          <p:cNvSpPr/>
          <p:nvPr/>
        </p:nvSpPr>
        <p:spPr>
          <a:xfrm rot="20105318">
            <a:off x="1150006" y="3359961"/>
            <a:ext cx="1663700" cy="2209800"/>
          </a:xfrm>
          <a:prstGeom prst="triangle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2980242">
            <a:off x="6341925" y="3432193"/>
            <a:ext cx="1662113" cy="2209800"/>
          </a:xfrm>
          <a:prstGeom prst="triangle">
            <a:avLst>
              <a:gd name="adj" fmla="val 17454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48457" y="5703112"/>
            <a:ext cx="390525" cy="4619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Arial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7056" y="4788712"/>
            <a:ext cx="407988" cy="4619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Arial" charset="0"/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857" y="2959912"/>
            <a:ext cx="390525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Arial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6857" y="3036112"/>
            <a:ext cx="390525" cy="461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Arial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857" y="5703112"/>
            <a:ext cx="371475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Arial" charset="0"/>
              </a:rPr>
              <a:t>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7256" y="5093512"/>
            <a:ext cx="407988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cs typeface="Arial" charset="0"/>
              </a:rPr>
              <a:t>C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191656" y="4560111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664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luck!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Questions?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questions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Font typeface="Arial" pitchFamily="34" charset="0"/>
              <a:buAutoNum type="arabicParenR"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57412" y="0"/>
            <a:ext cx="11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9/21/2011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question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sz="2400"/>
              <a:t>	Suppose you have estimated three vanishing points corresponding to orthogonal directions.  How can you recover the rotation matrix that is aligned with the 3D axes defined by these points?</a:t>
            </a:r>
          </a:p>
          <a:p>
            <a:pPr lvl="1"/>
            <a:r>
              <a:rPr lang="en-US" sz="2000"/>
              <a:t>Assume that intrinsic matrix K has three parameters</a:t>
            </a:r>
          </a:p>
          <a:p>
            <a:pPr lvl="1"/>
            <a:r>
              <a:rPr lang="en-US" sz="2000"/>
              <a:t>Remember, in homogeneous coordinates, we can write a 3d point at infinity as (X, Y, Z, 0)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810000"/>
            <a:ext cx="35052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4"/>
          <p:cNvSpPr txBox="1">
            <a:spLocks noChangeArrowheads="1"/>
          </p:cNvSpPr>
          <p:nvPr/>
        </p:nvSpPr>
        <p:spPr bwMode="auto">
          <a:xfrm>
            <a:off x="1524001" y="6581776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2514600" y="5562600"/>
            <a:ext cx="1295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2590801" y="51816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VP</a:t>
            </a:r>
            <a:r>
              <a:rPr lang="en-US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5791201" y="54864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VP</a:t>
            </a:r>
            <a:r>
              <a:rPr lang="en-US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5562600" y="4953001"/>
            <a:ext cx="3762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5562600" y="3810000"/>
            <a:ext cx="4587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0" name="TextBox 14"/>
          <p:cNvSpPr txBox="1">
            <a:spLocks noChangeArrowheads="1"/>
          </p:cNvSpPr>
          <p:nvPr/>
        </p:nvSpPr>
        <p:spPr bwMode="auto">
          <a:xfrm>
            <a:off x="5867401" y="342900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VP</a:t>
            </a:r>
            <a:r>
              <a:rPr lang="en-US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57412" y="0"/>
            <a:ext cx="130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10/11/2011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Growing: Texture synthesis and hole-filling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3200" dirty="0"/>
              <a:t>Transfer based on simple matching is a powerful idea</a:t>
            </a:r>
          </a:p>
          <a:p>
            <a:pPr lvl="1"/>
            <a:r>
              <a:rPr lang="en-US" dirty="0"/>
              <a:t>Hallucinate new pixels from their surroundings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1" y="2438400"/>
            <a:ext cx="832644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05000" y="585847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Efros &amp; Leung, </a:t>
            </a:r>
            <a:r>
              <a:rPr lang="en-US" dirty="0" err="1"/>
              <a:t>Criminisi</a:t>
            </a:r>
            <a:r>
              <a:rPr lang="en-US" dirty="0"/>
              <a:t> et al.: To fill in pixels, take the center pixel from a patch that matches known surrounding values.  Work from the outside in, prioritizing pixels with strong gradients.</a:t>
            </a:r>
          </a:p>
        </p:txBody>
      </p:sp>
    </p:spTree>
    <p:extLst>
      <p:ext uri="{BB962C8B-B14F-4D97-AF65-F5344CB8AC3E}">
        <p14:creationId xmlns:p14="http://schemas.microsoft.com/office/powerpoint/2010/main" val="26355976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" y="990600"/>
            <a:ext cx="8534400" cy="5135563"/>
          </a:xfrm>
        </p:spPr>
        <p:txBody>
          <a:bodyPr/>
          <a:lstStyle/>
          <a:p>
            <a:r>
              <a:rPr lang="en-US" dirty="0"/>
              <a:t>Some light is absorbed (function of albedo)</a:t>
            </a:r>
          </a:p>
          <a:p>
            <a:r>
              <a:rPr lang="en-US" dirty="0"/>
              <a:t>Remaining light is reflected equally in all directions (diffuse reflection)</a:t>
            </a:r>
          </a:p>
          <a:p>
            <a:r>
              <a:rPr lang="en-US" dirty="0"/>
              <a:t>Examples: soft cloth, concrete, matte paints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029200" y="64008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7886699" y="4064200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rot="5400000">
            <a:off x="6279358" y="4649299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79696" y="44213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69205" y="3686175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5803105" y="5671544"/>
            <a:ext cx="714378" cy="59531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5505449" y="5969200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476999" y="5972175"/>
            <a:ext cx="952500" cy="3571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9767" y="6400800"/>
            <a:ext cx="250031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577266" y="4064200"/>
            <a:ext cx="47625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 rot="5400000">
            <a:off x="1969925" y="4649299"/>
            <a:ext cx="1855683" cy="1498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70263" y="44213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59772" y="3686175"/>
            <a:ext cx="1369994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source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2839" y="462913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absorption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17828" y="457100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diffuse reflection</a:t>
            </a:r>
          </a:p>
        </p:txBody>
      </p:sp>
    </p:spTree>
    <p:extLst>
      <p:ext uri="{BB962C8B-B14F-4D97-AF65-F5344CB8AC3E}">
        <p14:creationId xmlns:p14="http://schemas.microsoft.com/office/powerpoint/2010/main" val="3289705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Diffuse reflection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8424549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i="1" dirty="0"/>
                  <a:t>Intensity does depend on illumination angle </a:t>
                </a:r>
                <a:r>
                  <a:rPr lang="en-US" dirty="0"/>
                  <a:t>because less light comes in at oblique angles.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𝜌</m:t>
                    </m:r>
                    <m:r>
                      <a:rPr lang="en-US" sz="2400">
                        <a:latin typeface="Cambria Math"/>
                      </a:rPr>
                      <m:t>= </m:t>
                    </m:r>
                  </m:oMath>
                </a14:m>
                <a:r>
                  <a:rPr lang="en-US" sz="2400" dirty="0"/>
                  <a:t>albedo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𝑺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directional source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𝑵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surface normal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I</m:t>
                    </m:r>
                    <m:r>
                      <a:rPr lang="en-US" sz="240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/>
                  <a:t> image intensity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8424549" cy="5135563"/>
              </a:xfrm>
              <a:blipFill>
                <a:blip r:embed="rId3"/>
                <a:stretch>
                  <a:fillRect l="-1809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560716" y="5166485"/>
                <a:ext cx="472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3600" i="1"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latin typeface="Cambria Math"/>
                        </a:rPr>
                        <m:t>𝜌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>
                              <a:latin typeface="Cambria Math"/>
                            </a:rPr>
                            <m:t>𝑺</m:t>
                          </m:r>
                          <m:r>
                            <a:rPr lang="en-US" sz="3600" b="1" i="1">
                              <a:latin typeface="Cambria Math"/>
                            </a:rPr>
                            <m:t>⋅</m:t>
                          </m:r>
                          <m:r>
                            <a:rPr lang="en-US" sz="3600" b="1" i="1">
                              <a:latin typeface="Cambria Math"/>
                            </a:rPr>
                            <m:t>𝑵</m:t>
                          </m:r>
                          <m:r>
                            <a:rPr lang="en-US" sz="3600" i="1">
                              <a:latin typeface="Cambria Math"/>
                            </a:rPr>
                            <m:t>(</m:t>
                          </m:r>
                          <m:r>
                            <a:rPr lang="en-US" sz="3600" i="1">
                              <a:latin typeface="Cambria Math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716" y="5166485"/>
                <a:ext cx="47244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5071749" cy="281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5917" y="6397823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Slide: Forsyth</a:t>
            </a:r>
          </a:p>
        </p:txBody>
      </p:sp>
    </p:spTree>
    <p:extLst>
      <p:ext uri="{BB962C8B-B14F-4D97-AF65-F5344CB8AC3E}">
        <p14:creationId xmlns:p14="http://schemas.microsoft.com/office/powerpoint/2010/main" val="28864511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38183</TotalTime>
  <Words>2720</Words>
  <Application>Microsoft Office PowerPoint</Application>
  <PresentationFormat>Widescreen</PresentationFormat>
  <Paragraphs>691</Paragraphs>
  <Slides>74</Slides>
  <Notes>19</Notes>
  <HiddenSlides>2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89" baseType="lpstr">
      <vt:lpstr>Arial</vt:lpstr>
      <vt:lpstr>Arial Narrow</vt:lpstr>
      <vt:lpstr>Calibri</vt:lpstr>
      <vt:lpstr>Cambria Math</vt:lpstr>
      <vt:lpstr>Courier New</vt:lpstr>
      <vt:lpstr>Futura Bk BT</vt:lpstr>
      <vt:lpstr>Symbol</vt:lpstr>
      <vt:lpstr>Times</vt:lpstr>
      <vt:lpstr>Times New Roman</vt:lpstr>
      <vt:lpstr>Lecture1 - Introduction - CP Fall 2010</vt:lpstr>
      <vt:lpstr>Custom Design</vt:lpstr>
      <vt:lpstr>Office Theme</vt:lpstr>
      <vt:lpstr>Equation</vt:lpstr>
      <vt:lpstr>Microsoft Equation 3.0</vt:lpstr>
      <vt:lpstr>Photo Editor Photo</vt:lpstr>
      <vt:lpstr>Midterm Review</vt:lpstr>
      <vt:lpstr>Major Topics</vt:lpstr>
      <vt:lpstr>Major Topics</vt:lpstr>
      <vt:lpstr>Preparing for the Exam</vt:lpstr>
      <vt:lpstr>Today’s review</vt:lpstr>
      <vt:lpstr>1. Light and color</vt:lpstr>
      <vt:lpstr>How is light reflected from a surface?</vt:lpstr>
      <vt:lpstr>Lambertian surface</vt:lpstr>
      <vt:lpstr>Diffuse reflection</vt:lpstr>
      <vt:lpstr>PowerPoint Presentation</vt:lpstr>
      <vt:lpstr>PowerPoint Presentation</vt:lpstr>
      <vt:lpstr>Specular Reflection</vt:lpstr>
      <vt:lpstr>Many surfaces have both specular and diffuse components</vt:lpstr>
      <vt:lpstr>Questions</vt:lpstr>
      <vt:lpstr>Discretization</vt:lpstr>
      <vt:lpstr>Color Sensing: Bayer Grid</vt:lpstr>
      <vt:lpstr>Color spaces</vt:lpstr>
      <vt:lpstr>Image Histograms</vt:lpstr>
      <vt:lpstr>Gamma adjustment</vt:lpstr>
      <vt:lpstr>Histogram Equalization</vt:lpstr>
      <vt:lpstr>2. Camera Capture and Geometry</vt:lpstr>
      <vt:lpstr>Pinhole Camera</vt:lpstr>
      <vt:lpstr>Projection Matrix</vt:lpstr>
      <vt:lpstr>Single-view metrology</vt:lpstr>
      <vt:lpstr>PowerPoint Presentation</vt:lpstr>
      <vt:lpstr>Adding a lens</vt:lpstr>
      <vt:lpstr>Focal length, aperture, depth of field</vt:lpstr>
      <vt:lpstr>The aperture and depth of field</vt:lpstr>
      <vt:lpstr>The Photographer’s Great Compromise</vt:lpstr>
      <vt:lpstr>3. Linear filtering </vt:lpstr>
      <vt:lpstr>Filtering in spatial domain</vt:lpstr>
      <vt:lpstr>PowerPoint Presentation</vt:lpstr>
      <vt:lpstr>Filtering in spatial domain</vt:lpstr>
      <vt:lpstr>Filtering in frequency domain</vt:lpstr>
      <vt:lpstr>Filtering in frequency domain</vt:lpstr>
      <vt:lpstr>Filtering in frequency domain</vt:lpstr>
      <vt:lpstr>PowerPoint Presentation</vt:lpstr>
      <vt:lpstr>PowerPoint Presentation</vt:lpstr>
      <vt:lpstr>PowerPoint Presentation</vt:lpstr>
      <vt:lpstr>Question</vt:lpstr>
      <vt:lpstr>Question</vt:lpstr>
      <vt:lpstr>Question</vt:lpstr>
      <vt:lpstr>Applications of filters</vt:lpstr>
      <vt:lpstr>Matching with filters</vt:lpstr>
      <vt:lpstr>Matching with filters</vt:lpstr>
      <vt:lpstr>Matching with filters</vt:lpstr>
      <vt:lpstr>PowerPoint Presentation</vt:lpstr>
      <vt:lpstr>Nyquist-Shannon Sampling Theorem</vt:lpstr>
      <vt:lpstr>Algorithm for downsampling by factor of 2</vt:lpstr>
      <vt:lpstr>Subsampling without pre-filtering</vt:lpstr>
      <vt:lpstr>Subsampling with Gaussian pre-filtering</vt:lpstr>
      <vt:lpstr>PowerPoint Presentation</vt:lpstr>
      <vt:lpstr>Gaussian pyramid</vt:lpstr>
      <vt:lpstr>Computing Gaussian/Laplacian Pyramid</vt:lpstr>
      <vt:lpstr>Image reconstruction from Laplacian pyramid</vt:lpstr>
      <vt:lpstr>4. Region selection and compositing</vt:lpstr>
      <vt:lpstr>Intelligent Scissors</vt:lpstr>
      <vt:lpstr>Graph Cuts</vt:lpstr>
      <vt:lpstr>Compositing and Blending</vt:lpstr>
      <vt:lpstr>Question</vt:lpstr>
      <vt:lpstr>Keypoint Matching</vt:lpstr>
      <vt:lpstr>Key trade-offs</vt:lpstr>
      <vt:lpstr>Harris Detector [Harris88]</vt:lpstr>
      <vt:lpstr>Harris Detector – Responses [Harris88]</vt:lpstr>
      <vt:lpstr>Applications</vt:lpstr>
      <vt:lpstr>5. Solving for transformations</vt:lpstr>
      <vt:lpstr>Least-squares Solving</vt:lpstr>
      <vt:lpstr>Least-squares Solving</vt:lpstr>
      <vt:lpstr>RANSAC: RANdom SAmple Consensus</vt:lpstr>
      <vt:lpstr>Question</vt:lpstr>
      <vt:lpstr>Good luck!</vt:lpstr>
      <vt:lpstr>Take-home questions</vt:lpstr>
      <vt:lpstr>Take-home question</vt:lpstr>
      <vt:lpstr>Growing: Texture synthesis and hole-filling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Hoiem, Derek W</cp:lastModifiedBy>
  <cp:revision>112</cp:revision>
  <dcterms:created xsi:type="dcterms:W3CDTF">2010-08-30T03:58:01Z</dcterms:created>
  <dcterms:modified xsi:type="dcterms:W3CDTF">2019-11-20T19:20:02Z</dcterms:modified>
</cp:coreProperties>
</file>