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3"/>
  </p:notesMasterIdLst>
  <p:sldIdLst>
    <p:sldId id="581" r:id="rId2"/>
    <p:sldId id="653" r:id="rId3"/>
    <p:sldId id="655" r:id="rId4"/>
    <p:sldId id="656" r:id="rId5"/>
    <p:sldId id="654" r:id="rId6"/>
    <p:sldId id="601" r:id="rId7"/>
    <p:sldId id="599" r:id="rId8"/>
    <p:sldId id="602" r:id="rId9"/>
    <p:sldId id="603" r:id="rId10"/>
    <p:sldId id="652" r:id="rId11"/>
    <p:sldId id="608" r:id="rId12"/>
    <p:sldId id="614" r:id="rId13"/>
    <p:sldId id="609" r:id="rId14"/>
    <p:sldId id="610" r:id="rId15"/>
    <p:sldId id="612" r:id="rId16"/>
    <p:sldId id="646" r:id="rId17"/>
    <p:sldId id="615" r:id="rId18"/>
    <p:sldId id="619" r:id="rId19"/>
    <p:sldId id="616" r:id="rId20"/>
    <p:sldId id="617" r:id="rId21"/>
    <p:sldId id="618" r:id="rId22"/>
    <p:sldId id="620" r:id="rId23"/>
    <p:sldId id="621" r:id="rId24"/>
    <p:sldId id="645" r:id="rId25"/>
    <p:sldId id="625" r:id="rId26"/>
    <p:sldId id="622" r:id="rId27"/>
    <p:sldId id="623" r:id="rId28"/>
    <p:sldId id="606" r:id="rId29"/>
    <p:sldId id="607" r:id="rId30"/>
    <p:sldId id="624" r:id="rId31"/>
    <p:sldId id="644" r:id="rId32"/>
    <p:sldId id="647" r:id="rId33"/>
    <p:sldId id="649" r:id="rId34"/>
    <p:sldId id="648" r:id="rId35"/>
    <p:sldId id="626" r:id="rId36"/>
    <p:sldId id="629" r:id="rId37"/>
    <p:sldId id="628" r:id="rId38"/>
    <p:sldId id="635" r:id="rId39"/>
    <p:sldId id="630" r:id="rId40"/>
    <p:sldId id="633" r:id="rId41"/>
    <p:sldId id="634" r:id="rId42"/>
    <p:sldId id="631" r:id="rId43"/>
    <p:sldId id="632" r:id="rId44"/>
    <p:sldId id="636" r:id="rId45"/>
    <p:sldId id="637" r:id="rId46"/>
    <p:sldId id="639" r:id="rId47"/>
    <p:sldId id="640" r:id="rId48"/>
    <p:sldId id="638" r:id="rId49"/>
    <p:sldId id="641" r:id="rId50"/>
    <p:sldId id="651" r:id="rId51"/>
    <p:sldId id="642" r:id="rId5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2" autoAdjust="0"/>
    <p:restoredTop sz="80080" autoAdjust="0"/>
  </p:normalViewPr>
  <p:slideViewPr>
    <p:cSldViewPr>
      <p:cViewPr varScale="1">
        <p:scale>
          <a:sx n="79" d="100"/>
          <a:sy n="79" d="100"/>
        </p:scale>
        <p:origin x="846" y="96"/>
      </p:cViewPr>
      <p:guideLst>
        <p:guide orient="horz" pos="672"/>
        <p:guide pos="384"/>
        <p:guide pos="57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8.xml"/><Relationship Id="rId2" Type="http://schemas.openxmlformats.org/officeDocument/2006/relationships/slide" Target="slides/slide17.xml"/><Relationship Id="rId1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68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5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80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55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17DDC2-56D4-423B-A426-B41418C15EB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90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26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8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41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0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E2F93-44B5-430B-8CF5-E84D5DA7434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6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26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51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69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2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isteredthumbs.net/2010/11/dance-central-angry-review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ilinma3.web.illinois.edu/cs445/proj4/" TargetMode="External"/><Relationship Id="rId2" Type="http://schemas.openxmlformats.org/officeDocument/2006/relationships/hyperlink" Target="https://liwenwu2.web.illinois.edu/cs445/proj4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yang52.web.illinois.edu/cs445/proj4/" TargetMode="External"/><Relationship Id="rId4" Type="http://schemas.openxmlformats.org/officeDocument/2006/relationships/hyperlink" Target="https://anbangy2.web.illinois.edu/cs445/proj4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wmf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wo.ca/~yuri/Papers/pami01.pdf" TargetMode="External"/><Relationship Id="rId3" Type="http://schemas.openxmlformats.org/officeDocument/2006/relationships/notesSlide" Target="../notesSlides/notesSlide13.xml"/><Relationship Id="rId7" Type="http://schemas.openxmlformats.org/officeDocument/2006/relationships/hyperlink" Target="http://www.middlebury.edu/stereo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28JwgxbQx8w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epicture.org/?p=97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epicture.org/?p=97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po.int/patentscope/search/en/WO2007043036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video/default.aspx?id=191304" TargetMode="External"/><Relationship Id="rId2" Type="http://schemas.openxmlformats.org/officeDocument/2006/relationships/hyperlink" Target="http://www.youtube.com/watch?v=V7LthXRoES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GGMv9RnJI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qs.org/patents/app/20100118123" TargetMode="External"/><Relationship Id="rId2" Type="http://schemas.openxmlformats.org/officeDocument/2006/relationships/hyperlink" Target="http://www.futurepicture.org/?p=9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aqs.org/patents/app/20100007717" TargetMode="External"/><Relationship Id="rId4" Type="http://schemas.openxmlformats.org/officeDocument/2006/relationships/hyperlink" Target="http://www.faqs.org/patents/app/20100020078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amasutra.com/blogs/DanielLau/20131127/205820/The_Science_Behind_Kinects_or_Kinect_10_versus_20.php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video/default.aspx?id=144455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vq-1TiXi3g" TargetMode="External"/><Relationship Id="rId2" Type="http://schemas.openxmlformats.org/officeDocument/2006/relationships/hyperlink" Target="http://www.youtube.com/watch?v=8CTJL5lUjH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meo.com/user3445108/kiwibankinteractivewall" TargetMode="External"/><Relationship Id="rId5" Type="http://schemas.openxmlformats.org/officeDocument/2006/relationships/hyperlink" Target="http://www.youtube.com/watch?v=1jbvnk1T4vQ" TargetMode="External"/><Relationship Id="rId4" Type="http://schemas.openxmlformats.org/officeDocument/2006/relationships/hyperlink" Target="http://www.youtube.com/watch?v=4LW8wgmfpT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isteredthumbs.net/2010/11/dance-central-angry-review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Perceptual-Computing-Lab/openpose" TargetMode="External"/><Relationship Id="rId2" Type="http://schemas.openxmlformats.org/officeDocument/2006/relationships/hyperlink" Target="https://www.youtube.com/watch?v=pW6nZXeWlGM&amp;t=77s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0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11/13/19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80986" y="-30480"/>
            <a:ext cx="8709041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</a:rPr>
              <a:t>How the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Kinect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Works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881187" y="5354835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Computational Photography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Derek Hoiem, University of Illinois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0096" y="6596390"/>
            <a:ext cx="6131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Photo frame-grabbed from: </a:t>
            </a:r>
            <a:r>
              <a:rPr lang="en-US" sz="1100" dirty="0">
                <a:hlinkClick r:id="rId3"/>
              </a:rPr>
              <a:t>http://www.blisteredthumbs.net/2010/11/dance-central-angry-review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2387" y="4897636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T2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1821" b="8513"/>
          <a:stretch/>
        </p:blipFill>
        <p:spPr bwMode="auto">
          <a:xfrm>
            <a:off x="609600" y="1143000"/>
            <a:ext cx="7605712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Stereo from projected dots</a:t>
            </a:r>
          </a:p>
        </p:txBody>
      </p:sp>
      <p:pic>
        <p:nvPicPr>
          <p:cNvPr id="586754" name="Picture 2" descr="n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53" y="1440431"/>
            <a:ext cx="2029968" cy="15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366054" y="1135631"/>
            <a:ext cx="2401613" cy="876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IR Projector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66054" y="2524757"/>
            <a:ext cx="2401613" cy="876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IR Sensor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8106" y="3008365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Light Pattern</a:t>
            </a:r>
          </a:p>
        </p:txBody>
      </p:sp>
      <p:pic>
        <p:nvPicPr>
          <p:cNvPr id="11" name="Picture 5" descr="http://cache.gawkerassets.com/assets/images/9/2010/08/explore_kotaku_videos_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53" y="4367535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08683" y="631877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067" y="3628134"/>
            <a:ext cx="131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Stereo Algorithm</a:t>
            </a:r>
          </a:p>
        </p:txBody>
      </p:sp>
      <p:sp>
        <p:nvSpPr>
          <p:cNvPr id="15" name="Down Arrow 14"/>
          <p:cNvSpPr/>
          <p:nvPr/>
        </p:nvSpPr>
        <p:spPr>
          <a:xfrm rot="17820251">
            <a:off x="4030603" y="1368690"/>
            <a:ext cx="338788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3946386">
            <a:off x="3961129" y="2461341"/>
            <a:ext cx="369708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376359" y="3628133"/>
            <a:ext cx="381000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6200000">
            <a:off x="4706656" y="4656361"/>
            <a:ext cx="443985" cy="14203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270086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11929" y="4433073"/>
            <a:ext cx="194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Segmentation, </a:t>
            </a:r>
          </a:p>
          <a:p>
            <a:r>
              <a:rPr lang="en-US" dirty="0"/>
              <a:t>Part Prediction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9390" y="631063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Body Pose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78AB081-5723-442A-8445-F95293D4A6EB}"/>
              </a:ext>
            </a:extLst>
          </p:cNvPr>
          <p:cNvSpPr/>
          <p:nvPr/>
        </p:nvSpPr>
        <p:spPr>
          <a:xfrm>
            <a:off x="1518116" y="838201"/>
            <a:ext cx="4992413" cy="6038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33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Stereo from projected dots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Overview of depth from stereo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it works for a projector/sensor pair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Stereo algorithm used by </a:t>
            </a:r>
            <a:r>
              <a:rPr lang="en-US" dirty="0" err="1"/>
              <a:t>Primesense</a:t>
            </a:r>
            <a:r>
              <a:rPr lang="en-US" dirty="0"/>
              <a:t> (</a:t>
            </a:r>
            <a:r>
              <a:rPr lang="en-US" dirty="0" err="1"/>
              <a:t>Kinect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729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 Images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1897062" y="1103312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1</a:t>
            </a:r>
            <a:endParaRPr lang="en-GB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021262" y="1103312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2898775" y="3541712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54149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9412" y="1443037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9212" y="3952874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2898775" y="6528887"/>
            <a:ext cx="5715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Some of following slides adapted from Steve Seitz and Lana Lazebnik</a:t>
            </a:r>
          </a:p>
        </p:txBody>
      </p:sp>
    </p:spTree>
    <p:extLst>
      <p:ext uri="{BB962C8B-B14F-4D97-AF65-F5344CB8AC3E}">
        <p14:creationId xmlns:p14="http://schemas.microsoft.com/office/powerpoint/2010/main" val="156603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 Images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609600" y="990600"/>
            <a:ext cx="8280158" cy="5135563"/>
          </a:xfrm>
        </p:spPr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724400" y="2638389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O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O’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82027" y="2316163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5656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32688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990600" y="4961884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990601" y="5677726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3079750" y="24376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280150" y="2361438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470650" y="2437638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3105150" y="2342388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511550" y="21328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4165600" y="16883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470650" y="24312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419850" y="27868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362700" y="30789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and the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862262" y="2316988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862262" y="2240788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215062" y="2367788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215062" y="231698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196262" y="1554988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1033462" y="1567688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6100762" y="2697988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4049712" y="1402588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395662" y="1859788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929063" y="1380363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6138862" y="269798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319463" y="1783588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6062662" y="3078988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787900" y="12565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614862" y="945388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538662" y="945388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289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Case: Parallel images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4920" y="1100136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/>
              <a:t>Focal lengths are the same</a:t>
            </a:r>
          </a:p>
          <a:p>
            <a:pPr>
              <a:buFontTx/>
              <a:buChar char="•"/>
            </a:pPr>
            <a:r>
              <a:rPr lang="en-US" sz="2000"/>
              <a:t>Then, epipolar lines fall along the horizontal scan lines of the images</a:t>
            </a:r>
          </a:p>
          <a:p>
            <a:pPr>
              <a:buFontTx/>
              <a:buChar char="•"/>
            </a:pPr>
            <a:endParaRPr lang="en-US" sz="2000"/>
          </a:p>
        </p:txBody>
      </p:sp>
      <p:grpSp>
        <p:nvGrpSpPr>
          <p:cNvPr id="41988" name="Group 29"/>
          <p:cNvGrpSpPr>
            <a:grpSpLocks/>
          </p:cNvGrpSpPr>
          <p:nvPr/>
        </p:nvGrpSpPr>
        <p:grpSpPr bwMode="auto">
          <a:xfrm>
            <a:off x="579120" y="1143000"/>
            <a:ext cx="4495800" cy="5519737"/>
            <a:chOff x="336" y="603"/>
            <a:chExt cx="2832" cy="3477"/>
          </a:xfrm>
        </p:grpSpPr>
        <p:sp>
          <p:nvSpPr>
            <p:cNvPr id="41989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0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4931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643147" y="387405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6086309" y="387405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3100222" y="3231578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543384" y="3231578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781781" y="1263998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733633" y="1304153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819483" y="1304153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695930" y="3231579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446502" y="3363187"/>
            <a:ext cx="26321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967394" y="3179950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763947" y="3179950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6133479" y="3257219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643146" y="3139796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812363" y="2774487"/>
            <a:ext cx="388248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267200" y="3948244"/>
            <a:ext cx="1266693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991183" y="1304153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7088470" y="2261801"/>
            <a:ext cx="325730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3243493" y="3952122"/>
            <a:ext cx="916186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724358" y="3952122"/>
            <a:ext cx="916186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367046" y="795528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786419" y="3914208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6131552" y="3433216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937387"/>
              </p:ext>
            </p:extLst>
          </p:nvPr>
        </p:nvGraphicFramePr>
        <p:xfrm>
          <a:off x="3222458" y="4834128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84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458" y="4834128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729048" y="5900927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 flipH="1">
            <a:off x="5842355" y="3139696"/>
            <a:ext cx="383454" cy="619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687649" y="2722624"/>
            <a:ext cx="325730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955414"/>
              </p:ext>
            </p:extLst>
          </p:nvPr>
        </p:nvGraphicFramePr>
        <p:xfrm>
          <a:off x="1125371" y="2121091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85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371" y="2121091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6856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0668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6096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876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781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1828800" y="4114800"/>
            <a:ext cx="8686800" cy="2438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Triangulate the matches to get depth information</a:t>
            </a:r>
            <a:br>
              <a:rPr lang="en-US" dirty="0"/>
            </a:br>
            <a:endParaRPr lang="en-US" dirty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324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239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258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0668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8768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576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5626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096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For each pixel x in the first image</a:t>
            </a:r>
          </a:p>
          <a:p>
            <a:pPr lvl="1">
              <a:defRPr/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</a:t>
            </a:r>
            <a:r>
              <a:rPr lang="en-US" dirty="0" err="1"/>
              <a:t>scanline</a:t>
            </a:r>
            <a:r>
              <a:rPr lang="en-US" dirty="0"/>
              <a:t> in the right image</a:t>
            </a:r>
          </a:p>
          <a:p>
            <a:pPr lvl="1">
              <a:defRPr/>
            </a:pPr>
            <a:r>
              <a:rPr lang="en-US" dirty="0"/>
              <a:t>Examine all pixels on the </a:t>
            </a:r>
            <a:r>
              <a:rPr lang="en-US" dirty="0" err="1"/>
              <a:t>scanline</a:t>
            </a:r>
            <a:r>
              <a:rPr lang="en-US" dirty="0"/>
              <a:t> and pick the best match x’</a:t>
            </a:r>
          </a:p>
          <a:p>
            <a:pPr lvl="1">
              <a:defRPr/>
            </a:pPr>
            <a:r>
              <a:rPr lang="en-US" dirty="0"/>
              <a:t>Compute disparity x-x’ and set depth(x) = </a:t>
            </a:r>
            <a:r>
              <a:rPr lang="en-US" dirty="0" err="1"/>
              <a:t>fB</a:t>
            </a:r>
            <a:r>
              <a:rPr lang="en-US" dirty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1054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0198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43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629276" y="3749486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632451" y="3611372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267201" y="3471672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559676" y="3852672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103123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538" y="1103123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363664" y="1998472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2941639" y="1939735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5945188" y="1939735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849564" y="804672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146800" y="804672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354763" y="1103122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19114" y="1795272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09600" y="-33528"/>
            <a:ext cx="8382000" cy="838200"/>
          </a:xfrm>
        </p:spPr>
        <p:txBody>
          <a:bodyPr>
            <a:normAutofit/>
          </a:bodyPr>
          <a:lstStyle/>
          <a:p>
            <a:r>
              <a:rPr lang="en-US" dirty="0"/>
              <a:t>Correspondence search</a:t>
            </a: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09600" y="4462272"/>
            <a:ext cx="7772400" cy="19812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Matching cost: SSD or normalized correlation</a:t>
            </a:r>
          </a:p>
        </p:txBody>
      </p:sp>
    </p:spTree>
    <p:extLst>
      <p:ext uri="{BB962C8B-B14F-4D97-AF65-F5344CB8AC3E}">
        <p14:creationId xmlns:p14="http://schemas.microsoft.com/office/powerpoint/2010/main" val="403552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ED63-7288-4EF2-AB4D-CB676995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Incomplete list of excellent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1B5F2-C441-4A99-9432-77B62E32E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Rendered image looks really good:</a:t>
            </a:r>
            <a:br>
              <a:rPr lang="en-US" dirty="0"/>
            </a:br>
            <a:r>
              <a:rPr lang="en-US" dirty="0">
                <a:hlinkClick r:id="rId2"/>
              </a:rPr>
              <a:t>https://liwenwu2.web.illinois.edu/cs445/proj4/</a:t>
            </a:r>
            <a:endParaRPr lang="en-US" dirty="0"/>
          </a:p>
          <a:p>
            <a:r>
              <a:rPr lang="en-US" dirty="0"/>
              <a:t>Contains GIF rendering:</a:t>
            </a:r>
            <a:br>
              <a:rPr lang="en-US" dirty="0"/>
            </a:br>
            <a:r>
              <a:rPr lang="en-US" dirty="0">
                <a:hlinkClick r:id="rId3"/>
              </a:rPr>
              <a:t>https://yilinma3.web.illinois.edu/cs445/proj4/</a:t>
            </a:r>
            <a:endParaRPr lang="en-US" dirty="0"/>
          </a:p>
          <a:p>
            <a:r>
              <a:rPr lang="en-US" dirty="0"/>
              <a:t>Quality shadow rendering:</a:t>
            </a:r>
            <a:br>
              <a:rPr lang="en-US" dirty="0"/>
            </a:br>
            <a:r>
              <a:rPr lang="en-US" dirty="0">
                <a:hlinkClick r:id="rId4"/>
              </a:rPr>
              <a:t>https://anbangy2.web.illinois.edu/cs445/proj4/</a:t>
            </a:r>
            <a:endParaRPr lang="en-US" dirty="0"/>
          </a:p>
          <a:p>
            <a:r>
              <a:rPr lang="en-US" dirty="0" err="1"/>
              <a:t>Pokemon</a:t>
            </a:r>
            <a:r>
              <a:rPr lang="en-US" dirty="0"/>
              <a:t> meshes:</a:t>
            </a:r>
            <a:br>
              <a:rPr lang="en-US" dirty="0"/>
            </a:br>
            <a:r>
              <a:rPr lang="en-US" dirty="0">
                <a:hlinkClick r:id="rId5"/>
              </a:rPr>
              <a:t>https://wyang52.web.illinois.edu/cs445/proj4/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88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0860" y="1100074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8585" y="1100074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366711" y="1995423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2944686" y="1936686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852611" y="813815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149847" y="813815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22161" y="1792223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09600" y="-24321"/>
            <a:ext cx="8382000" cy="838200"/>
          </a:xfrm>
        </p:spPr>
        <p:txBody>
          <a:bodyPr>
            <a:normAutofit/>
          </a:bodyPr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3335" y="3621024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054597" y="6149911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381623" y="1100073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55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383" y="1100201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6108" y="1100201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364234" y="199555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942209" y="193681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850134" y="80175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147370" y="80175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19684" y="179235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760020" y="615003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984" y="3617976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379146" y="110020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2696994F-639E-495C-8036-2F32E3F2E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24321"/>
            <a:ext cx="8382000" cy="838200"/>
          </a:xfrm>
        </p:spPr>
        <p:txBody>
          <a:bodyPr>
            <a:normAutofit/>
          </a:bodyPr>
          <a:lstStyle/>
          <a:p>
            <a:r>
              <a:rPr lang="en-US" dirty="0"/>
              <a:t>Correspondence search</a:t>
            </a:r>
          </a:p>
        </p:txBody>
      </p:sp>
    </p:spTree>
    <p:extLst>
      <p:ext uri="{BB962C8B-B14F-4D97-AF65-F5344CB8AC3E}">
        <p14:creationId xmlns:p14="http://schemas.microsoft.com/office/powerpoint/2010/main" val="550866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851197"/>
              </p:ext>
            </p:extLst>
          </p:nvPr>
        </p:nvGraphicFramePr>
        <p:xfrm>
          <a:off x="5257800" y="4429824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49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29824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224983" y="4050268"/>
            <a:ext cx="2710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343364"/>
              </p:ext>
            </p:extLst>
          </p:nvPr>
        </p:nvGraphicFramePr>
        <p:xfrm>
          <a:off x="914400" y="4429824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50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29824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172030" y="4038600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373886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423337" y="1078468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718986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Add constraints and solve with graph cuts</a:t>
            </a: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413197"/>
              </p:ext>
            </p:extLst>
          </p:nvPr>
        </p:nvGraphicFramePr>
        <p:xfrm>
          <a:off x="4495800" y="2218944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25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218944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4174" y="5376816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Graph cuts</a:t>
            </a:r>
            <a:endParaRPr lang="en-US" sz="1400" dirty="0">
              <a:sym typeface="Symbol" pitchFamily="18" charset="2"/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6087891" y="5375229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pic>
        <p:nvPicPr>
          <p:cNvPr id="1741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07974" y="2218944"/>
            <a:ext cx="4114800" cy="3194050"/>
          </a:xfrm>
          <a:noFill/>
        </p:spPr>
      </p:pic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50837" y="6417883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7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231774" y="5681617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8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32162"/>
              </p:ext>
            </p:extLst>
          </p:nvPr>
        </p:nvGraphicFramePr>
        <p:xfrm>
          <a:off x="2670174" y="1075944"/>
          <a:ext cx="178843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926" name="Image" r:id="rId9" imgW="4422167" imgH="3202259" progId="">
                  <p:embed/>
                </p:oleObj>
              </mc:Choice>
              <mc:Fallback>
                <p:oleObj name="Image" r:id="rId9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4" y="1075944"/>
                        <a:ext cx="1788432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79574" y="138074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378578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1111315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1103376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914399" y="3313176"/>
            <a:ext cx="2287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5029199" y="3235389"/>
            <a:ext cx="2390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839913" y="6284976"/>
            <a:ext cx="41857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99" y="3922777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4249" y="3922777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3922776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0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 Projections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200" y="2828835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linkClick r:id="rId2"/>
              </a:rPr>
              <a:t>http://www.youtube.com/watch?v=28JwgxbQx8w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7136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Projector-Sensor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4608"/>
            <a:ext cx="7772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Only one image:  How is it possible to get depth?</a:t>
            </a:r>
          </a:p>
          <a:p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 rot="10800000">
            <a:off x="2362156" y="5018433"/>
            <a:ext cx="914400" cy="7239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 flipV="1">
            <a:off x="2819356" y="2350007"/>
            <a:ext cx="1265020" cy="2668426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rapezoid 9"/>
          <p:cNvSpPr/>
          <p:nvPr/>
        </p:nvSpPr>
        <p:spPr>
          <a:xfrm rot="10800000">
            <a:off x="4422705" y="5018433"/>
            <a:ext cx="914400" cy="7239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50273" y="585520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2977" y="5855208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Sensor</a:t>
            </a:r>
          </a:p>
        </p:txBody>
      </p:sp>
      <p:cxnSp>
        <p:nvCxnSpPr>
          <p:cNvPr id="13" name="Straight Connector 12"/>
          <p:cNvCxnSpPr>
            <a:endCxn id="10" idx="2"/>
          </p:cNvCxnSpPr>
          <p:nvPr/>
        </p:nvCxnSpPr>
        <p:spPr>
          <a:xfrm>
            <a:off x="3736905" y="3191255"/>
            <a:ext cx="1143001" cy="1827178"/>
          </a:xfrm>
          <a:prstGeom prst="line">
            <a:avLst/>
          </a:prstGeom>
          <a:ln w="2857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50274" y="3191255"/>
            <a:ext cx="361050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95207" y="2775757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Scene Surface</a:t>
            </a:r>
          </a:p>
        </p:txBody>
      </p:sp>
    </p:spTree>
    <p:extLst>
      <p:ext uri="{BB962C8B-B14F-4D97-AF65-F5344CB8AC3E}">
        <p14:creationId xmlns:p14="http://schemas.microsoft.com/office/powerpoint/2010/main" val="2027011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stereo algorithms apply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6593" y="5346700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534670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679075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Example: Book vs. No Book</a:t>
            </a:r>
          </a:p>
        </p:txBody>
      </p:sp>
      <p:pic>
        <p:nvPicPr>
          <p:cNvPr id="588804" name="Picture 4" descr="http://www.futurepicture.org/Kinect_Hacking/Kinect_Pattern/Kinect_Book_2_IMG_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120"/>
            <a:ext cx="9181278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827" y="-45720"/>
            <a:ext cx="3581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http://www.futurepicture.org/?p=97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01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2" descr="http://www.futurepicture.org/Kinect_Hacking/Kinect_Pattern/Kinect_Book_1_IMG_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120"/>
            <a:ext cx="9181277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Example: Book vs. No 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A35E6-4FAF-499A-AFEB-11603333C0C2}"/>
              </a:ext>
            </a:extLst>
          </p:cNvPr>
          <p:cNvSpPr txBox="1"/>
          <p:nvPr/>
        </p:nvSpPr>
        <p:spPr>
          <a:xfrm>
            <a:off x="5562827" y="-45720"/>
            <a:ext cx="3581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http://www.futurepicture.org/?p=97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101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7B2B0-5536-4A46-8526-640E4926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3AA78-48BB-474B-8F47-4B3B139E2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inal result">
            <a:extLst>
              <a:ext uri="{FF2B5EF4-FFF2-40B4-BE49-F238E27FC236}">
                <a16:creationId xmlns:a16="http://schemas.microsoft.com/office/drawing/2014/main" id="{B4E0868A-9EDA-4382-884F-CF7148EC0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411"/>
            <a:ext cx="5485852" cy="411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E9FD2-227D-474E-8DF2-F2122FEDDD84}"/>
              </a:ext>
            </a:extLst>
          </p:cNvPr>
          <p:cNvSpPr txBox="1"/>
          <p:nvPr/>
        </p:nvSpPr>
        <p:spPr>
          <a:xfrm>
            <a:off x="2057400" y="4876800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Liwen</a:t>
            </a:r>
            <a:r>
              <a:rPr lang="en-US" dirty="0"/>
              <a:t> Wu</a:t>
            </a:r>
          </a:p>
        </p:txBody>
      </p:sp>
      <p:pic>
        <p:nvPicPr>
          <p:cNvPr id="595970" name="Picture 2">
            <a:extLst>
              <a:ext uri="{FF2B5EF4-FFF2-40B4-BE49-F238E27FC236}">
                <a16:creationId xmlns:a16="http://schemas.microsoft.com/office/drawing/2014/main" id="{27F35C5E-0BFD-41D5-96EC-655FD6A2BA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9085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F1A937-D238-49AE-AE15-EA127DF05E11}"/>
              </a:ext>
            </a:extLst>
          </p:cNvPr>
          <p:cNvSpPr/>
          <p:nvPr/>
        </p:nvSpPr>
        <p:spPr>
          <a:xfrm>
            <a:off x="6146612" y="4324555"/>
            <a:ext cx="275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/>
              </a:rPr>
              <a:t>Yilin Ma  </a:t>
            </a:r>
            <a:r>
              <a:rPr lang="en-US" b="1" dirty="0" err="1">
                <a:solidFill>
                  <a:srgbClr val="000000"/>
                </a:solidFill>
                <a:latin typeface="Helvetica Neue"/>
              </a:rPr>
              <a:t>Kexiang</a:t>
            </a:r>
            <a:r>
              <a:rPr lang="en-US" b="1" dirty="0">
                <a:solidFill>
                  <a:srgbClr val="000000"/>
                </a:solidFill>
                <a:latin typeface="Helvetica Neue"/>
              </a:rPr>
              <a:t> Wang</a:t>
            </a:r>
            <a:endParaRPr lang="en-US" b="1" i="0" dirty="0">
              <a:solidFill>
                <a:srgbClr val="00000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81931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Region-growing Random Dot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7958"/>
            <a:ext cx="8534400" cy="5135563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Detect dots (“speckles”) and label them unknown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Randomly select a region anchor, a dot with unknown depth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Windowed search via normalized cross correlation along </a:t>
            </a:r>
            <a:r>
              <a:rPr lang="en-US" dirty="0" err="1"/>
              <a:t>scanline</a:t>
            </a:r>
            <a:endParaRPr lang="en-US" dirty="0"/>
          </a:p>
          <a:p>
            <a:pPr marL="1314450" lvl="2" indent="-514350">
              <a:buFont typeface="Calibri" pitchFamily="34" charset="0"/>
              <a:buChar char="–"/>
            </a:pPr>
            <a:r>
              <a:rPr lang="en-US" dirty="0"/>
              <a:t>Check that best match score is greater than threshold; if not, mark as “invalid” and go to 2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Region growing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/>
              <a:t>Neighboring pixels are added to a queue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/>
              <a:t>For each pixel in queue, initialize by anchor’s shift; then search small local neighborhood; if matched, add neighbors to queue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dirty="0"/>
              <a:t>Stop when no pixels are left in the queue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until all dots have known depth or are marked “invalid”</a:t>
            </a:r>
          </a:p>
          <a:p>
            <a:pPr marL="800100" lvl="2" indent="0">
              <a:buNone/>
            </a:pPr>
            <a:endParaRPr lang="en-US" dirty="0"/>
          </a:p>
          <a:p>
            <a:pPr marL="914400" lvl="1" indent="-514350"/>
            <a:endParaRPr lang="en-US" dirty="0"/>
          </a:p>
          <a:p>
            <a:pPr marL="914400" lvl="1" indent="-514350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6384511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http://www.wipo.int/patentscope/search/en/WO2007043036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Projected IR vs. Natural Light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84" y="1066800"/>
            <a:ext cx="8229600" cy="5715000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What are the advantages of IR?</a:t>
            </a:r>
          </a:p>
          <a:p>
            <a:pPr lvl="1"/>
            <a:r>
              <a:rPr lang="en-US" dirty="0"/>
              <a:t>Works in low light conditions</a:t>
            </a:r>
          </a:p>
          <a:p>
            <a:pPr lvl="1"/>
            <a:r>
              <a:rPr lang="en-US" dirty="0"/>
              <a:t>Does not rely on having textured objects</a:t>
            </a:r>
          </a:p>
          <a:p>
            <a:pPr lvl="1"/>
            <a:r>
              <a:rPr lang="en-US" dirty="0"/>
              <a:t>Not confused by repeated scene textures</a:t>
            </a:r>
          </a:p>
          <a:p>
            <a:pPr lvl="1"/>
            <a:r>
              <a:rPr lang="en-US" dirty="0"/>
              <a:t>Can tailor algorithm to produced pattern</a:t>
            </a:r>
          </a:p>
          <a:p>
            <a:endParaRPr lang="en-US" dirty="0"/>
          </a:p>
          <a:p>
            <a:r>
              <a:rPr lang="en-US" dirty="0"/>
              <a:t>What are advantages of natural light?</a:t>
            </a:r>
          </a:p>
          <a:p>
            <a:pPr lvl="1"/>
            <a:r>
              <a:rPr lang="en-US" dirty="0"/>
              <a:t>Works outside, anywhere with sufficient light</a:t>
            </a:r>
          </a:p>
          <a:p>
            <a:pPr lvl="1"/>
            <a:r>
              <a:rPr lang="en-US" dirty="0"/>
              <a:t>Uses less energy</a:t>
            </a:r>
          </a:p>
          <a:p>
            <a:pPr lvl="1"/>
            <a:r>
              <a:rPr lang="en-US" dirty="0"/>
              <a:t>Resolution limited only by sensors, not projector</a:t>
            </a:r>
          </a:p>
          <a:p>
            <a:pPr lvl="1"/>
            <a:endParaRPr lang="en-US" dirty="0"/>
          </a:p>
          <a:p>
            <a:r>
              <a:rPr lang="en-US" dirty="0"/>
              <a:t>Difficulties with both</a:t>
            </a:r>
          </a:p>
          <a:p>
            <a:pPr lvl="1"/>
            <a:r>
              <a:rPr lang="en-US" dirty="0"/>
              <a:t>Very dark surfaces may not reflect enough light</a:t>
            </a:r>
          </a:p>
          <a:p>
            <a:pPr lvl="1"/>
            <a:r>
              <a:rPr lang="en-US" dirty="0"/>
              <a:t>Specular reflection in mirrors or metal causes trouble</a:t>
            </a:r>
          </a:p>
        </p:txBody>
      </p:sp>
    </p:spTree>
    <p:extLst>
      <p:ext uri="{BB962C8B-B14F-4D97-AF65-F5344CB8AC3E}">
        <p14:creationId xmlns:p14="http://schemas.microsoft.com/office/powerpoint/2010/main" val="380799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Kinect (part 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/>
              <a:t>3D Scanner: </a:t>
            </a:r>
            <a:r>
              <a:rPr lang="en-US" sz="2000" dirty="0">
                <a:hlinkClick r:id="rId2"/>
              </a:rPr>
              <a:t>http://www.youtube.com/watch?v=V7LthXRoESw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IllumiRoom</a:t>
            </a:r>
            <a:r>
              <a:rPr lang="en-US" sz="2000" dirty="0"/>
              <a:t>: </a:t>
            </a:r>
            <a:r>
              <a:rPr lang="en-US" sz="2000" dirty="0">
                <a:hlinkClick r:id="rId3"/>
              </a:rPr>
              <a:t>http://research.microsoft.com/apps/video/default.aspx?id=191304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</a:t>
            </a:r>
            <a:r>
              <a:rPr lang="en-US" sz="2000" dirty="0">
                <a:hlinkClick r:id="rId4"/>
              </a:rPr>
              <a:t>https://www.youtube.com/watch?v=nGGMv9RnJIA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7967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Warning: lots of wrong info on web</a:t>
            </a:r>
          </a:p>
          <a:p>
            <a:endParaRPr lang="en-US" dirty="0"/>
          </a:p>
          <a:p>
            <a:r>
              <a:rPr lang="en-US" dirty="0"/>
              <a:t>Great site by Daniel </a:t>
            </a:r>
            <a:r>
              <a:rPr lang="en-US" dirty="0" err="1"/>
              <a:t>Reetz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http://www.futurepicture.org/?p=97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Kinect</a:t>
            </a:r>
            <a:r>
              <a:rPr lang="en-US" dirty="0"/>
              <a:t> patents: </a:t>
            </a:r>
            <a:r>
              <a:rPr lang="en-US" dirty="0">
                <a:hlinkClick r:id="rId3"/>
              </a:rPr>
              <a:t>http://www.faqs.org/patents/app/20100118123</a:t>
            </a:r>
            <a:br>
              <a:rPr lang="en-US" dirty="0"/>
            </a:br>
            <a:r>
              <a:rPr lang="en-US" dirty="0">
                <a:hlinkClick r:id="rId4"/>
              </a:rPr>
              <a:t>http://www.faqs.org/patents/app/20100020078</a:t>
            </a:r>
            <a:br>
              <a:rPr lang="en-US" dirty="0"/>
            </a:br>
            <a:r>
              <a:rPr lang="en-US" dirty="0">
                <a:hlinkClick r:id="rId5"/>
              </a:rPr>
              <a:t>http://www.faqs.org/patents/app/20100007717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86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Kinect v2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24" y="1295400"/>
            <a:ext cx="3386328" cy="5135563"/>
          </a:xfrm>
        </p:spPr>
        <p:txBody>
          <a:bodyPr>
            <a:normAutofit/>
          </a:bodyPr>
          <a:lstStyle/>
          <a:p>
            <a:r>
              <a:rPr lang="en-US" sz="2400" dirty="0"/>
              <a:t>Time of flight sensor</a:t>
            </a:r>
          </a:p>
          <a:p>
            <a:pPr lvl="1"/>
            <a:r>
              <a:rPr lang="en-US" sz="2000" dirty="0"/>
              <a:t>Turn on and off two co-located pixels in alternation very quickly (e.g., 10 GHz)</a:t>
            </a:r>
          </a:p>
          <a:p>
            <a:pPr lvl="1"/>
            <a:r>
              <a:rPr lang="en-US" sz="2000" dirty="0"/>
              <a:t>Pulse laser just as quickly</a:t>
            </a:r>
          </a:p>
          <a:p>
            <a:pPr lvl="1"/>
            <a:r>
              <a:rPr lang="en-US" sz="2000" dirty="0"/>
              <a:t>Ratio of light achieved by the two pixels tells travel time (i.e., distance) of laser </a:t>
            </a:r>
          </a:p>
          <a:p>
            <a:pPr lvl="1"/>
            <a:r>
              <a:rPr lang="en-US" sz="2000" dirty="0"/>
              <a:t>By modifying the pulse frequency, you get a low-res and high-res estimate of travel time</a:t>
            </a:r>
          </a:p>
          <a:p>
            <a:pPr lvl="1"/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28472" y="62116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http://www.gamasutra.com/blogs/DanielLau/20131127/205820/The_Science_Behind_Kinects_or_Kinect_10_versus_20.php</a:t>
            </a:r>
            <a:endParaRPr lang="en-US" dirty="0"/>
          </a:p>
        </p:txBody>
      </p:sp>
      <p:pic>
        <p:nvPicPr>
          <p:cNvPr id="594946" name="Picture 2" descr="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81846"/>
            <a:ext cx="5267325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09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Pose from depth</a:t>
            </a:r>
          </a:p>
        </p:txBody>
      </p:sp>
      <p:pic>
        <p:nvPicPr>
          <p:cNvPr id="586754" name="Picture 2" descr="n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372362"/>
            <a:ext cx="2029968" cy="15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371600" y="1067562"/>
            <a:ext cx="2401613" cy="876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IR Projector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71600" y="2456688"/>
            <a:ext cx="2401613" cy="876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IR Sensor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3652" y="2940296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Light Pattern</a:t>
            </a:r>
          </a:p>
        </p:txBody>
      </p:sp>
      <p:pic>
        <p:nvPicPr>
          <p:cNvPr id="11" name="Picture 5" descr="http://cache.gawkerassets.com/assets/images/9/2010/08/explore_kotaku_videos_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4299466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14229" y="625071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7613" y="3560065"/>
            <a:ext cx="131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Stereo Algorithm</a:t>
            </a:r>
          </a:p>
        </p:txBody>
      </p:sp>
      <p:sp>
        <p:nvSpPr>
          <p:cNvPr id="15" name="Down Arrow 14"/>
          <p:cNvSpPr/>
          <p:nvPr/>
        </p:nvSpPr>
        <p:spPr>
          <a:xfrm rot="17820251">
            <a:off x="4036149" y="1300621"/>
            <a:ext cx="338788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3946386">
            <a:off x="3966675" y="2393272"/>
            <a:ext cx="369708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381905" y="3560064"/>
            <a:ext cx="381000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6200000">
            <a:off x="4712202" y="4588292"/>
            <a:ext cx="443985" cy="14203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46" y="4122931"/>
            <a:ext cx="270086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17475" y="4365004"/>
            <a:ext cx="194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Segmentation, </a:t>
            </a:r>
          </a:p>
          <a:p>
            <a:r>
              <a:rPr lang="en-US" dirty="0"/>
              <a:t>Part Prediction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4936" y="624256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Body Pose</a:t>
            </a:r>
          </a:p>
        </p:txBody>
      </p:sp>
      <p:sp>
        <p:nvSpPr>
          <p:cNvPr id="3" name="Oval 2"/>
          <p:cNvSpPr/>
          <p:nvPr/>
        </p:nvSpPr>
        <p:spPr>
          <a:xfrm>
            <a:off x="3962400" y="3560064"/>
            <a:ext cx="4992413" cy="32979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2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estimate pose from depth image</a:t>
            </a:r>
          </a:p>
        </p:txBody>
      </p:sp>
      <p:pic>
        <p:nvPicPr>
          <p:cNvPr id="598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40" y="1047570"/>
            <a:ext cx="6233160" cy="428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" y="5657671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Real-Time Human Pose Recognition in Parts from a Single Depth Image</a:t>
            </a:r>
          </a:p>
          <a:p>
            <a:r>
              <a:rPr lang="en-US" dirty="0"/>
              <a:t>Jamie Shotton, Andrew Fitzgibbon, Mat Cook, Toby Sharp, Mark </a:t>
            </a:r>
            <a:r>
              <a:rPr lang="en-US" dirty="0" err="1"/>
              <a:t>Finocchio</a:t>
            </a:r>
            <a:r>
              <a:rPr lang="en-US" dirty="0"/>
              <a:t>, Richard Moore, Alex </a:t>
            </a:r>
            <a:r>
              <a:rPr lang="en-US" dirty="0" err="1"/>
              <a:t>Kipman</a:t>
            </a:r>
            <a:r>
              <a:rPr lang="en-US" dirty="0"/>
              <a:t>, and Andrew Blake</a:t>
            </a:r>
            <a:br>
              <a:rPr lang="en-US" dirty="0"/>
            </a:br>
            <a:r>
              <a:rPr lang="en-US" dirty="0"/>
              <a:t>CVPR 2011</a:t>
            </a:r>
          </a:p>
        </p:txBody>
      </p:sp>
    </p:spTree>
    <p:extLst>
      <p:ext uri="{BB962C8B-B14F-4D97-AF65-F5344CB8AC3E}">
        <p14:creationId xmlns:p14="http://schemas.microsoft.com/office/powerpoint/2010/main" val="1034992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estimate pose from depth image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06552" y="2209800"/>
            <a:ext cx="8534400" cy="2676563"/>
            <a:chOff x="304800" y="1219200"/>
            <a:chExt cx="9142082" cy="2867145"/>
          </a:xfrm>
        </p:grpSpPr>
        <p:pic>
          <p:nvPicPr>
            <p:cNvPr id="594946" name="Picture 2" descr="http://research.microsoft.com/en-us/projects/vrkinect/rgb_view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376" y="1227321"/>
              <a:ext cx="2189594" cy="285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4948" name="Picture 4" descr="http://research.microsoft.com/en-us/projects/vrkinect/harlequin_vie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712" y="1227321"/>
              <a:ext cx="2189594" cy="285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4950" name="Picture 6" descr="http://research.microsoft.com/en-us/projects/vrkinect/standard_vie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219200"/>
              <a:ext cx="2209800" cy="2867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4952" name="Picture 8" descr="http://research.microsoft.com/en-us/projects/vrkinect/position_view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88" y="1219200"/>
              <a:ext cx="2189594" cy="285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217150" y="488636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5953" y="488856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2353" y="485630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Label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4329" y="484673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Positions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9549" y="5791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http://research.microsoft.com/apps/video/default.aspx?id=144455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22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408" y="1066800"/>
            <a:ext cx="82296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Lots of variation in bodies, orientation, poses</a:t>
            </a:r>
          </a:p>
          <a:p>
            <a:r>
              <a:rPr lang="en-US" dirty="0"/>
              <a:t>Needs to be very fast (their algorithm runs at 200 FPS on the Xbox 360 GPU)</a:t>
            </a:r>
          </a:p>
        </p:txBody>
      </p:sp>
      <p:pic>
        <p:nvPicPr>
          <p:cNvPr id="603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96" y="4486275"/>
            <a:ext cx="35528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9"/>
          <a:stretch/>
        </p:blipFill>
        <p:spPr bwMode="auto">
          <a:xfrm>
            <a:off x="2731008" y="2466975"/>
            <a:ext cx="40386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394" y="322052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Pose 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6129" y="5487470"/>
            <a:ext cx="160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 of one part</a:t>
            </a:r>
          </a:p>
        </p:txBody>
      </p:sp>
    </p:spTree>
    <p:extLst>
      <p:ext uri="{BB962C8B-B14F-4D97-AF65-F5344CB8AC3E}">
        <p14:creationId xmlns:p14="http://schemas.microsoft.com/office/powerpoint/2010/main" val="3028467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Extract body pixels by </a:t>
            </a:r>
            <a:r>
              <a:rPr lang="en-US" dirty="0" err="1"/>
              <a:t>thresholding</a:t>
            </a:r>
            <a:r>
              <a:rPr lang="en-US" dirty="0"/>
              <a:t> depth</a:t>
            </a:r>
          </a:p>
        </p:txBody>
      </p:sp>
      <p:pic>
        <p:nvPicPr>
          <p:cNvPr id="4" name="Picture 2" descr="http://research.microsoft.com/en-us/projects/vrkinect/rgb_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02" y="1499616"/>
            <a:ext cx="3407758" cy="44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research.microsoft.com/en-us/projects/vrkinect/harlequin_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389084" cy="44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2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968F1-1B0E-4F62-A68E-345F42B5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4D74D-B41D-4FFC-BEC7-644C285C3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96994" name="Picture 2">
            <a:extLst>
              <a:ext uri="{FF2B5EF4-FFF2-40B4-BE49-F238E27FC236}">
                <a16:creationId xmlns:a16="http://schemas.microsoft.com/office/drawing/2014/main" id="{FC5D4A18-36D4-4625-9463-9A07C55E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82040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4FB05B-3900-45F8-AFF1-0C1AD7C76B75}"/>
              </a:ext>
            </a:extLst>
          </p:cNvPr>
          <p:cNvSpPr txBox="1"/>
          <p:nvPr/>
        </p:nvSpPr>
        <p:spPr>
          <a:xfrm>
            <a:off x="2473861" y="5349319"/>
            <a:ext cx="130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Anbang</a:t>
            </a:r>
            <a:r>
              <a:rPr lang="en-US" dirty="0"/>
              <a:t> Ye</a:t>
            </a:r>
          </a:p>
        </p:txBody>
      </p:sp>
      <p:pic>
        <p:nvPicPr>
          <p:cNvPr id="596996" name="Picture 4">
            <a:extLst>
              <a:ext uri="{FF2B5EF4-FFF2-40B4-BE49-F238E27FC236}">
                <a16:creationId xmlns:a16="http://schemas.microsoft.com/office/drawing/2014/main" id="{A2F965DA-CF1F-457E-A869-DFD830D7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15" y="1077809"/>
            <a:ext cx="551938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B61632-2456-4B49-A30A-F327B374DDD3}"/>
              </a:ext>
            </a:extLst>
          </p:cNvPr>
          <p:cNvSpPr/>
          <p:nvPr/>
        </p:nvSpPr>
        <p:spPr>
          <a:xfrm>
            <a:off x="8417464" y="5533985"/>
            <a:ext cx="174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Wanxian</a:t>
            </a:r>
            <a:r>
              <a:rPr lang="en-US" dirty="0"/>
              <a:t> Yang</a:t>
            </a:r>
          </a:p>
          <a:p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</a:rPr>
              <a:t>Ruicheng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Xian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49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learning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335" y="1036320"/>
            <a:ext cx="8229600" cy="56388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Very simple features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Lots of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Flexible classifier</a:t>
            </a:r>
          </a:p>
        </p:txBody>
      </p:sp>
      <p:pic>
        <p:nvPicPr>
          <p:cNvPr id="601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53" y="1036321"/>
            <a:ext cx="49149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07"/>
          <a:stretch/>
        </p:blipFill>
        <p:spPr bwMode="auto">
          <a:xfrm>
            <a:off x="4191761" y="3169921"/>
            <a:ext cx="4952238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1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10" y="5005292"/>
            <a:ext cx="4949190" cy="186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253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 of depth at two offsets</a:t>
            </a:r>
          </a:p>
          <a:p>
            <a:pPr lvl="1"/>
            <a:r>
              <a:rPr lang="en-US" dirty="0"/>
              <a:t>Offset is scaled by depth at center</a:t>
            </a:r>
          </a:p>
        </p:txBody>
      </p:sp>
      <p:pic>
        <p:nvPicPr>
          <p:cNvPr id="602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63150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171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lots of training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r>
              <a:rPr lang="en-US" dirty="0"/>
              <a:t>Capture and sample 500K </a:t>
            </a:r>
            <a:r>
              <a:rPr lang="en-US" dirty="0" err="1"/>
              <a:t>mocap</a:t>
            </a:r>
            <a:r>
              <a:rPr lang="en-US" dirty="0"/>
              <a:t> frames of people kicking, driving, dancing, etc.</a:t>
            </a:r>
          </a:p>
          <a:p>
            <a:r>
              <a:rPr lang="en-US" dirty="0"/>
              <a:t>Get 3D models for 15 bodies with a variety of weight, height, etc.</a:t>
            </a:r>
          </a:p>
          <a:p>
            <a:r>
              <a:rPr lang="en-US" dirty="0"/>
              <a:t>Synthesize </a:t>
            </a:r>
            <a:r>
              <a:rPr lang="en-US" dirty="0" err="1"/>
              <a:t>mocap</a:t>
            </a:r>
            <a:r>
              <a:rPr lang="en-US" dirty="0"/>
              <a:t> data for all 15 body types</a:t>
            </a:r>
          </a:p>
          <a:p>
            <a:endParaRPr lang="en-US" dirty="0"/>
          </a:p>
        </p:txBody>
      </p:sp>
      <p:pic>
        <p:nvPicPr>
          <p:cNvPr id="599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419600"/>
            <a:ext cx="897255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003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0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44613"/>
            <a:ext cx="688657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2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80129"/>
            <a:ext cx="72199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prediction with random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9745"/>
            <a:ext cx="8229600" cy="3429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Randomized decision forests: collection of independently trained trees</a:t>
            </a:r>
          </a:p>
          <a:p>
            <a:r>
              <a:rPr lang="en-US" dirty="0"/>
              <a:t>Each tree is a classifier that predicts the likelihood of a pixel belonging to each part</a:t>
            </a:r>
          </a:p>
          <a:p>
            <a:pPr lvl="1"/>
            <a:r>
              <a:rPr lang="en-US" dirty="0"/>
              <a:t>Node corresponds to a </a:t>
            </a:r>
            <a:r>
              <a:rPr lang="en-US" dirty="0" err="1"/>
              <a:t>thresholded</a:t>
            </a:r>
            <a:r>
              <a:rPr lang="en-US" dirty="0"/>
              <a:t> feature</a:t>
            </a:r>
          </a:p>
          <a:p>
            <a:pPr lvl="1"/>
            <a:r>
              <a:rPr lang="en-US" dirty="0"/>
              <a:t>The leaf node that an example falls into corresponds to a conjunction of several features</a:t>
            </a:r>
          </a:p>
          <a:p>
            <a:pPr lvl="1"/>
            <a:r>
              <a:rPr lang="en-US" dirty="0"/>
              <a:t>In training, at each node, a subset of features is chosen randomly, and the most discriminative is selected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40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Joints are estimated using mean-shift (a fast mode-finding algorithm)</a:t>
            </a:r>
          </a:p>
          <a:p>
            <a:endParaRPr lang="en-US" dirty="0"/>
          </a:p>
          <a:p>
            <a:r>
              <a:rPr lang="en-US" dirty="0"/>
              <a:t>Observed part center is offset by pre-estimated value</a:t>
            </a:r>
          </a:p>
        </p:txBody>
      </p:sp>
    </p:spTree>
    <p:extLst>
      <p:ext uri="{BB962C8B-B14F-4D97-AF65-F5344CB8AC3E}">
        <p14:creationId xmlns:p14="http://schemas.microsoft.com/office/powerpoint/2010/main" val="3896263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062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/>
          <a:stretch/>
        </p:blipFill>
        <p:spPr bwMode="auto">
          <a:xfrm>
            <a:off x="741045" y="1374648"/>
            <a:ext cx="943356" cy="492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726" y="6323456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  <p:pic>
        <p:nvPicPr>
          <p:cNvPr id="6062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1094232"/>
            <a:ext cx="3438525" cy="170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62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3151631"/>
            <a:ext cx="4191000" cy="177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62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6" y="1374648"/>
            <a:ext cx="2105025" cy="1304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62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1" y="5216414"/>
            <a:ext cx="2257425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62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06913"/>
            <a:ext cx="2876550" cy="109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120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7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4" y="1219200"/>
            <a:ext cx="8867394" cy="54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74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Accuracy vs. Number of Training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5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43000"/>
            <a:ext cx="464887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310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Kinect (part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/>
              <a:t>Mario: </a:t>
            </a:r>
            <a:r>
              <a:rPr lang="en-US" sz="2000" dirty="0">
                <a:hlinkClick r:id="rId2"/>
              </a:rPr>
              <a:t>http://www.youtube.com/watch?v=8CTJL5lUjHg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Robot Control: </a:t>
            </a:r>
            <a:r>
              <a:rPr lang="en-US" sz="2000" dirty="0">
                <a:hlinkClick r:id="rId3"/>
              </a:rPr>
              <a:t>https://www.youtube.com/watch?v=7vq-1TiXi3g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Capture for holography: </a:t>
            </a:r>
            <a:r>
              <a:rPr lang="en-US" sz="2000" dirty="0">
                <a:hlinkClick r:id="rId4"/>
              </a:rPr>
              <a:t>http://www.youtube.com/watch?v=4LW8wgmfpTE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Virtual dressing room: </a:t>
            </a:r>
            <a:r>
              <a:rPr lang="en-US" sz="2000" dirty="0">
                <a:hlinkClick r:id="rId5"/>
              </a:rPr>
              <a:t>http://www.youtube.com/watch?v=1jbvnk1T4vQ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Fly wall: </a:t>
            </a:r>
            <a:r>
              <a:rPr lang="en-US" sz="2000" dirty="0">
                <a:hlinkClick r:id="rId6"/>
              </a:rPr>
              <a:t>http://vimeo.com/user3445108/kiwibankinteractivewall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7827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280986" y="-30480"/>
            <a:ext cx="8709041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</a:rPr>
              <a:t>How the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Kinect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Works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881187" y="5354835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Computational Photography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Derek Hoiem, University of Illinois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0096" y="6596390"/>
            <a:ext cx="6131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Photo frame-grabbed from: </a:t>
            </a:r>
            <a:r>
              <a:rPr lang="en-US" sz="1100" dirty="0">
                <a:hlinkClick r:id="rId3"/>
              </a:rPr>
              <a:t>http://www.blisteredthumbs.net/2010/11/dance-central-angry-review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2387" y="4897636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T2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1821" b="8513"/>
          <a:stretch/>
        </p:blipFill>
        <p:spPr bwMode="auto">
          <a:xfrm>
            <a:off x="609600" y="1143000"/>
            <a:ext cx="7605712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3351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Note: pose from </a:t>
            </a:r>
            <a:r>
              <a:rPr lang="en-US" dirty="0" err="1"/>
              <a:t>rgb</a:t>
            </a:r>
            <a:r>
              <a:rPr lang="en-US" dirty="0"/>
              <a:t> video works amazingly well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https://www.youtube.com/watch?v=pW6nZXeWlGM&amp;t=77s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OpenPose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https://github.com/CMU-Perceptual-Computing-Lab/openpose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60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72896"/>
            <a:ext cx="8229600" cy="55626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Computational approaches to cameras</a:t>
            </a:r>
          </a:p>
        </p:txBody>
      </p:sp>
    </p:spTree>
    <p:extLst>
      <p:ext uri="{BB962C8B-B14F-4D97-AF65-F5344CB8AC3E}">
        <p14:creationId xmlns:p14="http://schemas.microsoft.com/office/powerpoint/2010/main" val="55142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Kinect</a:t>
            </a:r>
            <a:r>
              <a:rPr lang="en-US" dirty="0"/>
              <a:t> Device</a:t>
            </a:r>
          </a:p>
        </p:txBody>
      </p:sp>
      <p:pic>
        <p:nvPicPr>
          <p:cNvPr id="584706" name="Picture 2" descr="http://gamersushi.com/wp-content/uploads/2010/11/kinect-dev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72" y="1298448"/>
            <a:ext cx="81455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78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Kinect</a:t>
            </a:r>
            <a:r>
              <a:rPr lang="en-US" dirty="0"/>
              <a:t> Device</a:t>
            </a:r>
          </a:p>
        </p:txBody>
      </p:sp>
      <p:pic>
        <p:nvPicPr>
          <p:cNvPr id="583682" name="Picture 2" descr="PrimeSensor-Depth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19632"/>
            <a:ext cx="7113679" cy="57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407" y="6550224"/>
            <a:ext cx="3039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illustration source: primesense.com</a:t>
            </a:r>
          </a:p>
        </p:txBody>
      </p:sp>
    </p:spTree>
    <p:extLst>
      <p:ext uri="{BB962C8B-B14F-4D97-AF65-F5344CB8AC3E}">
        <p14:creationId xmlns:p14="http://schemas.microsoft.com/office/powerpoint/2010/main" val="1799243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</a:t>
            </a:r>
            <a:r>
              <a:rPr lang="en-US" dirty="0" err="1"/>
              <a:t>Kinect</a:t>
            </a:r>
            <a:r>
              <a:rPr lang="en-US" dirty="0"/>
              <a:t> does</a:t>
            </a:r>
          </a:p>
        </p:txBody>
      </p: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57" y="4017526"/>
            <a:ext cx="270086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5733" name="Picture 5" descr="http://cache.gawkerassets.com/assets/images/9/2010/08/explore_kotaku_videos_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3" y="1265182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29404" b="8513"/>
          <a:stretch/>
        </p:blipFill>
        <p:spPr bwMode="auto">
          <a:xfrm>
            <a:off x="4572000" y="2446282"/>
            <a:ext cx="4226891" cy="31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981199" y="3436882"/>
            <a:ext cx="268224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733799" y="4808482"/>
            <a:ext cx="609600" cy="313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4440" y="89001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 Depth Image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8429" y="619710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 Body Pose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399" y="558877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(e.g., game)</a:t>
            </a:r>
          </a:p>
        </p:txBody>
      </p:sp>
    </p:spTree>
    <p:extLst>
      <p:ext uri="{BB962C8B-B14F-4D97-AF65-F5344CB8AC3E}">
        <p14:creationId xmlns:p14="http://schemas.microsoft.com/office/powerpoint/2010/main" val="326753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Kinect</a:t>
            </a:r>
            <a:r>
              <a:rPr lang="en-US" dirty="0"/>
              <a:t> Works: Overview</a:t>
            </a:r>
          </a:p>
        </p:txBody>
      </p:sp>
      <p:pic>
        <p:nvPicPr>
          <p:cNvPr id="586754" name="Picture 2" descr="n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53" y="1440431"/>
            <a:ext cx="2029968" cy="15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366054" y="1135631"/>
            <a:ext cx="2401613" cy="876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IR Projector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66054" y="2524757"/>
            <a:ext cx="2401613" cy="8763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IR Sensor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8106" y="3008365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Light Pattern</a:t>
            </a:r>
          </a:p>
        </p:txBody>
      </p:sp>
      <p:pic>
        <p:nvPicPr>
          <p:cNvPr id="11" name="Picture 5" descr="http://cache.gawkerassets.com/assets/images/9/2010/08/explore_kotaku_videos_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53" y="4367535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08683" y="631877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067" y="3628134"/>
            <a:ext cx="131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Stereo Algorithm</a:t>
            </a:r>
          </a:p>
        </p:txBody>
      </p:sp>
      <p:sp>
        <p:nvSpPr>
          <p:cNvPr id="15" name="Down Arrow 14"/>
          <p:cNvSpPr/>
          <p:nvPr/>
        </p:nvSpPr>
        <p:spPr>
          <a:xfrm rot="17820251">
            <a:off x="4030603" y="1368690"/>
            <a:ext cx="338788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3946386">
            <a:off x="3961129" y="2461341"/>
            <a:ext cx="369708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376359" y="3628133"/>
            <a:ext cx="381000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6200000">
            <a:off x="4706656" y="4656361"/>
            <a:ext cx="443985" cy="14203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270086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11929" y="4433073"/>
            <a:ext cx="194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Segmentation, </a:t>
            </a:r>
          </a:p>
          <a:p>
            <a:r>
              <a:rPr lang="en-US" dirty="0"/>
              <a:t>Part Prediction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9390" y="631063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Body Pose</a:t>
            </a:r>
          </a:p>
        </p:txBody>
      </p:sp>
    </p:spTree>
    <p:extLst>
      <p:ext uri="{BB962C8B-B14F-4D97-AF65-F5344CB8AC3E}">
        <p14:creationId xmlns:p14="http://schemas.microsoft.com/office/powerpoint/2010/main" val="350841664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62370</TotalTime>
  <Words>1622</Words>
  <Application>Microsoft Office PowerPoint</Application>
  <PresentationFormat>Widescreen</PresentationFormat>
  <Paragraphs>297</Paragraphs>
  <Slides>51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Helvetica</vt:lpstr>
      <vt:lpstr>Helvetica Neue</vt:lpstr>
      <vt:lpstr>Times New Roman</vt:lpstr>
      <vt:lpstr>Verdana</vt:lpstr>
      <vt:lpstr>2_Office Theme</vt:lpstr>
      <vt:lpstr>Equation</vt:lpstr>
      <vt:lpstr>Image</vt:lpstr>
      <vt:lpstr>PowerPoint Presentation</vt:lpstr>
      <vt:lpstr>Incomplete list of excellent projects</vt:lpstr>
      <vt:lpstr>PowerPoint Presentation</vt:lpstr>
      <vt:lpstr>PowerPoint Presentation</vt:lpstr>
      <vt:lpstr>PowerPoint Presentation</vt:lpstr>
      <vt:lpstr>Kinect Device</vt:lpstr>
      <vt:lpstr>Kinect Device</vt:lpstr>
      <vt:lpstr>What the Kinect does</vt:lpstr>
      <vt:lpstr>How Kinect Works: Overview</vt:lpstr>
      <vt:lpstr>Part 1: Stereo from projected dots</vt:lpstr>
      <vt:lpstr>Part 1: Stereo from projected dots</vt:lpstr>
      <vt:lpstr>Depth from Stereo Images</vt:lpstr>
      <vt:lpstr>Depth from Stereo Images</vt:lpstr>
      <vt:lpstr>Stereo and the Epipolar constraint</vt:lpstr>
      <vt:lpstr>Simplest Case: Parallel images</vt:lpstr>
      <vt:lpstr>Depth from disparity</vt:lpstr>
      <vt:lpstr>Basic stereo matching algorithm</vt:lpstr>
      <vt:lpstr>Basic stereo matching algorithm</vt:lpstr>
      <vt:lpstr>Correspondence search</vt:lpstr>
      <vt:lpstr>Correspondence search</vt:lpstr>
      <vt:lpstr>Correspondence search</vt:lpstr>
      <vt:lpstr>Results with window search</vt:lpstr>
      <vt:lpstr>Add constraints and solve with graph cuts</vt:lpstr>
      <vt:lpstr>Failures of correspondence search</vt:lpstr>
      <vt:lpstr>Dot Projections</vt:lpstr>
      <vt:lpstr>Depth from Projector-Sensor</vt:lpstr>
      <vt:lpstr>Same stereo algorithms apply</vt:lpstr>
      <vt:lpstr>Example: Book vs. No Book</vt:lpstr>
      <vt:lpstr>Example: Book vs. No Book</vt:lpstr>
      <vt:lpstr>Region-growing Random Dot Matching</vt:lpstr>
      <vt:lpstr>Projected IR vs. Natural Light Stereo</vt:lpstr>
      <vt:lpstr>Uses of Kinect (part 1)</vt:lpstr>
      <vt:lpstr>To learn more</vt:lpstr>
      <vt:lpstr>How does the Kinect v2 work?</vt:lpstr>
      <vt:lpstr>Part 2: Pose from depth</vt:lpstr>
      <vt:lpstr>Goal: estimate pose from depth image</vt:lpstr>
      <vt:lpstr>Goal: estimate pose from depth image</vt:lpstr>
      <vt:lpstr>Challenges</vt:lpstr>
      <vt:lpstr>Extract body pixels by thresholding depth</vt:lpstr>
      <vt:lpstr>Basic learning approach</vt:lpstr>
      <vt:lpstr>Features</vt:lpstr>
      <vt:lpstr>Get lots of training data</vt:lpstr>
      <vt:lpstr>Body models</vt:lpstr>
      <vt:lpstr>Part prediction with random forests</vt:lpstr>
      <vt:lpstr>Joint estimation</vt:lpstr>
      <vt:lpstr>Results</vt:lpstr>
      <vt:lpstr>More results</vt:lpstr>
      <vt:lpstr>Accuracy vs. Number of Training Examples</vt:lpstr>
      <vt:lpstr>Uses of Kinect (part 2)</vt:lpstr>
      <vt:lpstr>Note: pose from rgb video works amazingly well now</vt:lpstr>
      <vt:lpstr>Coming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229</cp:revision>
  <dcterms:created xsi:type="dcterms:W3CDTF">2009-12-16T02:55:56Z</dcterms:created>
  <dcterms:modified xsi:type="dcterms:W3CDTF">2019-11-13T16:29:20Z</dcterms:modified>
</cp:coreProperties>
</file>